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52" r:id="rId1"/>
    <p:sldMasterId id="2147484880" r:id="rId2"/>
    <p:sldMasterId id="2147484868" r:id="rId3"/>
    <p:sldMasterId id="2147485020" r:id="rId4"/>
    <p:sldMasterId id="2147485048" r:id="rId5"/>
    <p:sldMasterId id="2147485064" r:id="rId6"/>
    <p:sldMasterId id="2147485080" r:id="rId7"/>
  </p:sldMasterIdLst>
  <p:notesMasterIdLst>
    <p:notesMasterId r:id="rId62"/>
  </p:notesMasterIdLst>
  <p:handoutMasterIdLst>
    <p:handoutMasterId r:id="rId63"/>
  </p:handoutMasterIdLst>
  <p:sldIdLst>
    <p:sldId id="256" r:id="rId8"/>
    <p:sldId id="657" r:id="rId9"/>
    <p:sldId id="582" r:id="rId10"/>
    <p:sldId id="584" r:id="rId11"/>
    <p:sldId id="585" r:id="rId12"/>
    <p:sldId id="586" r:id="rId13"/>
    <p:sldId id="587" r:id="rId14"/>
    <p:sldId id="636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97" r:id="rId24"/>
    <p:sldId id="598" r:id="rId25"/>
    <p:sldId id="600" r:id="rId26"/>
    <p:sldId id="599" r:id="rId27"/>
    <p:sldId id="635" r:id="rId28"/>
    <p:sldId id="638" r:id="rId29"/>
    <p:sldId id="640" r:id="rId30"/>
    <p:sldId id="647" r:id="rId31"/>
    <p:sldId id="653" r:id="rId32"/>
    <p:sldId id="654" r:id="rId33"/>
    <p:sldId id="603" r:id="rId34"/>
    <p:sldId id="604" r:id="rId35"/>
    <p:sldId id="606" r:id="rId36"/>
    <p:sldId id="607" r:id="rId37"/>
    <p:sldId id="608" r:id="rId38"/>
    <p:sldId id="609" r:id="rId39"/>
    <p:sldId id="610" r:id="rId40"/>
    <p:sldId id="611" r:id="rId41"/>
    <p:sldId id="612" r:id="rId42"/>
    <p:sldId id="633" r:id="rId43"/>
    <p:sldId id="613" r:id="rId44"/>
    <p:sldId id="614" r:id="rId45"/>
    <p:sldId id="615" r:id="rId46"/>
    <p:sldId id="616" r:id="rId47"/>
    <p:sldId id="617" r:id="rId48"/>
    <p:sldId id="618" r:id="rId49"/>
    <p:sldId id="619" r:id="rId50"/>
    <p:sldId id="620" r:id="rId51"/>
    <p:sldId id="621" r:id="rId52"/>
    <p:sldId id="622" r:id="rId53"/>
    <p:sldId id="623" r:id="rId54"/>
    <p:sldId id="624" r:id="rId55"/>
    <p:sldId id="625" r:id="rId56"/>
    <p:sldId id="626" r:id="rId57"/>
    <p:sldId id="628" r:id="rId58"/>
    <p:sldId id="642" r:id="rId59"/>
    <p:sldId id="583" r:id="rId60"/>
    <p:sldId id="65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2E701C2-D292-2B49-AB31-C8FAA22303F0}">
          <p14:sldIdLst>
            <p14:sldId id="256"/>
            <p14:sldId id="657"/>
            <p14:sldId id="582"/>
            <p14:sldId id="584"/>
          </p14:sldIdLst>
        </p14:section>
        <p14:section name="Worst-case Joins" id="{CBF92F9A-CDC9-0E40-BC3A-9297AC14E493}">
          <p14:sldIdLst>
            <p14:sldId id="585"/>
            <p14:sldId id="586"/>
            <p14:sldId id="587"/>
            <p14:sldId id="636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600"/>
            <p14:sldId id="599"/>
          </p14:sldIdLst>
        </p14:section>
        <p14:section name="Related Ideas" id="{8A7C826F-4811-DC43-BA77-0CBA105D0813}">
          <p14:sldIdLst>
            <p14:sldId id="635"/>
            <p14:sldId id="638"/>
            <p14:sldId id="640"/>
            <p14:sldId id="647"/>
          </p14:sldIdLst>
        </p14:section>
        <p14:section name="Beyond worst case" id="{99707D20-8785-3D4B-812F-4754ECF1E580}">
          <p14:sldIdLst>
            <p14:sldId id="653"/>
            <p14:sldId id="654"/>
            <p14:sldId id="603"/>
            <p14:sldId id="604"/>
            <p14:sldId id="606"/>
            <p14:sldId id="607"/>
            <p14:sldId id="608"/>
            <p14:sldId id="609"/>
            <p14:sldId id="610"/>
            <p14:sldId id="611"/>
            <p14:sldId id="612"/>
            <p14:sldId id="633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8"/>
            <p14:sldId id="642"/>
            <p14:sldId id="583"/>
            <p14:sldId id="6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clrMru>
    <a:srgbClr val="38E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090" autoAdjust="0"/>
  </p:normalViewPr>
  <p:slideViewPr>
    <p:cSldViewPr snapToGrid="0" snapToObjects="1">
      <p:cViewPr>
        <p:scale>
          <a:sx n="105" d="100"/>
          <a:sy n="105" d="100"/>
        </p:scale>
        <p:origin x="-136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34B7-D556-8B49-B4AF-544F5439A515}" type="datetimeFigureOut">
              <a:t>3/30/14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726B1-D4E9-BA41-86DD-54EEED9EB3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DBF6-E63E-4940-8AB5-DEFD294C72D8}" type="datetimeFigureOut">
              <a:t>3/30/14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D9024-1CE3-EF4C-AD33-353A71ADA9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9024-1CE3-EF4C-AD33-353A71ADA9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9024-1CE3-EF4C-AD33-353A71ADA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AE75-1392-5440-AFB9-CA5C2AB8C9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73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AE75-1392-5440-AFB9-CA5C2AB8C9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85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AE75-1392-5440-AFB9-CA5C2AB8C9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78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AE75-1392-5440-AFB9-CA5C2AB8C96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9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example Q1 and Q2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9024-1CE3-EF4C-AD33-353A71ADA9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we cannot hope for such guarantees in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9024-1CE3-EF4C-AD33-353A71ADA9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4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8349"/>
            <a:ext cx="9144000" cy="1941027"/>
          </a:xfrm>
        </p:spPr>
        <p:txBody>
          <a:bodyPr lIns="274320"/>
          <a:lstStyle>
            <a:lvl1pPr algn="ctr">
              <a:lnSpc>
                <a:spcPct val="13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19377"/>
            <a:ext cx="9144000" cy="383862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0" rIns="274320" bIns="54864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5B7663A-58F8-124F-8EAC-0BB93C8FCA7C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D65513A5-A5EA-AD4C-BA91-81F20F54F527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19655CA-5579-BB49-81EC-2BFEFCF3F322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50F8851-B69B-5D42-9C77-738050D5A612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649B2674-B43C-8B4B-8D1A-F84FD45D8646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2069F19-8054-6249-9989-B252B3B6725F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359-E39B-644A-A619-9A39D77EE293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56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2A5F-3C06-F246-9335-7F97B86B0EAE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420-2B81-5448-A9B2-1DD3A5F2EE7A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F9C7-22E9-DD4D-ACA2-E5BC58A8DB03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F8090FA-E13A-D94F-A3FA-A27D4714505A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C561-ABA4-5B4D-AE8A-31043D869585}" type="datetime1">
              <a:rPr lang="en-US" smtClean="0"/>
              <a:t>3/30/14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15CA-EC21-EB48-A1D1-DC5E97D19043}" type="datetime1">
              <a:rPr lang="en-US" smtClean="0"/>
              <a:t>3/30/14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49C7-1FC9-824E-816A-4CEB507E84A6}" type="datetime1">
              <a:rPr lang="en-US" smtClean="0"/>
              <a:t>3/30/14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EA8C-3280-D344-8218-529517B8C5D5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2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BCFF-25E3-1546-B631-5051BDBB722D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1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DACE-24E1-844D-B59D-BF079924498F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0DBD-B61F-DF47-AF99-8B702243ABC6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ECA8-13EB-9E4F-8D27-6BA58328EF79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8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8063-C4BA-0648-A9A0-D8911331F0DA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90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3446-A8BE-9A44-9A35-23AC163FE968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5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84A5575-994F-2F44-ABBD-CBB83A927F49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4AD-C6AF-7949-95D1-8F887AB905AC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E1EE-CF99-634F-944A-36114A1AA4E8}" type="datetime1">
              <a:rPr lang="en-US" smtClean="0"/>
              <a:t>3/30/14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8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C392-4E12-064A-8457-E52E60E33C0C}" type="datetime1">
              <a:rPr lang="en-US" smtClean="0"/>
              <a:t>3/30/14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61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3EA2-AB4F-024A-AAC2-271B4A03E690}" type="datetime1">
              <a:rPr lang="en-US" smtClean="0"/>
              <a:t>3/30/14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8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B6F-6ED5-4B40-A01F-0BA4DAB38739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5879-8744-D147-A68A-EE7A5524DE30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8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98C2-0564-B449-A885-A8DFCEBDFE29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0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6DD0-752A-EF46-BEF3-240AC445CDDA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139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73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994A8F2-1436-6B4C-BFC5-CDA6DEA746B3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252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677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507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507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69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851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664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851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500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8349"/>
            <a:ext cx="9144000" cy="1941027"/>
          </a:xfrm>
        </p:spPr>
        <p:txBody>
          <a:bodyPr lIns="274320"/>
          <a:lstStyle>
            <a:lvl1pPr algn="ctr">
              <a:lnSpc>
                <a:spcPct val="13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19377"/>
            <a:ext cx="9144000" cy="383862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0" rIns="274320" bIns="54864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88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7A867D39-5E23-0242-9925-092D7266AC39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F8090FA-E13A-D94F-A3FA-A27D4714505A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924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84A5575-994F-2F44-ABBD-CBB83A927F49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8385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994A8F2-1436-6B4C-BFC5-CDA6DEA746B3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056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7A867D39-5E23-0242-9925-092D7266AC39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7619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3C80CD1-14C4-484C-9A72-D97B6156B3D1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24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AC736D33-0EC1-9045-840B-FAC920A75D58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5913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223D087-4CA6-664E-978D-07C3D21B3CB3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6401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42A576EC-8E01-7247-958E-0BC05C297F2F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6862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5B7663A-58F8-124F-8EAC-0BB93C8FCA7C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9202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D65513A5-A5EA-AD4C-BA91-81F20F54F527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320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3C80CD1-14C4-484C-9A72-D97B6156B3D1}" type="datetime1">
              <a:rPr lang="en-US" smtClean="0"/>
              <a:t>3/30/14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19655CA-5579-BB49-81EC-2BFEFCF3F322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2035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50F8851-B69B-5D42-9C77-738050D5A612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7186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649B2674-B43C-8B4B-8D1A-F84FD45D8646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1113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2069F19-8054-6249-9989-B252B3B6725F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7606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8349"/>
            <a:ext cx="9144000" cy="1941027"/>
          </a:xfrm>
        </p:spPr>
        <p:txBody>
          <a:bodyPr lIns="274320"/>
          <a:lstStyle>
            <a:lvl1pPr algn="ctr">
              <a:lnSpc>
                <a:spcPct val="13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19377"/>
            <a:ext cx="9144000" cy="383862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0" rIns="274320" bIns="54864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409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F8090FA-E13A-D94F-A3FA-A27D4714505A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8644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84A5575-994F-2F44-ABBD-CBB83A927F49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9246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994A8F2-1436-6B4C-BFC5-CDA6DEA746B3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0350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7A867D39-5E23-0242-9925-092D7266AC39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1170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3C80CD1-14C4-484C-9A72-D97B6156B3D1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0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AC736D33-0EC1-9045-840B-FAC920A75D58}" type="datetime1">
              <a:rPr lang="en-US" smtClean="0"/>
              <a:t>3/30/14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AC736D33-0EC1-9045-840B-FAC920A75D58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2917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223D087-4CA6-664E-978D-07C3D21B3CB3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28735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42A576EC-8E01-7247-958E-0BC05C297F2F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19822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5B7663A-58F8-124F-8EAC-0BB93C8FCA7C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88627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D65513A5-A5EA-AD4C-BA91-81F20F54F527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52791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19655CA-5579-BB49-81EC-2BFEFCF3F322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4807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50F8851-B69B-5D42-9C77-738050D5A612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0361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649B2674-B43C-8B4B-8D1A-F84FD45D8646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25406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2069F19-8054-6249-9989-B252B3B6725F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0185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8349"/>
            <a:ext cx="9144000" cy="1941027"/>
          </a:xfrm>
        </p:spPr>
        <p:txBody>
          <a:bodyPr lIns="274320"/>
          <a:lstStyle>
            <a:lvl1pPr algn="ctr">
              <a:lnSpc>
                <a:spcPct val="13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19377"/>
            <a:ext cx="9144000" cy="383862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0" rIns="274320" bIns="54864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4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223D087-4CA6-664E-978D-07C3D21B3CB3}" type="datetime1">
              <a:rPr lang="en-US" smtClean="0"/>
              <a:t>3/30/14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BF8090FA-E13A-D94F-A3FA-A27D4714505A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14601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84A5575-994F-2F44-ABBD-CBB83A927F49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3518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994A8F2-1436-6B4C-BFC5-CDA6DEA746B3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5781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7A867D39-5E23-0242-9925-092D7266AC39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6733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3C80CD1-14C4-484C-9A72-D97B6156B3D1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258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AC736D33-0EC1-9045-840B-FAC920A75D58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0353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223D087-4CA6-664E-978D-07C3D21B3CB3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04624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42A576EC-8E01-7247-958E-0BC05C297F2F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07576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5B7663A-58F8-124F-8EAC-0BB93C8FCA7C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1790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D65513A5-A5EA-AD4C-BA91-81F20F54F527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178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42A576EC-8E01-7247-958E-0BC05C297F2F}" type="datetime1">
              <a:rPr lang="en-US" smtClean="0"/>
              <a:t>3/30/14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19655CA-5579-BB49-81EC-2BFEFCF3F322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1374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550F8851-B69B-5D42-9C77-738050D5A612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5089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649B2674-B43C-8B4B-8D1A-F84FD45D8646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60669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2069F19-8054-6249-9989-B252B3B6725F}" type="datetime1">
              <a:rPr lang="en-US" smtClean="0">
                <a:solidFill>
                  <a:prstClr val="black"/>
                </a:solidFill>
                <a:latin typeface="Century Gothic"/>
              </a:rPr>
              <a:pPr/>
              <a:t>3/30/14</a:t>
            </a:fld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910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effectLst/>
        </p:spPr>
        <p:txBody>
          <a:bodyPr vert="horz" lIns="548640" tIns="45720" rIns="274320" bIns="45720" rtlCol="0" anchor="ctr">
            <a:normAutofit/>
          </a:bodyPr>
          <a:lstStyle/>
          <a:p>
            <a:r>
              <a:rPr lang="en-US" smtClean="0"/>
              <a:t>Click to edit Master title stylefdsfd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32" y="1162222"/>
            <a:ext cx="8317568" cy="529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986" y="649580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E40006-F5AC-DC4E-9183-11181D612C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  <p:sldLayoutId id="2147484865" r:id="rId13"/>
    <p:sldLayoutId id="2147484866" r:id="rId14"/>
    <p:sldLayoutId id="2147484867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tabLst/>
        <a:defRPr sz="3600" kern="1200">
          <a:solidFill>
            <a:schemeClr val="bg1"/>
          </a:solidFill>
          <a:latin typeface="+mj-lt"/>
          <a:ea typeface="+mj-ea"/>
          <a:cs typeface="Futura"/>
        </a:defRPr>
      </a:lvl1pPr>
    </p:titleStyle>
    <p:bodyStyle>
      <a:lvl1pPr marL="455613" indent="-455613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1pPr>
      <a:lvl2pPr marL="742950" indent="-3937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DA1C-44B7-EF4A-AB92-ACDB4073DFC1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ABAEC-21CA-724E-AE5D-B405C3DEF86C}" type="datetime1">
              <a:rPr lang="en-US" smtClean="0"/>
              <a:t>3/30/14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4C0F-7EFF-B94F-970C-A79DA8CC72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3498-CDA6-C947-A882-CB4E77E139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94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alisto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opperplate Gothic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Copperplate Gothic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Copperplate Gothic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opperplate Gothic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opperplate Gothic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effectLst/>
        </p:spPr>
        <p:txBody>
          <a:bodyPr vert="horz" lIns="548640" tIns="45720" rIns="274320" bIns="45720" rtlCol="0" anchor="ctr">
            <a:normAutofit/>
          </a:bodyPr>
          <a:lstStyle/>
          <a:p>
            <a:r>
              <a:rPr lang="en-US" smtClean="0"/>
              <a:t>Click to edit Master title stylefdsfd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32" y="1162222"/>
            <a:ext cx="8317568" cy="529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986" y="649580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E40006-F5AC-DC4E-9183-11181D612CEB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71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50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  <p:sldLayoutId id="2147485057" r:id="rId9"/>
    <p:sldLayoutId id="2147485058" r:id="rId10"/>
    <p:sldLayoutId id="2147485059" r:id="rId11"/>
    <p:sldLayoutId id="2147485060" r:id="rId12"/>
    <p:sldLayoutId id="2147485061" r:id="rId13"/>
    <p:sldLayoutId id="2147485062" r:id="rId14"/>
    <p:sldLayoutId id="2147485063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tabLst/>
        <a:defRPr sz="3600" kern="1200">
          <a:solidFill>
            <a:schemeClr val="bg1"/>
          </a:solidFill>
          <a:latin typeface="+mj-lt"/>
          <a:ea typeface="+mj-ea"/>
          <a:cs typeface="Futura"/>
        </a:defRPr>
      </a:lvl1pPr>
    </p:titleStyle>
    <p:bodyStyle>
      <a:lvl1pPr marL="455613" indent="-455613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1pPr>
      <a:lvl2pPr marL="742950" indent="-3937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effectLst/>
        </p:spPr>
        <p:txBody>
          <a:bodyPr vert="horz" lIns="548640" tIns="45720" rIns="274320" bIns="45720" rtlCol="0" anchor="ctr">
            <a:normAutofit/>
          </a:bodyPr>
          <a:lstStyle/>
          <a:p>
            <a:r>
              <a:rPr lang="en-US" smtClean="0"/>
              <a:t>Click to edit Master title stylefdsfd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32" y="1162222"/>
            <a:ext cx="8317568" cy="529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986" y="649580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E40006-F5AC-DC4E-9183-11181D612CEB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456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  <p:sldLayoutId id="2147485076" r:id="rId12"/>
    <p:sldLayoutId id="2147485077" r:id="rId13"/>
    <p:sldLayoutId id="2147485078" r:id="rId14"/>
    <p:sldLayoutId id="2147485079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tabLst/>
        <a:defRPr sz="3600" kern="1200">
          <a:solidFill>
            <a:schemeClr val="bg1"/>
          </a:solidFill>
          <a:latin typeface="+mj-lt"/>
          <a:ea typeface="+mj-ea"/>
          <a:cs typeface="Futura"/>
        </a:defRPr>
      </a:lvl1pPr>
    </p:titleStyle>
    <p:bodyStyle>
      <a:lvl1pPr marL="455613" indent="-455613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1pPr>
      <a:lvl2pPr marL="742950" indent="-3937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effectLst/>
        </p:spPr>
        <p:txBody>
          <a:bodyPr vert="horz" lIns="548640" tIns="45720" rIns="274320" bIns="45720" rtlCol="0" anchor="ctr">
            <a:normAutofit/>
          </a:bodyPr>
          <a:lstStyle/>
          <a:p>
            <a:r>
              <a:rPr lang="en-US" smtClean="0"/>
              <a:t>Click to edit Master title stylefdsfd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32" y="1162222"/>
            <a:ext cx="8317568" cy="529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986" y="649580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E40006-F5AC-DC4E-9183-11181D612CEB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533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  <p:sldLayoutId id="2147485093" r:id="rId13"/>
    <p:sldLayoutId id="2147485094" r:id="rId14"/>
    <p:sldLayoutId id="2147485095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tabLst/>
        <a:defRPr sz="3600" kern="1200">
          <a:solidFill>
            <a:schemeClr val="bg1"/>
          </a:solidFill>
          <a:latin typeface="+mj-lt"/>
          <a:ea typeface="+mj-ea"/>
          <a:cs typeface="Futura"/>
        </a:defRPr>
      </a:lvl1pPr>
    </p:titleStyle>
    <p:bodyStyle>
      <a:lvl1pPr marL="455613" indent="-455613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1pPr>
      <a:lvl2pPr marL="742950" indent="-3937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Links between Convex Geometry </a:t>
            </a:r>
            <a:br>
              <a:rPr lang="en-US" b="1" dirty="0" smtClean="0"/>
            </a:br>
            <a:r>
              <a:rPr lang="en-US" b="1" dirty="0" smtClean="0"/>
              <a:t>and Join Processing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Christopher </a:t>
            </a:r>
            <a:r>
              <a:rPr lang="en-US" b="1" dirty="0" err="1" smtClean="0"/>
              <a:t>Ré</a:t>
            </a:r>
            <a:endParaRPr lang="en-US" b="1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176" y="3380517"/>
            <a:ext cx="8317568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prstClr val="black"/>
                </a:solidFill>
                <a:latin typeface="Century Gothic"/>
              </a:rPr>
              <a:t>Relax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! [</a:t>
            </a:r>
            <a:r>
              <a:rPr lang="en-US" sz="3400" dirty="0" err="1" smtClean="0">
                <a:solidFill>
                  <a:prstClr val="black"/>
                </a:solidFill>
                <a:latin typeface="Century Gothic"/>
              </a:rPr>
              <a:t>Itai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 &amp; </a:t>
            </a:r>
            <a:r>
              <a:rPr lang="en-US" sz="3400" dirty="0" err="1" smtClean="0">
                <a:solidFill>
                  <a:prstClr val="black"/>
                </a:solidFill>
                <a:latin typeface="Century Gothic"/>
              </a:rPr>
              <a:t>Rodeh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 78, </a:t>
            </a:r>
            <a:r>
              <a:rPr lang="en-US" sz="3400" dirty="0" err="1" smtClean="0">
                <a:solidFill>
                  <a:prstClr val="black"/>
                </a:solidFill>
                <a:latin typeface="Century Gothic"/>
              </a:rPr>
              <a:t>Alon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 et. al 97]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76" y="4656310"/>
            <a:ext cx="8656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It’s cute, let’s see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it.</a:t>
            </a:r>
          </a:p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“The heavy-light technique”</a:t>
            </a:r>
            <a:endParaRPr lang="en-US" sz="2800" i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176" y="1506131"/>
            <a:ext cx="8317568" cy="18708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chemeClr val="bg1">
                <a:lumMod val="9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3" b="97938" l="6178" r="96911">
                        <a14:foregroundMark x1="35907" y1="25773" x2="35907" y2="25773"/>
                      </a14:backgroundRemoval>
                    </a14:imgEffect>
                  </a14:imgLayer>
                </a14:imgProps>
              </a:ext>
            </a:extLst>
          </a:blip>
          <a:srcRect l="8389" b="8794"/>
          <a:stretch/>
        </p:blipFill>
        <p:spPr>
          <a:xfrm>
            <a:off x="338176" y="1504779"/>
            <a:ext cx="2288142" cy="1872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10968" y="1504778"/>
            <a:ext cx="1444776" cy="1872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6318" y="1669144"/>
            <a:ext cx="4473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Heavy </a:t>
            </a:r>
          </a:p>
          <a:p>
            <a:pPr algn="ctr"/>
            <a:r>
              <a:rPr lang="en-US" sz="4400" i="1" dirty="0"/>
              <a:t>v</a:t>
            </a:r>
            <a:r>
              <a:rPr lang="en-US" sz="4400" i="1" dirty="0" smtClean="0"/>
              <a:t>ersus Light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34327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Sketch: Heavy v. Light Nodes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221" y="1888363"/>
            <a:ext cx="831756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entury Gothic"/>
              </a:rPr>
              <a:t>Call a node </a:t>
            </a: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heavy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 if it has more than N</a:t>
            </a:r>
            <a:r>
              <a:rPr lang="en-US" sz="2400" baseline="30000" dirty="0">
                <a:solidFill>
                  <a:prstClr val="black"/>
                </a:solidFill>
                <a:latin typeface="Century Gothic"/>
              </a:rPr>
              <a:t>1/2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 neighbors. Let </a:t>
            </a: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H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 be set of heavy nodes.</a:t>
            </a:r>
            <a:endParaRPr lang="en-US" sz="2400" b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32" y="1267784"/>
            <a:ext cx="827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Goal: Time O(N</a:t>
            </a:r>
            <a:r>
              <a:rPr lang="en-US" sz="2400" b="1" baseline="30000" dirty="0">
                <a:solidFill>
                  <a:prstClr val="black"/>
                </a:solidFill>
                <a:latin typeface="Century Gothic"/>
              </a:rPr>
              <a:t>3/2</a:t>
            </a: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) – </a:t>
            </a:r>
            <a:r>
              <a:rPr lang="en-US" sz="2400" i="1" dirty="0">
                <a:solidFill>
                  <a:prstClr val="black"/>
                </a:solidFill>
                <a:latin typeface="Century Gothic"/>
              </a:rPr>
              <a:t>ignoring log factors.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275" y="2868043"/>
            <a:ext cx="8239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  <a:latin typeface="Century Gothic"/>
              </a:rPr>
              <a:t>(case 1) </a:t>
            </a: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If v in H, check whether each edge e in E forms a triangle with v. </a:t>
            </a:r>
            <a:endParaRPr lang="en-US" sz="2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76" y="5857713"/>
            <a:ext cx="823951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Case I:  In total most 2 N|H| probes  </a:t>
            </a:r>
          </a:p>
          <a:p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Since |H| ≤ 2N</a:t>
            </a:r>
            <a:r>
              <a:rPr lang="en-US" sz="2400" b="1" baseline="30000" dirty="0">
                <a:solidFill>
                  <a:prstClr val="black"/>
                </a:solidFill>
                <a:latin typeface="Century Gothic"/>
              </a:rPr>
              <a:t>1/2</a:t>
            </a: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 then total time O(N</a:t>
            </a:r>
            <a:r>
              <a:rPr lang="en-US" sz="2400" b="1" baseline="30000" dirty="0">
                <a:solidFill>
                  <a:prstClr val="black"/>
                </a:solidFill>
                <a:latin typeface="Century Gothic"/>
              </a:rPr>
              <a:t>3/2</a:t>
            </a: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)</a:t>
            </a:r>
            <a:endParaRPr lang="en-US" sz="2400" baseline="30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86574" y="4134376"/>
            <a:ext cx="1118890" cy="821472"/>
            <a:chOff x="1086574" y="4134376"/>
            <a:chExt cx="1118890" cy="821472"/>
          </a:xfrm>
        </p:grpSpPr>
        <p:sp>
          <p:nvSpPr>
            <p:cNvPr id="4" name="Oval 3"/>
            <p:cNvSpPr/>
            <p:nvPr/>
          </p:nvSpPr>
          <p:spPr>
            <a:xfrm>
              <a:off x="1155390" y="4488366"/>
              <a:ext cx="167268" cy="1672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25083" y="4134376"/>
              <a:ext cx="167268" cy="1672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25083" y="4788580"/>
              <a:ext cx="167268" cy="1672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cxnSp>
          <p:nvCxnSpPr>
            <p:cNvPr id="17" name="Straight Connector 16"/>
            <p:cNvCxnSpPr>
              <a:stCxn id="15" idx="0"/>
              <a:endCxn id="14" idx="4"/>
            </p:cNvCxnSpPr>
            <p:nvPr/>
          </p:nvCxnSpPr>
          <p:spPr>
            <a:xfrm flipV="1">
              <a:off x="1908717" y="4301644"/>
              <a:ext cx="0" cy="48693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86574" y="4541320"/>
              <a:ext cx="277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entury Gothic"/>
                </a:rPr>
                <a:t>v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8718" y="4356654"/>
              <a:ext cx="296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entury Gothic"/>
                </a:rPr>
                <a:t>e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1322658" y="4210576"/>
            <a:ext cx="498088" cy="27779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22658" y="4609171"/>
            <a:ext cx="498088" cy="24160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49169"/>
              </p:ext>
            </p:extLst>
          </p:nvPr>
        </p:nvGraphicFramePr>
        <p:xfrm>
          <a:off x="3171902" y="3932106"/>
          <a:ext cx="11894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/>
                <a:gridCol w="5947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171902" y="5148147"/>
            <a:ext cx="118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</a:rPr>
              <a:t>N Edges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8878" y="4140572"/>
            <a:ext cx="3072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entury Gothic"/>
              </a:rPr>
              <a:t>2 probes: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entury Gothic"/>
              </a:rPr>
              <a:t> each O(1) time.</a:t>
            </a:r>
          </a:p>
        </p:txBody>
      </p:sp>
    </p:spTree>
    <p:extLst>
      <p:ext uri="{BB962C8B-B14F-4D97-AF65-F5344CB8AC3E}">
        <p14:creationId xmlns:p14="http://schemas.microsoft.com/office/powerpoint/2010/main" val="328471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32" y="1167263"/>
            <a:ext cx="80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  <a:latin typeface="Century Gothic"/>
              </a:rPr>
              <a:t>(case 2)</a:t>
            </a: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 If v not in H, for each pair of edges check.</a:t>
            </a:r>
            <a:endParaRPr lang="en-US" sz="2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32" y="6264976"/>
            <a:ext cx="8061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Union is linear, so we’re done. </a:t>
            </a:r>
            <a:endParaRPr lang="en-US" sz="2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28951" y="2856652"/>
            <a:ext cx="167268" cy="1672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98644" y="2502662"/>
            <a:ext cx="167268" cy="1672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8644" y="3156866"/>
            <a:ext cx="167268" cy="1672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>
            <a:stCxn id="10" idx="0"/>
            <a:endCxn id="9" idx="4"/>
          </p:cNvCxnSpPr>
          <p:nvPr/>
        </p:nvCxnSpPr>
        <p:spPr>
          <a:xfrm flipV="1">
            <a:off x="3482278" y="2669930"/>
            <a:ext cx="0" cy="48693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0135" y="2909606"/>
            <a:ext cx="27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</a:rPr>
              <a:t>v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890024" y="2591252"/>
            <a:ext cx="498088" cy="27779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6219" y="2977457"/>
            <a:ext cx="498088" cy="24160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74715"/>
              </p:ext>
            </p:extLst>
          </p:nvPr>
        </p:nvGraphicFramePr>
        <p:xfrm>
          <a:off x="4745463" y="2300392"/>
          <a:ext cx="11894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732"/>
                <a:gridCol w="5947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45463" y="3516433"/>
            <a:ext cx="118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</a:rPr>
              <a:t>N Edges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7332" y="4007477"/>
            <a:ext cx="8061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Case II: Each light node explores d(v)</a:t>
            </a:r>
            <a:r>
              <a:rPr lang="en-US" sz="2400" b="1" baseline="30000" dirty="0">
                <a:solidFill>
                  <a:prstClr val="black"/>
                </a:solidFill>
                <a:latin typeface="Century Gothic"/>
              </a:rPr>
              <a:t>2 </a:t>
            </a:r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 where d(v) is the degree of node v.</a:t>
            </a:r>
            <a:endParaRPr lang="en-US" sz="2400" baseline="30000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709776"/>
              </p:ext>
            </p:extLst>
          </p:nvPr>
        </p:nvGraphicFramePr>
        <p:xfrm>
          <a:off x="1258888" y="5195888"/>
          <a:ext cx="651827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8" name="Equation" r:id="rId3" imgW="2324100" imgH="368300" progId="Equation.3">
                  <p:embed/>
                </p:oleObj>
              </mc:Choice>
              <mc:Fallback>
                <p:oleObj name="Equation" r:id="rId3" imgW="2324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8888" y="5195888"/>
                        <a:ext cx="6518275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751433" y="5089574"/>
            <a:ext cx="2598793" cy="108746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227" y="5141950"/>
            <a:ext cx="1536164" cy="108746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861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9353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do we generalize to joins?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85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</a:t>
            </a:r>
            <a:r>
              <a:rPr lang="en-US" dirty="0" err="1" smtClean="0"/>
              <a:t>Hypergraph</a:t>
            </a:r>
            <a:r>
              <a:rPr lang="en-US" dirty="0" smtClean="0"/>
              <a:t> Covers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20" y="1342572"/>
            <a:ext cx="8474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Given a </a:t>
            </a:r>
            <a:r>
              <a:rPr lang="en-US" sz="2800" dirty="0" err="1" smtClean="0">
                <a:solidFill>
                  <a:prstClr val="black"/>
                </a:solidFill>
                <a:latin typeface="Century Gothic"/>
              </a:rPr>
              <a:t>hypergraph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H=(V,E) a 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fractional edge cover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is x : E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sym typeface="Wingdings"/>
              </a:rPr>
              <a:t>R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such that x ≥ 0 and </a:t>
            </a:r>
          </a:p>
          <a:p>
            <a:r>
              <a:rPr lang="en-US" sz="2800" dirty="0">
                <a:solidFill>
                  <a:prstClr val="black"/>
                </a:solidFill>
                <a:latin typeface="Century Gothic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or each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sym typeface="Wingdings"/>
              </a:rPr>
              <a:t>v in V we have  </a:t>
            </a:r>
            <a:r>
              <a:rPr lang="en-US" sz="2800" dirty="0" smtClean="0">
                <a:solidFill>
                  <a:prstClr val="black"/>
                </a:solidFill>
                <a:latin typeface="Symbol"/>
                <a:sym typeface="Wingdings"/>
              </a:rPr>
              <a:t>S</a:t>
            </a:r>
            <a:r>
              <a:rPr lang="en-US" sz="2800" baseline="-25000" dirty="0" smtClean="0">
                <a:solidFill>
                  <a:prstClr val="black"/>
                </a:solidFill>
                <a:latin typeface="Century Gothic"/>
                <a:sym typeface="Wingdings"/>
              </a:rPr>
              <a:t>e : v in e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sym typeface="Wingdings"/>
              </a:rPr>
              <a:t> x(e)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≥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sym typeface="Wingdings"/>
              </a:rPr>
              <a:t> 1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621" y="3127069"/>
            <a:ext cx="4596189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Ex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: R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(A,B),S(B,C),T(A,C)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.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1811" y="3113496"/>
            <a:ext cx="4335376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entury Gothic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(R) 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x(T) 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≥ 1 // cover for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A</a:t>
            </a:r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r>
              <a:rPr lang="en-US" sz="2400" dirty="0">
                <a:solidFill>
                  <a:prstClr val="black"/>
                </a:solidFill>
                <a:latin typeface="Century Gothic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(R) + x(S) 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≥ 1 // cover for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B</a:t>
            </a:r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r>
              <a:rPr lang="en-US" sz="2400" dirty="0">
                <a:solidFill>
                  <a:prstClr val="black"/>
                </a:solidFill>
                <a:latin typeface="Century Gothic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(S) + x(T) 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≥ 1 // cover for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C</a:t>
            </a:r>
            <a:endParaRPr lang="en-US" sz="2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21" y="3653649"/>
            <a:ext cx="4596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entury Gothic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)=(1,0,1) … or… x(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)=(0.5, 0.5, 0.5)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50" y="4817636"/>
            <a:ext cx="893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We think of a 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query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as </a:t>
            </a:r>
            <a:r>
              <a:rPr lang="en-US" sz="2800" dirty="0" err="1" smtClean="0">
                <a:solidFill>
                  <a:prstClr val="black"/>
                </a:solidFill>
                <a:latin typeface="Century Gothic"/>
              </a:rPr>
              <a:t>hypergraph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to cover.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27905" y="6108095"/>
            <a:ext cx="399143" cy="399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entury Gothic"/>
              </a:rPr>
              <a:t>A</a:t>
            </a:r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35829" y="6108095"/>
            <a:ext cx="399143" cy="399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entury Gothic"/>
              </a:rPr>
              <a:t>C</a:t>
            </a:r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81867" y="5353617"/>
            <a:ext cx="399143" cy="399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entury Gothic"/>
              </a:rPr>
              <a:t>B</a:t>
            </a:r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15" name="Straight Connector 14"/>
          <p:cNvCxnSpPr>
            <a:stCxn id="3" idx="7"/>
          </p:cNvCxnSpPr>
          <p:nvPr/>
        </p:nvCxnSpPr>
        <p:spPr>
          <a:xfrm flipV="1">
            <a:off x="2868595" y="5752761"/>
            <a:ext cx="336643" cy="413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" idx="5"/>
          </p:cNvCxnSpPr>
          <p:nvPr/>
        </p:nvCxnSpPr>
        <p:spPr>
          <a:xfrm flipH="1" flipV="1">
            <a:off x="3422557" y="5694307"/>
            <a:ext cx="387443" cy="413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" idx="6"/>
          </p:cNvCxnSpPr>
          <p:nvPr/>
        </p:nvCxnSpPr>
        <p:spPr>
          <a:xfrm>
            <a:off x="2927048" y="6307667"/>
            <a:ext cx="7087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82724" y="5651433"/>
            <a:ext cx="3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R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1486" y="5651433"/>
            <a:ext cx="3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S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13315" y="6322572"/>
            <a:ext cx="39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T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868595" y="5752762"/>
            <a:ext cx="336643" cy="41378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58498" y="6327022"/>
            <a:ext cx="70878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nip Same Side Corner Rectangle 32"/>
          <p:cNvSpPr/>
          <p:nvPr/>
        </p:nvSpPr>
        <p:spPr>
          <a:xfrm>
            <a:off x="4801811" y="3199639"/>
            <a:ext cx="4136570" cy="368455"/>
          </a:xfrm>
          <a:prstGeom prst="snip2Same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451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 animBg="1"/>
      <p:bldP spid="13" grpId="0" animBg="1"/>
      <p:bldP spid="14" grpId="0" animBg="1"/>
      <p:bldP spid="26" grpId="0"/>
      <p:bldP spid="27" grpId="0"/>
      <p:bldP spid="28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bounds [GM05, AGM08]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20" y="5809075"/>
            <a:ext cx="8689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Triangle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: |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R|=|S|=|T| ≤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N,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x(R)=x(S)=x(T)=0.5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sym typeface="Wingdings"/>
              </a:rPr>
              <a:t> N</a:t>
            </a:r>
            <a:r>
              <a:rPr lang="en-US" sz="2800" baseline="30000" dirty="0" smtClean="0">
                <a:solidFill>
                  <a:prstClr val="black"/>
                </a:solidFill>
                <a:latin typeface="Century Gothic"/>
                <a:sym typeface="Wingdings"/>
              </a:rPr>
              <a:t>1.5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620" y="3955137"/>
            <a:ext cx="86896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Century Gothic"/>
              </a:rPr>
              <a:t>Thm</a:t>
            </a:r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 [</a:t>
            </a:r>
            <a:r>
              <a:rPr lang="en-US" sz="3200" b="1" dirty="0" err="1" smtClean="0">
                <a:solidFill>
                  <a:prstClr val="black"/>
                </a:solidFill>
                <a:latin typeface="Century Gothic"/>
              </a:rPr>
              <a:t>Atserias</a:t>
            </a:r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Century Gothic"/>
              </a:rPr>
              <a:t>Grohe</a:t>
            </a:r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, Marx FOCS08]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: Given any </a:t>
            </a:r>
            <a:r>
              <a:rPr lang="en-US" sz="3200" dirty="0" err="1" smtClean="0">
                <a:solidFill>
                  <a:prstClr val="black"/>
                </a:solidFill>
                <a:latin typeface="Century Gothic"/>
              </a:rPr>
              <a:t>hypergraph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 cover x for (V,E) then S(Q,</a:t>
            </a:r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) ≤ </a:t>
            </a:r>
            <a:r>
              <a:rPr lang="en-US" sz="3200" dirty="0" err="1" smtClean="0">
                <a:solidFill>
                  <a:prstClr val="black"/>
                </a:solidFill>
                <a:latin typeface="Symbol"/>
              </a:rPr>
              <a:t>P</a:t>
            </a:r>
            <a:r>
              <a:rPr lang="en-US" sz="3200" baseline="-25000" dirty="0" err="1" smtClean="0">
                <a:solidFill>
                  <a:prstClr val="black"/>
                </a:solidFill>
                <a:latin typeface="Century Gothic"/>
              </a:rPr>
              <a:t>e</a:t>
            </a:r>
            <a:r>
              <a:rPr lang="en-US" sz="3200" baseline="-25000" dirty="0" smtClean="0">
                <a:solidFill>
                  <a:prstClr val="black"/>
                </a:solidFill>
                <a:latin typeface="Century Gothic"/>
              </a:rPr>
              <a:t> in E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 |</a:t>
            </a:r>
            <a:r>
              <a:rPr lang="en-US" sz="3200" dirty="0" err="1" smtClean="0">
                <a:solidFill>
                  <a:prstClr val="black"/>
                </a:solidFill>
                <a:latin typeface="Century Gothic"/>
              </a:rPr>
              <a:t>R</a:t>
            </a:r>
            <a:r>
              <a:rPr lang="en-US" sz="3200" baseline="-25000" dirty="0" err="1" smtClean="0">
                <a:solidFill>
                  <a:prstClr val="black"/>
                </a:solidFill>
                <a:latin typeface="Century Gothic"/>
              </a:rPr>
              <a:t>e</a:t>
            </a:r>
            <a:r>
              <a:rPr lang="en-US" sz="3200" dirty="0" err="1" smtClean="0">
                <a:solidFill>
                  <a:prstClr val="black"/>
                </a:solidFill>
                <a:latin typeface="Century Gothic"/>
              </a:rPr>
              <a:t>|</a:t>
            </a:r>
            <a:r>
              <a:rPr lang="en-US" sz="3200" baseline="30000" dirty="0" err="1" smtClean="0">
                <a:solidFill>
                  <a:prstClr val="black"/>
                </a:solidFill>
                <a:latin typeface="Century Gothic"/>
              </a:rPr>
              <a:t>x</a:t>
            </a:r>
            <a:r>
              <a:rPr lang="en-US" sz="3200" baseline="30000" dirty="0" smtClean="0">
                <a:solidFill>
                  <a:prstClr val="black"/>
                </a:solidFill>
                <a:latin typeface="Century Gothic"/>
              </a:rPr>
              <a:t>(e)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621" y="1213069"/>
            <a:ext cx="8689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Fix a query Q=(V,E).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Let </a:t>
            </a:r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 be a tuple of |E| positive integers.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620" y="2584103"/>
            <a:ext cx="7692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entury Gothic"/>
              </a:rPr>
              <a:t>Define S(Q, </a:t>
            </a:r>
            <a:r>
              <a:rPr lang="en-US" sz="3200" b="1" dirty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) be the maximum size of Q  subject </a:t>
            </a:r>
            <a:r>
              <a:rPr lang="en-US" sz="3200" dirty="0" err="1">
                <a:solidFill>
                  <a:prstClr val="black"/>
                </a:solidFill>
                <a:latin typeface="Century Gothic"/>
              </a:rPr>
              <a:t>to|R</a:t>
            </a:r>
            <a:r>
              <a:rPr lang="en-US" sz="3200" baseline="-25000" dirty="0" err="1">
                <a:solidFill>
                  <a:prstClr val="black"/>
                </a:solidFill>
                <a:latin typeface="Century Gothic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|≤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3200" baseline="-25000" dirty="0" smtClean="0">
                <a:solidFill>
                  <a:prstClr val="black"/>
                </a:solidFill>
                <a:latin typeface="Century Gothic"/>
              </a:rPr>
              <a:t>e</a:t>
            </a:r>
            <a:endParaRPr lang="en-US" sz="3200" baseline="-250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397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829" y="1257905"/>
            <a:ext cx="8345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prstClr val="black"/>
                </a:solidFill>
                <a:latin typeface="Century Gothic"/>
              </a:rPr>
              <a:t>R(A,B,C),S(A,B,D),T(A,C,D),U(B,C,D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)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2584195"/>
            <a:ext cx="8345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x(R) = x(S) = x(T) = x(U) = 1/3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29" y="3910485"/>
            <a:ext cx="834571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Output size is O(N</a:t>
            </a:r>
            <a:r>
              <a:rPr lang="en-US" sz="3400" baseline="30000" dirty="0" smtClean="0">
                <a:solidFill>
                  <a:prstClr val="black"/>
                </a:solidFill>
                <a:latin typeface="Century Gothic"/>
              </a:rPr>
              <a:t>4/3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)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134" y="5354616"/>
            <a:ext cx="8345714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prstClr val="black"/>
                </a:solidFill>
                <a:latin typeface="Century Gothic"/>
              </a:rPr>
              <a:t>K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nown since 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Loomis-Whitney (1940s Geometers!)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29" y="1257905"/>
            <a:ext cx="8345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prstClr val="black"/>
                </a:solidFill>
                <a:latin typeface="Century Gothic"/>
              </a:rPr>
              <a:t>R(</a:t>
            </a:r>
            <a:r>
              <a:rPr lang="en-US" sz="3400" dirty="0">
                <a:solidFill>
                  <a:srgbClr val="FF0000"/>
                </a:solidFill>
                <a:latin typeface="Century Gothic"/>
              </a:rPr>
              <a:t>A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,B,C),S(</a:t>
            </a:r>
            <a:r>
              <a:rPr lang="en-US" sz="3400" dirty="0">
                <a:solidFill>
                  <a:srgbClr val="FF0000"/>
                </a:solidFill>
                <a:latin typeface="Century Gothic"/>
              </a:rPr>
              <a:t>A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,B,D),T(</a:t>
            </a:r>
            <a:r>
              <a:rPr lang="en-US" sz="3400" dirty="0">
                <a:solidFill>
                  <a:srgbClr val="FF0000"/>
                </a:solidFill>
                <a:latin typeface="Century Gothic"/>
              </a:rPr>
              <a:t>A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,C,D),U(B,C,D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)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584476" y="1834102"/>
            <a:ext cx="254000" cy="23111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147733" y="1834102"/>
            <a:ext cx="254000" cy="23111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3401180" y="1834102"/>
            <a:ext cx="254000" cy="23111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5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AGM’s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32" y="1185096"/>
            <a:ext cx="827265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Century Gothic"/>
              </a:rPr>
              <a:t>Atserias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entury Gothic"/>
              </a:rPr>
              <a:t>Grohe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, and Marx (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AGM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)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allow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one to write a linear program that </a:t>
            </a:r>
            <a:r>
              <a:rPr lang="en-US" sz="2800" b="1" i="1" dirty="0">
                <a:solidFill>
                  <a:prstClr val="black"/>
                </a:solidFill>
                <a:latin typeface="Century Gothic"/>
              </a:rPr>
              <a:t>tightly bounds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the output size of </a:t>
            </a:r>
            <a:r>
              <a:rPr lang="en-US" sz="2800" b="1" i="1" dirty="0">
                <a:solidFill>
                  <a:prstClr val="black"/>
                </a:solidFill>
                <a:latin typeface="Century Gothic"/>
              </a:rPr>
              <a:t>any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join query.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33" y="4630618"/>
            <a:ext cx="827265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prstClr val="black"/>
                </a:solidFill>
                <a:latin typeface="Century Gothic"/>
              </a:rPr>
              <a:t>Open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Compute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the output in 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upper bound time?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33" y="5621010"/>
            <a:ext cx="8317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We would call this </a:t>
            </a:r>
            <a:r>
              <a:rPr lang="en-US" sz="3400" b="1" i="1" dirty="0" smtClean="0">
                <a:solidFill>
                  <a:prstClr val="black"/>
                </a:solidFill>
                <a:latin typeface="Century Gothic"/>
              </a:rPr>
              <a:t>worst</a:t>
            </a:r>
            <a:r>
              <a:rPr lang="en-US" sz="3400" b="1" i="1" dirty="0">
                <a:solidFill>
                  <a:prstClr val="black"/>
                </a:solidFill>
                <a:latin typeface="Century Gothic"/>
              </a:rPr>
              <a:t>-case optimal</a:t>
            </a:r>
            <a:r>
              <a:rPr lang="en-US" sz="3400" i="1" dirty="0">
                <a:solidFill>
                  <a:prstClr val="black"/>
                </a:solidFill>
                <a:latin typeface="Century Gothic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334" y="2720910"/>
            <a:ext cx="8272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Proof using Han/Shearer’s lemma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(non constructive)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748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Ngo, </a:t>
            </a:r>
            <a:r>
              <a:rPr lang="en-US" dirty="0" err="1" smtClean="0"/>
              <a:t>Porat</a:t>
            </a:r>
            <a:r>
              <a:rPr lang="en-US" dirty="0" smtClean="0"/>
              <a:t>, </a:t>
            </a:r>
            <a:r>
              <a:rPr lang="en-US" dirty="0" err="1" smtClean="0"/>
              <a:t>Ré</a:t>
            </a:r>
            <a:r>
              <a:rPr lang="en-US" b="1" dirty="0" smtClean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Rudra</a:t>
            </a:r>
            <a:r>
              <a:rPr lang="en-US" dirty="0"/>
              <a:t> </a:t>
            </a:r>
            <a:r>
              <a:rPr lang="en-US" i="1" dirty="0" smtClean="0"/>
              <a:t>(PODS 2012)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32" y="3145760"/>
            <a:ext cx="8272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We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show 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AGM’s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fractional cover inequality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is equivalent to the </a:t>
            </a:r>
            <a:r>
              <a:rPr lang="en-US" sz="2800" b="1" dirty="0" err="1">
                <a:solidFill>
                  <a:prstClr val="black"/>
                </a:solidFill>
                <a:latin typeface="Century Gothic"/>
              </a:rPr>
              <a:t>Bollabás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-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Thomason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inequality from geometry.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33" y="1387892"/>
            <a:ext cx="827265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9250" lvl="1" algn="ctr"/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1</a:t>
            </a:r>
            <a:r>
              <a:rPr lang="en-US" sz="2800" b="1" baseline="30000" dirty="0">
                <a:solidFill>
                  <a:prstClr val="black"/>
                </a:solidFill>
                <a:latin typeface="Century Gothic"/>
              </a:rPr>
              <a:t>st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 algorithm for joins with </a:t>
            </a:r>
          </a:p>
          <a:p>
            <a:pPr marL="349250" lvl="1" algn="ctr"/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optimal worst-case runtime</a:t>
            </a:r>
          </a:p>
          <a:p>
            <a:pPr marL="349250" lvl="1" algn="ctr"/>
            <a:r>
              <a:rPr lang="en-US" sz="2800" i="1" dirty="0">
                <a:solidFill>
                  <a:prstClr val="black"/>
                </a:solidFill>
                <a:latin typeface="Century Gothic"/>
              </a:rPr>
              <a:t>(experts: optimal data 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complexity)</a:t>
            </a:r>
            <a:endParaRPr lang="en-US" sz="2800" i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333" y="4997130"/>
            <a:ext cx="8272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1" algn="ctr"/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Algorithmic Idea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: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LP is a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guide to decide 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“</a:t>
            </a:r>
            <a:r>
              <a:rPr lang="en-US" sz="2800" i="1" dirty="0">
                <a:solidFill>
                  <a:prstClr val="black"/>
                </a:solidFill>
                <a:latin typeface="Century Gothic"/>
              </a:rPr>
              <a:t>heavy”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v. </a:t>
            </a:r>
            <a:r>
              <a:rPr lang="en-US" sz="2800" i="1" dirty="0">
                <a:solidFill>
                  <a:prstClr val="black"/>
                </a:solidFill>
                <a:latin typeface="Century Gothic"/>
              </a:rPr>
              <a:t>“light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”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of previous example.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206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&amp; described at ICDT14!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375" y="1332550"/>
            <a:ext cx="81049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Todd </a:t>
            </a:r>
            <a:r>
              <a:rPr lang="en-US" sz="2800" dirty="0" err="1" smtClean="0">
                <a:solidFill>
                  <a:prstClr val="black"/>
                </a:solidFill>
                <a:latin typeface="Century Gothic"/>
              </a:rPr>
              <a:t>Veidhulzen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. </a:t>
            </a:r>
            <a:r>
              <a:rPr lang="en-US" sz="2800" i="1" dirty="0">
                <a:solidFill>
                  <a:prstClr val="black"/>
                </a:solidFill>
                <a:latin typeface="Century Gothic"/>
              </a:rPr>
              <a:t>“Leapfrog </a:t>
            </a:r>
            <a:r>
              <a:rPr lang="en-US" sz="2800" i="1" dirty="0" err="1">
                <a:solidFill>
                  <a:prstClr val="black"/>
                </a:solidFill>
                <a:latin typeface="Century Gothic"/>
              </a:rPr>
              <a:t>Triejoin</a:t>
            </a:r>
            <a:r>
              <a:rPr lang="en-US" sz="2800" i="1" dirty="0">
                <a:solidFill>
                  <a:prstClr val="black"/>
                </a:solidFill>
                <a:latin typeface="Century Gothic"/>
              </a:rPr>
              <a:t>: A Simple, Worst-Case Optimal Join Algorithm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” </a:t>
            </a:r>
          </a:p>
          <a:p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[ICDT14, </a:t>
            </a:r>
            <a:r>
              <a:rPr lang="en-US" sz="2800" b="1" i="1" dirty="0" smtClean="0">
                <a:solidFill>
                  <a:prstClr val="black"/>
                </a:solidFill>
                <a:latin typeface="Century Gothic"/>
              </a:rPr>
              <a:t>Best Newcomer Award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!]</a:t>
            </a:r>
            <a:endParaRPr lang="en-US" sz="2800" i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375" y="4917214"/>
            <a:ext cx="81049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Tidbit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: Faster on 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cyclic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queries than other commercial DB optimizers… without resorting to specialized graph processing!</a:t>
            </a:r>
            <a:endParaRPr lang="en-US" sz="2800" i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249" t="33101" r="26058" b="38271"/>
          <a:stretch/>
        </p:blipFill>
        <p:spPr>
          <a:xfrm>
            <a:off x="2491619" y="2717544"/>
            <a:ext cx="4269620" cy="19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0" y="2232772"/>
            <a:ext cx="8563429" cy="218521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i="1" dirty="0" smtClean="0"/>
              <a:t>“Query processing is not rocket science… </a:t>
            </a:r>
          </a:p>
          <a:p>
            <a:r>
              <a:rPr lang="en-US" sz="3400" i="1" dirty="0" smtClean="0"/>
              <a:t>When you flunk out of query processing, we make you go build rockets.”</a:t>
            </a:r>
          </a:p>
          <a:p>
            <a:r>
              <a:rPr lang="en-US" sz="3400" dirty="0" smtClean="0"/>
              <a:t> – Anonymous (J. Hamilton or D. DeWitt)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326570" y="2866571"/>
            <a:ext cx="8648097" cy="15514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</a:t>
            </a:r>
            <a:r>
              <a:rPr lang="en-US" dirty="0"/>
              <a:t>s</a:t>
            </a:r>
            <a:r>
              <a:rPr lang="en-US" dirty="0" smtClean="0"/>
              <a:t>impler proofs!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994" y="1107139"/>
            <a:ext cx="1619812" cy="238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616" y="1107139"/>
            <a:ext cx="1704363" cy="2386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140" y="4739192"/>
            <a:ext cx="89818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Skew strikes back: </a:t>
            </a:r>
          </a:p>
          <a:p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New Developments in the Theory of </a:t>
            </a:r>
          </a:p>
          <a:p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Join Algorithms. (</a:t>
            </a:r>
            <a:r>
              <a:rPr lang="en-US" sz="3600" dirty="0">
                <a:solidFill>
                  <a:prstClr val="black"/>
                </a:solidFill>
              </a:rPr>
              <a:t>SIGMOD Record 13 </a:t>
            </a:r>
            <a:r>
              <a:rPr lang="en-US" sz="3600" dirty="0" smtClean="0">
                <a:solidFill>
                  <a:prstClr val="black"/>
                </a:solidFill>
              </a:rPr>
              <a:t>)</a:t>
            </a:r>
            <a:endParaRPr lang="en-US" sz="3400" i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994" y="3493247"/>
            <a:ext cx="1740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 smtClean="0">
                <a:solidFill>
                  <a:prstClr val="black"/>
                </a:solidFill>
                <a:latin typeface="Century Gothic"/>
              </a:rPr>
              <a:t>Atri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  <a:latin typeface="Century Gothic"/>
              </a:rPr>
              <a:t>Rudra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331" y="3556002"/>
            <a:ext cx="1740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Hung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Ngo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8643" y="2108252"/>
            <a:ext cx="2725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Even simpler than heavy vs. light!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011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571" y="2981847"/>
            <a:ext cx="784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prstClr val="white"/>
                </a:solidFill>
                <a:latin typeface="Century Gothic"/>
              </a:rPr>
              <a:t>3 Vignettes of Related Ideas</a:t>
            </a:r>
            <a:endParaRPr lang="en-US" sz="4400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916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2418" y="393369"/>
            <a:ext cx="8317568" cy="18708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chemeClr val="bg1">
                <a:lumMod val="9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18" y="2721428"/>
            <a:ext cx="8317568" cy="3291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Faster </a:t>
            </a:r>
            <a:r>
              <a:rPr lang="en-US" b="1" i="1" dirty="0" smtClean="0">
                <a:solidFill>
                  <a:schemeClr val="bg1"/>
                </a:solidFill>
              </a:rPr>
              <a:t>Detection: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Alon-Yuster-Zwick</a:t>
            </a:r>
            <a:r>
              <a:rPr lang="en-US" dirty="0" smtClean="0">
                <a:solidFill>
                  <a:schemeClr val="bg1"/>
                </a:solidFill>
              </a:rPr>
              <a:t>, one can check if a graph contains a 2k-length cycle in O(</a:t>
            </a:r>
            <a:r>
              <a:rPr lang="en-US" smtClean="0">
                <a:solidFill>
                  <a:schemeClr val="bg1"/>
                </a:solidFill>
              </a:rPr>
              <a:t>N</a:t>
            </a:r>
            <a:r>
              <a:rPr lang="en-US" baseline="30000" smtClean="0">
                <a:solidFill>
                  <a:schemeClr val="bg1"/>
                </a:solidFill>
              </a:rPr>
              <a:t>2-1/</a:t>
            </a:r>
            <a:r>
              <a:rPr lang="en-US" baseline="30000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) using heavy vs. light argument. 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Systems: </a:t>
            </a:r>
            <a:r>
              <a:rPr lang="en-US" dirty="0" smtClean="0">
                <a:solidFill>
                  <a:schemeClr val="bg1"/>
                </a:solidFill>
              </a:rPr>
              <a:t>Heavy vs. light used in parallel database systems (e.g., Teradata).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3" b="97938" l="6178" r="96911">
                        <a14:foregroundMark x1="35907" y1="25773" x2="35907" y2="25773"/>
                      </a14:backgroundRemoval>
                    </a14:imgEffect>
                  </a14:imgLayer>
                </a14:imgProps>
              </a:ext>
            </a:extLst>
          </a:blip>
          <a:srcRect l="8389" b="8794"/>
          <a:stretch/>
        </p:blipFill>
        <p:spPr>
          <a:xfrm>
            <a:off x="362418" y="392017"/>
            <a:ext cx="2288142" cy="1872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35210" y="392016"/>
            <a:ext cx="1444776" cy="1872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0560" y="556382"/>
            <a:ext cx="4473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(1) Heavy </a:t>
            </a:r>
          </a:p>
          <a:p>
            <a:pPr algn="ctr"/>
            <a:r>
              <a:rPr lang="en-US" sz="4400" i="1" dirty="0"/>
              <a:t>v</a:t>
            </a:r>
            <a:r>
              <a:rPr lang="en-US" sz="4400" i="1" dirty="0" smtClean="0"/>
              <a:t>ersus Light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89131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(2) Map Reduce Joins: </a:t>
            </a:r>
            <a:r>
              <a:rPr lang="en-US" dirty="0" err="1" smtClean="0"/>
              <a:t>Afrati</a:t>
            </a:r>
            <a:r>
              <a:rPr lang="en-US" dirty="0" smtClean="0"/>
              <a:t> &amp; Ullman EDBT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Cube 4"/>
          <p:cNvSpPr/>
          <p:nvPr/>
        </p:nvSpPr>
        <p:spPr>
          <a:xfrm rot="10800000">
            <a:off x="5418298" y="956543"/>
            <a:ext cx="2939143" cy="2745620"/>
          </a:xfrm>
          <a:prstGeom prst="cube">
            <a:avLst>
              <a:gd name="adj" fmla="val 29494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335135" y="1866534"/>
            <a:ext cx="984562" cy="1292772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5418297" y="2733524"/>
            <a:ext cx="916838" cy="665237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8298" y="3726354"/>
            <a:ext cx="204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 rot="18872913">
            <a:off x="7372886" y="3112382"/>
            <a:ext cx="186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57969" y="2491396"/>
            <a:ext cx="186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1142237"/>
            <a:ext cx="487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R(A,B),S(B,C),T(A,C)</a:t>
            </a:r>
          </a:p>
          <a:p>
            <a:pPr algn="ctr"/>
            <a:r>
              <a:rPr lang="en-US" sz="2800" dirty="0" smtClean="0"/>
              <a:t>Q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R(A,B),S(B,C)</a:t>
            </a:r>
            <a:endParaRPr lang="en-US" sz="2800" dirty="0"/>
          </a:p>
        </p:txBody>
      </p:sp>
      <p:sp>
        <p:nvSpPr>
          <p:cNvPr id="15" name="Cube 14"/>
          <p:cNvSpPr/>
          <p:nvPr/>
        </p:nvSpPr>
        <p:spPr>
          <a:xfrm>
            <a:off x="7319697" y="1007772"/>
            <a:ext cx="984562" cy="1314514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" y="2205199"/>
            <a:ext cx="48768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Mappers send data to reducer </a:t>
            </a:r>
            <a:r>
              <a:rPr lang="en-US" sz="2800" i="1" dirty="0" smtClean="0"/>
              <a:t>via hash function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-2" y="5903893"/>
            <a:ext cx="9137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Optimal</a:t>
            </a:r>
            <a:r>
              <a:rPr lang="en-US" sz="2800" dirty="0" smtClean="0"/>
              <a:t>: Recast as a (fractional) cover problem! </a:t>
            </a:r>
          </a:p>
          <a:p>
            <a:pPr algn="ctr"/>
            <a:r>
              <a:rPr lang="en-US" sz="2800" dirty="0" smtClean="0"/>
              <a:t>[</a:t>
            </a:r>
            <a:r>
              <a:rPr lang="en-US" sz="2800" dirty="0" err="1" smtClean="0"/>
              <a:t>Koutris</a:t>
            </a:r>
            <a:r>
              <a:rPr lang="en-US" sz="2800" dirty="0" smtClean="0"/>
              <a:t>, </a:t>
            </a:r>
            <a:r>
              <a:rPr lang="en-US" sz="2800" dirty="0" err="1" smtClean="0"/>
              <a:t>Suciu</a:t>
            </a:r>
            <a:r>
              <a:rPr lang="en-US" sz="2800" dirty="0" smtClean="0"/>
              <a:t>, and </a:t>
            </a:r>
            <a:r>
              <a:rPr lang="en-US" sz="2800" dirty="0" err="1" smtClean="0"/>
              <a:t>Beame</a:t>
            </a:r>
            <a:r>
              <a:rPr lang="en-US" sz="2800" dirty="0" smtClean="0"/>
              <a:t> PODS14]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-2" y="4088190"/>
            <a:ext cx="9137187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Goal: </a:t>
            </a:r>
            <a:r>
              <a:rPr lang="en-US" sz="2800" dirty="0" smtClean="0"/>
              <a:t>Given p reducers, minimize communication by picking </a:t>
            </a:r>
            <a:r>
              <a:rPr lang="en-US" sz="2800" i="1" dirty="0" smtClean="0"/>
              <a:t>“how large” </a:t>
            </a:r>
            <a:r>
              <a:rPr lang="en-US" sz="2800" dirty="0" smtClean="0"/>
              <a:t>each attribute’s share 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106540"/>
            <a:ext cx="913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Afrati</a:t>
            </a:r>
            <a:r>
              <a:rPr lang="en-US" sz="2400" dirty="0" smtClean="0"/>
              <a:t> </a:t>
            </a:r>
            <a:r>
              <a:rPr lang="en-US" sz="2400" dirty="0"/>
              <a:t>&amp; Ullman. </a:t>
            </a:r>
            <a:r>
              <a:rPr lang="en-US" sz="2400" b="1" dirty="0"/>
              <a:t>Solve</a:t>
            </a:r>
            <a:r>
              <a:rPr lang="en-US" sz="2400" dirty="0"/>
              <a:t> Constrained </a:t>
            </a:r>
            <a:r>
              <a:rPr lang="en-US" sz="2400" dirty="0" smtClean="0"/>
              <a:t>Mathematical Program</a:t>
            </a:r>
            <a:r>
              <a:rPr lang="en-US" sz="2400" dirty="0"/>
              <a:t>. </a:t>
            </a:r>
            <a:endParaRPr lang="en-US" sz="2400" dirty="0" smtClean="0"/>
          </a:p>
          <a:p>
            <a:pPr algn="ctr"/>
            <a:r>
              <a:rPr lang="en-US" sz="2400" dirty="0" smtClean="0"/>
              <a:t>Lower bound portion uses Covers!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18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330761" y="4583306"/>
            <a:ext cx="1274838" cy="91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9945" y="4136888"/>
            <a:ext cx="44988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11831" y="1113256"/>
            <a:ext cx="2132995" cy="917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Tighter Runtime Guarantees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55" y="2977249"/>
            <a:ext cx="896845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Yannakakis’s</a:t>
            </a:r>
            <a:r>
              <a:rPr lang="en-US" sz="3200" dirty="0" smtClean="0"/>
              <a:t> seminal algorithm has a </a:t>
            </a:r>
            <a:r>
              <a:rPr lang="en-US" sz="3200" i="1" dirty="0" smtClean="0"/>
              <a:t>stronger</a:t>
            </a:r>
            <a:r>
              <a:rPr lang="en-US" sz="3200" dirty="0" smtClean="0"/>
              <a:t> guarantee </a:t>
            </a:r>
            <a:r>
              <a:rPr lang="en-US" sz="3200" dirty="0"/>
              <a:t>for </a:t>
            </a:r>
            <a:r>
              <a:rPr lang="en-US" sz="3200" dirty="0">
                <a:latin typeface="Symbol"/>
              </a:rPr>
              <a:t>a-</a:t>
            </a:r>
            <a:r>
              <a:rPr lang="en-US" sz="3200" dirty="0" smtClean="0"/>
              <a:t>acyclic</a:t>
            </a:r>
            <a:r>
              <a:rPr lang="en-US" sz="3200" dirty="0"/>
              <a:t> </a:t>
            </a:r>
            <a:r>
              <a:rPr lang="en-US" sz="3200" dirty="0" smtClean="0"/>
              <a:t>queries.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84283" y="4136410"/>
            <a:ext cx="409242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O( N + OUT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984282" y="4775469"/>
            <a:ext cx="415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General</a:t>
            </a:r>
            <a:r>
              <a:rPr lang="en-US" sz="2400" dirty="0" smtClean="0"/>
              <a:t>: O</a:t>
            </a:r>
            <a:r>
              <a:rPr lang="en-US" sz="2400" dirty="0"/>
              <a:t>(N + </a:t>
            </a:r>
            <a:r>
              <a:rPr lang="en-US" sz="2400" dirty="0" err="1"/>
              <a:t>N</a:t>
            </a:r>
            <a:r>
              <a:rPr lang="en-US" sz="2400" baseline="30000" dirty="0" err="1"/>
              <a:t>w</a:t>
            </a:r>
            <a:r>
              <a:rPr lang="en-US" sz="2400" baseline="30000" dirty="0"/>
              <a:t>*</a:t>
            </a:r>
            <a:r>
              <a:rPr lang="en-US" sz="2400" dirty="0"/>
              <a:t> + OUT) where w* is the fractional </a:t>
            </a:r>
            <a:r>
              <a:rPr lang="en-US" sz="2400" dirty="0" err="1" smtClean="0"/>
              <a:t>hypertreewidth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NPRR+Y’s+Treewidth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Can 9"/>
          <p:cNvSpPr/>
          <p:nvPr/>
        </p:nvSpPr>
        <p:spPr>
          <a:xfrm>
            <a:off x="2285398" y="130541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Can 10"/>
          <p:cNvSpPr/>
          <p:nvPr/>
        </p:nvSpPr>
        <p:spPr>
          <a:xfrm>
            <a:off x="2969989" y="130541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Can 11"/>
          <p:cNvSpPr/>
          <p:nvPr/>
        </p:nvSpPr>
        <p:spPr>
          <a:xfrm>
            <a:off x="3611036" y="130541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Can 12"/>
          <p:cNvSpPr/>
          <p:nvPr/>
        </p:nvSpPr>
        <p:spPr>
          <a:xfrm>
            <a:off x="2285398" y="217143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Can 13"/>
          <p:cNvSpPr/>
          <p:nvPr/>
        </p:nvSpPr>
        <p:spPr>
          <a:xfrm>
            <a:off x="2969989" y="217143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5" name="Can 14"/>
          <p:cNvSpPr/>
          <p:nvPr/>
        </p:nvSpPr>
        <p:spPr>
          <a:xfrm>
            <a:off x="3623132" y="217143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8984" y="1251755"/>
            <a:ext cx="23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Databases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with N tuples.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8984" y="2171439"/>
            <a:ext cx="23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Databases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with N+1 tuples.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6426" y="1113256"/>
            <a:ext cx="473028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Century Gothic"/>
              </a:rPr>
              <a:t>Measure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: longest runtime in </a:t>
            </a:r>
            <a:r>
              <a:rPr lang="en-US" sz="3000" i="1" dirty="0" smtClean="0">
                <a:solidFill>
                  <a:prstClr val="black"/>
                </a:solidFill>
                <a:latin typeface="Century Gothic"/>
              </a:rPr>
              <a:t>each strata</a:t>
            </a:r>
          </a:p>
          <a:p>
            <a:pPr algn="ctr"/>
            <a:r>
              <a:rPr lang="en-US" sz="2400" i="1" dirty="0" smtClean="0">
                <a:solidFill>
                  <a:prstClr val="black"/>
                </a:solidFill>
                <a:latin typeface="Century Gothic"/>
              </a:rPr>
              <a:t>(Traditional Worst-case)</a:t>
            </a:r>
            <a:endParaRPr lang="en-US" sz="2400" i="1" dirty="0">
              <a:solidFill>
                <a:prstClr val="black"/>
              </a:solidFill>
              <a:latin typeface="Century Gothic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55" y="2031131"/>
            <a:ext cx="4136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>
            <a:off x="2504327" y="477546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4" name="Can 23"/>
          <p:cNvSpPr/>
          <p:nvPr/>
        </p:nvSpPr>
        <p:spPr>
          <a:xfrm>
            <a:off x="3188918" y="477546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5" name="Can 24"/>
          <p:cNvSpPr/>
          <p:nvPr/>
        </p:nvSpPr>
        <p:spPr>
          <a:xfrm>
            <a:off x="3829965" y="477546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6" name="Can 25"/>
          <p:cNvSpPr/>
          <p:nvPr/>
        </p:nvSpPr>
        <p:spPr>
          <a:xfrm>
            <a:off x="2504327" y="564148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7" name="Can 26"/>
          <p:cNvSpPr/>
          <p:nvPr/>
        </p:nvSpPr>
        <p:spPr>
          <a:xfrm>
            <a:off x="3188918" y="564148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8" name="Can 27"/>
          <p:cNvSpPr/>
          <p:nvPr/>
        </p:nvSpPr>
        <p:spPr>
          <a:xfrm>
            <a:off x="3842061" y="5641489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945" y="4721805"/>
            <a:ext cx="23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Databases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with N tuples.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945" y="5641489"/>
            <a:ext cx="23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Databases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with N+1 tuples.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184" y="5501181"/>
            <a:ext cx="4136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7934" y="4136888"/>
            <a:ext cx="228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Output Size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30761" y="4136888"/>
            <a:ext cx="160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0.5N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3132" y="4136888"/>
            <a:ext cx="104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0.2N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2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5" grpId="0" animBg="1"/>
      <p:bldP spid="6" grpId="0" animBg="1"/>
      <p:bldP spid="9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8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571" y="2449656"/>
            <a:ext cx="7845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prstClr val="white"/>
                </a:solidFill>
                <a:latin typeface="Century Gothic"/>
              </a:rPr>
              <a:t>Begs a question</a:t>
            </a:r>
            <a:r>
              <a:rPr lang="en-US" sz="4400" i="1" dirty="0" smtClean="0">
                <a:solidFill>
                  <a:prstClr val="white"/>
                </a:solidFill>
                <a:latin typeface="Century Gothic"/>
              </a:rPr>
              <a:t>: What is the tightest guarantee that</a:t>
            </a:r>
            <a:endParaRPr lang="en-US" sz="4400" i="1" dirty="0">
              <a:solidFill>
                <a:prstClr val="white"/>
              </a:solidFill>
              <a:latin typeface="Century Gothic"/>
            </a:endParaRPr>
          </a:p>
          <a:p>
            <a:r>
              <a:rPr lang="en-US" sz="4400" i="1" dirty="0" smtClean="0">
                <a:solidFill>
                  <a:prstClr val="white"/>
                </a:solidFill>
                <a:latin typeface="Century Gothic"/>
              </a:rPr>
              <a:t>one can hope for?</a:t>
            </a:r>
            <a:endParaRPr lang="en-US" sz="4400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999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Pathology of Worst-case Analysis for 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732" y="5467048"/>
            <a:ext cx="813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My not-so-secret goal: 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Join theory even closer to practice.</a:t>
            </a:r>
            <a:endParaRPr lang="en-US" sz="3200" dirty="0">
              <a:solidFill>
                <a:prstClr val="black"/>
              </a:solidFill>
              <a:latin typeface="Century Gothic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5397" y="4430277"/>
            <a:ext cx="8124589" cy="884052"/>
            <a:chOff x="559732" y="1335852"/>
            <a:chExt cx="8124589" cy="884052"/>
          </a:xfrm>
        </p:grpSpPr>
        <p:sp>
          <p:nvSpPr>
            <p:cNvPr id="5" name="TextBox 4"/>
            <p:cNvSpPr txBox="1"/>
            <p:nvPr/>
          </p:nvSpPr>
          <p:spPr>
            <a:xfrm>
              <a:off x="932274" y="1850572"/>
              <a:ext cx="775204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entury Gothic"/>
                </a:rPr>
                <a:t>Data often stored in an index or sorted, and this changes landscape</a:t>
              </a:r>
              <a:endParaRPr lang="en-US" i="1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732" y="1335852"/>
              <a:ext cx="8120254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entury Gothic"/>
                </a:rPr>
                <a:t>Worst 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/>
                </a:rPr>
                <a:t>case: </a:t>
              </a:r>
              <a:r>
                <a:rPr lang="en-US" sz="2800" dirty="0">
                  <a:solidFill>
                    <a:prstClr val="black"/>
                  </a:solidFill>
                  <a:latin typeface="Century Gothic"/>
                </a:rPr>
                <a:t>insensitive how 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/>
                </a:rPr>
                <a:t>data are </a:t>
              </a:r>
              <a:r>
                <a:rPr lang="en-US" sz="2800" dirty="0">
                  <a:solidFill>
                    <a:prstClr val="black"/>
                  </a:solidFill>
                  <a:latin typeface="Century Gothic"/>
                </a:rPr>
                <a:t>stored.</a:t>
              </a:r>
              <a:endParaRPr lang="en-US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9732" y="2834232"/>
            <a:ext cx="8120254" cy="891746"/>
            <a:chOff x="559732" y="2871140"/>
            <a:chExt cx="8120254" cy="891746"/>
          </a:xfrm>
        </p:grpSpPr>
        <p:sp>
          <p:nvSpPr>
            <p:cNvPr id="10" name="TextBox 9"/>
            <p:cNvSpPr txBox="1"/>
            <p:nvPr/>
          </p:nvSpPr>
          <p:spPr>
            <a:xfrm>
              <a:off x="559732" y="2871140"/>
              <a:ext cx="8120254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entury Gothic"/>
                </a:rPr>
                <a:t>Worst 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/>
                </a:rPr>
                <a:t>case: one reads the </a:t>
              </a:r>
              <a:r>
                <a:rPr lang="en-US" sz="2800" i="1" dirty="0" smtClean="0">
                  <a:solidFill>
                    <a:prstClr val="black"/>
                  </a:solidFill>
                  <a:latin typeface="Century Gothic"/>
                </a:rPr>
                <a:t>entire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/>
                </a:rPr>
                <a:t> input.</a:t>
              </a:r>
              <a:endParaRPr lang="en-US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7939" y="3393554"/>
              <a:ext cx="775204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entury Gothic"/>
                </a:rPr>
                <a:t>Rarely, if ever, does this happen on large databases…</a:t>
              </a:r>
              <a:endParaRPr lang="en-US" i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9732" y="1237380"/>
            <a:ext cx="8120254" cy="892552"/>
            <a:chOff x="559732" y="4039833"/>
            <a:chExt cx="8120254" cy="892552"/>
          </a:xfrm>
        </p:grpSpPr>
        <p:sp>
          <p:nvSpPr>
            <p:cNvPr id="13" name="TextBox 12"/>
            <p:cNvSpPr txBox="1"/>
            <p:nvPr/>
          </p:nvSpPr>
          <p:spPr>
            <a:xfrm>
              <a:off x="559732" y="4039833"/>
              <a:ext cx="8120254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Century Gothic"/>
                </a:rPr>
                <a:t>Worst 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/>
                </a:rPr>
                <a:t>case: answer </a:t>
              </a:r>
              <a:r>
                <a:rPr lang="en-US" sz="2800" dirty="0">
                  <a:solidFill>
                    <a:prstClr val="black"/>
                  </a:solidFill>
                  <a:latin typeface="Century Gothic"/>
                </a:rPr>
                <a:t>is huge</a:t>
              </a:r>
              <a:endParaRPr lang="en-US" dirty="0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0741" y="4563053"/>
              <a:ext cx="773924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entury Gothic"/>
                </a:rPr>
                <a:t>Usually, the answer is </a:t>
              </a:r>
              <a:r>
                <a:rPr lang="en-US" i="1" u="sng" dirty="0">
                  <a:solidFill>
                    <a:prstClr val="black"/>
                  </a:solidFill>
                  <a:latin typeface="Century Gothic"/>
                </a:rPr>
                <a:t>smaller</a:t>
              </a:r>
              <a:r>
                <a:rPr lang="en-US" dirty="0">
                  <a:solidFill>
                    <a:prstClr val="black"/>
                  </a:solidFill>
                  <a:latin typeface="Century Gothic"/>
                </a:rPr>
                <a:t> than the database—not larger!</a:t>
              </a:r>
              <a:endParaRPr lang="en-US" i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55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all want to go “beyond worst-case”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" y="1388420"/>
            <a:ext cx="2705100" cy="203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157216"/>
            <a:ext cx="64216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One of the1</a:t>
            </a:r>
            <a:r>
              <a:rPr lang="en-US" sz="3400" baseline="30000" dirty="0" smtClean="0">
                <a:solidFill>
                  <a:prstClr val="black"/>
                </a:solidFill>
                <a:latin typeface="Century Gothic"/>
              </a:rPr>
              <a:t>st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 beyond worst-case analysis was by a DB theoretician: Ron Fagin.</a:t>
            </a:r>
          </a:p>
          <a:p>
            <a:pPr algn="ctr"/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Instance Optimality</a:t>
            </a:r>
            <a:endParaRPr lang="en-US" sz="3400" i="1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674" y="3630248"/>
            <a:ext cx="2036451" cy="2712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7475" y="1388420"/>
            <a:ext cx="4480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Tim </a:t>
            </a:r>
            <a:r>
              <a:rPr lang="en-US" sz="3200" dirty="0" err="1" smtClean="0">
                <a:solidFill>
                  <a:prstClr val="black"/>
                </a:solidFill>
                <a:latin typeface="Century Gothic"/>
              </a:rPr>
              <a:t>Roughgarden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 (Stanford) has great notes on this.</a:t>
            </a:r>
            <a:endParaRPr lang="en-US" sz="32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047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Can 4"/>
          <p:cNvSpPr/>
          <p:nvPr/>
        </p:nvSpPr>
        <p:spPr>
          <a:xfrm>
            <a:off x="2636762" y="1354726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Can 5"/>
          <p:cNvSpPr/>
          <p:nvPr/>
        </p:nvSpPr>
        <p:spPr>
          <a:xfrm>
            <a:off x="3321353" y="1354726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Can 6"/>
          <p:cNvSpPr/>
          <p:nvPr/>
        </p:nvSpPr>
        <p:spPr>
          <a:xfrm>
            <a:off x="3962400" y="1354726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Can 7"/>
          <p:cNvSpPr/>
          <p:nvPr/>
        </p:nvSpPr>
        <p:spPr>
          <a:xfrm>
            <a:off x="2636762" y="2220746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an 8"/>
          <p:cNvSpPr/>
          <p:nvPr/>
        </p:nvSpPr>
        <p:spPr>
          <a:xfrm>
            <a:off x="3321353" y="2220746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Can 9"/>
          <p:cNvSpPr/>
          <p:nvPr/>
        </p:nvSpPr>
        <p:spPr>
          <a:xfrm>
            <a:off x="3974496" y="2220746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380" y="1301062"/>
            <a:ext cx="23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Databases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with N tuples.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380" y="2220746"/>
            <a:ext cx="23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Databases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with N+1 tuples.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143" y="1541829"/>
            <a:ext cx="423333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Worst-case analysis 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(Traditional CS)</a:t>
            </a:r>
            <a:endParaRPr lang="en-US" sz="32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237" y="4316921"/>
            <a:ext cx="8877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Let W(A,N) = </a:t>
            </a:r>
            <a:r>
              <a:rPr lang="en-US" sz="3000" dirty="0" err="1" smtClean="0">
                <a:solidFill>
                  <a:prstClr val="black"/>
                </a:solidFill>
                <a:latin typeface="Century Gothic"/>
              </a:rPr>
              <a:t>sup</a:t>
            </a:r>
            <a:r>
              <a:rPr lang="en-US" sz="3000" baseline="-25000" dirty="0" err="1" smtClean="0">
                <a:solidFill>
                  <a:prstClr val="black"/>
                </a:solidFill>
                <a:latin typeface="Century Gothic"/>
              </a:rPr>
              <a:t>D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  T(A,D) </a:t>
            </a:r>
            <a:r>
              <a:rPr lang="en-US" sz="3000" dirty="0" err="1" smtClean="0">
                <a:solidFill>
                  <a:prstClr val="black"/>
                </a:solidFill>
                <a:latin typeface="Century Gothic"/>
              </a:rPr>
              <a:t>s.t.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 D has N tuples</a:t>
            </a:r>
            <a:endParaRPr lang="en-US" sz="3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95" y="3094336"/>
            <a:ext cx="8684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Let T(A,D) be # of steps that </a:t>
            </a:r>
          </a:p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Century Gothic"/>
              </a:rPr>
              <a:t>algorithm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 A takes on </a:t>
            </a:r>
            <a:r>
              <a:rPr lang="en-US" sz="3000" b="1" dirty="0" smtClean="0">
                <a:solidFill>
                  <a:prstClr val="black"/>
                </a:solidFill>
                <a:latin typeface="Century Gothic"/>
              </a:rPr>
              <a:t>database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 D</a:t>
            </a:r>
            <a:endParaRPr lang="en-US" sz="3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381" y="5824307"/>
            <a:ext cx="864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Measure W(A,N) growth with N, asymptotically.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9619" y="2080438"/>
            <a:ext cx="4136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2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03714" y="2013435"/>
            <a:ext cx="616857" cy="88105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Notions of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Can 4"/>
          <p:cNvSpPr/>
          <p:nvPr/>
        </p:nvSpPr>
        <p:spPr>
          <a:xfrm>
            <a:off x="2636762" y="1282280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Can 5"/>
          <p:cNvSpPr/>
          <p:nvPr/>
        </p:nvSpPr>
        <p:spPr>
          <a:xfrm>
            <a:off x="3321353" y="1282280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Can 6"/>
          <p:cNvSpPr/>
          <p:nvPr/>
        </p:nvSpPr>
        <p:spPr>
          <a:xfrm>
            <a:off x="3962400" y="1282280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Can 7"/>
          <p:cNvSpPr/>
          <p:nvPr/>
        </p:nvSpPr>
        <p:spPr>
          <a:xfrm>
            <a:off x="2636762" y="2148300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an 8"/>
          <p:cNvSpPr/>
          <p:nvPr/>
        </p:nvSpPr>
        <p:spPr>
          <a:xfrm>
            <a:off x="3321353" y="2148300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Can 9"/>
          <p:cNvSpPr/>
          <p:nvPr/>
        </p:nvSpPr>
        <p:spPr>
          <a:xfrm>
            <a:off x="3974496" y="2148300"/>
            <a:ext cx="338667" cy="59266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380" y="1228616"/>
            <a:ext cx="23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Databases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with N tuples.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380" y="2148300"/>
            <a:ext cx="233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Databases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with N+1 tuples.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1" y="1474826"/>
            <a:ext cx="314476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Instance Optimality</a:t>
            </a:r>
            <a:endParaRPr lang="en-US" sz="32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380" y="4230949"/>
            <a:ext cx="8648096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Algorithm 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Opt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is instance optimal if there exists constant c such that T(</a:t>
            </a:r>
            <a:r>
              <a:rPr lang="en-US" sz="2800" b="1" dirty="0" err="1" smtClean="0">
                <a:solidFill>
                  <a:prstClr val="black"/>
                </a:solidFill>
                <a:latin typeface="Century Gothic"/>
              </a:rPr>
              <a:t>Opt</a:t>
            </a:r>
            <a:r>
              <a:rPr lang="en-US" sz="2800" dirty="0" err="1" smtClean="0">
                <a:solidFill>
                  <a:prstClr val="black"/>
                </a:solidFill>
                <a:latin typeface="Century Gothic"/>
              </a:rPr>
              <a:t>,D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) ≤ c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T(A,D)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for A in a </a:t>
            </a:r>
            <a:r>
              <a:rPr lang="en-US" sz="2800" b="1" i="1" dirty="0" smtClean="0">
                <a:solidFill>
                  <a:prstClr val="black"/>
                </a:solidFill>
                <a:latin typeface="Century Gothic"/>
              </a:rPr>
              <a:t>class of algorithms 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and any D.</a:t>
            </a:r>
            <a:endParaRPr lang="en-US" sz="2800" i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380" y="6035524"/>
            <a:ext cx="864809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Essentially singleton boxes, much stronger…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9619" y="2013435"/>
            <a:ext cx="413657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0571" y="1116487"/>
            <a:ext cx="0" cy="177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41447" y="1116487"/>
            <a:ext cx="0" cy="177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095" y="2973386"/>
            <a:ext cx="8684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Let T(A,D) be # of steps that </a:t>
            </a:r>
          </a:p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Century Gothic"/>
              </a:rPr>
              <a:t>algorithm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 A takes on </a:t>
            </a:r>
            <a:r>
              <a:rPr lang="en-US" sz="3000" b="1" dirty="0" smtClean="0">
                <a:solidFill>
                  <a:prstClr val="black"/>
                </a:solidFill>
                <a:latin typeface="Century Gothic"/>
              </a:rPr>
              <a:t>database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 D</a:t>
            </a:r>
            <a:endParaRPr lang="en-US" sz="30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686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3122"/>
            <a:ext cx="91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Warning</a:t>
            </a:r>
            <a:r>
              <a:rPr lang="en-US" sz="4800" dirty="0" smtClean="0">
                <a:solidFill>
                  <a:prstClr val="white"/>
                </a:solidFill>
                <a:latin typeface="Calibri"/>
              </a:rPr>
              <a:t>: </a:t>
            </a:r>
          </a:p>
          <a:p>
            <a:pPr algn="ctr"/>
            <a:r>
              <a:rPr lang="en-US" sz="4800" dirty="0" smtClean="0">
                <a:solidFill>
                  <a:prstClr val="white"/>
                </a:solidFill>
                <a:latin typeface="Calibri"/>
              </a:rPr>
              <a:t>This is (mostly) a </a:t>
            </a:r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theory</a:t>
            </a:r>
            <a:r>
              <a:rPr lang="en-US" sz="4800" dirty="0" smtClean="0">
                <a:solidFill>
                  <a:prstClr val="white"/>
                </a:solidFill>
                <a:latin typeface="Calibri"/>
              </a:rPr>
              <a:t> talk…  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112563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Calibri"/>
              </a:rPr>
              <a:t>… but we (and others) are </a:t>
            </a:r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building database engines </a:t>
            </a:r>
            <a:r>
              <a:rPr lang="en-US" sz="4800" dirty="0" smtClean="0">
                <a:solidFill>
                  <a:prstClr val="white"/>
                </a:solidFill>
                <a:latin typeface="Calibri"/>
              </a:rPr>
              <a:t>with these ideas.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71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" y="3205238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how do we pick a </a:t>
            </a:r>
            <a:r>
              <a:rPr lang="en-US" b="1" i="1" dirty="0" smtClean="0"/>
              <a:t>class of algorithms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494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join algorithms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810" y="1149048"/>
            <a:ext cx="8450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Century Gothic"/>
              </a:rPr>
              <a:t>Famous algorithms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: Hash, Sort-merge, index-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nested, block-nested 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loop,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Grace, PRISM, double pipelined.…</a:t>
            </a:r>
            <a:endParaRPr lang="en-US" sz="32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3082171"/>
            <a:ext cx="913718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Observation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: Algorithms are </a:t>
            </a:r>
            <a:r>
              <a:rPr lang="en-US" sz="3200" i="1" dirty="0" smtClean="0">
                <a:solidFill>
                  <a:prstClr val="black"/>
                </a:solidFill>
                <a:latin typeface="Century Gothic"/>
              </a:rPr>
              <a:t>generic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. 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Do not depend on data values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/>
              </a:rPr>
              <a:t>b</a:t>
            </a:r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ut </a:t>
            </a:r>
            <a:r>
              <a:rPr lang="en-US" sz="3200" b="1" i="1" dirty="0" smtClean="0">
                <a:solidFill>
                  <a:prstClr val="black"/>
                </a:solidFill>
                <a:latin typeface="Century Gothic"/>
              </a:rPr>
              <a:t>may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use data </a:t>
            </a:r>
            <a:r>
              <a:rPr lang="en-US" sz="3200" i="1" dirty="0" smtClean="0">
                <a:solidFill>
                  <a:prstClr val="black"/>
                </a:solidFill>
                <a:latin typeface="Century Gothic"/>
              </a:rPr>
              <a:t>order &amp; equality.</a:t>
            </a:r>
            <a:endParaRPr lang="en-US" sz="32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811" y="4596192"/>
            <a:ext cx="86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E.g., use an index to skip many consecutive values.</a:t>
            </a:r>
            <a:endParaRPr lang="en-US" sz="2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664812"/>
            <a:ext cx="9137185" cy="615553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Call these </a:t>
            </a:r>
            <a:r>
              <a:rPr lang="en-US" sz="3400" b="1" dirty="0" smtClean="0">
                <a:solidFill>
                  <a:prstClr val="black"/>
                </a:solidFill>
                <a:latin typeface="Century Gothic"/>
              </a:rPr>
              <a:t>comparison-based algorithms. </a:t>
            </a:r>
          </a:p>
        </p:txBody>
      </p:sp>
    </p:spTree>
    <p:extLst>
      <p:ext uri="{BB962C8B-B14F-4D97-AF65-F5344CB8AC3E}">
        <p14:creationId xmlns:p14="http://schemas.microsoft.com/office/powerpoint/2010/main" val="160247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6094"/>
            <a:ext cx="9144000" cy="164495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A Nugget</a:t>
            </a:r>
            <a:r>
              <a:rPr lang="en-US" sz="3800" dirty="0" smtClean="0"/>
              <a:t>: </a:t>
            </a:r>
            <a:r>
              <a:rPr lang="en-US" sz="3800" i="1" dirty="0" smtClean="0"/>
              <a:t>“A </a:t>
            </a:r>
            <a:r>
              <a:rPr lang="en-US" sz="3800" b="1" i="1" dirty="0" smtClean="0"/>
              <a:t>little</a:t>
            </a:r>
            <a:r>
              <a:rPr lang="en-US" sz="3800" i="1" dirty="0" smtClean="0"/>
              <a:t> sorting changes the complexity landscape </a:t>
            </a:r>
            <a:r>
              <a:rPr lang="en-US" sz="3800" b="1" i="1" dirty="0" smtClean="0"/>
              <a:t>a lot</a:t>
            </a:r>
            <a:r>
              <a:rPr lang="en-US" sz="3800" i="1" dirty="0" smtClean="0"/>
              <a:t>.”</a:t>
            </a:r>
            <a:endParaRPr lang="en-US" sz="3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18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4592" y="2692401"/>
            <a:ext cx="814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Suppose R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[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j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]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2j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and S[j] = 2j+1 for j=1…N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up: Intersection [Huang &amp; Lin 1972]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92" y="1257905"/>
            <a:ext cx="814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Given two sorted lists R and S of length N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R[1] &lt; … &lt; R[N] and S[1] &lt; … &lt; S[N].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78820" y="3785095"/>
            <a:ext cx="5977466" cy="970096"/>
            <a:chOff x="1255487" y="3747687"/>
            <a:chExt cx="5261428" cy="22982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300296" y="374768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59437" y="374768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18578" y="374768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36860" y="3747689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96002" y="3747690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16430" y="3747690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57289" y="3747688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198148" y="374768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39007" y="374768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79866" y="374768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255487" y="3858371"/>
              <a:ext cx="5261428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20725" y="374768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7719" y="374768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32192" y="5418667"/>
            <a:ext cx="8055427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entury Gothic"/>
              </a:rPr>
              <a:t>At position </a:t>
            </a:r>
            <a:r>
              <a:rPr lang="en-US" sz="3200" dirty="0" err="1">
                <a:solidFill>
                  <a:prstClr val="black"/>
                </a:solidFill>
                <a:latin typeface="Century Gothic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, no idea what comes next.</a:t>
            </a:r>
          </a:p>
          <a:p>
            <a:pPr algn="ctr"/>
            <a:r>
              <a:rPr lang="en-US" sz="3200" dirty="0" err="1">
                <a:solidFill>
                  <a:prstClr val="black"/>
                </a:solidFill>
                <a:latin typeface="Century Gothic"/>
              </a:rPr>
              <a:t>Ping-pong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 back and forth—</a:t>
            </a:r>
            <a:r>
              <a:rPr lang="en-US" sz="3200" dirty="0">
                <a:solidFill>
                  <a:prstClr val="black"/>
                </a:solidFill>
                <a:latin typeface="Symbol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(N)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8529" y="2785537"/>
            <a:ext cx="1209469" cy="37229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9372" y="2768603"/>
            <a:ext cx="1567862" cy="430084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366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up: Intersection [Huang &amp; Lin 1972]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92" y="1257905"/>
            <a:ext cx="814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Given two sorted lists R and S of length N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R[1] &lt; … &lt; R[N] and S[1] &lt; … &lt; S[N].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592" y="2692401"/>
            <a:ext cx="814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Suppose R[</a:t>
            </a:r>
            <a:r>
              <a:rPr lang="en-US" sz="2800" dirty="0" err="1">
                <a:solidFill>
                  <a:prstClr val="black"/>
                </a:solidFill>
                <a:latin typeface="Century Gothic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] = </a:t>
            </a:r>
            <a:r>
              <a:rPr lang="en-US" sz="2800" dirty="0" err="1">
                <a:solidFill>
                  <a:prstClr val="black"/>
                </a:solidFill>
                <a:latin typeface="Century Gothic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and S[</a:t>
            </a:r>
            <a:r>
              <a:rPr lang="en-US" sz="2800" dirty="0" err="1">
                <a:solidFill>
                  <a:prstClr val="black"/>
                </a:solidFill>
                <a:latin typeface="Century Gothic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] = N/2 + </a:t>
            </a:r>
            <a:r>
              <a:rPr lang="en-US" sz="2800" dirty="0" err="1" smtClean="0">
                <a:solidFill>
                  <a:prstClr val="black"/>
                </a:solidFill>
                <a:latin typeface="Century Gothic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for </a:t>
            </a:r>
            <a:r>
              <a:rPr lang="en-US" sz="2800" dirty="0" err="1" smtClean="0">
                <a:solidFill>
                  <a:prstClr val="black"/>
                </a:solidFill>
                <a:latin typeface="Century Gothic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=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1…N/2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255487" y="3772678"/>
            <a:ext cx="6449180" cy="693874"/>
            <a:chOff x="1255487" y="3750707"/>
            <a:chExt cx="5261428" cy="2298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20725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0095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8118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6141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4164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2187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0210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255487" y="3865616"/>
              <a:ext cx="5261428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582336" y="375070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62567" y="375070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46097" y="375070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42797" y="3750709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23027" y="3750711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03259" y="3750712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32192" y="5080000"/>
            <a:ext cx="8147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entury Gothic"/>
              </a:rPr>
              <a:t>Skip to R[N] in O(log N) time!</a:t>
            </a:r>
          </a:p>
        </p:txBody>
      </p:sp>
    </p:spTree>
    <p:extLst>
      <p:ext uri="{BB962C8B-B14F-4D97-AF65-F5344CB8AC3E}">
        <p14:creationId xmlns:p14="http://schemas.microsoft.com/office/powerpoint/2010/main" val="237739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Message: Difference in the </a:t>
            </a:r>
            <a:r>
              <a:rPr lang="en-US" i="1" dirty="0" smtClean="0"/>
              <a:t>certification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57" y="4415834"/>
            <a:ext cx="87405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entury Gothic"/>
              </a:rPr>
              <a:t>Same: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Input and output size</a:t>
            </a:r>
            <a:r>
              <a:rPr lang="en-US" sz="3200" i="1" dirty="0" smtClean="0">
                <a:solidFill>
                  <a:prstClr val="black"/>
                </a:solidFill>
                <a:latin typeface="Century Gothic"/>
              </a:rPr>
              <a:t> are the same!</a:t>
            </a:r>
            <a:endParaRPr lang="en-US" sz="3200" dirty="0" smtClean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8458" y="3594998"/>
            <a:ext cx="5197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prstClr val="black"/>
                </a:solidFill>
                <a:latin typeface="Century Gothic"/>
              </a:rPr>
              <a:t>running time is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Log(N) v. 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65719" y="2521293"/>
            <a:ext cx="3099803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prstClr val="black"/>
                </a:solidFill>
                <a:latin typeface="Century Gothic"/>
              </a:rPr>
              <a:t>R[N] &lt; S[1] </a:t>
            </a:r>
          </a:p>
          <a:p>
            <a:pPr algn="ctr"/>
            <a:r>
              <a:rPr lang="en-US" sz="2600" dirty="0">
                <a:solidFill>
                  <a:prstClr val="black"/>
                </a:solidFill>
                <a:latin typeface="Century Gothic"/>
              </a:rPr>
              <a:t>is enough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65719" y="1315359"/>
            <a:ext cx="3071467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prstClr val="black"/>
                </a:solidFill>
                <a:latin typeface="Century Gothic"/>
              </a:rPr>
              <a:t>Certify each alternation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99373" y="1455392"/>
            <a:ext cx="4636815" cy="752519"/>
            <a:chOff x="1255487" y="3747687"/>
            <a:chExt cx="5261428" cy="229822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300296" y="374768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59437" y="374768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818578" y="374768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336860" y="3747689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096002" y="3747690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716430" y="3747690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957289" y="3747688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198148" y="374768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439007" y="374768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679866" y="374768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255487" y="3858371"/>
              <a:ext cx="5261428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920725" y="374768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77719" y="374768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999373" y="2521293"/>
            <a:ext cx="4636815" cy="761973"/>
            <a:chOff x="1681357" y="3750707"/>
            <a:chExt cx="4835558" cy="22982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30095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68118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06141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44164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82187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202106" y="3750707"/>
              <a:ext cx="0" cy="22981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681357" y="3865616"/>
              <a:ext cx="4835558" cy="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582336" y="375070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962567" y="375070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346097" y="3750707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342797" y="3750709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723027" y="3750711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103259" y="3750712"/>
              <a:ext cx="0" cy="22981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438458" y="5466341"/>
            <a:ext cx="86987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Different</a:t>
            </a:r>
            <a:r>
              <a:rPr lang="en-US" sz="3200" dirty="0" smtClean="0">
                <a:solidFill>
                  <a:prstClr val="black"/>
                </a:solidFill>
              </a:rPr>
              <a:t>: Work to </a:t>
            </a:r>
            <a:r>
              <a:rPr lang="en-US" sz="3200" b="1" i="1" dirty="0" smtClean="0">
                <a:solidFill>
                  <a:prstClr val="black"/>
                </a:solidFill>
              </a:rPr>
              <a:t>certify</a:t>
            </a:r>
            <a:r>
              <a:rPr lang="en-US" sz="3200" i="1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output </a:t>
            </a:r>
            <a:r>
              <a:rPr lang="en-US" sz="3200" dirty="0">
                <a:solidFill>
                  <a:prstClr val="black"/>
                </a:solidFill>
              </a:rPr>
              <a:t>is </a:t>
            </a:r>
            <a:r>
              <a:rPr lang="en-US" sz="3200" i="1" dirty="0" smtClean="0">
                <a:solidFill>
                  <a:prstClr val="black"/>
                </a:solidFill>
              </a:rPr>
              <a:t>empty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7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8024" y="2967335"/>
            <a:ext cx="794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Goal</a:t>
            </a:r>
            <a:r>
              <a:rPr lang="en-US" sz="4000" dirty="0" smtClean="0">
                <a:solidFill>
                  <a:schemeClr val="bg1"/>
                </a:solidFill>
              </a:rPr>
              <a:t>: Algorithms </a:t>
            </a:r>
            <a:r>
              <a:rPr lang="en-US" sz="4000" dirty="0">
                <a:solidFill>
                  <a:schemeClr val="bg1"/>
                </a:solidFill>
              </a:rPr>
              <a:t>that run in time proportional </a:t>
            </a:r>
            <a:r>
              <a:rPr lang="en-US" sz="4000" dirty="0" smtClean="0">
                <a:solidFill>
                  <a:schemeClr val="bg1"/>
                </a:solidFill>
              </a:rPr>
              <a:t>to the size of a </a:t>
            </a:r>
            <a:r>
              <a:rPr lang="en-US" sz="4000" b="1" i="1" dirty="0" smtClean="0">
                <a:solidFill>
                  <a:schemeClr val="bg1"/>
                </a:solidFill>
              </a:rPr>
              <a:t>smallest certificate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1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Certificates to 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32" y="4230915"/>
            <a:ext cx="831756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entury Gothic"/>
              </a:rPr>
              <a:t>To define a certificate,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need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to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describe: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How are data stored? (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search trees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), and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How are certificates encoded? (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arguments)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32" y="2040929"/>
            <a:ext cx="83175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entury Gothic"/>
              </a:rPr>
              <a:t>Assume: a global attribute order A</a:t>
            </a:r>
            <a:r>
              <a:rPr lang="en-US" sz="3200" baseline="-25000" dirty="0">
                <a:solidFill>
                  <a:prstClr val="black"/>
                </a:solidFill>
                <a:latin typeface="Century Gothic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…A</a:t>
            </a:r>
            <a:r>
              <a:rPr lang="en-US" sz="3200" baseline="-25000" dirty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.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entury Gothic"/>
              </a:rPr>
              <a:t>All relations are stored consistently with this order </a:t>
            </a:r>
            <a:endParaRPr lang="en-US" dirty="0" smtClean="0">
              <a:solidFill>
                <a:prstClr val="black"/>
              </a:solidFill>
              <a:latin typeface="Century Gothic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(… we can remove this …)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72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the data in a </a:t>
            </a:r>
            <a:r>
              <a:rPr lang="en-US" dirty="0" err="1" smtClean="0"/>
              <a:t>trie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0936" y="6495809"/>
            <a:ext cx="457200" cy="365125"/>
          </a:xfrm>
        </p:spPr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82211"/>
              </p:ext>
            </p:extLst>
          </p:nvPr>
        </p:nvGraphicFramePr>
        <p:xfrm>
          <a:off x="15394" y="2605456"/>
          <a:ext cx="2820737" cy="259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386"/>
                <a:gridCol w="1078386"/>
                <a:gridCol w="663965"/>
              </a:tblGrid>
              <a:tr h="431967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Didot"/>
                          <a:cs typeface="Didot"/>
                        </a:rPr>
                        <a:t>A</a:t>
                      </a:r>
                      <a:r>
                        <a:rPr lang="en-US" baseline="-25000" dirty="0" smtClean="0">
                          <a:latin typeface="Didot"/>
                          <a:cs typeface="Didot"/>
                        </a:rPr>
                        <a:t>2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Didot"/>
                          <a:cs typeface="Didot"/>
                        </a:rPr>
                        <a:t>A</a:t>
                      </a:r>
                      <a:r>
                        <a:rPr lang="en-US" baseline="-25000" dirty="0" smtClean="0">
                          <a:latin typeface="Didot"/>
                          <a:cs typeface="Didot"/>
                        </a:rPr>
                        <a:t>4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Didot"/>
                          <a:cs typeface="Didot"/>
                        </a:rPr>
                        <a:t>A</a:t>
                      </a:r>
                      <a:r>
                        <a:rPr lang="en-US" baseline="-25000" dirty="0" smtClean="0">
                          <a:latin typeface="Didot"/>
                          <a:cs typeface="Didot"/>
                        </a:rPr>
                        <a:t>5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</a:tr>
              <a:tr h="4319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1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2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4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</a:tr>
              <a:tr h="4319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1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2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7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</a:tr>
              <a:tr h="4319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1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3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5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</a:tr>
              <a:tr h="4319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7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4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2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</a:tr>
              <a:tr h="4319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10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4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Didot"/>
                          <a:cs typeface="Didot"/>
                        </a:rPr>
                        <a:t>1</a:t>
                      </a:r>
                      <a:endParaRPr lang="en-US" dirty="0">
                        <a:latin typeface="Didot"/>
                        <a:cs typeface="Dido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355980" y="1712496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R</a:t>
            </a:r>
          </a:p>
        </p:txBody>
      </p:sp>
      <p:sp>
        <p:nvSpPr>
          <p:cNvPr id="7" name="Oval 6"/>
          <p:cNvSpPr/>
          <p:nvPr/>
        </p:nvSpPr>
        <p:spPr>
          <a:xfrm>
            <a:off x="5050039" y="3034596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676822" y="3034596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3679622" y="5620048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7960190" y="4296577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6783770" y="4296577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5686770" y="4317964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321306" y="4296577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5842632" y="5620048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973291" y="5620048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7960190" y="3034596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10</a:t>
            </a:r>
          </a:p>
        </p:txBody>
      </p:sp>
      <p:sp>
        <p:nvSpPr>
          <p:cNvPr id="17" name="Oval 16"/>
          <p:cNvSpPr/>
          <p:nvPr/>
        </p:nvSpPr>
        <p:spPr>
          <a:xfrm>
            <a:off x="8037727" y="5620048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6783770" y="5620048"/>
            <a:ext cx="641684" cy="574842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2</a:t>
            </a:r>
          </a:p>
        </p:txBody>
      </p:sp>
      <p:cxnSp>
        <p:nvCxnSpPr>
          <p:cNvPr id="19" name="Straight Connector 18"/>
          <p:cNvCxnSpPr>
            <a:stCxn id="6" idx="3"/>
            <a:endCxn id="7" idx="7"/>
          </p:cNvCxnSpPr>
          <p:nvPr/>
        </p:nvCxnSpPr>
        <p:spPr>
          <a:xfrm flipH="1">
            <a:off x="5597751" y="2203154"/>
            <a:ext cx="852201" cy="915626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176969" y="3307310"/>
            <a:ext cx="157747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76969" y="4590679"/>
            <a:ext cx="96252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97300" y="4352541"/>
            <a:ext cx="58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A</a:t>
            </a:r>
            <a:r>
              <a:rPr lang="en-US" baseline="-25000" dirty="0">
                <a:solidFill>
                  <a:prstClr val="black"/>
                </a:solidFill>
                <a:latin typeface="Didot"/>
                <a:cs typeface="Didot"/>
              </a:rPr>
              <a:t>4</a:t>
            </a:r>
            <a:endParaRPr lang="en-US" dirty="0">
              <a:solidFill>
                <a:prstClr val="black"/>
              </a:solidFill>
              <a:latin typeface="Didot"/>
              <a:cs typeface="Dido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191483" y="5954258"/>
            <a:ext cx="360948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24036" y="5731980"/>
            <a:ext cx="58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A</a:t>
            </a:r>
            <a:r>
              <a:rPr lang="en-US" baseline="-25000" dirty="0">
                <a:solidFill>
                  <a:prstClr val="black"/>
                </a:solidFill>
                <a:latin typeface="Didot"/>
                <a:cs typeface="Didot"/>
              </a:rPr>
              <a:t>5</a:t>
            </a:r>
          </a:p>
          <a:p>
            <a:endParaRPr lang="en-US" i="1" dirty="0">
              <a:solidFill>
                <a:prstClr val="black"/>
              </a:solidFill>
              <a:latin typeface="Didot"/>
              <a:cs typeface="Dido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36654" y="2665627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R</a:t>
            </a:r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[3]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15896" y="3948998"/>
            <a:ext cx="83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R</a:t>
            </a:r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[1,2]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0900" y="6196507"/>
            <a:ext cx="98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R</a:t>
            </a:r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[1,1,2]</a:t>
            </a:r>
          </a:p>
        </p:txBody>
      </p:sp>
      <p:cxnSp>
        <p:nvCxnSpPr>
          <p:cNvPr id="29" name="Straight Connector 28"/>
          <p:cNvCxnSpPr>
            <a:stCxn id="6" idx="4"/>
            <a:endCxn id="8" idx="0"/>
          </p:cNvCxnSpPr>
          <p:nvPr/>
        </p:nvCxnSpPr>
        <p:spPr>
          <a:xfrm>
            <a:off x="6676822" y="2287338"/>
            <a:ext cx="320842" cy="747258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5"/>
            <a:endCxn id="16" idx="1"/>
          </p:cNvCxnSpPr>
          <p:nvPr/>
        </p:nvCxnSpPr>
        <p:spPr>
          <a:xfrm>
            <a:off x="6903692" y="2203154"/>
            <a:ext cx="1150470" cy="915626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3"/>
            <a:endCxn id="13" idx="0"/>
          </p:cNvCxnSpPr>
          <p:nvPr/>
        </p:nvCxnSpPr>
        <p:spPr>
          <a:xfrm flipH="1">
            <a:off x="4642148" y="3525254"/>
            <a:ext cx="501863" cy="771323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5"/>
            <a:endCxn id="12" idx="1"/>
          </p:cNvCxnSpPr>
          <p:nvPr/>
        </p:nvCxnSpPr>
        <p:spPr>
          <a:xfrm>
            <a:off x="5597751" y="3525254"/>
            <a:ext cx="182991" cy="87689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4"/>
            <a:endCxn id="11" idx="0"/>
          </p:cNvCxnSpPr>
          <p:nvPr/>
        </p:nvCxnSpPr>
        <p:spPr>
          <a:xfrm>
            <a:off x="6997664" y="3609438"/>
            <a:ext cx="106948" cy="687139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8" idx="0"/>
          </p:cNvCxnSpPr>
          <p:nvPr/>
        </p:nvCxnSpPr>
        <p:spPr>
          <a:xfrm>
            <a:off x="7104612" y="4871419"/>
            <a:ext cx="0" cy="748629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6" idx="4"/>
            <a:endCxn id="10" idx="0"/>
          </p:cNvCxnSpPr>
          <p:nvPr/>
        </p:nvCxnSpPr>
        <p:spPr>
          <a:xfrm>
            <a:off x="8281032" y="3609438"/>
            <a:ext cx="0" cy="687139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4"/>
            <a:endCxn id="17" idx="0"/>
          </p:cNvCxnSpPr>
          <p:nvPr/>
        </p:nvCxnSpPr>
        <p:spPr>
          <a:xfrm>
            <a:off x="8281032" y="4871419"/>
            <a:ext cx="77537" cy="748629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3"/>
            <a:endCxn id="9" idx="0"/>
          </p:cNvCxnSpPr>
          <p:nvPr/>
        </p:nvCxnSpPr>
        <p:spPr>
          <a:xfrm flipH="1">
            <a:off x="4000464" y="4787235"/>
            <a:ext cx="414814" cy="832813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5"/>
            <a:endCxn id="15" idx="1"/>
          </p:cNvCxnSpPr>
          <p:nvPr/>
        </p:nvCxnSpPr>
        <p:spPr>
          <a:xfrm>
            <a:off x="4869018" y="4787235"/>
            <a:ext cx="198245" cy="916997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4"/>
            <a:endCxn id="14" idx="0"/>
          </p:cNvCxnSpPr>
          <p:nvPr/>
        </p:nvCxnSpPr>
        <p:spPr>
          <a:xfrm>
            <a:off x="6007612" y="4892806"/>
            <a:ext cx="155862" cy="727242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10678" y="3085390"/>
            <a:ext cx="58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A</a:t>
            </a:r>
            <a:r>
              <a:rPr lang="en-US" baseline="-25000" dirty="0">
                <a:solidFill>
                  <a:prstClr val="black"/>
                </a:solidFill>
                <a:latin typeface="Didot"/>
                <a:cs typeface="Didot"/>
              </a:rPr>
              <a:t>2</a:t>
            </a:r>
            <a:endParaRPr lang="en-US" dirty="0">
              <a:solidFill>
                <a:prstClr val="black"/>
              </a:solidFill>
              <a:latin typeface="Didot"/>
              <a:cs typeface="Dido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1208" y="3954350"/>
            <a:ext cx="83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R</a:t>
            </a:r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[2,1]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09385" y="6193645"/>
            <a:ext cx="97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R</a:t>
            </a:r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[3,1,1]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1425" y="6186860"/>
            <a:ext cx="98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Didot"/>
                <a:cs typeface="Didot"/>
              </a:rPr>
              <a:t>R</a:t>
            </a:r>
            <a:r>
              <a:rPr lang="en-US" dirty="0">
                <a:solidFill>
                  <a:prstClr val="black"/>
                </a:solidFill>
                <a:latin typeface="Didot"/>
                <a:cs typeface="Didot"/>
              </a:rPr>
              <a:t>[1,2,1]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394" y="5504009"/>
            <a:ext cx="2781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Index indicates the tuples order.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40086" y="3966445"/>
            <a:ext cx="668420" cy="3981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43277" y="6201071"/>
            <a:ext cx="833546" cy="3981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394" y="1112331"/>
            <a:ext cx="4520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relation R(A</a:t>
            </a:r>
            <a:r>
              <a:rPr lang="en-US" sz="3600" baseline="-25000" dirty="0"/>
              <a:t>2</a:t>
            </a:r>
            <a:r>
              <a:rPr lang="en-US" sz="3600" dirty="0"/>
              <a:t>,A</a:t>
            </a:r>
            <a:r>
              <a:rPr lang="en-US" sz="3600" baseline="-25000" dirty="0"/>
              <a:t>4</a:t>
            </a:r>
            <a:r>
              <a:rPr lang="en-US" sz="3600" dirty="0"/>
              <a:t>,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5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109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42" grpId="0"/>
      <p:bldP spid="43" grpId="0"/>
      <p:bldP spid="44" grpId="0"/>
      <p:bldP spid="21" grpId="0" animBg="1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419" y="1514845"/>
            <a:ext cx="6060152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prstClr val="black"/>
                </a:solidFill>
                <a:latin typeface="Century Gothic"/>
              </a:rPr>
              <a:t>NB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: search trees capture hash tables, </a:t>
            </a:r>
            <a:r>
              <a:rPr lang="en-US" sz="3400" dirty="0" err="1" smtClean="0">
                <a:solidFill>
                  <a:prstClr val="black"/>
                </a:solidFill>
                <a:latin typeface="Century Gothic"/>
              </a:rPr>
              <a:t>B+trees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, tries, </a:t>
            </a:r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up to a log N factor.</a:t>
            </a:r>
            <a:endParaRPr lang="en-US" sz="3400" i="1" dirty="0">
              <a:solidFill>
                <a:prstClr val="black"/>
              </a:solidFill>
              <a:latin typeface="Century Gothic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48231" y="3118780"/>
            <a:ext cx="3431180" cy="3076110"/>
            <a:chOff x="3679622" y="1712496"/>
            <a:chExt cx="4999789" cy="4482394"/>
          </a:xfrm>
        </p:grpSpPr>
        <p:sp>
          <p:nvSpPr>
            <p:cNvPr id="7" name="Oval 6"/>
            <p:cNvSpPr/>
            <p:nvPr/>
          </p:nvSpPr>
          <p:spPr>
            <a:xfrm>
              <a:off x="6355980" y="1712496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prstClr val="black"/>
                  </a:solidFill>
                  <a:latin typeface="Didot"/>
                  <a:cs typeface="Didot"/>
                </a:rPr>
                <a:t>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050039" y="3034596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676822" y="3034596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7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679622" y="5620048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4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960190" y="4296577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4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783770" y="4296577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686770" y="4317964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321306" y="4296577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842632" y="5620048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5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973291" y="5620048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7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960190" y="3034596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10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037727" y="5620048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783770" y="5620048"/>
              <a:ext cx="641684" cy="574842"/>
            </a:xfrm>
            <a:prstGeom prst="ellipse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Didot"/>
                  <a:cs typeface="Didot"/>
                </a:rPr>
                <a:t>2</a:t>
              </a:r>
            </a:p>
          </p:txBody>
        </p:sp>
        <p:cxnSp>
          <p:nvCxnSpPr>
            <p:cNvPr id="20" name="Straight Connector 19"/>
            <p:cNvCxnSpPr>
              <a:stCxn id="7" idx="3"/>
              <a:endCxn id="8" idx="7"/>
            </p:cNvCxnSpPr>
            <p:nvPr/>
          </p:nvCxnSpPr>
          <p:spPr>
            <a:xfrm flipH="1">
              <a:off x="5597751" y="2203154"/>
              <a:ext cx="852201" cy="915626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4"/>
              <a:endCxn id="9" idx="0"/>
            </p:cNvCxnSpPr>
            <p:nvPr/>
          </p:nvCxnSpPr>
          <p:spPr>
            <a:xfrm>
              <a:off x="6676822" y="2287338"/>
              <a:ext cx="320842" cy="747258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17" idx="1"/>
            </p:cNvCxnSpPr>
            <p:nvPr/>
          </p:nvCxnSpPr>
          <p:spPr>
            <a:xfrm>
              <a:off x="6903692" y="2203154"/>
              <a:ext cx="1150470" cy="915626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3"/>
              <a:endCxn id="14" idx="0"/>
            </p:cNvCxnSpPr>
            <p:nvPr/>
          </p:nvCxnSpPr>
          <p:spPr>
            <a:xfrm flipH="1">
              <a:off x="4642148" y="3525254"/>
              <a:ext cx="501863" cy="77132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5"/>
              <a:endCxn id="13" idx="1"/>
            </p:cNvCxnSpPr>
            <p:nvPr/>
          </p:nvCxnSpPr>
          <p:spPr>
            <a:xfrm>
              <a:off x="5597751" y="3525254"/>
              <a:ext cx="182991" cy="876894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4"/>
              <a:endCxn id="12" idx="0"/>
            </p:cNvCxnSpPr>
            <p:nvPr/>
          </p:nvCxnSpPr>
          <p:spPr>
            <a:xfrm>
              <a:off x="6997664" y="3609438"/>
              <a:ext cx="106948" cy="68713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4"/>
              <a:endCxn id="19" idx="0"/>
            </p:cNvCxnSpPr>
            <p:nvPr/>
          </p:nvCxnSpPr>
          <p:spPr>
            <a:xfrm>
              <a:off x="7104612" y="4871419"/>
              <a:ext cx="0" cy="7486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11" idx="0"/>
            </p:cNvCxnSpPr>
            <p:nvPr/>
          </p:nvCxnSpPr>
          <p:spPr>
            <a:xfrm>
              <a:off x="8281032" y="3609438"/>
              <a:ext cx="0" cy="68713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4"/>
              <a:endCxn id="18" idx="0"/>
            </p:cNvCxnSpPr>
            <p:nvPr/>
          </p:nvCxnSpPr>
          <p:spPr>
            <a:xfrm>
              <a:off x="8281032" y="4871419"/>
              <a:ext cx="77537" cy="748629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3"/>
              <a:endCxn id="10" idx="0"/>
            </p:cNvCxnSpPr>
            <p:nvPr/>
          </p:nvCxnSpPr>
          <p:spPr>
            <a:xfrm flipH="1">
              <a:off x="4000464" y="4787235"/>
              <a:ext cx="414814" cy="832813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4" idx="5"/>
              <a:endCxn id="16" idx="1"/>
            </p:cNvCxnSpPr>
            <p:nvPr/>
          </p:nvCxnSpPr>
          <p:spPr>
            <a:xfrm>
              <a:off x="4869018" y="4787235"/>
              <a:ext cx="198245" cy="916997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3" idx="4"/>
              <a:endCxn id="15" idx="0"/>
            </p:cNvCxnSpPr>
            <p:nvPr/>
          </p:nvCxnSpPr>
          <p:spPr>
            <a:xfrm>
              <a:off x="6007612" y="4892806"/>
              <a:ext cx="155862" cy="727242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0" y="4362812"/>
            <a:ext cx="4922762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Compare elements in this dictionary order…</a:t>
            </a:r>
            <a:endParaRPr lang="en-US" sz="3400" i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439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55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5200" b="1" dirty="0" smtClean="0"/>
              <a:t>Motivation</a:t>
            </a:r>
            <a:r>
              <a:rPr lang="en-US" sz="5200" dirty="0" smtClean="0"/>
              <a:t>: Joins!</a:t>
            </a:r>
            <a:endParaRPr lang="en-US" sz="5200" dirty="0"/>
          </a:p>
        </p:txBody>
      </p:sp>
      <p:sp>
        <p:nvSpPr>
          <p:cNvPr id="18" name="TextBox 17"/>
          <p:cNvSpPr txBox="1"/>
          <p:nvPr/>
        </p:nvSpPr>
        <p:spPr>
          <a:xfrm>
            <a:off x="254001" y="4037580"/>
            <a:ext cx="8374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Databases are about </a:t>
            </a:r>
            <a:r>
              <a:rPr lang="en-US" sz="4000" b="1" dirty="0" smtClean="0">
                <a:solidFill>
                  <a:schemeClr val="bg1"/>
                </a:solidFill>
              </a:rPr>
              <a:t>three</a:t>
            </a:r>
            <a:r>
              <a:rPr lang="en-US" sz="4000" dirty="0" smtClean="0">
                <a:solidFill>
                  <a:schemeClr val="bg1"/>
                </a:solidFill>
              </a:rPr>
              <a:t> things: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			</a:t>
            </a:r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	Efficiency,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							Efficiency, and </a:t>
            </a:r>
          </a:p>
          <a:p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</a:rPr>
              <a:t>								Efficiency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98905"/>
            <a:ext cx="257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halkduster"/>
              </a:rPr>
              <a:t>Worst-case</a:t>
            </a:r>
            <a:endParaRPr lang="en-US" sz="2800" dirty="0">
              <a:solidFill>
                <a:srgbClr val="FF0000"/>
              </a:solidFill>
              <a:latin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182" y="5403886"/>
            <a:ext cx="257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halkduster"/>
              </a:rPr>
              <a:t>Parallel</a:t>
            </a:r>
            <a:endParaRPr lang="en-US" sz="2800" dirty="0">
              <a:solidFill>
                <a:srgbClr val="FF0000"/>
              </a:solidFill>
              <a:latin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34" y="5984240"/>
            <a:ext cx="428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halkduster"/>
              </a:rPr>
              <a:t>Beyond Worst-case</a:t>
            </a:r>
            <a:endParaRPr lang="en-US" sz="2800" dirty="0">
              <a:solidFill>
                <a:srgbClr val="FF0000"/>
              </a:solidFill>
              <a:latin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 rot="2647519">
            <a:off x="6567715" y="5332204"/>
            <a:ext cx="2576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8EE28"/>
                </a:solidFill>
                <a:latin typeface="Chalkduster"/>
              </a:rPr>
              <a:t>Geometry</a:t>
            </a:r>
            <a:endParaRPr lang="en-US" sz="3200" dirty="0">
              <a:solidFill>
                <a:srgbClr val="38EE28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82980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build="allAtOnce"/>
      <p:bldP spid="4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algorithm must certify its output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b="1" dirty="0" smtClean="0"/>
              <a:t>argument</a:t>
            </a:r>
            <a:r>
              <a:rPr lang="en-US" dirty="0" smtClean="0"/>
              <a:t> is a set of propositional statements of the following forms.</a:t>
            </a:r>
          </a:p>
          <a:p>
            <a:pPr marL="514350" indent="-514350">
              <a:buAutoNum type="arabicPeriod"/>
            </a:pPr>
            <a:r>
              <a:rPr lang="en-US" dirty="0" smtClean="0"/>
              <a:t>R[</a:t>
            </a:r>
            <a:r>
              <a:rPr lang="en-US" dirty="0" err="1" smtClean="0"/>
              <a:t>i</a:t>
            </a:r>
            <a:r>
              <a:rPr lang="en-US" dirty="0" smtClean="0"/>
              <a:t>] &lt; S[j]</a:t>
            </a:r>
          </a:p>
          <a:p>
            <a:pPr marL="514350" indent="-514350">
              <a:buAutoNum type="arabicPeriod"/>
            </a:pPr>
            <a:r>
              <a:rPr lang="en-US" dirty="0" smtClean="0"/>
              <a:t>R[</a:t>
            </a:r>
            <a:r>
              <a:rPr lang="en-US" dirty="0" err="1" smtClean="0"/>
              <a:t>i</a:t>
            </a:r>
            <a:r>
              <a:rPr lang="en-US" dirty="0" smtClean="0"/>
              <a:t>] = S[j]</a:t>
            </a:r>
          </a:p>
          <a:p>
            <a:pPr marL="514350" indent="-514350">
              <a:buAutoNum type="arabicPeriod"/>
            </a:pPr>
            <a:r>
              <a:rPr lang="en-US" dirty="0" smtClean="0"/>
              <a:t>R[</a:t>
            </a:r>
            <a:r>
              <a:rPr lang="en-US" dirty="0" err="1" smtClean="0"/>
              <a:t>i</a:t>
            </a:r>
            <a:r>
              <a:rPr lang="en-US" dirty="0" smtClean="0"/>
              <a:t>] = R[j]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8857" y="2713591"/>
            <a:ext cx="6488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Century Gothic"/>
              </a:rPr>
              <a:t>Here </a:t>
            </a:r>
            <a:r>
              <a:rPr lang="en-US" sz="3000" dirty="0" err="1">
                <a:solidFill>
                  <a:prstClr val="black"/>
                </a:solidFill>
                <a:latin typeface="Century Gothic"/>
              </a:rPr>
              <a:t>i,j</a:t>
            </a:r>
            <a:r>
              <a:rPr lang="en-US" sz="3000" dirty="0">
                <a:solidFill>
                  <a:prstClr val="black"/>
                </a:solidFill>
                <a:latin typeface="Century Gothic"/>
              </a:rPr>
              <a:t> are tuples of indexes </a:t>
            </a: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Century Gothic"/>
              </a:rPr>
              <a:t>as illustrated </a:t>
            </a:r>
            <a:r>
              <a:rPr lang="en-US" sz="3000" dirty="0" smtClean="0">
                <a:solidFill>
                  <a:prstClr val="black"/>
                </a:solidFill>
                <a:latin typeface="Century Gothic"/>
              </a:rPr>
              <a:t>in previous slide.</a:t>
            </a:r>
            <a:endParaRPr lang="en-US" sz="3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86" y="4774710"/>
            <a:ext cx="8522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Certificate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is an argument, </a:t>
            </a:r>
            <a:r>
              <a:rPr lang="en-US" sz="2800" dirty="0">
                <a:solidFill>
                  <a:prstClr val="black"/>
                </a:solidFill>
                <a:latin typeface="Arial Narrow"/>
              </a:rPr>
              <a:t>cert,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such that any instance that satisfies </a:t>
            </a:r>
            <a:r>
              <a:rPr lang="en-US" sz="2800" dirty="0">
                <a:solidFill>
                  <a:prstClr val="black"/>
                </a:solidFill>
                <a:latin typeface="Arial Narrow"/>
              </a:rPr>
              <a:t>cert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has the same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output (up to isomorphism). 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139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48" y="1558053"/>
            <a:ext cx="8761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entury Gothic"/>
              </a:rPr>
              <a:t>Goal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: run in time O( (</a:t>
            </a:r>
            <a:r>
              <a:rPr lang="en-US" sz="3200" dirty="0">
                <a:solidFill>
                  <a:prstClr val="black"/>
                </a:solidFill>
                <a:latin typeface="Arial Narrow"/>
              </a:rPr>
              <a:t>|cert| 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+ Z) log N) where </a:t>
            </a:r>
            <a:endParaRPr lang="en-US" sz="3200" dirty="0" smtClean="0">
              <a:solidFill>
                <a:prstClr val="black"/>
              </a:solidFill>
              <a:latin typeface="Century Gothic"/>
            </a:endParaRPr>
          </a:p>
          <a:p>
            <a:r>
              <a:rPr lang="en-US" sz="3200" dirty="0">
                <a:solidFill>
                  <a:prstClr val="black"/>
                </a:solidFill>
                <a:latin typeface="Arial Narrow"/>
              </a:rPr>
              <a:t>cert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 denotes a smallest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certificate,</a:t>
            </a:r>
            <a:endParaRPr lang="en-US" sz="3200" dirty="0">
              <a:solidFill>
                <a:prstClr val="black"/>
              </a:solidFill>
              <a:latin typeface="Century Gothic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Z 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is the size of the output,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and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N </a:t>
            </a:r>
            <a:r>
              <a:rPr lang="en-US" sz="3200" dirty="0">
                <a:solidFill>
                  <a:prstClr val="black"/>
                </a:solidFill>
                <a:latin typeface="Century Gothic"/>
              </a:rPr>
              <a:t>is the size of the </a:t>
            </a:r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data.</a:t>
            </a:r>
            <a:endParaRPr lang="en-US" sz="3200" dirty="0">
              <a:solidFill>
                <a:prstClr val="black"/>
              </a:solidFill>
              <a:latin typeface="Century Gothic"/>
            </a:endParaRPr>
          </a:p>
          <a:p>
            <a:endParaRPr lang="en-US" sz="3200" i="1" dirty="0" smtClean="0">
              <a:solidFill>
                <a:prstClr val="black"/>
              </a:solidFill>
              <a:latin typeface="Century Gothic"/>
            </a:endParaRPr>
          </a:p>
          <a:p>
            <a:r>
              <a:rPr lang="en-US" sz="3200" i="1" dirty="0" smtClean="0">
                <a:solidFill>
                  <a:prstClr val="black"/>
                </a:solidFill>
                <a:latin typeface="Century Gothic"/>
              </a:rPr>
              <a:t>O </a:t>
            </a:r>
            <a:r>
              <a:rPr lang="en-US" sz="3200" i="1" dirty="0">
                <a:solidFill>
                  <a:prstClr val="black"/>
                </a:solidFill>
                <a:latin typeface="Century Gothic"/>
              </a:rPr>
              <a:t>hides constants depending on Q.</a:t>
            </a:r>
            <a:endParaRPr lang="en-US" sz="3200" b="1" i="1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243" y="3142985"/>
            <a:ext cx="28640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/>
              </a:rPr>
              <a:t>NB: Input 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Size under 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log 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48" y="5309810"/>
            <a:ext cx="854693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Runtimes of the above are essentially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instance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optimal for comparison based.</a:t>
            </a:r>
          </a:p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Ron Fagin says “log-instance optimal”</a:t>
            </a:r>
            <a:endParaRPr lang="en-US" sz="2800" i="1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051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about Certificates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62418" y="1272159"/>
            <a:ext cx="831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1. A comparison</a:t>
            </a:r>
            <a:r>
              <a:rPr lang="en-US" dirty="0"/>
              <a:t>-based </a:t>
            </a:r>
            <a:r>
              <a:rPr lang="en-US" dirty="0" smtClean="0"/>
              <a:t>algorithm (all available join algorithms) takes </a:t>
            </a:r>
            <a:r>
              <a:rPr lang="en-US" dirty="0"/>
              <a:t>at least </a:t>
            </a:r>
            <a:r>
              <a:rPr lang="en-US" dirty="0" smtClean="0">
                <a:latin typeface="Arial Narrow"/>
              </a:rPr>
              <a:t>|</a:t>
            </a:r>
            <a:r>
              <a:rPr lang="en-US" dirty="0">
                <a:latin typeface="Arial Narrow"/>
              </a:rPr>
              <a:t>cert| </a:t>
            </a:r>
            <a:r>
              <a:rPr lang="en-US" dirty="0"/>
              <a:t>steps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62418" y="2999359"/>
            <a:ext cx="8317568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455613" indent="-455613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1pPr>
            <a:lvl2pPr marL="742950" indent="-3937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2C816"/>
              </a:buClr>
              <a:buFont typeface="Wingdings 2" pitchFamily="18" charset="2"/>
              <a:buNone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2.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N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≥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</a:rPr>
              <a:t>|cert|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where N is the input size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(strictly finer notion of complexity)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62418" y="4726559"/>
            <a:ext cx="8317568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455613" indent="-455613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1pPr>
            <a:lvl2pPr marL="742950" indent="-3937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Optima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2C816"/>
              </a:buClr>
              <a:buFont typeface="Wingdings 2" pitchFamily="18" charset="2"/>
              <a:buNone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3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. Certificates provide an instance-dependent measure of complexity.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(conditioning)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612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6762"/>
            <a:ext cx="9144000" cy="914400"/>
          </a:xfrm>
        </p:spPr>
        <p:txBody>
          <a:bodyPr/>
          <a:lstStyle/>
          <a:p>
            <a:pPr algn="ctr"/>
            <a:r>
              <a:rPr lang="en-US" dirty="0" smtClean="0"/>
              <a:t>Minesweeper Algorithm (MS)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71" y="2422667"/>
            <a:ext cx="187960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628" y="2422667"/>
            <a:ext cx="1879600" cy="2336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32665" y="3422943"/>
            <a:ext cx="2249715" cy="102809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771" y="5540963"/>
            <a:ext cx="732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prstClr val="black"/>
                </a:solidFill>
                <a:latin typeface="Century Gothic"/>
              </a:rPr>
              <a:t>“Removing the haystack to find the needles”</a:t>
            </a:r>
          </a:p>
        </p:txBody>
      </p:sp>
    </p:spTree>
    <p:extLst>
      <p:ext uri="{BB962C8B-B14F-4D97-AF65-F5344CB8AC3E}">
        <p14:creationId xmlns:p14="http://schemas.microsoft.com/office/powerpoint/2010/main" val="216082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Minesweeper: Key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514713"/>
              </p:ext>
            </p:extLst>
          </p:nvPr>
        </p:nvGraphicFramePr>
        <p:xfrm>
          <a:off x="378581" y="2358554"/>
          <a:ext cx="23101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714"/>
                <a:gridCol w="10764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582" y="974375"/>
            <a:ext cx="85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Deduce: no output tuple can be in an interval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581" y="3940311"/>
            <a:ext cx="231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entury Gothic"/>
              </a:rPr>
              <a:t>Index for R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entury Gothic"/>
              </a:rPr>
              <a:t>in (A,B) order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632" y="4965656"/>
            <a:ext cx="553977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Big Conceptual Change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: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Find best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way to rule out all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tuples… not to find tuples.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000" y="3494035"/>
            <a:ext cx="3023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entury Gothic"/>
              </a:rPr>
              <a:t>(=3, [3,4]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0" y="2358554"/>
            <a:ext cx="2975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entury Gothic"/>
              </a:rPr>
              <a:t>([-∞, 1],*)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905" y="1497595"/>
            <a:ext cx="628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entury Gothic"/>
              </a:rPr>
              <a:t>Consider: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Q = R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(A,B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),S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(A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)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000" y="2947757"/>
            <a:ext cx="3023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entury Gothic"/>
              </a:rPr>
              <a:t>(=2,[-∞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</a:rPr>
              <a:t>,3]</a:t>
            </a:r>
            <a:r>
              <a:rPr lang="en-US" sz="2600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581" y="3120571"/>
            <a:ext cx="2310190" cy="7213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581" y="2718858"/>
            <a:ext cx="2310190" cy="40171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095" y="3628571"/>
            <a:ext cx="405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Century Gothic"/>
              </a:rPr>
              <a:t>No output tuple has</a:t>
            </a:r>
          </a:p>
          <a:p>
            <a:r>
              <a:rPr lang="en-US" sz="2400" i="1" dirty="0">
                <a:solidFill>
                  <a:prstClr val="black"/>
                </a:solidFill>
                <a:latin typeface="Century Gothic"/>
              </a:rPr>
              <a:t> A = 3 and B in [3,4]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072875"/>
              </p:ext>
            </p:extLst>
          </p:nvPr>
        </p:nvGraphicFramePr>
        <p:xfrm>
          <a:off x="6434667" y="4934592"/>
          <a:ext cx="8224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671457" y="5906995"/>
            <a:ext cx="231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entury Gothic"/>
              </a:rPr>
              <a:t>Index for S</a:t>
            </a:r>
          </a:p>
        </p:txBody>
      </p:sp>
    </p:spTree>
    <p:extLst>
      <p:ext uri="{BB962C8B-B14F-4D97-AF65-F5344CB8AC3E}">
        <p14:creationId xmlns:p14="http://schemas.microsoft.com/office/powerpoint/2010/main" val="16728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" grpId="0"/>
      <p:bldP spid="14" grpId="0"/>
      <p:bldP spid="15" grpId="0" animBg="1"/>
      <p:bldP spid="15" grpId="1" animBg="1"/>
      <p:bldP spid="16" grpId="0" animBg="1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17714" y="1807018"/>
            <a:ext cx="4400248" cy="4119638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the Output Space as a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238" y="1807019"/>
            <a:ext cx="1669143" cy="4119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381" y="4535715"/>
            <a:ext cx="757162" cy="1390942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69143" y="5926656"/>
            <a:ext cx="5261428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21543" y="1807018"/>
            <a:ext cx="0" cy="413173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83467" y="1100667"/>
            <a:ext cx="36043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entury Gothic"/>
              </a:rPr>
              <a:t>R(A,B),S(A)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3714" y="6180667"/>
            <a:ext cx="215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A values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4381" y="5817801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98800" y="5818992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91543" y="5817801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48706" y="5818992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53543" y="5823841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17962" y="5825032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10705" y="5823841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67868" y="5825032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77543" y="5812952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41962" y="5814143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34705" y="5812952"/>
            <a:ext cx="0" cy="229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59971" y="914400"/>
            <a:ext cx="1923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B 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values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35752" y="4289493"/>
            <a:ext cx="3023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entury Gothic"/>
              </a:rPr>
              <a:t>(=3, [3,4] 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238" y="2673048"/>
            <a:ext cx="162076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entury Gothic"/>
              </a:rPr>
              <a:t>([-∞, 1],*)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20572" y="3262736"/>
            <a:ext cx="3023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entury Gothic"/>
              </a:rPr>
              <a:t>(=2,[-∞,4])</a:t>
            </a:r>
          </a:p>
        </p:txBody>
      </p:sp>
      <p:cxnSp>
        <p:nvCxnSpPr>
          <p:cNvPr id="45" name="Straight Arrow Connector 44"/>
          <p:cNvCxnSpPr>
            <a:stCxn id="43" idx="1"/>
            <a:endCxn id="6" idx="0"/>
          </p:cNvCxnSpPr>
          <p:nvPr/>
        </p:nvCxnSpPr>
        <p:spPr>
          <a:xfrm flipH="1">
            <a:off x="2712962" y="3508958"/>
            <a:ext cx="407610" cy="102675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120572" y="4535714"/>
            <a:ext cx="757162" cy="471715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595512" y="4621420"/>
            <a:ext cx="806753" cy="5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07260" y="2029071"/>
            <a:ext cx="174225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prstClr val="black"/>
                </a:solidFill>
                <a:latin typeface="Century Gothic"/>
              </a:rPr>
              <a:t>([-∞,4], *)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12011"/>
              </p:ext>
            </p:extLst>
          </p:nvPr>
        </p:nvGraphicFramePr>
        <p:xfrm>
          <a:off x="6312370" y="1841942"/>
          <a:ext cx="9501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407"/>
                <a:gridCol w="4667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28601"/>
              </p:ext>
            </p:extLst>
          </p:nvPr>
        </p:nvGraphicFramePr>
        <p:xfrm>
          <a:off x="7544741" y="1868507"/>
          <a:ext cx="4797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6356649" y="3429000"/>
            <a:ext cx="86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</a:rPr>
              <a:t>R(A,B)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02816" y="3429000"/>
            <a:ext cx="64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entury Gothic"/>
              </a:rPr>
              <a:t>S(A)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10414" y="4289493"/>
            <a:ext cx="26686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/>
              </a:rPr>
              <a:t>Goal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: Run proportional to smallest cover.</a:t>
            </a:r>
          </a:p>
        </p:txBody>
      </p:sp>
    </p:spTree>
    <p:extLst>
      <p:ext uri="{BB962C8B-B14F-4D97-AF65-F5344CB8AC3E}">
        <p14:creationId xmlns:p14="http://schemas.microsoft.com/office/powerpoint/2010/main" val="225225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" grpId="0" animBg="1"/>
      <p:bldP spid="6" grpId="0" animBg="1"/>
      <p:bldP spid="41" grpId="0"/>
      <p:bldP spid="42" grpId="0" animBg="1"/>
      <p:bldP spid="43" grpId="0"/>
      <p:bldP spid="47" grpId="0" animBg="1"/>
      <p:bldP spid="53" grpId="0" animBg="1"/>
      <p:bldP spid="57" grpId="0"/>
      <p:bldP spid="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32" y="1753810"/>
            <a:ext cx="5389160" cy="484944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an uncovered point,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Find all possible ways to cover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with “gaps”.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Insert gaps in to a data structure</a:t>
            </a:r>
            <a:r>
              <a:rPr lang="en-US" dirty="0"/>
              <a:t>.</a:t>
            </a:r>
          </a:p>
          <a:p>
            <a:pPr marL="287337" lvl="1" indent="0">
              <a:buNone/>
            </a:pPr>
            <a:endParaRPr lang="en-US" dirty="0" smtClean="0"/>
          </a:p>
          <a:p>
            <a:pPr marL="287337" lvl="1" indent="0">
              <a:buNone/>
            </a:pPr>
            <a:r>
              <a:rPr lang="en-US" b="1" i="1" dirty="0" smtClean="0"/>
              <a:t>Repeat until all points covered.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97345" y="2119454"/>
            <a:ext cx="2019859" cy="2598628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02773" y="2119455"/>
            <a:ext cx="766192" cy="2598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68965" y="3840690"/>
            <a:ext cx="347562" cy="877393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563599" y="4718082"/>
            <a:ext cx="241516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33555" y="2119454"/>
            <a:ext cx="0" cy="260625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68965" y="4649417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19859" y="4650168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16527" y="4649417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64090" y="4650168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66311" y="4653227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917204" y="4653978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13873" y="4653227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261436" y="4653978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265877" y="4646358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616770" y="4647110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613439" y="4646358"/>
            <a:ext cx="0" cy="144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229853" y="3840689"/>
            <a:ext cx="347562" cy="297553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00003" y="3877519"/>
            <a:ext cx="200248" cy="20024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1848" y="3471357"/>
            <a:ext cx="48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420" y="4909779"/>
            <a:ext cx="3340693" cy="138499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part</a:t>
            </a:r>
            <a:r>
              <a:rPr lang="en-US" sz="2800" dirty="0" smtClean="0"/>
              <a:t>: Data structure to find t, </a:t>
            </a:r>
            <a:r>
              <a:rPr lang="en-US" sz="2800" i="1" dirty="0" smtClean="0"/>
              <a:t>efficiently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4328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Idea</a:t>
            </a:r>
            <a:r>
              <a:rPr lang="en-US" sz="3200" dirty="0" smtClean="0"/>
              <a:t>: Reuse information as much as possible.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018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 animBg="1"/>
      <p:bldP spid="52" grpId="0" animBg="1"/>
      <p:bldP spid="5" grpId="0" animBg="1"/>
      <p:bldP spid="6" grpId="0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9353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Nugget</a:t>
            </a:r>
            <a:r>
              <a:rPr lang="en-US" dirty="0" smtClean="0"/>
              <a:t>: </a:t>
            </a:r>
            <a:r>
              <a:rPr lang="en-US" i="1" dirty="0" smtClean="0"/>
              <a:t>“The boundary for efficiency has changed from the worst case.”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93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32" y="1187131"/>
            <a:ext cx="787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entury Gothic"/>
              </a:rPr>
              <a:t>View a query as a </a:t>
            </a:r>
            <a:r>
              <a:rPr lang="en-US" sz="2800" dirty="0" err="1">
                <a:solidFill>
                  <a:prstClr val="black"/>
                </a:solidFill>
                <a:latin typeface="Century Gothic"/>
              </a:rPr>
              <a:t>hypergraph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443" y="2161014"/>
            <a:ext cx="3988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Century Gothic"/>
              </a:rPr>
              <a:t>R(A,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</a:rPr>
              <a:t>B)</a:t>
            </a:r>
            <a:r>
              <a:rPr lang="en-US" sz="2600" dirty="0">
                <a:solidFill>
                  <a:prstClr val="black"/>
                </a:solidFill>
                <a:latin typeface="Century Gothic"/>
              </a:rPr>
              <a:t>,S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</a:rPr>
              <a:t>(A,B,C)</a:t>
            </a:r>
            <a:r>
              <a:rPr lang="en-US" sz="2600" dirty="0">
                <a:solidFill>
                  <a:prstClr val="black"/>
                </a:solidFill>
                <a:latin typeface="Century Gothic"/>
              </a:rPr>
              <a:t>,T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</a:rPr>
              <a:t>(B,C,D)</a:t>
            </a:r>
            <a:endParaRPr lang="en-US" sz="2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72667" y="2173111"/>
            <a:ext cx="442148" cy="4421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entury Gothic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6435240" y="2173111"/>
            <a:ext cx="442148" cy="4421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entury Gothic"/>
              </a:rPr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5672667" y="2794366"/>
            <a:ext cx="442148" cy="4421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entury Gothic"/>
              </a:rPr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6435240" y="2794366"/>
            <a:ext cx="442148" cy="4421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entury Gothic"/>
              </a:rPr>
              <a:t>D</a:t>
            </a:r>
          </a:p>
        </p:txBody>
      </p:sp>
      <p:cxnSp>
        <p:nvCxnSpPr>
          <p:cNvPr id="29" name="Straight Connector 28"/>
          <p:cNvCxnSpPr>
            <a:stCxn id="10" idx="6"/>
            <a:endCxn id="23" idx="2"/>
          </p:cNvCxnSpPr>
          <p:nvPr/>
        </p:nvCxnSpPr>
        <p:spPr>
          <a:xfrm>
            <a:off x="6114815" y="2394185"/>
            <a:ext cx="320425" cy="0"/>
          </a:xfrm>
          <a:prstGeom prst="line">
            <a:avLst/>
          </a:prstGeom>
          <a:ln w="635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47194" y="2962471"/>
            <a:ext cx="320425" cy="0"/>
          </a:xfrm>
          <a:prstGeom prst="line">
            <a:avLst/>
          </a:prstGeom>
          <a:ln w="635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2665" y="3735103"/>
            <a:ext cx="827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/>
              </a:rPr>
              <a:t>Want: </a:t>
            </a:r>
            <a:r>
              <a:rPr lang="en-US" sz="2400" dirty="0" smtClean="0">
                <a:solidFill>
                  <a:prstClr val="black"/>
                </a:solidFill>
              </a:rPr>
              <a:t>Acyclic-like properties but closed </a:t>
            </a:r>
            <a:r>
              <a:rPr lang="en-US" sz="2400" dirty="0">
                <a:solidFill>
                  <a:prstClr val="black"/>
                </a:solidFill>
              </a:rPr>
              <a:t>under edge removal</a:t>
            </a:r>
            <a:r>
              <a:rPr lang="en-US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solidFill>
                  <a:prstClr val="black"/>
                </a:solidFill>
                <a:latin typeface="Symbol"/>
              </a:rPr>
              <a:t>a-</a:t>
            </a:r>
            <a:r>
              <a:rPr lang="en-US" sz="2400" dirty="0" smtClean="0">
                <a:solidFill>
                  <a:prstClr val="black"/>
                </a:solidFill>
              </a:rPr>
              <a:t>acyclic does </a:t>
            </a:r>
            <a:r>
              <a:rPr lang="en-US" sz="2400" b="1" dirty="0" smtClean="0">
                <a:solidFill>
                  <a:prstClr val="black"/>
                </a:solidFill>
              </a:rPr>
              <a:t>not</a:t>
            </a:r>
            <a:r>
              <a:rPr lang="en-US" sz="2400" dirty="0" smtClean="0">
                <a:solidFill>
                  <a:prstClr val="black"/>
                </a:solidFill>
              </a:rPr>
              <a:t> have this property.</a:t>
            </a:r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  <a:latin typeface="Century Gothic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Turns out, </a:t>
            </a:r>
            <a:r>
              <a:rPr lang="en-US" sz="2400" dirty="0">
                <a:solidFill>
                  <a:prstClr val="black"/>
                </a:solidFill>
                <a:latin typeface="Symbol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Century Gothic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</a:rPr>
              <a:t>acyclic [Fagin83] is the right notion</a:t>
            </a:r>
          </a:p>
        </p:txBody>
      </p:sp>
      <p:sp>
        <p:nvSpPr>
          <p:cNvPr id="3" name="L-Shape 2"/>
          <p:cNvSpPr/>
          <p:nvPr/>
        </p:nvSpPr>
        <p:spPr>
          <a:xfrm rot="5400000">
            <a:off x="5696033" y="2085288"/>
            <a:ext cx="1134062" cy="1228647"/>
          </a:xfrm>
          <a:prstGeom prst="corner">
            <a:avLst>
              <a:gd name="adj1" fmla="val 50000"/>
              <a:gd name="adj2" fmla="val 44044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 rot="16200000">
            <a:off x="5753849" y="2102588"/>
            <a:ext cx="1134062" cy="1228647"/>
          </a:xfrm>
          <a:prstGeom prst="corner">
            <a:avLst>
              <a:gd name="adj1" fmla="val 50000"/>
              <a:gd name="adj2" fmla="val 44044"/>
            </a:avLst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/>
        </p:nvSpPr>
        <p:spPr>
          <a:xfrm rot="5400000">
            <a:off x="2163749" y="2647272"/>
            <a:ext cx="581868" cy="630398"/>
          </a:xfrm>
          <a:prstGeom prst="corner">
            <a:avLst>
              <a:gd name="adj1" fmla="val 50000"/>
              <a:gd name="adj2" fmla="val 44044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6200000">
            <a:off x="3568832" y="2627684"/>
            <a:ext cx="618030" cy="669576"/>
          </a:xfrm>
          <a:prstGeom prst="corner">
            <a:avLst>
              <a:gd name="adj1" fmla="val 50000"/>
              <a:gd name="adj2" fmla="val 44044"/>
            </a:avLst>
          </a:prstGeom>
          <a:solidFill>
            <a:srgbClr val="0000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Dichotomy [PODS14]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9986" y="5987819"/>
            <a:ext cx="457200" cy="365125"/>
          </a:xfrm>
        </p:spPr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78" y="1409357"/>
            <a:ext cx="8645407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Theorem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[NNRR14, Certificate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Dichotomy] </a:t>
            </a:r>
            <a:endParaRPr lang="en-US" sz="2800" dirty="0" smtClean="0">
              <a:solidFill>
                <a:prstClr val="black"/>
              </a:solidFill>
              <a:latin typeface="Century Gothic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Given query Q</a:t>
            </a:r>
          </a:p>
          <a:p>
            <a:endParaRPr lang="en-US" sz="2800" dirty="0">
              <a:solidFill>
                <a:prstClr val="black"/>
              </a:solidFill>
              <a:latin typeface="Century Gothic"/>
            </a:endParaRPr>
          </a:p>
          <a:p>
            <a:pPr marL="514350" indent="-514350">
              <a:buFontTx/>
              <a:buAutoNum type="arabicParenBoth"/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if Q is </a:t>
            </a:r>
            <a:r>
              <a:rPr lang="en-US" sz="2800" dirty="0" smtClean="0">
                <a:solidFill>
                  <a:prstClr val="black"/>
                </a:solidFill>
                <a:latin typeface="Symbol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acyclic, then there is some order of attributes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such that MS takes O(</a:t>
            </a:r>
            <a:r>
              <a:rPr lang="en-US" sz="2800" dirty="0">
                <a:solidFill>
                  <a:prstClr val="black"/>
                </a:solidFill>
                <a:latin typeface="Arial Narrow"/>
              </a:rPr>
              <a:t>|cert|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+ Z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) on all instances. </a:t>
            </a:r>
          </a:p>
          <a:p>
            <a:endParaRPr lang="en-US" sz="2800" dirty="0">
              <a:solidFill>
                <a:prstClr val="black"/>
              </a:solidFill>
              <a:latin typeface="Century Gothic"/>
            </a:endParaRPr>
          </a:p>
          <a:p>
            <a:pPr marL="514350" indent="-514350">
              <a:buFontTx/>
              <a:buAutoNum type="arabicParenBoth"/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Assuming the 3SUM conjecture, for any </a:t>
            </a:r>
            <a:r>
              <a:rPr lang="en-US" sz="2800" dirty="0" smtClean="0">
                <a:solidFill>
                  <a:prstClr val="black"/>
                </a:solidFill>
                <a:latin typeface="Symbol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cyclic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query there is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some family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of instances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where 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any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algorithm runs in time </a:t>
            </a:r>
            <a:r>
              <a:rPr lang="en-US" sz="2800" dirty="0">
                <a:solidFill>
                  <a:prstClr val="black"/>
                </a:solidFill>
                <a:latin typeface="Symbol"/>
              </a:rPr>
              <a:t>W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( </a:t>
            </a:r>
            <a:r>
              <a:rPr lang="en-US" sz="2800" dirty="0">
                <a:solidFill>
                  <a:prstClr val="black"/>
                </a:solidFill>
                <a:latin typeface="Arial Narrow"/>
              </a:rPr>
              <a:t>|cert|</a:t>
            </a:r>
            <a:r>
              <a:rPr lang="en-US" sz="2800" baseline="30000" dirty="0">
                <a:solidFill>
                  <a:prstClr val="black"/>
                </a:solidFill>
                <a:latin typeface="Century Gothic"/>
              </a:rPr>
              <a:t>4/3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+ Z)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037" y="6507483"/>
            <a:ext cx="37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entury Gothic"/>
              </a:rPr>
              <a:t>O hides log N factor</a:t>
            </a:r>
          </a:p>
        </p:txBody>
      </p:sp>
    </p:spTree>
    <p:extLst>
      <p:ext uri="{BB962C8B-B14F-4D97-AF65-F5344CB8AC3E}">
        <p14:creationId xmlns:p14="http://schemas.microsoft.com/office/powerpoint/2010/main" val="303783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 Since System 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56231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prstClr val="white"/>
                </a:solidFill>
                <a:latin typeface="Calibri"/>
              </a:rPr>
              <a:t>Join(R,</a:t>
            </a:r>
            <a:r>
              <a:rPr lang="en-US" sz="3400" dirty="0">
                <a:solidFill>
                  <a:prstClr val="white"/>
                </a:solidFill>
                <a:latin typeface="Calibri"/>
              </a:rPr>
              <a:t>S</a:t>
            </a:r>
            <a:r>
              <a:rPr lang="en-US" sz="3400" dirty="0" smtClean="0">
                <a:solidFill>
                  <a:prstClr val="white"/>
                </a:solidFill>
                <a:latin typeface="Calibri"/>
              </a:rPr>
              <a:t>,T) = { (</a:t>
            </a:r>
            <a:r>
              <a:rPr lang="en-US" sz="3400" dirty="0" err="1" smtClean="0">
                <a:solidFill>
                  <a:prstClr val="white"/>
                </a:solidFill>
                <a:latin typeface="Calibri"/>
              </a:rPr>
              <a:t>a,b,c</a:t>
            </a:r>
            <a:r>
              <a:rPr lang="en-US" sz="3400" dirty="0" smtClean="0">
                <a:solidFill>
                  <a:prstClr val="white"/>
                </a:solidFill>
                <a:latin typeface="Calibri"/>
              </a:rPr>
              <a:t>) : (</a:t>
            </a:r>
            <a:r>
              <a:rPr lang="en-US" sz="3400" dirty="0" err="1" smtClean="0">
                <a:solidFill>
                  <a:prstClr val="white"/>
                </a:solidFill>
                <a:latin typeface="Calibri"/>
              </a:rPr>
              <a:t>a,b</a:t>
            </a:r>
            <a:r>
              <a:rPr lang="en-US" sz="3400" dirty="0" smtClean="0">
                <a:solidFill>
                  <a:prstClr val="white"/>
                </a:solidFill>
                <a:latin typeface="Calibri"/>
              </a:rPr>
              <a:t>) in R, (</a:t>
            </a:r>
            <a:r>
              <a:rPr lang="en-US" sz="3400" dirty="0" err="1">
                <a:solidFill>
                  <a:prstClr val="white"/>
                </a:solidFill>
                <a:latin typeface="Calibri"/>
              </a:rPr>
              <a:t>a</a:t>
            </a:r>
            <a:r>
              <a:rPr lang="en-US" sz="3400" dirty="0" err="1" smtClean="0">
                <a:solidFill>
                  <a:prstClr val="white"/>
                </a:solidFill>
                <a:latin typeface="Calibri"/>
              </a:rPr>
              <a:t>,c</a:t>
            </a:r>
            <a:r>
              <a:rPr lang="en-US" sz="3400" dirty="0" smtClean="0">
                <a:solidFill>
                  <a:prstClr val="white"/>
                </a:solidFill>
                <a:latin typeface="Calibri"/>
              </a:rPr>
              <a:t>) in S, (</a:t>
            </a:r>
            <a:r>
              <a:rPr lang="en-US" sz="3400" dirty="0" err="1" smtClean="0">
                <a:solidFill>
                  <a:prstClr val="white"/>
                </a:solidFill>
                <a:latin typeface="Calibri"/>
              </a:rPr>
              <a:t>b,c</a:t>
            </a:r>
            <a:r>
              <a:rPr lang="en-US" sz="3400" dirty="0" smtClean="0">
                <a:solidFill>
                  <a:prstClr val="white"/>
                </a:solidFill>
                <a:latin typeface="Calibri"/>
              </a:rPr>
              <a:t>) in T} </a:t>
            </a:r>
            <a:endParaRPr lang="en-US" sz="3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2605"/>
            <a:ext cx="773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Calibri"/>
              </a:rPr>
              <a:t>R(A,B), S(A,C), T(B,C) </a:t>
            </a:r>
            <a:endParaRPr lang="en-US" sz="4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71784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prstClr val="white"/>
                </a:solidFill>
                <a:latin typeface="Calibri"/>
              </a:rPr>
              <a:t>Join(R,S,T) = Join(Join(R,S),T)</a:t>
            </a:r>
            <a:endParaRPr lang="en-US" sz="3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203" y="4901457"/>
            <a:ext cx="74397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System R searches through 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</a:rPr>
              <a:t>pairwise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 joins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4901457"/>
            <a:ext cx="1524499" cy="1519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4204" y="5373848"/>
            <a:ext cx="7439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For 40+ years, major commercial database use System-R style optimizer.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25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N</a:t>
            </a:r>
            <a:r>
              <a:rPr lang="en-US" dirty="0" smtClean="0"/>
              <a:t>o polynomial time bound in </a:t>
            </a:r>
            <a:r>
              <a:rPr lang="en-US" dirty="0">
                <a:latin typeface="Arial Narrow"/>
              </a:rPr>
              <a:t>|cert</a:t>
            </a:r>
            <a:r>
              <a:rPr lang="en-US" dirty="0" smtClean="0">
                <a:latin typeface="Arial Narrow"/>
              </a:rPr>
              <a:t>| </a:t>
            </a:r>
            <a:r>
              <a:rPr lang="en-US" dirty="0" smtClean="0"/>
              <a:t>for </a:t>
            </a:r>
            <a:r>
              <a:rPr lang="en-US" dirty="0" smtClean="0">
                <a:latin typeface="Symbol"/>
              </a:rPr>
              <a:t>a</a:t>
            </a:r>
            <a:r>
              <a:rPr lang="en-US" dirty="0" smtClean="0"/>
              <a:t>-acyclic </a:t>
            </a:r>
            <a:r>
              <a:rPr lang="en-US" dirty="0"/>
              <a:t>queries (Exponential time </a:t>
            </a:r>
            <a:r>
              <a:rPr lang="en-US" dirty="0" smtClean="0"/>
              <a:t>hypothesis) </a:t>
            </a:r>
          </a:p>
          <a:p>
            <a:pPr marL="349250" lvl="1" indent="0">
              <a:buNone/>
            </a:pPr>
            <a:r>
              <a:rPr lang="en-US" i="1" dirty="0">
                <a:latin typeface="Symbol"/>
              </a:rPr>
              <a:t>a</a:t>
            </a:r>
            <a:r>
              <a:rPr lang="en-US" i="1" dirty="0"/>
              <a:t>-acyclic </a:t>
            </a:r>
            <a:r>
              <a:rPr lang="en-US" i="1" dirty="0" smtClean="0"/>
              <a:t>is the worst-case boundary, this changes complexity landscape.</a:t>
            </a:r>
          </a:p>
          <a:p>
            <a:pPr marL="349250" lvl="1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2. Q, </a:t>
            </a:r>
            <a:r>
              <a:rPr lang="en-US" dirty="0" err="1" smtClean="0"/>
              <a:t>treewidth</a:t>
            </a:r>
            <a:r>
              <a:rPr lang="en-US" dirty="0" smtClean="0"/>
              <a:t> </a:t>
            </a:r>
            <a:r>
              <a:rPr lang="en-US" dirty="0"/>
              <a:t>w, MS </a:t>
            </a:r>
            <a:r>
              <a:rPr lang="en-US" dirty="0" smtClean="0"/>
              <a:t>runs in O</a:t>
            </a:r>
            <a:r>
              <a:rPr lang="en-US" dirty="0"/>
              <a:t>(</a:t>
            </a:r>
            <a:r>
              <a:rPr lang="en-US" dirty="0">
                <a:latin typeface="Arial Narrow"/>
              </a:rPr>
              <a:t>|cert|</a:t>
            </a:r>
            <a:r>
              <a:rPr lang="en-US" baseline="30000" dirty="0">
                <a:latin typeface="Arial Narrow"/>
              </a:rPr>
              <a:t>w+1</a:t>
            </a:r>
            <a:r>
              <a:rPr lang="en-US" dirty="0">
                <a:latin typeface="Arial Narrow"/>
              </a:rPr>
              <a:t> </a:t>
            </a:r>
            <a:r>
              <a:rPr lang="en-US" dirty="0"/>
              <a:t>+ Z</a:t>
            </a:r>
            <a:r>
              <a:rPr lang="en-US" dirty="0" smtClean="0"/>
              <a:t>) time</a:t>
            </a:r>
            <a:endParaRPr lang="en-US" dirty="0"/>
          </a:p>
          <a:p>
            <a:pPr marL="34925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Fractional </a:t>
            </a:r>
            <a:r>
              <a:rPr lang="en-US" dirty="0" smtClean="0"/>
              <a:t>results for triangle, </a:t>
            </a:r>
            <a:r>
              <a:rPr lang="en-US" dirty="0"/>
              <a:t>O(</a:t>
            </a:r>
            <a:r>
              <a:rPr lang="en-US" dirty="0">
                <a:latin typeface="Arial Narrow"/>
              </a:rPr>
              <a:t>|cert|</a:t>
            </a:r>
            <a:r>
              <a:rPr lang="en-US" baseline="30000" dirty="0">
                <a:latin typeface="Arial Narrow"/>
              </a:rPr>
              <a:t>3/2</a:t>
            </a:r>
            <a:r>
              <a:rPr lang="en-US" dirty="0">
                <a:latin typeface="Arial Narrow"/>
              </a:rPr>
              <a:t> </a:t>
            </a:r>
            <a:r>
              <a:rPr lang="en-US" dirty="0"/>
              <a:t>+ Z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50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83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b="1" u="sng" dirty="0" smtClean="0"/>
              <a:t>PRELIMINARY</a:t>
            </a:r>
            <a:r>
              <a:rPr lang="en-US" dirty="0" smtClean="0"/>
              <a:t> Empirical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51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53" y="1663808"/>
            <a:ext cx="857629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entury Gothic"/>
              </a:rPr>
              <a:t>Dung Nguyen, Hung Q. Ngo </a:t>
            </a:r>
            <a:r>
              <a:rPr lang="en-US" sz="2800" dirty="0" smtClean="0">
                <a:latin typeface="Century Gothic"/>
              </a:rPr>
              <a:t>&amp; </a:t>
            </a:r>
            <a:r>
              <a:rPr lang="en-US" sz="2800" dirty="0" err="1" smtClean="0">
                <a:latin typeface="Century Gothic"/>
              </a:rPr>
              <a:t>LogicBlox</a:t>
            </a:r>
            <a:r>
              <a:rPr lang="en-US" sz="2800" dirty="0" smtClean="0">
                <a:latin typeface="Century Gothic"/>
              </a:rPr>
              <a:t>.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Single threaded &amp; multicore version inside LB.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994" y="1003910"/>
            <a:ext cx="86004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7 graph datasets (100M+ edges)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3854" y="3986403"/>
            <a:ext cx="886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(2) On </a:t>
            </a:r>
            <a:r>
              <a:rPr lang="en-US" sz="2800" b="1" i="1" dirty="0" smtClean="0"/>
              <a:t>small</a:t>
            </a:r>
            <a:r>
              <a:rPr lang="en-US" sz="2800" i="1" dirty="0" smtClean="0"/>
              <a:t> #</a:t>
            </a:r>
            <a:r>
              <a:rPr lang="en-US" sz="2800" dirty="0" smtClean="0"/>
              <a:t> of </a:t>
            </a:r>
            <a:r>
              <a:rPr lang="en-US" sz="2800" dirty="0" smtClean="0">
                <a:latin typeface="Symbol"/>
              </a:rPr>
              <a:t>b</a:t>
            </a:r>
            <a:r>
              <a:rPr lang="en-US" sz="2800" dirty="0" smtClean="0"/>
              <a:t>-acyclic </a:t>
            </a:r>
            <a:r>
              <a:rPr lang="en-US" sz="2800" dirty="0"/>
              <a:t>queries in </a:t>
            </a:r>
            <a:r>
              <a:rPr lang="en-US" sz="2800" dirty="0" smtClean="0"/>
              <a:t>LB, </a:t>
            </a:r>
          </a:p>
          <a:p>
            <a:r>
              <a:rPr lang="en-US" sz="2800" i="1" dirty="0" smtClean="0"/>
              <a:t>up to 230x faster and at most 5% slower than LFTJ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852" y="5648396"/>
            <a:ext cx="857629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Take away</a:t>
            </a:r>
            <a:r>
              <a:rPr lang="en-US" sz="3200" dirty="0" smtClean="0"/>
              <a:t>: minesweeper </a:t>
            </a:r>
            <a:r>
              <a:rPr lang="en-US" sz="3200" b="1" dirty="0" smtClean="0"/>
              <a:t>might be </a:t>
            </a:r>
            <a:r>
              <a:rPr lang="en-US" sz="3200" dirty="0" smtClean="0"/>
              <a:t>useful. </a:t>
            </a:r>
          </a:p>
          <a:p>
            <a:pPr algn="ctr"/>
            <a:r>
              <a:rPr lang="en-US" sz="3200" dirty="0" smtClean="0"/>
              <a:t>Real evaluation underway with LB’s help!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854" y="3132667"/>
            <a:ext cx="85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(1) Real certificates can be 1000x smaller than 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71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 in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32" y="1162222"/>
            <a:ext cx="8317568" cy="55990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Compressed Representations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Column-type storage [</a:t>
            </a:r>
            <a:r>
              <a:rPr lang="en-US" dirty="0" err="1" smtClean="0"/>
              <a:t>Abadi</a:t>
            </a:r>
            <a:r>
              <a:rPr lang="en-US" dirty="0" smtClean="0"/>
              <a:t> VLDB05]</a:t>
            </a:r>
          </a:p>
          <a:p>
            <a:pPr lvl="1"/>
            <a:r>
              <a:rPr lang="en-US" dirty="0"/>
              <a:t>Morphing and Bit Weaving [Patel et. </a:t>
            </a:r>
            <a:r>
              <a:rPr lang="en-US" dirty="0" smtClean="0"/>
              <a:t>al. VLDB06 VLDB2012</a:t>
            </a:r>
            <a:r>
              <a:rPr lang="en-US" dirty="0"/>
              <a:t>]. </a:t>
            </a:r>
            <a:endParaRPr lang="en-US" dirty="0" smtClean="0"/>
          </a:p>
          <a:p>
            <a:pPr lvl="1"/>
            <a:r>
              <a:rPr lang="en-US" dirty="0" err="1" smtClean="0"/>
              <a:t>Factorised</a:t>
            </a:r>
            <a:r>
              <a:rPr lang="en-US" dirty="0" smtClean="0"/>
              <a:t> DBs using covers [</a:t>
            </a:r>
            <a:r>
              <a:rPr lang="en-US" dirty="0" err="1" smtClean="0"/>
              <a:t>Olteanu</a:t>
            </a:r>
            <a:r>
              <a:rPr lang="en-US" dirty="0" smtClean="0"/>
              <a:t> et al. VLDB2012-2013]. </a:t>
            </a:r>
          </a:p>
          <a:p>
            <a:pPr marL="349250" lvl="1" indent="0">
              <a:buNone/>
            </a:pPr>
            <a:r>
              <a:rPr lang="en-US" dirty="0" smtClean="0"/>
              <a:t>Compression &amp; bit-level operations for modern hardware?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Deeper understanding of data properties.</a:t>
            </a:r>
          </a:p>
          <a:p>
            <a:pPr lvl="1"/>
            <a:r>
              <a:rPr lang="en-US" dirty="0" smtClean="0"/>
              <a:t>Bounded degree data </a:t>
            </a:r>
            <a:r>
              <a:rPr lang="en-US" dirty="0"/>
              <a:t>[A. Durand </a:t>
            </a:r>
            <a:r>
              <a:rPr lang="en-US" dirty="0" smtClean="0"/>
              <a:t>&amp; E</a:t>
            </a:r>
            <a:r>
              <a:rPr lang="en-US" dirty="0"/>
              <a:t>. </a:t>
            </a:r>
            <a:r>
              <a:rPr lang="en-US" dirty="0" err="1" smtClean="0"/>
              <a:t>Grandjean</a:t>
            </a:r>
            <a:r>
              <a:rPr lang="en-US" dirty="0" smtClean="0"/>
              <a:t> ToCL97]</a:t>
            </a:r>
          </a:p>
          <a:p>
            <a:pPr lvl="1"/>
            <a:r>
              <a:rPr lang="en-US" dirty="0" smtClean="0"/>
              <a:t>Bounded expansion </a:t>
            </a:r>
            <a:r>
              <a:rPr lang="en-US" dirty="0"/>
              <a:t>[</a:t>
            </a:r>
            <a:r>
              <a:rPr lang="en-US" dirty="0" err="1"/>
              <a:t>Segouﬁn</a:t>
            </a:r>
            <a:r>
              <a:rPr lang="en-US" dirty="0"/>
              <a:t> </a:t>
            </a:r>
            <a:r>
              <a:rPr lang="en-US" dirty="0" smtClean="0"/>
              <a:t>ICDT13, </a:t>
            </a:r>
            <a:r>
              <a:rPr lang="en-US" dirty="0" err="1" smtClean="0"/>
              <a:t>Kazana&amp;Segoufin</a:t>
            </a:r>
            <a:r>
              <a:rPr lang="en-US" dirty="0" smtClean="0"/>
              <a:t> PODS13]</a:t>
            </a:r>
          </a:p>
          <a:p>
            <a:pPr lvl="1"/>
            <a:r>
              <a:rPr lang="en-US" dirty="0" smtClean="0"/>
              <a:t>Bounded </a:t>
            </a:r>
            <a:r>
              <a:rPr lang="en-US" dirty="0" err="1" smtClean="0"/>
              <a:t>treewidth</a:t>
            </a:r>
            <a:r>
              <a:rPr lang="en-US" dirty="0" smtClean="0"/>
              <a:t> data [</a:t>
            </a:r>
            <a:r>
              <a:rPr lang="en-US" dirty="0" err="1" smtClean="0"/>
              <a:t>Gottlob</a:t>
            </a:r>
            <a:r>
              <a:rPr lang="en-US" dirty="0" smtClean="0"/>
              <a:t> et al. AAAI06, </a:t>
            </a:r>
            <a:r>
              <a:rPr lang="en-US" dirty="0" err="1" smtClean="0"/>
              <a:t>Aarnborg</a:t>
            </a:r>
            <a:r>
              <a:rPr lang="en-US" dirty="0" smtClean="0"/>
              <a:t> 85, </a:t>
            </a:r>
            <a:r>
              <a:rPr lang="en-US" dirty="0" err="1" smtClean="0"/>
              <a:t>Grohe</a:t>
            </a:r>
            <a:r>
              <a:rPr lang="en-US" dirty="0" smtClean="0"/>
              <a:t> ICDT99]</a:t>
            </a:r>
          </a:p>
          <a:p>
            <a:pPr marL="349250" lvl="1" indent="0">
              <a:buNone/>
            </a:pPr>
            <a:r>
              <a:rPr lang="en-US" dirty="0" smtClean="0"/>
              <a:t>Personally obsessed!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One join algorithm to rule them all?</a:t>
            </a:r>
            <a:r>
              <a:rPr lang="en-US" dirty="0" smtClean="0"/>
              <a:t> Stay tuned…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Convex Geometry and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469009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worst-case </a:t>
            </a:r>
            <a:r>
              <a:rPr lang="en-US" dirty="0"/>
              <a:t>optimal Join </a:t>
            </a:r>
            <a:r>
              <a:rPr lang="en-US" dirty="0" smtClean="0"/>
              <a:t>algorithm via Fractional Covers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Other Uses of Fractional Covers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Beyond Worst-case for Joins using Covers and Geometry.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579303"/>
            <a:ext cx="8229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dirty="0" smtClean="0">
                <a:solidFill>
                  <a:schemeClr val="bg1"/>
                </a:solidFill>
              </a:rPr>
              <a:t>Tool: Fractional cover</a:t>
            </a:r>
            <a:r>
              <a:rPr lang="en-US" sz="3400" i="1" dirty="0" smtClean="0">
                <a:solidFill>
                  <a:schemeClr val="bg1"/>
                </a:solidFill>
              </a:rPr>
              <a:t>s to bound volumes</a:t>
            </a:r>
            <a:endParaRPr lang="en-US" sz="3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7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200" y="1475619"/>
            <a:ext cx="81719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Joins are </a:t>
            </a:r>
            <a:r>
              <a:rPr lang="en-US" sz="3400" dirty="0" smtClean="0"/>
              <a:t>awesome: </a:t>
            </a:r>
          </a:p>
          <a:p>
            <a:pPr algn="ctr"/>
            <a:r>
              <a:rPr lang="en-US" sz="3400" dirty="0" smtClean="0"/>
              <a:t>Theory and Practice can argue!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584200" y="2982686"/>
            <a:ext cx="81719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Geometry is key to these </a:t>
            </a:r>
          </a:p>
          <a:p>
            <a:pPr algn="ctr"/>
            <a:r>
              <a:rPr lang="en-US" sz="3400" dirty="0" smtClean="0"/>
              <a:t>new algorithms.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584200" y="4489752"/>
            <a:ext cx="81719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Beyond worst-case analysis may be an opportunity for the DB community.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0714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9353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Nugget</a:t>
            </a:r>
            <a:r>
              <a:rPr lang="en-US" dirty="0" smtClean="0"/>
              <a:t>: </a:t>
            </a:r>
            <a:r>
              <a:rPr lang="en-US" i="1" dirty="0" smtClean="0"/>
              <a:t>“DBs have been asymptotically suboptimal for the last 4 decades…”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593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524" y="1474906"/>
            <a:ext cx="3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Data: R(A,B), S(A,C), and T(B,C)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51642"/>
            <a:ext cx="8420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Times New Roman"/>
              </a:rPr>
              <a:t>Q</a:t>
            </a:r>
            <a:r>
              <a:rPr lang="en-US" sz="3200" baseline="-25000" dirty="0" smtClean="0">
                <a:solidFill>
                  <a:prstClr val="white"/>
                </a:solidFill>
                <a:latin typeface="Times New Roman"/>
              </a:rPr>
              <a:t>1 </a:t>
            </a:r>
            <a:r>
              <a:rPr lang="en-US" sz="3200" dirty="0" smtClean="0">
                <a:solidFill>
                  <a:prstClr val="white"/>
                </a:solidFill>
                <a:latin typeface="Times New Roman"/>
              </a:rPr>
              <a:t>= 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Join(R,S)</a:t>
            </a:r>
            <a:endParaRPr lang="en-US" sz="3200" i="1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474564"/>
            <a:ext cx="7454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Times New Roman"/>
              </a:rPr>
              <a:t>Q</a:t>
            </a:r>
            <a:r>
              <a:rPr lang="en-US" sz="3200" baseline="-25000" dirty="0" smtClean="0">
                <a:solidFill>
                  <a:prstClr val="white"/>
                </a:solidFill>
                <a:latin typeface="Times New Roman"/>
              </a:rPr>
              <a:t>2</a:t>
            </a:r>
            <a:r>
              <a:rPr lang="en-US" sz="3200" dirty="0" smtClean="0">
                <a:solidFill>
                  <a:prstClr val="white"/>
                </a:solidFill>
                <a:latin typeface="Times New Roman"/>
              </a:rPr>
              <a:t> = 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Join(R,S,T)</a:t>
            </a:r>
            <a:endParaRPr lang="en-US" sz="3200" i="1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474906"/>
            <a:ext cx="4127500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Today: graph where edges colored R,S,T.</a:t>
            </a:r>
          </a:p>
        </p:txBody>
      </p:sp>
      <p:sp>
        <p:nvSpPr>
          <p:cNvPr id="9" name="Oval 8"/>
          <p:cNvSpPr/>
          <p:nvPr/>
        </p:nvSpPr>
        <p:spPr>
          <a:xfrm>
            <a:off x="3424972" y="3235778"/>
            <a:ext cx="167268" cy="1672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94665" y="2881788"/>
            <a:ext cx="167268" cy="1672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94665" y="3535992"/>
            <a:ext cx="167268" cy="1672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12" name="Straight Connector 11"/>
          <p:cNvCxnSpPr>
            <a:stCxn id="11" idx="0"/>
            <a:endCxn id="10" idx="4"/>
          </p:cNvCxnSpPr>
          <p:nvPr/>
        </p:nvCxnSpPr>
        <p:spPr>
          <a:xfrm flipV="1">
            <a:off x="4178299" y="3049056"/>
            <a:ext cx="0" cy="48693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6156" y="3288732"/>
            <a:ext cx="27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entury Gothic"/>
              </a:rPr>
              <a:t>v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592240" y="2957988"/>
            <a:ext cx="498088" cy="27779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92240" y="3356583"/>
            <a:ext cx="498088" cy="241609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95078" y="3036910"/>
            <a:ext cx="35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S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6572" y="2727645"/>
            <a:ext cx="35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R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3402" y="3473398"/>
            <a:ext cx="35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/>
              </a:rPr>
              <a:t>T</a:t>
            </a:r>
          </a:p>
        </p:txBody>
      </p:sp>
      <p:sp>
        <p:nvSpPr>
          <p:cNvPr id="24" name="Oval 23"/>
          <p:cNvSpPr/>
          <p:nvPr/>
        </p:nvSpPr>
        <p:spPr>
          <a:xfrm>
            <a:off x="4996365" y="2881788"/>
            <a:ext cx="167268" cy="1672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cxnSp>
        <p:nvCxnSpPr>
          <p:cNvPr id="25" name="Straight Connector 24"/>
          <p:cNvCxnSpPr>
            <a:stCxn id="10" idx="6"/>
            <a:endCxn id="24" idx="2"/>
          </p:cNvCxnSpPr>
          <p:nvPr/>
        </p:nvCxnSpPr>
        <p:spPr>
          <a:xfrm>
            <a:off x="4261933" y="2965422"/>
            <a:ext cx="734432" cy="0"/>
          </a:xfrm>
          <a:prstGeom prst="lin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71943" y="2811678"/>
            <a:ext cx="2898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Nodes are 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data values.</a:t>
            </a:r>
            <a:endParaRPr lang="en-US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5810" y="4243921"/>
            <a:ext cx="5365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“triples of nodes </a:t>
            </a:r>
            <a:r>
              <a:rPr lang="en-US" sz="3000" i="1" dirty="0">
                <a:solidFill>
                  <a:prstClr val="white">
                    <a:lumMod val="85000"/>
                  </a:prstClr>
                </a:solidFill>
                <a:latin typeface="Calibri"/>
              </a:rPr>
              <a:t>on </a:t>
            </a:r>
            <a:r>
              <a:rPr lang="en-US" sz="3000" i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 path of length 2 that goes via R </a:t>
            </a:r>
            <a:r>
              <a:rPr lang="en-US" sz="3000" i="1" dirty="0">
                <a:solidFill>
                  <a:prstClr val="white">
                    <a:lumMod val="85000"/>
                  </a:prstClr>
                </a:solidFill>
                <a:latin typeface="Calibri"/>
              </a:rPr>
              <a:t>then S” 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65810" y="5474564"/>
            <a:ext cx="5365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“triples of nodes that form R-S-T triangles”   </a:t>
            </a:r>
            <a:endParaRPr lang="en-US" sz="3000" i="1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60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21" grpId="0"/>
      <p:bldP spid="22" grpId="0"/>
      <p:bldP spid="23" grpId="0"/>
      <p:bldP spid="24" grpId="0" animBg="1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Triangles 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Alon</a:t>
            </a:r>
            <a:r>
              <a:rPr lang="en-US" dirty="0" smtClean="0"/>
              <a:t> 80, Loomis-Whitney 49]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69" y="2444342"/>
            <a:ext cx="8656287" cy="11387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>
                <a:solidFill>
                  <a:prstClr val="black"/>
                </a:solidFill>
                <a:latin typeface="Century Gothic"/>
              </a:rPr>
              <a:t>If </a:t>
            </a:r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R,S,T contain ≤ N tuples, </a:t>
            </a:r>
          </a:p>
          <a:p>
            <a:pPr algn="ctr"/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how </a:t>
            </a:r>
            <a:r>
              <a:rPr lang="en-US" sz="3400" i="1" dirty="0">
                <a:solidFill>
                  <a:prstClr val="black"/>
                </a:solidFill>
                <a:latin typeface="Century Gothic"/>
              </a:rPr>
              <a:t>big can |</a:t>
            </a:r>
            <a:r>
              <a:rPr lang="en-US" sz="3400" dirty="0">
                <a:solidFill>
                  <a:prstClr val="black"/>
                </a:solidFill>
                <a:latin typeface="Times New Roman"/>
              </a:rPr>
              <a:t>Q|</a:t>
            </a:r>
            <a:r>
              <a:rPr lang="en-US" sz="3400" i="1" dirty="0">
                <a:solidFill>
                  <a:prstClr val="black"/>
                </a:solidFill>
                <a:latin typeface="Century Gothic"/>
              </a:rPr>
              <a:t> be?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82" y="1740424"/>
            <a:ext cx="86562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Let </a:t>
            </a:r>
            <a:r>
              <a:rPr lang="en-US" sz="3400" dirty="0" smtClean="0">
                <a:solidFill>
                  <a:prstClr val="black"/>
                </a:solidFill>
                <a:latin typeface="Times New Roman"/>
              </a:rPr>
              <a:t>Q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 be Join(R,S,T) = “R-S-T triangles”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69" y="1203888"/>
            <a:ext cx="86562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Century Gothic"/>
              </a:rPr>
              <a:t>Data: R(A,B), S(A,C), and T(B,C)</a:t>
            </a:r>
            <a:r>
              <a:rPr lang="en-US" sz="3200" dirty="0" smtClean="0">
                <a:solidFill>
                  <a:prstClr val="white"/>
                </a:solidFill>
                <a:latin typeface="Century Gothic"/>
              </a:rPr>
              <a:t>)</a:t>
            </a:r>
            <a:endParaRPr lang="en-US" sz="32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25" y="3848649"/>
            <a:ext cx="2859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R(A,B), S(A,C)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699089" y="3848649"/>
            <a:ext cx="1332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T(B,C)</a:t>
            </a:r>
            <a:r>
              <a:rPr lang="en-US" sz="2800" dirty="0">
                <a:solidFill>
                  <a:prstClr val="white"/>
                </a:solidFill>
              </a:rPr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87125" y="4371869"/>
            <a:ext cx="3205144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|Join(R,S)| ≤ N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23091" y="3583115"/>
            <a:ext cx="3314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</a:t>
            </a:r>
            <a:r>
              <a:rPr lang="en-US" sz="2400" i="1" dirty="0" smtClean="0"/>
              <a:t> covers</a:t>
            </a:r>
            <a:r>
              <a:rPr lang="en-US" sz="2400" dirty="0" smtClean="0"/>
              <a:t> B, </a:t>
            </a:r>
          </a:p>
          <a:p>
            <a:pPr algn="ctr"/>
            <a:r>
              <a:rPr lang="en-US" sz="2400" dirty="0" smtClean="0"/>
              <a:t>S covers C</a:t>
            </a:r>
            <a:endParaRPr lang="en-US" sz="24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098" y="5194400"/>
            <a:ext cx="86562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prstClr val="black"/>
                </a:solidFill>
                <a:latin typeface="Century Gothic"/>
              </a:rPr>
              <a:t>Correct asymptotic:|</a:t>
            </a:r>
            <a:r>
              <a:rPr lang="en-US" sz="3400" dirty="0">
                <a:solidFill>
                  <a:prstClr val="black"/>
                </a:solidFill>
                <a:latin typeface="Times New Roman"/>
              </a:rPr>
              <a:t>Q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| in </a:t>
            </a:r>
            <a:r>
              <a:rPr lang="en-US" sz="3400" dirty="0">
                <a:solidFill>
                  <a:prstClr val="black"/>
                </a:solidFill>
                <a:latin typeface="Symbol"/>
              </a:rPr>
              <a:t>Q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( N</a:t>
            </a:r>
            <a:r>
              <a:rPr lang="en-US" sz="3400" baseline="30000" dirty="0">
                <a:solidFill>
                  <a:prstClr val="black"/>
                </a:solidFill>
                <a:latin typeface="Century Gothic"/>
              </a:rPr>
              <a:t>3/2  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098" y="5918808"/>
            <a:ext cx="8656280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prstClr val="black"/>
                </a:solidFill>
                <a:latin typeface="Century Gothic"/>
              </a:rPr>
              <a:t>Can we compute </a:t>
            </a:r>
            <a:r>
              <a:rPr lang="en-US" sz="3400" dirty="0">
                <a:solidFill>
                  <a:prstClr val="black"/>
                </a:solidFill>
                <a:latin typeface="Times New Roman"/>
              </a:rPr>
              <a:t>Q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 in time O(N</a:t>
            </a:r>
            <a:r>
              <a:rPr lang="en-US" sz="3400" baseline="30000" dirty="0">
                <a:solidFill>
                  <a:prstClr val="black"/>
                </a:solidFill>
                <a:latin typeface="Century Gothic"/>
              </a:rPr>
              <a:t>3/2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)?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9089" y="4371869"/>
            <a:ext cx="3205144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|Join(R,S,T)| ≤ N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92546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6" grpId="0" animBg="1"/>
      <p:bldP spid="12" grpId="0"/>
      <p:bldP spid="13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41900" y="1720161"/>
            <a:ext cx="3338287" cy="3662624"/>
            <a:chOff x="0" y="1797127"/>
            <a:chExt cx="3338287" cy="3662624"/>
          </a:xfrm>
        </p:grpSpPr>
        <p:sp>
          <p:nvSpPr>
            <p:cNvPr id="50" name="Rectangle 49"/>
            <p:cNvSpPr/>
            <p:nvPr/>
          </p:nvSpPr>
          <p:spPr>
            <a:xfrm>
              <a:off x="1" y="1797127"/>
              <a:ext cx="3338286" cy="36626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 flipH="1">
              <a:off x="707061" y="3632935"/>
              <a:ext cx="966352" cy="821472"/>
              <a:chOff x="1728352" y="3766691"/>
              <a:chExt cx="934422" cy="82147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328238" y="3766691"/>
                <a:ext cx="167268" cy="1672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328238" y="4420895"/>
                <a:ext cx="167268" cy="1672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825813" y="3842891"/>
                <a:ext cx="498088" cy="27779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825813" y="4241486"/>
                <a:ext cx="498088" cy="24160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2480638" y="3919091"/>
                <a:ext cx="167268" cy="1672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1728352" y="4043671"/>
                <a:ext cx="747949" cy="17834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2495506" y="4155125"/>
                <a:ext cx="167268" cy="1672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866975" y="4173635"/>
                <a:ext cx="613663" cy="6785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2175838" y="3614291"/>
              <a:ext cx="167268" cy="1672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75838" y="4268495"/>
              <a:ext cx="167268" cy="1672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7329" y="4069615"/>
              <a:ext cx="277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entury Gothic"/>
                </a:rPr>
                <a:t>1</a:t>
              </a:r>
              <a:endParaRPr lang="en-US" dirty="0">
                <a:solidFill>
                  <a:prstClr val="black"/>
                </a:solidFill>
                <a:latin typeface="Century Gothic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673413" y="3690491"/>
              <a:ext cx="498088" cy="27779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73413" y="4089086"/>
              <a:ext cx="498088" cy="24160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328238" y="3766691"/>
              <a:ext cx="167268" cy="1672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cxnSp>
          <p:nvCxnSpPr>
            <p:cNvPr id="20" name="Straight Connector 19"/>
            <p:cNvCxnSpPr>
              <a:stCxn id="15" idx="0"/>
            </p:cNvCxnSpPr>
            <p:nvPr/>
          </p:nvCxnSpPr>
          <p:spPr>
            <a:xfrm flipV="1">
              <a:off x="1575952" y="3891271"/>
              <a:ext cx="747949" cy="17834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343106" y="4002725"/>
              <a:ext cx="167268" cy="1672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714575" y="4021235"/>
              <a:ext cx="613663" cy="6785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07061" y="4563940"/>
              <a:ext cx="18934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Data in</a:t>
              </a:r>
            </a:p>
            <a:p>
              <a:pPr algn="ctr"/>
              <a:r>
                <a:rPr lang="en-US" sz="2400" dirty="0" smtClean="0"/>
                <a:t>R and S</a:t>
              </a:r>
              <a:endParaRPr lang="en-US" sz="2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506145" y="3968281"/>
              <a:ext cx="167268" cy="16726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47" name="Double Brace 46"/>
            <p:cNvSpPr/>
            <p:nvPr/>
          </p:nvSpPr>
          <p:spPr>
            <a:xfrm>
              <a:off x="407332" y="3614291"/>
              <a:ext cx="2362478" cy="840116"/>
            </a:xfrm>
            <a:prstGeom prst="brace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3909915"/>
              <a:ext cx="407331" cy="377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69810" y="3832623"/>
              <a:ext cx="407331" cy="377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Joins are Suboptimal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68" y="5459751"/>
            <a:ext cx="8813270" cy="113877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prstClr val="black"/>
                </a:solidFill>
                <a:latin typeface="Century Gothic"/>
              </a:rPr>
              <a:t>Panic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!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 A simple modification: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any pairwise join plan takes </a:t>
            </a:r>
            <a:r>
              <a:rPr lang="en-US" sz="3400" dirty="0">
                <a:solidFill>
                  <a:prstClr val="black"/>
                </a:solidFill>
                <a:latin typeface="Symbol"/>
              </a:rPr>
              <a:t>W</a:t>
            </a:r>
            <a:r>
              <a:rPr lang="en-US" sz="3400" dirty="0" smtClean="0">
                <a:solidFill>
                  <a:prstClr val="black"/>
                </a:solidFill>
                <a:latin typeface="Symbol"/>
              </a:rPr>
              <a:t>(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N</a:t>
            </a:r>
            <a:r>
              <a:rPr lang="en-US" sz="3400" baseline="30000" dirty="0">
                <a:solidFill>
                  <a:prstClr val="black"/>
                </a:solidFill>
                <a:latin typeface="Century Gothic"/>
              </a:rPr>
              <a:t>2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811" y="3720792"/>
            <a:ext cx="5261427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JOIN(</a:t>
            </a:r>
            <a:r>
              <a:rPr lang="en-US" sz="3400" dirty="0">
                <a:solidFill>
                  <a:prstClr val="black"/>
                </a:solidFill>
                <a:latin typeface="Century Gothic"/>
              </a:rPr>
              <a:t>R,S) = 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[N]x {1} x [N]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|Join(R,S)| = N</a:t>
            </a:r>
            <a:r>
              <a:rPr lang="en-US" sz="3400" baseline="30000" dirty="0" smtClean="0">
                <a:solidFill>
                  <a:prstClr val="black"/>
                </a:solidFill>
                <a:latin typeface="Century Gothic"/>
              </a:rPr>
              <a:t>2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DB is </a:t>
            </a:r>
            <a:r>
              <a:rPr lang="en-US" sz="3400" i="1" dirty="0" smtClean="0">
                <a:solidFill>
                  <a:prstClr val="black"/>
                </a:solidFill>
                <a:latin typeface="Century Gothic"/>
              </a:rPr>
              <a:t>toast</a:t>
            </a:r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!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4667" y="1810301"/>
            <a:ext cx="39956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|R|=|S|=|T|=N</a:t>
            </a:r>
            <a:endParaRPr lang="en-US" sz="3400" baseline="300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4667" y="2407617"/>
            <a:ext cx="3966631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prstClr val="black"/>
                </a:solidFill>
                <a:latin typeface="Century Gothic"/>
              </a:rPr>
              <a:t>[N]={1,…,N}</a:t>
            </a:r>
            <a:endParaRPr lang="en-US" sz="34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901" y="1720182"/>
            <a:ext cx="33382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R=[N] x {1} </a:t>
            </a:r>
          </a:p>
          <a:p>
            <a:r>
              <a:rPr lang="en-US" sz="2800" dirty="0"/>
              <a:t>S ={1} x [N]</a:t>
            </a:r>
          </a:p>
          <a:p>
            <a:r>
              <a:rPr lang="en-US" sz="2800" dirty="0"/>
              <a:t>T = {1} x [N]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437329" y="905171"/>
            <a:ext cx="5635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R(A,B), S(B,C),T(A,C)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91885" y="1747183"/>
            <a:ext cx="106411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0314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21" grpId="0" animBg="1"/>
      <p:bldP spid="8" grpId="0"/>
      <p:bldP spid="54" grpId="0" animBg="1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27844</TotalTime>
  <Words>3559</Words>
  <Application>Microsoft Macintosh PowerPoint</Application>
  <PresentationFormat>On-screen Show (4:3)</PresentationFormat>
  <Paragraphs>525</Paragraphs>
  <Slides>54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Perception</vt:lpstr>
      <vt:lpstr>1_Custom Design</vt:lpstr>
      <vt:lpstr>Custom Design</vt:lpstr>
      <vt:lpstr>1_Office Theme</vt:lpstr>
      <vt:lpstr>2_Perception</vt:lpstr>
      <vt:lpstr>3_Perception</vt:lpstr>
      <vt:lpstr>4_Perception</vt:lpstr>
      <vt:lpstr>Equation</vt:lpstr>
      <vt:lpstr>Links between Convex Geometry  and Join Processing</vt:lpstr>
      <vt:lpstr>PowerPoint Presentation</vt:lpstr>
      <vt:lpstr>PowerPoint Presentation</vt:lpstr>
      <vt:lpstr>Motivation: Joins!</vt:lpstr>
      <vt:lpstr>Joins Since System R</vt:lpstr>
      <vt:lpstr>Nugget: “DBs have been asymptotically suboptimal for the last 4 decades…”</vt:lpstr>
      <vt:lpstr>Example Queries</vt:lpstr>
      <vt:lpstr>Background: Triangles  [Alon 80, Loomis-Whitney 49]</vt:lpstr>
      <vt:lpstr>Pairwise Joins are Suboptimal</vt:lpstr>
      <vt:lpstr>PowerPoint Presentation</vt:lpstr>
      <vt:lpstr>Sketch: Heavy v. Light Nodes</vt:lpstr>
      <vt:lpstr>Case 2.</vt:lpstr>
      <vt:lpstr>How do we generalize to joins?</vt:lpstr>
      <vt:lpstr>Fractional Hypergraph Covers</vt:lpstr>
      <vt:lpstr>Size bounds [GM05, AGM08]</vt:lpstr>
      <vt:lpstr>One more example.</vt:lpstr>
      <vt:lpstr>AGM’s result.</vt:lpstr>
      <vt:lpstr>Ngo, Porat, Ré, and Rudra (PODS 2012)</vt:lpstr>
      <vt:lpstr>Implemented &amp; described at ICDT14!</vt:lpstr>
      <vt:lpstr>Much simpler proofs!</vt:lpstr>
      <vt:lpstr>PowerPoint Presentation</vt:lpstr>
      <vt:lpstr>PowerPoint Presentation</vt:lpstr>
      <vt:lpstr>(2) Map Reduce Joins: Afrati &amp; Ullman EDBT 2010</vt:lpstr>
      <vt:lpstr>(3) Tighter Runtime Guarantees</vt:lpstr>
      <vt:lpstr>PowerPoint Presentation</vt:lpstr>
      <vt:lpstr>Pathology of Worst-case Analysis for Joins</vt:lpstr>
      <vt:lpstr>We all want to go “beyond worst-case”</vt:lpstr>
      <vt:lpstr>Measuring complexity</vt:lpstr>
      <vt:lpstr>Notions of complexity</vt:lpstr>
      <vt:lpstr>So how do we pick a class of algorithms?</vt:lpstr>
      <vt:lpstr>What do join algorithms do?</vt:lpstr>
      <vt:lpstr>A Nugget: “A little sorting changes the complexity landscape a lot.”</vt:lpstr>
      <vt:lpstr>Warm up: Intersection [Huang &amp; Lin 1972]</vt:lpstr>
      <vt:lpstr>Warm up: Intersection [Huang &amp; Lin 1972]</vt:lpstr>
      <vt:lpstr>Message: Difference in the certification</vt:lpstr>
      <vt:lpstr>PowerPoint Presentation</vt:lpstr>
      <vt:lpstr>Generalizing Certificates to Joins</vt:lpstr>
      <vt:lpstr>Think of the data in a trie</vt:lpstr>
      <vt:lpstr>PowerPoint Presentation</vt:lpstr>
      <vt:lpstr>Any algorithm must certify its output </vt:lpstr>
      <vt:lpstr>Certificate Complexity</vt:lpstr>
      <vt:lpstr>Comments about Certificates</vt:lpstr>
      <vt:lpstr>Minesweeper Algorithm (MS)</vt:lpstr>
      <vt:lpstr>Minesweeper: Key operation</vt:lpstr>
      <vt:lpstr>Picture the Output Space as a Grid</vt:lpstr>
      <vt:lpstr>The algorithm</vt:lpstr>
      <vt:lpstr>Nugget: “The boundary for efficiency has changed from the worst case.”</vt:lpstr>
      <vt:lpstr>The Boundary</vt:lpstr>
      <vt:lpstr>Certificate Dichotomy [PODS14]</vt:lpstr>
      <vt:lpstr>Further Results</vt:lpstr>
      <vt:lpstr>Some PRELIMINARY Empirical Results</vt:lpstr>
      <vt:lpstr>Future Directions in Joins</vt:lpstr>
      <vt:lpstr>Convex Geometry and Joins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Feng Niu</dc:creator>
  <cp:lastModifiedBy>Christopher Re</cp:lastModifiedBy>
  <cp:revision>3036</cp:revision>
  <cp:lastPrinted>2013-02-13T02:09:37Z</cp:lastPrinted>
  <dcterms:created xsi:type="dcterms:W3CDTF">2012-04-25T19:35:19Z</dcterms:created>
  <dcterms:modified xsi:type="dcterms:W3CDTF">2014-03-30T17:25:20Z</dcterms:modified>
</cp:coreProperties>
</file>