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pdf" ContentType="application/pdf"/>
  <Override PartName="/ppt/slides/slide14.xml" ContentType="application/vnd.openxmlformats-officedocument.presentationml.slide+xml"/>
  <Default Extension="rels" ContentType="application/vnd.openxmlformats-package.relationships+xml"/>
  <Override PartName="/ppt/notesSlides/notesSlide16.xml" ContentType="application/vnd.openxmlformats-officedocument.presentationml.notesSlide+xml"/>
  <Default Extension="xml" ContentType="application/xml"/>
  <Override PartName="/ppt/tableStyles.xml" ContentType="application/vnd.openxmlformats-officedocument.presentationml.tableStyles+xml"/>
  <Override PartName="/ppt/notesSlides/notesSlide31.xml" ContentType="application/vnd.openxmlformats-officedocument.presentationml.notesSlide+xml"/>
  <Override PartName="/ppt/notesSlides/notesSlide1.xml" ContentType="application/vnd.openxmlformats-officedocument.presentationml.notesSlide+xml"/>
  <Override PartName="/ppt/slides/slide28.xml" ContentType="application/vnd.openxmlformats-officedocument.presentationml.slide+xml"/>
  <Override PartName="/ppt/slides/slide21.xml" ContentType="application/vnd.openxmlformats-officedocument.presentationml.slide+xml"/>
  <Override PartName="/ppt/slides/slide37.xml" ContentType="application/vnd.openxmlformats-officedocument.presentationml.slide+xml"/>
  <Override PartName="/ppt/notesSlides/notesSlide23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39.xml" ContentType="application/vnd.openxmlformats-officedocument.presentationml.notesSlide+xml"/>
  <Override PartName="/ppt/notesSlides/notesSlide9.xml" ContentType="application/vnd.openxmlformats-officedocument.presentationml.notesSlide+xml"/>
  <Override PartName="/ppt/slideLayouts/slideLayout5.xml" ContentType="application/vnd.openxmlformats-officedocument.presentationml.slideLayout+xml"/>
  <Override PartName="/ppt/slides/slide30.xml" ContentType="application/vnd.openxmlformats-officedocument.presentationml.slide+xml"/>
  <Override PartName="/ppt/slides/slide13.xml" ContentType="application/vnd.openxmlformats-officedocument.presentationml.slide+xml"/>
  <Override PartName="/ppt/slideMasters/slideMaster1.xml" ContentType="application/vnd.openxmlformats-officedocument.presentationml.slideMaster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ppt/notesSlides/notesSlide7.xml" ContentType="application/vnd.openxmlformats-officedocument.presentationml.notesSlide+xml"/>
  <Override PartName="/ppt/notesSlides/notesSlide30.xml" ContentType="application/vnd.openxmlformats-officedocument.presentationml.notesSlide+xml"/>
  <Override PartName="/ppt/slides/slide27.xml" ContentType="application/vnd.openxmlformats-officedocument.presentationml.slide+xml"/>
  <Override PartName="/ppt/notesSlides/notesSlide29.xml" ContentType="application/vnd.openxmlformats-officedocument.presentationml.notesSlide+xml"/>
  <Override PartName="/ppt/slides/slide20.xml" ContentType="application/vnd.openxmlformats-officedocument.presentationml.slide+xml"/>
  <Override PartName="/ppt/slides/slide36.xml" ContentType="application/vnd.openxmlformats-officedocument.presentationml.slide+xml"/>
  <Override PartName="/ppt/notesSlides/notesSlide22.xml" ContentType="application/vnd.openxmlformats-officedocument.presentationml.notesSlide+xml"/>
  <Override PartName="/ppt/slides/slide4.xml" ContentType="application/vnd.openxmlformats-officedocument.presentationml.slide+xml"/>
  <Override PartName="/ppt/notesSlides/notesSlide38.xml" ContentType="application/vnd.openxmlformats-officedocument.presentationml.notesSlide+xml"/>
  <Override PartName="/ppt/slides/slide19.xml" ContentType="application/vnd.openxmlformats-officedocument.presentationml.slide+xml"/>
  <Override PartName="/ppt/notesSlides/notesSlide8.xml" ContentType="application/vnd.openxmlformats-officedocument.presentationml.notesSlide+xml"/>
  <Override PartName="/ppt/slideLayouts/slideLayout4.xml" ContentType="application/vnd.openxmlformats-officedocument.presentationml.slideLayout+xml"/>
  <Default Extension="png" ContentType="image/png"/>
  <Override PartName="/ppt/slides/slide12.xml" ContentType="application/vnd.openxmlformats-officedocument.presentationml.slide+xml"/>
  <Override PartName="/ppt/notesSlides/notesSlide14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slides/slide26.xml" ContentType="application/vnd.openxmlformats-officedocument.presentationml.slide+xml"/>
  <Override PartName="/ppt/notesSlides/notesSlide28.xml" ContentType="application/vnd.openxmlformats-officedocument.presentationml.notesSlide+xml"/>
  <Override PartName="/ppt/slides/slide35.xml" ContentType="application/vnd.openxmlformats-officedocument.presentationml.slide+xml"/>
  <Override PartName="/ppt/notesSlides/notesSlide21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7.xml" ContentType="application/vnd.openxmlformats-officedocument.presentationml.notesSlide+xml"/>
  <Override PartName="/ppt/slides/slide18.xml" ContentType="application/vnd.openxmlformats-officedocument.presentationml.slide+xml"/>
  <Override PartName="/ppt/slideLayouts/slideLayout3.xml" ContentType="application/vnd.openxmlformats-officedocument.presentationml.slideLayout+xml"/>
  <Override PartName="/ppt/slides/slide11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5.xml" ContentType="application/vnd.openxmlformats-officedocument.presentationml.notesSlide+xml"/>
  <Override PartName="/ppt/slides/slide25.xml" ContentType="application/vnd.openxmlformats-officedocument.presentationml.slide+xml"/>
  <Override PartName="/ppt/notesSlides/notesSlide27.xml" ContentType="application/vnd.openxmlformats-officedocument.presentationml.notesSlide+xml"/>
  <Override PartName="/ppt/slides/slide9.xml" ContentType="application/vnd.openxmlformats-officedocument.presentationml.slide+xml"/>
  <Override PartName="/ppt/slideLayouts/slideLayout9.xml" ContentType="application/vnd.openxmlformats-officedocument.presentationml.slideLayout+xml"/>
  <Override PartName="/ppt/slides/slide34.xml" ContentType="application/vnd.openxmlformats-officedocument.presentationml.slide+xml"/>
  <Override PartName="/ppt/notesSlides/notesSlide20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36.xml" ContentType="application/vnd.openxmlformats-officedocument.presentationml.notesSlide+xml"/>
  <Override PartName="/ppt/slideLayouts/slideLayout2.xml" ContentType="application/vnd.openxmlformats-officedocument.presentationml.slideLayout+xml"/>
  <Override PartName="/ppt/slides/slide17.xml" ContentType="application/vnd.openxmlformats-officedocument.presentationml.slide+xml"/>
  <Override PartName="/ppt/notesSlides/notesSlide19.xml" ContentType="application/vnd.openxmlformats-officedocument.presentationml.notesSlide+xml"/>
  <Override PartName="/ppt/slides/slide10.xml" ContentType="application/vnd.openxmlformats-officedocument.presentationml.slide+xml"/>
  <Override PartName="/ppt/notesSlides/notesSlide12.xml" ContentType="application/vnd.openxmlformats-officedocument.presentationml.notesSlide+xml"/>
  <Override PartName="/docProps/app.xml" ContentType="application/vnd.openxmlformats-officedocument.extended-properties+xml"/>
  <Override PartName="/ppt/notesSlides/notesSlide34.xml" ContentType="application/vnd.openxmlformats-officedocument.presentationml.notesSlide+xml"/>
  <Override PartName="/ppt/notesSlides/notesSlide4.xml" ContentType="application/vnd.openxmlformats-officedocument.presentationml.notesSlide+xml"/>
  <Override PartName="/ppt/slides/slide24.xml" ContentType="application/vnd.openxmlformats-officedocument.presentationml.slide+xml"/>
  <Override PartName="/ppt/notesSlides/notesSlide10.xml" ContentType="application/vnd.openxmlformats-officedocument.presentationml.notesSlide+xml"/>
  <Override PartName="/ppt/notesSlides/notesSlide26.xml" ContentType="application/vnd.openxmlformats-officedocument.presentationml.notesSlide+xml"/>
  <Override PartName="/ppt/slides/slide8.xml" ContentType="application/vnd.openxmlformats-officedocument.presentationml.slide+xml"/>
  <Override PartName="/ppt/slideLayouts/slideLayout8.xml" ContentType="application/vnd.openxmlformats-officedocument.presentationml.slideLayout+xml"/>
  <Override PartName="/ppt/slides/slide33.xml" ContentType="application/vnd.openxmlformats-officedocument.presentationml.slide+xml"/>
  <Override PartName="/ppt/slides/slide1.xml" ContentType="application/vnd.openxmlformats-officedocument.presentationml.slide+xml"/>
  <Override PartName="/ppt/slideLayouts/slideLayout1.xml" ContentType="application/vnd.openxmlformats-officedocument.presentationml.slideLayout+xml"/>
  <Override PartName="/ppt/slides/slide16.xml" ContentType="application/vnd.openxmlformats-officedocument.presentationml.slide+xml"/>
  <Override PartName="/ppt/notesSlides/notesSlide18.xml" ContentType="application/vnd.openxmlformats-officedocument.presentationml.notesSlide+xml"/>
  <Override PartName="/ppt/viewProps.xml" ContentType="application/vnd.openxmlformats-officedocument.presentationml.viewProps+xml"/>
  <Override PartName="/ppt/notesSlides/notesSlide11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.xml" ContentType="application/vnd.openxmlformats-officedocument.presentationml.notesSlide+xml"/>
  <Override PartName="/ppt/theme/theme2.xml" ContentType="application/vnd.openxmlformats-officedocument.theme+xml"/>
  <Override PartName="/ppt/slideLayouts/slideLayout11.xml" ContentType="application/vnd.openxmlformats-officedocument.presentationml.slideLayout+xml"/>
  <Override PartName="/ppt/slides/slide39.xml" ContentType="application/vnd.openxmlformats-officedocument.presentationml.slide+xml"/>
  <Override PartName="/ppt/slides/slide23.xml" ContentType="application/vnd.openxmlformats-officedocument.presentationml.slide+xml"/>
  <Override PartName="/ppt/notesSlides/notesSlide25.xml" ContentType="application/vnd.openxmlformats-officedocument.presentationml.notesSlide+xml"/>
  <Override PartName="/ppt/slides/slide7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5.xml" ContentType="application/vnd.openxmlformats-officedocument.presentationml.slide+xml"/>
  <Override PartName="/ppt/notesSlides/notesSlide17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2.xml" ContentType="application/vnd.openxmlformats-officedocument.presentationml.notesSlide+xml"/>
  <Override PartName="/ppt/slides/slide29.xml" ContentType="application/vnd.openxmlformats-officedocument.presentationml.slide+xml"/>
  <Override PartName="/ppt/theme/theme1.xml" ContentType="application/vnd.openxmlformats-officedocument.theme+xml"/>
  <Override PartName="/ppt/slides/slide22.xml" ContentType="application/vnd.openxmlformats-officedocument.presentationml.slide+xml"/>
  <Override PartName="/ppt/slides/slide38.xml" ContentType="application/vnd.openxmlformats-officedocument.presentationml.slide+xml"/>
  <Override PartName="/ppt/notesSlides/notesSlide24.xml" ContentType="application/vnd.openxmlformats-officedocument.presentationml.notesSlide+xml"/>
  <Override PartName="/ppt/slides/slide6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6.xml" ContentType="application/vnd.openxmlformats-officedocument.presentationml.slideLayout+xml"/>
  <Override PartName="/ppt/slides/slide31.xml" ContentType="application/vnd.openxmlformats-officedocument.presentationml.slide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trictFirstAndLastChars="0" saveSubsetFonts="1" autoCompressPictures="0">
  <p:sldMasterIdLst>
    <p:sldMasterId id="2147483648" r:id="rId1"/>
  </p:sldMasterIdLst>
  <p:notesMasterIdLst>
    <p:notesMasterId r:id="rId41"/>
  </p:notesMasterIdLst>
  <p:sldIdLst>
    <p:sldId id="441" r:id="rId2"/>
    <p:sldId id="569" r:id="rId3"/>
    <p:sldId id="509" r:id="rId4"/>
    <p:sldId id="539" r:id="rId5"/>
    <p:sldId id="567" r:id="rId6"/>
    <p:sldId id="506" r:id="rId7"/>
    <p:sldId id="507" r:id="rId8"/>
    <p:sldId id="508" r:id="rId9"/>
    <p:sldId id="542" r:id="rId10"/>
    <p:sldId id="543" r:id="rId11"/>
    <p:sldId id="544" r:id="rId12"/>
    <p:sldId id="545" r:id="rId13"/>
    <p:sldId id="546" r:id="rId14"/>
    <p:sldId id="547" r:id="rId15"/>
    <p:sldId id="548" r:id="rId16"/>
    <p:sldId id="549" r:id="rId17"/>
    <p:sldId id="550" r:id="rId18"/>
    <p:sldId id="551" r:id="rId19"/>
    <p:sldId id="552" r:id="rId20"/>
    <p:sldId id="553" r:id="rId21"/>
    <p:sldId id="554" r:id="rId22"/>
    <p:sldId id="555" r:id="rId23"/>
    <p:sldId id="556" r:id="rId24"/>
    <p:sldId id="557" r:id="rId25"/>
    <p:sldId id="558" r:id="rId26"/>
    <p:sldId id="559" r:id="rId27"/>
    <p:sldId id="560" r:id="rId28"/>
    <p:sldId id="561" r:id="rId29"/>
    <p:sldId id="562" r:id="rId30"/>
    <p:sldId id="563" r:id="rId31"/>
    <p:sldId id="564" r:id="rId32"/>
    <p:sldId id="565" r:id="rId33"/>
    <p:sldId id="566" r:id="rId34"/>
    <p:sldId id="573" r:id="rId35"/>
    <p:sldId id="576" r:id="rId36"/>
    <p:sldId id="570" r:id="rId37"/>
    <p:sldId id="571" r:id="rId38"/>
    <p:sldId id="572" r:id="rId39"/>
    <p:sldId id="369" r:id="rId40"/>
  </p:sldIdLst>
  <p:sldSz cx="9144000" cy="6858000" type="screen4x3"/>
  <p:notesSz cx="9144000" cy="6858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1400" b="1" kern="1200">
        <a:solidFill>
          <a:schemeClr val="tx1"/>
        </a:solidFill>
        <a:latin typeface="Times New Roman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400" b="1" kern="1200">
        <a:solidFill>
          <a:schemeClr val="tx1"/>
        </a:solidFill>
        <a:latin typeface="Times New Roman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400" b="1" kern="1200">
        <a:solidFill>
          <a:schemeClr val="tx1"/>
        </a:solidFill>
        <a:latin typeface="Times New Roman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400" b="1" kern="1200">
        <a:solidFill>
          <a:schemeClr val="tx1"/>
        </a:solidFill>
        <a:latin typeface="Times New Roman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400" b="1" kern="1200">
        <a:solidFill>
          <a:schemeClr val="tx1"/>
        </a:solidFill>
        <a:latin typeface="Times New Roman" charset="0"/>
        <a:ea typeface="+mn-ea"/>
        <a:cs typeface="+mn-cs"/>
      </a:defRPr>
    </a:lvl5pPr>
    <a:lvl6pPr marL="2286000" algn="l" defTabSz="457200" rtl="0" eaLnBrk="1" latinLnBrk="0" hangingPunct="1">
      <a:defRPr sz="1400" b="1" kern="1200">
        <a:solidFill>
          <a:schemeClr val="tx1"/>
        </a:solidFill>
        <a:latin typeface="Times New Roman" charset="0"/>
        <a:ea typeface="+mn-ea"/>
        <a:cs typeface="+mn-cs"/>
      </a:defRPr>
    </a:lvl6pPr>
    <a:lvl7pPr marL="2743200" algn="l" defTabSz="457200" rtl="0" eaLnBrk="1" latinLnBrk="0" hangingPunct="1">
      <a:defRPr sz="1400" b="1" kern="1200">
        <a:solidFill>
          <a:schemeClr val="tx1"/>
        </a:solidFill>
        <a:latin typeface="Times New Roman" charset="0"/>
        <a:ea typeface="+mn-ea"/>
        <a:cs typeface="+mn-cs"/>
      </a:defRPr>
    </a:lvl7pPr>
    <a:lvl8pPr marL="3200400" algn="l" defTabSz="457200" rtl="0" eaLnBrk="1" latinLnBrk="0" hangingPunct="1">
      <a:defRPr sz="1400" b="1" kern="1200">
        <a:solidFill>
          <a:schemeClr val="tx1"/>
        </a:solidFill>
        <a:latin typeface="Times New Roman" charset="0"/>
        <a:ea typeface="+mn-ea"/>
        <a:cs typeface="+mn-cs"/>
      </a:defRPr>
    </a:lvl8pPr>
    <a:lvl9pPr marL="3657600" algn="l" defTabSz="457200" rtl="0" eaLnBrk="1" latinLnBrk="0" hangingPunct="1">
      <a:defRPr sz="1400" b="1" kern="1200">
        <a:solidFill>
          <a:schemeClr val="tx1"/>
        </a:solidFill>
        <a:latin typeface="Times New Roman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lrMru>
    <a:srgbClr val="000000"/>
    <a:srgbClr val="666666"/>
    <a:srgbClr val="009900"/>
    <a:srgbClr val="66FF66"/>
    <a:srgbClr val="969696"/>
    <a:srgbClr val="FFFF66"/>
    <a:srgbClr val="FF0000"/>
    <a:srgbClr val="CCFFFF"/>
    <a:srgbClr val="FFFFFF"/>
    <a:srgbClr val="00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 preferSingleView="1">
    <p:restoredLeft sz="32787"/>
    <p:restoredTop sz="90929"/>
  </p:normalViewPr>
  <p:slideViewPr>
    <p:cSldViewPr showGuides="1">
      <p:cViewPr>
        <p:scale>
          <a:sx n="105" d="100"/>
          <a:sy n="105" d="100"/>
        </p:scale>
        <p:origin x="-1136" y="-10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46" Type="http://schemas.openxmlformats.org/officeDocument/2006/relationships/tableStyles" Target="tableStyles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40" Type="http://schemas.openxmlformats.org/officeDocument/2006/relationships/slide" Target="slides/slide39.xml"/><Relationship Id="rId41" Type="http://schemas.openxmlformats.org/officeDocument/2006/relationships/notesMaster" Target="notesMasters/notesMaster1.xml"/><Relationship Id="rId42" Type="http://schemas.openxmlformats.org/officeDocument/2006/relationships/printerSettings" Target="printerSettings/printerSettings1.bin"/><Relationship Id="rId43" Type="http://schemas.openxmlformats.org/officeDocument/2006/relationships/presProps" Target="presProps.xml"/><Relationship Id="rId44" Type="http://schemas.openxmlformats.org/officeDocument/2006/relationships/viewProps" Target="viewProps.xml"/><Relationship Id="rId4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9624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b="0"/>
            </a:lvl1pPr>
          </a:lstStyle>
          <a:p>
            <a:endParaRPr lang="en-US"/>
          </a:p>
        </p:txBody>
      </p:sp>
      <p:sp>
        <p:nvSpPr>
          <p:cNvPr id="9728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181600" y="0"/>
            <a:ext cx="39624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/>
            </a:lvl1pPr>
          </a:lstStyle>
          <a:p>
            <a:endParaRPr lang="en-US"/>
          </a:p>
        </p:txBody>
      </p:sp>
      <p:sp>
        <p:nvSpPr>
          <p:cNvPr id="9728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2844800" y="533400"/>
            <a:ext cx="3454400" cy="25908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9728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1219200" y="3276600"/>
            <a:ext cx="6705600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728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477000"/>
            <a:ext cx="39624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b="0"/>
            </a:lvl1pPr>
          </a:lstStyle>
          <a:p>
            <a:endParaRPr lang="en-US"/>
          </a:p>
        </p:txBody>
      </p:sp>
      <p:sp>
        <p:nvSpPr>
          <p:cNvPr id="9728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181600" y="6477000"/>
            <a:ext cx="39624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/>
            </a:lvl1pPr>
          </a:lstStyle>
          <a:p>
            <a:fld id="{DB13FB9F-8584-DC43-832C-52CB480F48A2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7.xml"/></Relationships>
</file>

<file path=ppt/notesSlides/_rels/notesSlide2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8.xml"/></Relationships>
</file>

<file path=ppt/notesSlides/_rels/notesSlide2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9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0.xml"/></Relationships>
</file>

<file path=ppt/notesSlides/_rels/notesSlide3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1.xml"/></Relationships>
</file>

<file path=ppt/notesSlides/_rels/notesSlide3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2.xml"/></Relationships>
</file>

<file path=ppt/notesSlides/_rels/notesSlide3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3.xml"/></Relationships>
</file>

<file path=ppt/notesSlides/_rels/notesSlide3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4.xml"/></Relationships>
</file>

<file path=ppt/notesSlides/_rels/notesSlide3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5.xml"/></Relationships>
</file>

<file path=ppt/notesSlides/_rels/notesSlide3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6.xml"/></Relationships>
</file>

<file path=ppt/notesSlides/_rels/notesSlide3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7.xml"/></Relationships>
</file>

<file path=ppt/notesSlides/_rels/notesSlide3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8.xml"/></Relationships>
</file>

<file path=ppt/notesSlides/_rels/notesSlide3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9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01D3655-38A7-4B41-9BF3-3448334C2DE9}" type="slidenum">
              <a:rPr lang="en-US"/>
              <a:pPr/>
              <a:t>1</a:t>
            </a:fld>
            <a:endParaRPr lang="en-US"/>
          </a:p>
        </p:txBody>
      </p:sp>
      <p:sp>
        <p:nvSpPr>
          <p:cNvPr id="460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DC1D8DC-82FB-0540-BDEA-3B6BB350914D}" type="slidenum">
              <a:rPr lang="en-US"/>
              <a:pPr/>
              <a:t>10</a:t>
            </a:fld>
            <a:endParaRPr lang="en-US"/>
          </a:p>
        </p:txBody>
      </p:sp>
      <p:sp>
        <p:nvSpPr>
          <p:cNvPr id="818178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2844800" y="533400"/>
            <a:ext cx="3454400" cy="2590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817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19200" y="3276600"/>
            <a:ext cx="6705600" cy="3048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GB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A0E0104-01DD-D347-B475-2DD207A0C824}" type="slidenum">
              <a:rPr lang="en-US"/>
              <a:pPr/>
              <a:t>11</a:t>
            </a:fld>
            <a:endParaRPr lang="en-US"/>
          </a:p>
        </p:txBody>
      </p:sp>
      <p:sp>
        <p:nvSpPr>
          <p:cNvPr id="820226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2844800" y="533400"/>
            <a:ext cx="3454400" cy="2590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202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19200" y="3276600"/>
            <a:ext cx="6705600" cy="3048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GB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E67AEAC-A200-BC4A-B460-71D0E9CF74E7}" type="slidenum">
              <a:rPr lang="en-US"/>
              <a:pPr/>
              <a:t>12</a:t>
            </a:fld>
            <a:endParaRPr lang="en-US"/>
          </a:p>
        </p:txBody>
      </p:sp>
      <p:sp>
        <p:nvSpPr>
          <p:cNvPr id="822274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2844800" y="533400"/>
            <a:ext cx="3454400" cy="2590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222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19200" y="3276600"/>
            <a:ext cx="6705600" cy="3048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GB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690A353-6D7E-9047-B725-54F6816E167A}" type="slidenum">
              <a:rPr lang="en-US"/>
              <a:pPr/>
              <a:t>13</a:t>
            </a:fld>
            <a:endParaRPr lang="en-US"/>
          </a:p>
        </p:txBody>
      </p:sp>
      <p:sp>
        <p:nvSpPr>
          <p:cNvPr id="824322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2844800" y="533400"/>
            <a:ext cx="3454400" cy="2590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243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19200" y="3276600"/>
            <a:ext cx="6705600" cy="3048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GB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597C4DE-BE01-E24F-8341-7ED0E133D990}" type="slidenum">
              <a:rPr lang="en-US"/>
              <a:pPr/>
              <a:t>14</a:t>
            </a:fld>
            <a:endParaRPr lang="en-US"/>
          </a:p>
        </p:txBody>
      </p:sp>
      <p:sp>
        <p:nvSpPr>
          <p:cNvPr id="826370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2844800" y="533400"/>
            <a:ext cx="3454400" cy="2590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2637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19200" y="3276600"/>
            <a:ext cx="6705600" cy="3048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GB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D364AFF-BFE0-4044-BF3E-B3B04F1B5CDF}" type="slidenum">
              <a:rPr lang="en-US"/>
              <a:pPr/>
              <a:t>15</a:t>
            </a:fld>
            <a:endParaRPr lang="en-US"/>
          </a:p>
        </p:txBody>
      </p:sp>
      <p:sp>
        <p:nvSpPr>
          <p:cNvPr id="828418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2844800" y="533400"/>
            <a:ext cx="3454400" cy="2590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2841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19200" y="3276600"/>
            <a:ext cx="6705600" cy="3048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GB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55B7EF4-D636-A14E-B05F-B499942B1FE8}" type="slidenum">
              <a:rPr lang="en-US"/>
              <a:pPr/>
              <a:t>16</a:t>
            </a:fld>
            <a:endParaRPr lang="en-US"/>
          </a:p>
        </p:txBody>
      </p:sp>
      <p:sp>
        <p:nvSpPr>
          <p:cNvPr id="830466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2844800" y="533400"/>
            <a:ext cx="3454400" cy="2590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3046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19200" y="3276600"/>
            <a:ext cx="6705600" cy="3048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GB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5A16515-FC03-8F49-A8F1-043AE44DBFCF}" type="slidenum">
              <a:rPr lang="en-US"/>
              <a:pPr/>
              <a:t>17</a:t>
            </a:fld>
            <a:endParaRPr lang="en-US"/>
          </a:p>
        </p:txBody>
      </p:sp>
      <p:sp>
        <p:nvSpPr>
          <p:cNvPr id="832514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2844800" y="533400"/>
            <a:ext cx="3454400" cy="2590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3251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19200" y="3276600"/>
            <a:ext cx="6705600" cy="3048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GB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9F69599-CCD4-8141-A466-9DDA1E9E094A}" type="slidenum">
              <a:rPr lang="en-US"/>
              <a:pPr/>
              <a:t>18</a:t>
            </a:fld>
            <a:endParaRPr lang="en-US"/>
          </a:p>
        </p:txBody>
      </p:sp>
      <p:sp>
        <p:nvSpPr>
          <p:cNvPr id="834562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2844800" y="533400"/>
            <a:ext cx="3454400" cy="2590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3456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19200" y="3276600"/>
            <a:ext cx="6705600" cy="3048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GB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C01B289-23BA-A94B-B952-B2C9EC6007AC}" type="slidenum">
              <a:rPr lang="en-US"/>
              <a:pPr/>
              <a:t>19</a:t>
            </a:fld>
            <a:endParaRPr lang="en-US"/>
          </a:p>
        </p:txBody>
      </p:sp>
      <p:sp>
        <p:nvSpPr>
          <p:cNvPr id="836610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2844800" y="533400"/>
            <a:ext cx="3454400" cy="2590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3661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19200" y="3276600"/>
            <a:ext cx="6705600" cy="3048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GB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0139566-429A-C041-AEDB-52CF650BD1AC}" type="slidenum">
              <a:rPr lang="en-US"/>
              <a:pPr/>
              <a:t>2</a:t>
            </a:fld>
            <a:endParaRPr lang="en-US"/>
          </a:p>
        </p:txBody>
      </p:sp>
      <p:sp>
        <p:nvSpPr>
          <p:cNvPr id="758786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2844800" y="533400"/>
            <a:ext cx="3454400" cy="2590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5878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19200" y="3276600"/>
            <a:ext cx="6705600" cy="3048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EEF527F-DD4D-CA4F-80FB-FC0009D03A98}" type="slidenum">
              <a:rPr lang="en-US"/>
              <a:pPr/>
              <a:t>20</a:t>
            </a:fld>
            <a:endParaRPr lang="en-US"/>
          </a:p>
        </p:txBody>
      </p:sp>
      <p:sp>
        <p:nvSpPr>
          <p:cNvPr id="838658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2844800" y="533400"/>
            <a:ext cx="3454400" cy="2590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3865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19200" y="3276600"/>
            <a:ext cx="6705600" cy="3048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GB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2A0787D-FA7D-E041-BE9C-0F2E5C0DB044}" type="slidenum">
              <a:rPr lang="en-US"/>
              <a:pPr/>
              <a:t>21</a:t>
            </a:fld>
            <a:endParaRPr lang="en-US"/>
          </a:p>
        </p:txBody>
      </p:sp>
      <p:sp>
        <p:nvSpPr>
          <p:cNvPr id="840706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2844800" y="533400"/>
            <a:ext cx="3454400" cy="2590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4070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19200" y="3276600"/>
            <a:ext cx="6705600" cy="3048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GB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03F46B3-0F7D-3742-823C-17DF22C3EB7F}" type="slidenum">
              <a:rPr lang="en-US"/>
              <a:pPr/>
              <a:t>22</a:t>
            </a:fld>
            <a:endParaRPr lang="en-US"/>
          </a:p>
        </p:txBody>
      </p:sp>
      <p:sp>
        <p:nvSpPr>
          <p:cNvPr id="842754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2844800" y="533400"/>
            <a:ext cx="3454400" cy="2590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4275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19200" y="3276600"/>
            <a:ext cx="6705600" cy="3048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GB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5D584E2-75E2-4145-B128-60CC3B9F120A}" type="slidenum">
              <a:rPr lang="en-US"/>
              <a:pPr/>
              <a:t>23</a:t>
            </a:fld>
            <a:endParaRPr lang="en-US"/>
          </a:p>
        </p:txBody>
      </p:sp>
      <p:sp>
        <p:nvSpPr>
          <p:cNvPr id="844802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2844800" y="533400"/>
            <a:ext cx="3454400" cy="2590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4480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19200" y="3276600"/>
            <a:ext cx="6705600" cy="3048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GB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0F4B6CC-7624-9847-88EF-22AB029C9A82}" type="slidenum">
              <a:rPr lang="en-US"/>
              <a:pPr/>
              <a:t>24</a:t>
            </a:fld>
            <a:endParaRPr lang="en-US"/>
          </a:p>
        </p:txBody>
      </p:sp>
      <p:sp>
        <p:nvSpPr>
          <p:cNvPr id="846850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2844800" y="533400"/>
            <a:ext cx="3454400" cy="2590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468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19200" y="3276600"/>
            <a:ext cx="6705600" cy="3048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GB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467C744-BEFC-684D-B521-119C3340EE9A}" type="slidenum">
              <a:rPr lang="en-US"/>
              <a:pPr/>
              <a:t>25</a:t>
            </a:fld>
            <a:endParaRPr lang="en-US"/>
          </a:p>
        </p:txBody>
      </p:sp>
      <p:sp>
        <p:nvSpPr>
          <p:cNvPr id="848898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2844800" y="533400"/>
            <a:ext cx="3454400" cy="2590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488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19200" y="3276600"/>
            <a:ext cx="6705600" cy="3048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GB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D665AE6-AA6C-8D49-BC86-F14D5A832F18}" type="slidenum">
              <a:rPr lang="en-US"/>
              <a:pPr/>
              <a:t>26</a:t>
            </a:fld>
            <a:endParaRPr lang="en-US"/>
          </a:p>
        </p:txBody>
      </p:sp>
      <p:sp>
        <p:nvSpPr>
          <p:cNvPr id="850946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2844800" y="533400"/>
            <a:ext cx="3454400" cy="2590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5094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19200" y="3276600"/>
            <a:ext cx="6705600" cy="3048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GB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EECA1EE-A2A8-2E40-86B8-221986E0A87F}" type="slidenum">
              <a:rPr lang="en-US"/>
              <a:pPr/>
              <a:t>27</a:t>
            </a:fld>
            <a:endParaRPr lang="en-US"/>
          </a:p>
        </p:txBody>
      </p:sp>
      <p:sp>
        <p:nvSpPr>
          <p:cNvPr id="852994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2844800" y="533400"/>
            <a:ext cx="3454400" cy="2590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5299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19200" y="3276600"/>
            <a:ext cx="6705600" cy="3048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GB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330F3AF-0395-B74C-B617-9CFAB53FBCE0}" type="slidenum">
              <a:rPr lang="en-US"/>
              <a:pPr/>
              <a:t>28</a:t>
            </a:fld>
            <a:endParaRPr lang="en-US"/>
          </a:p>
        </p:txBody>
      </p:sp>
      <p:sp>
        <p:nvSpPr>
          <p:cNvPr id="855042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2844800" y="533400"/>
            <a:ext cx="3454400" cy="2590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5504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19200" y="3276600"/>
            <a:ext cx="6705600" cy="3048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GB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FBAE21D-83DA-3D4E-9C8A-8613F006A0E4}" type="slidenum">
              <a:rPr lang="en-US"/>
              <a:pPr/>
              <a:t>29</a:t>
            </a:fld>
            <a:endParaRPr lang="en-US"/>
          </a:p>
        </p:txBody>
      </p:sp>
      <p:sp>
        <p:nvSpPr>
          <p:cNvPr id="857090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2844800" y="533400"/>
            <a:ext cx="3454400" cy="2590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5709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19200" y="3276600"/>
            <a:ext cx="6705600" cy="3048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GB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6DECE40-7A2A-D448-B58A-DF2BC71EB4F6}" type="slidenum">
              <a:rPr lang="en-US"/>
              <a:pPr/>
              <a:t>3</a:t>
            </a:fld>
            <a:endParaRPr lang="en-US"/>
          </a:p>
        </p:txBody>
      </p:sp>
      <p:sp>
        <p:nvSpPr>
          <p:cNvPr id="785410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2844800" y="533400"/>
            <a:ext cx="3454400" cy="2590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8541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19200" y="3276600"/>
            <a:ext cx="6705600" cy="3048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5F75B67-8C9F-4D4A-8413-B170FA5FACB1}" type="slidenum">
              <a:rPr lang="en-US"/>
              <a:pPr/>
              <a:t>30</a:t>
            </a:fld>
            <a:endParaRPr lang="en-US"/>
          </a:p>
        </p:txBody>
      </p:sp>
      <p:sp>
        <p:nvSpPr>
          <p:cNvPr id="859138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2844800" y="533400"/>
            <a:ext cx="3454400" cy="2590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5913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19200" y="3276600"/>
            <a:ext cx="6705600" cy="3048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GB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22BE8E4-3B30-7B4F-BADA-A7ABDD647B76}" type="slidenum">
              <a:rPr lang="en-US"/>
              <a:pPr/>
              <a:t>31</a:t>
            </a:fld>
            <a:endParaRPr lang="en-US"/>
          </a:p>
        </p:txBody>
      </p:sp>
      <p:sp>
        <p:nvSpPr>
          <p:cNvPr id="861186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2844800" y="533400"/>
            <a:ext cx="3454400" cy="2590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6118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19200" y="3276600"/>
            <a:ext cx="6705600" cy="3048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GB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4B54EF7-AA06-7E4B-887A-D9D4BB253B61}" type="slidenum">
              <a:rPr lang="en-US"/>
              <a:pPr/>
              <a:t>32</a:t>
            </a:fld>
            <a:endParaRPr lang="en-US"/>
          </a:p>
        </p:txBody>
      </p:sp>
      <p:sp>
        <p:nvSpPr>
          <p:cNvPr id="863234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2844800" y="533400"/>
            <a:ext cx="3454400" cy="2590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6323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19200" y="3276600"/>
            <a:ext cx="6705600" cy="3048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GB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F06ABFC-EE49-5C4B-8B6A-17280D97B3B8}" type="slidenum">
              <a:rPr lang="en-US"/>
              <a:pPr/>
              <a:t>33</a:t>
            </a:fld>
            <a:endParaRPr lang="en-US"/>
          </a:p>
        </p:txBody>
      </p:sp>
      <p:sp>
        <p:nvSpPr>
          <p:cNvPr id="865282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2844800" y="533400"/>
            <a:ext cx="3454400" cy="2590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6528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19200" y="3276600"/>
            <a:ext cx="6705600" cy="3048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GB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77AB8EB-4B82-1040-82FA-37811F54258E}" type="slidenum">
              <a:rPr lang="en-US"/>
              <a:pPr/>
              <a:t>34</a:t>
            </a:fld>
            <a:endParaRPr lang="en-US"/>
          </a:p>
        </p:txBody>
      </p:sp>
      <p:sp>
        <p:nvSpPr>
          <p:cNvPr id="460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A370A07-6DF4-4241-A4B2-838274B528F9}" type="slidenum">
              <a:rPr lang="en-US"/>
              <a:pPr/>
              <a:t>35</a:t>
            </a:fld>
            <a:endParaRPr lang="en-US"/>
          </a:p>
        </p:txBody>
      </p:sp>
      <p:sp>
        <p:nvSpPr>
          <p:cNvPr id="869378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2844800" y="533400"/>
            <a:ext cx="3454400" cy="2590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6937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19200" y="3276600"/>
            <a:ext cx="6705600" cy="3048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5CB2B0C-3F07-C14C-BF06-B6E4B35EE6B8}" type="slidenum">
              <a:rPr lang="en-US"/>
              <a:pPr/>
              <a:t>36</a:t>
            </a:fld>
            <a:endParaRPr lang="en-US"/>
          </a:p>
        </p:txBody>
      </p:sp>
      <p:sp>
        <p:nvSpPr>
          <p:cNvPr id="785410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2844800" y="533400"/>
            <a:ext cx="3454400" cy="2590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8541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19200" y="3276600"/>
            <a:ext cx="6705600" cy="3048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5CB2B0C-3F07-C14C-BF06-B6E4B35EE6B8}" type="slidenum">
              <a:rPr lang="en-US"/>
              <a:pPr/>
              <a:t>37</a:t>
            </a:fld>
            <a:endParaRPr lang="en-US"/>
          </a:p>
        </p:txBody>
      </p:sp>
      <p:sp>
        <p:nvSpPr>
          <p:cNvPr id="785410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2844800" y="533400"/>
            <a:ext cx="3454400" cy="2590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8541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19200" y="3276600"/>
            <a:ext cx="6705600" cy="3048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328F564-C367-E54D-9723-1C7E8A23FACB}" type="slidenum">
              <a:rPr lang="en-US"/>
              <a:pPr/>
              <a:t>38</a:t>
            </a:fld>
            <a:endParaRPr lang="en-US"/>
          </a:p>
        </p:txBody>
      </p:sp>
      <p:sp>
        <p:nvSpPr>
          <p:cNvPr id="769026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2844800" y="533400"/>
            <a:ext cx="3454400" cy="2590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69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19200" y="3276600"/>
            <a:ext cx="6705600" cy="3048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1D8D663-3C80-5949-9021-F9FE0457B308}" type="slidenum">
              <a:rPr lang="en-US"/>
              <a:pPr/>
              <a:t>39</a:t>
            </a:fld>
            <a:endParaRPr lang="en-US"/>
          </a:p>
        </p:txBody>
      </p:sp>
      <p:sp>
        <p:nvSpPr>
          <p:cNvPr id="1986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86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33C81B5-72EB-244E-A437-BC4A5535A04E}" type="slidenum">
              <a:rPr lang="en-US"/>
              <a:pPr/>
              <a:t>4</a:t>
            </a:fld>
            <a:endParaRPr lang="en-US"/>
          </a:p>
        </p:txBody>
      </p:sp>
      <p:sp>
        <p:nvSpPr>
          <p:cNvPr id="867330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2844800" y="533400"/>
            <a:ext cx="3454400" cy="2590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6733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19200" y="3276600"/>
            <a:ext cx="6705600" cy="3048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A370A07-6DF4-4241-A4B2-838274B528F9}" type="slidenum">
              <a:rPr lang="en-US"/>
              <a:pPr/>
              <a:t>5</a:t>
            </a:fld>
            <a:endParaRPr lang="en-US"/>
          </a:p>
        </p:txBody>
      </p:sp>
      <p:sp>
        <p:nvSpPr>
          <p:cNvPr id="869378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2844800" y="533400"/>
            <a:ext cx="3454400" cy="2590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6937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19200" y="3276600"/>
            <a:ext cx="6705600" cy="3048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A68DC2C-63BC-9049-A71D-E190FD4EA0DB}" type="slidenum">
              <a:rPr lang="en-US"/>
              <a:pPr/>
              <a:t>6</a:t>
            </a:fld>
            <a:endParaRPr lang="en-US"/>
          </a:p>
        </p:txBody>
      </p:sp>
      <p:sp>
        <p:nvSpPr>
          <p:cNvPr id="779266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2844800" y="533400"/>
            <a:ext cx="3454400" cy="2590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7926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19200" y="3276600"/>
            <a:ext cx="6705600" cy="3048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FDD3261-2E15-3C4A-BB99-56466F292666}" type="slidenum">
              <a:rPr lang="en-US"/>
              <a:pPr/>
              <a:t>7</a:t>
            </a:fld>
            <a:endParaRPr lang="en-US"/>
          </a:p>
        </p:txBody>
      </p:sp>
      <p:sp>
        <p:nvSpPr>
          <p:cNvPr id="781314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2844800" y="533400"/>
            <a:ext cx="3454400" cy="2590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8131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19200" y="3276600"/>
            <a:ext cx="6705600" cy="3048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02CD907-9D45-5543-B091-0C27698D013E}" type="slidenum">
              <a:rPr lang="en-US"/>
              <a:pPr/>
              <a:t>8</a:t>
            </a:fld>
            <a:endParaRPr lang="en-US"/>
          </a:p>
        </p:txBody>
      </p:sp>
      <p:sp>
        <p:nvSpPr>
          <p:cNvPr id="783362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2844800" y="533400"/>
            <a:ext cx="3454400" cy="2590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8336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19200" y="3276600"/>
            <a:ext cx="6705600" cy="3048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458CED7-ADF3-A642-A087-0B793F5DA5A7}" type="slidenum">
              <a:rPr lang="en-US"/>
              <a:pPr/>
              <a:t>9</a:t>
            </a:fld>
            <a:endParaRPr lang="en-US"/>
          </a:p>
        </p:txBody>
      </p:sp>
      <p:sp>
        <p:nvSpPr>
          <p:cNvPr id="816130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2844800" y="533400"/>
            <a:ext cx="3454400" cy="2590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613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19200" y="3276600"/>
            <a:ext cx="6705600" cy="3048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GB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FA6FF7CA-B037-7B47-A925-1609ED1C6E9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AD46C980-33F0-C347-A458-364E9DF0B02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D16CD88B-EF38-754E-AB1B-0EC98251EB4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66146CBC-BAF3-814A-916D-F67C1054C38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0720E84E-B9BD-7740-9BE6-9E55D5E8549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2C2B84A4-C5F9-AB42-8534-6102015D3A8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46C11DA9-68A1-E546-A9A3-30BAC63A0FD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7E0BEE94-1091-D344-8989-8A15FEC198B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313EAEB5-6A23-AC4F-8175-B264787E4AB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2C7C8F17-3B79-E443-A1F8-5A73E417409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CA35ED48-AE2A-304B-8C0B-BDAC9D9EBAD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rgbClr val="CC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b="0"/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b="0"/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b="0"/>
            </a:lvl1pPr>
          </a:lstStyle>
          <a:p>
            <a:fld id="{AFB8A82E-AF6E-D445-B657-032BDAA28A67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ＭＳ Ｐゴシック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ＭＳ Ｐゴシック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ＭＳ Ｐゴシック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0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8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0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4.xml"/><Relationship Id="rId3" Type="http://schemas.openxmlformats.org/officeDocument/2006/relationships/image" Target="../media/image1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5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6.xml"/><Relationship Id="rId3" Type="http://schemas.openxmlformats.org/officeDocument/2006/relationships/image" Target="../media/image2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df"/><Relationship Id="rId4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8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953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1143000"/>
            <a:ext cx="9144000" cy="1143000"/>
          </a:xfrm>
        </p:spPr>
        <p:txBody>
          <a:bodyPr/>
          <a:lstStyle/>
          <a:p>
            <a:r>
              <a:rPr lang="en-US" sz="6000" dirty="0" smtClean="0">
                <a:solidFill>
                  <a:srgbClr val="FF0000"/>
                </a:solidFill>
              </a:rPr>
              <a:t>Parsing Strategies</a:t>
            </a:r>
            <a:endParaRPr lang="en-US" sz="6000" dirty="0">
              <a:solidFill>
                <a:srgbClr val="FF0000"/>
              </a:solidFill>
            </a:endParaRPr>
          </a:p>
        </p:txBody>
      </p:sp>
      <p:sp>
        <p:nvSpPr>
          <p:cNvPr id="449576" name="Text Box 40"/>
          <p:cNvSpPr txBox="1">
            <a:spLocks noChangeArrowheads="1"/>
          </p:cNvSpPr>
          <p:nvPr/>
        </p:nvSpPr>
        <p:spPr bwMode="auto">
          <a:xfrm>
            <a:off x="0" y="4456113"/>
            <a:ext cx="9144000" cy="13603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lnSpc>
                <a:spcPct val="85000"/>
              </a:lnSpc>
            </a:pPr>
            <a:r>
              <a:rPr lang="en-US" sz="3200" b="0" dirty="0"/>
              <a:t>Eric Roberts</a:t>
            </a:r>
          </a:p>
          <a:p>
            <a:pPr algn="ctr">
              <a:lnSpc>
                <a:spcPct val="85000"/>
              </a:lnSpc>
            </a:pPr>
            <a:r>
              <a:rPr lang="en-US" sz="3200" b="0" dirty="0"/>
              <a:t>CS 106B</a:t>
            </a:r>
            <a:endParaRPr lang="en-US" sz="3200" b="0" dirty="0" smtClean="0"/>
          </a:p>
          <a:p>
            <a:pPr algn="ctr">
              <a:lnSpc>
                <a:spcPct val="85000"/>
              </a:lnSpc>
            </a:pPr>
            <a:r>
              <a:rPr lang="en-US" sz="3200" b="0" dirty="0" smtClean="0"/>
              <a:t>March</a:t>
            </a:r>
            <a:r>
              <a:rPr lang="en-US" sz="3200" b="0" dirty="0" smtClean="0"/>
              <a:t> 4, 2015</a:t>
            </a:r>
            <a:endParaRPr lang="en-US" sz="3200" b="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715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76200"/>
            <a:ext cx="9144000" cy="1143000"/>
          </a:xfrm>
          <a:noFill/>
          <a:ln/>
        </p:spPr>
        <p:txBody>
          <a:bodyPr/>
          <a:lstStyle/>
          <a:p>
            <a:r>
              <a:rPr lang="en-US" sz="4000">
                <a:solidFill>
                  <a:srgbClr val="FF0000"/>
                </a:solidFill>
              </a:rPr>
              <a:t>Tracing the Precedence Parser </a:t>
            </a:r>
            <a:endParaRPr lang="en-US">
              <a:solidFill>
                <a:srgbClr val="FF0000"/>
              </a:solidFill>
            </a:endParaRPr>
          </a:p>
        </p:txBody>
      </p:sp>
      <p:sp>
        <p:nvSpPr>
          <p:cNvPr id="817155" name="Rectangle 3"/>
          <p:cNvSpPr>
            <a:spLocks noChangeArrowheads="1"/>
          </p:cNvSpPr>
          <p:nvPr/>
        </p:nvSpPr>
        <p:spPr bwMode="auto">
          <a:xfrm>
            <a:off x="444500" y="1166813"/>
            <a:ext cx="8032750" cy="198437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17156" name="Text Box 4"/>
          <p:cNvSpPr txBox="1">
            <a:spLocks noChangeArrowheads="1"/>
          </p:cNvSpPr>
          <p:nvPr/>
        </p:nvSpPr>
        <p:spPr bwMode="auto">
          <a:xfrm>
            <a:off x="520700" y="1130528"/>
            <a:ext cx="7962900" cy="19846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lnSpc>
                <a:spcPct val="110000"/>
              </a:lnSpc>
            </a:pPr>
            <a:r>
              <a:rPr lang="en-US" noProof="1" smtClean="0">
                <a:latin typeface="Courier New" charset="0"/>
              </a:rPr>
              <a:t>int main() {</a:t>
            </a:r>
          </a:p>
          <a:p>
            <a:pPr>
              <a:lnSpc>
                <a:spcPct val="110000"/>
              </a:lnSpc>
            </a:pPr>
            <a:r>
              <a:rPr lang="en-US" noProof="1" smtClean="0">
                <a:latin typeface="Courier New" charset="0"/>
              </a:rPr>
              <a:t>   TokenScanner scanner = new TokenScanner();</a:t>
            </a:r>
          </a:p>
          <a:p>
            <a:pPr>
              <a:lnSpc>
                <a:spcPct val="110000"/>
              </a:lnSpc>
            </a:pPr>
            <a:r>
              <a:rPr lang="en-US" noProof="1" smtClean="0">
                <a:latin typeface="Courier New" charset="0"/>
              </a:rPr>
              <a:t>   scanner.setInput("odd = 2 * n + 1");</a:t>
            </a:r>
          </a:p>
          <a:p>
            <a:pPr>
              <a:lnSpc>
                <a:spcPct val="110000"/>
              </a:lnSpc>
            </a:pPr>
            <a:r>
              <a:rPr lang="en-US" noProof="1" smtClean="0">
                <a:latin typeface="Courier New" charset="0"/>
              </a:rPr>
              <a:t>   scanner.ignoreWhitespace();</a:t>
            </a:r>
          </a:p>
          <a:p>
            <a:pPr>
              <a:lnSpc>
                <a:spcPct val="110000"/>
              </a:lnSpc>
            </a:pPr>
            <a:r>
              <a:rPr lang="en-US" noProof="1" smtClean="0">
                <a:latin typeface="Courier New" charset="0"/>
              </a:rPr>
              <a:t>   scanner.scanNumbers();</a:t>
            </a:r>
          </a:p>
          <a:p>
            <a:pPr>
              <a:lnSpc>
                <a:spcPct val="110000"/>
              </a:lnSpc>
            </a:pPr>
            <a:r>
              <a:rPr lang="en-US" noProof="1" smtClean="0">
                <a:latin typeface="Courier New" charset="0"/>
              </a:rPr>
              <a:t>   Expression *exp = readE(scanner, 0);</a:t>
            </a:r>
          </a:p>
          <a:p>
            <a:pPr>
              <a:lnSpc>
                <a:spcPct val="110000"/>
              </a:lnSpc>
            </a:pPr>
            <a:r>
              <a:rPr lang="en-US" noProof="1" smtClean="0">
                <a:latin typeface="Courier New" charset="0"/>
              </a:rPr>
              <a:t>   . . .</a:t>
            </a:r>
          </a:p>
          <a:p>
            <a:pPr>
              <a:lnSpc>
                <a:spcPct val="110000"/>
              </a:lnSpc>
            </a:pPr>
            <a:r>
              <a:rPr lang="en-US" noProof="1" smtClean="0">
                <a:latin typeface="Courier New" charset="0"/>
              </a:rPr>
              <a:t>}</a:t>
            </a:r>
            <a:endParaRPr lang="en-US" noProof="1">
              <a:latin typeface="Courier New" charset="0"/>
            </a:endParaRPr>
          </a:p>
        </p:txBody>
      </p:sp>
      <p:sp>
        <p:nvSpPr>
          <p:cNvPr id="24" name="Rectangle 15"/>
          <p:cNvSpPr>
            <a:spLocks noChangeArrowheads="1"/>
          </p:cNvSpPr>
          <p:nvPr/>
        </p:nvSpPr>
        <p:spPr bwMode="auto">
          <a:xfrm>
            <a:off x="889000" y="2378298"/>
            <a:ext cx="3911600" cy="228600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533400" y="1421418"/>
            <a:ext cx="8089900" cy="3384549"/>
            <a:chOff x="336" y="896"/>
            <a:chExt cx="5096" cy="2132"/>
          </a:xfrm>
        </p:grpSpPr>
        <p:sp>
          <p:nvSpPr>
            <p:cNvPr id="817158" name="Rectangle 6"/>
            <p:cNvSpPr>
              <a:spLocks noChangeArrowheads="1"/>
            </p:cNvSpPr>
            <p:nvPr/>
          </p:nvSpPr>
          <p:spPr bwMode="auto">
            <a:xfrm>
              <a:off x="336" y="907"/>
              <a:ext cx="5060" cy="2121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7159" name="Text Box 7"/>
            <p:cNvSpPr txBox="1">
              <a:spLocks noChangeArrowheads="1"/>
            </p:cNvSpPr>
            <p:nvPr/>
          </p:nvSpPr>
          <p:spPr bwMode="auto">
            <a:xfrm>
              <a:off x="408" y="896"/>
              <a:ext cx="4905" cy="18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r>
                <a:rPr lang="en-US" dirty="0">
                  <a:latin typeface="Courier New" charset="0"/>
                </a:rPr>
                <a:t>Expression </a:t>
              </a:r>
              <a:r>
                <a:rPr lang="en-US" dirty="0" smtClean="0">
                  <a:latin typeface="Courier New" charset="0"/>
                </a:rPr>
                <a:t>*</a:t>
              </a:r>
              <a:r>
                <a:rPr lang="en-US" dirty="0" err="1" smtClean="0">
                  <a:latin typeface="Courier New" charset="0"/>
                </a:rPr>
                <a:t>readE(TokenScanner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>
                  <a:latin typeface="Courier New" charset="0"/>
                </a:rPr>
                <a:t>&amp;</a:t>
              </a:r>
              <a:r>
                <a:rPr lang="en-US" dirty="0" smtClean="0">
                  <a:latin typeface="Courier New" charset="0"/>
                </a:rPr>
                <a:t> scanner, </a:t>
              </a:r>
              <a:r>
                <a:rPr lang="en-US" dirty="0" err="1">
                  <a:latin typeface="Courier New" charset="0"/>
                </a:rPr>
                <a:t>int</a:t>
              </a:r>
              <a:r>
                <a:rPr lang="en-US" dirty="0">
                  <a:latin typeface="Courier New" charset="0"/>
                </a:rPr>
                <a:t> </a:t>
              </a:r>
              <a:r>
                <a:rPr lang="en-US" dirty="0" err="1">
                  <a:latin typeface="Courier New" charset="0"/>
                </a:rPr>
                <a:t>prec</a:t>
              </a:r>
              <a:r>
                <a:rPr lang="en-US" dirty="0">
                  <a:latin typeface="Courier New" charset="0"/>
                </a:rPr>
                <a:t>) {</a:t>
              </a:r>
            </a:p>
            <a:p>
              <a:r>
                <a:rPr lang="en-US" dirty="0">
                  <a:latin typeface="Courier New" charset="0"/>
                </a:rPr>
                <a:t>   Expression *exp =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readT(scanner</a:t>
              </a:r>
              <a:r>
                <a:rPr lang="en-US" dirty="0" smtClean="0">
                  <a:latin typeface="Courier New" charset="0"/>
                </a:rPr>
                <a:t>)</a:t>
              </a:r>
              <a:r>
                <a:rPr lang="en-US" dirty="0">
                  <a:latin typeface="Courier New" charset="0"/>
                </a:rPr>
                <a:t>;</a:t>
              </a:r>
            </a:p>
            <a:p>
              <a:r>
                <a:rPr lang="en-US" dirty="0">
                  <a:latin typeface="Courier New" charset="0"/>
                </a:rPr>
                <a:t>   string token;</a:t>
              </a:r>
            </a:p>
            <a:p>
              <a:r>
                <a:rPr lang="en-US" dirty="0">
                  <a:latin typeface="Courier New" charset="0"/>
                </a:rPr>
                <a:t>   while (true) {</a:t>
              </a:r>
            </a:p>
            <a:p>
              <a:r>
                <a:rPr lang="en-US" dirty="0">
                  <a:latin typeface="Courier New" charset="0"/>
                </a:rPr>
                <a:t>      token =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scanner.nextToken</a:t>
              </a:r>
              <a:r>
                <a:rPr lang="en-US" dirty="0">
                  <a:latin typeface="Courier New" charset="0"/>
                </a:rPr>
                <a:t>();</a:t>
              </a:r>
            </a:p>
            <a:p>
              <a:r>
                <a:rPr lang="en-US" dirty="0">
                  <a:latin typeface="Courier New" charset="0"/>
                </a:rPr>
                <a:t>      </a:t>
              </a:r>
              <a:r>
                <a:rPr lang="en-US" dirty="0" err="1">
                  <a:latin typeface="Courier New" charset="0"/>
                </a:rPr>
                <a:t>int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tprec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>
                  <a:latin typeface="Courier New" charset="0"/>
                </a:rPr>
                <a:t>=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precedence(token</a:t>
              </a:r>
              <a:r>
                <a:rPr lang="en-US" dirty="0">
                  <a:latin typeface="Courier New" charset="0"/>
                </a:rPr>
                <a:t>);</a:t>
              </a:r>
            </a:p>
            <a:p>
              <a:r>
                <a:rPr lang="en-US" dirty="0">
                  <a:latin typeface="Courier New" charset="0"/>
                </a:rPr>
                <a:t>      if </a:t>
              </a:r>
              <a:r>
                <a:rPr lang="en-US" dirty="0" smtClean="0">
                  <a:latin typeface="Courier New" charset="0"/>
                </a:rPr>
                <a:t>(</a:t>
              </a:r>
              <a:r>
                <a:rPr lang="en-US" dirty="0" err="1" smtClean="0">
                  <a:latin typeface="Courier New" charset="0"/>
                </a:rPr>
                <a:t>tprec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>
                  <a:latin typeface="Courier New" charset="0"/>
                </a:rPr>
                <a:t>&lt;= </a:t>
              </a:r>
              <a:r>
                <a:rPr lang="en-US" dirty="0" err="1">
                  <a:latin typeface="Courier New" charset="0"/>
                </a:rPr>
                <a:t>prec</a:t>
              </a:r>
              <a:r>
                <a:rPr lang="en-US" dirty="0">
                  <a:latin typeface="Courier New" charset="0"/>
                </a:rPr>
                <a:t>) break;</a:t>
              </a:r>
            </a:p>
            <a:p>
              <a:r>
                <a:rPr lang="en-US" dirty="0">
                  <a:latin typeface="Courier New" charset="0"/>
                </a:rPr>
                <a:t>      Expression *</a:t>
              </a:r>
              <a:r>
                <a:rPr lang="en-US" dirty="0" err="1">
                  <a:latin typeface="Courier New" charset="0"/>
                </a:rPr>
                <a:t>rhs</a:t>
              </a:r>
              <a:r>
                <a:rPr lang="en-US" dirty="0">
                  <a:latin typeface="Courier New" charset="0"/>
                </a:rPr>
                <a:t> =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readE(scanner</a:t>
              </a:r>
              <a:r>
                <a:rPr lang="en-US" dirty="0" smtClean="0">
                  <a:latin typeface="Courier New" charset="0"/>
                </a:rPr>
                <a:t>, </a:t>
              </a:r>
              <a:r>
                <a:rPr lang="en-US" dirty="0" err="1" smtClean="0">
                  <a:latin typeface="Courier New" charset="0"/>
                </a:rPr>
                <a:t>tprec</a:t>
              </a:r>
              <a:r>
                <a:rPr lang="en-US" dirty="0" smtClean="0">
                  <a:latin typeface="Courier New" charset="0"/>
                </a:rPr>
                <a:t>)</a:t>
              </a:r>
              <a:r>
                <a:rPr lang="en-US" dirty="0">
                  <a:latin typeface="Courier New" charset="0"/>
                </a:rPr>
                <a:t>;</a:t>
              </a:r>
            </a:p>
            <a:p>
              <a:r>
                <a:rPr lang="en-US" dirty="0">
                  <a:latin typeface="Courier New" charset="0"/>
                </a:rPr>
                <a:t>      exp = new </a:t>
              </a:r>
              <a:r>
                <a:rPr lang="en-US" dirty="0" err="1">
                  <a:latin typeface="Courier New" charset="0"/>
                </a:rPr>
                <a:t>CompoundExp</a:t>
              </a:r>
              <a:r>
                <a:rPr lang="en-US" dirty="0" err="1" smtClean="0">
                  <a:latin typeface="Courier New" charset="0"/>
                </a:rPr>
                <a:t>(token</a:t>
              </a:r>
              <a:r>
                <a:rPr lang="en-US" dirty="0" smtClean="0">
                  <a:latin typeface="Courier New" charset="0"/>
                </a:rPr>
                <a:t>, </a:t>
              </a:r>
              <a:r>
                <a:rPr lang="en-US" dirty="0">
                  <a:latin typeface="Courier New" charset="0"/>
                </a:rPr>
                <a:t>exp, </a:t>
              </a:r>
              <a:r>
                <a:rPr lang="en-US" dirty="0" err="1">
                  <a:latin typeface="Courier New" charset="0"/>
                </a:rPr>
                <a:t>rhs</a:t>
              </a:r>
              <a:r>
                <a:rPr lang="en-US" dirty="0">
                  <a:latin typeface="Courier New" charset="0"/>
                </a:rPr>
                <a:t>);</a:t>
              </a:r>
            </a:p>
            <a:p>
              <a:r>
                <a:rPr lang="en-US" dirty="0">
                  <a:latin typeface="Courier New" charset="0"/>
                </a:rPr>
                <a:t>   }</a:t>
              </a:r>
            </a:p>
            <a:p>
              <a:r>
                <a:rPr lang="en-US" dirty="0">
                  <a:latin typeface="Courier New" charset="0"/>
                </a:rPr>
                <a:t>  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scanner.saveToken</a:t>
              </a:r>
              <a:r>
                <a:rPr lang="en-US" dirty="0" err="1">
                  <a:latin typeface="Courier New" charset="0"/>
                </a:rPr>
                <a:t>(token</a:t>
              </a:r>
              <a:r>
                <a:rPr lang="en-US" dirty="0">
                  <a:latin typeface="Courier New" charset="0"/>
                </a:rPr>
                <a:t>);</a:t>
              </a:r>
            </a:p>
            <a:p>
              <a:r>
                <a:rPr lang="en-US" dirty="0">
                  <a:latin typeface="Courier New" charset="0"/>
                </a:rPr>
                <a:t>   return exp;</a:t>
              </a:r>
            </a:p>
            <a:p>
              <a:r>
                <a:rPr lang="en-US" dirty="0">
                  <a:latin typeface="Courier New" charset="0"/>
                </a:rPr>
                <a:t>}</a:t>
              </a:r>
            </a:p>
          </p:txBody>
        </p:sp>
        <p:sp>
          <p:nvSpPr>
            <p:cNvPr id="817160" name="Rectangle 8"/>
            <p:cNvSpPr>
              <a:spLocks noChangeArrowheads="1"/>
            </p:cNvSpPr>
            <p:nvPr/>
          </p:nvSpPr>
          <p:spPr bwMode="auto">
            <a:xfrm>
              <a:off x="986" y="2720"/>
              <a:ext cx="1150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7161" name="Text Box 9"/>
            <p:cNvSpPr txBox="1">
              <a:spLocks noChangeArrowheads="1"/>
            </p:cNvSpPr>
            <p:nvPr/>
          </p:nvSpPr>
          <p:spPr bwMode="auto">
            <a:xfrm>
              <a:off x="960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 smtClean="0">
                  <a:latin typeface="Courier New" charset="0"/>
                </a:rPr>
                <a:t>scanner</a:t>
              </a:r>
              <a:endParaRPr lang="en-US" dirty="0">
                <a:latin typeface="Courier New" charset="0"/>
              </a:endParaRPr>
            </a:p>
          </p:txBody>
        </p:sp>
        <p:sp>
          <p:nvSpPr>
            <p:cNvPr id="817162" name="Rectangle 10"/>
            <p:cNvSpPr>
              <a:spLocks noChangeArrowheads="1"/>
            </p:cNvSpPr>
            <p:nvPr/>
          </p:nvSpPr>
          <p:spPr bwMode="auto">
            <a:xfrm>
              <a:off x="2224" y="2720"/>
              <a:ext cx="547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7163" name="Text Box 11"/>
            <p:cNvSpPr txBox="1">
              <a:spLocks noChangeArrowheads="1"/>
            </p:cNvSpPr>
            <p:nvPr/>
          </p:nvSpPr>
          <p:spPr bwMode="auto">
            <a:xfrm>
              <a:off x="2200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>
                  <a:latin typeface="Courier New" charset="0"/>
                </a:rPr>
                <a:t>prec</a:t>
              </a:r>
            </a:p>
          </p:txBody>
        </p:sp>
        <p:sp>
          <p:nvSpPr>
            <p:cNvPr id="817164" name="Rectangle 12"/>
            <p:cNvSpPr>
              <a:spLocks noChangeArrowheads="1"/>
            </p:cNvSpPr>
            <p:nvPr/>
          </p:nvSpPr>
          <p:spPr bwMode="auto">
            <a:xfrm>
              <a:off x="2864" y="2720"/>
              <a:ext cx="547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7165" name="Text Box 13"/>
            <p:cNvSpPr txBox="1">
              <a:spLocks noChangeArrowheads="1"/>
            </p:cNvSpPr>
            <p:nvPr/>
          </p:nvSpPr>
          <p:spPr bwMode="auto">
            <a:xfrm>
              <a:off x="2840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 dirty="0" err="1" smtClean="0">
                  <a:latin typeface="Courier New" charset="0"/>
                </a:rPr>
                <a:t>tprec</a:t>
              </a:r>
              <a:endParaRPr lang="en-US" dirty="0">
                <a:latin typeface="Courier New" charset="0"/>
              </a:endParaRPr>
            </a:p>
          </p:txBody>
        </p:sp>
        <p:sp>
          <p:nvSpPr>
            <p:cNvPr id="817166" name="Rectangle 14"/>
            <p:cNvSpPr>
              <a:spLocks noChangeArrowheads="1"/>
            </p:cNvSpPr>
            <p:nvPr/>
          </p:nvSpPr>
          <p:spPr bwMode="auto">
            <a:xfrm>
              <a:off x="3504" y="2720"/>
              <a:ext cx="547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7167" name="Text Box 15"/>
            <p:cNvSpPr txBox="1">
              <a:spLocks noChangeArrowheads="1"/>
            </p:cNvSpPr>
            <p:nvPr/>
          </p:nvSpPr>
          <p:spPr bwMode="auto">
            <a:xfrm>
              <a:off x="3480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>
                  <a:latin typeface="Courier New" charset="0"/>
                </a:rPr>
                <a:t>token</a:t>
              </a:r>
            </a:p>
          </p:txBody>
        </p:sp>
        <p:sp>
          <p:nvSpPr>
            <p:cNvPr id="817168" name="Rectangle 16"/>
            <p:cNvSpPr>
              <a:spLocks noChangeArrowheads="1"/>
            </p:cNvSpPr>
            <p:nvPr/>
          </p:nvSpPr>
          <p:spPr bwMode="auto">
            <a:xfrm>
              <a:off x="4144" y="2720"/>
              <a:ext cx="547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7169" name="Text Box 17"/>
            <p:cNvSpPr txBox="1">
              <a:spLocks noChangeArrowheads="1"/>
            </p:cNvSpPr>
            <p:nvPr/>
          </p:nvSpPr>
          <p:spPr bwMode="auto">
            <a:xfrm>
              <a:off x="4120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>
                  <a:latin typeface="Courier New" charset="0"/>
                </a:rPr>
                <a:t>exp</a:t>
              </a:r>
            </a:p>
          </p:txBody>
        </p:sp>
        <p:sp>
          <p:nvSpPr>
            <p:cNvPr id="817170" name="Rectangle 18"/>
            <p:cNvSpPr>
              <a:spLocks noChangeArrowheads="1"/>
            </p:cNvSpPr>
            <p:nvPr/>
          </p:nvSpPr>
          <p:spPr bwMode="auto">
            <a:xfrm>
              <a:off x="4776" y="2720"/>
              <a:ext cx="547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7171" name="Text Box 19"/>
            <p:cNvSpPr txBox="1">
              <a:spLocks noChangeArrowheads="1"/>
            </p:cNvSpPr>
            <p:nvPr/>
          </p:nvSpPr>
          <p:spPr bwMode="auto">
            <a:xfrm>
              <a:off x="4752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>
                  <a:latin typeface="Courier New" charset="0"/>
                </a:rPr>
                <a:t>rhs</a:t>
              </a:r>
            </a:p>
          </p:txBody>
        </p:sp>
      </p:grpSp>
      <p:sp>
        <p:nvSpPr>
          <p:cNvPr id="817172" name="Rectangle 20"/>
          <p:cNvSpPr>
            <a:spLocks noChangeArrowheads="1"/>
          </p:cNvSpPr>
          <p:nvPr/>
        </p:nvSpPr>
        <p:spPr bwMode="auto">
          <a:xfrm>
            <a:off x="1600200" y="4331910"/>
            <a:ext cx="17843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noProof="1">
                <a:latin typeface="Courier New" charset="0"/>
              </a:rPr>
              <a:t>odd = 2 * n + 1</a:t>
            </a:r>
            <a:endParaRPr lang="en-US" dirty="0">
              <a:latin typeface="Courier New" charset="0"/>
            </a:endParaRPr>
          </a:p>
        </p:txBody>
      </p:sp>
      <p:sp>
        <p:nvSpPr>
          <p:cNvPr id="817173" name="Text Box 21"/>
          <p:cNvSpPr txBox="1">
            <a:spLocks noChangeArrowheads="1"/>
          </p:cNvSpPr>
          <p:nvPr/>
        </p:nvSpPr>
        <p:spPr bwMode="auto">
          <a:xfrm>
            <a:off x="1549400" y="444681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0000"/>
                </a:solidFill>
              </a:rPr>
              <a:t>^</a:t>
            </a:r>
          </a:p>
        </p:txBody>
      </p:sp>
      <p:sp>
        <p:nvSpPr>
          <p:cNvPr id="817174" name="Text Box 22"/>
          <p:cNvSpPr txBox="1">
            <a:spLocks noChangeArrowheads="1"/>
          </p:cNvSpPr>
          <p:nvPr/>
        </p:nvSpPr>
        <p:spPr bwMode="auto">
          <a:xfrm>
            <a:off x="3530600" y="4331305"/>
            <a:ext cx="8731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600" b="0" dirty="0"/>
              <a:t>0</a:t>
            </a:r>
          </a:p>
        </p:txBody>
      </p:sp>
      <p:sp>
        <p:nvSpPr>
          <p:cNvPr id="817175" name="Rectangle 23"/>
          <p:cNvSpPr>
            <a:spLocks noChangeArrowheads="1"/>
          </p:cNvSpPr>
          <p:nvPr/>
        </p:nvSpPr>
        <p:spPr bwMode="auto">
          <a:xfrm>
            <a:off x="1012825" y="1711325"/>
            <a:ext cx="3619500" cy="231775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7172" grpId="0"/>
      <p:bldP spid="817173" grpId="0"/>
      <p:bldP spid="817174" grpId="0"/>
      <p:bldP spid="81717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0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76200"/>
            <a:ext cx="9144000" cy="1143000"/>
          </a:xfrm>
          <a:noFill/>
          <a:ln/>
        </p:spPr>
        <p:txBody>
          <a:bodyPr/>
          <a:lstStyle/>
          <a:p>
            <a:r>
              <a:rPr lang="en-US" sz="4000">
                <a:solidFill>
                  <a:srgbClr val="FF0000"/>
                </a:solidFill>
              </a:rPr>
              <a:t>Tracing the Precedence Parser </a:t>
            </a:r>
            <a:endParaRPr lang="en-US">
              <a:solidFill>
                <a:srgbClr val="FF0000"/>
              </a:solidFill>
            </a:endParaRPr>
          </a:p>
        </p:txBody>
      </p:sp>
      <p:sp>
        <p:nvSpPr>
          <p:cNvPr id="819203" name="Rectangle 3"/>
          <p:cNvSpPr>
            <a:spLocks noChangeArrowheads="1"/>
          </p:cNvSpPr>
          <p:nvPr/>
        </p:nvSpPr>
        <p:spPr bwMode="auto">
          <a:xfrm>
            <a:off x="444500" y="1166813"/>
            <a:ext cx="8032750" cy="198437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19204" name="Text Box 4"/>
          <p:cNvSpPr txBox="1">
            <a:spLocks noChangeArrowheads="1"/>
          </p:cNvSpPr>
          <p:nvPr/>
        </p:nvSpPr>
        <p:spPr bwMode="auto">
          <a:xfrm>
            <a:off x="520700" y="1130528"/>
            <a:ext cx="7962900" cy="1747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lnSpc>
                <a:spcPct val="110000"/>
              </a:lnSpc>
            </a:pPr>
            <a:r>
              <a:rPr noProof="1">
                <a:latin typeface="Courier New" charset="0"/>
              </a:rPr>
              <a:t>int main() {</a:t>
            </a:r>
          </a:p>
          <a:p>
            <a:pPr>
              <a:lnSpc>
                <a:spcPct val="110000"/>
              </a:lnSpc>
            </a:pPr>
            <a:r>
              <a:rPr noProof="1">
                <a:latin typeface="Courier New" charset="0"/>
              </a:rPr>
              <a:t>  </a:t>
            </a:r>
            <a:r>
              <a:rPr noProof="1" smtClean="0">
                <a:latin typeface="Courier New" charset="0"/>
              </a:rPr>
              <a:t> </a:t>
            </a:r>
            <a:r>
              <a:rPr lang="en-US" noProof="1" smtClean="0">
                <a:latin typeface="Courier New" charset="0"/>
              </a:rPr>
              <a:t>TokenScanner</a:t>
            </a:r>
            <a:r>
              <a:rPr noProof="1" smtClean="0">
                <a:latin typeface="Courier New" charset="0"/>
              </a:rPr>
              <a:t> scanner </a:t>
            </a:r>
            <a:r>
              <a:rPr noProof="1">
                <a:latin typeface="Courier New" charset="0"/>
              </a:rPr>
              <a:t>= new</a:t>
            </a:r>
            <a:r>
              <a:rPr noProof="1" smtClean="0">
                <a:latin typeface="Courier New" charset="0"/>
              </a:rPr>
              <a:t> </a:t>
            </a:r>
            <a:r>
              <a:rPr lang="en-US" noProof="1" smtClean="0">
                <a:latin typeface="Courier New" charset="0"/>
              </a:rPr>
              <a:t>TokenScanner</a:t>
            </a:r>
            <a:r>
              <a:rPr noProof="1" smtClean="0">
                <a:latin typeface="Courier New" charset="0"/>
              </a:rPr>
              <a:t>(</a:t>
            </a:r>
            <a:r>
              <a:rPr noProof="1">
                <a:latin typeface="Courier New" charset="0"/>
              </a:rPr>
              <a:t>);</a:t>
            </a:r>
          </a:p>
          <a:p>
            <a:pPr>
              <a:lnSpc>
                <a:spcPct val="110000"/>
              </a:lnSpc>
            </a:pPr>
            <a:r>
              <a:rPr noProof="1">
                <a:latin typeface="Courier New" charset="0"/>
              </a:rPr>
              <a:t>  </a:t>
            </a:r>
            <a:r>
              <a:rPr noProof="1" smtClean="0">
                <a:latin typeface="Courier New" charset="0"/>
              </a:rPr>
              <a:t> scanner.setInput</a:t>
            </a:r>
            <a:r>
              <a:rPr noProof="1">
                <a:latin typeface="Courier New" charset="0"/>
              </a:rPr>
              <a:t>("odd = 2 * n + 1");</a:t>
            </a:r>
          </a:p>
          <a:p>
            <a:pPr>
              <a:lnSpc>
                <a:spcPct val="110000"/>
              </a:lnSpc>
            </a:pPr>
            <a:r>
              <a:rPr noProof="1">
                <a:latin typeface="Courier New" charset="0"/>
              </a:rPr>
              <a:t>  </a:t>
            </a:r>
            <a:r>
              <a:rPr noProof="1" smtClean="0">
                <a:latin typeface="Courier New" charset="0"/>
              </a:rPr>
              <a:t> </a:t>
            </a:r>
            <a:r>
              <a:rPr lang="en-US" noProof="1" smtClean="0">
                <a:latin typeface="Courier New" charset="0"/>
              </a:rPr>
              <a:t>scanner.ignoreWhitespace()</a:t>
            </a:r>
            <a:r>
              <a:rPr noProof="1" smtClean="0">
                <a:latin typeface="Courier New" charset="0"/>
              </a:rPr>
              <a:t>;</a:t>
            </a:r>
            <a:endParaRPr noProof="1">
              <a:latin typeface="Courier New" charset="0"/>
            </a:endParaRPr>
          </a:p>
          <a:p>
            <a:pPr>
              <a:lnSpc>
                <a:spcPct val="110000"/>
              </a:lnSpc>
            </a:pPr>
            <a:r>
              <a:rPr noProof="1">
                <a:latin typeface="Courier New" charset="0"/>
              </a:rPr>
              <a:t>   Expression *exp =</a:t>
            </a:r>
            <a:r>
              <a:rPr noProof="1" smtClean="0">
                <a:latin typeface="Courier New" charset="0"/>
              </a:rPr>
              <a:t> </a:t>
            </a:r>
            <a:r>
              <a:rPr lang="en-US" noProof="1" smtClean="0">
                <a:latin typeface="Courier New" charset="0"/>
              </a:rPr>
              <a:t>readE(scanner, 0)</a:t>
            </a:r>
            <a:r>
              <a:rPr noProof="1" smtClean="0">
                <a:latin typeface="Courier New" charset="0"/>
              </a:rPr>
              <a:t>;</a:t>
            </a:r>
            <a:endParaRPr noProof="1">
              <a:latin typeface="Courier New" charset="0"/>
            </a:endParaRPr>
          </a:p>
          <a:p>
            <a:pPr>
              <a:lnSpc>
                <a:spcPct val="110000"/>
              </a:lnSpc>
            </a:pPr>
            <a:r>
              <a:rPr noProof="1">
                <a:latin typeface="Courier New" charset="0"/>
              </a:rPr>
              <a:t>   . . .</a:t>
            </a:r>
          </a:p>
          <a:p>
            <a:pPr>
              <a:lnSpc>
                <a:spcPct val="110000"/>
              </a:lnSpc>
            </a:pPr>
            <a:r>
              <a:rPr noProof="1">
                <a:latin typeface="Courier New" charset="0"/>
              </a:rPr>
              <a:t>}</a:t>
            </a:r>
          </a:p>
        </p:txBody>
      </p:sp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533400" y="1422400"/>
            <a:ext cx="8089900" cy="3384549"/>
            <a:chOff x="336" y="896"/>
            <a:chExt cx="5096" cy="2132"/>
          </a:xfrm>
        </p:grpSpPr>
        <p:sp>
          <p:nvSpPr>
            <p:cNvPr id="819206" name="Rectangle 6"/>
            <p:cNvSpPr>
              <a:spLocks noChangeArrowheads="1"/>
            </p:cNvSpPr>
            <p:nvPr/>
          </p:nvSpPr>
          <p:spPr bwMode="auto">
            <a:xfrm>
              <a:off x="336" y="907"/>
              <a:ext cx="5060" cy="2121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9207" name="Text Box 7"/>
            <p:cNvSpPr txBox="1">
              <a:spLocks noChangeArrowheads="1"/>
            </p:cNvSpPr>
            <p:nvPr/>
          </p:nvSpPr>
          <p:spPr bwMode="auto">
            <a:xfrm>
              <a:off x="408" y="896"/>
              <a:ext cx="4905" cy="18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r>
                <a:rPr lang="en-US" dirty="0">
                  <a:latin typeface="Courier New" charset="0"/>
                </a:rPr>
                <a:t>Expression </a:t>
              </a:r>
              <a:r>
                <a:rPr lang="en-US" dirty="0" smtClean="0">
                  <a:latin typeface="Courier New" charset="0"/>
                </a:rPr>
                <a:t>*</a:t>
              </a:r>
              <a:r>
                <a:rPr lang="en-US" dirty="0" err="1" smtClean="0">
                  <a:latin typeface="Courier New" charset="0"/>
                </a:rPr>
                <a:t>readE(TokenScanner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>
                  <a:latin typeface="Courier New" charset="0"/>
                </a:rPr>
                <a:t>&amp;</a:t>
              </a:r>
              <a:r>
                <a:rPr lang="en-US" dirty="0" smtClean="0">
                  <a:latin typeface="Courier New" charset="0"/>
                </a:rPr>
                <a:t> scanner, </a:t>
              </a:r>
              <a:r>
                <a:rPr lang="en-US" dirty="0" err="1">
                  <a:latin typeface="Courier New" charset="0"/>
                </a:rPr>
                <a:t>int</a:t>
              </a:r>
              <a:r>
                <a:rPr lang="en-US" dirty="0">
                  <a:latin typeface="Courier New" charset="0"/>
                </a:rPr>
                <a:t> </a:t>
              </a:r>
              <a:r>
                <a:rPr lang="en-US" dirty="0" err="1">
                  <a:latin typeface="Courier New" charset="0"/>
                </a:rPr>
                <a:t>prec</a:t>
              </a:r>
              <a:r>
                <a:rPr lang="en-US" dirty="0">
                  <a:latin typeface="Courier New" charset="0"/>
                </a:rPr>
                <a:t>) {</a:t>
              </a:r>
            </a:p>
            <a:p>
              <a:r>
                <a:rPr lang="en-US" dirty="0">
                  <a:latin typeface="Courier New" charset="0"/>
                </a:rPr>
                <a:t>   Expression *exp =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readT(scanner</a:t>
              </a:r>
              <a:r>
                <a:rPr lang="en-US" dirty="0" smtClean="0">
                  <a:latin typeface="Courier New" charset="0"/>
                </a:rPr>
                <a:t>)</a:t>
              </a:r>
              <a:r>
                <a:rPr lang="en-US" dirty="0">
                  <a:latin typeface="Courier New" charset="0"/>
                </a:rPr>
                <a:t>;</a:t>
              </a:r>
            </a:p>
            <a:p>
              <a:r>
                <a:rPr lang="en-US" dirty="0">
                  <a:latin typeface="Courier New" charset="0"/>
                </a:rPr>
                <a:t>   string token;</a:t>
              </a:r>
            </a:p>
            <a:p>
              <a:r>
                <a:rPr lang="en-US" dirty="0">
                  <a:latin typeface="Courier New" charset="0"/>
                </a:rPr>
                <a:t>   while (true) {</a:t>
              </a:r>
            </a:p>
            <a:p>
              <a:r>
                <a:rPr lang="en-US" dirty="0">
                  <a:latin typeface="Courier New" charset="0"/>
                </a:rPr>
                <a:t>      token =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scanner.nextToken</a:t>
              </a:r>
              <a:r>
                <a:rPr lang="en-US" dirty="0">
                  <a:latin typeface="Courier New" charset="0"/>
                </a:rPr>
                <a:t>();</a:t>
              </a:r>
            </a:p>
            <a:p>
              <a:r>
                <a:rPr lang="en-US" dirty="0">
                  <a:latin typeface="Courier New" charset="0"/>
                </a:rPr>
                <a:t>      </a:t>
              </a:r>
              <a:r>
                <a:rPr lang="en-US" dirty="0" err="1">
                  <a:latin typeface="Courier New" charset="0"/>
                </a:rPr>
                <a:t>int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tprec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>
                  <a:latin typeface="Courier New" charset="0"/>
                </a:rPr>
                <a:t>=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precedence(token</a:t>
              </a:r>
              <a:r>
                <a:rPr lang="en-US" dirty="0">
                  <a:latin typeface="Courier New" charset="0"/>
                </a:rPr>
                <a:t>);</a:t>
              </a:r>
            </a:p>
            <a:p>
              <a:r>
                <a:rPr lang="en-US" dirty="0">
                  <a:latin typeface="Courier New" charset="0"/>
                </a:rPr>
                <a:t>      if </a:t>
              </a:r>
              <a:r>
                <a:rPr lang="en-US" dirty="0" smtClean="0">
                  <a:latin typeface="Courier New" charset="0"/>
                </a:rPr>
                <a:t>(</a:t>
              </a:r>
              <a:r>
                <a:rPr lang="en-US" dirty="0" err="1" smtClean="0">
                  <a:latin typeface="Courier New" charset="0"/>
                </a:rPr>
                <a:t>tprec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>
                  <a:latin typeface="Courier New" charset="0"/>
                </a:rPr>
                <a:t>&lt;= </a:t>
              </a:r>
              <a:r>
                <a:rPr lang="en-US" dirty="0" err="1">
                  <a:latin typeface="Courier New" charset="0"/>
                </a:rPr>
                <a:t>prec</a:t>
              </a:r>
              <a:r>
                <a:rPr lang="en-US" dirty="0">
                  <a:latin typeface="Courier New" charset="0"/>
                </a:rPr>
                <a:t>) break;</a:t>
              </a:r>
            </a:p>
            <a:p>
              <a:r>
                <a:rPr lang="en-US" dirty="0">
                  <a:latin typeface="Courier New" charset="0"/>
                </a:rPr>
                <a:t>      Expression *</a:t>
              </a:r>
              <a:r>
                <a:rPr lang="en-US" dirty="0" err="1">
                  <a:latin typeface="Courier New" charset="0"/>
                </a:rPr>
                <a:t>rhs</a:t>
              </a:r>
              <a:r>
                <a:rPr lang="en-US" dirty="0">
                  <a:latin typeface="Courier New" charset="0"/>
                </a:rPr>
                <a:t> =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readE(scanner</a:t>
              </a:r>
              <a:r>
                <a:rPr lang="en-US" dirty="0" smtClean="0">
                  <a:latin typeface="Courier New" charset="0"/>
                </a:rPr>
                <a:t>, </a:t>
              </a:r>
              <a:r>
                <a:rPr lang="en-US" dirty="0" err="1" smtClean="0">
                  <a:latin typeface="Courier New" charset="0"/>
                </a:rPr>
                <a:t>tprec</a:t>
              </a:r>
              <a:r>
                <a:rPr lang="en-US" dirty="0" smtClean="0">
                  <a:latin typeface="Courier New" charset="0"/>
                </a:rPr>
                <a:t>)</a:t>
              </a:r>
              <a:r>
                <a:rPr lang="en-US" dirty="0">
                  <a:latin typeface="Courier New" charset="0"/>
                </a:rPr>
                <a:t>;</a:t>
              </a:r>
            </a:p>
            <a:p>
              <a:r>
                <a:rPr lang="en-US" dirty="0">
                  <a:latin typeface="Courier New" charset="0"/>
                </a:rPr>
                <a:t>      exp = new </a:t>
              </a:r>
              <a:r>
                <a:rPr lang="en-US" dirty="0" err="1">
                  <a:latin typeface="Courier New" charset="0"/>
                </a:rPr>
                <a:t>CompoundExp</a:t>
              </a:r>
              <a:r>
                <a:rPr lang="en-US" dirty="0" err="1" smtClean="0">
                  <a:latin typeface="Courier New" charset="0"/>
                </a:rPr>
                <a:t>(token</a:t>
              </a:r>
              <a:r>
                <a:rPr lang="en-US" dirty="0" smtClean="0">
                  <a:latin typeface="Courier New" charset="0"/>
                </a:rPr>
                <a:t>, </a:t>
              </a:r>
              <a:r>
                <a:rPr lang="en-US" dirty="0">
                  <a:latin typeface="Courier New" charset="0"/>
                </a:rPr>
                <a:t>exp, </a:t>
              </a:r>
              <a:r>
                <a:rPr lang="en-US" dirty="0" err="1">
                  <a:latin typeface="Courier New" charset="0"/>
                </a:rPr>
                <a:t>rhs</a:t>
              </a:r>
              <a:r>
                <a:rPr lang="en-US" dirty="0">
                  <a:latin typeface="Courier New" charset="0"/>
                </a:rPr>
                <a:t>);</a:t>
              </a:r>
            </a:p>
            <a:p>
              <a:r>
                <a:rPr lang="en-US" dirty="0">
                  <a:latin typeface="Courier New" charset="0"/>
                </a:rPr>
                <a:t>   }</a:t>
              </a:r>
            </a:p>
            <a:p>
              <a:r>
                <a:rPr lang="en-US" dirty="0">
                  <a:latin typeface="Courier New" charset="0"/>
                </a:rPr>
                <a:t>  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scanner.saveToken</a:t>
              </a:r>
              <a:r>
                <a:rPr lang="en-US" dirty="0" err="1">
                  <a:latin typeface="Courier New" charset="0"/>
                </a:rPr>
                <a:t>(token</a:t>
              </a:r>
              <a:r>
                <a:rPr lang="en-US" dirty="0">
                  <a:latin typeface="Courier New" charset="0"/>
                </a:rPr>
                <a:t>);</a:t>
              </a:r>
            </a:p>
            <a:p>
              <a:r>
                <a:rPr lang="en-US" dirty="0">
                  <a:latin typeface="Courier New" charset="0"/>
                </a:rPr>
                <a:t>   return exp;</a:t>
              </a:r>
            </a:p>
            <a:p>
              <a:r>
                <a:rPr lang="en-US" dirty="0">
                  <a:latin typeface="Courier New" charset="0"/>
                </a:rPr>
                <a:t>}</a:t>
              </a:r>
            </a:p>
          </p:txBody>
        </p:sp>
        <p:sp>
          <p:nvSpPr>
            <p:cNvPr id="819208" name="Rectangle 8"/>
            <p:cNvSpPr>
              <a:spLocks noChangeArrowheads="1"/>
            </p:cNvSpPr>
            <p:nvPr/>
          </p:nvSpPr>
          <p:spPr bwMode="auto">
            <a:xfrm>
              <a:off x="986" y="2720"/>
              <a:ext cx="1150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9209" name="Text Box 9"/>
            <p:cNvSpPr txBox="1">
              <a:spLocks noChangeArrowheads="1"/>
            </p:cNvSpPr>
            <p:nvPr/>
          </p:nvSpPr>
          <p:spPr bwMode="auto">
            <a:xfrm>
              <a:off x="960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 smtClean="0">
                  <a:latin typeface="Courier New" charset="0"/>
                </a:rPr>
                <a:t>scanner</a:t>
              </a:r>
              <a:endParaRPr lang="en-US" dirty="0">
                <a:latin typeface="Courier New" charset="0"/>
              </a:endParaRPr>
            </a:p>
          </p:txBody>
        </p:sp>
        <p:sp>
          <p:nvSpPr>
            <p:cNvPr id="819210" name="Rectangle 10"/>
            <p:cNvSpPr>
              <a:spLocks noChangeArrowheads="1"/>
            </p:cNvSpPr>
            <p:nvPr/>
          </p:nvSpPr>
          <p:spPr bwMode="auto">
            <a:xfrm>
              <a:off x="2224" y="2720"/>
              <a:ext cx="547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9211" name="Text Box 11"/>
            <p:cNvSpPr txBox="1">
              <a:spLocks noChangeArrowheads="1"/>
            </p:cNvSpPr>
            <p:nvPr/>
          </p:nvSpPr>
          <p:spPr bwMode="auto">
            <a:xfrm>
              <a:off x="2200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>
                  <a:latin typeface="Courier New" charset="0"/>
                </a:rPr>
                <a:t>prec</a:t>
              </a:r>
            </a:p>
          </p:txBody>
        </p:sp>
        <p:sp>
          <p:nvSpPr>
            <p:cNvPr id="819212" name="Rectangle 12"/>
            <p:cNvSpPr>
              <a:spLocks noChangeArrowheads="1"/>
            </p:cNvSpPr>
            <p:nvPr/>
          </p:nvSpPr>
          <p:spPr bwMode="auto">
            <a:xfrm>
              <a:off x="2864" y="2720"/>
              <a:ext cx="547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9213" name="Text Box 13"/>
            <p:cNvSpPr txBox="1">
              <a:spLocks noChangeArrowheads="1"/>
            </p:cNvSpPr>
            <p:nvPr/>
          </p:nvSpPr>
          <p:spPr bwMode="auto">
            <a:xfrm>
              <a:off x="2840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 dirty="0" err="1" smtClean="0">
                  <a:latin typeface="Courier New" charset="0"/>
                </a:rPr>
                <a:t>tprec</a:t>
              </a:r>
              <a:endParaRPr lang="en-US" dirty="0">
                <a:latin typeface="Courier New" charset="0"/>
              </a:endParaRPr>
            </a:p>
          </p:txBody>
        </p:sp>
        <p:sp>
          <p:nvSpPr>
            <p:cNvPr id="819214" name="Rectangle 14"/>
            <p:cNvSpPr>
              <a:spLocks noChangeArrowheads="1"/>
            </p:cNvSpPr>
            <p:nvPr/>
          </p:nvSpPr>
          <p:spPr bwMode="auto">
            <a:xfrm>
              <a:off x="3504" y="2720"/>
              <a:ext cx="547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9215" name="Text Box 15"/>
            <p:cNvSpPr txBox="1">
              <a:spLocks noChangeArrowheads="1"/>
            </p:cNvSpPr>
            <p:nvPr/>
          </p:nvSpPr>
          <p:spPr bwMode="auto">
            <a:xfrm>
              <a:off x="3480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>
                  <a:latin typeface="Courier New" charset="0"/>
                </a:rPr>
                <a:t>token</a:t>
              </a:r>
            </a:p>
          </p:txBody>
        </p:sp>
        <p:sp>
          <p:nvSpPr>
            <p:cNvPr id="819216" name="Rectangle 16"/>
            <p:cNvSpPr>
              <a:spLocks noChangeArrowheads="1"/>
            </p:cNvSpPr>
            <p:nvPr/>
          </p:nvSpPr>
          <p:spPr bwMode="auto">
            <a:xfrm>
              <a:off x="4144" y="2720"/>
              <a:ext cx="547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9217" name="Text Box 17"/>
            <p:cNvSpPr txBox="1">
              <a:spLocks noChangeArrowheads="1"/>
            </p:cNvSpPr>
            <p:nvPr/>
          </p:nvSpPr>
          <p:spPr bwMode="auto">
            <a:xfrm>
              <a:off x="4120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>
                  <a:latin typeface="Courier New" charset="0"/>
                </a:rPr>
                <a:t>exp</a:t>
              </a:r>
            </a:p>
          </p:txBody>
        </p:sp>
        <p:sp>
          <p:nvSpPr>
            <p:cNvPr id="819218" name="Rectangle 18"/>
            <p:cNvSpPr>
              <a:spLocks noChangeArrowheads="1"/>
            </p:cNvSpPr>
            <p:nvPr/>
          </p:nvSpPr>
          <p:spPr bwMode="auto">
            <a:xfrm>
              <a:off x="4776" y="2720"/>
              <a:ext cx="547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9219" name="Text Box 19"/>
            <p:cNvSpPr txBox="1">
              <a:spLocks noChangeArrowheads="1"/>
            </p:cNvSpPr>
            <p:nvPr/>
          </p:nvSpPr>
          <p:spPr bwMode="auto">
            <a:xfrm>
              <a:off x="4752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>
                  <a:latin typeface="Courier New" charset="0"/>
                </a:rPr>
                <a:t>rhs</a:t>
              </a:r>
            </a:p>
          </p:txBody>
        </p:sp>
      </p:grpSp>
      <p:sp>
        <p:nvSpPr>
          <p:cNvPr id="819220" name="Rectangle 20"/>
          <p:cNvSpPr>
            <a:spLocks noChangeArrowheads="1"/>
          </p:cNvSpPr>
          <p:nvPr/>
        </p:nvSpPr>
        <p:spPr bwMode="auto">
          <a:xfrm>
            <a:off x="1600200" y="4331910"/>
            <a:ext cx="17843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noProof="1">
                <a:latin typeface="Courier New" charset="0"/>
              </a:rPr>
              <a:t>odd = 2 * n + 1</a:t>
            </a:r>
            <a:endParaRPr lang="en-US" dirty="0">
              <a:latin typeface="Courier New" charset="0"/>
            </a:endParaRPr>
          </a:p>
        </p:txBody>
      </p:sp>
      <p:sp>
        <p:nvSpPr>
          <p:cNvPr id="819221" name="Text Box 21"/>
          <p:cNvSpPr txBox="1">
            <a:spLocks noChangeArrowheads="1"/>
          </p:cNvSpPr>
          <p:nvPr/>
        </p:nvSpPr>
        <p:spPr bwMode="auto">
          <a:xfrm>
            <a:off x="1549400" y="444681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0000"/>
                </a:solidFill>
              </a:rPr>
              <a:t>^</a:t>
            </a:r>
          </a:p>
        </p:txBody>
      </p:sp>
      <p:sp>
        <p:nvSpPr>
          <p:cNvPr id="819222" name="Text Box 22"/>
          <p:cNvSpPr txBox="1">
            <a:spLocks noChangeArrowheads="1"/>
          </p:cNvSpPr>
          <p:nvPr/>
        </p:nvSpPr>
        <p:spPr bwMode="auto">
          <a:xfrm>
            <a:off x="3530600" y="4307115"/>
            <a:ext cx="8731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600" b="0" dirty="0"/>
              <a:t>0</a:t>
            </a:r>
          </a:p>
        </p:txBody>
      </p:sp>
      <p:sp>
        <p:nvSpPr>
          <p:cNvPr id="819223" name="Rectangle 23"/>
          <p:cNvSpPr>
            <a:spLocks noChangeArrowheads="1"/>
          </p:cNvSpPr>
          <p:nvPr/>
        </p:nvSpPr>
        <p:spPr bwMode="auto">
          <a:xfrm>
            <a:off x="1012825" y="1711325"/>
            <a:ext cx="3619500" cy="231775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3" name="Group 24"/>
          <p:cNvGrpSpPr>
            <a:grpSpLocks/>
          </p:cNvGrpSpPr>
          <p:nvPr/>
        </p:nvGrpSpPr>
        <p:grpSpPr bwMode="auto">
          <a:xfrm>
            <a:off x="609600" y="1714500"/>
            <a:ext cx="8064500" cy="3384549"/>
            <a:chOff x="336" y="960"/>
            <a:chExt cx="5080" cy="2132"/>
          </a:xfrm>
        </p:grpSpPr>
        <p:sp>
          <p:nvSpPr>
            <p:cNvPr id="819225" name="Rectangle 25"/>
            <p:cNvSpPr>
              <a:spLocks noChangeArrowheads="1"/>
            </p:cNvSpPr>
            <p:nvPr/>
          </p:nvSpPr>
          <p:spPr bwMode="auto">
            <a:xfrm>
              <a:off x="336" y="971"/>
              <a:ext cx="5060" cy="2121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9226" name="Text Box 26"/>
            <p:cNvSpPr txBox="1">
              <a:spLocks noChangeArrowheads="1"/>
            </p:cNvSpPr>
            <p:nvPr/>
          </p:nvSpPr>
          <p:spPr bwMode="auto">
            <a:xfrm>
              <a:off x="408" y="960"/>
              <a:ext cx="4905" cy="18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 dirty="0">
                  <a:latin typeface="Courier New" charset="0"/>
                </a:rPr>
                <a:t>Expression </a:t>
              </a:r>
              <a:r>
                <a:rPr lang="en-US" dirty="0" smtClean="0">
                  <a:latin typeface="Courier New" charset="0"/>
                </a:rPr>
                <a:t>*</a:t>
              </a:r>
              <a:r>
                <a:rPr lang="en-US" dirty="0" err="1" smtClean="0">
                  <a:latin typeface="Courier New" charset="0"/>
                </a:rPr>
                <a:t>readT(TokenScanner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>
                  <a:latin typeface="Courier New" charset="0"/>
                </a:rPr>
                <a:t>&amp;</a:t>
              </a:r>
              <a:r>
                <a:rPr lang="en-US" dirty="0" smtClean="0">
                  <a:latin typeface="Courier New" charset="0"/>
                </a:rPr>
                <a:t> scanner) </a:t>
              </a:r>
              <a:r>
                <a:rPr lang="en-US" dirty="0">
                  <a:latin typeface="Courier New" charset="0"/>
                </a:rPr>
                <a:t>{</a:t>
              </a:r>
            </a:p>
            <a:p>
              <a:pPr>
                <a:lnSpc>
                  <a:spcPct val="110000"/>
                </a:lnSpc>
              </a:pPr>
              <a:r>
                <a:rPr lang="en-US" dirty="0">
                  <a:latin typeface="Courier New" charset="0"/>
                </a:rPr>
                <a:t>  </a:t>
              </a:r>
              <a:r>
                <a:rPr lang="en-US" dirty="0" smtClean="0">
                  <a:latin typeface="Courier New" charset="0"/>
                </a:rPr>
                <a:t> string token = </a:t>
              </a:r>
              <a:r>
                <a:rPr lang="en-US" dirty="0" err="1" smtClean="0">
                  <a:latin typeface="Courier New" charset="0"/>
                </a:rPr>
                <a:t>scanner.nextToken</a:t>
              </a:r>
              <a:r>
                <a:rPr lang="en-US" dirty="0" smtClean="0">
                  <a:latin typeface="Courier New" charset="0"/>
                </a:rPr>
                <a:t>();</a:t>
              </a:r>
            </a:p>
            <a:p>
              <a:pPr>
                <a:lnSpc>
                  <a:spcPct val="110000"/>
                </a:lnSpc>
              </a:pPr>
              <a:r>
                <a:rPr lang="en-US" dirty="0" smtClean="0">
                  <a:latin typeface="Courier New" charset="0"/>
                </a:rPr>
                <a:t>   </a:t>
              </a:r>
              <a:r>
                <a:rPr lang="en-US" dirty="0" err="1" smtClean="0">
                  <a:latin typeface="Courier New" charset="0"/>
                </a:rPr>
                <a:t>TokenType</a:t>
              </a:r>
              <a:r>
                <a:rPr lang="en-US" dirty="0" smtClean="0">
                  <a:latin typeface="Courier New" charset="0"/>
                </a:rPr>
                <a:t> type = </a:t>
              </a:r>
              <a:r>
                <a:rPr lang="en-US" dirty="0" err="1" smtClean="0">
                  <a:latin typeface="Courier New" charset="0"/>
                </a:rPr>
                <a:t>scanner.getTokenType(token</a:t>
              </a:r>
              <a:r>
                <a:rPr lang="en-US" dirty="0" smtClean="0">
                  <a:latin typeface="Courier New" charset="0"/>
                </a:rPr>
                <a:t>);</a:t>
              </a:r>
            </a:p>
            <a:p>
              <a:pPr>
                <a:lnSpc>
                  <a:spcPct val="110000"/>
                </a:lnSpc>
              </a:pPr>
              <a:r>
                <a:rPr lang="en-US" dirty="0" smtClean="0">
                  <a:latin typeface="Courier New" charset="0"/>
                </a:rPr>
                <a:t>   if (type == WORD) return new </a:t>
              </a:r>
              <a:r>
                <a:rPr lang="en-US" dirty="0" err="1" smtClean="0">
                  <a:latin typeface="Courier New" charset="0"/>
                </a:rPr>
                <a:t>IdentifierExp(token</a:t>
              </a:r>
              <a:r>
                <a:rPr lang="en-US" dirty="0" smtClean="0">
                  <a:latin typeface="Courier New" charset="0"/>
                </a:rPr>
                <a:t>);</a:t>
              </a:r>
            </a:p>
            <a:p>
              <a:pPr>
                <a:lnSpc>
                  <a:spcPct val="110000"/>
                </a:lnSpc>
              </a:pPr>
              <a:r>
                <a:rPr lang="en-US" dirty="0" smtClean="0">
                  <a:latin typeface="Courier New" charset="0"/>
                </a:rPr>
                <a:t>   if (type == NUMBER) return new </a:t>
              </a:r>
              <a:r>
                <a:rPr lang="en-US" dirty="0" err="1" smtClean="0">
                  <a:latin typeface="Courier New" charset="0"/>
                </a:rPr>
                <a:t>ConstantExp(stringToInteger(token</a:t>
              </a:r>
              <a:r>
                <a:rPr lang="en-US" dirty="0" smtClean="0">
                  <a:latin typeface="Courier New" charset="0"/>
                </a:rPr>
                <a:t>));</a:t>
              </a:r>
            </a:p>
            <a:p>
              <a:pPr>
                <a:lnSpc>
                  <a:spcPct val="110000"/>
                </a:lnSpc>
              </a:pPr>
              <a:r>
                <a:rPr lang="en-US" dirty="0" smtClean="0">
                  <a:latin typeface="Courier New" charset="0"/>
                </a:rPr>
                <a:t>   if (token != "(") </a:t>
              </a:r>
              <a:r>
                <a:rPr lang="en-US" dirty="0" err="1" smtClean="0">
                  <a:latin typeface="Courier New" charset="0"/>
                </a:rPr>
                <a:t>error("Illegal</a:t>
              </a:r>
              <a:r>
                <a:rPr lang="en-US" dirty="0" smtClean="0">
                  <a:latin typeface="Courier New" charset="0"/>
                </a:rPr>
                <a:t> term in expression");</a:t>
              </a:r>
            </a:p>
            <a:p>
              <a:pPr>
                <a:lnSpc>
                  <a:spcPct val="110000"/>
                </a:lnSpc>
              </a:pPr>
              <a:r>
                <a:rPr lang="en-US" dirty="0" smtClean="0">
                  <a:latin typeface="Courier New" charset="0"/>
                </a:rPr>
                <a:t>   Expression *exp = </a:t>
              </a:r>
              <a:r>
                <a:rPr lang="en-US" dirty="0" err="1" smtClean="0">
                  <a:latin typeface="Courier New" charset="0"/>
                </a:rPr>
                <a:t>readE(scanner</a:t>
              </a:r>
              <a:r>
                <a:rPr lang="en-US" dirty="0" smtClean="0">
                  <a:latin typeface="Courier New" charset="0"/>
                </a:rPr>
                <a:t>, 0);</a:t>
              </a:r>
            </a:p>
            <a:p>
              <a:pPr>
                <a:lnSpc>
                  <a:spcPct val="110000"/>
                </a:lnSpc>
              </a:pPr>
              <a:r>
                <a:rPr lang="en-US" dirty="0" smtClean="0">
                  <a:latin typeface="Courier New" charset="0"/>
                </a:rPr>
                <a:t>   if (</a:t>
              </a:r>
              <a:r>
                <a:rPr lang="en-US" dirty="0" err="1" smtClean="0">
                  <a:latin typeface="Courier New" charset="0"/>
                </a:rPr>
                <a:t>scanner.nextToken</a:t>
              </a:r>
              <a:r>
                <a:rPr lang="en-US" dirty="0" smtClean="0">
                  <a:latin typeface="Courier New" charset="0"/>
                </a:rPr>
                <a:t>() != ")") {</a:t>
              </a:r>
            </a:p>
            <a:p>
              <a:pPr>
                <a:lnSpc>
                  <a:spcPct val="110000"/>
                </a:lnSpc>
              </a:pPr>
              <a:r>
                <a:rPr lang="en-US" dirty="0" smtClean="0">
                  <a:latin typeface="Courier New" charset="0"/>
                </a:rPr>
                <a:t>      </a:t>
              </a:r>
              <a:r>
                <a:rPr lang="en-US" dirty="0" err="1" smtClean="0">
                  <a:latin typeface="Courier New" charset="0"/>
                </a:rPr>
                <a:t>error("Unbalanced</a:t>
              </a:r>
              <a:r>
                <a:rPr lang="en-US" dirty="0" smtClean="0">
                  <a:latin typeface="Courier New" charset="0"/>
                </a:rPr>
                <a:t> parentheses in expression");</a:t>
              </a:r>
            </a:p>
            <a:p>
              <a:pPr>
                <a:lnSpc>
                  <a:spcPct val="110000"/>
                </a:lnSpc>
              </a:pPr>
              <a:r>
                <a:rPr lang="en-US" dirty="0" smtClean="0">
                  <a:latin typeface="Courier New" charset="0"/>
                </a:rPr>
                <a:t>   }</a:t>
              </a:r>
            </a:p>
            <a:p>
              <a:pPr>
                <a:lnSpc>
                  <a:spcPct val="110000"/>
                </a:lnSpc>
              </a:pPr>
              <a:r>
                <a:rPr lang="en-US" dirty="0" smtClean="0">
                  <a:latin typeface="Courier New" charset="0"/>
                </a:rPr>
                <a:t>   return exp;</a:t>
              </a:r>
            </a:p>
            <a:p>
              <a:pPr>
                <a:lnSpc>
                  <a:spcPct val="110000"/>
                </a:lnSpc>
              </a:pPr>
              <a:r>
                <a:rPr lang="en-US" dirty="0">
                  <a:latin typeface="Courier New" charset="0"/>
                </a:rPr>
                <a:t>}</a:t>
              </a:r>
            </a:p>
          </p:txBody>
        </p:sp>
        <p:sp>
          <p:nvSpPr>
            <p:cNvPr id="819227" name="Rectangle 27"/>
            <p:cNvSpPr>
              <a:spLocks noChangeArrowheads="1"/>
            </p:cNvSpPr>
            <p:nvPr/>
          </p:nvSpPr>
          <p:spPr bwMode="auto">
            <a:xfrm>
              <a:off x="2124" y="2784"/>
              <a:ext cx="1150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9228" name="Text Box 28"/>
            <p:cNvSpPr txBox="1">
              <a:spLocks noChangeArrowheads="1"/>
            </p:cNvSpPr>
            <p:nvPr/>
          </p:nvSpPr>
          <p:spPr bwMode="auto">
            <a:xfrm>
              <a:off x="2074" y="2597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 dirty="0" smtClean="0">
                  <a:latin typeface="Courier New" charset="0"/>
                </a:rPr>
                <a:t>scanner</a:t>
              </a:r>
              <a:endParaRPr lang="en-US" dirty="0">
                <a:latin typeface="Courier New" charset="0"/>
              </a:endParaRPr>
            </a:p>
          </p:txBody>
        </p:sp>
        <p:sp>
          <p:nvSpPr>
            <p:cNvPr id="819229" name="Rectangle 29"/>
            <p:cNvSpPr>
              <a:spLocks noChangeArrowheads="1"/>
            </p:cNvSpPr>
            <p:nvPr/>
          </p:nvSpPr>
          <p:spPr bwMode="auto">
            <a:xfrm>
              <a:off x="4120" y="2784"/>
              <a:ext cx="547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9230" name="Text Box 30"/>
            <p:cNvSpPr txBox="1">
              <a:spLocks noChangeArrowheads="1"/>
            </p:cNvSpPr>
            <p:nvPr/>
          </p:nvSpPr>
          <p:spPr bwMode="auto">
            <a:xfrm>
              <a:off x="4096" y="2597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>
                  <a:latin typeface="Courier New" charset="0"/>
                </a:rPr>
                <a:t>token</a:t>
              </a:r>
            </a:p>
          </p:txBody>
        </p:sp>
        <p:sp>
          <p:nvSpPr>
            <p:cNvPr id="819231" name="Rectangle 31"/>
            <p:cNvSpPr>
              <a:spLocks noChangeArrowheads="1"/>
            </p:cNvSpPr>
            <p:nvPr/>
          </p:nvSpPr>
          <p:spPr bwMode="auto">
            <a:xfrm>
              <a:off x="4760" y="2784"/>
              <a:ext cx="547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9232" name="Text Box 32"/>
            <p:cNvSpPr txBox="1">
              <a:spLocks noChangeArrowheads="1"/>
            </p:cNvSpPr>
            <p:nvPr/>
          </p:nvSpPr>
          <p:spPr bwMode="auto">
            <a:xfrm>
              <a:off x="4736" y="2597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>
                  <a:latin typeface="Courier New" charset="0"/>
                </a:rPr>
                <a:t>exp</a:t>
              </a:r>
            </a:p>
          </p:txBody>
        </p:sp>
        <p:sp>
          <p:nvSpPr>
            <p:cNvPr id="50" name="Rectangle 27"/>
            <p:cNvSpPr>
              <a:spLocks noChangeArrowheads="1"/>
            </p:cNvSpPr>
            <p:nvPr/>
          </p:nvSpPr>
          <p:spPr bwMode="auto">
            <a:xfrm>
              <a:off x="3360" y="2783"/>
              <a:ext cx="674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Text Box 28"/>
            <p:cNvSpPr txBox="1">
              <a:spLocks noChangeArrowheads="1"/>
            </p:cNvSpPr>
            <p:nvPr/>
          </p:nvSpPr>
          <p:spPr bwMode="auto">
            <a:xfrm>
              <a:off x="3312" y="2598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 dirty="0" smtClean="0">
                  <a:latin typeface="Courier New" charset="0"/>
                </a:rPr>
                <a:t>type</a:t>
              </a:r>
              <a:endParaRPr lang="en-US" dirty="0">
                <a:latin typeface="Courier New" charset="0"/>
              </a:endParaRPr>
            </a:p>
          </p:txBody>
        </p:sp>
      </p:grpSp>
      <p:sp>
        <p:nvSpPr>
          <p:cNvPr id="819233" name="Rectangle 33"/>
          <p:cNvSpPr>
            <a:spLocks noChangeArrowheads="1"/>
          </p:cNvSpPr>
          <p:nvPr/>
        </p:nvSpPr>
        <p:spPr bwMode="auto">
          <a:xfrm>
            <a:off x="3481915" y="4624010"/>
            <a:ext cx="17843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noProof="1">
                <a:latin typeface="Courier New" charset="0"/>
              </a:rPr>
              <a:t>odd = 2 * n + 1</a:t>
            </a:r>
            <a:endParaRPr lang="en-US" dirty="0">
              <a:latin typeface="Courier New" charset="0"/>
            </a:endParaRPr>
          </a:p>
        </p:txBody>
      </p:sp>
      <p:sp>
        <p:nvSpPr>
          <p:cNvPr id="819234" name="Text Box 34"/>
          <p:cNvSpPr txBox="1">
            <a:spLocks noChangeArrowheads="1"/>
          </p:cNvSpPr>
          <p:nvPr/>
        </p:nvSpPr>
        <p:spPr bwMode="auto">
          <a:xfrm>
            <a:off x="3412975" y="473891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0000"/>
                </a:solidFill>
              </a:rPr>
              <a:t>^</a:t>
            </a:r>
          </a:p>
        </p:txBody>
      </p:sp>
      <p:sp>
        <p:nvSpPr>
          <p:cNvPr id="819235" name="Rectangle 35"/>
          <p:cNvSpPr>
            <a:spLocks noChangeArrowheads="1"/>
          </p:cNvSpPr>
          <p:nvPr/>
        </p:nvSpPr>
        <p:spPr bwMode="auto">
          <a:xfrm>
            <a:off x="1079500" y="2028596"/>
            <a:ext cx="3841750" cy="231775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19236" name="Rectangle 36"/>
          <p:cNvSpPr>
            <a:spLocks noChangeArrowheads="1"/>
          </p:cNvSpPr>
          <p:nvPr/>
        </p:nvSpPr>
        <p:spPr bwMode="auto">
          <a:xfrm>
            <a:off x="1079500" y="2261125"/>
            <a:ext cx="4919472" cy="231775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19237" name="Rectangle 37"/>
          <p:cNvSpPr>
            <a:spLocks noChangeArrowheads="1"/>
          </p:cNvSpPr>
          <p:nvPr/>
        </p:nvSpPr>
        <p:spPr bwMode="auto">
          <a:xfrm>
            <a:off x="1079500" y="2495851"/>
            <a:ext cx="5440680" cy="231775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19241" name="Text Box 41"/>
          <p:cNvSpPr txBox="1">
            <a:spLocks noChangeArrowheads="1"/>
          </p:cNvSpPr>
          <p:nvPr/>
        </p:nvSpPr>
        <p:spPr bwMode="auto">
          <a:xfrm>
            <a:off x="3784450" y="473891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0000"/>
                </a:solidFill>
              </a:rPr>
              <a:t>^</a:t>
            </a:r>
          </a:p>
        </p:txBody>
      </p:sp>
      <p:sp>
        <p:nvSpPr>
          <p:cNvPr id="819242" name="Rectangle 42"/>
          <p:cNvSpPr>
            <a:spLocks noChangeArrowheads="1"/>
          </p:cNvSpPr>
          <p:nvPr/>
        </p:nvSpPr>
        <p:spPr bwMode="auto">
          <a:xfrm>
            <a:off x="6611938" y="4633535"/>
            <a:ext cx="8699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 algn="ctr"/>
            <a:r>
              <a:rPr noProof="1">
                <a:latin typeface="Courier New" charset="0"/>
              </a:rPr>
              <a:t>odd</a:t>
            </a:r>
            <a:endParaRPr lang="en-US" dirty="0">
              <a:latin typeface="Courier New" charset="0"/>
            </a:endParaRPr>
          </a:p>
        </p:txBody>
      </p:sp>
      <p:sp>
        <p:nvSpPr>
          <p:cNvPr id="52" name="Rectangle 42"/>
          <p:cNvSpPr>
            <a:spLocks noChangeArrowheads="1"/>
          </p:cNvSpPr>
          <p:nvPr/>
        </p:nvSpPr>
        <p:spPr bwMode="auto">
          <a:xfrm>
            <a:off x="5410200" y="4648200"/>
            <a:ext cx="1066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 algn="ctr"/>
            <a:r>
              <a:rPr lang="en-US" noProof="1" smtClean="0">
                <a:latin typeface="Courier New" charset="0"/>
              </a:rPr>
              <a:t>WORD</a:t>
            </a:r>
            <a:endParaRPr lang="en-US" dirty="0">
              <a:latin typeface="Courier New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9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19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9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19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9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223" grpId="0" animBg="1"/>
      <p:bldP spid="819233" grpId="0"/>
      <p:bldP spid="819234" grpId="0"/>
      <p:bldP spid="819234" grpId="1"/>
      <p:bldP spid="819235" grpId="0" animBg="1"/>
      <p:bldP spid="819236" grpId="0" animBg="1"/>
      <p:bldP spid="819237" grpId="0" animBg="1"/>
      <p:bldP spid="819241" grpId="0"/>
      <p:bldP spid="819242" grpId="0"/>
      <p:bldP spid="5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125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76200"/>
            <a:ext cx="9144000" cy="1143000"/>
          </a:xfrm>
          <a:noFill/>
          <a:ln/>
        </p:spPr>
        <p:txBody>
          <a:bodyPr/>
          <a:lstStyle/>
          <a:p>
            <a:r>
              <a:rPr lang="en-US" sz="4000">
                <a:solidFill>
                  <a:srgbClr val="FF0000"/>
                </a:solidFill>
              </a:rPr>
              <a:t>Tracing the Precedence Parser </a:t>
            </a:r>
            <a:endParaRPr lang="en-US">
              <a:solidFill>
                <a:srgbClr val="FF0000"/>
              </a:solidFill>
            </a:endParaRPr>
          </a:p>
        </p:txBody>
      </p:sp>
      <p:sp>
        <p:nvSpPr>
          <p:cNvPr id="821251" name="Rectangle 3"/>
          <p:cNvSpPr>
            <a:spLocks noChangeArrowheads="1"/>
          </p:cNvSpPr>
          <p:nvPr/>
        </p:nvSpPr>
        <p:spPr bwMode="auto">
          <a:xfrm>
            <a:off x="444500" y="1166813"/>
            <a:ext cx="8032750" cy="198437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21252" name="Text Box 4"/>
          <p:cNvSpPr txBox="1">
            <a:spLocks noChangeArrowheads="1"/>
          </p:cNvSpPr>
          <p:nvPr/>
        </p:nvSpPr>
        <p:spPr bwMode="auto">
          <a:xfrm>
            <a:off x="520700" y="1130528"/>
            <a:ext cx="7962900" cy="1747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lnSpc>
                <a:spcPct val="110000"/>
              </a:lnSpc>
            </a:pPr>
            <a:r>
              <a:rPr noProof="1">
                <a:latin typeface="Courier New" charset="0"/>
              </a:rPr>
              <a:t>int main() {</a:t>
            </a:r>
          </a:p>
          <a:p>
            <a:pPr>
              <a:lnSpc>
                <a:spcPct val="110000"/>
              </a:lnSpc>
            </a:pPr>
            <a:r>
              <a:rPr noProof="1">
                <a:latin typeface="Courier New" charset="0"/>
              </a:rPr>
              <a:t>  </a:t>
            </a:r>
            <a:r>
              <a:rPr noProof="1" smtClean="0">
                <a:latin typeface="Courier New" charset="0"/>
              </a:rPr>
              <a:t> </a:t>
            </a:r>
            <a:r>
              <a:rPr lang="en-US" noProof="1" smtClean="0">
                <a:latin typeface="Courier New" charset="0"/>
              </a:rPr>
              <a:t>TokenScanner</a:t>
            </a:r>
            <a:r>
              <a:rPr noProof="1" smtClean="0">
                <a:latin typeface="Courier New" charset="0"/>
              </a:rPr>
              <a:t> scanner </a:t>
            </a:r>
            <a:r>
              <a:rPr noProof="1">
                <a:latin typeface="Courier New" charset="0"/>
              </a:rPr>
              <a:t>= new</a:t>
            </a:r>
            <a:r>
              <a:rPr noProof="1" smtClean="0">
                <a:latin typeface="Courier New" charset="0"/>
              </a:rPr>
              <a:t> </a:t>
            </a:r>
            <a:r>
              <a:rPr lang="en-US" noProof="1" smtClean="0">
                <a:latin typeface="Courier New" charset="0"/>
              </a:rPr>
              <a:t>TokenScanner</a:t>
            </a:r>
            <a:r>
              <a:rPr noProof="1" smtClean="0">
                <a:latin typeface="Courier New" charset="0"/>
              </a:rPr>
              <a:t>(</a:t>
            </a:r>
            <a:r>
              <a:rPr noProof="1">
                <a:latin typeface="Courier New" charset="0"/>
              </a:rPr>
              <a:t>);</a:t>
            </a:r>
          </a:p>
          <a:p>
            <a:pPr>
              <a:lnSpc>
                <a:spcPct val="110000"/>
              </a:lnSpc>
            </a:pPr>
            <a:r>
              <a:rPr noProof="1">
                <a:latin typeface="Courier New" charset="0"/>
              </a:rPr>
              <a:t>  </a:t>
            </a:r>
            <a:r>
              <a:rPr noProof="1" smtClean="0">
                <a:latin typeface="Courier New" charset="0"/>
              </a:rPr>
              <a:t> scanner.setInput</a:t>
            </a:r>
            <a:r>
              <a:rPr noProof="1">
                <a:latin typeface="Courier New" charset="0"/>
              </a:rPr>
              <a:t>("odd = 2 * n + 1");</a:t>
            </a:r>
          </a:p>
          <a:p>
            <a:pPr>
              <a:lnSpc>
                <a:spcPct val="110000"/>
              </a:lnSpc>
            </a:pPr>
            <a:r>
              <a:rPr noProof="1">
                <a:latin typeface="Courier New" charset="0"/>
              </a:rPr>
              <a:t>  </a:t>
            </a:r>
            <a:r>
              <a:rPr noProof="1" smtClean="0">
                <a:latin typeface="Courier New" charset="0"/>
              </a:rPr>
              <a:t> </a:t>
            </a:r>
            <a:r>
              <a:rPr lang="en-US" noProof="1" smtClean="0">
                <a:latin typeface="Courier New" charset="0"/>
              </a:rPr>
              <a:t>scanner.ignoreWhitespace()</a:t>
            </a:r>
            <a:r>
              <a:rPr noProof="1" smtClean="0">
                <a:latin typeface="Courier New" charset="0"/>
              </a:rPr>
              <a:t>;</a:t>
            </a:r>
            <a:endParaRPr noProof="1">
              <a:latin typeface="Courier New" charset="0"/>
            </a:endParaRPr>
          </a:p>
          <a:p>
            <a:pPr>
              <a:lnSpc>
                <a:spcPct val="110000"/>
              </a:lnSpc>
            </a:pPr>
            <a:r>
              <a:rPr noProof="1">
                <a:latin typeface="Courier New" charset="0"/>
              </a:rPr>
              <a:t>   Expression *exp =</a:t>
            </a:r>
            <a:r>
              <a:rPr noProof="1" smtClean="0">
                <a:latin typeface="Courier New" charset="0"/>
              </a:rPr>
              <a:t> </a:t>
            </a:r>
            <a:r>
              <a:rPr lang="en-US" noProof="1" smtClean="0">
                <a:latin typeface="Courier New" charset="0"/>
              </a:rPr>
              <a:t>readE(scanner, 0)</a:t>
            </a:r>
            <a:r>
              <a:rPr noProof="1" smtClean="0">
                <a:latin typeface="Courier New" charset="0"/>
              </a:rPr>
              <a:t>;</a:t>
            </a:r>
            <a:endParaRPr noProof="1">
              <a:latin typeface="Courier New" charset="0"/>
            </a:endParaRPr>
          </a:p>
          <a:p>
            <a:pPr>
              <a:lnSpc>
                <a:spcPct val="110000"/>
              </a:lnSpc>
            </a:pPr>
            <a:r>
              <a:rPr noProof="1">
                <a:latin typeface="Courier New" charset="0"/>
              </a:rPr>
              <a:t>   . . .</a:t>
            </a:r>
          </a:p>
          <a:p>
            <a:pPr>
              <a:lnSpc>
                <a:spcPct val="110000"/>
              </a:lnSpc>
            </a:pPr>
            <a:r>
              <a:rPr noProof="1">
                <a:latin typeface="Courier New" charset="0"/>
              </a:rPr>
              <a:t>}</a:t>
            </a:r>
          </a:p>
        </p:txBody>
      </p:sp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533400" y="1422400"/>
            <a:ext cx="8089900" cy="3384549"/>
            <a:chOff x="336" y="896"/>
            <a:chExt cx="5096" cy="2132"/>
          </a:xfrm>
        </p:grpSpPr>
        <p:sp>
          <p:nvSpPr>
            <p:cNvPr id="821254" name="Rectangle 6"/>
            <p:cNvSpPr>
              <a:spLocks noChangeArrowheads="1"/>
            </p:cNvSpPr>
            <p:nvPr/>
          </p:nvSpPr>
          <p:spPr bwMode="auto">
            <a:xfrm>
              <a:off x="336" y="907"/>
              <a:ext cx="5060" cy="2121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1255" name="Text Box 7"/>
            <p:cNvSpPr txBox="1">
              <a:spLocks noChangeArrowheads="1"/>
            </p:cNvSpPr>
            <p:nvPr/>
          </p:nvSpPr>
          <p:spPr bwMode="auto">
            <a:xfrm>
              <a:off x="408" y="896"/>
              <a:ext cx="4905" cy="18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r>
                <a:rPr lang="en-US" dirty="0">
                  <a:latin typeface="Courier New" charset="0"/>
                </a:rPr>
                <a:t>Expression </a:t>
              </a:r>
              <a:r>
                <a:rPr lang="en-US" dirty="0" smtClean="0">
                  <a:latin typeface="Courier New" charset="0"/>
                </a:rPr>
                <a:t>*</a:t>
              </a:r>
              <a:r>
                <a:rPr lang="en-US" dirty="0" err="1" smtClean="0">
                  <a:latin typeface="Courier New" charset="0"/>
                </a:rPr>
                <a:t>readE(TokenScanner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>
                  <a:latin typeface="Courier New" charset="0"/>
                </a:rPr>
                <a:t>&amp;</a:t>
              </a:r>
              <a:r>
                <a:rPr lang="en-US" dirty="0" smtClean="0">
                  <a:latin typeface="Courier New" charset="0"/>
                </a:rPr>
                <a:t> scanner, </a:t>
              </a:r>
              <a:r>
                <a:rPr lang="en-US" dirty="0" err="1">
                  <a:latin typeface="Courier New" charset="0"/>
                </a:rPr>
                <a:t>int</a:t>
              </a:r>
              <a:r>
                <a:rPr lang="en-US" dirty="0">
                  <a:latin typeface="Courier New" charset="0"/>
                </a:rPr>
                <a:t> </a:t>
              </a:r>
              <a:r>
                <a:rPr lang="en-US" dirty="0" err="1">
                  <a:latin typeface="Courier New" charset="0"/>
                </a:rPr>
                <a:t>prec</a:t>
              </a:r>
              <a:r>
                <a:rPr lang="en-US" dirty="0">
                  <a:latin typeface="Courier New" charset="0"/>
                </a:rPr>
                <a:t>) {</a:t>
              </a:r>
            </a:p>
            <a:p>
              <a:r>
                <a:rPr lang="en-US" dirty="0">
                  <a:latin typeface="Courier New" charset="0"/>
                </a:rPr>
                <a:t>   Expression *exp =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readT(scanner</a:t>
              </a:r>
              <a:r>
                <a:rPr lang="en-US" dirty="0" smtClean="0">
                  <a:latin typeface="Courier New" charset="0"/>
                </a:rPr>
                <a:t>)</a:t>
              </a:r>
              <a:r>
                <a:rPr lang="en-US" dirty="0">
                  <a:latin typeface="Courier New" charset="0"/>
                </a:rPr>
                <a:t>;</a:t>
              </a:r>
            </a:p>
            <a:p>
              <a:r>
                <a:rPr lang="en-US" dirty="0">
                  <a:latin typeface="Courier New" charset="0"/>
                </a:rPr>
                <a:t>   string token;</a:t>
              </a:r>
            </a:p>
            <a:p>
              <a:r>
                <a:rPr lang="en-US" dirty="0">
                  <a:latin typeface="Courier New" charset="0"/>
                </a:rPr>
                <a:t>   while (true) {</a:t>
              </a:r>
            </a:p>
            <a:p>
              <a:r>
                <a:rPr lang="en-US" dirty="0">
                  <a:latin typeface="Courier New" charset="0"/>
                </a:rPr>
                <a:t>      token =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scanner.nextToken</a:t>
              </a:r>
              <a:r>
                <a:rPr lang="en-US" dirty="0">
                  <a:latin typeface="Courier New" charset="0"/>
                </a:rPr>
                <a:t>();</a:t>
              </a:r>
            </a:p>
            <a:p>
              <a:r>
                <a:rPr lang="en-US" dirty="0">
                  <a:latin typeface="Courier New" charset="0"/>
                </a:rPr>
                <a:t>      </a:t>
              </a:r>
              <a:r>
                <a:rPr lang="en-US" dirty="0" err="1">
                  <a:latin typeface="Courier New" charset="0"/>
                </a:rPr>
                <a:t>int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tprec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>
                  <a:latin typeface="Courier New" charset="0"/>
                </a:rPr>
                <a:t>=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precedence(token</a:t>
              </a:r>
              <a:r>
                <a:rPr lang="en-US" dirty="0">
                  <a:latin typeface="Courier New" charset="0"/>
                </a:rPr>
                <a:t>);</a:t>
              </a:r>
            </a:p>
            <a:p>
              <a:r>
                <a:rPr lang="en-US" dirty="0">
                  <a:latin typeface="Courier New" charset="0"/>
                </a:rPr>
                <a:t>      if </a:t>
              </a:r>
              <a:r>
                <a:rPr lang="en-US" dirty="0" smtClean="0">
                  <a:latin typeface="Courier New" charset="0"/>
                </a:rPr>
                <a:t>(</a:t>
              </a:r>
              <a:r>
                <a:rPr lang="en-US" dirty="0" err="1" smtClean="0">
                  <a:latin typeface="Courier New" charset="0"/>
                </a:rPr>
                <a:t>tprec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>
                  <a:latin typeface="Courier New" charset="0"/>
                </a:rPr>
                <a:t>&lt;= </a:t>
              </a:r>
              <a:r>
                <a:rPr lang="en-US" dirty="0" err="1">
                  <a:latin typeface="Courier New" charset="0"/>
                </a:rPr>
                <a:t>prec</a:t>
              </a:r>
              <a:r>
                <a:rPr lang="en-US" dirty="0">
                  <a:latin typeface="Courier New" charset="0"/>
                </a:rPr>
                <a:t>) break;</a:t>
              </a:r>
            </a:p>
            <a:p>
              <a:r>
                <a:rPr lang="en-US" dirty="0">
                  <a:latin typeface="Courier New" charset="0"/>
                </a:rPr>
                <a:t>      Expression *</a:t>
              </a:r>
              <a:r>
                <a:rPr lang="en-US" dirty="0" err="1">
                  <a:latin typeface="Courier New" charset="0"/>
                </a:rPr>
                <a:t>rhs</a:t>
              </a:r>
              <a:r>
                <a:rPr lang="en-US" dirty="0">
                  <a:latin typeface="Courier New" charset="0"/>
                </a:rPr>
                <a:t> =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readE(scanner</a:t>
              </a:r>
              <a:r>
                <a:rPr lang="en-US" dirty="0" smtClean="0">
                  <a:latin typeface="Courier New" charset="0"/>
                </a:rPr>
                <a:t>, </a:t>
              </a:r>
              <a:r>
                <a:rPr lang="en-US" dirty="0" err="1" smtClean="0">
                  <a:latin typeface="Courier New" charset="0"/>
                </a:rPr>
                <a:t>tprec</a:t>
              </a:r>
              <a:r>
                <a:rPr lang="en-US" dirty="0" smtClean="0">
                  <a:latin typeface="Courier New" charset="0"/>
                </a:rPr>
                <a:t>)</a:t>
              </a:r>
              <a:r>
                <a:rPr lang="en-US" dirty="0">
                  <a:latin typeface="Courier New" charset="0"/>
                </a:rPr>
                <a:t>;</a:t>
              </a:r>
            </a:p>
            <a:p>
              <a:r>
                <a:rPr lang="en-US" dirty="0">
                  <a:latin typeface="Courier New" charset="0"/>
                </a:rPr>
                <a:t>      exp = new </a:t>
              </a:r>
              <a:r>
                <a:rPr lang="en-US" dirty="0" err="1">
                  <a:latin typeface="Courier New" charset="0"/>
                </a:rPr>
                <a:t>CompoundExp</a:t>
              </a:r>
              <a:r>
                <a:rPr lang="en-US" dirty="0" err="1" smtClean="0">
                  <a:latin typeface="Courier New" charset="0"/>
                </a:rPr>
                <a:t>(token</a:t>
              </a:r>
              <a:r>
                <a:rPr lang="en-US" dirty="0" smtClean="0">
                  <a:latin typeface="Courier New" charset="0"/>
                </a:rPr>
                <a:t>, </a:t>
              </a:r>
              <a:r>
                <a:rPr lang="en-US" dirty="0">
                  <a:latin typeface="Courier New" charset="0"/>
                </a:rPr>
                <a:t>exp, </a:t>
              </a:r>
              <a:r>
                <a:rPr lang="en-US" dirty="0" err="1">
                  <a:latin typeface="Courier New" charset="0"/>
                </a:rPr>
                <a:t>rhs</a:t>
              </a:r>
              <a:r>
                <a:rPr lang="en-US" dirty="0">
                  <a:latin typeface="Courier New" charset="0"/>
                </a:rPr>
                <a:t>);</a:t>
              </a:r>
            </a:p>
            <a:p>
              <a:r>
                <a:rPr lang="en-US" dirty="0">
                  <a:latin typeface="Courier New" charset="0"/>
                </a:rPr>
                <a:t>   }</a:t>
              </a:r>
            </a:p>
            <a:p>
              <a:r>
                <a:rPr lang="en-US" dirty="0">
                  <a:latin typeface="Courier New" charset="0"/>
                </a:rPr>
                <a:t>  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scanner.saveToken</a:t>
              </a:r>
              <a:r>
                <a:rPr lang="en-US" dirty="0" err="1">
                  <a:latin typeface="Courier New" charset="0"/>
                </a:rPr>
                <a:t>(token</a:t>
              </a:r>
              <a:r>
                <a:rPr lang="en-US" dirty="0">
                  <a:latin typeface="Courier New" charset="0"/>
                </a:rPr>
                <a:t>);</a:t>
              </a:r>
            </a:p>
            <a:p>
              <a:r>
                <a:rPr lang="en-US" dirty="0">
                  <a:latin typeface="Courier New" charset="0"/>
                </a:rPr>
                <a:t>   return exp;</a:t>
              </a:r>
            </a:p>
            <a:p>
              <a:r>
                <a:rPr lang="en-US" dirty="0">
                  <a:latin typeface="Courier New" charset="0"/>
                </a:rPr>
                <a:t>}</a:t>
              </a:r>
            </a:p>
          </p:txBody>
        </p:sp>
        <p:sp>
          <p:nvSpPr>
            <p:cNvPr id="821256" name="Rectangle 8"/>
            <p:cNvSpPr>
              <a:spLocks noChangeArrowheads="1"/>
            </p:cNvSpPr>
            <p:nvPr/>
          </p:nvSpPr>
          <p:spPr bwMode="auto">
            <a:xfrm>
              <a:off x="986" y="2720"/>
              <a:ext cx="1150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1257" name="Text Box 9"/>
            <p:cNvSpPr txBox="1">
              <a:spLocks noChangeArrowheads="1"/>
            </p:cNvSpPr>
            <p:nvPr/>
          </p:nvSpPr>
          <p:spPr bwMode="auto">
            <a:xfrm>
              <a:off x="960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 smtClean="0">
                  <a:latin typeface="Courier New" charset="0"/>
                </a:rPr>
                <a:t>scanner</a:t>
              </a:r>
              <a:endParaRPr lang="en-US" dirty="0">
                <a:latin typeface="Courier New" charset="0"/>
              </a:endParaRPr>
            </a:p>
          </p:txBody>
        </p:sp>
        <p:sp>
          <p:nvSpPr>
            <p:cNvPr id="821258" name="Rectangle 10"/>
            <p:cNvSpPr>
              <a:spLocks noChangeArrowheads="1"/>
            </p:cNvSpPr>
            <p:nvPr/>
          </p:nvSpPr>
          <p:spPr bwMode="auto">
            <a:xfrm>
              <a:off x="2224" y="2720"/>
              <a:ext cx="547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1259" name="Text Box 11"/>
            <p:cNvSpPr txBox="1">
              <a:spLocks noChangeArrowheads="1"/>
            </p:cNvSpPr>
            <p:nvPr/>
          </p:nvSpPr>
          <p:spPr bwMode="auto">
            <a:xfrm>
              <a:off x="2200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>
                  <a:latin typeface="Courier New" charset="0"/>
                </a:rPr>
                <a:t>prec</a:t>
              </a:r>
            </a:p>
          </p:txBody>
        </p:sp>
        <p:sp>
          <p:nvSpPr>
            <p:cNvPr id="821260" name="Rectangle 12"/>
            <p:cNvSpPr>
              <a:spLocks noChangeArrowheads="1"/>
            </p:cNvSpPr>
            <p:nvPr/>
          </p:nvSpPr>
          <p:spPr bwMode="auto">
            <a:xfrm>
              <a:off x="2864" y="2720"/>
              <a:ext cx="547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1261" name="Text Box 13"/>
            <p:cNvSpPr txBox="1">
              <a:spLocks noChangeArrowheads="1"/>
            </p:cNvSpPr>
            <p:nvPr/>
          </p:nvSpPr>
          <p:spPr bwMode="auto">
            <a:xfrm>
              <a:off x="2840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 dirty="0" err="1" smtClean="0">
                  <a:latin typeface="Courier New" charset="0"/>
                </a:rPr>
                <a:t>tprec</a:t>
              </a:r>
              <a:endParaRPr lang="en-US" dirty="0">
                <a:latin typeface="Courier New" charset="0"/>
              </a:endParaRPr>
            </a:p>
          </p:txBody>
        </p:sp>
        <p:sp>
          <p:nvSpPr>
            <p:cNvPr id="821262" name="Rectangle 14"/>
            <p:cNvSpPr>
              <a:spLocks noChangeArrowheads="1"/>
            </p:cNvSpPr>
            <p:nvPr/>
          </p:nvSpPr>
          <p:spPr bwMode="auto">
            <a:xfrm>
              <a:off x="3504" y="2720"/>
              <a:ext cx="547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1263" name="Text Box 15"/>
            <p:cNvSpPr txBox="1">
              <a:spLocks noChangeArrowheads="1"/>
            </p:cNvSpPr>
            <p:nvPr/>
          </p:nvSpPr>
          <p:spPr bwMode="auto">
            <a:xfrm>
              <a:off x="3480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>
                  <a:latin typeface="Courier New" charset="0"/>
                </a:rPr>
                <a:t>token</a:t>
              </a:r>
            </a:p>
          </p:txBody>
        </p:sp>
        <p:sp>
          <p:nvSpPr>
            <p:cNvPr id="821264" name="Rectangle 16"/>
            <p:cNvSpPr>
              <a:spLocks noChangeArrowheads="1"/>
            </p:cNvSpPr>
            <p:nvPr/>
          </p:nvSpPr>
          <p:spPr bwMode="auto">
            <a:xfrm>
              <a:off x="4144" y="2720"/>
              <a:ext cx="547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1265" name="Text Box 17"/>
            <p:cNvSpPr txBox="1">
              <a:spLocks noChangeArrowheads="1"/>
            </p:cNvSpPr>
            <p:nvPr/>
          </p:nvSpPr>
          <p:spPr bwMode="auto">
            <a:xfrm>
              <a:off x="4120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>
                  <a:latin typeface="Courier New" charset="0"/>
                </a:rPr>
                <a:t>exp</a:t>
              </a:r>
            </a:p>
          </p:txBody>
        </p:sp>
        <p:sp>
          <p:nvSpPr>
            <p:cNvPr id="821266" name="Rectangle 18"/>
            <p:cNvSpPr>
              <a:spLocks noChangeArrowheads="1"/>
            </p:cNvSpPr>
            <p:nvPr/>
          </p:nvSpPr>
          <p:spPr bwMode="auto">
            <a:xfrm>
              <a:off x="4776" y="2720"/>
              <a:ext cx="547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1267" name="Text Box 19"/>
            <p:cNvSpPr txBox="1">
              <a:spLocks noChangeArrowheads="1"/>
            </p:cNvSpPr>
            <p:nvPr/>
          </p:nvSpPr>
          <p:spPr bwMode="auto">
            <a:xfrm>
              <a:off x="4752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>
                  <a:latin typeface="Courier New" charset="0"/>
                </a:rPr>
                <a:t>rhs</a:t>
              </a:r>
            </a:p>
          </p:txBody>
        </p:sp>
      </p:grpSp>
      <p:sp>
        <p:nvSpPr>
          <p:cNvPr id="821268" name="Rectangle 20"/>
          <p:cNvSpPr>
            <a:spLocks noChangeArrowheads="1"/>
          </p:cNvSpPr>
          <p:nvPr/>
        </p:nvSpPr>
        <p:spPr bwMode="auto">
          <a:xfrm>
            <a:off x="1600200" y="4331910"/>
            <a:ext cx="17843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noProof="1">
                <a:latin typeface="Courier New" charset="0"/>
              </a:rPr>
              <a:t>odd = 2 * n + 1</a:t>
            </a:r>
            <a:endParaRPr lang="en-US" dirty="0">
              <a:latin typeface="Courier New" charset="0"/>
            </a:endParaRPr>
          </a:p>
        </p:txBody>
      </p:sp>
      <p:sp>
        <p:nvSpPr>
          <p:cNvPr id="821269" name="Text Box 21"/>
          <p:cNvSpPr txBox="1">
            <a:spLocks noChangeArrowheads="1"/>
          </p:cNvSpPr>
          <p:nvPr/>
        </p:nvSpPr>
        <p:spPr bwMode="auto">
          <a:xfrm>
            <a:off x="3530600" y="4331305"/>
            <a:ext cx="8731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600" b="0" dirty="0"/>
              <a:t>0</a:t>
            </a:r>
          </a:p>
        </p:txBody>
      </p:sp>
      <p:grpSp>
        <p:nvGrpSpPr>
          <p:cNvPr id="36" name="Group 24"/>
          <p:cNvGrpSpPr>
            <a:grpSpLocks/>
          </p:cNvGrpSpPr>
          <p:nvPr/>
        </p:nvGrpSpPr>
        <p:grpSpPr bwMode="auto">
          <a:xfrm>
            <a:off x="609600" y="1714500"/>
            <a:ext cx="8064500" cy="3384549"/>
            <a:chOff x="336" y="960"/>
            <a:chExt cx="5080" cy="2132"/>
          </a:xfrm>
        </p:grpSpPr>
        <p:sp>
          <p:nvSpPr>
            <p:cNvPr id="37" name="Rectangle 25"/>
            <p:cNvSpPr>
              <a:spLocks noChangeArrowheads="1"/>
            </p:cNvSpPr>
            <p:nvPr/>
          </p:nvSpPr>
          <p:spPr bwMode="auto">
            <a:xfrm>
              <a:off x="336" y="971"/>
              <a:ext cx="5060" cy="2121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Text Box 26"/>
            <p:cNvSpPr txBox="1">
              <a:spLocks noChangeArrowheads="1"/>
            </p:cNvSpPr>
            <p:nvPr/>
          </p:nvSpPr>
          <p:spPr bwMode="auto">
            <a:xfrm>
              <a:off x="408" y="960"/>
              <a:ext cx="4905" cy="18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 dirty="0">
                  <a:latin typeface="Courier New" charset="0"/>
                </a:rPr>
                <a:t>Expression </a:t>
              </a:r>
              <a:r>
                <a:rPr lang="en-US" dirty="0" smtClean="0">
                  <a:latin typeface="Courier New" charset="0"/>
                </a:rPr>
                <a:t>*</a:t>
              </a:r>
              <a:r>
                <a:rPr lang="en-US" dirty="0" err="1" smtClean="0">
                  <a:latin typeface="Courier New" charset="0"/>
                </a:rPr>
                <a:t>readT(TokenScanner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>
                  <a:latin typeface="Courier New" charset="0"/>
                </a:rPr>
                <a:t>&amp;</a:t>
              </a:r>
              <a:r>
                <a:rPr lang="en-US" dirty="0" smtClean="0">
                  <a:latin typeface="Courier New" charset="0"/>
                </a:rPr>
                <a:t> scanner) </a:t>
              </a:r>
              <a:r>
                <a:rPr lang="en-US" dirty="0">
                  <a:latin typeface="Courier New" charset="0"/>
                </a:rPr>
                <a:t>{</a:t>
              </a:r>
            </a:p>
            <a:p>
              <a:pPr>
                <a:lnSpc>
                  <a:spcPct val="110000"/>
                </a:lnSpc>
              </a:pPr>
              <a:r>
                <a:rPr lang="en-US" dirty="0">
                  <a:latin typeface="Courier New" charset="0"/>
                </a:rPr>
                <a:t>  </a:t>
              </a:r>
              <a:r>
                <a:rPr lang="en-US" dirty="0" smtClean="0">
                  <a:latin typeface="Courier New" charset="0"/>
                </a:rPr>
                <a:t> string token = </a:t>
              </a:r>
              <a:r>
                <a:rPr lang="en-US" dirty="0" err="1" smtClean="0">
                  <a:latin typeface="Courier New" charset="0"/>
                </a:rPr>
                <a:t>scanner.nextToken</a:t>
              </a:r>
              <a:r>
                <a:rPr lang="en-US" dirty="0" smtClean="0">
                  <a:latin typeface="Courier New" charset="0"/>
                </a:rPr>
                <a:t>();</a:t>
              </a:r>
            </a:p>
            <a:p>
              <a:pPr>
                <a:lnSpc>
                  <a:spcPct val="110000"/>
                </a:lnSpc>
              </a:pPr>
              <a:r>
                <a:rPr lang="en-US" dirty="0" smtClean="0">
                  <a:latin typeface="Courier New" charset="0"/>
                </a:rPr>
                <a:t>   </a:t>
              </a:r>
              <a:r>
                <a:rPr lang="en-US" dirty="0" err="1" smtClean="0">
                  <a:latin typeface="Courier New" charset="0"/>
                </a:rPr>
                <a:t>TokenType</a:t>
              </a:r>
              <a:r>
                <a:rPr lang="en-US" dirty="0" smtClean="0">
                  <a:latin typeface="Courier New" charset="0"/>
                </a:rPr>
                <a:t> type = </a:t>
              </a:r>
              <a:r>
                <a:rPr lang="en-US" dirty="0" err="1" smtClean="0">
                  <a:latin typeface="Courier New" charset="0"/>
                </a:rPr>
                <a:t>scanner.getTokenType(token</a:t>
              </a:r>
              <a:r>
                <a:rPr lang="en-US" dirty="0" smtClean="0">
                  <a:latin typeface="Courier New" charset="0"/>
                </a:rPr>
                <a:t>);</a:t>
              </a:r>
            </a:p>
            <a:p>
              <a:pPr>
                <a:lnSpc>
                  <a:spcPct val="110000"/>
                </a:lnSpc>
              </a:pPr>
              <a:r>
                <a:rPr lang="en-US" dirty="0" smtClean="0">
                  <a:latin typeface="Courier New" charset="0"/>
                </a:rPr>
                <a:t>   if (type == WORD) return new </a:t>
              </a:r>
              <a:r>
                <a:rPr lang="en-US" dirty="0" err="1" smtClean="0">
                  <a:latin typeface="Courier New" charset="0"/>
                </a:rPr>
                <a:t>IdentifierExp(token</a:t>
              </a:r>
              <a:r>
                <a:rPr lang="en-US" dirty="0" smtClean="0">
                  <a:latin typeface="Courier New" charset="0"/>
                </a:rPr>
                <a:t>);</a:t>
              </a:r>
            </a:p>
            <a:p>
              <a:pPr>
                <a:lnSpc>
                  <a:spcPct val="110000"/>
                </a:lnSpc>
              </a:pPr>
              <a:r>
                <a:rPr lang="en-US" dirty="0" smtClean="0">
                  <a:latin typeface="Courier New" charset="0"/>
                </a:rPr>
                <a:t>   if (type == NUMBER) return new </a:t>
              </a:r>
              <a:r>
                <a:rPr lang="en-US" dirty="0" err="1" smtClean="0">
                  <a:latin typeface="Courier New" charset="0"/>
                </a:rPr>
                <a:t>ConstantExp(stringToInteger(token</a:t>
              </a:r>
              <a:r>
                <a:rPr lang="en-US" dirty="0" smtClean="0">
                  <a:latin typeface="Courier New" charset="0"/>
                </a:rPr>
                <a:t>));</a:t>
              </a:r>
            </a:p>
            <a:p>
              <a:pPr>
                <a:lnSpc>
                  <a:spcPct val="110000"/>
                </a:lnSpc>
              </a:pPr>
              <a:r>
                <a:rPr lang="en-US" dirty="0" smtClean="0">
                  <a:latin typeface="Courier New" charset="0"/>
                </a:rPr>
                <a:t>   if (token != "(") </a:t>
              </a:r>
              <a:r>
                <a:rPr lang="en-US" dirty="0" err="1" smtClean="0">
                  <a:latin typeface="Courier New" charset="0"/>
                </a:rPr>
                <a:t>error("Illegal</a:t>
              </a:r>
              <a:r>
                <a:rPr lang="en-US" dirty="0" smtClean="0">
                  <a:latin typeface="Courier New" charset="0"/>
                </a:rPr>
                <a:t> term in expression");</a:t>
              </a:r>
            </a:p>
            <a:p>
              <a:pPr>
                <a:lnSpc>
                  <a:spcPct val="110000"/>
                </a:lnSpc>
              </a:pPr>
              <a:r>
                <a:rPr lang="en-US" dirty="0" smtClean="0">
                  <a:latin typeface="Courier New" charset="0"/>
                </a:rPr>
                <a:t>   Expression *exp = </a:t>
              </a:r>
              <a:r>
                <a:rPr lang="en-US" dirty="0" err="1" smtClean="0">
                  <a:latin typeface="Courier New" charset="0"/>
                </a:rPr>
                <a:t>readE(scanner</a:t>
              </a:r>
              <a:r>
                <a:rPr lang="en-US" dirty="0" smtClean="0">
                  <a:latin typeface="Courier New" charset="0"/>
                </a:rPr>
                <a:t>, 0);</a:t>
              </a:r>
            </a:p>
            <a:p>
              <a:pPr>
                <a:lnSpc>
                  <a:spcPct val="110000"/>
                </a:lnSpc>
              </a:pPr>
              <a:r>
                <a:rPr lang="en-US" dirty="0" smtClean="0">
                  <a:latin typeface="Courier New" charset="0"/>
                </a:rPr>
                <a:t>   if (</a:t>
              </a:r>
              <a:r>
                <a:rPr lang="en-US" dirty="0" err="1" smtClean="0">
                  <a:latin typeface="Courier New" charset="0"/>
                </a:rPr>
                <a:t>scanner.nextToken</a:t>
              </a:r>
              <a:r>
                <a:rPr lang="en-US" dirty="0" smtClean="0">
                  <a:latin typeface="Courier New" charset="0"/>
                </a:rPr>
                <a:t>() != ")") {</a:t>
              </a:r>
            </a:p>
            <a:p>
              <a:pPr>
                <a:lnSpc>
                  <a:spcPct val="110000"/>
                </a:lnSpc>
              </a:pPr>
              <a:r>
                <a:rPr lang="en-US" dirty="0" smtClean="0">
                  <a:latin typeface="Courier New" charset="0"/>
                </a:rPr>
                <a:t>      </a:t>
              </a:r>
              <a:r>
                <a:rPr lang="en-US" dirty="0" err="1" smtClean="0">
                  <a:latin typeface="Courier New" charset="0"/>
                </a:rPr>
                <a:t>error("Unbalanced</a:t>
              </a:r>
              <a:r>
                <a:rPr lang="en-US" dirty="0" smtClean="0">
                  <a:latin typeface="Courier New" charset="0"/>
                </a:rPr>
                <a:t> parentheses in expression");</a:t>
              </a:r>
            </a:p>
            <a:p>
              <a:pPr>
                <a:lnSpc>
                  <a:spcPct val="110000"/>
                </a:lnSpc>
              </a:pPr>
              <a:r>
                <a:rPr lang="en-US" dirty="0" smtClean="0">
                  <a:latin typeface="Courier New" charset="0"/>
                </a:rPr>
                <a:t>   }</a:t>
              </a:r>
            </a:p>
            <a:p>
              <a:pPr>
                <a:lnSpc>
                  <a:spcPct val="110000"/>
                </a:lnSpc>
              </a:pPr>
              <a:r>
                <a:rPr lang="en-US" dirty="0" smtClean="0">
                  <a:latin typeface="Courier New" charset="0"/>
                </a:rPr>
                <a:t>   return exp;</a:t>
              </a:r>
            </a:p>
            <a:p>
              <a:pPr>
                <a:lnSpc>
                  <a:spcPct val="110000"/>
                </a:lnSpc>
              </a:pPr>
              <a:r>
                <a:rPr lang="en-US" dirty="0">
                  <a:latin typeface="Courier New" charset="0"/>
                </a:rPr>
                <a:t>}</a:t>
              </a:r>
            </a:p>
          </p:txBody>
        </p:sp>
        <p:sp>
          <p:nvSpPr>
            <p:cNvPr id="39" name="Rectangle 27"/>
            <p:cNvSpPr>
              <a:spLocks noChangeArrowheads="1"/>
            </p:cNvSpPr>
            <p:nvPr/>
          </p:nvSpPr>
          <p:spPr bwMode="auto">
            <a:xfrm>
              <a:off x="2124" y="2784"/>
              <a:ext cx="1150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Text Box 28"/>
            <p:cNvSpPr txBox="1">
              <a:spLocks noChangeArrowheads="1"/>
            </p:cNvSpPr>
            <p:nvPr/>
          </p:nvSpPr>
          <p:spPr bwMode="auto">
            <a:xfrm>
              <a:off x="2074" y="2597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 dirty="0" smtClean="0">
                  <a:latin typeface="Courier New" charset="0"/>
                </a:rPr>
                <a:t>scanner</a:t>
              </a:r>
              <a:endParaRPr lang="en-US" dirty="0">
                <a:latin typeface="Courier New" charset="0"/>
              </a:endParaRPr>
            </a:p>
          </p:txBody>
        </p:sp>
        <p:sp>
          <p:nvSpPr>
            <p:cNvPr id="41" name="Rectangle 29"/>
            <p:cNvSpPr>
              <a:spLocks noChangeArrowheads="1"/>
            </p:cNvSpPr>
            <p:nvPr/>
          </p:nvSpPr>
          <p:spPr bwMode="auto">
            <a:xfrm>
              <a:off x="4120" y="2784"/>
              <a:ext cx="547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Text Box 30"/>
            <p:cNvSpPr txBox="1">
              <a:spLocks noChangeArrowheads="1"/>
            </p:cNvSpPr>
            <p:nvPr/>
          </p:nvSpPr>
          <p:spPr bwMode="auto">
            <a:xfrm>
              <a:off x="4096" y="2597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>
                  <a:latin typeface="Courier New" charset="0"/>
                </a:rPr>
                <a:t>token</a:t>
              </a:r>
            </a:p>
          </p:txBody>
        </p:sp>
        <p:sp>
          <p:nvSpPr>
            <p:cNvPr id="43" name="Rectangle 31"/>
            <p:cNvSpPr>
              <a:spLocks noChangeArrowheads="1"/>
            </p:cNvSpPr>
            <p:nvPr/>
          </p:nvSpPr>
          <p:spPr bwMode="auto">
            <a:xfrm>
              <a:off x="4760" y="2784"/>
              <a:ext cx="547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Text Box 32"/>
            <p:cNvSpPr txBox="1">
              <a:spLocks noChangeArrowheads="1"/>
            </p:cNvSpPr>
            <p:nvPr/>
          </p:nvSpPr>
          <p:spPr bwMode="auto">
            <a:xfrm>
              <a:off x="4736" y="2597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>
                  <a:latin typeface="Courier New" charset="0"/>
                </a:rPr>
                <a:t>exp</a:t>
              </a:r>
            </a:p>
          </p:txBody>
        </p:sp>
        <p:sp>
          <p:nvSpPr>
            <p:cNvPr id="45" name="Rectangle 27"/>
            <p:cNvSpPr>
              <a:spLocks noChangeArrowheads="1"/>
            </p:cNvSpPr>
            <p:nvPr/>
          </p:nvSpPr>
          <p:spPr bwMode="auto">
            <a:xfrm>
              <a:off x="3360" y="2783"/>
              <a:ext cx="674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" name="Text Box 28"/>
            <p:cNvSpPr txBox="1">
              <a:spLocks noChangeArrowheads="1"/>
            </p:cNvSpPr>
            <p:nvPr/>
          </p:nvSpPr>
          <p:spPr bwMode="auto">
            <a:xfrm>
              <a:off x="3312" y="2598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 dirty="0" smtClean="0">
                  <a:latin typeface="Courier New" charset="0"/>
                </a:rPr>
                <a:t>type</a:t>
              </a:r>
              <a:endParaRPr lang="en-US" dirty="0">
                <a:latin typeface="Courier New" charset="0"/>
              </a:endParaRPr>
            </a:p>
          </p:txBody>
        </p:sp>
      </p:grpSp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329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76200"/>
            <a:ext cx="9144000" cy="1143000"/>
          </a:xfrm>
          <a:noFill/>
          <a:ln/>
        </p:spPr>
        <p:txBody>
          <a:bodyPr/>
          <a:lstStyle/>
          <a:p>
            <a:r>
              <a:rPr lang="en-US" sz="4000">
                <a:solidFill>
                  <a:srgbClr val="FF0000"/>
                </a:solidFill>
              </a:rPr>
              <a:t>Tracing the Precedence Parser </a:t>
            </a:r>
            <a:endParaRPr lang="en-US">
              <a:solidFill>
                <a:srgbClr val="FF0000"/>
              </a:solidFill>
            </a:endParaRPr>
          </a:p>
        </p:txBody>
      </p:sp>
      <p:sp>
        <p:nvSpPr>
          <p:cNvPr id="823299" name="Rectangle 3"/>
          <p:cNvSpPr>
            <a:spLocks noChangeArrowheads="1"/>
          </p:cNvSpPr>
          <p:nvPr/>
        </p:nvSpPr>
        <p:spPr bwMode="auto">
          <a:xfrm>
            <a:off x="444500" y="1166813"/>
            <a:ext cx="8032750" cy="198437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23300" name="Text Box 4"/>
          <p:cNvSpPr txBox="1">
            <a:spLocks noChangeArrowheads="1"/>
          </p:cNvSpPr>
          <p:nvPr/>
        </p:nvSpPr>
        <p:spPr bwMode="auto">
          <a:xfrm>
            <a:off x="520700" y="1130528"/>
            <a:ext cx="7962900" cy="1747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lnSpc>
                <a:spcPct val="110000"/>
              </a:lnSpc>
            </a:pPr>
            <a:r>
              <a:rPr noProof="1">
                <a:latin typeface="Courier New" charset="0"/>
              </a:rPr>
              <a:t>int main() {</a:t>
            </a:r>
          </a:p>
          <a:p>
            <a:pPr>
              <a:lnSpc>
                <a:spcPct val="110000"/>
              </a:lnSpc>
            </a:pPr>
            <a:r>
              <a:rPr noProof="1">
                <a:latin typeface="Courier New" charset="0"/>
              </a:rPr>
              <a:t>  </a:t>
            </a:r>
            <a:r>
              <a:rPr noProof="1" smtClean="0">
                <a:latin typeface="Courier New" charset="0"/>
              </a:rPr>
              <a:t> </a:t>
            </a:r>
            <a:r>
              <a:rPr lang="en-US" noProof="1" smtClean="0">
                <a:latin typeface="Courier New" charset="0"/>
              </a:rPr>
              <a:t>TokenScanner</a:t>
            </a:r>
            <a:r>
              <a:rPr noProof="1" smtClean="0">
                <a:latin typeface="Courier New" charset="0"/>
              </a:rPr>
              <a:t> scanner </a:t>
            </a:r>
            <a:r>
              <a:rPr noProof="1">
                <a:latin typeface="Courier New" charset="0"/>
              </a:rPr>
              <a:t>= new</a:t>
            </a:r>
            <a:r>
              <a:rPr noProof="1" smtClean="0">
                <a:latin typeface="Courier New" charset="0"/>
              </a:rPr>
              <a:t> </a:t>
            </a:r>
            <a:r>
              <a:rPr lang="en-US" noProof="1" smtClean="0">
                <a:latin typeface="Courier New" charset="0"/>
              </a:rPr>
              <a:t>TokenScanner</a:t>
            </a:r>
            <a:r>
              <a:rPr noProof="1" smtClean="0">
                <a:latin typeface="Courier New" charset="0"/>
              </a:rPr>
              <a:t>(</a:t>
            </a:r>
            <a:r>
              <a:rPr noProof="1">
                <a:latin typeface="Courier New" charset="0"/>
              </a:rPr>
              <a:t>);</a:t>
            </a:r>
          </a:p>
          <a:p>
            <a:pPr>
              <a:lnSpc>
                <a:spcPct val="110000"/>
              </a:lnSpc>
            </a:pPr>
            <a:r>
              <a:rPr noProof="1">
                <a:latin typeface="Courier New" charset="0"/>
              </a:rPr>
              <a:t>  </a:t>
            </a:r>
            <a:r>
              <a:rPr noProof="1" smtClean="0">
                <a:latin typeface="Courier New" charset="0"/>
              </a:rPr>
              <a:t> scanner.setInput</a:t>
            </a:r>
            <a:r>
              <a:rPr noProof="1">
                <a:latin typeface="Courier New" charset="0"/>
              </a:rPr>
              <a:t>("odd = 2 * n + 1");</a:t>
            </a:r>
          </a:p>
          <a:p>
            <a:pPr>
              <a:lnSpc>
                <a:spcPct val="110000"/>
              </a:lnSpc>
            </a:pPr>
            <a:r>
              <a:rPr noProof="1">
                <a:latin typeface="Courier New" charset="0"/>
              </a:rPr>
              <a:t>  </a:t>
            </a:r>
            <a:r>
              <a:rPr noProof="1" smtClean="0">
                <a:latin typeface="Courier New" charset="0"/>
              </a:rPr>
              <a:t> </a:t>
            </a:r>
            <a:r>
              <a:rPr lang="en-US" noProof="1" smtClean="0">
                <a:latin typeface="Courier New" charset="0"/>
              </a:rPr>
              <a:t>scanner.ignoreWhitespace()</a:t>
            </a:r>
            <a:r>
              <a:rPr noProof="1" smtClean="0">
                <a:latin typeface="Courier New" charset="0"/>
              </a:rPr>
              <a:t>;</a:t>
            </a:r>
            <a:endParaRPr noProof="1">
              <a:latin typeface="Courier New" charset="0"/>
            </a:endParaRPr>
          </a:p>
          <a:p>
            <a:pPr>
              <a:lnSpc>
                <a:spcPct val="110000"/>
              </a:lnSpc>
            </a:pPr>
            <a:r>
              <a:rPr noProof="1">
                <a:latin typeface="Courier New" charset="0"/>
              </a:rPr>
              <a:t>   Expression *exp =</a:t>
            </a:r>
            <a:r>
              <a:rPr noProof="1" smtClean="0">
                <a:latin typeface="Courier New" charset="0"/>
              </a:rPr>
              <a:t> </a:t>
            </a:r>
            <a:r>
              <a:rPr lang="en-US" noProof="1" smtClean="0">
                <a:latin typeface="Courier New" charset="0"/>
              </a:rPr>
              <a:t>readE(scanner, 0)</a:t>
            </a:r>
            <a:r>
              <a:rPr noProof="1" smtClean="0">
                <a:latin typeface="Courier New" charset="0"/>
              </a:rPr>
              <a:t>;</a:t>
            </a:r>
            <a:endParaRPr noProof="1">
              <a:latin typeface="Courier New" charset="0"/>
            </a:endParaRPr>
          </a:p>
          <a:p>
            <a:pPr>
              <a:lnSpc>
                <a:spcPct val="110000"/>
              </a:lnSpc>
            </a:pPr>
            <a:r>
              <a:rPr noProof="1">
                <a:latin typeface="Courier New" charset="0"/>
              </a:rPr>
              <a:t>   . . .</a:t>
            </a:r>
          </a:p>
          <a:p>
            <a:pPr>
              <a:lnSpc>
                <a:spcPct val="110000"/>
              </a:lnSpc>
            </a:pPr>
            <a:r>
              <a:rPr noProof="1">
                <a:latin typeface="Courier New" charset="0"/>
              </a:rPr>
              <a:t>}</a:t>
            </a:r>
          </a:p>
        </p:txBody>
      </p:sp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533400" y="1422400"/>
            <a:ext cx="8089900" cy="3384549"/>
            <a:chOff x="336" y="896"/>
            <a:chExt cx="5096" cy="2132"/>
          </a:xfrm>
        </p:grpSpPr>
        <p:sp>
          <p:nvSpPr>
            <p:cNvPr id="823302" name="Rectangle 6"/>
            <p:cNvSpPr>
              <a:spLocks noChangeArrowheads="1"/>
            </p:cNvSpPr>
            <p:nvPr/>
          </p:nvSpPr>
          <p:spPr bwMode="auto">
            <a:xfrm>
              <a:off x="336" y="907"/>
              <a:ext cx="5060" cy="2121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3303" name="Text Box 7"/>
            <p:cNvSpPr txBox="1">
              <a:spLocks noChangeArrowheads="1"/>
            </p:cNvSpPr>
            <p:nvPr/>
          </p:nvSpPr>
          <p:spPr bwMode="auto">
            <a:xfrm>
              <a:off x="408" y="896"/>
              <a:ext cx="4905" cy="18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r>
                <a:rPr lang="en-US" dirty="0">
                  <a:latin typeface="Courier New" charset="0"/>
                </a:rPr>
                <a:t>Expression </a:t>
              </a:r>
              <a:r>
                <a:rPr lang="en-US" dirty="0" smtClean="0">
                  <a:latin typeface="Courier New" charset="0"/>
                </a:rPr>
                <a:t>*</a:t>
              </a:r>
              <a:r>
                <a:rPr lang="en-US" dirty="0" err="1" smtClean="0">
                  <a:latin typeface="Courier New" charset="0"/>
                </a:rPr>
                <a:t>readE(TokenScanner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>
                  <a:latin typeface="Courier New" charset="0"/>
                </a:rPr>
                <a:t>&amp;</a:t>
              </a:r>
              <a:r>
                <a:rPr lang="en-US" dirty="0" smtClean="0">
                  <a:latin typeface="Courier New" charset="0"/>
                </a:rPr>
                <a:t> scanner, </a:t>
              </a:r>
              <a:r>
                <a:rPr lang="en-US" dirty="0" err="1">
                  <a:latin typeface="Courier New" charset="0"/>
                </a:rPr>
                <a:t>int</a:t>
              </a:r>
              <a:r>
                <a:rPr lang="en-US" dirty="0">
                  <a:latin typeface="Courier New" charset="0"/>
                </a:rPr>
                <a:t> </a:t>
              </a:r>
              <a:r>
                <a:rPr lang="en-US" dirty="0" err="1">
                  <a:latin typeface="Courier New" charset="0"/>
                </a:rPr>
                <a:t>prec</a:t>
              </a:r>
              <a:r>
                <a:rPr lang="en-US" dirty="0">
                  <a:latin typeface="Courier New" charset="0"/>
                </a:rPr>
                <a:t>) {</a:t>
              </a:r>
            </a:p>
            <a:p>
              <a:r>
                <a:rPr lang="en-US" dirty="0">
                  <a:latin typeface="Courier New" charset="0"/>
                </a:rPr>
                <a:t>   Expression *exp =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readT(scanner</a:t>
              </a:r>
              <a:r>
                <a:rPr lang="en-US" dirty="0" smtClean="0">
                  <a:latin typeface="Courier New" charset="0"/>
                </a:rPr>
                <a:t>)</a:t>
              </a:r>
              <a:r>
                <a:rPr lang="en-US" dirty="0">
                  <a:latin typeface="Courier New" charset="0"/>
                </a:rPr>
                <a:t>;</a:t>
              </a:r>
            </a:p>
            <a:p>
              <a:r>
                <a:rPr lang="en-US" dirty="0">
                  <a:latin typeface="Courier New" charset="0"/>
                </a:rPr>
                <a:t>   string token;</a:t>
              </a:r>
            </a:p>
            <a:p>
              <a:r>
                <a:rPr lang="en-US" dirty="0">
                  <a:latin typeface="Courier New" charset="0"/>
                </a:rPr>
                <a:t>   while (true) {</a:t>
              </a:r>
            </a:p>
            <a:p>
              <a:r>
                <a:rPr lang="en-US" dirty="0">
                  <a:latin typeface="Courier New" charset="0"/>
                </a:rPr>
                <a:t>      token =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scanner.nextToken</a:t>
              </a:r>
              <a:r>
                <a:rPr lang="en-US" dirty="0">
                  <a:latin typeface="Courier New" charset="0"/>
                </a:rPr>
                <a:t>();</a:t>
              </a:r>
            </a:p>
            <a:p>
              <a:r>
                <a:rPr lang="en-US" dirty="0">
                  <a:latin typeface="Courier New" charset="0"/>
                </a:rPr>
                <a:t>      </a:t>
              </a:r>
              <a:r>
                <a:rPr lang="en-US" dirty="0" err="1">
                  <a:latin typeface="Courier New" charset="0"/>
                </a:rPr>
                <a:t>int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tprec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>
                  <a:latin typeface="Courier New" charset="0"/>
                </a:rPr>
                <a:t>=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precedence(token</a:t>
              </a:r>
              <a:r>
                <a:rPr lang="en-US" dirty="0">
                  <a:latin typeface="Courier New" charset="0"/>
                </a:rPr>
                <a:t>);</a:t>
              </a:r>
            </a:p>
            <a:p>
              <a:r>
                <a:rPr lang="en-US" dirty="0">
                  <a:latin typeface="Courier New" charset="0"/>
                </a:rPr>
                <a:t>      if </a:t>
              </a:r>
              <a:r>
                <a:rPr lang="en-US" dirty="0" smtClean="0">
                  <a:latin typeface="Courier New" charset="0"/>
                </a:rPr>
                <a:t>(</a:t>
              </a:r>
              <a:r>
                <a:rPr lang="en-US" dirty="0" err="1" smtClean="0">
                  <a:latin typeface="Courier New" charset="0"/>
                </a:rPr>
                <a:t>tprec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>
                  <a:latin typeface="Courier New" charset="0"/>
                </a:rPr>
                <a:t>&lt;= </a:t>
              </a:r>
              <a:r>
                <a:rPr lang="en-US" dirty="0" err="1">
                  <a:latin typeface="Courier New" charset="0"/>
                </a:rPr>
                <a:t>prec</a:t>
              </a:r>
              <a:r>
                <a:rPr lang="en-US" dirty="0">
                  <a:latin typeface="Courier New" charset="0"/>
                </a:rPr>
                <a:t>) break;</a:t>
              </a:r>
            </a:p>
            <a:p>
              <a:r>
                <a:rPr lang="en-US" dirty="0">
                  <a:latin typeface="Courier New" charset="0"/>
                </a:rPr>
                <a:t>      Expression *</a:t>
              </a:r>
              <a:r>
                <a:rPr lang="en-US" dirty="0" err="1">
                  <a:latin typeface="Courier New" charset="0"/>
                </a:rPr>
                <a:t>rhs</a:t>
              </a:r>
              <a:r>
                <a:rPr lang="en-US" dirty="0">
                  <a:latin typeface="Courier New" charset="0"/>
                </a:rPr>
                <a:t> =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readE(scanner</a:t>
              </a:r>
              <a:r>
                <a:rPr lang="en-US" dirty="0" smtClean="0">
                  <a:latin typeface="Courier New" charset="0"/>
                </a:rPr>
                <a:t>, </a:t>
              </a:r>
              <a:r>
                <a:rPr lang="en-US" dirty="0" err="1" smtClean="0">
                  <a:latin typeface="Courier New" charset="0"/>
                </a:rPr>
                <a:t>tprec</a:t>
              </a:r>
              <a:r>
                <a:rPr lang="en-US" dirty="0" smtClean="0">
                  <a:latin typeface="Courier New" charset="0"/>
                </a:rPr>
                <a:t>)</a:t>
              </a:r>
              <a:r>
                <a:rPr lang="en-US" dirty="0">
                  <a:latin typeface="Courier New" charset="0"/>
                </a:rPr>
                <a:t>;</a:t>
              </a:r>
            </a:p>
            <a:p>
              <a:r>
                <a:rPr lang="en-US" dirty="0">
                  <a:latin typeface="Courier New" charset="0"/>
                </a:rPr>
                <a:t>      exp = new </a:t>
              </a:r>
              <a:r>
                <a:rPr lang="en-US" dirty="0" err="1">
                  <a:latin typeface="Courier New" charset="0"/>
                </a:rPr>
                <a:t>CompoundExp</a:t>
              </a:r>
              <a:r>
                <a:rPr lang="en-US" dirty="0" err="1" smtClean="0">
                  <a:latin typeface="Courier New" charset="0"/>
                </a:rPr>
                <a:t>(token</a:t>
              </a:r>
              <a:r>
                <a:rPr lang="en-US" dirty="0" smtClean="0">
                  <a:latin typeface="Courier New" charset="0"/>
                </a:rPr>
                <a:t>, </a:t>
              </a:r>
              <a:r>
                <a:rPr lang="en-US" dirty="0">
                  <a:latin typeface="Courier New" charset="0"/>
                </a:rPr>
                <a:t>exp, </a:t>
              </a:r>
              <a:r>
                <a:rPr lang="en-US" dirty="0" err="1">
                  <a:latin typeface="Courier New" charset="0"/>
                </a:rPr>
                <a:t>rhs</a:t>
              </a:r>
              <a:r>
                <a:rPr lang="en-US" dirty="0">
                  <a:latin typeface="Courier New" charset="0"/>
                </a:rPr>
                <a:t>);</a:t>
              </a:r>
            </a:p>
            <a:p>
              <a:r>
                <a:rPr lang="en-US" dirty="0">
                  <a:latin typeface="Courier New" charset="0"/>
                </a:rPr>
                <a:t>   }</a:t>
              </a:r>
            </a:p>
            <a:p>
              <a:r>
                <a:rPr lang="en-US" dirty="0">
                  <a:latin typeface="Courier New" charset="0"/>
                </a:rPr>
                <a:t>  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scanner.saveToken</a:t>
              </a:r>
              <a:r>
                <a:rPr lang="en-US" dirty="0" err="1">
                  <a:latin typeface="Courier New" charset="0"/>
                </a:rPr>
                <a:t>(token</a:t>
              </a:r>
              <a:r>
                <a:rPr lang="en-US" dirty="0">
                  <a:latin typeface="Courier New" charset="0"/>
                </a:rPr>
                <a:t>);</a:t>
              </a:r>
            </a:p>
            <a:p>
              <a:r>
                <a:rPr lang="en-US" dirty="0">
                  <a:latin typeface="Courier New" charset="0"/>
                </a:rPr>
                <a:t>   return exp;</a:t>
              </a:r>
            </a:p>
            <a:p>
              <a:r>
                <a:rPr lang="en-US" dirty="0">
                  <a:latin typeface="Courier New" charset="0"/>
                </a:rPr>
                <a:t>}</a:t>
              </a:r>
            </a:p>
          </p:txBody>
        </p:sp>
        <p:sp>
          <p:nvSpPr>
            <p:cNvPr id="823304" name="Rectangle 8"/>
            <p:cNvSpPr>
              <a:spLocks noChangeArrowheads="1"/>
            </p:cNvSpPr>
            <p:nvPr/>
          </p:nvSpPr>
          <p:spPr bwMode="auto">
            <a:xfrm>
              <a:off x="986" y="2720"/>
              <a:ext cx="1150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3305" name="Text Box 9"/>
            <p:cNvSpPr txBox="1">
              <a:spLocks noChangeArrowheads="1"/>
            </p:cNvSpPr>
            <p:nvPr/>
          </p:nvSpPr>
          <p:spPr bwMode="auto">
            <a:xfrm>
              <a:off x="960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 smtClean="0">
                  <a:latin typeface="Courier New" charset="0"/>
                </a:rPr>
                <a:t>scanner</a:t>
              </a:r>
              <a:endParaRPr lang="en-US" dirty="0">
                <a:latin typeface="Courier New" charset="0"/>
              </a:endParaRPr>
            </a:p>
          </p:txBody>
        </p:sp>
        <p:sp>
          <p:nvSpPr>
            <p:cNvPr id="823306" name="Rectangle 10"/>
            <p:cNvSpPr>
              <a:spLocks noChangeArrowheads="1"/>
            </p:cNvSpPr>
            <p:nvPr/>
          </p:nvSpPr>
          <p:spPr bwMode="auto">
            <a:xfrm>
              <a:off x="2224" y="2720"/>
              <a:ext cx="547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3307" name="Text Box 11"/>
            <p:cNvSpPr txBox="1">
              <a:spLocks noChangeArrowheads="1"/>
            </p:cNvSpPr>
            <p:nvPr/>
          </p:nvSpPr>
          <p:spPr bwMode="auto">
            <a:xfrm>
              <a:off x="2200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>
                  <a:latin typeface="Courier New" charset="0"/>
                </a:rPr>
                <a:t>prec</a:t>
              </a:r>
            </a:p>
          </p:txBody>
        </p:sp>
        <p:sp>
          <p:nvSpPr>
            <p:cNvPr id="823308" name="Rectangle 12"/>
            <p:cNvSpPr>
              <a:spLocks noChangeArrowheads="1"/>
            </p:cNvSpPr>
            <p:nvPr/>
          </p:nvSpPr>
          <p:spPr bwMode="auto">
            <a:xfrm>
              <a:off x="2864" y="2720"/>
              <a:ext cx="547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3309" name="Text Box 13"/>
            <p:cNvSpPr txBox="1">
              <a:spLocks noChangeArrowheads="1"/>
            </p:cNvSpPr>
            <p:nvPr/>
          </p:nvSpPr>
          <p:spPr bwMode="auto">
            <a:xfrm>
              <a:off x="2840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 dirty="0" err="1" smtClean="0">
                  <a:latin typeface="Courier New" charset="0"/>
                </a:rPr>
                <a:t>tprec</a:t>
              </a:r>
              <a:endParaRPr lang="en-US" dirty="0">
                <a:latin typeface="Courier New" charset="0"/>
              </a:endParaRPr>
            </a:p>
          </p:txBody>
        </p:sp>
        <p:sp>
          <p:nvSpPr>
            <p:cNvPr id="823310" name="Rectangle 14"/>
            <p:cNvSpPr>
              <a:spLocks noChangeArrowheads="1"/>
            </p:cNvSpPr>
            <p:nvPr/>
          </p:nvSpPr>
          <p:spPr bwMode="auto">
            <a:xfrm>
              <a:off x="3504" y="2720"/>
              <a:ext cx="547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3311" name="Text Box 15"/>
            <p:cNvSpPr txBox="1">
              <a:spLocks noChangeArrowheads="1"/>
            </p:cNvSpPr>
            <p:nvPr/>
          </p:nvSpPr>
          <p:spPr bwMode="auto">
            <a:xfrm>
              <a:off x="3480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>
                  <a:latin typeface="Courier New" charset="0"/>
                </a:rPr>
                <a:t>token</a:t>
              </a:r>
            </a:p>
          </p:txBody>
        </p:sp>
        <p:sp>
          <p:nvSpPr>
            <p:cNvPr id="823312" name="Rectangle 16"/>
            <p:cNvSpPr>
              <a:spLocks noChangeArrowheads="1"/>
            </p:cNvSpPr>
            <p:nvPr/>
          </p:nvSpPr>
          <p:spPr bwMode="auto">
            <a:xfrm>
              <a:off x="4144" y="2720"/>
              <a:ext cx="547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3313" name="Text Box 17"/>
            <p:cNvSpPr txBox="1">
              <a:spLocks noChangeArrowheads="1"/>
            </p:cNvSpPr>
            <p:nvPr/>
          </p:nvSpPr>
          <p:spPr bwMode="auto">
            <a:xfrm>
              <a:off x="4120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>
                  <a:latin typeface="Courier New" charset="0"/>
                </a:rPr>
                <a:t>exp</a:t>
              </a:r>
            </a:p>
          </p:txBody>
        </p:sp>
        <p:sp>
          <p:nvSpPr>
            <p:cNvPr id="823314" name="Rectangle 18"/>
            <p:cNvSpPr>
              <a:spLocks noChangeArrowheads="1"/>
            </p:cNvSpPr>
            <p:nvPr/>
          </p:nvSpPr>
          <p:spPr bwMode="auto">
            <a:xfrm>
              <a:off x="4776" y="2720"/>
              <a:ext cx="547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3315" name="Text Box 19"/>
            <p:cNvSpPr txBox="1">
              <a:spLocks noChangeArrowheads="1"/>
            </p:cNvSpPr>
            <p:nvPr/>
          </p:nvSpPr>
          <p:spPr bwMode="auto">
            <a:xfrm>
              <a:off x="4752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>
                  <a:latin typeface="Courier New" charset="0"/>
                </a:rPr>
                <a:t>rhs</a:t>
              </a:r>
            </a:p>
          </p:txBody>
        </p:sp>
      </p:grpSp>
      <p:sp>
        <p:nvSpPr>
          <p:cNvPr id="823316" name="Rectangle 20"/>
          <p:cNvSpPr>
            <a:spLocks noChangeArrowheads="1"/>
          </p:cNvSpPr>
          <p:nvPr/>
        </p:nvSpPr>
        <p:spPr bwMode="auto">
          <a:xfrm>
            <a:off x="1600200" y="4331910"/>
            <a:ext cx="17843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noProof="1">
                <a:latin typeface="Courier New" charset="0"/>
              </a:rPr>
              <a:t>odd = 2 * n + 1</a:t>
            </a:r>
            <a:endParaRPr lang="en-US" dirty="0">
              <a:latin typeface="Courier New" charset="0"/>
            </a:endParaRPr>
          </a:p>
        </p:txBody>
      </p:sp>
      <p:sp>
        <p:nvSpPr>
          <p:cNvPr id="823317" name="Text Box 21"/>
          <p:cNvSpPr txBox="1">
            <a:spLocks noChangeArrowheads="1"/>
          </p:cNvSpPr>
          <p:nvPr/>
        </p:nvSpPr>
        <p:spPr bwMode="auto">
          <a:xfrm>
            <a:off x="1917700" y="444681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0000"/>
                </a:solidFill>
              </a:rPr>
              <a:t>^</a:t>
            </a:r>
          </a:p>
        </p:txBody>
      </p:sp>
      <p:sp>
        <p:nvSpPr>
          <p:cNvPr id="823318" name="Text Box 22"/>
          <p:cNvSpPr txBox="1">
            <a:spLocks noChangeArrowheads="1"/>
          </p:cNvSpPr>
          <p:nvPr/>
        </p:nvSpPr>
        <p:spPr bwMode="auto">
          <a:xfrm>
            <a:off x="3530600" y="4331305"/>
            <a:ext cx="8731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600" b="0" dirty="0"/>
              <a:t>0</a:t>
            </a:r>
          </a:p>
        </p:txBody>
      </p:sp>
      <p:grpSp>
        <p:nvGrpSpPr>
          <p:cNvPr id="3" name="Group 23"/>
          <p:cNvGrpSpPr>
            <a:grpSpLocks/>
          </p:cNvGrpSpPr>
          <p:nvPr/>
        </p:nvGrpSpPr>
        <p:grpSpPr bwMode="auto">
          <a:xfrm>
            <a:off x="1370013" y="5919787"/>
            <a:ext cx="688975" cy="571500"/>
            <a:chOff x="4894" y="3729"/>
            <a:chExt cx="434" cy="360"/>
          </a:xfrm>
        </p:grpSpPr>
        <p:sp>
          <p:nvSpPr>
            <p:cNvPr id="823320" name="Rectangle 24"/>
            <p:cNvSpPr>
              <a:spLocks noChangeArrowheads="1"/>
            </p:cNvSpPr>
            <p:nvPr/>
          </p:nvSpPr>
          <p:spPr bwMode="auto">
            <a:xfrm>
              <a:off x="4894" y="3915"/>
              <a:ext cx="434" cy="16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3321" name="Rectangle 25"/>
            <p:cNvSpPr>
              <a:spLocks noChangeArrowheads="1"/>
            </p:cNvSpPr>
            <p:nvPr/>
          </p:nvSpPr>
          <p:spPr bwMode="auto">
            <a:xfrm>
              <a:off x="4896" y="3897"/>
              <a:ext cx="431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noProof="1">
                  <a:latin typeface="Courier New" charset="0"/>
                </a:rPr>
                <a:t>odd</a:t>
              </a:r>
              <a:endParaRPr lang="en-US" dirty="0">
                <a:latin typeface="Courier New" charset="0"/>
              </a:endParaRPr>
            </a:p>
          </p:txBody>
        </p:sp>
        <p:sp>
          <p:nvSpPr>
            <p:cNvPr id="823322" name="Rectangle 26"/>
            <p:cNvSpPr>
              <a:spLocks noChangeArrowheads="1"/>
            </p:cNvSpPr>
            <p:nvPr/>
          </p:nvSpPr>
          <p:spPr bwMode="auto">
            <a:xfrm>
              <a:off x="4894" y="3747"/>
              <a:ext cx="434" cy="16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3323" name="Rectangle 27"/>
            <p:cNvSpPr>
              <a:spLocks noChangeArrowheads="1"/>
            </p:cNvSpPr>
            <p:nvPr/>
          </p:nvSpPr>
          <p:spPr bwMode="auto">
            <a:xfrm>
              <a:off x="4896" y="3729"/>
              <a:ext cx="431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noProof="1">
                  <a:latin typeface="Courier New" charset="0"/>
                </a:rPr>
                <a:t>ID</a:t>
              </a:r>
              <a:endParaRPr lang="en-US" dirty="0">
                <a:latin typeface="Courier New" charset="0"/>
              </a:endParaRPr>
            </a:p>
          </p:txBody>
        </p:sp>
      </p:grpSp>
      <p:sp>
        <p:nvSpPr>
          <p:cNvPr id="823324" name="Oval 28"/>
          <p:cNvSpPr>
            <a:spLocks noChangeArrowheads="1"/>
          </p:cNvSpPr>
          <p:nvPr/>
        </p:nvSpPr>
        <p:spPr bwMode="auto">
          <a:xfrm>
            <a:off x="6985000" y="4483100"/>
            <a:ext cx="74613" cy="74613"/>
          </a:xfrm>
          <a:prstGeom prst="ellipse">
            <a:avLst/>
          </a:prstGeom>
          <a:solidFill>
            <a:srgbClr val="00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cxnSp>
        <p:nvCxnSpPr>
          <p:cNvPr id="823325" name="AutoShape 29"/>
          <p:cNvCxnSpPr>
            <a:cxnSpLocks noChangeShapeType="1"/>
            <a:stCxn id="823324" idx="4"/>
            <a:endCxn id="823322" idx="1"/>
          </p:cNvCxnSpPr>
          <p:nvPr/>
        </p:nvCxnSpPr>
        <p:spPr bwMode="auto">
          <a:xfrm rot="5400000">
            <a:off x="3434557" y="2493169"/>
            <a:ext cx="1524000" cy="5653087"/>
          </a:xfrm>
          <a:prstGeom prst="bentConnector4">
            <a:avLst>
              <a:gd name="adj1" fmla="val 50400"/>
              <a:gd name="adj2" fmla="val 104042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sp>
        <p:nvSpPr>
          <p:cNvPr id="823326" name="Rectangle 30"/>
          <p:cNvSpPr>
            <a:spLocks noChangeArrowheads="1"/>
          </p:cNvSpPr>
          <p:nvPr/>
        </p:nvSpPr>
        <p:spPr bwMode="auto">
          <a:xfrm>
            <a:off x="1012825" y="1927225"/>
            <a:ext cx="1470025" cy="231775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23327" name="Rectangle 31"/>
          <p:cNvSpPr>
            <a:spLocks noChangeArrowheads="1"/>
          </p:cNvSpPr>
          <p:nvPr/>
        </p:nvSpPr>
        <p:spPr bwMode="auto">
          <a:xfrm>
            <a:off x="1012825" y="2134205"/>
            <a:ext cx="1362075" cy="231775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23328" name="Rectangle 32"/>
          <p:cNvSpPr>
            <a:spLocks noChangeArrowheads="1"/>
          </p:cNvSpPr>
          <p:nvPr/>
        </p:nvSpPr>
        <p:spPr bwMode="auto">
          <a:xfrm>
            <a:off x="1317625" y="2343755"/>
            <a:ext cx="3101975" cy="231775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23329" name="Rectangle 33"/>
          <p:cNvSpPr>
            <a:spLocks noChangeArrowheads="1"/>
          </p:cNvSpPr>
          <p:nvPr/>
        </p:nvSpPr>
        <p:spPr bwMode="auto">
          <a:xfrm>
            <a:off x="1317625" y="2562830"/>
            <a:ext cx="3305175" cy="231775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23330" name="Rectangle 34"/>
          <p:cNvSpPr>
            <a:spLocks noChangeArrowheads="1"/>
          </p:cNvSpPr>
          <p:nvPr/>
        </p:nvSpPr>
        <p:spPr bwMode="auto">
          <a:xfrm>
            <a:off x="1317626" y="2772380"/>
            <a:ext cx="2763308" cy="231775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23331" name="Rectangle 35"/>
          <p:cNvSpPr>
            <a:spLocks noChangeArrowheads="1"/>
          </p:cNvSpPr>
          <p:nvPr/>
        </p:nvSpPr>
        <p:spPr bwMode="auto">
          <a:xfrm>
            <a:off x="1317626" y="2981930"/>
            <a:ext cx="4398264" cy="231775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23332" name="Text Box 36"/>
          <p:cNvSpPr txBox="1">
            <a:spLocks noChangeArrowheads="1"/>
          </p:cNvSpPr>
          <p:nvPr/>
        </p:nvSpPr>
        <p:spPr bwMode="auto">
          <a:xfrm>
            <a:off x="2136775" y="444681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0000"/>
                </a:solidFill>
              </a:rPr>
              <a:t>^</a:t>
            </a:r>
          </a:p>
        </p:txBody>
      </p:sp>
      <p:sp>
        <p:nvSpPr>
          <p:cNvPr id="823333" name="Rectangle 37"/>
          <p:cNvSpPr>
            <a:spLocks noChangeArrowheads="1"/>
          </p:cNvSpPr>
          <p:nvPr/>
        </p:nvSpPr>
        <p:spPr bwMode="auto">
          <a:xfrm>
            <a:off x="5594350" y="4338260"/>
            <a:ext cx="8382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 algn="ctr"/>
            <a:r>
              <a:rPr noProof="1">
                <a:latin typeface="Courier New" charset="0"/>
              </a:rPr>
              <a:t>=</a:t>
            </a:r>
            <a:endParaRPr lang="en-US" dirty="0">
              <a:latin typeface="Courier New" charset="0"/>
            </a:endParaRPr>
          </a:p>
        </p:txBody>
      </p:sp>
      <p:sp>
        <p:nvSpPr>
          <p:cNvPr id="823334" name="Text Box 38"/>
          <p:cNvSpPr txBox="1">
            <a:spLocks noChangeArrowheads="1"/>
          </p:cNvSpPr>
          <p:nvPr/>
        </p:nvSpPr>
        <p:spPr bwMode="auto">
          <a:xfrm>
            <a:off x="4537075" y="4331305"/>
            <a:ext cx="8731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600" b="0" dirty="0"/>
              <a:t>1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3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23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3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23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3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23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3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23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3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3317" grpId="0"/>
      <p:bldP spid="823326" grpId="0" animBg="1"/>
      <p:bldP spid="823327" grpId="0" animBg="1"/>
      <p:bldP spid="823328" grpId="0" animBg="1"/>
      <p:bldP spid="823329" grpId="0" animBg="1"/>
      <p:bldP spid="823330" grpId="0" animBg="1"/>
      <p:bldP spid="823331" grpId="0" animBg="1"/>
      <p:bldP spid="823332" grpId="0"/>
      <p:bldP spid="823333" grpId="0"/>
      <p:bldP spid="82333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534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76200"/>
            <a:ext cx="9144000" cy="1143000"/>
          </a:xfrm>
          <a:noFill/>
          <a:ln/>
        </p:spPr>
        <p:txBody>
          <a:bodyPr/>
          <a:lstStyle/>
          <a:p>
            <a:r>
              <a:rPr lang="en-US" sz="4000" dirty="0">
                <a:solidFill>
                  <a:srgbClr val="FF0000"/>
                </a:solidFill>
              </a:rPr>
              <a:t>Tracing the Precedence Parser 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825347" name="Rectangle 3"/>
          <p:cNvSpPr>
            <a:spLocks noChangeArrowheads="1"/>
          </p:cNvSpPr>
          <p:nvPr/>
        </p:nvSpPr>
        <p:spPr bwMode="auto">
          <a:xfrm>
            <a:off x="444500" y="1166813"/>
            <a:ext cx="8032750" cy="198437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25348" name="Text Box 4"/>
          <p:cNvSpPr txBox="1">
            <a:spLocks noChangeArrowheads="1"/>
          </p:cNvSpPr>
          <p:nvPr/>
        </p:nvSpPr>
        <p:spPr bwMode="auto">
          <a:xfrm>
            <a:off x="520700" y="1130528"/>
            <a:ext cx="7962900" cy="1747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lnSpc>
                <a:spcPct val="110000"/>
              </a:lnSpc>
            </a:pPr>
            <a:r>
              <a:rPr noProof="1">
                <a:latin typeface="Courier New" charset="0"/>
              </a:rPr>
              <a:t>int main() {</a:t>
            </a:r>
          </a:p>
          <a:p>
            <a:pPr>
              <a:lnSpc>
                <a:spcPct val="110000"/>
              </a:lnSpc>
            </a:pPr>
            <a:r>
              <a:rPr noProof="1">
                <a:latin typeface="Courier New" charset="0"/>
              </a:rPr>
              <a:t>  </a:t>
            </a:r>
            <a:r>
              <a:rPr noProof="1" smtClean="0">
                <a:latin typeface="Courier New" charset="0"/>
              </a:rPr>
              <a:t> </a:t>
            </a:r>
            <a:r>
              <a:rPr lang="en-US" noProof="1" smtClean="0">
                <a:latin typeface="Courier New" charset="0"/>
              </a:rPr>
              <a:t>TokenScanner</a:t>
            </a:r>
            <a:r>
              <a:rPr noProof="1" smtClean="0">
                <a:latin typeface="Courier New" charset="0"/>
              </a:rPr>
              <a:t> scanner </a:t>
            </a:r>
            <a:r>
              <a:rPr noProof="1">
                <a:latin typeface="Courier New" charset="0"/>
              </a:rPr>
              <a:t>= new</a:t>
            </a:r>
            <a:r>
              <a:rPr noProof="1" smtClean="0">
                <a:latin typeface="Courier New" charset="0"/>
              </a:rPr>
              <a:t> </a:t>
            </a:r>
            <a:r>
              <a:rPr lang="en-US" noProof="1" smtClean="0">
                <a:latin typeface="Courier New" charset="0"/>
              </a:rPr>
              <a:t>TokenScanner</a:t>
            </a:r>
            <a:r>
              <a:rPr noProof="1" smtClean="0">
                <a:latin typeface="Courier New" charset="0"/>
              </a:rPr>
              <a:t>(</a:t>
            </a:r>
            <a:r>
              <a:rPr noProof="1">
                <a:latin typeface="Courier New" charset="0"/>
              </a:rPr>
              <a:t>);</a:t>
            </a:r>
          </a:p>
          <a:p>
            <a:pPr>
              <a:lnSpc>
                <a:spcPct val="110000"/>
              </a:lnSpc>
            </a:pPr>
            <a:r>
              <a:rPr noProof="1">
                <a:latin typeface="Courier New" charset="0"/>
              </a:rPr>
              <a:t>  </a:t>
            </a:r>
            <a:r>
              <a:rPr noProof="1" smtClean="0">
                <a:latin typeface="Courier New" charset="0"/>
              </a:rPr>
              <a:t> scanner.setInput</a:t>
            </a:r>
            <a:r>
              <a:rPr noProof="1">
                <a:latin typeface="Courier New" charset="0"/>
              </a:rPr>
              <a:t>("odd = 2 * n + 1");</a:t>
            </a:r>
          </a:p>
          <a:p>
            <a:pPr>
              <a:lnSpc>
                <a:spcPct val="110000"/>
              </a:lnSpc>
            </a:pPr>
            <a:r>
              <a:rPr noProof="1">
                <a:latin typeface="Courier New" charset="0"/>
              </a:rPr>
              <a:t>  </a:t>
            </a:r>
            <a:r>
              <a:rPr noProof="1" smtClean="0">
                <a:latin typeface="Courier New" charset="0"/>
              </a:rPr>
              <a:t> </a:t>
            </a:r>
            <a:r>
              <a:rPr lang="en-US" noProof="1" smtClean="0">
                <a:latin typeface="Courier New" charset="0"/>
              </a:rPr>
              <a:t>scanner.ignoreWhitespace()</a:t>
            </a:r>
            <a:r>
              <a:rPr noProof="1" smtClean="0">
                <a:latin typeface="Courier New" charset="0"/>
              </a:rPr>
              <a:t>;</a:t>
            </a:r>
            <a:endParaRPr noProof="1">
              <a:latin typeface="Courier New" charset="0"/>
            </a:endParaRPr>
          </a:p>
          <a:p>
            <a:pPr>
              <a:lnSpc>
                <a:spcPct val="110000"/>
              </a:lnSpc>
            </a:pPr>
            <a:r>
              <a:rPr noProof="1">
                <a:latin typeface="Courier New" charset="0"/>
              </a:rPr>
              <a:t>   Expression *exp =</a:t>
            </a:r>
            <a:r>
              <a:rPr noProof="1" smtClean="0">
                <a:latin typeface="Courier New" charset="0"/>
              </a:rPr>
              <a:t> </a:t>
            </a:r>
            <a:r>
              <a:rPr lang="en-US" noProof="1" smtClean="0">
                <a:latin typeface="Courier New" charset="0"/>
              </a:rPr>
              <a:t>readE(scanner, 0)</a:t>
            </a:r>
            <a:r>
              <a:rPr noProof="1" smtClean="0">
                <a:latin typeface="Courier New" charset="0"/>
              </a:rPr>
              <a:t>;</a:t>
            </a:r>
            <a:endParaRPr noProof="1">
              <a:latin typeface="Courier New" charset="0"/>
            </a:endParaRPr>
          </a:p>
          <a:p>
            <a:pPr>
              <a:lnSpc>
                <a:spcPct val="110000"/>
              </a:lnSpc>
            </a:pPr>
            <a:r>
              <a:rPr noProof="1">
                <a:latin typeface="Courier New" charset="0"/>
              </a:rPr>
              <a:t>   . . .</a:t>
            </a:r>
          </a:p>
          <a:p>
            <a:pPr>
              <a:lnSpc>
                <a:spcPct val="110000"/>
              </a:lnSpc>
            </a:pPr>
            <a:r>
              <a:rPr noProof="1">
                <a:latin typeface="Courier New" charset="0"/>
              </a:rPr>
              <a:t>}</a:t>
            </a:r>
          </a:p>
        </p:txBody>
      </p:sp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533400" y="1422400"/>
            <a:ext cx="8089900" cy="3384549"/>
            <a:chOff x="336" y="896"/>
            <a:chExt cx="5096" cy="2132"/>
          </a:xfrm>
        </p:grpSpPr>
        <p:sp>
          <p:nvSpPr>
            <p:cNvPr id="825350" name="Rectangle 6"/>
            <p:cNvSpPr>
              <a:spLocks noChangeArrowheads="1"/>
            </p:cNvSpPr>
            <p:nvPr/>
          </p:nvSpPr>
          <p:spPr bwMode="auto">
            <a:xfrm>
              <a:off x="336" y="907"/>
              <a:ext cx="5060" cy="2121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5351" name="Text Box 7"/>
            <p:cNvSpPr txBox="1">
              <a:spLocks noChangeArrowheads="1"/>
            </p:cNvSpPr>
            <p:nvPr/>
          </p:nvSpPr>
          <p:spPr bwMode="auto">
            <a:xfrm>
              <a:off x="408" y="896"/>
              <a:ext cx="4905" cy="18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r>
                <a:rPr lang="en-US" dirty="0">
                  <a:latin typeface="Courier New" charset="0"/>
                </a:rPr>
                <a:t>Expression </a:t>
              </a:r>
              <a:r>
                <a:rPr lang="en-US" dirty="0" smtClean="0">
                  <a:latin typeface="Courier New" charset="0"/>
                </a:rPr>
                <a:t>*</a:t>
              </a:r>
              <a:r>
                <a:rPr lang="en-US" dirty="0" err="1" smtClean="0">
                  <a:latin typeface="Courier New" charset="0"/>
                </a:rPr>
                <a:t>readE(TokenScanner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>
                  <a:latin typeface="Courier New" charset="0"/>
                </a:rPr>
                <a:t>&amp;</a:t>
              </a:r>
              <a:r>
                <a:rPr lang="en-US" dirty="0" smtClean="0">
                  <a:latin typeface="Courier New" charset="0"/>
                </a:rPr>
                <a:t> scanner, </a:t>
              </a:r>
              <a:r>
                <a:rPr lang="en-US" dirty="0" err="1">
                  <a:latin typeface="Courier New" charset="0"/>
                </a:rPr>
                <a:t>int</a:t>
              </a:r>
              <a:r>
                <a:rPr lang="en-US" dirty="0">
                  <a:latin typeface="Courier New" charset="0"/>
                </a:rPr>
                <a:t> </a:t>
              </a:r>
              <a:r>
                <a:rPr lang="en-US" dirty="0" err="1">
                  <a:latin typeface="Courier New" charset="0"/>
                </a:rPr>
                <a:t>prec</a:t>
              </a:r>
              <a:r>
                <a:rPr lang="en-US" dirty="0">
                  <a:latin typeface="Courier New" charset="0"/>
                </a:rPr>
                <a:t>) {</a:t>
              </a:r>
            </a:p>
            <a:p>
              <a:r>
                <a:rPr lang="en-US" dirty="0">
                  <a:latin typeface="Courier New" charset="0"/>
                </a:rPr>
                <a:t>   Expression *exp =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readT(scanner</a:t>
              </a:r>
              <a:r>
                <a:rPr lang="en-US" dirty="0" smtClean="0">
                  <a:latin typeface="Courier New" charset="0"/>
                </a:rPr>
                <a:t>)</a:t>
              </a:r>
              <a:r>
                <a:rPr lang="en-US" dirty="0">
                  <a:latin typeface="Courier New" charset="0"/>
                </a:rPr>
                <a:t>;</a:t>
              </a:r>
            </a:p>
            <a:p>
              <a:r>
                <a:rPr lang="en-US" dirty="0">
                  <a:latin typeface="Courier New" charset="0"/>
                </a:rPr>
                <a:t>   string token;</a:t>
              </a:r>
            </a:p>
            <a:p>
              <a:r>
                <a:rPr lang="en-US" dirty="0">
                  <a:latin typeface="Courier New" charset="0"/>
                </a:rPr>
                <a:t>   while (true) {</a:t>
              </a:r>
            </a:p>
            <a:p>
              <a:r>
                <a:rPr lang="en-US" dirty="0">
                  <a:latin typeface="Courier New" charset="0"/>
                </a:rPr>
                <a:t>      token =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scanner.nextToken</a:t>
              </a:r>
              <a:r>
                <a:rPr lang="en-US" dirty="0">
                  <a:latin typeface="Courier New" charset="0"/>
                </a:rPr>
                <a:t>();</a:t>
              </a:r>
            </a:p>
            <a:p>
              <a:r>
                <a:rPr lang="en-US" dirty="0">
                  <a:latin typeface="Courier New" charset="0"/>
                </a:rPr>
                <a:t>      </a:t>
              </a:r>
              <a:r>
                <a:rPr lang="en-US" dirty="0" err="1">
                  <a:latin typeface="Courier New" charset="0"/>
                </a:rPr>
                <a:t>int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tprec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>
                  <a:latin typeface="Courier New" charset="0"/>
                </a:rPr>
                <a:t>=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precedence(token</a:t>
              </a:r>
              <a:r>
                <a:rPr lang="en-US" dirty="0">
                  <a:latin typeface="Courier New" charset="0"/>
                </a:rPr>
                <a:t>);</a:t>
              </a:r>
            </a:p>
            <a:p>
              <a:r>
                <a:rPr lang="en-US" dirty="0">
                  <a:latin typeface="Courier New" charset="0"/>
                </a:rPr>
                <a:t>      if </a:t>
              </a:r>
              <a:r>
                <a:rPr lang="en-US" dirty="0" smtClean="0">
                  <a:latin typeface="Courier New" charset="0"/>
                </a:rPr>
                <a:t>(</a:t>
              </a:r>
              <a:r>
                <a:rPr lang="en-US" dirty="0" err="1" smtClean="0">
                  <a:latin typeface="Courier New" charset="0"/>
                </a:rPr>
                <a:t>tprec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>
                  <a:latin typeface="Courier New" charset="0"/>
                </a:rPr>
                <a:t>&lt;= </a:t>
              </a:r>
              <a:r>
                <a:rPr lang="en-US" dirty="0" err="1">
                  <a:latin typeface="Courier New" charset="0"/>
                </a:rPr>
                <a:t>prec</a:t>
              </a:r>
              <a:r>
                <a:rPr lang="en-US" dirty="0">
                  <a:latin typeface="Courier New" charset="0"/>
                </a:rPr>
                <a:t>) break;</a:t>
              </a:r>
            </a:p>
            <a:p>
              <a:r>
                <a:rPr lang="en-US" dirty="0">
                  <a:latin typeface="Courier New" charset="0"/>
                </a:rPr>
                <a:t>      Expression *</a:t>
              </a:r>
              <a:r>
                <a:rPr lang="en-US" dirty="0" err="1">
                  <a:latin typeface="Courier New" charset="0"/>
                </a:rPr>
                <a:t>rhs</a:t>
              </a:r>
              <a:r>
                <a:rPr lang="en-US" dirty="0">
                  <a:latin typeface="Courier New" charset="0"/>
                </a:rPr>
                <a:t> =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readE(scanner</a:t>
              </a:r>
              <a:r>
                <a:rPr lang="en-US" dirty="0" smtClean="0">
                  <a:latin typeface="Courier New" charset="0"/>
                </a:rPr>
                <a:t>, </a:t>
              </a:r>
              <a:r>
                <a:rPr lang="en-US" dirty="0" err="1" smtClean="0">
                  <a:latin typeface="Courier New" charset="0"/>
                </a:rPr>
                <a:t>tprec</a:t>
              </a:r>
              <a:r>
                <a:rPr lang="en-US" dirty="0" smtClean="0">
                  <a:latin typeface="Courier New" charset="0"/>
                </a:rPr>
                <a:t>)</a:t>
              </a:r>
              <a:r>
                <a:rPr lang="en-US" dirty="0">
                  <a:latin typeface="Courier New" charset="0"/>
                </a:rPr>
                <a:t>;</a:t>
              </a:r>
            </a:p>
            <a:p>
              <a:r>
                <a:rPr lang="en-US" dirty="0">
                  <a:latin typeface="Courier New" charset="0"/>
                </a:rPr>
                <a:t>      exp = new </a:t>
              </a:r>
              <a:r>
                <a:rPr lang="en-US" dirty="0" err="1">
                  <a:latin typeface="Courier New" charset="0"/>
                </a:rPr>
                <a:t>CompoundExp</a:t>
              </a:r>
              <a:r>
                <a:rPr lang="en-US" dirty="0" err="1" smtClean="0">
                  <a:latin typeface="Courier New" charset="0"/>
                </a:rPr>
                <a:t>(token</a:t>
              </a:r>
              <a:r>
                <a:rPr lang="en-US" dirty="0" smtClean="0">
                  <a:latin typeface="Courier New" charset="0"/>
                </a:rPr>
                <a:t>, </a:t>
              </a:r>
              <a:r>
                <a:rPr lang="en-US" dirty="0">
                  <a:latin typeface="Courier New" charset="0"/>
                </a:rPr>
                <a:t>exp, </a:t>
              </a:r>
              <a:r>
                <a:rPr lang="en-US" dirty="0" err="1">
                  <a:latin typeface="Courier New" charset="0"/>
                </a:rPr>
                <a:t>rhs</a:t>
              </a:r>
              <a:r>
                <a:rPr lang="en-US" dirty="0">
                  <a:latin typeface="Courier New" charset="0"/>
                </a:rPr>
                <a:t>);</a:t>
              </a:r>
            </a:p>
            <a:p>
              <a:r>
                <a:rPr lang="en-US" dirty="0">
                  <a:latin typeface="Courier New" charset="0"/>
                </a:rPr>
                <a:t>   }</a:t>
              </a:r>
            </a:p>
            <a:p>
              <a:r>
                <a:rPr lang="en-US" dirty="0">
                  <a:latin typeface="Courier New" charset="0"/>
                </a:rPr>
                <a:t>  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scanner.saveToken</a:t>
              </a:r>
              <a:r>
                <a:rPr lang="en-US" dirty="0" err="1">
                  <a:latin typeface="Courier New" charset="0"/>
                </a:rPr>
                <a:t>(token</a:t>
              </a:r>
              <a:r>
                <a:rPr lang="en-US" dirty="0">
                  <a:latin typeface="Courier New" charset="0"/>
                </a:rPr>
                <a:t>);</a:t>
              </a:r>
            </a:p>
            <a:p>
              <a:r>
                <a:rPr lang="en-US" dirty="0">
                  <a:latin typeface="Courier New" charset="0"/>
                </a:rPr>
                <a:t>   return exp;</a:t>
              </a:r>
            </a:p>
            <a:p>
              <a:r>
                <a:rPr lang="en-US" dirty="0">
                  <a:latin typeface="Courier New" charset="0"/>
                </a:rPr>
                <a:t>}</a:t>
              </a:r>
            </a:p>
          </p:txBody>
        </p:sp>
        <p:sp>
          <p:nvSpPr>
            <p:cNvPr id="825352" name="Rectangle 8"/>
            <p:cNvSpPr>
              <a:spLocks noChangeArrowheads="1"/>
            </p:cNvSpPr>
            <p:nvPr/>
          </p:nvSpPr>
          <p:spPr bwMode="auto">
            <a:xfrm>
              <a:off x="986" y="2720"/>
              <a:ext cx="1150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5353" name="Text Box 9"/>
            <p:cNvSpPr txBox="1">
              <a:spLocks noChangeArrowheads="1"/>
            </p:cNvSpPr>
            <p:nvPr/>
          </p:nvSpPr>
          <p:spPr bwMode="auto">
            <a:xfrm>
              <a:off x="960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 smtClean="0">
                  <a:latin typeface="Courier New" charset="0"/>
                </a:rPr>
                <a:t>scanner</a:t>
              </a:r>
              <a:endParaRPr lang="en-US" dirty="0">
                <a:latin typeface="Courier New" charset="0"/>
              </a:endParaRPr>
            </a:p>
          </p:txBody>
        </p:sp>
        <p:sp>
          <p:nvSpPr>
            <p:cNvPr id="825354" name="Rectangle 10"/>
            <p:cNvSpPr>
              <a:spLocks noChangeArrowheads="1"/>
            </p:cNvSpPr>
            <p:nvPr/>
          </p:nvSpPr>
          <p:spPr bwMode="auto">
            <a:xfrm>
              <a:off x="2224" y="2720"/>
              <a:ext cx="547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5355" name="Text Box 11"/>
            <p:cNvSpPr txBox="1">
              <a:spLocks noChangeArrowheads="1"/>
            </p:cNvSpPr>
            <p:nvPr/>
          </p:nvSpPr>
          <p:spPr bwMode="auto">
            <a:xfrm>
              <a:off x="2200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>
                  <a:latin typeface="Courier New" charset="0"/>
                </a:rPr>
                <a:t>prec</a:t>
              </a:r>
            </a:p>
          </p:txBody>
        </p:sp>
        <p:sp>
          <p:nvSpPr>
            <p:cNvPr id="825356" name="Rectangle 12"/>
            <p:cNvSpPr>
              <a:spLocks noChangeArrowheads="1"/>
            </p:cNvSpPr>
            <p:nvPr/>
          </p:nvSpPr>
          <p:spPr bwMode="auto">
            <a:xfrm>
              <a:off x="2864" y="2720"/>
              <a:ext cx="547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5357" name="Text Box 13"/>
            <p:cNvSpPr txBox="1">
              <a:spLocks noChangeArrowheads="1"/>
            </p:cNvSpPr>
            <p:nvPr/>
          </p:nvSpPr>
          <p:spPr bwMode="auto">
            <a:xfrm>
              <a:off x="2840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 dirty="0" err="1" smtClean="0">
                  <a:latin typeface="Courier New" charset="0"/>
                </a:rPr>
                <a:t>tprec</a:t>
              </a:r>
              <a:endParaRPr lang="en-US" dirty="0">
                <a:latin typeface="Courier New" charset="0"/>
              </a:endParaRPr>
            </a:p>
          </p:txBody>
        </p:sp>
        <p:sp>
          <p:nvSpPr>
            <p:cNvPr id="825358" name="Rectangle 14"/>
            <p:cNvSpPr>
              <a:spLocks noChangeArrowheads="1"/>
            </p:cNvSpPr>
            <p:nvPr/>
          </p:nvSpPr>
          <p:spPr bwMode="auto">
            <a:xfrm>
              <a:off x="3504" y="2720"/>
              <a:ext cx="547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5359" name="Text Box 15"/>
            <p:cNvSpPr txBox="1">
              <a:spLocks noChangeArrowheads="1"/>
            </p:cNvSpPr>
            <p:nvPr/>
          </p:nvSpPr>
          <p:spPr bwMode="auto">
            <a:xfrm>
              <a:off x="3480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>
                  <a:latin typeface="Courier New" charset="0"/>
                </a:rPr>
                <a:t>token</a:t>
              </a:r>
            </a:p>
          </p:txBody>
        </p:sp>
        <p:sp>
          <p:nvSpPr>
            <p:cNvPr id="825360" name="Rectangle 16"/>
            <p:cNvSpPr>
              <a:spLocks noChangeArrowheads="1"/>
            </p:cNvSpPr>
            <p:nvPr/>
          </p:nvSpPr>
          <p:spPr bwMode="auto">
            <a:xfrm>
              <a:off x="4144" y="2720"/>
              <a:ext cx="547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5361" name="Text Box 17"/>
            <p:cNvSpPr txBox="1">
              <a:spLocks noChangeArrowheads="1"/>
            </p:cNvSpPr>
            <p:nvPr/>
          </p:nvSpPr>
          <p:spPr bwMode="auto">
            <a:xfrm>
              <a:off x="4120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>
                  <a:latin typeface="Courier New" charset="0"/>
                </a:rPr>
                <a:t>exp</a:t>
              </a:r>
            </a:p>
          </p:txBody>
        </p:sp>
        <p:sp>
          <p:nvSpPr>
            <p:cNvPr id="825362" name="Rectangle 18"/>
            <p:cNvSpPr>
              <a:spLocks noChangeArrowheads="1"/>
            </p:cNvSpPr>
            <p:nvPr/>
          </p:nvSpPr>
          <p:spPr bwMode="auto">
            <a:xfrm>
              <a:off x="4776" y="2720"/>
              <a:ext cx="547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5363" name="Text Box 19"/>
            <p:cNvSpPr txBox="1">
              <a:spLocks noChangeArrowheads="1"/>
            </p:cNvSpPr>
            <p:nvPr/>
          </p:nvSpPr>
          <p:spPr bwMode="auto">
            <a:xfrm>
              <a:off x="4752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>
                  <a:latin typeface="Courier New" charset="0"/>
                </a:rPr>
                <a:t>rhs</a:t>
              </a:r>
            </a:p>
          </p:txBody>
        </p:sp>
      </p:grpSp>
      <p:sp>
        <p:nvSpPr>
          <p:cNvPr id="825364" name="Rectangle 20"/>
          <p:cNvSpPr>
            <a:spLocks noChangeArrowheads="1"/>
          </p:cNvSpPr>
          <p:nvPr/>
        </p:nvSpPr>
        <p:spPr bwMode="auto">
          <a:xfrm>
            <a:off x="1600200" y="4331910"/>
            <a:ext cx="17843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noProof="1">
                <a:latin typeface="Courier New" charset="0"/>
              </a:rPr>
              <a:t>odd = 2 * n + 1</a:t>
            </a:r>
            <a:endParaRPr lang="en-US" dirty="0">
              <a:latin typeface="Courier New" charset="0"/>
            </a:endParaRPr>
          </a:p>
        </p:txBody>
      </p:sp>
      <p:sp>
        <p:nvSpPr>
          <p:cNvPr id="825365" name="Text Box 21"/>
          <p:cNvSpPr txBox="1">
            <a:spLocks noChangeArrowheads="1"/>
          </p:cNvSpPr>
          <p:nvPr/>
        </p:nvSpPr>
        <p:spPr bwMode="auto">
          <a:xfrm>
            <a:off x="3530600" y="4331305"/>
            <a:ext cx="8731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600" b="0" dirty="0"/>
              <a:t>0</a:t>
            </a:r>
          </a:p>
        </p:txBody>
      </p:sp>
      <p:grpSp>
        <p:nvGrpSpPr>
          <p:cNvPr id="3" name="Group 22"/>
          <p:cNvGrpSpPr>
            <a:grpSpLocks/>
          </p:cNvGrpSpPr>
          <p:nvPr/>
        </p:nvGrpSpPr>
        <p:grpSpPr bwMode="auto">
          <a:xfrm>
            <a:off x="1370013" y="5919787"/>
            <a:ext cx="688975" cy="571500"/>
            <a:chOff x="4894" y="3729"/>
            <a:chExt cx="434" cy="360"/>
          </a:xfrm>
        </p:grpSpPr>
        <p:sp>
          <p:nvSpPr>
            <p:cNvPr id="825367" name="Rectangle 23"/>
            <p:cNvSpPr>
              <a:spLocks noChangeArrowheads="1"/>
            </p:cNvSpPr>
            <p:nvPr/>
          </p:nvSpPr>
          <p:spPr bwMode="auto">
            <a:xfrm>
              <a:off x="4894" y="3915"/>
              <a:ext cx="434" cy="16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5368" name="Rectangle 24"/>
            <p:cNvSpPr>
              <a:spLocks noChangeArrowheads="1"/>
            </p:cNvSpPr>
            <p:nvPr/>
          </p:nvSpPr>
          <p:spPr bwMode="auto">
            <a:xfrm>
              <a:off x="4896" y="3897"/>
              <a:ext cx="431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noProof="1">
                  <a:latin typeface="Courier New" charset="0"/>
                </a:rPr>
                <a:t>odd</a:t>
              </a:r>
              <a:endParaRPr lang="en-US" dirty="0">
                <a:latin typeface="Courier New" charset="0"/>
              </a:endParaRPr>
            </a:p>
          </p:txBody>
        </p:sp>
        <p:sp>
          <p:nvSpPr>
            <p:cNvPr id="825369" name="Rectangle 25"/>
            <p:cNvSpPr>
              <a:spLocks noChangeArrowheads="1"/>
            </p:cNvSpPr>
            <p:nvPr/>
          </p:nvSpPr>
          <p:spPr bwMode="auto">
            <a:xfrm>
              <a:off x="4894" y="3747"/>
              <a:ext cx="434" cy="16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5370" name="Rectangle 26"/>
            <p:cNvSpPr>
              <a:spLocks noChangeArrowheads="1"/>
            </p:cNvSpPr>
            <p:nvPr/>
          </p:nvSpPr>
          <p:spPr bwMode="auto">
            <a:xfrm>
              <a:off x="4896" y="3729"/>
              <a:ext cx="431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noProof="1">
                  <a:latin typeface="Courier New" charset="0"/>
                </a:rPr>
                <a:t>ID</a:t>
              </a:r>
              <a:endParaRPr lang="en-US" dirty="0">
                <a:latin typeface="Courier New" charset="0"/>
              </a:endParaRPr>
            </a:p>
          </p:txBody>
        </p:sp>
      </p:grpSp>
      <p:sp>
        <p:nvSpPr>
          <p:cNvPr id="825371" name="Oval 27"/>
          <p:cNvSpPr>
            <a:spLocks noChangeArrowheads="1"/>
          </p:cNvSpPr>
          <p:nvPr/>
        </p:nvSpPr>
        <p:spPr bwMode="auto">
          <a:xfrm>
            <a:off x="6985000" y="4483100"/>
            <a:ext cx="74613" cy="74613"/>
          </a:xfrm>
          <a:prstGeom prst="ellipse">
            <a:avLst/>
          </a:prstGeom>
          <a:solidFill>
            <a:srgbClr val="00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cxnSp>
        <p:nvCxnSpPr>
          <p:cNvPr id="825372" name="AutoShape 28"/>
          <p:cNvCxnSpPr>
            <a:cxnSpLocks noChangeShapeType="1"/>
            <a:stCxn id="825371" idx="4"/>
            <a:endCxn id="825369" idx="1"/>
          </p:cNvCxnSpPr>
          <p:nvPr/>
        </p:nvCxnSpPr>
        <p:spPr bwMode="auto">
          <a:xfrm rot="5400000">
            <a:off x="3434557" y="2493169"/>
            <a:ext cx="1524000" cy="5653087"/>
          </a:xfrm>
          <a:prstGeom prst="bentConnector4">
            <a:avLst>
              <a:gd name="adj1" fmla="val 50400"/>
              <a:gd name="adj2" fmla="val 104042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sp>
        <p:nvSpPr>
          <p:cNvPr id="825373" name="Rectangle 29"/>
          <p:cNvSpPr>
            <a:spLocks noChangeArrowheads="1"/>
          </p:cNvSpPr>
          <p:nvPr/>
        </p:nvSpPr>
        <p:spPr bwMode="auto">
          <a:xfrm>
            <a:off x="1317625" y="2985558"/>
            <a:ext cx="4398264" cy="231775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25374" name="Text Box 30"/>
          <p:cNvSpPr txBox="1">
            <a:spLocks noChangeArrowheads="1"/>
          </p:cNvSpPr>
          <p:nvPr/>
        </p:nvSpPr>
        <p:spPr bwMode="auto">
          <a:xfrm>
            <a:off x="2136775" y="444681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0000"/>
                </a:solidFill>
              </a:rPr>
              <a:t>^</a:t>
            </a:r>
          </a:p>
        </p:txBody>
      </p:sp>
      <p:sp>
        <p:nvSpPr>
          <p:cNvPr id="825375" name="Rectangle 31"/>
          <p:cNvSpPr>
            <a:spLocks noChangeArrowheads="1"/>
          </p:cNvSpPr>
          <p:nvPr/>
        </p:nvSpPr>
        <p:spPr bwMode="auto">
          <a:xfrm>
            <a:off x="5594350" y="4338260"/>
            <a:ext cx="8382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 algn="ctr"/>
            <a:r>
              <a:rPr noProof="1">
                <a:latin typeface="Courier New" charset="0"/>
              </a:rPr>
              <a:t>=</a:t>
            </a:r>
            <a:endParaRPr lang="en-US" dirty="0">
              <a:latin typeface="Courier New" charset="0"/>
            </a:endParaRPr>
          </a:p>
        </p:txBody>
      </p:sp>
      <p:sp>
        <p:nvSpPr>
          <p:cNvPr id="825376" name="Text Box 32"/>
          <p:cNvSpPr txBox="1">
            <a:spLocks noChangeArrowheads="1"/>
          </p:cNvSpPr>
          <p:nvPr/>
        </p:nvSpPr>
        <p:spPr bwMode="auto">
          <a:xfrm>
            <a:off x="4537075" y="4331305"/>
            <a:ext cx="8731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600" b="0" dirty="0"/>
              <a:t>1</a:t>
            </a:r>
          </a:p>
        </p:txBody>
      </p:sp>
      <p:grpSp>
        <p:nvGrpSpPr>
          <p:cNvPr id="4" name="Group 33"/>
          <p:cNvGrpSpPr>
            <a:grpSpLocks/>
          </p:cNvGrpSpPr>
          <p:nvPr/>
        </p:nvGrpSpPr>
        <p:grpSpPr bwMode="auto">
          <a:xfrm>
            <a:off x="619125" y="1708150"/>
            <a:ext cx="8089900" cy="3384549"/>
            <a:chOff x="336" y="896"/>
            <a:chExt cx="5096" cy="2132"/>
          </a:xfrm>
        </p:grpSpPr>
        <p:sp>
          <p:nvSpPr>
            <p:cNvPr id="825378" name="Rectangle 34"/>
            <p:cNvSpPr>
              <a:spLocks noChangeArrowheads="1"/>
            </p:cNvSpPr>
            <p:nvPr/>
          </p:nvSpPr>
          <p:spPr bwMode="auto">
            <a:xfrm>
              <a:off x="336" y="907"/>
              <a:ext cx="5060" cy="2121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5379" name="Text Box 35"/>
            <p:cNvSpPr txBox="1">
              <a:spLocks noChangeArrowheads="1"/>
            </p:cNvSpPr>
            <p:nvPr/>
          </p:nvSpPr>
          <p:spPr bwMode="auto">
            <a:xfrm>
              <a:off x="408" y="896"/>
              <a:ext cx="4905" cy="18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r>
                <a:rPr lang="en-US" dirty="0">
                  <a:latin typeface="Courier New" charset="0"/>
                </a:rPr>
                <a:t>Expression </a:t>
              </a:r>
              <a:r>
                <a:rPr lang="en-US" dirty="0" smtClean="0">
                  <a:latin typeface="Courier New" charset="0"/>
                </a:rPr>
                <a:t>*</a:t>
              </a:r>
              <a:r>
                <a:rPr lang="en-US" dirty="0" err="1" smtClean="0">
                  <a:latin typeface="Courier New" charset="0"/>
                </a:rPr>
                <a:t>readE(TokenScanner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>
                  <a:latin typeface="Courier New" charset="0"/>
                </a:rPr>
                <a:t>&amp;</a:t>
              </a:r>
              <a:r>
                <a:rPr lang="en-US" dirty="0" smtClean="0">
                  <a:latin typeface="Courier New" charset="0"/>
                </a:rPr>
                <a:t> scanner, </a:t>
              </a:r>
              <a:r>
                <a:rPr lang="en-US" dirty="0" err="1">
                  <a:latin typeface="Courier New" charset="0"/>
                </a:rPr>
                <a:t>int</a:t>
              </a:r>
              <a:r>
                <a:rPr lang="en-US" dirty="0">
                  <a:latin typeface="Courier New" charset="0"/>
                </a:rPr>
                <a:t> </a:t>
              </a:r>
              <a:r>
                <a:rPr lang="en-US" dirty="0" err="1">
                  <a:latin typeface="Courier New" charset="0"/>
                </a:rPr>
                <a:t>prec</a:t>
              </a:r>
              <a:r>
                <a:rPr lang="en-US" dirty="0">
                  <a:latin typeface="Courier New" charset="0"/>
                </a:rPr>
                <a:t>) {</a:t>
              </a:r>
            </a:p>
            <a:p>
              <a:r>
                <a:rPr lang="en-US" dirty="0">
                  <a:latin typeface="Courier New" charset="0"/>
                </a:rPr>
                <a:t>   Expression *exp =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readT(scanner</a:t>
              </a:r>
              <a:r>
                <a:rPr lang="en-US" dirty="0" smtClean="0">
                  <a:latin typeface="Courier New" charset="0"/>
                </a:rPr>
                <a:t>)</a:t>
              </a:r>
              <a:r>
                <a:rPr lang="en-US" dirty="0">
                  <a:latin typeface="Courier New" charset="0"/>
                </a:rPr>
                <a:t>;</a:t>
              </a:r>
            </a:p>
            <a:p>
              <a:r>
                <a:rPr lang="en-US" dirty="0">
                  <a:latin typeface="Courier New" charset="0"/>
                </a:rPr>
                <a:t>   string token;</a:t>
              </a:r>
            </a:p>
            <a:p>
              <a:r>
                <a:rPr lang="en-US" dirty="0">
                  <a:latin typeface="Courier New" charset="0"/>
                </a:rPr>
                <a:t>   while (true) {</a:t>
              </a:r>
            </a:p>
            <a:p>
              <a:r>
                <a:rPr lang="en-US" dirty="0">
                  <a:latin typeface="Courier New" charset="0"/>
                </a:rPr>
                <a:t>      token =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scanner.nextToken</a:t>
              </a:r>
              <a:r>
                <a:rPr lang="en-US" dirty="0">
                  <a:latin typeface="Courier New" charset="0"/>
                </a:rPr>
                <a:t>();</a:t>
              </a:r>
            </a:p>
            <a:p>
              <a:r>
                <a:rPr lang="en-US" dirty="0">
                  <a:latin typeface="Courier New" charset="0"/>
                </a:rPr>
                <a:t>      </a:t>
              </a:r>
              <a:r>
                <a:rPr lang="en-US" dirty="0" err="1">
                  <a:latin typeface="Courier New" charset="0"/>
                </a:rPr>
                <a:t>int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tprec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>
                  <a:latin typeface="Courier New" charset="0"/>
                </a:rPr>
                <a:t>=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precedence(token</a:t>
              </a:r>
              <a:r>
                <a:rPr lang="en-US" dirty="0">
                  <a:latin typeface="Courier New" charset="0"/>
                </a:rPr>
                <a:t>);</a:t>
              </a:r>
            </a:p>
            <a:p>
              <a:r>
                <a:rPr lang="en-US" dirty="0">
                  <a:latin typeface="Courier New" charset="0"/>
                </a:rPr>
                <a:t>      if </a:t>
              </a:r>
              <a:r>
                <a:rPr lang="en-US" dirty="0" smtClean="0">
                  <a:latin typeface="Courier New" charset="0"/>
                </a:rPr>
                <a:t>(</a:t>
              </a:r>
              <a:r>
                <a:rPr lang="en-US" dirty="0" err="1" smtClean="0">
                  <a:latin typeface="Courier New" charset="0"/>
                </a:rPr>
                <a:t>tprec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>
                  <a:latin typeface="Courier New" charset="0"/>
                </a:rPr>
                <a:t>&lt;= </a:t>
              </a:r>
              <a:r>
                <a:rPr lang="en-US" dirty="0" err="1">
                  <a:latin typeface="Courier New" charset="0"/>
                </a:rPr>
                <a:t>prec</a:t>
              </a:r>
              <a:r>
                <a:rPr lang="en-US" dirty="0">
                  <a:latin typeface="Courier New" charset="0"/>
                </a:rPr>
                <a:t>) break;</a:t>
              </a:r>
            </a:p>
            <a:p>
              <a:r>
                <a:rPr lang="en-US" dirty="0">
                  <a:latin typeface="Courier New" charset="0"/>
                </a:rPr>
                <a:t>      Expression *</a:t>
              </a:r>
              <a:r>
                <a:rPr lang="en-US" dirty="0" err="1">
                  <a:latin typeface="Courier New" charset="0"/>
                </a:rPr>
                <a:t>rhs</a:t>
              </a:r>
              <a:r>
                <a:rPr lang="en-US" dirty="0">
                  <a:latin typeface="Courier New" charset="0"/>
                </a:rPr>
                <a:t> =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readE(scanner</a:t>
              </a:r>
              <a:r>
                <a:rPr lang="en-US" dirty="0" smtClean="0">
                  <a:latin typeface="Courier New" charset="0"/>
                </a:rPr>
                <a:t>, </a:t>
              </a:r>
              <a:r>
                <a:rPr lang="en-US" dirty="0" err="1" smtClean="0">
                  <a:latin typeface="Courier New" charset="0"/>
                </a:rPr>
                <a:t>tprec</a:t>
              </a:r>
              <a:r>
                <a:rPr lang="en-US" dirty="0" smtClean="0">
                  <a:latin typeface="Courier New" charset="0"/>
                </a:rPr>
                <a:t>)</a:t>
              </a:r>
              <a:r>
                <a:rPr lang="en-US" dirty="0">
                  <a:latin typeface="Courier New" charset="0"/>
                </a:rPr>
                <a:t>;</a:t>
              </a:r>
            </a:p>
            <a:p>
              <a:r>
                <a:rPr lang="en-US" dirty="0">
                  <a:latin typeface="Courier New" charset="0"/>
                </a:rPr>
                <a:t>      exp = new </a:t>
              </a:r>
              <a:r>
                <a:rPr lang="en-US" dirty="0" err="1">
                  <a:latin typeface="Courier New" charset="0"/>
                </a:rPr>
                <a:t>CompoundExp</a:t>
              </a:r>
              <a:r>
                <a:rPr lang="en-US" dirty="0" err="1" smtClean="0">
                  <a:latin typeface="Courier New" charset="0"/>
                </a:rPr>
                <a:t>(token</a:t>
              </a:r>
              <a:r>
                <a:rPr lang="en-US" dirty="0" smtClean="0">
                  <a:latin typeface="Courier New" charset="0"/>
                </a:rPr>
                <a:t>, </a:t>
              </a:r>
              <a:r>
                <a:rPr lang="en-US" dirty="0">
                  <a:latin typeface="Courier New" charset="0"/>
                </a:rPr>
                <a:t>exp, </a:t>
              </a:r>
              <a:r>
                <a:rPr lang="en-US" dirty="0" err="1">
                  <a:latin typeface="Courier New" charset="0"/>
                </a:rPr>
                <a:t>rhs</a:t>
              </a:r>
              <a:r>
                <a:rPr lang="en-US" dirty="0">
                  <a:latin typeface="Courier New" charset="0"/>
                </a:rPr>
                <a:t>);</a:t>
              </a:r>
            </a:p>
            <a:p>
              <a:r>
                <a:rPr lang="en-US" dirty="0">
                  <a:latin typeface="Courier New" charset="0"/>
                </a:rPr>
                <a:t>   }</a:t>
              </a:r>
            </a:p>
            <a:p>
              <a:r>
                <a:rPr lang="en-US" dirty="0">
                  <a:latin typeface="Courier New" charset="0"/>
                </a:rPr>
                <a:t>  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scanner.saveToken</a:t>
              </a:r>
              <a:r>
                <a:rPr lang="en-US" dirty="0" err="1">
                  <a:latin typeface="Courier New" charset="0"/>
                </a:rPr>
                <a:t>(token</a:t>
              </a:r>
              <a:r>
                <a:rPr lang="en-US" dirty="0">
                  <a:latin typeface="Courier New" charset="0"/>
                </a:rPr>
                <a:t>);</a:t>
              </a:r>
            </a:p>
            <a:p>
              <a:r>
                <a:rPr lang="en-US" dirty="0">
                  <a:latin typeface="Courier New" charset="0"/>
                </a:rPr>
                <a:t>   return exp;</a:t>
              </a:r>
            </a:p>
            <a:p>
              <a:r>
                <a:rPr lang="en-US" dirty="0">
                  <a:latin typeface="Courier New" charset="0"/>
                </a:rPr>
                <a:t>}</a:t>
              </a:r>
            </a:p>
          </p:txBody>
        </p:sp>
        <p:sp>
          <p:nvSpPr>
            <p:cNvPr id="825380" name="Rectangle 36"/>
            <p:cNvSpPr>
              <a:spLocks noChangeArrowheads="1"/>
            </p:cNvSpPr>
            <p:nvPr/>
          </p:nvSpPr>
          <p:spPr bwMode="auto">
            <a:xfrm>
              <a:off x="986" y="2720"/>
              <a:ext cx="1150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5381" name="Text Box 37"/>
            <p:cNvSpPr txBox="1">
              <a:spLocks noChangeArrowheads="1"/>
            </p:cNvSpPr>
            <p:nvPr/>
          </p:nvSpPr>
          <p:spPr bwMode="auto">
            <a:xfrm>
              <a:off x="960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 smtClean="0">
                  <a:latin typeface="Courier New" charset="0"/>
                </a:rPr>
                <a:t>scanner</a:t>
              </a:r>
              <a:endParaRPr lang="en-US" dirty="0">
                <a:latin typeface="Courier New" charset="0"/>
              </a:endParaRPr>
            </a:p>
          </p:txBody>
        </p:sp>
        <p:sp>
          <p:nvSpPr>
            <p:cNvPr id="825382" name="Rectangle 38"/>
            <p:cNvSpPr>
              <a:spLocks noChangeArrowheads="1"/>
            </p:cNvSpPr>
            <p:nvPr/>
          </p:nvSpPr>
          <p:spPr bwMode="auto">
            <a:xfrm>
              <a:off x="2224" y="2720"/>
              <a:ext cx="547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5383" name="Text Box 39"/>
            <p:cNvSpPr txBox="1">
              <a:spLocks noChangeArrowheads="1"/>
            </p:cNvSpPr>
            <p:nvPr/>
          </p:nvSpPr>
          <p:spPr bwMode="auto">
            <a:xfrm>
              <a:off x="2200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>
                  <a:latin typeface="Courier New" charset="0"/>
                </a:rPr>
                <a:t>prec</a:t>
              </a:r>
            </a:p>
          </p:txBody>
        </p:sp>
        <p:sp>
          <p:nvSpPr>
            <p:cNvPr id="825384" name="Rectangle 40"/>
            <p:cNvSpPr>
              <a:spLocks noChangeArrowheads="1"/>
            </p:cNvSpPr>
            <p:nvPr/>
          </p:nvSpPr>
          <p:spPr bwMode="auto">
            <a:xfrm>
              <a:off x="2864" y="2720"/>
              <a:ext cx="547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5385" name="Text Box 41"/>
            <p:cNvSpPr txBox="1">
              <a:spLocks noChangeArrowheads="1"/>
            </p:cNvSpPr>
            <p:nvPr/>
          </p:nvSpPr>
          <p:spPr bwMode="auto">
            <a:xfrm>
              <a:off x="2840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 dirty="0" err="1" smtClean="0">
                  <a:latin typeface="Courier New" charset="0"/>
                </a:rPr>
                <a:t>tprec</a:t>
              </a:r>
              <a:endParaRPr lang="en-US" dirty="0">
                <a:latin typeface="Courier New" charset="0"/>
              </a:endParaRPr>
            </a:p>
          </p:txBody>
        </p:sp>
        <p:sp>
          <p:nvSpPr>
            <p:cNvPr id="825386" name="Rectangle 42"/>
            <p:cNvSpPr>
              <a:spLocks noChangeArrowheads="1"/>
            </p:cNvSpPr>
            <p:nvPr/>
          </p:nvSpPr>
          <p:spPr bwMode="auto">
            <a:xfrm>
              <a:off x="3504" y="2720"/>
              <a:ext cx="547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5387" name="Text Box 43"/>
            <p:cNvSpPr txBox="1">
              <a:spLocks noChangeArrowheads="1"/>
            </p:cNvSpPr>
            <p:nvPr/>
          </p:nvSpPr>
          <p:spPr bwMode="auto">
            <a:xfrm>
              <a:off x="3480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>
                  <a:latin typeface="Courier New" charset="0"/>
                </a:rPr>
                <a:t>token</a:t>
              </a:r>
            </a:p>
          </p:txBody>
        </p:sp>
        <p:sp>
          <p:nvSpPr>
            <p:cNvPr id="825388" name="Rectangle 44"/>
            <p:cNvSpPr>
              <a:spLocks noChangeArrowheads="1"/>
            </p:cNvSpPr>
            <p:nvPr/>
          </p:nvSpPr>
          <p:spPr bwMode="auto">
            <a:xfrm>
              <a:off x="4144" y="2720"/>
              <a:ext cx="547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5389" name="Text Box 45"/>
            <p:cNvSpPr txBox="1">
              <a:spLocks noChangeArrowheads="1"/>
            </p:cNvSpPr>
            <p:nvPr/>
          </p:nvSpPr>
          <p:spPr bwMode="auto">
            <a:xfrm>
              <a:off x="4120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>
                  <a:latin typeface="Courier New" charset="0"/>
                </a:rPr>
                <a:t>exp</a:t>
              </a:r>
            </a:p>
          </p:txBody>
        </p:sp>
        <p:sp>
          <p:nvSpPr>
            <p:cNvPr id="825390" name="Rectangle 46"/>
            <p:cNvSpPr>
              <a:spLocks noChangeArrowheads="1"/>
            </p:cNvSpPr>
            <p:nvPr/>
          </p:nvSpPr>
          <p:spPr bwMode="auto">
            <a:xfrm>
              <a:off x="4776" y="2720"/>
              <a:ext cx="547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5391" name="Text Box 47"/>
            <p:cNvSpPr txBox="1">
              <a:spLocks noChangeArrowheads="1"/>
            </p:cNvSpPr>
            <p:nvPr/>
          </p:nvSpPr>
          <p:spPr bwMode="auto">
            <a:xfrm>
              <a:off x="4752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>
                  <a:latin typeface="Courier New" charset="0"/>
                </a:rPr>
                <a:t>rhs</a:t>
              </a:r>
            </a:p>
          </p:txBody>
        </p:sp>
      </p:grpSp>
      <p:sp>
        <p:nvSpPr>
          <p:cNvPr id="825392" name="Rectangle 48"/>
          <p:cNvSpPr>
            <a:spLocks noChangeArrowheads="1"/>
          </p:cNvSpPr>
          <p:nvPr/>
        </p:nvSpPr>
        <p:spPr bwMode="auto">
          <a:xfrm>
            <a:off x="1685925" y="4617660"/>
            <a:ext cx="17843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noProof="1">
                <a:latin typeface="Courier New" charset="0"/>
              </a:rPr>
              <a:t>odd = 2 * n + 1</a:t>
            </a:r>
            <a:endParaRPr lang="en-US" dirty="0">
              <a:latin typeface="Courier New" charset="0"/>
            </a:endParaRPr>
          </a:p>
        </p:txBody>
      </p:sp>
      <p:sp>
        <p:nvSpPr>
          <p:cNvPr id="825393" name="Text Box 49"/>
          <p:cNvSpPr txBox="1">
            <a:spLocks noChangeArrowheads="1"/>
          </p:cNvSpPr>
          <p:nvPr/>
        </p:nvSpPr>
        <p:spPr bwMode="auto">
          <a:xfrm>
            <a:off x="2219325" y="473256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0000"/>
                </a:solidFill>
              </a:rPr>
              <a:t>^</a:t>
            </a:r>
          </a:p>
        </p:txBody>
      </p:sp>
      <p:sp>
        <p:nvSpPr>
          <p:cNvPr id="825394" name="Text Box 50"/>
          <p:cNvSpPr txBox="1">
            <a:spLocks noChangeArrowheads="1"/>
          </p:cNvSpPr>
          <p:nvPr/>
        </p:nvSpPr>
        <p:spPr bwMode="auto">
          <a:xfrm>
            <a:off x="3616325" y="4617055"/>
            <a:ext cx="8731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600" b="0" dirty="0"/>
              <a:t>1</a:t>
            </a:r>
          </a:p>
        </p:txBody>
      </p:sp>
      <p:sp>
        <p:nvSpPr>
          <p:cNvPr id="825395" name="Rectangle 51"/>
          <p:cNvSpPr>
            <a:spLocks noChangeArrowheads="1"/>
          </p:cNvSpPr>
          <p:nvPr/>
        </p:nvSpPr>
        <p:spPr bwMode="auto">
          <a:xfrm>
            <a:off x="1098550" y="1997075"/>
            <a:ext cx="3619500" cy="231775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5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5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5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5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5392" grpId="0"/>
      <p:bldP spid="825393" grpId="0"/>
      <p:bldP spid="825394" grpId="0"/>
      <p:bldP spid="82539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739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76200"/>
            <a:ext cx="9144000" cy="1143000"/>
          </a:xfrm>
          <a:noFill/>
          <a:ln/>
        </p:spPr>
        <p:txBody>
          <a:bodyPr/>
          <a:lstStyle/>
          <a:p>
            <a:r>
              <a:rPr lang="en-US" sz="4000" dirty="0">
                <a:solidFill>
                  <a:srgbClr val="FF0000"/>
                </a:solidFill>
              </a:rPr>
              <a:t>Tracing the Precedence Parser 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827395" name="Rectangle 3"/>
          <p:cNvSpPr>
            <a:spLocks noChangeArrowheads="1"/>
          </p:cNvSpPr>
          <p:nvPr/>
        </p:nvSpPr>
        <p:spPr bwMode="auto">
          <a:xfrm>
            <a:off x="444500" y="1166813"/>
            <a:ext cx="8032750" cy="198437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27396" name="Text Box 4"/>
          <p:cNvSpPr txBox="1">
            <a:spLocks noChangeArrowheads="1"/>
          </p:cNvSpPr>
          <p:nvPr/>
        </p:nvSpPr>
        <p:spPr bwMode="auto">
          <a:xfrm>
            <a:off x="520700" y="1130528"/>
            <a:ext cx="7962900" cy="1747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lnSpc>
                <a:spcPct val="110000"/>
              </a:lnSpc>
            </a:pPr>
            <a:r>
              <a:rPr noProof="1">
                <a:latin typeface="Courier New" charset="0"/>
              </a:rPr>
              <a:t>int main() {</a:t>
            </a:r>
          </a:p>
          <a:p>
            <a:pPr>
              <a:lnSpc>
                <a:spcPct val="110000"/>
              </a:lnSpc>
            </a:pPr>
            <a:r>
              <a:rPr noProof="1">
                <a:latin typeface="Courier New" charset="0"/>
              </a:rPr>
              <a:t>  </a:t>
            </a:r>
            <a:r>
              <a:rPr noProof="1" smtClean="0">
                <a:latin typeface="Courier New" charset="0"/>
              </a:rPr>
              <a:t> </a:t>
            </a:r>
            <a:r>
              <a:rPr lang="en-US" noProof="1" smtClean="0">
                <a:latin typeface="Courier New" charset="0"/>
              </a:rPr>
              <a:t>TokenScanner</a:t>
            </a:r>
            <a:r>
              <a:rPr noProof="1" smtClean="0">
                <a:latin typeface="Courier New" charset="0"/>
              </a:rPr>
              <a:t> scanner </a:t>
            </a:r>
            <a:r>
              <a:rPr noProof="1">
                <a:latin typeface="Courier New" charset="0"/>
              </a:rPr>
              <a:t>= new</a:t>
            </a:r>
            <a:r>
              <a:rPr noProof="1" smtClean="0">
                <a:latin typeface="Courier New" charset="0"/>
              </a:rPr>
              <a:t> </a:t>
            </a:r>
            <a:r>
              <a:rPr lang="en-US" noProof="1" smtClean="0">
                <a:latin typeface="Courier New" charset="0"/>
              </a:rPr>
              <a:t>TokenScanner</a:t>
            </a:r>
            <a:r>
              <a:rPr noProof="1" smtClean="0">
                <a:latin typeface="Courier New" charset="0"/>
              </a:rPr>
              <a:t>(</a:t>
            </a:r>
            <a:r>
              <a:rPr noProof="1">
                <a:latin typeface="Courier New" charset="0"/>
              </a:rPr>
              <a:t>);</a:t>
            </a:r>
          </a:p>
          <a:p>
            <a:pPr>
              <a:lnSpc>
                <a:spcPct val="110000"/>
              </a:lnSpc>
            </a:pPr>
            <a:r>
              <a:rPr noProof="1">
                <a:latin typeface="Courier New" charset="0"/>
              </a:rPr>
              <a:t>  </a:t>
            </a:r>
            <a:r>
              <a:rPr noProof="1" smtClean="0">
                <a:latin typeface="Courier New" charset="0"/>
              </a:rPr>
              <a:t> scanner.setInput</a:t>
            </a:r>
            <a:r>
              <a:rPr noProof="1">
                <a:latin typeface="Courier New" charset="0"/>
              </a:rPr>
              <a:t>("odd = 2 * n + 1");</a:t>
            </a:r>
          </a:p>
          <a:p>
            <a:pPr>
              <a:lnSpc>
                <a:spcPct val="110000"/>
              </a:lnSpc>
            </a:pPr>
            <a:r>
              <a:rPr noProof="1">
                <a:latin typeface="Courier New" charset="0"/>
              </a:rPr>
              <a:t>  </a:t>
            </a:r>
            <a:r>
              <a:rPr noProof="1" smtClean="0">
                <a:latin typeface="Courier New" charset="0"/>
              </a:rPr>
              <a:t> </a:t>
            </a:r>
            <a:r>
              <a:rPr lang="en-US" noProof="1" smtClean="0">
                <a:latin typeface="Courier New" charset="0"/>
              </a:rPr>
              <a:t>scanner.ignoreWhitespace()</a:t>
            </a:r>
            <a:r>
              <a:rPr noProof="1" smtClean="0">
                <a:latin typeface="Courier New" charset="0"/>
              </a:rPr>
              <a:t>;</a:t>
            </a:r>
            <a:endParaRPr noProof="1">
              <a:latin typeface="Courier New" charset="0"/>
            </a:endParaRPr>
          </a:p>
          <a:p>
            <a:pPr>
              <a:lnSpc>
                <a:spcPct val="110000"/>
              </a:lnSpc>
            </a:pPr>
            <a:r>
              <a:rPr noProof="1">
                <a:latin typeface="Courier New" charset="0"/>
              </a:rPr>
              <a:t>   Expression *exp =</a:t>
            </a:r>
            <a:r>
              <a:rPr noProof="1" smtClean="0">
                <a:latin typeface="Courier New" charset="0"/>
              </a:rPr>
              <a:t> </a:t>
            </a:r>
            <a:r>
              <a:rPr lang="en-US" noProof="1" smtClean="0">
                <a:latin typeface="Courier New" charset="0"/>
              </a:rPr>
              <a:t>readE(scanner, 0)</a:t>
            </a:r>
            <a:r>
              <a:rPr noProof="1" smtClean="0">
                <a:latin typeface="Courier New" charset="0"/>
              </a:rPr>
              <a:t>;</a:t>
            </a:r>
            <a:endParaRPr noProof="1">
              <a:latin typeface="Courier New" charset="0"/>
            </a:endParaRPr>
          </a:p>
          <a:p>
            <a:pPr>
              <a:lnSpc>
                <a:spcPct val="110000"/>
              </a:lnSpc>
            </a:pPr>
            <a:r>
              <a:rPr noProof="1">
                <a:latin typeface="Courier New" charset="0"/>
              </a:rPr>
              <a:t>   . . .</a:t>
            </a:r>
          </a:p>
          <a:p>
            <a:pPr>
              <a:lnSpc>
                <a:spcPct val="110000"/>
              </a:lnSpc>
            </a:pPr>
            <a:r>
              <a:rPr noProof="1">
                <a:latin typeface="Courier New" charset="0"/>
              </a:rPr>
              <a:t>}</a:t>
            </a:r>
          </a:p>
        </p:txBody>
      </p:sp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533400" y="1422400"/>
            <a:ext cx="8089900" cy="3384549"/>
            <a:chOff x="336" y="896"/>
            <a:chExt cx="5096" cy="2132"/>
          </a:xfrm>
        </p:grpSpPr>
        <p:sp>
          <p:nvSpPr>
            <p:cNvPr id="827398" name="Rectangle 6"/>
            <p:cNvSpPr>
              <a:spLocks noChangeArrowheads="1"/>
            </p:cNvSpPr>
            <p:nvPr/>
          </p:nvSpPr>
          <p:spPr bwMode="auto">
            <a:xfrm>
              <a:off x="336" y="907"/>
              <a:ext cx="5060" cy="2121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7399" name="Text Box 7"/>
            <p:cNvSpPr txBox="1">
              <a:spLocks noChangeArrowheads="1"/>
            </p:cNvSpPr>
            <p:nvPr/>
          </p:nvSpPr>
          <p:spPr bwMode="auto">
            <a:xfrm>
              <a:off x="408" y="896"/>
              <a:ext cx="4905" cy="18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r>
                <a:rPr lang="en-US" dirty="0">
                  <a:latin typeface="Courier New" charset="0"/>
                </a:rPr>
                <a:t>Expression </a:t>
              </a:r>
              <a:r>
                <a:rPr lang="en-US" dirty="0" smtClean="0">
                  <a:latin typeface="Courier New" charset="0"/>
                </a:rPr>
                <a:t>*</a:t>
              </a:r>
              <a:r>
                <a:rPr lang="en-US" dirty="0" err="1" smtClean="0">
                  <a:latin typeface="Courier New" charset="0"/>
                </a:rPr>
                <a:t>readE(TokenScanner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>
                  <a:latin typeface="Courier New" charset="0"/>
                </a:rPr>
                <a:t>&amp;</a:t>
              </a:r>
              <a:r>
                <a:rPr lang="en-US" dirty="0" smtClean="0">
                  <a:latin typeface="Courier New" charset="0"/>
                </a:rPr>
                <a:t> scanner, </a:t>
              </a:r>
              <a:r>
                <a:rPr lang="en-US" dirty="0" err="1">
                  <a:latin typeface="Courier New" charset="0"/>
                </a:rPr>
                <a:t>int</a:t>
              </a:r>
              <a:r>
                <a:rPr lang="en-US" dirty="0">
                  <a:latin typeface="Courier New" charset="0"/>
                </a:rPr>
                <a:t> </a:t>
              </a:r>
              <a:r>
                <a:rPr lang="en-US" dirty="0" err="1">
                  <a:latin typeface="Courier New" charset="0"/>
                </a:rPr>
                <a:t>prec</a:t>
              </a:r>
              <a:r>
                <a:rPr lang="en-US" dirty="0">
                  <a:latin typeface="Courier New" charset="0"/>
                </a:rPr>
                <a:t>) {</a:t>
              </a:r>
            </a:p>
            <a:p>
              <a:r>
                <a:rPr lang="en-US" dirty="0">
                  <a:latin typeface="Courier New" charset="0"/>
                </a:rPr>
                <a:t>   Expression *exp =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readT(scanner</a:t>
              </a:r>
              <a:r>
                <a:rPr lang="en-US" dirty="0" smtClean="0">
                  <a:latin typeface="Courier New" charset="0"/>
                </a:rPr>
                <a:t>)</a:t>
              </a:r>
              <a:r>
                <a:rPr lang="en-US" dirty="0">
                  <a:latin typeface="Courier New" charset="0"/>
                </a:rPr>
                <a:t>;</a:t>
              </a:r>
            </a:p>
            <a:p>
              <a:r>
                <a:rPr lang="en-US" dirty="0">
                  <a:latin typeface="Courier New" charset="0"/>
                </a:rPr>
                <a:t>   string token;</a:t>
              </a:r>
            </a:p>
            <a:p>
              <a:r>
                <a:rPr lang="en-US" dirty="0">
                  <a:latin typeface="Courier New" charset="0"/>
                </a:rPr>
                <a:t>   while (true) {</a:t>
              </a:r>
            </a:p>
            <a:p>
              <a:r>
                <a:rPr lang="en-US" dirty="0">
                  <a:latin typeface="Courier New" charset="0"/>
                </a:rPr>
                <a:t>      token =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scanner.nextToken</a:t>
              </a:r>
              <a:r>
                <a:rPr lang="en-US" dirty="0">
                  <a:latin typeface="Courier New" charset="0"/>
                </a:rPr>
                <a:t>();</a:t>
              </a:r>
            </a:p>
            <a:p>
              <a:r>
                <a:rPr lang="en-US" dirty="0">
                  <a:latin typeface="Courier New" charset="0"/>
                </a:rPr>
                <a:t>      </a:t>
              </a:r>
              <a:r>
                <a:rPr lang="en-US" dirty="0" err="1">
                  <a:latin typeface="Courier New" charset="0"/>
                </a:rPr>
                <a:t>int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tprec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>
                  <a:latin typeface="Courier New" charset="0"/>
                </a:rPr>
                <a:t>=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precedence(token</a:t>
              </a:r>
              <a:r>
                <a:rPr lang="en-US" dirty="0">
                  <a:latin typeface="Courier New" charset="0"/>
                </a:rPr>
                <a:t>);</a:t>
              </a:r>
            </a:p>
            <a:p>
              <a:r>
                <a:rPr lang="en-US" dirty="0">
                  <a:latin typeface="Courier New" charset="0"/>
                </a:rPr>
                <a:t>      if </a:t>
              </a:r>
              <a:r>
                <a:rPr lang="en-US" dirty="0" smtClean="0">
                  <a:latin typeface="Courier New" charset="0"/>
                </a:rPr>
                <a:t>(</a:t>
              </a:r>
              <a:r>
                <a:rPr lang="en-US" dirty="0" err="1" smtClean="0">
                  <a:latin typeface="Courier New" charset="0"/>
                </a:rPr>
                <a:t>tprec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>
                  <a:latin typeface="Courier New" charset="0"/>
                </a:rPr>
                <a:t>&lt;= </a:t>
              </a:r>
              <a:r>
                <a:rPr lang="en-US" dirty="0" err="1">
                  <a:latin typeface="Courier New" charset="0"/>
                </a:rPr>
                <a:t>prec</a:t>
              </a:r>
              <a:r>
                <a:rPr lang="en-US" dirty="0">
                  <a:latin typeface="Courier New" charset="0"/>
                </a:rPr>
                <a:t>) break;</a:t>
              </a:r>
            </a:p>
            <a:p>
              <a:r>
                <a:rPr lang="en-US" dirty="0">
                  <a:latin typeface="Courier New" charset="0"/>
                </a:rPr>
                <a:t>      Expression *</a:t>
              </a:r>
              <a:r>
                <a:rPr lang="en-US" dirty="0" err="1">
                  <a:latin typeface="Courier New" charset="0"/>
                </a:rPr>
                <a:t>rhs</a:t>
              </a:r>
              <a:r>
                <a:rPr lang="en-US" dirty="0">
                  <a:latin typeface="Courier New" charset="0"/>
                </a:rPr>
                <a:t> =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readE(scanner</a:t>
              </a:r>
              <a:r>
                <a:rPr lang="en-US" dirty="0" smtClean="0">
                  <a:latin typeface="Courier New" charset="0"/>
                </a:rPr>
                <a:t>, </a:t>
              </a:r>
              <a:r>
                <a:rPr lang="en-US" dirty="0" err="1" smtClean="0">
                  <a:latin typeface="Courier New" charset="0"/>
                </a:rPr>
                <a:t>tprec</a:t>
              </a:r>
              <a:r>
                <a:rPr lang="en-US" dirty="0" smtClean="0">
                  <a:latin typeface="Courier New" charset="0"/>
                </a:rPr>
                <a:t>)</a:t>
              </a:r>
              <a:r>
                <a:rPr lang="en-US" dirty="0">
                  <a:latin typeface="Courier New" charset="0"/>
                </a:rPr>
                <a:t>;</a:t>
              </a:r>
            </a:p>
            <a:p>
              <a:r>
                <a:rPr lang="en-US" dirty="0">
                  <a:latin typeface="Courier New" charset="0"/>
                </a:rPr>
                <a:t>      exp = new </a:t>
              </a:r>
              <a:r>
                <a:rPr lang="en-US" dirty="0" err="1">
                  <a:latin typeface="Courier New" charset="0"/>
                </a:rPr>
                <a:t>CompoundExp</a:t>
              </a:r>
              <a:r>
                <a:rPr lang="en-US" dirty="0" err="1" smtClean="0">
                  <a:latin typeface="Courier New" charset="0"/>
                </a:rPr>
                <a:t>(token</a:t>
              </a:r>
              <a:r>
                <a:rPr lang="en-US" dirty="0" smtClean="0">
                  <a:latin typeface="Courier New" charset="0"/>
                </a:rPr>
                <a:t>, </a:t>
              </a:r>
              <a:r>
                <a:rPr lang="en-US" dirty="0">
                  <a:latin typeface="Courier New" charset="0"/>
                </a:rPr>
                <a:t>exp, </a:t>
              </a:r>
              <a:r>
                <a:rPr lang="en-US" dirty="0" err="1">
                  <a:latin typeface="Courier New" charset="0"/>
                </a:rPr>
                <a:t>rhs</a:t>
              </a:r>
              <a:r>
                <a:rPr lang="en-US" dirty="0">
                  <a:latin typeface="Courier New" charset="0"/>
                </a:rPr>
                <a:t>);</a:t>
              </a:r>
            </a:p>
            <a:p>
              <a:r>
                <a:rPr lang="en-US" dirty="0">
                  <a:latin typeface="Courier New" charset="0"/>
                </a:rPr>
                <a:t>   }</a:t>
              </a:r>
            </a:p>
            <a:p>
              <a:r>
                <a:rPr lang="en-US" dirty="0">
                  <a:latin typeface="Courier New" charset="0"/>
                </a:rPr>
                <a:t>  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scanner.saveToken</a:t>
              </a:r>
              <a:r>
                <a:rPr lang="en-US" dirty="0" err="1">
                  <a:latin typeface="Courier New" charset="0"/>
                </a:rPr>
                <a:t>(token</a:t>
              </a:r>
              <a:r>
                <a:rPr lang="en-US" dirty="0">
                  <a:latin typeface="Courier New" charset="0"/>
                </a:rPr>
                <a:t>);</a:t>
              </a:r>
            </a:p>
            <a:p>
              <a:r>
                <a:rPr lang="en-US" dirty="0">
                  <a:latin typeface="Courier New" charset="0"/>
                </a:rPr>
                <a:t>   return exp;</a:t>
              </a:r>
            </a:p>
            <a:p>
              <a:r>
                <a:rPr lang="en-US" dirty="0">
                  <a:latin typeface="Courier New" charset="0"/>
                </a:rPr>
                <a:t>}</a:t>
              </a:r>
            </a:p>
          </p:txBody>
        </p:sp>
        <p:sp>
          <p:nvSpPr>
            <p:cNvPr id="827400" name="Rectangle 8"/>
            <p:cNvSpPr>
              <a:spLocks noChangeArrowheads="1"/>
            </p:cNvSpPr>
            <p:nvPr/>
          </p:nvSpPr>
          <p:spPr bwMode="auto">
            <a:xfrm>
              <a:off x="986" y="2720"/>
              <a:ext cx="1150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7401" name="Text Box 9"/>
            <p:cNvSpPr txBox="1">
              <a:spLocks noChangeArrowheads="1"/>
            </p:cNvSpPr>
            <p:nvPr/>
          </p:nvSpPr>
          <p:spPr bwMode="auto">
            <a:xfrm>
              <a:off x="960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 smtClean="0">
                  <a:latin typeface="Courier New" charset="0"/>
                </a:rPr>
                <a:t>scanner</a:t>
              </a:r>
              <a:endParaRPr lang="en-US" dirty="0">
                <a:latin typeface="Courier New" charset="0"/>
              </a:endParaRPr>
            </a:p>
          </p:txBody>
        </p:sp>
        <p:sp>
          <p:nvSpPr>
            <p:cNvPr id="827402" name="Rectangle 10"/>
            <p:cNvSpPr>
              <a:spLocks noChangeArrowheads="1"/>
            </p:cNvSpPr>
            <p:nvPr/>
          </p:nvSpPr>
          <p:spPr bwMode="auto">
            <a:xfrm>
              <a:off x="2224" y="2720"/>
              <a:ext cx="547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7403" name="Text Box 11"/>
            <p:cNvSpPr txBox="1">
              <a:spLocks noChangeArrowheads="1"/>
            </p:cNvSpPr>
            <p:nvPr/>
          </p:nvSpPr>
          <p:spPr bwMode="auto">
            <a:xfrm>
              <a:off x="2200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>
                  <a:latin typeface="Courier New" charset="0"/>
                </a:rPr>
                <a:t>prec</a:t>
              </a:r>
            </a:p>
          </p:txBody>
        </p:sp>
        <p:sp>
          <p:nvSpPr>
            <p:cNvPr id="827404" name="Rectangle 12"/>
            <p:cNvSpPr>
              <a:spLocks noChangeArrowheads="1"/>
            </p:cNvSpPr>
            <p:nvPr/>
          </p:nvSpPr>
          <p:spPr bwMode="auto">
            <a:xfrm>
              <a:off x="2864" y="2720"/>
              <a:ext cx="547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7405" name="Text Box 13"/>
            <p:cNvSpPr txBox="1">
              <a:spLocks noChangeArrowheads="1"/>
            </p:cNvSpPr>
            <p:nvPr/>
          </p:nvSpPr>
          <p:spPr bwMode="auto">
            <a:xfrm>
              <a:off x="2840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 dirty="0" err="1" smtClean="0">
                  <a:latin typeface="Courier New" charset="0"/>
                </a:rPr>
                <a:t>tprec</a:t>
              </a:r>
              <a:endParaRPr lang="en-US" dirty="0">
                <a:latin typeface="Courier New" charset="0"/>
              </a:endParaRPr>
            </a:p>
          </p:txBody>
        </p:sp>
        <p:sp>
          <p:nvSpPr>
            <p:cNvPr id="827406" name="Rectangle 14"/>
            <p:cNvSpPr>
              <a:spLocks noChangeArrowheads="1"/>
            </p:cNvSpPr>
            <p:nvPr/>
          </p:nvSpPr>
          <p:spPr bwMode="auto">
            <a:xfrm>
              <a:off x="3504" y="2720"/>
              <a:ext cx="547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7407" name="Text Box 15"/>
            <p:cNvSpPr txBox="1">
              <a:spLocks noChangeArrowheads="1"/>
            </p:cNvSpPr>
            <p:nvPr/>
          </p:nvSpPr>
          <p:spPr bwMode="auto">
            <a:xfrm>
              <a:off x="3480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>
                  <a:latin typeface="Courier New" charset="0"/>
                </a:rPr>
                <a:t>token</a:t>
              </a:r>
            </a:p>
          </p:txBody>
        </p:sp>
        <p:sp>
          <p:nvSpPr>
            <p:cNvPr id="827408" name="Rectangle 16"/>
            <p:cNvSpPr>
              <a:spLocks noChangeArrowheads="1"/>
            </p:cNvSpPr>
            <p:nvPr/>
          </p:nvSpPr>
          <p:spPr bwMode="auto">
            <a:xfrm>
              <a:off x="4144" y="2720"/>
              <a:ext cx="547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7409" name="Text Box 17"/>
            <p:cNvSpPr txBox="1">
              <a:spLocks noChangeArrowheads="1"/>
            </p:cNvSpPr>
            <p:nvPr/>
          </p:nvSpPr>
          <p:spPr bwMode="auto">
            <a:xfrm>
              <a:off x="4120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>
                  <a:latin typeface="Courier New" charset="0"/>
                </a:rPr>
                <a:t>exp</a:t>
              </a:r>
            </a:p>
          </p:txBody>
        </p:sp>
        <p:sp>
          <p:nvSpPr>
            <p:cNvPr id="827410" name="Rectangle 18"/>
            <p:cNvSpPr>
              <a:spLocks noChangeArrowheads="1"/>
            </p:cNvSpPr>
            <p:nvPr/>
          </p:nvSpPr>
          <p:spPr bwMode="auto">
            <a:xfrm>
              <a:off x="4776" y="2720"/>
              <a:ext cx="547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7411" name="Text Box 19"/>
            <p:cNvSpPr txBox="1">
              <a:spLocks noChangeArrowheads="1"/>
            </p:cNvSpPr>
            <p:nvPr/>
          </p:nvSpPr>
          <p:spPr bwMode="auto">
            <a:xfrm>
              <a:off x="4752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>
                  <a:latin typeface="Courier New" charset="0"/>
                </a:rPr>
                <a:t>rhs</a:t>
              </a:r>
            </a:p>
          </p:txBody>
        </p:sp>
      </p:grpSp>
      <p:sp>
        <p:nvSpPr>
          <p:cNvPr id="827412" name="Rectangle 20"/>
          <p:cNvSpPr>
            <a:spLocks noChangeArrowheads="1"/>
          </p:cNvSpPr>
          <p:nvPr/>
        </p:nvSpPr>
        <p:spPr bwMode="auto">
          <a:xfrm>
            <a:off x="1600200" y="4365625"/>
            <a:ext cx="17843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noProof="1">
                <a:latin typeface="Courier New" charset="0"/>
              </a:rPr>
              <a:t>odd = 2 * n + 1</a:t>
            </a:r>
            <a:endParaRPr lang="en-US" dirty="0">
              <a:latin typeface="Courier New" charset="0"/>
            </a:endParaRPr>
          </a:p>
        </p:txBody>
      </p:sp>
      <p:sp>
        <p:nvSpPr>
          <p:cNvPr id="827413" name="Text Box 21"/>
          <p:cNvSpPr txBox="1">
            <a:spLocks noChangeArrowheads="1"/>
          </p:cNvSpPr>
          <p:nvPr/>
        </p:nvSpPr>
        <p:spPr bwMode="auto">
          <a:xfrm>
            <a:off x="1917700" y="445634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0000"/>
                </a:solidFill>
              </a:rPr>
              <a:t>^</a:t>
            </a:r>
          </a:p>
        </p:txBody>
      </p:sp>
      <p:sp>
        <p:nvSpPr>
          <p:cNvPr id="827414" name="Text Box 22"/>
          <p:cNvSpPr txBox="1">
            <a:spLocks noChangeArrowheads="1"/>
          </p:cNvSpPr>
          <p:nvPr/>
        </p:nvSpPr>
        <p:spPr bwMode="auto">
          <a:xfrm>
            <a:off x="3530600" y="4340830"/>
            <a:ext cx="8731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600" b="0" dirty="0"/>
              <a:t>0</a:t>
            </a:r>
          </a:p>
        </p:txBody>
      </p:sp>
      <p:grpSp>
        <p:nvGrpSpPr>
          <p:cNvPr id="3" name="Group 23"/>
          <p:cNvGrpSpPr>
            <a:grpSpLocks/>
          </p:cNvGrpSpPr>
          <p:nvPr/>
        </p:nvGrpSpPr>
        <p:grpSpPr bwMode="auto">
          <a:xfrm>
            <a:off x="1370013" y="5919787"/>
            <a:ext cx="688975" cy="571500"/>
            <a:chOff x="4894" y="3729"/>
            <a:chExt cx="434" cy="360"/>
          </a:xfrm>
        </p:grpSpPr>
        <p:sp>
          <p:nvSpPr>
            <p:cNvPr id="827416" name="Rectangle 24"/>
            <p:cNvSpPr>
              <a:spLocks noChangeArrowheads="1"/>
            </p:cNvSpPr>
            <p:nvPr/>
          </p:nvSpPr>
          <p:spPr bwMode="auto">
            <a:xfrm>
              <a:off x="4894" y="3915"/>
              <a:ext cx="434" cy="16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7417" name="Rectangle 25"/>
            <p:cNvSpPr>
              <a:spLocks noChangeArrowheads="1"/>
            </p:cNvSpPr>
            <p:nvPr/>
          </p:nvSpPr>
          <p:spPr bwMode="auto">
            <a:xfrm>
              <a:off x="4896" y="3897"/>
              <a:ext cx="431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noProof="1">
                  <a:latin typeface="Courier New" charset="0"/>
                </a:rPr>
                <a:t>odd</a:t>
              </a:r>
              <a:endParaRPr lang="en-US" dirty="0">
                <a:latin typeface="Courier New" charset="0"/>
              </a:endParaRPr>
            </a:p>
          </p:txBody>
        </p:sp>
        <p:sp>
          <p:nvSpPr>
            <p:cNvPr id="827418" name="Rectangle 26"/>
            <p:cNvSpPr>
              <a:spLocks noChangeArrowheads="1"/>
            </p:cNvSpPr>
            <p:nvPr/>
          </p:nvSpPr>
          <p:spPr bwMode="auto">
            <a:xfrm>
              <a:off x="4894" y="3747"/>
              <a:ext cx="434" cy="16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7419" name="Rectangle 27"/>
            <p:cNvSpPr>
              <a:spLocks noChangeArrowheads="1"/>
            </p:cNvSpPr>
            <p:nvPr/>
          </p:nvSpPr>
          <p:spPr bwMode="auto">
            <a:xfrm>
              <a:off x="4896" y="3729"/>
              <a:ext cx="431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noProof="1">
                  <a:latin typeface="Courier New" charset="0"/>
                </a:rPr>
                <a:t>ID</a:t>
              </a:r>
              <a:endParaRPr lang="en-US" dirty="0">
                <a:latin typeface="Courier New" charset="0"/>
              </a:endParaRPr>
            </a:p>
          </p:txBody>
        </p:sp>
      </p:grpSp>
      <p:sp>
        <p:nvSpPr>
          <p:cNvPr id="827420" name="Oval 28"/>
          <p:cNvSpPr>
            <a:spLocks noChangeArrowheads="1"/>
          </p:cNvSpPr>
          <p:nvPr/>
        </p:nvSpPr>
        <p:spPr bwMode="auto">
          <a:xfrm>
            <a:off x="6985000" y="4492625"/>
            <a:ext cx="74613" cy="74613"/>
          </a:xfrm>
          <a:prstGeom prst="ellipse">
            <a:avLst/>
          </a:prstGeom>
          <a:solidFill>
            <a:srgbClr val="00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cxnSp>
        <p:nvCxnSpPr>
          <p:cNvPr id="827421" name="AutoShape 29"/>
          <p:cNvCxnSpPr>
            <a:cxnSpLocks noChangeShapeType="1"/>
            <a:stCxn id="827420" idx="4"/>
            <a:endCxn id="827418" idx="1"/>
          </p:cNvCxnSpPr>
          <p:nvPr/>
        </p:nvCxnSpPr>
        <p:spPr bwMode="auto">
          <a:xfrm rot="5400000">
            <a:off x="3439319" y="2497932"/>
            <a:ext cx="1514475" cy="5653087"/>
          </a:xfrm>
          <a:prstGeom prst="bentConnector4">
            <a:avLst>
              <a:gd name="adj1" fmla="val 50373"/>
              <a:gd name="adj2" fmla="val 104042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sp>
        <p:nvSpPr>
          <p:cNvPr id="827422" name="Rectangle 30"/>
          <p:cNvSpPr>
            <a:spLocks noChangeArrowheads="1"/>
          </p:cNvSpPr>
          <p:nvPr/>
        </p:nvSpPr>
        <p:spPr bwMode="auto">
          <a:xfrm>
            <a:off x="1317625" y="3003550"/>
            <a:ext cx="4606925" cy="231775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27423" name="Text Box 31"/>
          <p:cNvSpPr txBox="1">
            <a:spLocks noChangeArrowheads="1"/>
          </p:cNvSpPr>
          <p:nvPr/>
        </p:nvSpPr>
        <p:spPr bwMode="auto">
          <a:xfrm>
            <a:off x="2136775" y="445634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0000"/>
                </a:solidFill>
              </a:rPr>
              <a:t>^</a:t>
            </a:r>
          </a:p>
        </p:txBody>
      </p:sp>
      <p:sp>
        <p:nvSpPr>
          <p:cNvPr id="827424" name="Rectangle 32"/>
          <p:cNvSpPr>
            <a:spLocks noChangeArrowheads="1"/>
          </p:cNvSpPr>
          <p:nvPr/>
        </p:nvSpPr>
        <p:spPr bwMode="auto">
          <a:xfrm>
            <a:off x="5594350" y="4371975"/>
            <a:ext cx="8382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 algn="ctr"/>
            <a:r>
              <a:rPr noProof="1">
                <a:latin typeface="Courier New" charset="0"/>
              </a:rPr>
              <a:t>=</a:t>
            </a:r>
            <a:endParaRPr lang="en-US">
              <a:latin typeface="Courier New" charset="0"/>
            </a:endParaRPr>
          </a:p>
        </p:txBody>
      </p:sp>
      <p:sp>
        <p:nvSpPr>
          <p:cNvPr id="827425" name="Text Box 33"/>
          <p:cNvSpPr txBox="1">
            <a:spLocks noChangeArrowheads="1"/>
          </p:cNvSpPr>
          <p:nvPr/>
        </p:nvSpPr>
        <p:spPr bwMode="auto">
          <a:xfrm>
            <a:off x="4537075" y="4316640"/>
            <a:ext cx="8731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600" b="0"/>
              <a:t>1</a:t>
            </a:r>
          </a:p>
        </p:txBody>
      </p:sp>
      <p:grpSp>
        <p:nvGrpSpPr>
          <p:cNvPr id="4" name="Group 34"/>
          <p:cNvGrpSpPr>
            <a:grpSpLocks/>
          </p:cNvGrpSpPr>
          <p:nvPr/>
        </p:nvGrpSpPr>
        <p:grpSpPr bwMode="auto">
          <a:xfrm>
            <a:off x="619125" y="1708150"/>
            <a:ext cx="8089900" cy="3384549"/>
            <a:chOff x="336" y="896"/>
            <a:chExt cx="5096" cy="2132"/>
          </a:xfrm>
        </p:grpSpPr>
        <p:sp>
          <p:nvSpPr>
            <p:cNvPr id="827427" name="Rectangle 35"/>
            <p:cNvSpPr>
              <a:spLocks noChangeArrowheads="1"/>
            </p:cNvSpPr>
            <p:nvPr/>
          </p:nvSpPr>
          <p:spPr bwMode="auto">
            <a:xfrm>
              <a:off x="336" y="907"/>
              <a:ext cx="5060" cy="2121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7428" name="Text Box 36"/>
            <p:cNvSpPr txBox="1">
              <a:spLocks noChangeArrowheads="1"/>
            </p:cNvSpPr>
            <p:nvPr/>
          </p:nvSpPr>
          <p:spPr bwMode="auto">
            <a:xfrm>
              <a:off x="408" y="896"/>
              <a:ext cx="4905" cy="18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r>
                <a:rPr lang="en-US" dirty="0">
                  <a:latin typeface="Courier New" charset="0"/>
                </a:rPr>
                <a:t>Expression </a:t>
              </a:r>
              <a:r>
                <a:rPr lang="en-US" dirty="0" smtClean="0">
                  <a:latin typeface="Courier New" charset="0"/>
                </a:rPr>
                <a:t>*</a:t>
              </a:r>
              <a:r>
                <a:rPr lang="en-US" dirty="0" err="1" smtClean="0">
                  <a:latin typeface="Courier New" charset="0"/>
                </a:rPr>
                <a:t>readE(TokenScanner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>
                  <a:latin typeface="Courier New" charset="0"/>
                </a:rPr>
                <a:t>&amp;</a:t>
              </a:r>
              <a:r>
                <a:rPr lang="en-US" dirty="0" smtClean="0">
                  <a:latin typeface="Courier New" charset="0"/>
                </a:rPr>
                <a:t> scanner, </a:t>
              </a:r>
              <a:r>
                <a:rPr lang="en-US" dirty="0" err="1">
                  <a:latin typeface="Courier New" charset="0"/>
                </a:rPr>
                <a:t>int</a:t>
              </a:r>
              <a:r>
                <a:rPr lang="en-US" dirty="0">
                  <a:latin typeface="Courier New" charset="0"/>
                </a:rPr>
                <a:t> </a:t>
              </a:r>
              <a:r>
                <a:rPr lang="en-US" dirty="0" err="1">
                  <a:latin typeface="Courier New" charset="0"/>
                </a:rPr>
                <a:t>prec</a:t>
              </a:r>
              <a:r>
                <a:rPr lang="en-US" dirty="0">
                  <a:latin typeface="Courier New" charset="0"/>
                </a:rPr>
                <a:t>) {</a:t>
              </a:r>
            </a:p>
            <a:p>
              <a:r>
                <a:rPr lang="en-US" dirty="0">
                  <a:latin typeface="Courier New" charset="0"/>
                </a:rPr>
                <a:t>   Expression *exp =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readT(scanner</a:t>
              </a:r>
              <a:r>
                <a:rPr lang="en-US" dirty="0" smtClean="0">
                  <a:latin typeface="Courier New" charset="0"/>
                </a:rPr>
                <a:t>)</a:t>
              </a:r>
              <a:r>
                <a:rPr lang="en-US" dirty="0">
                  <a:latin typeface="Courier New" charset="0"/>
                </a:rPr>
                <a:t>;</a:t>
              </a:r>
            </a:p>
            <a:p>
              <a:r>
                <a:rPr lang="en-US" dirty="0">
                  <a:latin typeface="Courier New" charset="0"/>
                </a:rPr>
                <a:t>   string token;</a:t>
              </a:r>
            </a:p>
            <a:p>
              <a:r>
                <a:rPr lang="en-US" dirty="0">
                  <a:latin typeface="Courier New" charset="0"/>
                </a:rPr>
                <a:t>   while (true) {</a:t>
              </a:r>
            </a:p>
            <a:p>
              <a:r>
                <a:rPr lang="en-US" dirty="0">
                  <a:latin typeface="Courier New" charset="0"/>
                </a:rPr>
                <a:t>      token =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scanner.nextToken</a:t>
              </a:r>
              <a:r>
                <a:rPr lang="en-US" dirty="0">
                  <a:latin typeface="Courier New" charset="0"/>
                </a:rPr>
                <a:t>();</a:t>
              </a:r>
            </a:p>
            <a:p>
              <a:r>
                <a:rPr lang="en-US" dirty="0">
                  <a:latin typeface="Courier New" charset="0"/>
                </a:rPr>
                <a:t>      </a:t>
              </a:r>
              <a:r>
                <a:rPr lang="en-US" dirty="0" err="1">
                  <a:latin typeface="Courier New" charset="0"/>
                </a:rPr>
                <a:t>int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tprec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>
                  <a:latin typeface="Courier New" charset="0"/>
                </a:rPr>
                <a:t>=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precedence(token</a:t>
              </a:r>
              <a:r>
                <a:rPr lang="en-US" dirty="0">
                  <a:latin typeface="Courier New" charset="0"/>
                </a:rPr>
                <a:t>);</a:t>
              </a:r>
            </a:p>
            <a:p>
              <a:r>
                <a:rPr lang="en-US" dirty="0">
                  <a:latin typeface="Courier New" charset="0"/>
                </a:rPr>
                <a:t>      if </a:t>
              </a:r>
              <a:r>
                <a:rPr lang="en-US" dirty="0" smtClean="0">
                  <a:latin typeface="Courier New" charset="0"/>
                </a:rPr>
                <a:t>(</a:t>
              </a:r>
              <a:r>
                <a:rPr lang="en-US" dirty="0" err="1" smtClean="0">
                  <a:latin typeface="Courier New" charset="0"/>
                </a:rPr>
                <a:t>tprec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>
                  <a:latin typeface="Courier New" charset="0"/>
                </a:rPr>
                <a:t>&lt;= </a:t>
              </a:r>
              <a:r>
                <a:rPr lang="en-US" dirty="0" err="1">
                  <a:latin typeface="Courier New" charset="0"/>
                </a:rPr>
                <a:t>prec</a:t>
              </a:r>
              <a:r>
                <a:rPr lang="en-US" dirty="0">
                  <a:latin typeface="Courier New" charset="0"/>
                </a:rPr>
                <a:t>) break;</a:t>
              </a:r>
            </a:p>
            <a:p>
              <a:r>
                <a:rPr lang="en-US" dirty="0">
                  <a:latin typeface="Courier New" charset="0"/>
                </a:rPr>
                <a:t>      Expression *</a:t>
              </a:r>
              <a:r>
                <a:rPr lang="en-US" dirty="0" err="1">
                  <a:latin typeface="Courier New" charset="0"/>
                </a:rPr>
                <a:t>rhs</a:t>
              </a:r>
              <a:r>
                <a:rPr lang="en-US" dirty="0">
                  <a:latin typeface="Courier New" charset="0"/>
                </a:rPr>
                <a:t> =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readE(scanner</a:t>
              </a:r>
              <a:r>
                <a:rPr lang="en-US" dirty="0" smtClean="0">
                  <a:latin typeface="Courier New" charset="0"/>
                </a:rPr>
                <a:t>, </a:t>
              </a:r>
              <a:r>
                <a:rPr lang="en-US" dirty="0" err="1" smtClean="0">
                  <a:latin typeface="Courier New" charset="0"/>
                </a:rPr>
                <a:t>tprec</a:t>
              </a:r>
              <a:r>
                <a:rPr lang="en-US" dirty="0" smtClean="0">
                  <a:latin typeface="Courier New" charset="0"/>
                </a:rPr>
                <a:t>)</a:t>
              </a:r>
              <a:r>
                <a:rPr lang="en-US" dirty="0">
                  <a:latin typeface="Courier New" charset="0"/>
                </a:rPr>
                <a:t>;</a:t>
              </a:r>
            </a:p>
            <a:p>
              <a:r>
                <a:rPr lang="en-US" dirty="0">
                  <a:latin typeface="Courier New" charset="0"/>
                </a:rPr>
                <a:t>      exp = new </a:t>
              </a:r>
              <a:r>
                <a:rPr lang="en-US" dirty="0" err="1">
                  <a:latin typeface="Courier New" charset="0"/>
                </a:rPr>
                <a:t>CompoundExp</a:t>
              </a:r>
              <a:r>
                <a:rPr lang="en-US" dirty="0" err="1" smtClean="0">
                  <a:latin typeface="Courier New" charset="0"/>
                </a:rPr>
                <a:t>(token</a:t>
              </a:r>
              <a:r>
                <a:rPr lang="en-US" dirty="0" smtClean="0">
                  <a:latin typeface="Courier New" charset="0"/>
                </a:rPr>
                <a:t>, </a:t>
              </a:r>
              <a:r>
                <a:rPr lang="en-US" dirty="0">
                  <a:latin typeface="Courier New" charset="0"/>
                </a:rPr>
                <a:t>exp, </a:t>
              </a:r>
              <a:r>
                <a:rPr lang="en-US" dirty="0" err="1">
                  <a:latin typeface="Courier New" charset="0"/>
                </a:rPr>
                <a:t>rhs</a:t>
              </a:r>
              <a:r>
                <a:rPr lang="en-US" dirty="0">
                  <a:latin typeface="Courier New" charset="0"/>
                </a:rPr>
                <a:t>);</a:t>
              </a:r>
            </a:p>
            <a:p>
              <a:r>
                <a:rPr lang="en-US" dirty="0">
                  <a:latin typeface="Courier New" charset="0"/>
                </a:rPr>
                <a:t>   }</a:t>
              </a:r>
            </a:p>
            <a:p>
              <a:r>
                <a:rPr lang="en-US" dirty="0">
                  <a:latin typeface="Courier New" charset="0"/>
                </a:rPr>
                <a:t>  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scanner.saveToken</a:t>
              </a:r>
              <a:r>
                <a:rPr lang="en-US" dirty="0" err="1">
                  <a:latin typeface="Courier New" charset="0"/>
                </a:rPr>
                <a:t>(token</a:t>
              </a:r>
              <a:r>
                <a:rPr lang="en-US" dirty="0">
                  <a:latin typeface="Courier New" charset="0"/>
                </a:rPr>
                <a:t>);</a:t>
              </a:r>
            </a:p>
            <a:p>
              <a:r>
                <a:rPr lang="en-US" dirty="0">
                  <a:latin typeface="Courier New" charset="0"/>
                </a:rPr>
                <a:t>   return exp;</a:t>
              </a:r>
            </a:p>
            <a:p>
              <a:r>
                <a:rPr lang="en-US" dirty="0">
                  <a:latin typeface="Courier New" charset="0"/>
                </a:rPr>
                <a:t>}</a:t>
              </a:r>
            </a:p>
          </p:txBody>
        </p:sp>
        <p:sp>
          <p:nvSpPr>
            <p:cNvPr id="827429" name="Rectangle 37"/>
            <p:cNvSpPr>
              <a:spLocks noChangeArrowheads="1"/>
            </p:cNvSpPr>
            <p:nvPr/>
          </p:nvSpPr>
          <p:spPr bwMode="auto">
            <a:xfrm>
              <a:off x="986" y="2720"/>
              <a:ext cx="1150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7430" name="Text Box 38"/>
            <p:cNvSpPr txBox="1">
              <a:spLocks noChangeArrowheads="1"/>
            </p:cNvSpPr>
            <p:nvPr/>
          </p:nvSpPr>
          <p:spPr bwMode="auto">
            <a:xfrm>
              <a:off x="960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 smtClean="0">
                  <a:latin typeface="Courier New" charset="0"/>
                </a:rPr>
                <a:t>scanner</a:t>
              </a:r>
              <a:endParaRPr lang="en-US" dirty="0">
                <a:latin typeface="Courier New" charset="0"/>
              </a:endParaRPr>
            </a:p>
          </p:txBody>
        </p:sp>
        <p:sp>
          <p:nvSpPr>
            <p:cNvPr id="827431" name="Rectangle 39"/>
            <p:cNvSpPr>
              <a:spLocks noChangeArrowheads="1"/>
            </p:cNvSpPr>
            <p:nvPr/>
          </p:nvSpPr>
          <p:spPr bwMode="auto">
            <a:xfrm>
              <a:off x="2224" y="2720"/>
              <a:ext cx="547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7432" name="Text Box 40"/>
            <p:cNvSpPr txBox="1">
              <a:spLocks noChangeArrowheads="1"/>
            </p:cNvSpPr>
            <p:nvPr/>
          </p:nvSpPr>
          <p:spPr bwMode="auto">
            <a:xfrm>
              <a:off x="2200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>
                  <a:latin typeface="Courier New" charset="0"/>
                </a:rPr>
                <a:t>prec</a:t>
              </a:r>
            </a:p>
          </p:txBody>
        </p:sp>
        <p:sp>
          <p:nvSpPr>
            <p:cNvPr id="827433" name="Rectangle 41"/>
            <p:cNvSpPr>
              <a:spLocks noChangeArrowheads="1"/>
            </p:cNvSpPr>
            <p:nvPr/>
          </p:nvSpPr>
          <p:spPr bwMode="auto">
            <a:xfrm>
              <a:off x="2864" y="2720"/>
              <a:ext cx="547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7434" name="Text Box 42"/>
            <p:cNvSpPr txBox="1">
              <a:spLocks noChangeArrowheads="1"/>
            </p:cNvSpPr>
            <p:nvPr/>
          </p:nvSpPr>
          <p:spPr bwMode="auto">
            <a:xfrm>
              <a:off x="2840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 dirty="0" err="1" smtClean="0">
                  <a:latin typeface="Courier New" charset="0"/>
                </a:rPr>
                <a:t>tprec</a:t>
              </a:r>
              <a:endParaRPr lang="en-US" dirty="0">
                <a:latin typeface="Courier New" charset="0"/>
              </a:endParaRPr>
            </a:p>
          </p:txBody>
        </p:sp>
        <p:sp>
          <p:nvSpPr>
            <p:cNvPr id="827435" name="Rectangle 43"/>
            <p:cNvSpPr>
              <a:spLocks noChangeArrowheads="1"/>
            </p:cNvSpPr>
            <p:nvPr/>
          </p:nvSpPr>
          <p:spPr bwMode="auto">
            <a:xfrm>
              <a:off x="3504" y="2720"/>
              <a:ext cx="547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7436" name="Text Box 44"/>
            <p:cNvSpPr txBox="1">
              <a:spLocks noChangeArrowheads="1"/>
            </p:cNvSpPr>
            <p:nvPr/>
          </p:nvSpPr>
          <p:spPr bwMode="auto">
            <a:xfrm>
              <a:off x="3480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>
                  <a:latin typeface="Courier New" charset="0"/>
                </a:rPr>
                <a:t>token</a:t>
              </a:r>
            </a:p>
          </p:txBody>
        </p:sp>
        <p:sp>
          <p:nvSpPr>
            <p:cNvPr id="827437" name="Rectangle 45"/>
            <p:cNvSpPr>
              <a:spLocks noChangeArrowheads="1"/>
            </p:cNvSpPr>
            <p:nvPr/>
          </p:nvSpPr>
          <p:spPr bwMode="auto">
            <a:xfrm>
              <a:off x="4144" y="2720"/>
              <a:ext cx="547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7438" name="Text Box 46"/>
            <p:cNvSpPr txBox="1">
              <a:spLocks noChangeArrowheads="1"/>
            </p:cNvSpPr>
            <p:nvPr/>
          </p:nvSpPr>
          <p:spPr bwMode="auto">
            <a:xfrm>
              <a:off x="4120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>
                  <a:latin typeface="Courier New" charset="0"/>
                </a:rPr>
                <a:t>exp</a:t>
              </a:r>
            </a:p>
          </p:txBody>
        </p:sp>
        <p:sp>
          <p:nvSpPr>
            <p:cNvPr id="827439" name="Rectangle 47"/>
            <p:cNvSpPr>
              <a:spLocks noChangeArrowheads="1"/>
            </p:cNvSpPr>
            <p:nvPr/>
          </p:nvSpPr>
          <p:spPr bwMode="auto">
            <a:xfrm>
              <a:off x="4776" y="2720"/>
              <a:ext cx="547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7440" name="Text Box 48"/>
            <p:cNvSpPr txBox="1">
              <a:spLocks noChangeArrowheads="1"/>
            </p:cNvSpPr>
            <p:nvPr/>
          </p:nvSpPr>
          <p:spPr bwMode="auto">
            <a:xfrm>
              <a:off x="4752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>
                  <a:latin typeface="Courier New" charset="0"/>
                </a:rPr>
                <a:t>rhs</a:t>
              </a:r>
            </a:p>
          </p:txBody>
        </p:sp>
      </p:grpSp>
      <p:sp>
        <p:nvSpPr>
          <p:cNvPr id="827441" name="Rectangle 49"/>
          <p:cNvSpPr>
            <a:spLocks noChangeArrowheads="1"/>
          </p:cNvSpPr>
          <p:nvPr/>
        </p:nvSpPr>
        <p:spPr bwMode="auto">
          <a:xfrm>
            <a:off x="1098550" y="1997075"/>
            <a:ext cx="3619500" cy="231775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27442" name="Rectangle 50"/>
          <p:cNvSpPr>
            <a:spLocks noChangeArrowheads="1"/>
          </p:cNvSpPr>
          <p:nvPr/>
        </p:nvSpPr>
        <p:spPr bwMode="auto">
          <a:xfrm>
            <a:off x="1685925" y="4620230"/>
            <a:ext cx="17843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noProof="1">
                <a:latin typeface="Courier New" charset="0"/>
              </a:rPr>
              <a:t>odd = 2 * n + </a:t>
            </a:r>
            <a:r>
              <a:rPr noProof="1" smtClean="0">
                <a:latin typeface="Courier New" charset="0"/>
              </a:rPr>
              <a:t>1</a:t>
            </a:r>
            <a:endParaRPr lang="en-US" dirty="0">
              <a:latin typeface="Courier New" charset="0"/>
            </a:endParaRPr>
          </a:p>
        </p:txBody>
      </p:sp>
      <p:sp>
        <p:nvSpPr>
          <p:cNvPr id="827443" name="Text Box 51"/>
          <p:cNvSpPr txBox="1">
            <a:spLocks noChangeArrowheads="1"/>
          </p:cNvSpPr>
          <p:nvPr/>
        </p:nvSpPr>
        <p:spPr bwMode="auto">
          <a:xfrm>
            <a:off x="2218265" y="473513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0000"/>
                </a:solidFill>
              </a:rPr>
              <a:t>^</a:t>
            </a:r>
          </a:p>
        </p:txBody>
      </p:sp>
      <p:sp>
        <p:nvSpPr>
          <p:cNvPr id="827444" name="Text Box 52"/>
          <p:cNvSpPr txBox="1">
            <a:spLocks noChangeArrowheads="1"/>
          </p:cNvSpPr>
          <p:nvPr/>
        </p:nvSpPr>
        <p:spPr bwMode="auto">
          <a:xfrm>
            <a:off x="3616325" y="4607530"/>
            <a:ext cx="8731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600" b="0" dirty="0" smtClean="0"/>
              <a:t>1</a:t>
            </a:r>
            <a:endParaRPr lang="en-US" sz="1600" b="0" dirty="0"/>
          </a:p>
        </p:txBody>
      </p:sp>
      <p:grpSp>
        <p:nvGrpSpPr>
          <p:cNvPr id="78" name="Group 24"/>
          <p:cNvGrpSpPr>
            <a:grpSpLocks/>
          </p:cNvGrpSpPr>
          <p:nvPr/>
        </p:nvGrpSpPr>
        <p:grpSpPr bwMode="auto">
          <a:xfrm>
            <a:off x="706360" y="1985736"/>
            <a:ext cx="8064500" cy="3384549"/>
            <a:chOff x="336" y="960"/>
            <a:chExt cx="5080" cy="2132"/>
          </a:xfrm>
        </p:grpSpPr>
        <p:sp>
          <p:nvSpPr>
            <p:cNvPr id="79" name="Rectangle 25"/>
            <p:cNvSpPr>
              <a:spLocks noChangeArrowheads="1"/>
            </p:cNvSpPr>
            <p:nvPr/>
          </p:nvSpPr>
          <p:spPr bwMode="auto">
            <a:xfrm>
              <a:off x="336" y="971"/>
              <a:ext cx="5060" cy="2121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" name="Text Box 26"/>
            <p:cNvSpPr txBox="1">
              <a:spLocks noChangeArrowheads="1"/>
            </p:cNvSpPr>
            <p:nvPr/>
          </p:nvSpPr>
          <p:spPr bwMode="auto">
            <a:xfrm>
              <a:off x="408" y="960"/>
              <a:ext cx="4905" cy="18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 dirty="0">
                  <a:latin typeface="Courier New" charset="0"/>
                </a:rPr>
                <a:t>Expression </a:t>
              </a:r>
              <a:r>
                <a:rPr lang="en-US" dirty="0" smtClean="0">
                  <a:latin typeface="Courier New" charset="0"/>
                </a:rPr>
                <a:t>*</a:t>
              </a:r>
              <a:r>
                <a:rPr lang="en-US" dirty="0" err="1" smtClean="0">
                  <a:latin typeface="Courier New" charset="0"/>
                </a:rPr>
                <a:t>readT(TokenScanner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>
                  <a:latin typeface="Courier New" charset="0"/>
                </a:rPr>
                <a:t>&amp;</a:t>
              </a:r>
              <a:r>
                <a:rPr lang="en-US" dirty="0" smtClean="0">
                  <a:latin typeface="Courier New" charset="0"/>
                </a:rPr>
                <a:t> scanner) </a:t>
              </a:r>
              <a:r>
                <a:rPr lang="en-US" dirty="0">
                  <a:latin typeface="Courier New" charset="0"/>
                </a:rPr>
                <a:t>{</a:t>
              </a:r>
            </a:p>
            <a:p>
              <a:pPr>
                <a:lnSpc>
                  <a:spcPct val="110000"/>
                </a:lnSpc>
              </a:pPr>
              <a:r>
                <a:rPr lang="en-US" dirty="0">
                  <a:latin typeface="Courier New" charset="0"/>
                </a:rPr>
                <a:t>  </a:t>
              </a:r>
              <a:r>
                <a:rPr lang="en-US" dirty="0" smtClean="0">
                  <a:latin typeface="Courier New" charset="0"/>
                </a:rPr>
                <a:t> string token = </a:t>
              </a:r>
              <a:r>
                <a:rPr lang="en-US" dirty="0" err="1" smtClean="0">
                  <a:latin typeface="Courier New" charset="0"/>
                </a:rPr>
                <a:t>scanner.nextToken</a:t>
              </a:r>
              <a:r>
                <a:rPr lang="en-US" dirty="0" smtClean="0">
                  <a:latin typeface="Courier New" charset="0"/>
                </a:rPr>
                <a:t>();</a:t>
              </a:r>
            </a:p>
            <a:p>
              <a:pPr>
                <a:lnSpc>
                  <a:spcPct val="110000"/>
                </a:lnSpc>
              </a:pPr>
              <a:r>
                <a:rPr lang="en-US" dirty="0" smtClean="0">
                  <a:latin typeface="Courier New" charset="0"/>
                </a:rPr>
                <a:t>   </a:t>
              </a:r>
              <a:r>
                <a:rPr lang="en-US" dirty="0" err="1" smtClean="0">
                  <a:latin typeface="Courier New" charset="0"/>
                </a:rPr>
                <a:t>TokenType</a:t>
              </a:r>
              <a:r>
                <a:rPr lang="en-US" dirty="0" smtClean="0">
                  <a:latin typeface="Courier New" charset="0"/>
                </a:rPr>
                <a:t> type = </a:t>
              </a:r>
              <a:r>
                <a:rPr lang="en-US" dirty="0" err="1" smtClean="0">
                  <a:latin typeface="Courier New" charset="0"/>
                </a:rPr>
                <a:t>scanner.getTokenType(token</a:t>
              </a:r>
              <a:r>
                <a:rPr lang="en-US" dirty="0" smtClean="0">
                  <a:latin typeface="Courier New" charset="0"/>
                </a:rPr>
                <a:t>);</a:t>
              </a:r>
            </a:p>
            <a:p>
              <a:pPr>
                <a:lnSpc>
                  <a:spcPct val="110000"/>
                </a:lnSpc>
              </a:pPr>
              <a:r>
                <a:rPr lang="en-US" dirty="0" smtClean="0">
                  <a:latin typeface="Courier New" charset="0"/>
                </a:rPr>
                <a:t>   if (type == WORD) return new </a:t>
              </a:r>
              <a:r>
                <a:rPr lang="en-US" dirty="0" err="1" smtClean="0">
                  <a:latin typeface="Courier New" charset="0"/>
                </a:rPr>
                <a:t>IdentifierExp(token</a:t>
              </a:r>
              <a:r>
                <a:rPr lang="en-US" dirty="0" smtClean="0">
                  <a:latin typeface="Courier New" charset="0"/>
                </a:rPr>
                <a:t>);</a:t>
              </a:r>
            </a:p>
            <a:p>
              <a:pPr>
                <a:lnSpc>
                  <a:spcPct val="110000"/>
                </a:lnSpc>
              </a:pPr>
              <a:r>
                <a:rPr lang="en-US" dirty="0" smtClean="0">
                  <a:latin typeface="Courier New" charset="0"/>
                </a:rPr>
                <a:t>   if (type == NUMBER) return new </a:t>
              </a:r>
              <a:r>
                <a:rPr lang="en-US" dirty="0" err="1" smtClean="0">
                  <a:latin typeface="Courier New" charset="0"/>
                </a:rPr>
                <a:t>ConstantExp(stringToInteger(token</a:t>
              </a:r>
              <a:r>
                <a:rPr lang="en-US" dirty="0" smtClean="0">
                  <a:latin typeface="Courier New" charset="0"/>
                </a:rPr>
                <a:t>));</a:t>
              </a:r>
            </a:p>
            <a:p>
              <a:pPr>
                <a:lnSpc>
                  <a:spcPct val="110000"/>
                </a:lnSpc>
              </a:pPr>
              <a:r>
                <a:rPr lang="en-US" dirty="0" smtClean="0">
                  <a:latin typeface="Courier New" charset="0"/>
                </a:rPr>
                <a:t>   if (token != "(") </a:t>
              </a:r>
              <a:r>
                <a:rPr lang="en-US" dirty="0" err="1" smtClean="0">
                  <a:latin typeface="Courier New" charset="0"/>
                </a:rPr>
                <a:t>error("Illegal</a:t>
              </a:r>
              <a:r>
                <a:rPr lang="en-US" dirty="0" smtClean="0">
                  <a:latin typeface="Courier New" charset="0"/>
                </a:rPr>
                <a:t> term in expression");</a:t>
              </a:r>
            </a:p>
            <a:p>
              <a:pPr>
                <a:lnSpc>
                  <a:spcPct val="110000"/>
                </a:lnSpc>
              </a:pPr>
              <a:r>
                <a:rPr lang="en-US" dirty="0" smtClean="0">
                  <a:latin typeface="Courier New" charset="0"/>
                </a:rPr>
                <a:t>   Expression *exp = </a:t>
              </a:r>
              <a:r>
                <a:rPr lang="en-US" dirty="0" err="1" smtClean="0">
                  <a:latin typeface="Courier New" charset="0"/>
                </a:rPr>
                <a:t>readE(scanner</a:t>
              </a:r>
              <a:r>
                <a:rPr lang="en-US" dirty="0" smtClean="0">
                  <a:latin typeface="Courier New" charset="0"/>
                </a:rPr>
                <a:t>, 0);</a:t>
              </a:r>
            </a:p>
            <a:p>
              <a:pPr>
                <a:lnSpc>
                  <a:spcPct val="110000"/>
                </a:lnSpc>
              </a:pPr>
              <a:r>
                <a:rPr lang="en-US" dirty="0" smtClean="0">
                  <a:latin typeface="Courier New" charset="0"/>
                </a:rPr>
                <a:t>   if (</a:t>
              </a:r>
              <a:r>
                <a:rPr lang="en-US" dirty="0" err="1" smtClean="0">
                  <a:latin typeface="Courier New" charset="0"/>
                </a:rPr>
                <a:t>scanner.nextToken</a:t>
              </a:r>
              <a:r>
                <a:rPr lang="en-US" dirty="0" smtClean="0">
                  <a:latin typeface="Courier New" charset="0"/>
                </a:rPr>
                <a:t>() != ")") {</a:t>
              </a:r>
            </a:p>
            <a:p>
              <a:pPr>
                <a:lnSpc>
                  <a:spcPct val="110000"/>
                </a:lnSpc>
              </a:pPr>
              <a:r>
                <a:rPr lang="en-US" dirty="0" smtClean="0">
                  <a:latin typeface="Courier New" charset="0"/>
                </a:rPr>
                <a:t>      </a:t>
              </a:r>
              <a:r>
                <a:rPr lang="en-US" dirty="0" err="1" smtClean="0">
                  <a:latin typeface="Courier New" charset="0"/>
                </a:rPr>
                <a:t>error("Unbalanced</a:t>
              </a:r>
              <a:r>
                <a:rPr lang="en-US" dirty="0" smtClean="0">
                  <a:latin typeface="Courier New" charset="0"/>
                </a:rPr>
                <a:t> parentheses in expression");</a:t>
              </a:r>
            </a:p>
            <a:p>
              <a:pPr>
                <a:lnSpc>
                  <a:spcPct val="110000"/>
                </a:lnSpc>
              </a:pPr>
              <a:r>
                <a:rPr lang="en-US" dirty="0" smtClean="0">
                  <a:latin typeface="Courier New" charset="0"/>
                </a:rPr>
                <a:t>   }</a:t>
              </a:r>
            </a:p>
            <a:p>
              <a:pPr>
                <a:lnSpc>
                  <a:spcPct val="110000"/>
                </a:lnSpc>
              </a:pPr>
              <a:r>
                <a:rPr lang="en-US" dirty="0" smtClean="0">
                  <a:latin typeface="Courier New" charset="0"/>
                </a:rPr>
                <a:t>   return exp;</a:t>
              </a:r>
            </a:p>
            <a:p>
              <a:pPr>
                <a:lnSpc>
                  <a:spcPct val="110000"/>
                </a:lnSpc>
              </a:pPr>
              <a:r>
                <a:rPr lang="en-US" dirty="0">
                  <a:latin typeface="Courier New" charset="0"/>
                </a:rPr>
                <a:t>}</a:t>
              </a:r>
            </a:p>
          </p:txBody>
        </p:sp>
        <p:sp>
          <p:nvSpPr>
            <p:cNvPr id="81" name="Rectangle 27"/>
            <p:cNvSpPr>
              <a:spLocks noChangeArrowheads="1"/>
            </p:cNvSpPr>
            <p:nvPr/>
          </p:nvSpPr>
          <p:spPr bwMode="auto">
            <a:xfrm>
              <a:off x="2124" y="2784"/>
              <a:ext cx="1150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" name="Text Box 28"/>
            <p:cNvSpPr txBox="1">
              <a:spLocks noChangeArrowheads="1"/>
            </p:cNvSpPr>
            <p:nvPr/>
          </p:nvSpPr>
          <p:spPr bwMode="auto">
            <a:xfrm>
              <a:off x="2074" y="2597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 dirty="0" smtClean="0">
                  <a:latin typeface="Courier New" charset="0"/>
                </a:rPr>
                <a:t>scanner</a:t>
              </a:r>
              <a:endParaRPr lang="en-US" dirty="0">
                <a:latin typeface="Courier New" charset="0"/>
              </a:endParaRPr>
            </a:p>
          </p:txBody>
        </p:sp>
        <p:sp>
          <p:nvSpPr>
            <p:cNvPr id="83" name="Rectangle 29"/>
            <p:cNvSpPr>
              <a:spLocks noChangeArrowheads="1"/>
            </p:cNvSpPr>
            <p:nvPr/>
          </p:nvSpPr>
          <p:spPr bwMode="auto">
            <a:xfrm>
              <a:off x="4120" y="2784"/>
              <a:ext cx="547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" name="Text Box 30"/>
            <p:cNvSpPr txBox="1">
              <a:spLocks noChangeArrowheads="1"/>
            </p:cNvSpPr>
            <p:nvPr/>
          </p:nvSpPr>
          <p:spPr bwMode="auto">
            <a:xfrm>
              <a:off x="4096" y="2597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>
                  <a:latin typeface="Courier New" charset="0"/>
                </a:rPr>
                <a:t>token</a:t>
              </a:r>
            </a:p>
          </p:txBody>
        </p:sp>
        <p:sp>
          <p:nvSpPr>
            <p:cNvPr id="85" name="Rectangle 31"/>
            <p:cNvSpPr>
              <a:spLocks noChangeArrowheads="1"/>
            </p:cNvSpPr>
            <p:nvPr/>
          </p:nvSpPr>
          <p:spPr bwMode="auto">
            <a:xfrm>
              <a:off x="4760" y="2784"/>
              <a:ext cx="547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" name="Text Box 32"/>
            <p:cNvSpPr txBox="1">
              <a:spLocks noChangeArrowheads="1"/>
            </p:cNvSpPr>
            <p:nvPr/>
          </p:nvSpPr>
          <p:spPr bwMode="auto">
            <a:xfrm>
              <a:off x="4736" y="2597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>
                  <a:latin typeface="Courier New" charset="0"/>
                </a:rPr>
                <a:t>exp</a:t>
              </a:r>
            </a:p>
          </p:txBody>
        </p:sp>
        <p:sp>
          <p:nvSpPr>
            <p:cNvPr id="87" name="Rectangle 27"/>
            <p:cNvSpPr>
              <a:spLocks noChangeArrowheads="1"/>
            </p:cNvSpPr>
            <p:nvPr/>
          </p:nvSpPr>
          <p:spPr bwMode="auto">
            <a:xfrm>
              <a:off x="3360" y="2783"/>
              <a:ext cx="674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" name="Text Box 28"/>
            <p:cNvSpPr txBox="1">
              <a:spLocks noChangeArrowheads="1"/>
            </p:cNvSpPr>
            <p:nvPr/>
          </p:nvSpPr>
          <p:spPr bwMode="auto">
            <a:xfrm>
              <a:off x="3312" y="2598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 dirty="0" smtClean="0">
                  <a:latin typeface="Courier New" charset="0"/>
                </a:rPr>
                <a:t>type</a:t>
              </a:r>
              <a:endParaRPr lang="en-US" dirty="0">
                <a:latin typeface="Courier New" charset="0"/>
              </a:endParaRPr>
            </a:p>
          </p:txBody>
        </p:sp>
      </p:grpSp>
      <p:sp>
        <p:nvSpPr>
          <p:cNvPr id="827454" name="Rectangle 62"/>
          <p:cNvSpPr>
            <a:spLocks noChangeArrowheads="1"/>
          </p:cNvSpPr>
          <p:nvPr/>
        </p:nvSpPr>
        <p:spPr bwMode="auto">
          <a:xfrm>
            <a:off x="3557210" y="4900235"/>
            <a:ext cx="17843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noProof="1">
                <a:latin typeface="Courier New" charset="0"/>
              </a:rPr>
              <a:t>odd = 2 * n + 1</a:t>
            </a:r>
            <a:endParaRPr lang="en-US" dirty="0">
              <a:latin typeface="Courier New" charset="0"/>
            </a:endParaRPr>
          </a:p>
        </p:txBody>
      </p:sp>
      <p:sp>
        <p:nvSpPr>
          <p:cNvPr id="827455" name="Text Box 63"/>
          <p:cNvSpPr txBox="1">
            <a:spLocks noChangeArrowheads="1"/>
          </p:cNvSpPr>
          <p:nvPr/>
        </p:nvSpPr>
        <p:spPr bwMode="auto">
          <a:xfrm>
            <a:off x="4100135" y="501514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0000"/>
                </a:solidFill>
              </a:rPr>
              <a:t>^</a:t>
            </a:r>
          </a:p>
        </p:txBody>
      </p:sp>
      <p:sp>
        <p:nvSpPr>
          <p:cNvPr id="827457" name="Rectangle 65"/>
          <p:cNvSpPr>
            <a:spLocks noChangeArrowheads="1"/>
          </p:cNvSpPr>
          <p:nvPr/>
        </p:nvSpPr>
        <p:spPr bwMode="auto">
          <a:xfrm>
            <a:off x="1165225" y="2298855"/>
            <a:ext cx="3844925" cy="231775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27458" name="Rectangle 66"/>
          <p:cNvSpPr>
            <a:spLocks noChangeArrowheads="1"/>
          </p:cNvSpPr>
          <p:nvPr/>
        </p:nvSpPr>
        <p:spPr bwMode="auto">
          <a:xfrm>
            <a:off x="1165225" y="2764664"/>
            <a:ext cx="5468112" cy="231775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27459" name="Rectangle 67"/>
          <p:cNvSpPr>
            <a:spLocks noChangeArrowheads="1"/>
          </p:cNvSpPr>
          <p:nvPr/>
        </p:nvSpPr>
        <p:spPr bwMode="auto">
          <a:xfrm>
            <a:off x="1165225" y="3008835"/>
            <a:ext cx="7269480" cy="231775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27461" name="Text Box 69"/>
          <p:cNvSpPr txBox="1">
            <a:spLocks noChangeArrowheads="1"/>
          </p:cNvSpPr>
          <p:nvPr/>
        </p:nvSpPr>
        <p:spPr bwMode="auto">
          <a:xfrm>
            <a:off x="4306510" y="501514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0000"/>
                </a:solidFill>
              </a:rPr>
              <a:t>^</a:t>
            </a:r>
          </a:p>
        </p:txBody>
      </p:sp>
      <p:sp>
        <p:nvSpPr>
          <p:cNvPr id="827462" name="Rectangle 70"/>
          <p:cNvSpPr>
            <a:spLocks noChangeArrowheads="1"/>
          </p:cNvSpPr>
          <p:nvPr/>
        </p:nvSpPr>
        <p:spPr bwMode="auto">
          <a:xfrm>
            <a:off x="6697663" y="4909760"/>
            <a:ext cx="8699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 algn="ctr"/>
            <a:r>
              <a:rPr noProof="1">
                <a:latin typeface="Courier New" charset="0"/>
              </a:rPr>
              <a:t>2</a:t>
            </a:r>
            <a:endParaRPr lang="en-US" dirty="0">
              <a:latin typeface="Courier New" charset="0"/>
            </a:endParaRPr>
          </a:p>
        </p:txBody>
      </p:sp>
      <p:sp>
        <p:nvSpPr>
          <p:cNvPr id="89" name="Rectangle 65"/>
          <p:cNvSpPr>
            <a:spLocks noChangeArrowheads="1"/>
          </p:cNvSpPr>
          <p:nvPr/>
        </p:nvSpPr>
        <p:spPr bwMode="auto">
          <a:xfrm>
            <a:off x="1165225" y="2535920"/>
            <a:ext cx="4928616" cy="231775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0" name="Rectangle 70"/>
          <p:cNvSpPr>
            <a:spLocks noChangeArrowheads="1"/>
          </p:cNvSpPr>
          <p:nvPr/>
        </p:nvSpPr>
        <p:spPr bwMode="auto">
          <a:xfrm>
            <a:off x="5515429" y="4913085"/>
            <a:ext cx="1057426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 algn="ctr"/>
            <a:r>
              <a:rPr lang="en-US" noProof="1" smtClean="0">
                <a:latin typeface="Courier New" charset="0"/>
              </a:rPr>
              <a:t>NUMBER</a:t>
            </a:r>
            <a:endParaRPr lang="en-US" dirty="0">
              <a:latin typeface="Courier New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7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7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7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7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27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7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7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7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7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7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27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7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7441" grpId="0" animBg="1"/>
      <p:bldP spid="827454" grpId="0"/>
      <p:bldP spid="827455" grpId="0"/>
      <p:bldP spid="827455" grpId="1"/>
      <p:bldP spid="827457" grpId="0" animBg="1"/>
      <p:bldP spid="827457" grpId="1" animBg="1"/>
      <p:bldP spid="827458" grpId="0" animBg="1"/>
      <p:bldP spid="827459" grpId="0" animBg="1"/>
      <p:bldP spid="827461" grpId="0"/>
      <p:bldP spid="827462" grpId="0"/>
      <p:bldP spid="89" grpId="1" animBg="1"/>
      <p:bldP spid="89" grpId="2" animBg="1"/>
      <p:bldP spid="9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4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76200"/>
            <a:ext cx="9144000" cy="1143000"/>
          </a:xfrm>
          <a:noFill/>
          <a:ln/>
        </p:spPr>
        <p:txBody>
          <a:bodyPr/>
          <a:lstStyle/>
          <a:p>
            <a:r>
              <a:rPr lang="en-US" sz="4000">
                <a:solidFill>
                  <a:srgbClr val="FF0000"/>
                </a:solidFill>
              </a:rPr>
              <a:t>Tracing the Precedence Parser </a:t>
            </a:r>
            <a:endParaRPr lang="en-US">
              <a:solidFill>
                <a:srgbClr val="FF0000"/>
              </a:solidFill>
            </a:endParaRPr>
          </a:p>
        </p:txBody>
      </p:sp>
      <p:sp>
        <p:nvSpPr>
          <p:cNvPr id="829443" name="Rectangle 3"/>
          <p:cNvSpPr>
            <a:spLocks noChangeArrowheads="1"/>
          </p:cNvSpPr>
          <p:nvPr/>
        </p:nvSpPr>
        <p:spPr bwMode="auto">
          <a:xfrm>
            <a:off x="444500" y="1166813"/>
            <a:ext cx="8032750" cy="198437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29444" name="Text Box 4"/>
          <p:cNvSpPr txBox="1">
            <a:spLocks noChangeArrowheads="1"/>
          </p:cNvSpPr>
          <p:nvPr/>
        </p:nvSpPr>
        <p:spPr bwMode="auto">
          <a:xfrm>
            <a:off x="520700" y="1130528"/>
            <a:ext cx="7962900" cy="1747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lnSpc>
                <a:spcPct val="110000"/>
              </a:lnSpc>
            </a:pPr>
            <a:r>
              <a:rPr noProof="1">
                <a:latin typeface="Courier New" charset="0"/>
              </a:rPr>
              <a:t>int main() {</a:t>
            </a:r>
          </a:p>
          <a:p>
            <a:pPr>
              <a:lnSpc>
                <a:spcPct val="110000"/>
              </a:lnSpc>
            </a:pPr>
            <a:r>
              <a:rPr noProof="1">
                <a:latin typeface="Courier New" charset="0"/>
              </a:rPr>
              <a:t>  </a:t>
            </a:r>
            <a:r>
              <a:rPr noProof="1" smtClean="0">
                <a:latin typeface="Courier New" charset="0"/>
              </a:rPr>
              <a:t> </a:t>
            </a:r>
            <a:r>
              <a:rPr lang="en-US" noProof="1" smtClean="0">
                <a:latin typeface="Courier New" charset="0"/>
              </a:rPr>
              <a:t>TokenScanner</a:t>
            </a:r>
            <a:r>
              <a:rPr noProof="1" smtClean="0">
                <a:latin typeface="Courier New" charset="0"/>
              </a:rPr>
              <a:t> scanner </a:t>
            </a:r>
            <a:r>
              <a:rPr noProof="1">
                <a:latin typeface="Courier New" charset="0"/>
              </a:rPr>
              <a:t>= new</a:t>
            </a:r>
            <a:r>
              <a:rPr noProof="1" smtClean="0">
                <a:latin typeface="Courier New" charset="0"/>
              </a:rPr>
              <a:t> </a:t>
            </a:r>
            <a:r>
              <a:rPr lang="en-US" noProof="1" smtClean="0">
                <a:latin typeface="Courier New" charset="0"/>
              </a:rPr>
              <a:t>TokenScanner</a:t>
            </a:r>
            <a:r>
              <a:rPr noProof="1" smtClean="0">
                <a:latin typeface="Courier New" charset="0"/>
              </a:rPr>
              <a:t>(</a:t>
            </a:r>
            <a:r>
              <a:rPr noProof="1">
                <a:latin typeface="Courier New" charset="0"/>
              </a:rPr>
              <a:t>);</a:t>
            </a:r>
          </a:p>
          <a:p>
            <a:pPr>
              <a:lnSpc>
                <a:spcPct val="110000"/>
              </a:lnSpc>
            </a:pPr>
            <a:r>
              <a:rPr noProof="1">
                <a:latin typeface="Courier New" charset="0"/>
              </a:rPr>
              <a:t>  </a:t>
            </a:r>
            <a:r>
              <a:rPr noProof="1" smtClean="0">
                <a:latin typeface="Courier New" charset="0"/>
              </a:rPr>
              <a:t> scanner.setInput</a:t>
            </a:r>
            <a:r>
              <a:rPr noProof="1">
                <a:latin typeface="Courier New" charset="0"/>
              </a:rPr>
              <a:t>("odd = 2 * n + 1");</a:t>
            </a:r>
          </a:p>
          <a:p>
            <a:pPr>
              <a:lnSpc>
                <a:spcPct val="110000"/>
              </a:lnSpc>
            </a:pPr>
            <a:r>
              <a:rPr noProof="1">
                <a:latin typeface="Courier New" charset="0"/>
              </a:rPr>
              <a:t>  </a:t>
            </a:r>
            <a:r>
              <a:rPr noProof="1" smtClean="0">
                <a:latin typeface="Courier New" charset="0"/>
              </a:rPr>
              <a:t> </a:t>
            </a:r>
            <a:r>
              <a:rPr lang="en-US" noProof="1" smtClean="0">
                <a:latin typeface="Courier New" charset="0"/>
              </a:rPr>
              <a:t>scanner.ignoreWhitespace()</a:t>
            </a:r>
            <a:r>
              <a:rPr noProof="1" smtClean="0">
                <a:latin typeface="Courier New" charset="0"/>
              </a:rPr>
              <a:t>;</a:t>
            </a:r>
            <a:endParaRPr noProof="1">
              <a:latin typeface="Courier New" charset="0"/>
            </a:endParaRPr>
          </a:p>
          <a:p>
            <a:pPr>
              <a:lnSpc>
                <a:spcPct val="110000"/>
              </a:lnSpc>
            </a:pPr>
            <a:r>
              <a:rPr noProof="1">
                <a:latin typeface="Courier New" charset="0"/>
              </a:rPr>
              <a:t>   Expression *exp =</a:t>
            </a:r>
            <a:r>
              <a:rPr noProof="1" smtClean="0">
                <a:latin typeface="Courier New" charset="0"/>
              </a:rPr>
              <a:t> </a:t>
            </a:r>
            <a:r>
              <a:rPr lang="en-US" noProof="1" smtClean="0">
                <a:latin typeface="Courier New" charset="0"/>
              </a:rPr>
              <a:t>readE(scanner, 0)</a:t>
            </a:r>
            <a:r>
              <a:rPr noProof="1" smtClean="0">
                <a:latin typeface="Courier New" charset="0"/>
              </a:rPr>
              <a:t>;</a:t>
            </a:r>
            <a:endParaRPr noProof="1">
              <a:latin typeface="Courier New" charset="0"/>
            </a:endParaRPr>
          </a:p>
          <a:p>
            <a:pPr>
              <a:lnSpc>
                <a:spcPct val="110000"/>
              </a:lnSpc>
            </a:pPr>
            <a:r>
              <a:rPr noProof="1">
                <a:latin typeface="Courier New" charset="0"/>
              </a:rPr>
              <a:t>   . . .</a:t>
            </a:r>
          </a:p>
          <a:p>
            <a:pPr>
              <a:lnSpc>
                <a:spcPct val="110000"/>
              </a:lnSpc>
            </a:pPr>
            <a:r>
              <a:rPr noProof="1">
                <a:latin typeface="Courier New" charset="0"/>
              </a:rPr>
              <a:t>}</a:t>
            </a:r>
          </a:p>
        </p:txBody>
      </p:sp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533400" y="1422400"/>
            <a:ext cx="8089900" cy="3384549"/>
            <a:chOff x="336" y="896"/>
            <a:chExt cx="5096" cy="2132"/>
          </a:xfrm>
        </p:grpSpPr>
        <p:sp>
          <p:nvSpPr>
            <p:cNvPr id="829446" name="Rectangle 6"/>
            <p:cNvSpPr>
              <a:spLocks noChangeArrowheads="1"/>
            </p:cNvSpPr>
            <p:nvPr/>
          </p:nvSpPr>
          <p:spPr bwMode="auto">
            <a:xfrm>
              <a:off x="336" y="907"/>
              <a:ext cx="5060" cy="2121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9447" name="Text Box 7"/>
            <p:cNvSpPr txBox="1">
              <a:spLocks noChangeArrowheads="1"/>
            </p:cNvSpPr>
            <p:nvPr/>
          </p:nvSpPr>
          <p:spPr bwMode="auto">
            <a:xfrm>
              <a:off x="408" y="896"/>
              <a:ext cx="4905" cy="18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r>
                <a:rPr lang="en-US" dirty="0">
                  <a:latin typeface="Courier New" charset="0"/>
                </a:rPr>
                <a:t>Expression </a:t>
              </a:r>
              <a:r>
                <a:rPr lang="en-US" dirty="0" smtClean="0">
                  <a:latin typeface="Courier New" charset="0"/>
                </a:rPr>
                <a:t>*</a:t>
              </a:r>
              <a:r>
                <a:rPr lang="en-US" dirty="0" err="1" smtClean="0">
                  <a:latin typeface="Courier New" charset="0"/>
                </a:rPr>
                <a:t>readE(TokenScanner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>
                  <a:latin typeface="Courier New" charset="0"/>
                </a:rPr>
                <a:t>&amp;</a:t>
              </a:r>
              <a:r>
                <a:rPr lang="en-US" dirty="0" smtClean="0">
                  <a:latin typeface="Courier New" charset="0"/>
                </a:rPr>
                <a:t> scanner, </a:t>
              </a:r>
              <a:r>
                <a:rPr lang="en-US" dirty="0" err="1">
                  <a:latin typeface="Courier New" charset="0"/>
                </a:rPr>
                <a:t>int</a:t>
              </a:r>
              <a:r>
                <a:rPr lang="en-US" dirty="0">
                  <a:latin typeface="Courier New" charset="0"/>
                </a:rPr>
                <a:t> </a:t>
              </a:r>
              <a:r>
                <a:rPr lang="en-US" dirty="0" err="1">
                  <a:latin typeface="Courier New" charset="0"/>
                </a:rPr>
                <a:t>prec</a:t>
              </a:r>
              <a:r>
                <a:rPr lang="en-US" dirty="0">
                  <a:latin typeface="Courier New" charset="0"/>
                </a:rPr>
                <a:t>) {</a:t>
              </a:r>
            </a:p>
            <a:p>
              <a:r>
                <a:rPr lang="en-US" dirty="0">
                  <a:latin typeface="Courier New" charset="0"/>
                </a:rPr>
                <a:t>   Expression *exp =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readT(scanner</a:t>
              </a:r>
              <a:r>
                <a:rPr lang="en-US" dirty="0" smtClean="0">
                  <a:latin typeface="Courier New" charset="0"/>
                </a:rPr>
                <a:t>)</a:t>
              </a:r>
              <a:r>
                <a:rPr lang="en-US" dirty="0">
                  <a:latin typeface="Courier New" charset="0"/>
                </a:rPr>
                <a:t>;</a:t>
              </a:r>
            </a:p>
            <a:p>
              <a:r>
                <a:rPr lang="en-US" dirty="0">
                  <a:latin typeface="Courier New" charset="0"/>
                </a:rPr>
                <a:t>   string token;</a:t>
              </a:r>
            </a:p>
            <a:p>
              <a:r>
                <a:rPr lang="en-US" dirty="0">
                  <a:latin typeface="Courier New" charset="0"/>
                </a:rPr>
                <a:t>   while (true) {</a:t>
              </a:r>
            </a:p>
            <a:p>
              <a:r>
                <a:rPr lang="en-US" dirty="0">
                  <a:latin typeface="Courier New" charset="0"/>
                </a:rPr>
                <a:t>      token =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scanner.nextToken</a:t>
              </a:r>
              <a:r>
                <a:rPr lang="en-US" dirty="0">
                  <a:latin typeface="Courier New" charset="0"/>
                </a:rPr>
                <a:t>();</a:t>
              </a:r>
            </a:p>
            <a:p>
              <a:r>
                <a:rPr lang="en-US" dirty="0">
                  <a:latin typeface="Courier New" charset="0"/>
                </a:rPr>
                <a:t>      </a:t>
              </a:r>
              <a:r>
                <a:rPr lang="en-US" dirty="0" err="1">
                  <a:latin typeface="Courier New" charset="0"/>
                </a:rPr>
                <a:t>int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tprec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>
                  <a:latin typeface="Courier New" charset="0"/>
                </a:rPr>
                <a:t>=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precedence(token</a:t>
              </a:r>
              <a:r>
                <a:rPr lang="en-US" dirty="0">
                  <a:latin typeface="Courier New" charset="0"/>
                </a:rPr>
                <a:t>);</a:t>
              </a:r>
            </a:p>
            <a:p>
              <a:r>
                <a:rPr lang="en-US" dirty="0">
                  <a:latin typeface="Courier New" charset="0"/>
                </a:rPr>
                <a:t>      if </a:t>
              </a:r>
              <a:r>
                <a:rPr lang="en-US" dirty="0" smtClean="0">
                  <a:latin typeface="Courier New" charset="0"/>
                </a:rPr>
                <a:t>(</a:t>
              </a:r>
              <a:r>
                <a:rPr lang="en-US" dirty="0" err="1" smtClean="0">
                  <a:latin typeface="Courier New" charset="0"/>
                </a:rPr>
                <a:t>tprec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>
                  <a:latin typeface="Courier New" charset="0"/>
                </a:rPr>
                <a:t>&lt;= </a:t>
              </a:r>
              <a:r>
                <a:rPr lang="en-US" dirty="0" err="1">
                  <a:latin typeface="Courier New" charset="0"/>
                </a:rPr>
                <a:t>prec</a:t>
              </a:r>
              <a:r>
                <a:rPr lang="en-US" dirty="0">
                  <a:latin typeface="Courier New" charset="0"/>
                </a:rPr>
                <a:t>) break;</a:t>
              </a:r>
            </a:p>
            <a:p>
              <a:r>
                <a:rPr lang="en-US" dirty="0">
                  <a:latin typeface="Courier New" charset="0"/>
                </a:rPr>
                <a:t>      Expression *</a:t>
              </a:r>
              <a:r>
                <a:rPr lang="en-US" dirty="0" err="1">
                  <a:latin typeface="Courier New" charset="0"/>
                </a:rPr>
                <a:t>rhs</a:t>
              </a:r>
              <a:r>
                <a:rPr lang="en-US" dirty="0">
                  <a:latin typeface="Courier New" charset="0"/>
                </a:rPr>
                <a:t> =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readE(scanner</a:t>
              </a:r>
              <a:r>
                <a:rPr lang="en-US" dirty="0" smtClean="0">
                  <a:latin typeface="Courier New" charset="0"/>
                </a:rPr>
                <a:t>, </a:t>
              </a:r>
              <a:r>
                <a:rPr lang="en-US" dirty="0" err="1" smtClean="0">
                  <a:latin typeface="Courier New" charset="0"/>
                </a:rPr>
                <a:t>tprec</a:t>
              </a:r>
              <a:r>
                <a:rPr lang="en-US" dirty="0" smtClean="0">
                  <a:latin typeface="Courier New" charset="0"/>
                </a:rPr>
                <a:t>)</a:t>
              </a:r>
              <a:r>
                <a:rPr lang="en-US" dirty="0">
                  <a:latin typeface="Courier New" charset="0"/>
                </a:rPr>
                <a:t>;</a:t>
              </a:r>
            </a:p>
            <a:p>
              <a:r>
                <a:rPr lang="en-US" dirty="0">
                  <a:latin typeface="Courier New" charset="0"/>
                </a:rPr>
                <a:t>      exp = new </a:t>
              </a:r>
              <a:r>
                <a:rPr lang="en-US" dirty="0" err="1">
                  <a:latin typeface="Courier New" charset="0"/>
                </a:rPr>
                <a:t>CompoundExp</a:t>
              </a:r>
              <a:r>
                <a:rPr lang="en-US" dirty="0" err="1" smtClean="0">
                  <a:latin typeface="Courier New" charset="0"/>
                </a:rPr>
                <a:t>(token</a:t>
              </a:r>
              <a:r>
                <a:rPr lang="en-US" dirty="0" smtClean="0">
                  <a:latin typeface="Courier New" charset="0"/>
                </a:rPr>
                <a:t>, </a:t>
              </a:r>
              <a:r>
                <a:rPr lang="en-US" dirty="0">
                  <a:latin typeface="Courier New" charset="0"/>
                </a:rPr>
                <a:t>exp, </a:t>
              </a:r>
              <a:r>
                <a:rPr lang="en-US" dirty="0" err="1">
                  <a:latin typeface="Courier New" charset="0"/>
                </a:rPr>
                <a:t>rhs</a:t>
              </a:r>
              <a:r>
                <a:rPr lang="en-US" dirty="0">
                  <a:latin typeface="Courier New" charset="0"/>
                </a:rPr>
                <a:t>);</a:t>
              </a:r>
            </a:p>
            <a:p>
              <a:r>
                <a:rPr lang="en-US" dirty="0">
                  <a:latin typeface="Courier New" charset="0"/>
                </a:rPr>
                <a:t>   }</a:t>
              </a:r>
            </a:p>
            <a:p>
              <a:r>
                <a:rPr lang="en-US" dirty="0">
                  <a:latin typeface="Courier New" charset="0"/>
                </a:rPr>
                <a:t>  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scanner.saveToken</a:t>
              </a:r>
              <a:r>
                <a:rPr lang="en-US" dirty="0" err="1">
                  <a:latin typeface="Courier New" charset="0"/>
                </a:rPr>
                <a:t>(token</a:t>
              </a:r>
              <a:r>
                <a:rPr lang="en-US" dirty="0">
                  <a:latin typeface="Courier New" charset="0"/>
                </a:rPr>
                <a:t>);</a:t>
              </a:r>
            </a:p>
            <a:p>
              <a:r>
                <a:rPr lang="en-US" dirty="0">
                  <a:latin typeface="Courier New" charset="0"/>
                </a:rPr>
                <a:t>   return exp;</a:t>
              </a:r>
            </a:p>
            <a:p>
              <a:r>
                <a:rPr lang="en-US" dirty="0">
                  <a:latin typeface="Courier New" charset="0"/>
                </a:rPr>
                <a:t>}</a:t>
              </a:r>
            </a:p>
          </p:txBody>
        </p:sp>
        <p:sp>
          <p:nvSpPr>
            <p:cNvPr id="829448" name="Rectangle 8"/>
            <p:cNvSpPr>
              <a:spLocks noChangeArrowheads="1"/>
            </p:cNvSpPr>
            <p:nvPr/>
          </p:nvSpPr>
          <p:spPr bwMode="auto">
            <a:xfrm>
              <a:off x="986" y="2720"/>
              <a:ext cx="1150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9449" name="Text Box 9"/>
            <p:cNvSpPr txBox="1">
              <a:spLocks noChangeArrowheads="1"/>
            </p:cNvSpPr>
            <p:nvPr/>
          </p:nvSpPr>
          <p:spPr bwMode="auto">
            <a:xfrm>
              <a:off x="960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 smtClean="0">
                  <a:latin typeface="Courier New" charset="0"/>
                </a:rPr>
                <a:t>scanner</a:t>
              </a:r>
              <a:endParaRPr lang="en-US" dirty="0">
                <a:latin typeface="Courier New" charset="0"/>
              </a:endParaRPr>
            </a:p>
          </p:txBody>
        </p:sp>
        <p:sp>
          <p:nvSpPr>
            <p:cNvPr id="829450" name="Rectangle 10"/>
            <p:cNvSpPr>
              <a:spLocks noChangeArrowheads="1"/>
            </p:cNvSpPr>
            <p:nvPr/>
          </p:nvSpPr>
          <p:spPr bwMode="auto">
            <a:xfrm>
              <a:off x="2224" y="2720"/>
              <a:ext cx="547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9451" name="Text Box 11"/>
            <p:cNvSpPr txBox="1">
              <a:spLocks noChangeArrowheads="1"/>
            </p:cNvSpPr>
            <p:nvPr/>
          </p:nvSpPr>
          <p:spPr bwMode="auto">
            <a:xfrm>
              <a:off x="2200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>
                  <a:latin typeface="Courier New" charset="0"/>
                </a:rPr>
                <a:t>prec</a:t>
              </a:r>
            </a:p>
          </p:txBody>
        </p:sp>
        <p:sp>
          <p:nvSpPr>
            <p:cNvPr id="829452" name="Rectangle 12"/>
            <p:cNvSpPr>
              <a:spLocks noChangeArrowheads="1"/>
            </p:cNvSpPr>
            <p:nvPr/>
          </p:nvSpPr>
          <p:spPr bwMode="auto">
            <a:xfrm>
              <a:off x="2864" y="2720"/>
              <a:ext cx="547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9453" name="Text Box 13"/>
            <p:cNvSpPr txBox="1">
              <a:spLocks noChangeArrowheads="1"/>
            </p:cNvSpPr>
            <p:nvPr/>
          </p:nvSpPr>
          <p:spPr bwMode="auto">
            <a:xfrm>
              <a:off x="2840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 dirty="0" err="1" smtClean="0">
                  <a:latin typeface="Courier New" charset="0"/>
                </a:rPr>
                <a:t>tprec</a:t>
              </a:r>
              <a:endParaRPr lang="en-US" dirty="0">
                <a:latin typeface="Courier New" charset="0"/>
              </a:endParaRPr>
            </a:p>
          </p:txBody>
        </p:sp>
        <p:sp>
          <p:nvSpPr>
            <p:cNvPr id="829454" name="Rectangle 14"/>
            <p:cNvSpPr>
              <a:spLocks noChangeArrowheads="1"/>
            </p:cNvSpPr>
            <p:nvPr/>
          </p:nvSpPr>
          <p:spPr bwMode="auto">
            <a:xfrm>
              <a:off x="3504" y="2720"/>
              <a:ext cx="547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9455" name="Text Box 15"/>
            <p:cNvSpPr txBox="1">
              <a:spLocks noChangeArrowheads="1"/>
            </p:cNvSpPr>
            <p:nvPr/>
          </p:nvSpPr>
          <p:spPr bwMode="auto">
            <a:xfrm>
              <a:off x="3480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>
                  <a:latin typeface="Courier New" charset="0"/>
                </a:rPr>
                <a:t>token</a:t>
              </a:r>
            </a:p>
          </p:txBody>
        </p:sp>
        <p:sp>
          <p:nvSpPr>
            <p:cNvPr id="829456" name="Rectangle 16"/>
            <p:cNvSpPr>
              <a:spLocks noChangeArrowheads="1"/>
            </p:cNvSpPr>
            <p:nvPr/>
          </p:nvSpPr>
          <p:spPr bwMode="auto">
            <a:xfrm>
              <a:off x="4144" y="2720"/>
              <a:ext cx="547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9457" name="Text Box 17"/>
            <p:cNvSpPr txBox="1">
              <a:spLocks noChangeArrowheads="1"/>
            </p:cNvSpPr>
            <p:nvPr/>
          </p:nvSpPr>
          <p:spPr bwMode="auto">
            <a:xfrm>
              <a:off x="4120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>
                  <a:latin typeface="Courier New" charset="0"/>
                </a:rPr>
                <a:t>exp</a:t>
              </a:r>
            </a:p>
          </p:txBody>
        </p:sp>
        <p:sp>
          <p:nvSpPr>
            <p:cNvPr id="829458" name="Rectangle 18"/>
            <p:cNvSpPr>
              <a:spLocks noChangeArrowheads="1"/>
            </p:cNvSpPr>
            <p:nvPr/>
          </p:nvSpPr>
          <p:spPr bwMode="auto">
            <a:xfrm>
              <a:off x="4776" y="2720"/>
              <a:ext cx="547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9459" name="Text Box 19"/>
            <p:cNvSpPr txBox="1">
              <a:spLocks noChangeArrowheads="1"/>
            </p:cNvSpPr>
            <p:nvPr/>
          </p:nvSpPr>
          <p:spPr bwMode="auto">
            <a:xfrm>
              <a:off x="4752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>
                  <a:latin typeface="Courier New" charset="0"/>
                </a:rPr>
                <a:t>rhs</a:t>
              </a:r>
            </a:p>
          </p:txBody>
        </p:sp>
      </p:grpSp>
      <p:sp>
        <p:nvSpPr>
          <p:cNvPr id="829460" name="Rectangle 20"/>
          <p:cNvSpPr>
            <a:spLocks noChangeArrowheads="1"/>
          </p:cNvSpPr>
          <p:nvPr/>
        </p:nvSpPr>
        <p:spPr bwMode="auto">
          <a:xfrm>
            <a:off x="1600200" y="4365625"/>
            <a:ext cx="17843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noProof="1">
                <a:latin typeface="Courier New" charset="0"/>
              </a:rPr>
              <a:t>odd = 2 * n + 1</a:t>
            </a:r>
            <a:endParaRPr lang="en-US" dirty="0">
              <a:latin typeface="Courier New" charset="0"/>
            </a:endParaRPr>
          </a:p>
        </p:txBody>
      </p:sp>
      <p:sp>
        <p:nvSpPr>
          <p:cNvPr id="829461" name="Text Box 21"/>
          <p:cNvSpPr txBox="1">
            <a:spLocks noChangeArrowheads="1"/>
          </p:cNvSpPr>
          <p:nvPr/>
        </p:nvSpPr>
        <p:spPr bwMode="auto">
          <a:xfrm>
            <a:off x="1917700" y="445634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0000"/>
                </a:solidFill>
              </a:rPr>
              <a:t>^</a:t>
            </a:r>
          </a:p>
        </p:txBody>
      </p:sp>
      <p:sp>
        <p:nvSpPr>
          <p:cNvPr id="829462" name="Text Box 22"/>
          <p:cNvSpPr txBox="1">
            <a:spLocks noChangeArrowheads="1"/>
          </p:cNvSpPr>
          <p:nvPr/>
        </p:nvSpPr>
        <p:spPr bwMode="auto">
          <a:xfrm>
            <a:off x="3530600" y="4316640"/>
            <a:ext cx="8731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600" b="0"/>
              <a:t>0</a:t>
            </a:r>
          </a:p>
        </p:txBody>
      </p:sp>
      <p:grpSp>
        <p:nvGrpSpPr>
          <p:cNvPr id="3" name="Group 23"/>
          <p:cNvGrpSpPr>
            <a:grpSpLocks/>
          </p:cNvGrpSpPr>
          <p:nvPr/>
        </p:nvGrpSpPr>
        <p:grpSpPr bwMode="auto">
          <a:xfrm>
            <a:off x="1370013" y="5919787"/>
            <a:ext cx="688975" cy="571500"/>
            <a:chOff x="4894" y="3729"/>
            <a:chExt cx="434" cy="360"/>
          </a:xfrm>
        </p:grpSpPr>
        <p:sp>
          <p:nvSpPr>
            <p:cNvPr id="829464" name="Rectangle 24"/>
            <p:cNvSpPr>
              <a:spLocks noChangeArrowheads="1"/>
            </p:cNvSpPr>
            <p:nvPr/>
          </p:nvSpPr>
          <p:spPr bwMode="auto">
            <a:xfrm>
              <a:off x="4894" y="3915"/>
              <a:ext cx="434" cy="16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9465" name="Rectangle 25"/>
            <p:cNvSpPr>
              <a:spLocks noChangeArrowheads="1"/>
            </p:cNvSpPr>
            <p:nvPr/>
          </p:nvSpPr>
          <p:spPr bwMode="auto">
            <a:xfrm>
              <a:off x="4896" y="3897"/>
              <a:ext cx="431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noProof="1">
                  <a:latin typeface="Courier New" charset="0"/>
                </a:rPr>
                <a:t>odd</a:t>
              </a:r>
              <a:endParaRPr lang="en-US" dirty="0">
                <a:latin typeface="Courier New" charset="0"/>
              </a:endParaRPr>
            </a:p>
          </p:txBody>
        </p:sp>
        <p:sp>
          <p:nvSpPr>
            <p:cNvPr id="829466" name="Rectangle 26"/>
            <p:cNvSpPr>
              <a:spLocks noChangeArrowheads="1"/>
            </p:cNvSpPr>
            <p:nvPr/>
          </p:nvSpPr>
          <p:spPr bwMode="auto">
            <a:xfrm>
              <a:off x="4894" y="3747"/>
              <a:ext cx="434" cy="16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9467" name="Rectangle 27"/>
            <p:cNvSpPr>
              <a:spLocks noChangeArrowheads="1"/>
            </p:cNvSpPr>
            <p:nvPr/>
          </p:nvSpPr>
          <p:spPr bwMode="auto">
            <a:xfrm>
              <a:off x="4896" y="3729"/>
              <a:ext cx="431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noProof="1">
                  <a:latin typeface="Courier New" charset="0"/>
                </a:rPr>
                <a:t>ID</a:t>
              </a:r>
              <a:endParaRPr lang="en-US" dirty="0">
                <a:latin typeface="Courier New" charset="0"/>
              </a:endParaRPr>
            </a:p>
          </p:txBody>
        </p:sp>
      </p:grpSp>
      <p:sp>
        <p:nvSpPr>
          <p:cNvPr id="829468" name="Oval 28"/>
          <p:cNvSpPr>
            <a:spLocks noChangeArrowheads="1"/>
          </p:cNvSpPr>
          <p:nvPr/>
        </p:nvSpPr>
        <p:spPr bwMode="auto">
          <a:xfrm>
            <a:off x="6985000" y="4492625"/>
            <a:ext cx="74613" cy="74613"/>
          </a:xfrm>
          <a:prstGeom prst="ellipse">
            <a:avLst/>
          </a:prstGeom>
          <a:solidFill>
            <a:srgbClr val="00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cxnSp>
        <p:nvCxnSpPr>
          <p:cNvPr id="829469" name="AutoShape 29"/>
          <p:cNvCxnSpPr>
            <a:cxnSpLocks noChangeShapeType="1"/>
            <a:stCxn id="829468" idx="4"/>
            <a:endCxn id="829466" idx="1"/>
          </p:cNvCxnSpPr>
          <p:nvPr/>
        </p:nvCxnSpPr>
        <p:spPr bwMode="auto">
          <a:xfrm rot="5400000">
            <a:off x="3439319" y="2497932"/>
            <a:ext cx="1514475" cy="5653087"/>
          </a:xfrm>
          <a:prstGeom prst="bentConnector4">
            <a:avLst>
              <a:gd name="adj1" fmla="val 49574"/>
              <a:gd name="adj2" fmla="val 104042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sp>
        <p:nvSpPr>
          <p:cNvPr id="829471" name="Text Box 31"/>
          <p:cNvSpPr txBox="1">
            <a:spLocks noChangeArrowheads="1"/>
          </p:cNvSpPr>
          <p:nvPr/>
        </p:nvSpPr>
        <p:spPr bwMode="auto">
          <a:xfrm>
            <a:off x="2136775" y="445634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0000"/>
                </a:solidFill>
              </a:rPr>
              <a:t>^</a:t>
            </a:r>
          </a:p>
        </p:txBody>
      </p:sp>
      <p:sp>
        <p:nvSpPr>
          <p:cNvPr id="829472" name="Rectangle 32"/>
          <p:cNvSpPr>
            <a:spLocks noChangeArrowheads="1"/>
          </p:cNvSpPr>
          <p:nvPr/>
        </p:nvSpPr>
        <p:spPr bwMode="auto">
          <a:xfrm>
            <a:off x="5594350" y="4371975"/>
            <a:ext cx="8382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 algn="ctr"/>
            <a:r>
              <a:rPr noProof="1">
                <a:latin typeface="Courier New" charset="0"/>
              </a:rPr>
              <a:t>=</a:t>
            </a:r>
            <a:endParaRPr lang="en-US">
              <a:latin typeface="Courier New" charset="0"/>
            </a:endParaRPr>
          </a:p>
        </p:txBody>
      </p:sp>
      <p:sp>
        <p:nvSpPr>
          <p:cNvPr id="829473" name="Text Box 33"/>
          <p:cNvSpPr txBox="1">
            <a:spLocks noChangeArrowheads="1"/>
          </p:cNvSpPr>
          <p:nvPr/>
        </p:nvSpPr>
        <p:spPr bwMode="auto">
          <a:xfrm>
            <a:off x="4537075" y="4316640"/>
            <a:ext cx="8731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600" b="0"/>
              <a:t>1</a:t>
            </a:r>
          </a:p>
        </p:txBody>
      </p:sp>
      <p:grpSp>
        <p:nvGrpSpPr>
          <p:cNvPr id="4" name="Group 34"/>
          <p:cNvGrpSpPr>
            <a:grpSpLocks/>
          </p:cNvGrpSpPr>
          <p:nvPr/>
        </p:nvGrpSpPr>
        <p:grpSpPr bwMode="auto">
          <a:xfrm>
            <a:off x="619125" y="1708150"/>
            <a:ext cx="8089900" cy="3384549"/>
            <a:chOff x="336" y="896"/>
            <a:chExt cx="5096" cy="2132"/>
          </a:xfrm>
        </p:grpSpPr>
        <p:sp>
          <p:nvSpPr>
            <p:cNvPr id="829475" name="Rectangle 35"/>
            <p:cNvSpPr>
              <a:spLocks noChangeArrowheads="1"/>
            </p:cNvSpPr>
            <p:nvPr/>
          </p:nvSpPr>
          <p:spPr bwMode="auto">
            <a:xfrm>
              <a:off x="336" y="907"/>
              <a:ext cx="5060" cy="2121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9476" name="Text Box 36"/>
            <p:cNvSpPr txBox="1">
              <a:spLocks noChangeArrowheads="1"/>
            </p:cNvSpPr>
            <p:nvPr/>
          </p:nvSpPr>
          <p:spPr bwMode="auto">
            <a:xfrm>
              <a:off x="408" y="896"/>
              <a:ext cx="4905" cy="18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r>
                <a:rPr lang="en-US" dirty="0">
                  <a:latin typeface="Courier New" charset="0"/>
                </a:rPr>
                <a:t>Expression </a:t>
              </a:r>
              <a:r>
                <a:rPr lang="en-US" dirty="0" smtClean="0">
                  <a:latin typeface="Courier New" charset="0"/>
                </a:rPr>
                <a:t>*</a:t>
              </a:r>
              <a:r>
                <a:rPr lang="en-US" dirty="0" err="1" smtClean="0">
                  <a:latin typeface="Courier New" charset="0"/>
                </a:rPr>
                <a:t>readE(TokenScanner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>
                  <a:latin typeface="Courier New" charset="0"/>
                </a:rPr>
                <a:t>&amp;</a:t>
              </a:r>
              <a:r>
                <a:rPr lang="en-US" dirty="0" smtClean="0">
                  <a:latin typeface="Courier New" charset="0"/>
                </a:rPr>
                <a:t> scanner, </a:t>
              </a:r>
              <a:r>
                <a:rPr lang="en-US" dirty="0" err="1">
                  <a:latin typeface="Courier New" charset="0"/>
                </a:rPr>
                <a:t>int</a:t>
              </a:r>
              <a:r>
                <a:rPr lang="en-US" dirty="0">
                  <a:latin typeface="Courier New" charset="0"/>
                </a:rPr>
                <a:t> </a:t>
              </a:r>
              <a:r>
                <a:rPr lang="en-US" dirty="0" err="1">
                  <a:latin typeface="Courier New" charset="0"/>
                </a:rPr>
                <a:t>prec</a:t>
              </a:r>
              <a:r>
                <a:rPr lang="en-US" dirty="0">
                  <a:latin typeface="Courier New" charset="0"/>
                </a:rPr>
                <a:t>) {</a:t>
              </a:r>
            </a:p>
            <a:p>
              <a:r>
                <a:rPr lang="en-US" dirty="0">
                  <a:latin typeface="Courier New" charset="0"/>
                </a:rPr>
                <a:t>   Expression *exp =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readT(scanner</a:t>
              </a:r>
              <a:r>
                <a:rPr lang="en-US" dirty="0" smtClean="0">
                  <a:latin typeface="Courier New" charset="0"/>
                </a:rPr>
                <a:t>)</a:t>
              </a:r>
              <a:r>
                <a:rPr lang="en-US" dirty="0">
                  <a:latin typeface="Courier New" charset="0"/>
                </a:rPr>
                <a:t>;</a:t>
              </a:r>
            </a:p>
            <a:p>
              <a:r>
                <a:rPr lang="en-US" dirty="0">
                  <a:latin typeface="Courier New" charset="0"/>
                </a:rPr>
                <a:t>   string token;</a:t>
              </a:r>
            </a:p>
            <a:p>
              <a:r>
                <a:rPr lang="en-US" dirty="0">
                  <a:latin typeface="Courier New" charset="0"/>
                </a:rPr>
                <a:t>   while (true) {</a:t>
              </a:r>
            </a:p>
            <a:p>
              <a:r>
                <a:rPr lang="en-US" dirty="0">
                  <a:latin typeface="Courier New" charset="0"/>
                </a:rPr>
                <a:t>      token =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scanner.nextToken</a:t>
              </a:r>
              <a:r>
                <a:rPr lang="en-US" dirty="0">
                  <a:latin typeface="Courier New" charset="0"/>
                </a:rPr>
                <a:t>();</a:t>
              </a:r>
            </a:p>
            <a:p>
              <a:r>
                <a:rPr lang="en-US" dirty="0">
                  <a:latin typeface="Courier New" charset="0"/>
                </a:rPr>
                <a:t>      </a:t>
              </a:r>
              <a:r>
                <a:rPr lang="en-US" dirty="0" err="1">
                  <a:latin typeface="Courier New" charset="0"/>
                </a:rPr>
                <a:t>int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tprec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>
                  <a:latin typeface="Courier New" charset="0"/>
                </a:rPr>
                <a:t>=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precedence(token</a:t>
              </a:r>
              <a:r>
                <a:rPr lang="en-US" dirty="0">
                  <a:latin typeface="Courier New" charset="0"/>
                </a:rPr>
                <a:t>);</a:t>
              </a:r>
            </a:p>
            <a:p>
              <a:r>
                <a:rPr lang="en-US" dirty="0">
                  <a:latin typeface="Courier New" charset="0"/>
                </a:rPr>
                <a:t>      if </a:t>
              </a:r>
              <a:r>
                <a:rPr lang="en-US" dirty="0" smtClean="0">
                  <a:latin typeface="Courier New" charset="0"/>
                </a:rPr>
                <a:t>(</a:t>
              </a:r>
              <a:r>
                <a:rPr lang="en-US" dirty="0" err="1" smtClean="0">
                  <a:latin typeface="Courier New" charset="0"/>
                </a:rPr>
                <a:t>tprec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>
                  <a:latin typeface="Courier New" charset="0"/>
                </a:rPr>
                <a:t>&lt;= </a:t>
              </a:r>
              <a:r>
                <a:rPr lang="en-US" dirty="0" err="1">
                  <a:latin typeface="Courier New" charset="0"/>
                </a:rPr>
                <a:t>prec</a:t>
              </a:r>
              <a:r>
                <a:rPr lang="en-US" dirty="0">
                  <a:latin typeface="Courier New" charset="0"/>
                </a:rPr>
                <a:t>) break;</a:t>
              </a:r>
            </a:p>
            <a:p>
              <a:r>
                <a:rPr lang="en-US" dirty="0">
                  <a:latin typeface="Courier New" charset="0"/>
                </a:rPr>
                <a:t>      Expression *</a:t>
              </a:r>
              <a:r>
                <a:rPr lang="en-US" dirty="0" err="1">
                  <a:latin typeface="Courier New" charset="0"/>
                </a:rPr>
                <a:t>rhs</a:t>
              </a:r>
              <a:r>
                <a:rPr lang="en-US" dirty="0">
                  <a:latin typeface="Courier New" charset="0"/>
                </a:rPr>
                <a:t> =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readE(scanner</a:t>
              </a:r>
              <a:r>
                <a:rPr lang="en-US" dirty="0" smtClean="0">
                  <a:latin typeface="Courier New" charset="0"/>
                </a:rPr>
                <a:t>, </a:t>
              </a:r>
              <a:r>
                <a:rPr lang="en-US" dirty="0" err="1" smtClean="0">
                  <a:latin typeface="Courier New" charset="0"/>
                </a:rPr>
                <a:t>tprec</a:t>
              </a:r>
              <a:r>
                <a:rPr lang="en-US" dirty="0" smtClean="0">
                  <a:latin typeface="Courier New" charset="0"/>
                </a:rPr>
                <a:t>)</a:t>
              </a:r>
              <a:r>
                <a:rPr lang="en-US" dirty="0">
                  <a:latin typeface="Courier New" charset="0"/>
                </a:rPr>
                <a:t>;</a:t>
              </a:r>
            </a:p>
            <a:p>
              <a:r>
                <a:rPr lang="en-US" dirty="0">
                  <a:latin typeface="Courier New" charset="0"/>
                </a:rPr>
                <a:t>      exp = new </a:t>
              </a:r>
              <a:r>
                <a:rPr lang="en-US" dirty="0" err="1">
                  <a:latin typeface="Courier New" charset="0"/>
                </a:rPr>
                <a:t>CompoundExp</a:t>
              </a:r>
              <a:r>
                <a:rPr lang="en-US" dirty="0" err="1" smtClean="0">
                  <a:latin typeface="Courier New" charset="0"/>
                </a:rPr>
                <a:t>(token</a:t>
              </a:r>
              <a:r>
                <a:rPr lang="en-US" dirty="0" smtClean="0">
                  <a:latin typeface="Courier New" charset="0"/>
                </a:rPr>
                <a:t>, </a:t>
              </a:r>
              <a:r>
                <a:rPr lang="en-US" dirty="0">
                  <a:latin typeface="Courier New" charset="0"/>
                </a:rPr>
                <a:t>exp, </a:t>
              </a:r>
              <a:r>
                <a:rPr lang="en-US" dirty="0" err="1">
                  <a:latin typeface="Courier New" charset="0"/>
                </a:rPr>
                <a:t>rhs</a:t>
              </a:r>
              <a:r>
                <a:rPr lang="en-US" dirty="0">
                  <a:latin typeface="Courier New" charset="0"/>
                </a:rPr>
                <a:t>);</a:t>
              </a:r>
            </a:p>
            <a:p>
              <a:r>
                <a:rPr lang="en-US" dirty="0">
                  <a:latin typeface="Courier New" charset="0"/>
                </a:rPr>
                <a:t>   }</a:t>
              </a:r>
            </a:p>
            <a:p>
              <a:r>
                <a:rPr lang="en-US" dirty="0">
                  <a:latin typeface="Courier New" charset="0"/>
                </a:rPr>
                <a:t>  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scanner.saveToken</a:t>
              </a:r>
              <a:r>
                <a:rPr lang="en-US" dirty="0" err="1">
                  <a:latin typeface="Courier New" charset="0"/>
                </a:rPr>
                <a:t>(token</a:t>
              </a:r>
              <a:r>
                <a:rPr lang="en-US" dirty="0">
                  <a:latin typeface="Courier New" charset="0"/>
                </a:rPr>
                <a:t>);</a:t>
              </a:r>
            </a:p>
            <a:p>
              <a:r>
                <a:rPr lang="en-US" dirty="0">
                  <a:latin typeface="Courier New" charset="0"/>
                </a:rPr>
                <a:t>   return exp;</a:t>
              </a:r>
            </a:p>
            <a:p>
              <a:r>
                <a:rPr lang="en-US" dirty="0">
                  <a:latin typeface="Courier New" charset="0"/>
                </a:rPr>
                <a:t>}</a:t>
              </a:r>
            </a:p>
          </p:txBody>
        </p:sp>
        <p:sp>
          <p:nvSpPr>
            <p:cNvPr id="829477" name="Rectangle 37"/>
            <p:cNvSpPr>
              <a:spLocks noChangeArrowheads="1"/>
            </p:cNvSpPr>
            <p:nvPr/>
          </p:nvSpPr>
          <p:spPr bwMode="auto">
            <a:xfrm>
              <a:off x="986" y="2720"/>
              <a:ext cx="1150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9478" name="Text Box 38"/>
            <p:cNvSpPr txBox="1">
              <a:spLocks noChangeArrowheads="1"/>
            </p:cNvSpPr>
            <p:nvPr/>
          </p:nvSpPr>
          <p:spPr bwMode="auto">
            <a:xfrm>
              <a:off x="960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 smtClean="0">
                  <a:latin typeface="Courier New" charset="0"/>
                </a:rPr>
                <a:t>scanner</a:t>
              </a:r>
              <a:endParaRPr lang="en-US" dirty="0">
                <a:latin typeface="Courier New" charset="0"/>
              </a:endParaRPr>
            </a:p>
          </p:txBody>
        </p:sp>
        <p:sp>
          <p:nvSpPr>
            <p:cNvPr id="829479" name="Rectangle 39"/>
            <p:cNvSpPr>
              <a:spLocks noChangeArrowheads="1"/>
            </p:cNvSpPr>
            <p:nvPr/>
          </p:nvSpPr>
          <p:spPr bwMode="auto">
            <a:xfrm>
              <a:off x="2224" y="2720"/>
              <a:ext cx="547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9480" name="Text Box 40"/>
            <p:cNvSpPr txBox="1">
              <a:spLocks noChangeArrowheads="1"/>
            </p:cNvSpPr>
            <p:nvPr/>
          </p:nvSpPr>
          <p:spPr bwMode="auto">
            <a:xfrm>
              <a:off x="2200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>
                  <a:latin typeface="Courier New" charset="0"/>
                </a:rPr>
                <a:t>prec</a:t>
              </a:r>
            </a:p>
          </p:txBody>
        </p:sp>
        <p:sp>
          <p:nvSpPr>
            <p:cNvPr id="829481" name="Rectangle 41"/>
            <p:cNvSpPr>
              <a:spLocks noChangeArrowheads="1"/>
            </p:cNvSpPr>
            <p:nvPr/>
          </p:nvSpPr>
          <p:spPr bwMode="auto">
            <a:xfrm>
              <a:off x="2864" y="2720"/>
              <a:ext cx="547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9482" name="Text Box 42"/>
            <p:cNvSpPr txBox="1">
              <a:spLocks noChangeArrowheads="1"/>
            </p:cNvSpPr>
            <p:nvPr/>
          </p:nvSpPr>
          <p:spPr bwMode="auto">
            <a:xfrm>
              <a:off x="2840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 dirty="0" err="1" smtClean="0">
                  <a:latin typeface="Courier New" charset="0"/>
                </a:rPr>
                <a:t>tprec</a:t>
              </a:r>
              <a:endParaRPr lang="en-US" dirty="0">
                <a:latin typeface="Courier New" charset="0"/>
              </a:endParaRPr>
            </a:p>
          </p:txBody>
        </p:sp>
        <p:sp>
          <p:nvSpPr>
            <p:cNvPr id="829483" name="Rectangle 43"/>
            <p:cNvSpPr>
              <a:spLocks noChangeArrowheads="1"/>
            </p:cNvSpPr>
            <p:nvPr/>
          </p:nvSpPr>
          <p:spPr bwMode="auto">
            <a:xfrm>
              <a:off x="3504" y="2720"/>
              <a:ext cx="547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9484" name="Text Box 44"/>
            <p:cNvSpPr txBox="1">
              <a:spLocks noChangeArrowheads="1"/>
            </p:cNvSpPr>
            <p:nvPr/>
          </p:nvSpPr>
          <p:spPr bwMode="auto">
            <a:xfrm>
              <a:off x="3480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>
                  <a:latin typeface="Courier New" charset="0"/>
                </a:rPr>
                <a:t>token</a:t>
              </a:r>
            </a:p>
          </p:txBody>
        </p:sp>
        <p:sp>
          <p:nvSpPr>
            <p:cNvPr id="829485" name="Rectangle 45"/>
            <p:cNvSpPr>
              <a:spLocks noChangeArrowheads="1"/>
            </p:cNvSpPr>
            <p:nvPr/>
          </p:nvSpPr>
          <p:spPr bwMode="auto">
            <a:xfrm>
              <a:off x="4144" y="2720"/>
              <a:ext cx="547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9486" name="Text Box 46"/>
            <p:cNvSpPr txBox="1">
              <a:spLocks noChangeArrowheads="1"/>
            </p:cNvSpPr>
            <p:nvPr/>
          </p:nvSpPr>
          <p:spPr bwMode="auto">
            <a:xfrm>
              <a:off x="4120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>
                  <a:latin typeface="Courier New" charset="0"/>
                </a:rPr>
                <a:t>exp</a:t>
              </a:r>
            </a:p>
          </p:txBody>
        </p:sp>
        <p:sp>
          <p:nvSpPr>
            <p:cNvPr id="829487" name="Rectangle 47"/>
            <p:cNvSpPr>
              <a:spLocks noChangeArrowheads="1"/>
            </p:cNvSpPr>
            <p:nvPr/>
          </p:nvSpPr>
          <p:spPr bwMode="auto">
            <a:xfrm>
              <a:off x="4776" y="2720"/>
              <a:ext cx="547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9488" name="Text Box 48"/>
            <p:cNvSpPr txBox="1">
              <a:spLocks noChangeArrowheads="1"/>
            </p:cNvSpPr>
            <p:nvPr/>
          </p:nvSpPr>
          <p:spPr bwMode="auto">
            <a:xfrm>
              <a:off x="4752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>
                  <a:latin typeface="Courier New" charset="0"/>
                </a:rPr>
                <a:t>rhs</a:t>
              </a:r>
            </a:p>
          </p:txBody>
        </p:sp>
      </p:grpSp>
      <p:sp>
        <p:nvSpPr>
          <p:cNvPr id="829489" name="Rectangle 49"/>
          <p:cNvSpPr>
            <a:spLocks noChangeArrowheads="1"/>
          </p:cNvSpPr>
          <p:nvPr/>
        </p:nvSpPr>
        <p:spPr bwMode="auto">
          <a:xfrm>
            <a:off x="1685925" y="4608135"/>
            <a:ext cx="17843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noProof="1">
                <a:latin typeface="Courier New" charset="0"/>
              </a:rPr>
              <a:t>odd = 2 * n + 1</a:t>
            </a:r>
            <a:endParaRPr lang="en-US" dirty="0">
              <a:latin typeface="Courier New" charset="0"/>
            </a:endParaRPr>
          </a:p>
        </p:txBody>
      </p:sp>
      <p:sp>
        <p:nvSpPr>
          <p:cNvPr id="829490" name="Text Box 50"/>
          <p:cNvSpPr txBox="1">
            <a:spLocks noChangeArrowheads="1"/>
          </p:cNvSpPr>
          <p:nvPr/>
        </p:nvSpPr>
        <p:spPr bwMode="auto">
          <a:xfrm>
            <a:off x="2438400" y="472304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0000"/>
                </a:solidFill>
              </a:rPr>
              <a:t>^</a:t>
            </a:r>
          </a:p>
        </p:txBody>
      </p:sp>
      <p:sp>
        <p:nvSpPr>
          <p:cNvPr id="829491" name="Text Box 51"/>
          <p:cNvSpPr txBox="1">
            <a:spLocks noChangeArrowheads="1"/>
          </p:cNvSpPr>
          <p:nvPr/>
        </p:nvSpPr>
        <p:spPr bwMode="auto">
          <a:xfrm>
            <a:off x="3616325" y="4583340"/>
            <a:ext cx="8731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600" b="0"/>
              <a:t>1</a:t>
            </a:r>
          </a:p>
        </p:txBody>
      </p:sp>
      <p:grpSp>
        <p:nvGrpSpPr>
          <p:cNvPr id="66" name="Group 24"/>
          <p:cNvGrpSpPr>
            <a:grpSpLocks/>
          </p:cNvGrpSpPr>
          <p:nvPr/>
        </p:nvGrpSpPr>
        <p:grpSpPr bwMode="auto">
          <a:xfrm>
            <a:off x="706360" y="1985736"/>
            <a:ext cx="8064500" cy="3384549"/>
            <a:chOff x="336" y="960"/>
            <a:chExt cx="5080" cy="2132"/>
          </a:xfrm>
        </p:grpSpPr>
        <p:sp>
          <p:nvSpPr>
            <p:cNvPr id="67" name="Rectangle 25"/>
            <p:cNvSpPr>
              <a:spLocks noChangeArrowheads="1"/>
            </p:cNvSpPr>
            <p:nvPr/>
          </p:nvSpPr>
          <p:spPr bwMode="auto">
            <a:xfrm>
              <a:off x="336" y="971"/>
              <a:ext cx="5060" cy="2121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" name="Text Box 26"/>
            <p:cNvSpPr txBox="1">
              <a:spLocks noChangeArrowheads="1"/>
            </p:cNvSpPr>
            <p:nvPr/>
          </p:nvSpPr>
          <p:spPr bwMode="auto">
            <a:xfrm>
              <a:off x="408" y="960"/>
              <a:ext cx="4905" cy="18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 dirty="0">
                  <a:latin typeface="Courier New" charset="0"/>
                </a:rPr>
                <a:t>Expression </a:t>
              </a:r>
              <a:r>
                <a:rPr lang="en-US" dirty="0" smtClean="0">
                  <a:latin typeface="Courier New" charset="0"/>
                </a:rPr>
                <a:t>*</a:t>
              </a:r>
              <a:r>
                <a:rPr lang="en-US" dirty="0" err="1" smtClean="0">
                  <a:latin typeface="Courier New" charset="0"/>
                </a:rPr>
                <a:t>readT(TokenScanner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>
                  <a:latin typeface="Courier New" charset="0"/>
                </a:rPr>
                <a:t>&amp;</a:t>
              </a:r>
              <a:r>
                <a:rPr lang="en-US" dirty="0" smtClean="0">
                  <a:latin typeface="Courier New" charset="0"/>
                </a:rPr>
                <a:t> scanner) </a:t>
              </a:r>
              <a:r>
                <a:rPr lang="en-US" dirty="0">
                  <a:latin typeface="Courier New" charset="0"/>
                </a:rPr>
                <a:t>{</a:t>
              </a:r>
            </a:p>
            <a:p>
              <a:pPr>
                <a:lnSpc>
                  <a:spcPct val="110000"/>
                </a:lnSpc>
              </a:pPr>
              <a:r>
                <a:rPr lang="en-US" dirty="0">
                  <a:latin typeface="Courier New" charset="0"/>
                </a:rPr>
                <a:t>  </a:t>
              </a:r>
              <a:r>
                <a:rPr lang="en-US" dirty="0" smtClean="0">
                  <a:latin typeface="Courier New" charset="0"/>
                </a:rPr>
                <a:t> string token = </a:t>
              </a:r>
              <a:r>
                <a:rPr lang="en-US" dirty="0" err="1" smtClean="0">
                  <a:latin typeface="Courier New" charset="0"/>
                </a:rPr>
                <a:t>scanner.nextToken</a:t>
              </a:r>
              <a:r>
                <a:rPr lang="en-US" dirty="0" smtClean="0">
                  <a:latin typeface="Courier New" charset="0"/>
                </a:rPr>
                <a:t>();</a:t>
              </a:r>
            </a:p>
            <a:p>
              <a:pPr>
                <a:lnSpc>
                  <a:spcPct val="110000"/>
                </a:lnSpc>
              </a:pPr>
              <a:r>
                <a:rPr lang="en-US" dirty="0" smtClean="0">
                  <a:latin typeface="Courier New" charset="0"/>
                </a:rPr>
                <a:t>   </a:t>
              </a:r>
              <a:r>
                <a:rPr lang="en-US" dirty="0" err="1" smtClean="0">
                  <a:latin typeface="Courier New" charset="0"/>
                </a:rPr>
                <a:t>TokenType</a:t>
              </a:r>
              <a:r>
                <a:rPr lang="en-US" dirty="0" smtClean="0">
                  <a:latin typeface="Courier New" charset="0"/>
                </a:rPr>
                <a:t> type = </a:t>
              </a:r>
              <a:r>
                <a:rPr lang="en-US" dirty="0" err="1" smtClean="0">
                  <a:latin typeface="Courier New" charset="0"/>
                </a:rPr>
                <a:t>scanner.getTokenType(token</a:t>
              </a:r>
              <a:r>
                <a:rPr lang="en-US" dirty="0" smtClean="0">
                  <a:latin typeface="Courier New" charset="0"/>
                </a:rPr>
                <a:t>);</a:t>
              </a:r>
            </a:p>
            <a:p>
              <a:pPr>
                <a:lnSpc>
                  <a:spcPct val="110000"/>
                </a:lnSpc>
              </a:pPr>
              <a:r>
                <a:rPr lang="en-US" dirty="0" smtClean="0">
                  <a:latin typeface="Courier New" charset="0"/>
                </a:rPr>
                <a:t>   if (type == WORD) return new </a:t>
              </a:r>
              <a:r>
                <a:rPr lang="en-US" dirty="0" err="1" smtClean="0">
                  <a:latin typeface="Courier New" charset="0"/>
                </a:rPr>
                <a:t>IdentifierExp(token</a:t>
              </a:r>
              <a:r>
                <a:rPr lang="en-US" dirty="0" smtClean="0">
                  <a:latin typeface="Courier New" charset="0"/>
                </a:rPr>
                <a:t>);</a:t>
              </a:r>
            </a:p>
            <a:p>
              <a:pPr>
                <a:lnSpc>
                  <a:spcPct val="110000"/>
                </a:lnSpc>
              </a:pPr>
              <a:r>
                <a:rPr lang="en-US" dirty="0" smtClean="0">
                  <a:latin typeface="Courier New" charset="0"/>
                </a:rPr>
                <a:t>   if (type == NUMBER) return new </a:t>
              </a:r>
              <a:r>
                <a:rPr lang="en-US" dirty="0" err="1" smtClean="0">
                  <a:latin typeface="Courier New" charset="0"/>
                </a:rPr>
                <a:t>ConstantExp(stringToInteger(token</a:t>
              </a:r>
              <a:r>
                <a:rPr lang="en-US" dirty="0" smtClean="0">
                  <a:latin typeface="Courier New" charset="0"/>
                </a:rPr>
                <a:t>));</a:t>
              </a:r>
            </a:p>
            <a:p>
              <a:pPr>
                <a:lnSpc>
                  <a:spcPct val="110000"/>
                </a:lnSpc>
              </a:pPr>
              <a:r>
                <a:rPr lang="en-US" dirty="0" smtClean="0">
                  <a:latin typeface="Courier New" charset="0"/>
                </a:rPr>
                <a:t>   if (token != "(") </a:t>
              </a:r>
              <a:r>
                <a:rPr lang="en-US" dirty="0" err="1" smtClean="0">
                  <a:latin typeface="Courier New" charset="0"/>
                </a:rPr>
                <a:t>error("Illegal</a:t>
              </a:r>
              <a:r>
                <a:rPr lang="en-US" dirty="0" smtClean="0">
                  <a:latin typeface="Courier New" charset="0"/>
                </a:rPr>
                <a:t> term in expression");</a:t>
              </a:r>
            </a:p>
            <a:p>
              <a:pPr>
                <a:lnSpc>
                  <a:spcPct val="110000"/>
                </a:lnSpc>
              </a:pPr>
              <a:r>
                <a:rPr lang="en-US" dirty="0" smtClean="0">
                  <a:latin typeface="Courier New" charset="0"/>
                </a:rPr>
                <a:t>   Expression *exp = </a:t>
              </a:r>
              <a:r>
                <a:rPr lang="en-US" dirty="0" err="1" smtClean="0">
                  <a:latin typeface="Courier New" charset="0"/>
                </a:rPr>
                <a:t>readE(scanner</a:t>
              </a:r>
              <a:r>
                <a:rPr lang="en-US" dirty="0" smtClean="0">
                  <a:latin typeface="Courier New" charset="0"/>
                </a:rPr>
                <a:t>, 0);</a:t>
              </a:r>
            </a:p>
            <a:p>
              <a:pPr>
                <a:lnSpc>
                  <a:spcPct val="110000"/>
                </a:lnSpc>
              </a:pPr>
              <a:r>
                <a:rPr lang="en-US" dirty="0" smtClean="0">
                  <a:latin typeface="Courier New" charset="0"/>
                </a:rPr>
                <a:t>   if (</a:t>
              </a:r>
              <a:r>
                <a:rPr lang="en-US" dirty="0" err="1" smtClean="0">
                  <a:latin typeface="Courier New" charset="0"/>
                </a:rPr>
                <a:t>scanner.nextToken</a:t>
              </a:r>
              <a:r>
                <a:rPr lang="en-US" dirty="0" smtClean="0">
                  <a:latin typeface="Courier New" charset="0"/>
                </a:rPr>
                <a:t>() != ")") {</a:t>
              </a:r>
            </a:p>
            <a:p>
              <a:pPr>
                <a:lnSpc>
                  <a:spcPct val="110000"/>
                </a:lnSpc>
              </a:pPr>
              <a:r>
                <a:rPr lang="en-US" dirty="0" smtClean="0">
                  <a:latin typeface="Courier New" charset="0"/>
                </a:rPr>
                <a:t>      </a:t>
              </a:r>
              <a:r>
                <a:rPr lang="en-US" dirty="0" err="1" smtClean="0">
                  <a:latin typeface="Courier New" charset="0"/>
                </a:rPr>
                <a:t>error("Unbalanced</a:t>
              </a:r>
              <a:r>
                <a:rPr lang="en-US" dirty="0" smtClean="0">
                  <a:latin typeface="Courier New" charset="0"/>
                </a:rPr>
                <a:t> parentheses in expression");</a:t>
              </a:r>
            </a:p>
            <a:p>
              <a:pPr>
                <a:lnSpc>
                  <a:spcPct val="110000"/>
                </a:lnSpc>
              </a:pPr>
              <a:r>
                <a:rPr lang="en-US" dirty="0" smtClean="0">
                  <a:latin typeface="Courier New" charset="0"/>
                </a:rPr>
                <a:t>   }</a:t>
              </a:r>
            </a:p>
            <a:p>
              <a:pPr>
                <a:lnSpc>
                  <a:spcPct val="110000"/>
                </a:lnSpc>
              </a:pPr>
              <a:r>
                <a:rPr lang="en-US" dirty="0" smtClean="0">
                  <a:latin typeface="Courier New" charset="0"/>
                </a:rPr>
                <a:t>   return exp;</a:t>
              </a:r>
            </a:p>
            <a:p>
              <a:pPr>
                <a:lnSpc>
                  <a:spcPct val="110000"/>
                </a:lnSpc>
              </a:pPr>
              <a:r>
                <a:rPr lang="en-US" dirty="0">
                  <a:latin typeface="Courier New" charset="0"/>
                </a:rPr>
                <a:t>}</a:t>
              </a:r>
            </a:p>
          </p:txBody>
        </p:sp>
        <p:sp>
          <p:nvSpPr>
            <p:cNvPr id="69" name="Rectangle 27"/>
            <p:cNvSpPr>
              <a:spLocks noChangeArrowheads="1"/>
            </p:cNvSpPr>
            <p:nvPr/>
          </p:nvSpPr>
          <p:spPr bwMode="auto">
            <a:xfrm>
              <a:off x="2124" y="2784"/>
              <a:ext cx="1150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" name="Text Box 28"/>
            <p:cNvSpPr txBox="1">
              <a:spLocks noChangeArrowheads="1"/>
            </p:cNvSpPr>
            <p:nvPr/>
          </p:nvSpPr>
          <p:spPr bwMode="auto">
            <a:xfrm>
              <a:off x="2074" y="2597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 dirty="0" smtClean="0">
                  <a:latin typeface="Courier New" charset="0"/>
                </a:rPr>
                <a:t>scanner</a:t>
              </a:r>
              <a:endParaRPr lang="en-US" dirty="0">
                <a:latin typeface="Courier New" charset="0"/>
              </a:endParaRPr>
            </a:p>
          </p:txBody>
        </p:sp>
        <p:sp>
          <p:nvSpPr>
            <p:cNvPr id="71" name="Rectangle 29"/>
            <p:cNvSpPr>
              <a:spLocks noChangeArrowheads="1"/>
            </p:cNvSpPr>
            <p:nvPr/>
          </p:nvSpPr>
          <p:spPr bwMode="auto">
            <a:xfrm>
              <a:off x="4120" y="2784"/>
              <a:ext cx="547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" name="Text Box 30"/>
            <p:cNvSpPr txBox="1">
              <a:spLocks noChangeArrowheads="1"/>
            </p:cNvSpPr>
            <p:nvPr/>
          </p:nvSpPr>
          <p:spPr bwMode="auto">
            <a:xfrm>
              <a:off x="4096" y="2597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>
                  <a:latin typeface="Courier New" charset="0"/>
                </a:rPr>
                <a:t>token</a:t>
              </a:r>
            </a:p>
          </p:txBody>
        </p:sp>
        <p:sp>
          <p:nvSpPr>
            <p:cNvPr id="73" name="Rectangle 31"/>
            <p:cNvSpPr>
              <a:spLocks noChangeArrowheads="1"/>
            </p:cNvSpPr>
            <p:nvPr/>
          </p:nvSpPr>
          <p:spPr bwMode="auto">
            <a:xfrm>
              <a:off x="4760" y="2784"/>
              <a:ext cx="547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" name="Text Box 32"/>
            <p:cNvSpPr txBox="1">
              <a:spLocks noChangeArrowheads="1"/>
            </p:cNvSpPr>
            <p:nvPr/>
          </p:nvSpPr>
          <p:spPr bwMode="auto">
            <a:xfrm>
              <a:off x="4736" y="2597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>
                  <a:latin typeface="Courier New" charset="0"/>
                </a:rPr>
                <a:t>exp</a:t>
              </a:r>
            </a:p>
          </p:txBody>
        </p:sp>
        <p:sp>
          <p:nvSpPr>
            <p:cNvPr id="75" name="Rectangle 27"/>
            <p:cNvSpPr>
              <a:spLocks noChangeArrowheads="1"/>
            </p:cNvSpPr>
            <p:nvPr/>
          </p:nvSpPr>
          <p:spPr bwMode="auto">
            <a:xfrm>
              <a:off x="3360" y="2783"/>
              <a:ext cx="674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" name="Text Box 28"/>
            <p:cNvSpPr txBox="1">
              <a:spLocks noChangeArrowheads="1"/>
            </p:cNvSpPr>
            <p:nvPr/>
          </p:nvSpPr>
          <p:spPr bwMode="auto">
            <a:xfrm>
              <a:off x="3312" y="2598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 dirty="0" smtClean="0">
                  <a:latin typeface="Courier New" charset="0"/>
                </a:rPr>
                <a:t>type</a:t>
              </a:r>
              <a:endParaRPr lang="en-US" dirty="0">
                <a:latin typeface="Courier New" charset="0"/>
              </a:endParaRPr>
            </a:p>
          </p:txBody>
        </p:sp>
      </p:grpSp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149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76200"/>
            <a:ext cx="9144000" cy="1143000"/>
          </a:xfrm>
          <a:noFill/>
          <a:ln/>
        </p:spPr>
        <p:txBody>
          <a:bodyPr/>
          <a:lstStyle/>
          <a:p>
            <a:r>
              <a:rPr lang="en-US" sz="4000">
                <a:solidFill>
                  <a:srgbClr val="FF0000"/>
                </a:solidFill>
              </a:rPr>
              <a:t>Tracing the Precedence Parser </a:t>
            </a:r>
            <a:endParaRPr lang="en-US">
              <a:solidFill>
                <a:srgbClr val="FF0000"/>
              </a:solidFill>
            </a:endParaRPr>
          </a:p>
        </p:txBody>
      </p:sp>
      <p:sp>
        <p:nvSpPr>
          <p:cNvPr id="831491" name="Rectangle 3"/>
          <p:cNvSpPr>
            <a:spLocks noChangeArrowheads="1"/>
          </p:cNvSpPr>
          <p:nvPr/>
        </p:nvSpPr>
        <p:spPr bwMode="auto">
          <a:xfrm>
            <a:off x="444500" y="1166813"/>
            <a:ext cx="8032750" cy="198437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31492" name="Text Box 4"/>
          <p:cNvSpPr txBox="1">
            <a:spLocks noChangeArrowheads="1"/>
          </p:cNvSpPr>
          <p:nvPr/>
        </p:nvSpPr>
        <p:spPr bwMode="auto">
          <a:xfrm>
            <a:off x="520700" y="1130528"/>
            <a:ext cx="7962900" cy="1747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lnSpc>
                <a:spcPct val="110000"/>
              </a:lnSpc>
            </a:pPr>
            <a:r>
              <a:rPr noProof="1">
                <a:latin typeface="Courier New" charset="0"/>
              </a:rPr>
              <a:t>int main() {</a:t>
            </a:r>
          </a:p>
          <a:p>
            <a:pPr>
              <a:lnSpc>
                <a:spcPct val="110000"/>
              </a:lnSpc>
            </a:pPr>
            <a:r>
              <a:rPr noProof="1">
                <a:latin typeface="Courier New" charset="0"/>
              </a:rPr>
              <a:t>  </a:t>
            </a:r>
            <a:r>
              <a:rPr noProof="1" smtClean="0">
                <a:latin typeface="Courier New" charset="0"/>
              </a:rPr>
              <a:t> </a:t>
            </a:r>
            <a:r>
              <a:rPr lang="en-US" noProof="1" smtClean="0">
                <a:latin typeface="Courier New" charset="0"/>
              </a:rPr>
              <a:t>TokenScanner</a:t>
            </a:r>
            <a:r>
              <a:rPr noProof="1" smtClean="0">
                <a:latin typeface="Courier New" charset="0"/>
              </a:rPr>
              <a:t> scanner </a:t>
            </a:r>
            <a:r>
              <a:rPr noProof="1">
                <a:latin typeface="Courier New" charset="0"/>
              </a:rPr>
              <a:t>= new</a:t>
            </a:r>
            <a:r>
              <a:rPr noProof="1" smtClean="0">
                <a:latin typeface="Courier New" charset="0"/>
              </a:rPr>
              <a:t> </a:t>
            </a:r>
            <a:r>
              <a:rPr lang="en-US" noProof="1" smtClean="0">
                <a:latin typeface="Courier New" charset="0"/>
              </a:rPr>
              <a:t>TokenScanner</a:t>
            </a:r>
            <a:r>
              <a:rPr noProof="1" smtClean="0">
                <a:latin typeface="Courier New" charset="0"/>
              </a:rPr>
              <a:t>(</a:t>
            </a:r>
            <a:r>
              <a:rPr noProof="1">
                <a:latin typeface="Courier New" charset="0"/>
              </a:rPr>
              <a:t>);</a:t>
            </a:r>
          </a:p>
          <a:p>
            <a:pPr>
              <a:lnSpc>
                <a:spcPct val="110000"/>
              </a:lnSpc>
            </a:pPr>
            <a:r>
              <a:rPr noProof="1">
                <a:latin typeface="Courier New" charset="0"/>
              </a:rPr>
              <a:t>  </a:t>
            </a:r>
            <a:r>
              <a:rPr noProof="1" smtClean="0">
                <a:latin typeface="Courier New" charset="0"/>
              </a:rPr>
              <a:t> scanner.setInput</a:t>
            </a:r>
            <a:r>
              <a:rPr noProof="1">
                <a:latin typeface="Courier New" charset="0"/>
              </a:rPr>
              <a:t>("odd = 2 * n + 1");</a:t>
            </a:r>
          </a:p>
          <a:p>
            <a:pPr>
              <a:lnSpc>
                <a:spcPct val="110000"/>
              </a:lnSpc>
            </a:pPr>
            <a:r>
              <a:rPr noProof="1">
                <a:latin typeface="Courier New" charset="0"/>
              </a:rPr>
              <a:t>  </a:t>
            </a:r>
            <a:r>
              <a:rPr noProof="1" smtClean="0">
                <a:latin typeface="Courier New" charset="0"/>
              </a:rPr>
              <a:t> </a:t>
            </a:r>
            <a:r>
              <a:rPr lang="en-US" noProof="1" smtClean="0">
                <a:latin typeface="Courier New" charset="0"/>
              </a:rPr>
              <a:t>scanner.ignoreWhitespace()</a:t>
            </a:r>
            <a:r>
              <a:rPr noProof="1" smtClean="0">
                <a:latin typeface="Courier New" charset="0"/>
              </a:rPr>
              <a:t>;</a:t>
            </a:r>
            <a:endParaRPr noProof="1">
              <a:latin typeface="Courier New" charset="0"/>
            </a:endParaRPr>
          </a:p>
          <a:p>
            <a:pPr>
              <a:lnSpc>
                <a:spcPct val="110000"/>
              </a:lnSpc>
            </a:pPr>
            <a:r>
              <a:rPr noProof="1">
                <a:latin typeface="Courier New" charset="0"/>
              </a:rPr>
              <a:t>   Expression *exp =</a:t>
            </a:r>
            <a:r>
              <a:rPr noProof="1" smtClean="0">
                <a:latin typeface="Courier New" charset="0"/>
              </a:rPr>
              <a:t> </a:t>
            </a:r>
            <a:r>
              <a:rPr lang="en-US" noProof="1" smtClean="0">
                <a:latin typeface="Courier New" charset="0"/>
              </a:rPr>
              <a:t>readE(scanner, 0)</a:t>
            </a:r>
            <a:r>
              <a:rPr noProof="1" smtClean="0">
                <a:latin typeface="Courier New" charset="0"/>
              </a:rPr>
              <a:t>;</a:t>
            </a:r>
            <a:endParaRPr noProof="1">
              <a:latin typeface="Courier New" charset="0"/>
            </a:endParaRPr>
          </a:p>
          <a:p>
            <a:pPr>
              <a:lnSpc>
                <a:spcPct val="110000"/>
              </a:lnSpc>
            </a:pPr>
            <a:r>
              <a:rPr noProof="1">
                <a:latin typeface="Courier New" charset="0"/>
              </a:rPr>
              <a:t>   . . .</a:t>
            </a:r>
          </a:p>
          <a:p>
            <a:pPr>
              <a:lnSpc>
                <a:spcPct val="110000"/>
              </a:lnSpc>
            </a:pPr>
            <a:r>
              <a:rPr noProof="1">
                <a:latin typeface="Courier New" charset="0"/>
              </a:rPr>
              <a:t>}</a:t>
            </a:r>
          </a:p>
        </p:txBody>
      </p:sp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533400" y="1422400"/>
            <a:ext cx="8089900" cy="3384549"/>
            <a:chOff x="336" y="896"/>
            <a:chExt cx="5096" cy="2132"/>
          </a:xfrm>
        </p:grpSpPr>
        <p:sp>
          <p:nvSpPr>
            <p:cNvPr id="831494" name="Rectangle 6"/>
            <p:cNvSpPr>
              <a:spLocks noChangeArrowheads="1"/>
            </p:cNvSpPr>
            <p:nvPr/>
          </p:nvSpPr>
          <p:spPr bwMode="auto">
            <a:xfrm>
              <a:off x="336" y="907"/>
              <a:ext cx="5060" cy="2121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1495" name="Text Box 7"/>
            <p:cNvSpPr txBox="1">
              <a:spLocks noChangeArrowheads="1"/>
            </p:cNvSpPr>
            <p:nvPr/>
          </p:nvSpPr>
          <p:spPr bwMode="auto">
            <a:xfrm>
              <a:off x="408" y="896"/>
              <a:ext cx="4905" cy="18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r>
                <a:rPr lang="en-US" dirty="0">
                  <a:latin typeface="Courier New" charset="0"/>
                </a:rPr>
                <a:t>Expression </a:t>
              </a:r>
              <a:r>
                <a:rPr lang="en-US" dirty="0" smtClean="0">
                  <a:latin typeface="Courier New" charset="0"/>
                </a:rPr>
                <a:t>*</a:t>
              </a:r>
              <a:r>
                <a:rPr lang="en-US" dirty="0" err="1" smtClean="0">
                  <a:latin typeface="Courier New" charset="0"/>
                </a:rPr>
                <a:t>readE(TokenScanner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>
                  <a:latin typeface="Courier New" charset="0"/>
                </a:rPr>
                <a:t>&amp;</a:t>
              </a:r>
              <a:r>
                <a:rPr lang="en-US" dirty="0" smtClean="0">
                  <a:latin typeface="Courier New" charset="0"/>
                </a:rPr>
                <a:t> scanner, </a:t>
              </a:r>
              <a:r>
                <a:rPr lang="en-US" dirty="0" err="1">
                  <a:latin typeface="Courier New" charset="0"/>
                </a:rPr>
                <a:t>int</a:t>
              </a:r>
              <a:r>
                <a:rPr lang="en-US" dirty="0">
                  <a:latin typeface="Courier New" charset="0"/>
                </a:rPr>
                <a:t> </a:t>
              </a:r>
              <a:r>
                <a:rPr lang="en-US" dirty="0" err="1">
                  <a:latin typeface="Courier New" charset="0"/>
                </a:rPr>
                <a:t>prec</a:t>
              </a:r>
              <a:r>
                <a:rPr lang="en-US" dirty="0">
                  <a:latin typeface="Courier New" charset="0"/>
                </a:rPr>
                <a:t>) {</a:t>
              </a:r>
            </a:p>
            <a:p>
              <a:r>
                <a:rPr lang="en-US" dirty="0">
                  <a:latin typeface="Courier New" charset="0"/>
                </a:rPr>
                <a:t>   Expression *exp =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readT(scanner</a:t>
              </a:r>
              <a:r>
                <a:rPr lang="en-US" dirty="0" smtClean="0">
                  <a:latin typeface="Courier New" charset="0"/>
                </a:rPr>
                <a:t>)</a:t>
              </a:r>
              <a:r>
                <a:rPr lang="en-US" dirty="0">
                  <a:latin typeface="Courier New" charset="0"/>
                </a:rPr>
                <a:t>;</a:t>
              </a:r>
            </a:p>
            <a:p>
              <a:r>
                <a:rPr lang="en-US" dirty="0">
                  <a:latin typeface="Courier New" charset="0"/>
                </a:rPr>
                <a:t>   string token;</a:t>
              </a:r>
            </a:p>
            <a:p>
              <a:r>
                <a:rPr lang="en-US" dirty="0">
                  <a:latin typeface="Courier New" charset="0"/>
                </a:rPr>
                <a:t>   while (true) {</a:t>
              </a:r>
            </a:p>
            <a:p>
              <a:r>
                <a:rPr lang="en-US" dirty="0">
                  <a:latin typeface="Courier New" charset="0"/>
                </a:rPr>
                <a:t>      token =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scanner.nextToken</a:t>
              </a:r>
              <a:r>
                <a:rPr lang="en-US" dirty="0">
                  <a:latin typeface="Courier New" charset="0"/>
                </a:rPr>
                <a:t>();</a:t>
              </a:r>
            </a:p>
            <a:p>
              <a:r>
                <a:rPr lang="en-US" dirty="0">
                  <a:latin typeface="Courier New" charset="0"/>
                </a:rPr>
                <a:t>      </a:t>
              </a:r>
              <a:r>
                <a:rPr lang="en-US" dirty="0" err="1">
                  <a:latin typeface="Courier New" charset="0"/>
                </a:rPr>
                <a:t>int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tprec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>
                  <a:latin typeface="Courier New" charset="0"/>
                </a:rPr>
                <a:t>=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precedence(token</a:t>
              </a:r>
              <a:r>
                <a:rPr lang="en-US" dirty="0">
                  <a:latin typeface="Courier New" charset="0"/>
                </a:rPr>
                <a:t>);</a:t>
              </a:r>
            </a:p>
            <a:p>
              <a:r>
                <a:rPr lang="en-US" dirty="0">
                  <a:latin typeface="Courier New" charset="0"/>
                </a:rPr>
                <a:t>      if </a:t>
              </a:r>
              <a:r>
                <a:rPr lang="en-US" dirty="0" smtClean="0">
                  <a:latin typeface="Courier New" charset="0"/>
                </a:rPr>
                <a:t>(</a:t>
              </a:r>
              <a:r>
                <a:rPr lang="en-US" dirty="0" err="1" smtClean="0">
                  <a:latin typeface="Courier New" charset="0"/>
                </a:rPr>
                <a:t>tprec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>
                  <a:latin typeface="Courier New" charset="0"/>
                </a:rPr>
                <a:t>&lt;= </a:t>
              </a:r>
              <a:r>
                <a:rPr lang="en-US" dirty="0" err="1">
                  <a:latin typeface="Courier New" charset="0"/>
                </a:rPr>
                <a:t>prec</a:t>
              </a:r>
              <a:r>
                <a:rPr lang="en-US" dirty="0">
                  <a:latin typeface="Courier New" charset="0"/>
                </a:rPr>
                <a:t>) break;</a:t>
              </a:r>
            </a:p>
            <a:p>
              <a:r>
                <a:rPr lang="en-US" dirty="0">
                  <a:latin typeface="Courier New" charset="0"/>
                </a:rPr>
                <a:t>      Expression *</a:t>
              </a:r>
              <a:r>
                <a:rPr lang="en-US" dirty="0" err="1">
                  <a:latin typeface="Courier New" charset="0"/>
                </a:rPr>
                <a:t>rhs</a:t>
              </a:r>
              <a:r>
                <a:rPr lang="en-US" dirty="0">
                  <a:latin typeface="Courier New" charset="0"/>
                </a:rPr>
                <a:t> =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readE(scanner</a:t>
              </a:r>
              <a:r>
                <a:rPr lang="en-US" dirty="0" smtClean="0">
                  <a:latin typeface="Courier New" charset="0"/>
                </a:rPr>
                <a:t>, </a:t>
              </a:r>
              <a:r>
                <a:rPr lang="en-US" dirty="0" err="1" smtClean="0">
                  <a:latin typeface="Courier New" charset="0"/>
                </a:rPr>
                <a:t>tprec</a:t>
              </a:r>
              <a:r>
                <a:rPr lang="en-US" dirty="0" smtClean="0">
                  <a:latin typeface="Courier New" charset="0"/>
                </a:rPr>
                <a:t>)</a:t>
              </a:r>
              <a:r>
                <a:rPr lang="en-US" dirty="0">
                  <a:latin typeface="Courier New" charset="0"/>
                </a:rPr>
                <a:t>;</a:t>
              </a:r>
            </a:p>
            <a:p>
              <a:r>
                <a:rPr lang="en-US" dirty="0">
                  <a:latin typeface="Courier New" charset="0"/>
                </a:rPr>
                <a:t>      exp = new </a:t>
              </a:r>
              <a:r>
                <a:rPr lang="en-US" dirty="0" err="1">
                  <a:latin typeface="Courier New" charset="0"/>
                </a:rPr>
                <a:t>CompoundExp</a:t>
              </a:r>
              <a:r>
                <a:rPr lang="en-US" dirty="0" err="1" smtClean="0">
                  <a:latin typeface="Courier New" charset="0"/>
                </a:rPr>
                <a:t>(token</a:t>
              </a:r>
              <a:r>
                <a:rPr lang="en-US" dirty="0" smtClean="0">
                  <a:latin typeface="Courier New" charset="0"/>
                </a:rPr>
                <a:t>, </a:t>
              </a:r>
              <a:r>
                <a:rPr lang="en-US" dirty="0">
                  <a:latin typeface="Courier New" charset="0"/>
                </a:rPr>
                <a:t>exp, </a:t>
              </a:r>
              <a:r>
                <a:rPr lang="en-US" dirty="0" err="1">
                  <a:latin typeface="Courier New" charset="0"/>
                </a:rPr>
                <a:t>rhs</a:t>
              </a:r>
              <a:r>
                <a:rPr lang="en-US" dirty="0">
                  <a:latin typeface="Courier New" charset="0"/>
                </a:rPr>
                <a:t>);</a:t>
              </a:r>
            </a:p>
            <a:p>
              <a:r>
                <a:rPr lang="en-US" dirty="0">
                  <a:latin typeface="Courier New" charset="0"/>
                </a:rPr>
                <a:t>   }</a:t>
              </a:r>
            </a:p>
            <a:p>
              <a:r>
                <a:rPr lang="en-US" dirty="0">
                  <a:latin typeface="Courier New" charset="0"/>
                </a:rPr>
                <a:t>  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scanner.saveToken</a:t>
              </a:r>
              <a:r>
                <a:rPr lang="en-US" dirty="0" err="1">
                  <a:latin typeface="Courier New" charset="0"/>
                </a:rPr>
                <a:t>(token</a:t>
              </a:r>
              <a:r>
                <a:rPr lang="en-US" dirty="0">
                  <a:latin typeface="Courier New" charset="0"/>
                </a:rPr>
                <a:t>);</a:t>
              </a:r>
            </a:p>
            <a:p>
              <a:r>
                <a:rPr lang="en-US" dirty="0">
                  <a:latin typeface="Courier New" charset="0"/>
                </a:rPr>
                <a:t>   return exp;</a:t>
              </a:r>
            </a:p>
            <a:p>
              <a:r>
                <a:rPr lang="en-US" dirty="0">
                  <a:latin typeface="Courier New" charset="0"/>
                </a:rPr>
                <a:t>}</a:t>
              </a:r>
            </a:p>
          </p:txBody>
        </p:sp>
        <p:sp>
          <p:nvSpPr>
            <p:cNvPr id="831496" name="Rectangle 8"/>
            <p:cNvSpPr>
              <a:spLocks noChangeArrowheads="1"/>
            </p:cNvSpPr>
            <p:nvPr/>
          </p:nvSpPr>
          <p:spPr bwMode="auto">
            <a:xfrm>
              <a:off x="986" y="2720"/>
              <a:ext cx="1150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1497" name="Text Box 9"/>
            <p:cNvSpPr txBox="1">
              <a:spLocks noChangeArrowheads="1"/>
            </p:cNvSpPr>
            <p:nvPr/>
          </p:nvSpPr>
          <p:spPr bwMode="auto">
            <a:xfrm>
              <a:off x="960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 smtClean="0">
                  <a:latin typeface="Courier New" charset="0"/>
                </a:rPr>
                <a:t>scanner</a:t>
              </a:r>
              <a:endParaRPr lang="en-US" dirty="0">
                <a:latin typeface="Courier New" charset="0"/>
              </a:endParaRPr>
            </a:p>
          </p:txBody>
        </p:sp>
        <p:sp>
          <p:nvSpPr>
            <p:cNvPr id="831498" name="Rectangle 10"/>
            <p:cNvSpPr>
              <a:spLocks noChangeArrowheads="1"/>
            </p:cNvSpPr>
            <p:nvPr/>
          </p:nvSpPr>
          <p:spPr bwMode="auto">
            <a:xfrm>
              <a:off x="2224" y="2720"/>
              <a:ext cx="547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1499" name="Text Box 11"/>
            <p:cNvSpPr txBox="1">
              <a:spLocks noChangeArrowheads="1"/>
            </p:cNvSpPr>
            <p:nvPr/>
          </p:nvSpPr>
          <p:spPr bwMode="auto">
            <a:xfrm>
              <a:off x="2200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>
                  <a:latin typeface="Courier New" charset="0"/>
                </a:rPr>
                <a:t>prec</a:t>
              </a:r>
            </a:p>
          </p:txBody>
        </p:sp>
        <p:sp>
          <p:nvSpPr>
            <p:cNvPr id="831500" name="Rectangle 12"/>
            <p:cNvSpPr>
              <a:spLocks noChangeArrowheads="1"/>
            </p:cNvSpPr>
            <p:nvPr/>
          </p:nvSpPr>
          <p:spPr bwMode="auto">
            <a:xfrm>
              <a:off x="2864" y="2720"/>
              <a:ext cx="547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1501" name="Text Box 13"/>
            <p:cNvSpPr txBox="1">
              <a:spLocks noChangeArrowheads="1"/>
            </p:cNvSpPr>
            <p:nvPr/>
          </p:nvSpPr>
          <p:spPr bwMode="auto">
            <a:xfrm>
              <a:off x="2840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 dirty="0" err="1" smtClean="0">
                  <a:latin typeface="Courier New" charset="0"/>
                </a:rPr>
                <a:t>tprec</a:t>
              </a:r>
              <a:endParaRPr lang="en-US" dirty="0">
                <a:latin typeface="Courier New" charset="0"/>
              </a:endParaRPr>
            </a:p>
          </p:txBody>
        </p:sp>
        <p:sp>
          <p:nvSpPr>
            <p:cNvPr id="831502" name="Rectangle 14"/>
            <p:cNvSpPr>
              <a:spLocks noChangeArrowheads="1"/>
            </p:cNvSpPr>
            <p:nvPr/>
          </p:nvSpPr>
          <p:spPr bwMode="auto">
            <a:xfrm>
              <a:off x="3504" y="2720"/>
              <a:ext cx="547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1503" name="Text Box 15"/>
            <p:cNvSpPr txBox="1">
              <a:spLocks noChangeArrowheads="1"/>
            </p:cNvSpPr>
            <p:nvPr/>
          </p:nvSpPr>
          <p:spPr bwMode="auto">
            <a:xfrm>
              <a:off x="3480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>
                  <a:latin typeface="Courier New" charset="0"/>
                </a:rPr>
                <a:t>token</a:t>
              </a:r>
            </a:p>
          </p:txBody>
        </p:sp>
        <p:sp>
          <p:nvSpPr>
            <p:cNvPr id="831504" name="Rectangle 16"/>
            <p:cNvSpPr>
              <a:spLocks noChangeArrowheads="1"/>
            </p:cNvSpPr>
            <p:nvPr/>
          </p:nvSpPr>
          <p:spPr bwMode="auto">
            <a:xfrm>
              <a:off x="4144" y="2720"/>
              <a:ext cx="547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1505" name="Text Box 17"/>
            <p:cNvSpPr txBox="1">
              <a:spLocks noChangeArrowheads="1"/>
            </p:cNvSpPr>
            <p:nvPr/>
          </p:nvSpPr>
          <p:spPr bwMode="auto">
            <a:xfrm>
              <a:off x="4120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>
                  <a:latin typeface="Courier New" charset="0"/>
                </a:rPr>
                <a:t>exp</a:t>
              </a:r>
            </a:p>
          </p:txBody>
        </p:sp>
        <p:sp>
          <p:nvSpPr>
            <p:cNvPr id="831506" name="Rectangle 18"/>
            <p:cNvSpPr>
              <a:spLocks noChangeArrowheads="1"/>
            </p:cNvSpPr>
            <p:nvPr/>
          </p:nvSpPr>
          <p:spPr bwMode="auto">
            <a:xfrm>
              <a:off x="4776" y="2720"/>
              <a:ext cx="547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1507" name="Text Box 19"/>
            <p:cNvSpPr txBox="1">
              <a:spLocks noChangeArrowheads="1"/>
            </p:cNvSpPr>
            <p:nvPr/>
          </p:nvSpPr>
          <p:spPr bwMode="auto">
            <a:xfrm>
              <a:off x="4752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>
                  <a:latin typeface="Courier New" charset="0"/>
                </a:rPr>
                <a:t>rhs</a:t>
              </a:r>
            </a:p>
          </p:txBody>
        </p:sp>
      </p:grpSp>
      <p:sp>
        <p:nvSpPr>
          <p:cNvPr id="831508" name="Rectangle 20"/>
          <p:cNvSpPr>
            <a:spLocks noChangeArrowheads="1"/>
          </p:cNvSpPr>
          <p:nvPr/>
        </p:nvSpPr>
        <p:spPr bwMode="auto">
          <a:xfrm>
            <a:off x="1600200" y="4331910"/>
            <a:ext cx="17843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noProof="1">
                <a:latin typeface="Courier New" charset="0"/>
              </a:rPr>
              <a:t>odd = 2 * n + 1</a:t>
            </a:r>
            <a:endParaRPr lang="en-US" dirty="0">
              <a:latin typeface="Courier New" charset="0"/>
            </a:endParaRPr>
          </a:p>
        </p:txBody>
      </p:sp>
      <p:sp>
        <p:nvSpPr>
          <p:cNvPr id="831509" name="Text Box 21"/>
          <p:cNvSpPr txBox="1">
            <a:spLocks noChangeArrowheads="1"/>
          </p:cNvSpPr>
          <p:nvPr/>
        </p:nvSpPr>
        <p:spPr bwMode="auto">
          <a:xfrm>
            <a:off x="3530600" y="4307115"/>
            <a:ext cx="8731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600" b="0"/>
              <a:t>0</a:t>
            </a:r>
          </a:p>
        </p:txBody>
      </p:sp>
      <p:grpSp>
        <p:nvGrpSpPr>
          <p:cNvPr id="3" name="Group 22"/>
          <p:cNvGrpSpPr>
            <a:grpSpLocks/>
          </p:cNvGrpSpPr>
          <p:nvPr/>
        </p:nvGrpSpPr>
        <p:grpSpPr bwMode="auto">
          <a:xfrm>
            <a:off x="1370013" y="5919787"/>
            <a:ext cx="688975" cy="571500"/>
            <a:chOff x="4894" y="3729"/>
            <a:chExt cx="434" cy="360"/>
          </a:xfrm>
        </p:grpSpPr>
        <p:sp>
          <p:nvSpPr>
            <p:cNvPr id="831511" name="Rectangle 23"/>
            <p:cNvSpPr>
              <a:spLocks noChangeArrowheads="1"/>
            </p:cNvSpPr>
            <p:nvPr/>
          </p:nvSpPr>
          <p:spPr bwMode="auto">
            <a:xfrm>
              <a:off x="4894" y="3915"/>
              <a:ext cx="434" cy="16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1512" name="Rectangle 24"/>
            <p:cNvSpPr>
              <a:spLocks noChangeArrowheads="1"/>
            </p:cNvSpPr>
            <p:nvPr/>
          </p:nvSpPr>
          <p:spPr bwMode="auto">
            <a:xfrm>
              <a:off x="4896" y="3897"/>
              <a:ext cx="431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noProof="1">
                  <a:latin typeface="Courier New" charset="0"/>
                </a:rPr>
                <a:t>odd</a:t>
              </a:r>
              <a:endParaRPr lang="en-US" dirty="0">
                <a:latin typeface="Courier New" charset="0"/>
              </a:endParaRPr>
            </a:p>
          </p:txBody>
        </p:sp>
        <p:sp>
          <p:nvSpPr>
            <p:cNvPr id="831513" name="Rectangle 25"/>
            <p:cNvSpPr>
              <a:spLocks noChangeArrowheads="1"/>
            </p:cNvSpPr>
            <p:nvPr/>
          </p:nvSpPr>
          <p:spPr bwMode="auto">
            <a:xfrm>
              <a:off x="4894" y="3747"/>
              <a:ext cx="434" cy="16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1514" name="Rectangle 26"/>
            <p:cNvSpPr>
              <a:spLocks noChangeArrowheads="1"/>
            </p:cNvSpPr>
            <p:nvPr/>
          </p:nvSpPr>
          <p:spPr bwMode="auto">
            <a:xfrm>
              <a:off x="4896" y="3729"/>
              <a:ext cx="431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noProof="1">
                  <a:latin typeface="Courier New" charset="0"/>
                </a:rPr>
                <a:t>ID</a:t>
              </a:r>
              <a:endParaRPr lang="en-US" dirty="0">
                <a:latin typeface="Courier New" charset="0"/>
              </a:endParaRPr>
            </a:p>
          </p:txBody>
        </p:sp>
      </p:grpSp>
      <p:sp>
        <p:nvSpPr>
          <p:cNvPr id="831515" name="Oval 27"/>
          <p:cNvSpPr>
            <a:spLocks noChangeArrowheads="1"/>
          </p:cNvSpPr>
          <p:nvPr/>
        </p:nvSpPr>
        <p:spPr bwMode="auto">
          <a:xfrm>
            <a:off x="6985000" y="4483100"/>
            <a:ext cx="74613" cy="74613"/>
          </a:xfrm>
          <a:prstGeom prst="ellipse">
            <a:avLst/>
          </a:prstGeom>
          <a:solidFill>
            <a:srgbClr val="00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cxnSp>
        <p:nvCxnSpPr>
          <p:cNvPr id="831516" name="AutoShape 28"/>
          <p:cNvCxnSpPr>
            <a:cxnSpLocks noChangeShapeType="1"/>
            <a:stCxn id="831515" idx="4"/>
            <a:endCxn id="831513" idx="1"/>
          </p:cNvCxnSpPr>
          <p:nvPr/>
        </p:nvCxnSpPr>
        <p:spPr bwMode="auto">
          <a:xfrm rot="5400000">
            <a:off x="3434557" y="2493169"/>
            <a:ext cx="1524000" cy="5653087"/>
          </a:xfrm>
          <a:prstGeom prst="bentConnector4">
            <a:avLst>
              <a:gd name="adj1" fmla="val 50400"/>
              <a:gd name="adj2" fmla="val 104042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sp>
        <p:nvSpPr>
          <p:cNvPr id="831517" name="Rectangle 29"/>
          <p:cNvSpPr>
            <a:spLocks noChangeArrowheads="1"/>
          </p:cNvSpPr>
          <p:nvPr/>
        </p:nvSpPr>
        <p:spPr bwMode="auto">
          <a:xfrm>
            <a:off x="1317625" y="2994025"/>
            <a:ext cx="4606925" cy="231775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31518" name="Text Box 30"/>
          <p:cNvSpPr txBox="1">
            <a:spLocks noChangeArrowheads="1"/>
          </p:cNvSpPr>
          <p:nvPr/>
        </p:nvSpPr>
        <p:spPr bwMode="auto">
          <a:xfrm>
            <a:off x="2136775" y="444681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0000"/>
                </a:solidFill>
              </a:rPr>
              <a:t>^</a:t>
            </a:r>
          </a:p>
        </p:txBody>
      </p:sp>
      <p:sp>
        <p:nvSpPr>
          <p:cNvPr id="831519" name="Rectangle 31"/>
          <p:cNvSpPr>
            <a:spLocks noChangeArrowheads="1"/>
          </p:cNvSpPr>
          <p:nvPr/>
        </p:nvSpPr>
        <p:spPr bwMode="auto">
          <a:xfrm>
            <a:off x="5594350" y="4362450"/>
            <a:ext cx="8382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 algn="ctr"/>
            <a:r>
              <a:rPr noProof="1">
                <a:latin typeface="Courier New" charset="0"/>
              </a:rPr>
              <a:t>=</a:t>
            </a:r>
            <a:endParaRPr lang="en-US">
              <a:latin typeface="Courier New" charset="0"/>
            </a:endParaRPr>
          </a:p>
        </p:txBody>
      </p:sp>
      <p:sp>
        <p:nvSpPr>
          <p:cNvPr id="831520" name="Text Box 32"/>
          <p:cNvSpPr txBox="1">
            <a:spLocks noChangeArrowheads="1"/>
          </p:cNvSpPr>
          <p:nvPr/>
        </p:nvSpPr>
        <p:spPr bwMode="auto">
          <a:xfrm>
            <a:off x="4537075" y="4307115"/>
            <a:ext cx="8731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600" b="0"/>
              <a:t>1</a:t>
            </a:r>
          </a:p>
        </p:txBody>
      </p:sp>
      <p:grpSp>
        <p:nvGrpSpPr>
          <p:cNvPr id="4" name="Group 33"/>
          <p:cNvGrpSpPr>
            <a:grpSpLocks/>
          </p:cNvGrpSpPr>
          <p:nvPr/>
        </p:nvGrpSpPr>
        <p:grpSpPr bwMode="auto">
          <a:xfrm>
            <a:off x="619125" y="1708150"/>
            <a:ext cx="8089900" cy="3384549"/>
            <a:chOff x="336" y="896"/>
            <a:chExt cx="5096" cy="2132"/>
          </a:xfrm>
        </p:grpSpPr>
        <p:sp>
          <p:nvSpPr>
            <p:cNvPr id="831522" name="Rectangle 34"/>
            <p:cNvSpPr>
              <a:spLocks noChangeArrowheads="1"/>
            </p:cNvSpPr>
            <p:nvPr/>
          </p:nvSpPr>
          <p:spPr bwMode="auto">
            <a:xfrm>
              <a:off x="336" y="907"/>
              <a:ext cx="5060" cy="2121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1523" name="Text Box 35"/>
            <p:cNvSpPr txBox="1">
              <a:spLocks noChangeArrowheads="1"/>
            </p:cNvSpPr>
            <p:nvPr/>
          </p:nvSpPr>
          <p:spPr bwMode="auto">
            <a:xfrm>
              <a:off x="408" y="896"/>
              <a:ext cx="4905" cy="18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r>
                <a:rPr lang="en-US" dirty="0">
                  <a:latin typeface="Courier New" charset="0"/>
                </a:rPr>
                <a:t>Expression </a:t>
              </a:r>
              <a:r>
                <a:rPr lang="en-US" dirty="0" smtClean="0">
                  <a:latin typeface="Courier New" charset="0"/>
                </a:rPr>
                <a:t>*</a:t>
              </a:r>
              <a:r>
                <a:rPr lang="en-US" dirty="0" err="1" smtClean="0">
                  <a:latin typeface="Courier New" charset="0"/>
                </a:rPr>
                <a:t>readE(TokenScanner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>
                  <a:latin typeface="Courier New" charset="0"/>
                </a:rPr>
                <a:t>&amp;</a:t>
              </a:r>
              <a:r>
                <a:rPr lang="en-US" dirty="0" smtClean="0">
                  <a:latin typeface="Courier New" charset="0"/>
                </a:rPr>
                <a:t> scanner, </a:t>
              </a:r>
              <a:r>
                <a:rPr lang="en-US" dirty="0" err="1">
                  <a:latin typeface="Courier New" charset="0"/>
                </a:rPr>
                <a:t>int</a:t>
              </a:r>
              <a:r>
                <a:rPr lang="en-US" dirty="0">
                  <a:latin typeface="Courier New" charset="0"/>
                </a:rPr>
                <a:t> </a:t>
              </a:r>
              <a:r>
                <a:rPr lang="en-US" dirty="0" err="1">
                  <a:latin typeface="Courier New" charset="0"/>
                </a:rPr>
                <a:t>prec</a:t>
              </a:r>
              <a:r>
                <a:rPr lang="en-US" dirty="0">
                  <a:latin typeface="Courier New" charset="0"/>
                </a:rPr>
                <a:t>) {</a:t>
              </a:r>
            </a:p>
            <a:p>
              <a:r>
                <a:rPr lang="en-US" dirty="0">
                  <a:latin typeface="Courier New" charset="0"/>
                </a:rPr>
                <a:t>   Expression *exp =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readT(scanner</a:t>
              </a:r>
              <a:r>
                <a:rPr lang="en-US" dirty="0" smtClean="0">
                  <a:latin typeface="Courier New" charset="0"/>
                </a:rPr>
                <a:t>)</a:t>
              </a:r>
              <a:r>
                <a:rPr lang="en-US" dirty="0">
                  <a:latin typeface="Courier New" charset="0"/>
                </a:rPr>
                <a:t>;</a:t>
              </a:r>
            </a:p>
            <a:p>
              <a:r>
                <a:rPr lang="en-US" dirty="0">
                  <a:latin typeface="Courier New" charset="0"/>
                </a:rPr>
                <a:t>   string token;</a:t>
              </a:r>
            </a:p>
            <a:p>
              <a:r>
                <a:rPr lang="en-US" dirty="0">
                  <a:latin typeface="Courier New" charset="0"/>
                </a:rPr>
                <a:t>   while (true) {</a:t>
              </a:r>
            </a:p>
            <a:p>
              <a:r>
                <a:rPr lang="en-US" dirty="0">
                  <a:latin typeface="Courier New" charset="0"/>
                </a:rPr>
                <a:t>      token =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scanner.nextToken</a:t>
              </a:r>
              <a:r>
                <a:rPr lang="en-US" dirty="0">
                  <a:latin typeface="Courier New" charset="0"/>
                </a:rPr>
                <a:t>();</a:t>
              </a:r>
            </a:p>
            <a:p>
              <a:r>
                <a:rPr lang="en-US" dirty="0">
                  <a:latin typeface="Courier New" charset="0"/>
                </a:rPr>
                <a:t>      </a:t>
              </a:r>
              <a:r>
                <a:rPr lang="en-US" dirty="0" err="1">
                  <a:latin typeface="Courier New" charset="0"/>
                </a:rPr>
                <a:t>int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tprec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>
                  <a:latin typeface="Courier New" charset="0"/>
                </a:rPr>
                <a:t>=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precedence(token</a:t>
              </a:r>
              <a:r>
                <a:rPr lang="en-US" dirty="0">
                  <a:latin typeface="Courier New" charset="0"/>
                </a:rPr>
                <a:t>);</a:t>
              </a:r>
            </a:p>
            <a:p>
              <a:r>
                <a:rPr lang="en-US" dirty="0">
                  <a:latin typeface="Courier New" charset="0"/>
                </a:rPr>
                <a:t>      if </a:t>
              </a:r>
              <a:r>
                <a:rPr lang="en-US" dirty="0" smtClean="0">
                  <a:latin typeface="Courier New" charset="0"/>
                </a:rPr>
                <a:t>(</a:t>
              </a:r>
              <a:r>
                <a:rPr lang="en-US" dirty="0" err="1" smtClean="0">
                  <a:latin typeface="Courier New" charset="0"/>
                </a:rPr>
                <a:t>tprec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>
                  <a:latin typeface="Courier New" charset="0"/>
                </a:rPr>
                <a:t>&lt;= </a:t>
              </a:r>
              <a:r>
                <a:rPr lang="en-US" dirty="0" err="1">
                  <a:latin typeface="Courier New" charset="0"/>
                </a:rPr>
                <a:t>prec</a:t>
              </a:r>
              <a:r>
                <a:rPr lang="en-US" dirty="0">
                  <a:latin typeface="Courier New" charset="0"/>
                </a:rPr>
                <a:t>) break;</a:t>
              </a:r>
            </a:p>
            <a:p>
              <a:r>
                <a:rPr lang="en-US" dirty="0">
                  <a:latin typeface="Courier New" charset="0"/>
                </a:rPr>
                <a:t>      Expression *</a:t>
              </a:r>
              <a:r>
                <a:rPr lang="en-US" dirty="0" err="1">
                  <a:latin typeface="Courier New" charset="0"/>
                </a:rPr>
                <a:t>rhs</a:t>
              </a:r>
              <a:r>
                <a:rPr lang="en-US" dirty="0">
                  <a:latin typeface="Courier New" charset="0"/>
                </a:rPr>
                <a:t> =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readE(scanner</a:t>
              </a:r>
              <a:r>
                <a:rPr lang="en-US" dirty="0" smtClean="0">
                  <a:latin typeface="Courier New" charset="0"/>
                </a:rPr>
                <a:t>, </a:t>
              </a:r>
              <a:r>
                <a:rPr lang="en-US" dirty="0" err="1" smtClean="0">
                  <a:latin typeface="Courier New" charset="0"/>
                </a:rPr>
                <a:t>tprec</a:t>
              </a:r>
              <a:r>
                <a:rPr lang="en-US" dirty="0" smtClean="0">
                  <a:latin typeface="Courier New" charset="0"/>
                </a:rPr>
                <a:t>)</a:t>
              </a:r>
              <a:r>
                <a:rPr lang="en-US" dirty="0">
                  <a:latin typeface="Courier New" charset="0"/>
                </a:rPr>
                <a:t>;</a:t>
              </a:r>
            </a:p>
            <a:p>
              <a:r>
                <a:rPr lang="en-US" dirty="0">
                  <a:latin typeface="Courier New" charset="0"/>
                </a:rPr>
                <a:t>      exp = new </a:t>
              </a:r>
              <a:r>
                <a:rPr lang="en-US" dirty="0" err="1">
                  <a:latin typeface="Courier New" charset="0"/>
                </a:rPr>
                <a:t>CompoundExp</a:t>
              </a:r>
              <a:r>
                <a:rPr lang="en-US" dirty="0" err="1" smtClean="0">
                  <a:latin typeface="Courier New" charset="0"/>
                </a:rPr>
                <a:t>(token</a:t>
              </a:r>
              <a:r>
                <a:rPr lang="en-US" dirty="0" smtClean="0">
                  <a:latin typeface="Courier New" charset="0"/>
                </a:rPr>
                <a:t>, </a:t>
              </a:r>
              <a:r>
                <a:rPr lang="en-US" dirty="0">
                  <a:latin typeface="Courier New" charset="0"/>
                </a:rPr>
                <a:t>exp, </a:t>
              </a:r>
              <a:r>
                <a:rPr lang="en-US" dirty="0" err="1">
                  <a:latin typeface="Courier New" charset="0"/>
                </a:rPr>
                <a:t>rhs</a:t>
              </a:r>
              <a:r>
                <a:rPr lang="en-US" dirty="0">
                  <a:latin typeface="Courier New" charset="0"/>
                </a:rPr>
                <a:t>);</a:t>
              </a:r>
            </a:p>
            <a:p>
              <a:r>
                <a:rPr lang="en-US" dirty="0">
                  <a:latin typeface="Courier New" charset="0"/>
                </a:rPr>
                <a:t>   }</a:t>
              </a:r>
            </a:p>
            <a:p>
              <a:r>
                <a:rPr lang="en-US" dirty="0">
                  <a:latin typeface="Courier New" charset="0"/>
                </a:rPr>
                <a:t>  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scanner.saveToken</a:t>
              </a:r>
              <a:r>
                <a:rPr lang="en-US" dirty="0" err="1">
                  <a:latin typeface="Courier New" charset="0"/>
                </a:rPr>
                <a:t>(token</a:t>
              </a:r>
              <a:r>
                <a:rPr lang="en-US" dirty="0">
                  <a:latin typeface="Courier New" charset="0"/>
                </a:rPr>
                <a:t>);</a:t>
              </a:r>
            </a:p>
            <a:p>
              <a:r>
                <a:rPr lang="en-US" dirty="0">
                  <a:latin typeface="Courier New" charset="0"/>
                </a:rPr>
                <a:t>   return exp;</a:t>
              </a:r>
            </a:p>
            <a:p>
              <a:r>
                <a:rPr lang="en-US" dirty="0">
                  <a:latin typeface="Courier New" charset="0"/>
                </a:rPr>
                <a:t>}</a:t>
              </a:r>
            </a:p>
          </p:txBody>
        </p:sp>
        <p:sp>
          <p:nvSpPr>
            <p:cNvPr id="831524" name="Rectangle 36"/>
            <p:cNvSpPr>
              <a:spLocks noChangeArrowheads="1"/>
            </p:cNvSpPr>
            <p:nvPr/>
          </p:nvSpPr>
          <p:spPr bwMode="auto">
            <a:xfrm>
              <a:off x="986" y="2720"/>
              <a:ext cx="1150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1525" name="Text Box 37"/>
            <p:cNvSpPr txBox="1">
              <a:spLocks noChangeArrowheads="1"/>
            </p:cNvSpPr>
            <p:nvPr/>
          </p:nvSpPr>
          <p:spPr bwMode="auto">
            <a:xfrm>
              <a:off x="960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 smtClean="0">
                  <a:latin typeface="Courier New" charset="0"/>
                </a:rPr>
                <a:t>scanner</a:t>
              </a:r>
              <a:endParaRPr lang="en-US" dirty="0">
                <a:latin typeface="Courier New" charset="0"/>
              </a:endParaRPr>
            </a:p>
          </p:txBody>
        </p:sp>
        <p:sp>
          <p:nvSpPr>
            <p:cNvPr id="831526" name="Rectangle 38"/>
            <p:cNvSpPr>
              <a:spLocks noChangeArrowheads="1"/>
            </p:cNvSpPr>
            <p:nvPr/>
          </p:nvSpPr>
          <p:spPr bwMode="auto">
            <a:xfrm>
              <a:off x="2224" y="2720"/>
              <a:ext cx="547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1527" name="Text Box 39"/>
            <p:cNvSpPr txBox="1">
              <a:spLocks noChangeArrowheads="1"/>
            </p:cNvSpPr>
            <p:nvPr/>
          </p:nvSpPr>
          <p:spPr bwMode="auto">
            <a:xfrm>
              <a:off x="2200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>
                  <a:latin typeface="Courier New" charset="0"/>
                </a:rPr>
                <a:t>prec</a:t>
              </a:r>
            </a:p>
          </p:txBody>
        </p:sp>
        <p:sp>
          <p:nvSpPr>
            <p:cNvPr id="831528" name="Rectangle 40"/>
            <p:cNvSpPr>
              <a:spLocks noChangeArrowheads="1"/>
            </p:cNvSpPr>
            <p:nvPr/>
          </p:nvSpPr>
          <p:spPr bwMode="auto">
            <a:xfrm>
              <a:off x="2864" y="2720"/>
              <a:ext cx="547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1529" name="Text Box 41"/>
            <p:cNvSpPr txBox="1">
              <a:spLocks noChangeArrowheads="1"/>
            </p:cNvSpPr>
            <p:nvPr/>
          </p:nvSpPr>
          <p:spPr bwMode="auto">
            <a:xfrm>
              <a:off x="2840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 dirty="0" err="1" smtClean="0">
                  <a:latin typeface="Courier New" charset="0"/>
                </a:rPr>
                <a:t>tprec</a:t>
              </a:r>
              <a:endParaRPr lang="en-US" dirty="0">
                <a:latin typeface="Courier New" charset="0"/>
              </a:endParaRPr>
            </a:p>
          </p:txBody>
        </p:sp>
        <p:sp>
          <p:nvSpPr>
            <p:cNvPr id="831530" name="Rectangle 42"/>
            <p:cNvSpPr>
              <a:spLocks noChangeArrowheads="1"/>
            </p:cNvSpPr>
            <p:nvPr/>
          </p:nvSpPr>
          <p:spPr bwMode="auto">
            <a:xfrm>
              <a:off x="3504" y="2720"/>
              <a:ext cx="547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1531" name="Text Box 43"/>
            <p:cNvSpPr txBox="1">
              <a:spLocks noChangeArrowheads="1"/>
            </p:cNvSpPr>
            <p:nvPr/>
          </p:nvSpPr>
          <p:spPr bwMode="auto">
            <a:xfrm>
              <a:off x="3480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>
                  <a:latin typeface="Courier New" charset="0"/>
                </a:rPr>
                <a:t>token</a:t>
              </a:r>
            </a:p>
          </p:txBody>
        </p:sp>
        <p:sp>
          <p:nvSpPr>
            <p:cNvPr id="831532" name="Rectangle 44"/>
            <p:cNvSpPr>
              <a:spLocks noChangeArrowheads="1"/>
            </p:cNvSpPr>
            <p:nvPr/>
          </p:nvSpPr>
          <p:spPr bwMode="auto">
            <a:xfrm>
              <a:off x="4144" y="2720"/>
              <a:ext cx="547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1533" name="Text Box 45"/>
            <p:cNvSpPr txBox="1">
              <a:spLocks noChangeArrowheads="1"/>
            </p:cNvSpPr>
            <p:nvPr/>
          </p:nvSpPr>
          <p:spPr bwMode="auto">
            <a:xfrm>
              <a:off x="4120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>
                  <a:latin typeface="Courier New" charset="0"/>
                </a:rPr>
                <a:t>exp</a:t>
              </a:r>
            </a:p>
          </p:txBody>
        </p:sp>
        <p:sp>
          <p:nvSpPr>
            <p:cNvPr id="831534" name="Rectangle 46"/>
            <p:cNvSpPr>
              <a:spLocks noChangeArrowheads="1"/>
            </p:cNvSpPr>
            <p:nvPr/>
          </p:nvSpPr>
          <p:spPr bwMode="auto">
            <a:xfrm>
              <a:off x="4776" y="2720"/>
              <a:ext cx="547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1535" name="Text Box 47"/>
            <p:cNvSpPr txBox="1">
              <a:spLocks noChangeArrowheads="1"/>
            </p:cNvSpPr>
            <p:nvPr/>
          </p:nvSpPr>
          <p:spPr bwMode="auto">
            <a:xfrm>
              <a:off x="4752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>
                  <a:latin typeface="Courier New" charset="0"/>
                </a:rPr>
                <a:t>rhs</a:t>
              </a:r>
            </a:p>
          </p:txBody>
        </p:sp>
      </p:grpSp>
      <p:sp>
        <p:nvSpPr>
          <p:cNvPr id="831536" name="Rectangle 48"/>
          <p:cNvSpPr>
            <a:spLocks noChangeArrowheads="1"/>
          </p:cNvSpPr>
          <p:nvPr/>
        </p:nvSpPr>
        <p:spPr bwMode="auto">
          <a:xfrm>
            <a:off x="1685925" y="4617660"/>
            <a:ext cx="17843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noProof="1">
                <a:latin typeface="Courier New" charset="0"/>
              </a:rPr>
              <a:t>odd = 2 * n + 1</a:t>
            </a:r>
            <a:endParaRPr lang="en-US" dirty="0">
              <a:latin typeface="Courier New" charset="0"/>
            </a:endParaRPr>
          </a:p>
        </p:txBody>
      </p:sp>
      <p:sp>
        <p:nvSpPr>
          <p:cNvPr id="831537" name="Text Box 49"/>
          <p:cNvSpPr txBox="1">
            <a:spLocks noChangeArrowheads="1"/>
          </p:cNvSpPr>
          <p:nvPr/>
        </p:nvSpPr>
        <p:spPr bwMode="auto">
          <a:xfrm>
            <a:off x="2438400" y="473256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0000"/>
                </a:solidFill>
              </a:rPr>
              <a:t>^</a:t>
            </a:r>
          </a:p>
        </p:txBody>
      </p:sp>
      <p:sp>
        <p:nvSpPr>
          <p:cNvPr id="831538" name="Text Box 50"/>
          <p:cNvSpPr txBox="1">
            <a:spLocks noChangeArrowheads="1"/>
          </p:cNvSpPr>
          <p:nvPr/>
        </p:nvSpPr>
        <p:spPr bwMode="auto">
          <a:xfrm>
            <a:off x="3616325" y="4617055"/>
            <a:ext cx="8731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600" b="0" dirty="0"/>
              <a:t>1</a:t>
            </a:r>
          </a:p>
        </p:txBody>
      </p:sp>
      <p:grpSp>
        <p:nvGrpSpPr>
          <p:cNvPr id="5" name="Group 51"/>
          <p:cNvGrpSpPr>
            <a:grpSpLocks/>
          </p:cNvGrpSpPr>
          <p:nvPr/>
        </p:nvGrpSpPr>
        <p:grpSpPr bwMode="auto">
          <a:xfrm>
            <a:off x="3733800" y="5919787"/>
            <a:ext cx="762000" cy="571500"/>
            <a:chOff x="1552" y="3729"/>
            <a:chExt cx="480" cy="360"/>
          </a:xfrm>
        </p:grpSpPr>
        <p:sp>
          <p:nvSpPr>
            <p:cNvPr id="831540" name="Rectangle 52"/>
            <p:cNvSpPr>
              <a:spLocks noChangeArrowheads="1"/>
            </p:cNvSpPr>
            <p:nvPr/>
          </p:nvSpPr>
          <p:spPr bwMode="auto">
            <a:xfrm>
              <a:off x="1568" y="3915"/>
              <a:ext cx="434" cy="16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1541" name="Rectangle 53"/>
            <p:cNvSpPr>
              <a:spLocks noChangeArrowheads="1"/>
            </p:cNvSpPr>
            <p:nvPr/>
          </p:nvSpPr>
          <p:spPr bwMode="auto">
            <a:xfrm>
              <a:off x="1570" y="3897"/>
              <a:ext cx="431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noProof="1">
                  <a:latin typeface="Courier New" charset="0"/>
                </a:rPr>
                <a:t>2</a:t>
              </a:r>
              <a:endParaRPr lang="en-US" dirty="0">
                <a:latin typeface="Courier New" charset="0"/>
              </a:endParaRPr>
            </a:p>
          </p:txBody>
        </p:sp>
        <p:sp>
          <p:nvSpPr>
            <p:cNvPr id="831542" name="Rectangle 54"/>
            <p:cNvSpPr>
              <a:spLocks noChangeArrowheads="1"/>
            </p:cNvSpPr>
            <p:nvPr/>
          </p:nvSpPr>
          <p:spPr bwMode="auto">
            <a:xfrm>
              <a:off x="1568" y="3747"/>
              <a:ext cx="434" cy="16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1543" name="Rectangle 55"/>
            <p:cNvSpPr>
              <a:spLocks noChangeArrowheads="1"/>
            </p:cNvSpPr>
            <p:nvPr/>
          </p:nvSpPr>
          <p:spPr bwMode="auto">
            <a:xfrm>
              <a:off x="1552" y="3729"/>
              <a:ext cx="480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en-US" noProof="1" smtClean="0">
                  <a:latin typeface="Courier New" charset="0"/>
                </a:rPr>
                <a:t>CONST</a:t>
              </a:r>
              <a:endParaRPr lang="en-US" dirty="0">
                <a:latin typeface="Courier New" charset="0"/>
              </a:endParaRPr>
            </a:p>
          </p:txBody>
        </p:sp>
      </p:grpSp>
      <p:sp>
        <p:nvSpPr>
          <p:cNvPr id="831544" name="Oval 56"/>
          <p:cNvSpPr>
            <a:spLocks noChangeArrowheads="1"/>
          </p:cNvSpPr>
          <p:nvPr/>
        </p:nvSpPr>
        <p:spPr bwMode="auto">
          <a:xfrm>
            <a:off x="7086600" y="4775200"/>
            <a:ext cx="74613" cy="74613"/>
          </a:xfrm>
          <a:prstGeom prst="ellipse">
            <a:avLst/>
          </a:prstGeom>
          <a:solidFill>
            <a:srgbClr val="00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cxnSp>
        <p:nvCxnSpPr>
          <p:cNvPr id="831545" name="AutoShape 57"/>
          <p:cNvCxnSpPr>
            <a:cxnSpLocks noChangeShapeType="1"/>
            <a:stCxn id="831544" idx="4"/>
            <a:endCxn id="831542" idx="1"/>
          </p:cNvCxnSpPr>
          <p:nvPr/>
        </p:nvCxnSpPr>
        <p:spPr bwMode="auto">
          <a:xfrm rot="5400000">
            <a:off x="4826000" y="3783013"/>
            <a:ext cx="1231900" cy="3365500"/>
          </a:xfrm>
          <a:prstGeom prst="bentConnector4">
            <a:avLst>
              <a:gd name="adj1" fmla="val 54406"/>
              <a:gd name="adj2" fmla="val 106792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sp>
        <p:nvSpPr>
          <p:cNvPr id="831546" name="Rectangle 58"/>
          <p:cNvSpPr>
            <a:spLocks noChangeArrowheads="1"/>
          </p:cNvSpPr>
          <p:nvPr/>
        </p:nvSpPr>
        <p:spPr bwMode="auto">
          <a:xfrm>
            <a:off x="1089025" y="2200275"/>
            <a:ext cx="1470025" cy="231775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31547" name="Rectangle 59"/>
          <p:cNvSpPr>
            <a:spLocks noChangeArrowheads="1"/>
          </p:cNvSpPr>
          <p:nvPr/>
        </p:nvSpPr>
        <p:spPr bwMode="auto">
          <a:xfrm>
            <a:off x="1089025" y="2407255"/>
            <a:ext cx="1362075" cy="231775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31548" name="Rectangle 60"/>
          <p:cNvSpPr>
            <a:spLocks noChangeArrowheads="1"/>
          </p:cNvSpPr>
          <p:nvPr/>
        </p:nvSpPr>
        <p:spPr bwMode="auto">
          <a:xfrm>
            <a:off x="1393825" y="2616805"/>
            <a:ext cx="3101975" cy="231775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31549" name="Rectangle 61"/>
          <p:cNvSpPr>
            <a:spLocks noChangeArrowheads="1"/>
          </p:cNvSpPr>
          <p:nvPr/>
        </p:nvSpPr>
        <p:spPr bwMode="auto">
          <a:xfrm>
            <a:off x="1393825" y="2835880"/>
            <a:ext cx="3322108" cy="231775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31550" name="Rectangle 62"/>
          <p:cNvSpPr>
            <a:spLocks noChangeArrowheads="1"/>
          </p:cNvSpPr>
          <p:nvPr/>
        </p:nvSpPr>
        <p:spPr bwMode="auto">
          <a:xfrm>
            <a:off x="1393826" y="3045430"/>
            <a:ext cx="2763308" cy="231775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31551" name="Text Box 63"/>
          <p:cNvSpPr txBox="1">
            <a:spLocks noChangeArrowheads="1"/>
          </p:cNvSpPr>
          <p:nvPr/>
        </p:nvSpPr>
        <p:spPr bwMode="auto">
          <a:xfrm>
            <a:off x="2641600" y="473256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0000"/>
                </a:solidFill>
              </a:rPr>
              <a:t>^</a:t>
            </a:r>
          </a:p>
        </p:txBody>
      </p:sp>
      <p:sp>
        <p:nvSpPr>
          <p:cNvPr id="831552" name="Text Box 64"/>
          <p:cNvSpPr txBox="1">
            <a:spLocks noChangeArrowheads="1"/>
          </p:cNvSpPr>
          <p:nvPr/>
        </p:nvSpPr>
        <p:spPr bwMode="auto">
          <a:xfrm>
            <a:off x="4625975" y="4617055"/>
            <a:ext cx="8731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600" b="0" dirty="0"/>
              <a:t>3</a:t>
            </a:r>
          </a:p>
        </p:txBody>
      </p:sp>
      <p:sp>
        <p:nvSpPr>
          <p:cNvPr id="831553" name="Rectangle 65"/>
          <p:cNvSpPr>
            <a:spLocks noChangeArrowheads="1"/>
          </p:cNvSpPr>
          <p:nvPr/>
        </p:nvSpPr>
        <p:spPr bwMode="auto">
          <a:xfrm>
            <a:off x="5670550" y="4648200"/>
            <a:ext cx="8382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 algn="ctr"/>
            <a:r>
              <a:rPr noProof="1">
                <a:latin typeface="Courier New" charset="0"/>
              </a:rPr>
              <a:t>*</a:t>
            </a:r>
            <a:endParaRPr lang="en-US">
              <a:latin typeface="Courier New" charset="0"/>
            </a:endParaRPr>
          </a:p>
        </p:txBody>
      </p:sp>
      <p:sp>
        <p:nvSpPr>
          <p:cNvPr id="831554" name="Rectangle 66"/>
          <p:cNvSpPr>
            <a:spLocks noChangeArrowheads="1"/>
          </p:cNvSpPr>
          <p:nvPr/>
        </p:nvSpPr>
        <p:spPr bwMode="auto">
          <a:xfrm>
            <a:off x="1393825" y="3274030"/>
            <a:ext cx="4397375" cy="231775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1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31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31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31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31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1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315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1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31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31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315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31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31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31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1537" grpId="0"/>
      <p:bldP spid="831546" grpId="0" animBg="1"/>
      <p:bldP spid="831547" grpId="0" animBg="1"/>
      <p:bldP spid="831548" grpId="0" animBg="1"/>
      <p:bldP spid="831549" grpId="0" animBg="1"/>
      <p:bldP spid="831550" grpId="0" animBg="1"/>
      <p:bldP spid="831551" grpId="0" build="p" autoUpdateAnimBg="0"/>
      <p:bldP spid="831552" grpId="0" build="p" autoUpdateAnimBg="0"/>
      <p:bldP spid="831553" grpId="0"/>
      <p:bldP spid="83155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353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76200"/>
            <a:ext cx="9144000" cy="1143000"/>
          </a:xfrm>
          <a:noFill/>
          <a:ln/>
        </p:spPr>
        <p:txBody>
          <a:bodyPr/>
          <a:lstStyle/>
          <a:p>
            <a:r>
              <a:rPr lang="en-US" sz="4000" dirty="0">
                <a:solidFill>
                  <a:srgbClr val="FF0000"/>
                </a:solidFill>
              </a:rPr>
              <a:t>Tracing the Precedence Parser 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833539" name="Rectangle 3"/>
          <p:cNvSpPr>
            <a:spLocks noChangeArrowheads="1"/>
          </p:cNvSpPr>
          <p:nvPr/>
        </p:nvSpPr>
        <p:spPr bwMode="auto">
          <a:xfrm>
            <a:off x="444500" y="1166813"/>
            <a:ext cx="8032750" cy="198437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33540" name="Text Box 4"/>
          <p:cNvSpPr txBox="1">
            <a:spLocks noChangeArrowheads="1"/>
          </p:cNvSpPr>
          <p:nvPr/>
        </p:nvSpPr>
        <p:spPr bwMode="auto">
          <a:xfrm>
            <a:off x="520700" y="1130528"/>
            <a:ext cx="7962900" cy="1747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lnSpc>
                <a:spcPct val="110000"/>
              </a:lnSpc>
            </a:pPr>
            <a:r>
              <a:rPr noProof="1">
                <a:latin typeface="Courier New" charset="0"/>
              </a:rPr>
              <a:t>int main() {</a:t>
            </a:r>
          </a:p>
          <a:p>
            <a:pPr>
              <a:lnSpc>
                <a:spcPct val="110000"/>
              </a:lnSpc>
            </a:pPr>
            <a:r>
              <a:rPr noProof="1">
                <a:latin typeface="Courier New" charset="0"/>
              </a:rPr>
              <a:t>  </a:t>
            </a:r>
            <a:r>
              <a:rPr noProof="1" smtClean="0">
                <a:latin typeface="Courier New" charset="0"/>
              </a:rPr>
              <a:t> </a:t>
            </a:r>
            <a:r>
              <a:rPr lang="en-US" noProof="1" smtClean="0">
                <a:latin typeface="Courier New" charset="0"/>
              </a:rPr>
              <a:t>TokenScanner</a:t>
            </a:r>
            <a:r>
              <a:rPr noProof="1" smtClean="0">
                <a:latin typeface="Courier New" charset="0"/>
              </a:rPr>
              <a:t> scanner </a:t>
            </a:r>
            <a:r>
              <a:rPr noProof="1">
                <a:latin typeface="Courier New" charset="0"/>
              </a:rPr>
              <a:t>= new</a:t>
            </a:r>
            <a:r>
              <a:rPr noProof="1" smtClean="0">
                <a:latin typeface="Courier New" charset="0"/>
              </a:rPr>
              <a:t> </a:t>
            </a:r>
            <a:r>
              <a:rPr lang="en-US" noProof="1" smtClean="0">
                <a:latin typeface="Courier New" charset="0"/>
              </a:rPr>
              <a:t>TokenScanner</a:t>
            </a:r>
            <a:r>
              <a:rPr noProof="1" smtClean="0">
                <a:latin typeface="Courier New" charset="0"/>
              </a:rPr>
              <a:t>(</a:t>
            </a:r>
            <a:r>
              <a:rPr noProof="1">
                <a:latin typeface="Courier New" charset="0"/>
              </a:rPr>
              <a:t>);</a:t>
            </a:r>
          </a:p>
          <a:p>
            <a:pPr>
              <a:lnSpc>
                <a:spcPct val="110000"/>
              </a:lnSpc>
            </a:pPr>
            <a:r>
              <a:rPr noProof="1">
                <a:latin typeface="Courier New" charset="0"/>
              </a:rPr>
              <a:t>  </a:t>
            </a:r>
            <a:r>
              <a:rPr noProof="1" smtClean="0">
                <a:latin typeface="Courier New" charset="0"/>
              </a:rPr>
              <a:t> scanner.setInput</a:t>
            </a:r>
            <a:r>
              <a:rPr noProof="1">
                <a:latin typeface="Courier New" charset="0"/>
              </a:rPr>
              <a:t>("odd = 2 * n + 1");</a:t>
            </a:r>
          </a:p>
          <a:p>
            <a:pPr>
              <a:lnSpc>
                <a:spcPct val="110000"/>
              </a:lnSpc>
            </a:pPr>
            <a:r>
              <a:rPr noProof="1">
                <a:latin typeface="Courier New" charset="0"/>
              </a:rPr>
              <a:t>  </a:t>
            </a:r>
            <a:r>
              <a:rPr noProof="1" smtClean="0">
                <a:latin typeface="Courier New" charset="0"/>
              </a:rPr>
              <a:t> </a:t>
            </a:r>
            <a:r>
              <a:rPr lang="en-US" noProof="1" smtClean="0">
                <a:latin typeface="Courier New" charset="0"/>
              </a:rPr>
              <a:t>scanner.ignoreWhitespace()</a:t>
            </a:r>
            <a:r>
              <a:rPr noProof="1" smtClean="0">
                <a:latin typeface="Courier New" charset="0"/>
              </a:rPr>
              <a:t>;</a:t>
            </a:r>
            <a:endParaRPr noProof="1">
              <a:latin typeface="Courier New" charset="0"/>
            </a:endParaRPr>
          </a:p>
          <a:p>
            <a:pPr>
              <a:lnSpc>
                <a:spcPct val="110000"/>
              </a:lnSpc>
            </a:pPr>
            <a:r>
              <a:rPr noProof="1">
                <a:latin typeface="Courier New" charset="0"/>
              </a:rPr>
              <a:t>   Expression *exp =</a:t>
            </a:r>
            <a:r>
              <a:rPr noProof="1" smtClean="0">
                <a:latin typeface="Courier New" charset="0"/>
              </a:rPr>
              <a:t> </a:t>
            </a:r>
            <a:r>
              <a:rPr lang="en-US" noProof="1" smtClean="0">
                <a:latin typeface="Courier New" charset="0"/>
              </a:rPr>
              <a:t>readE(scanner, 0)</a:t>
            </a:r>
            <a:r>
              <a:rPr noProof="1" smtClean="0">
                <a:latin typeface="Courier New" charset="0"/>
              </a:rPr>
              <a:t>;</a:t>
            </a:r>
            <a:endParaRPr noProof="1">
              <a:latin typeface="Courier New" charset="0"/>
            </a:endParaRPr>
          </a:p>
          <a:p>
            <a:pPr>
              <a:lnSpc>
                <a:spcPct val="110000"/>
              </a:lnSpc>
            </a:pPr>
            <a:r>
              <a:rPr noProof="1">
                <a:latin typeface="Courier New" charset="0"/>
              </a:rPr>
              <a:t>   . . .</a:t>
            </a:r>
          </a:p>
          <a:p>
            <a:pPr>
              <a:lnSpc>
                <a:spcPct val="110000"/>
              </a:lnSpc>
            </a:pPr>
            <a:r>
              <a:rPr noProof="1">
                <a:latin typeface="Courier New" charset="0"/>
              </a:rPr>
              <a:t>}</a:t>
            </a:r>
          </a:p>
        </p:txBody>
      </p:sp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533400" y="1422400"/>
            <a:ext cx="8089900" cy="3384549"/>
            <a:chOff x="336" y="896"/>
            <a:chExt cx="5096" cy="2132"/>
          </a:xfrm>
        </p:grpSpPr>
        <p:sp>
          <p:nvSpPr>
            <p:cNvPr id="833542" name="Rectangle 6"/>
            <p:cNvSpPr>
              <a:spLocks noChangeArrowheads="1"/>
            </p:cNvSpPr>
            <p:nvPr/>
          </p:nvSpPr>
          <p:spPr bwMode="auto">
            <a:xfrm>
              <a:off x="336" y="907"/>
              <a:ext cx="5060" cy="2121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3543" name="Text Box 7"/>
            <p:cNvSpPr txBox="1">
              <a:spLocks noChangeArrowheads="1"/>
            </p:cNvSpPr>
            <p:nvPr/>
          </p:nvSpPr>
          <p:spPr bwMode="auto">
            <a:xfrm>
              <a:off x="408" y="896"/>
              <a:ext cx="4905" cy="18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r>
                <a:rPr lang="en-US" dirty="0">
                  <a:latin typeface="Courier New" charset="0"/>
                </a:rPr>
                <a:t>Expression </a:t>
              </a:r>
              <a:r>
                <a:rPr lang="en-US" dirty="0" smtClean="0">
                  <a:latin typeface="Courier New" charset="0"/>
                </a:rPr>
                <a:t>*</a:t>
              </a:r>
              <a:r>
                <a:rPr lang="en-US" dirty="0" err="1" smtClean="0">
                  <a:latin typeface="Courier New" charset="0"/>
                </a:rPr>
                <a:t>readE(TokenScanner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>
                  <a:latin typeface="Courier New" charset="0"/>
                </a:rPr>
                <a:t>&amp;</a:t>
              </a:r>
              <a:r>
                <a:rPr lang="en-US" dirty="0" smtClean="0">
                  <a:latin typeface="Courier New" charset="0"/>
                </a:rPr>
                <a:t> scanner, </a:t>
              </a:r>
              <a:r>
                <a:rPr lang="en-US" dirty="0" err="1">
                  <a:latin typeface="Courier New" charset="0"/>
                </a:rPr>
                <a:t>int</a:t>
              </a:r>
              <a:r>
                <a:rPr lang="en-US" dirty="0">
                  <a:latin typeface="Courier New" charset="0"/>
                </a:rPr>
                <a:t> </a:t>
              </a:r>
              <a:r>
                <a:rPr lang="en-US" dirty="0" err="1">
                  <a:latin typeface="Courier New" charset="0"/>
                </a:rPr>
                <a:t>prec</a:t>
              </a:r>
              <a:r>
                <a:rPr lang="en-US" dirty="0">
                  <a:latin typeface="Courier New" charset="0"/>
                </a:rPr>
                <a:t>) {</a:t>
              </a:r>
            </a:p>
            <a:p>
              <a:r>
                <a:rPr lang="en-US" dirty="0">
                  <a:latin typeface="Courier New" charset="0"/>
                </a:rPr>
                <a:t>   Expression *exp =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readT(scanner</a:t>
              </a:r>
              <a:r>
                <a:rPr lang="en-US" dirty="0" smtClean="0">
                  <a:latin typeface="Courier New" charset="0"/>
                </a:rPr>
                <a:t>)</a:t>
              </a:r>
              <a:r>
                <a:rPr lang="en-US" dirty="0">
                  <a:latin typeface="Courier New" charset="0"/>
                </a:rPr>
                <a:t>;</a:t>
              </a:r>
            </a:p>
            <a:p>
              <a:r>
                <a:rPr lang="en-US" dirty="0">
                  <a:latin typeface="Courier New" charset="0"/>
                </a:rPr>
                <a:t>   string token;</a:t>
              </a:r>
            </a:p>
            <a:p>
              <a:r>
                <a:rPr lang="en-US" dirty="0">
                  <a:latin typeface="Courier New" charset="0"/>
                </a:rPr>
                <a:t>   while (true) {</a:t>
              </a:r>
            </a:p>
            <a:p>
              <a:r>
                <a:rPr lang="en-US" dirty="0">
                  <a:latin typeface="Courier New" charset="0"/>
                </a:rPr>
                <a:t>      token =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scanner.nextToken</a:t>
              </a:r>
              <a:r>
                <a:rPr lang="en-US" dirty="0">
                  <a:latin typeface="Courier New" charset="0"/>
                </a:rPr>
                <a:t>();</a:t>
              </a:r>
            </a:p>
            <a:p>
              <a:r>
                <a:rPr lang="en-US" dirty="0">
                  <a:latin typeface="Courier New" charset="0"/>
                </a:rPr>
                <a:t>      </a:t>
              </a:r>
              <a:r>
                <a:rPr lang="en-US" dirty="0" err="1">
                  <a:latin typeface="Courier New" charset="0"/>
                </a:rPr>
                <a:t>int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tprec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>
                  <a:latin typeface="Courier New" charset="0"/>
                </a:rPr>
                <a:t>=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precedence(token</a:t>
              </a:r>
              <a:r>
                <a:rPr lang="en-US" dirty="0">
                  <a:latin typeface="Courier New" charset="0"/>
                </a:rPr>
                <a:t>);</a:t>
              </a:r>
            </a:p>
            <a:p>
              <a:r>
                <a:rPr lang="en-US" dirty="0">
                  <a:latin typeface="Courier New" charset="0"/>
                </a:rPr>
                <a:t>      if </a:t>
              </a:r>
              <a:r>
                <a:rPr lang="en-US" dirty="0" smtClean="0">
                  <a:latin typeface="Courier New" charset="0"/>
                </a:rPr>
                <a:t>(</a:t>
              </a:r>
              <a:r>
                <a:rPr lang="en-US" dirty="0" err="1" smtClean="0">
                  <a:latin typeface="Courier New" charset="0"/>
                </a:rPr>
                <a:t>tprec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>
                  <a:latin typeface="Courier New" charset="0"/>
                </a:rPr>
                <a:t>&lt;= </a:t>
              </a:r>
              <a:r>
                <a:rPr lang="en-US" dirty="0" err="1">
                  <a:latin typeface="Courier New" charset="0"/>
                </a:rPr>
                <a:t>prec</a:t>
              </a:r>
              <a:r>
                <a:rPr lang="en-US" dirty="0">
                  <a:latin typeface="Courier New" charset="0"/>
                </a:rPr>
                <a:t>) break;</a:t>
              </a:r>
            </a:p>
            <a:p>
              <a:r>
                <a:rPr lang="en-US" dirty="0">
                  <a:latin typeface="Courier New" charset="0"/>
                </a:rPr>
                <a:t>      Expression *</a:t>
              </a:r>
              <a:r>
                <a:rPr lang="en-US" dirty="0" err="1">
                  <a:latin typeface="Courier New" charset="0"/>
                </a:rPr>
                <a:t>rhs</a:t>
              </a:r>
              <a:r>
                <a:rPr lang="en-US" dirty="0">
                  <a:latin typeface="Courier New" charset="0"/>
                </a:rPr>
                <a:t> =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readE(scanner</a:t>
              </a:r>
              <a:r>
                <a:rPr lang="en-US" dirty="0" smtClean="0">
                  <a:latin typeface="Courier New" charset="0"/>
                </a:rPr>
                <a:t>, </a:t>
              </a:r>
              <a:r>
                <a:rPr lang="en-US" dirty="0" err="1" smtClean="0">
                  <a:latin typeface="Courier New" charset="0"/>
                </a:rPr>
                <a:t>tprec</a:t>
              </a:r>
              <a:r>
                <a:rPr lang="en-US" dirty="0" smtClean="0">
                  <a:latin typeface="Courier New" charset="0"/>
                </a:rPr>
                <a:t>)</a:t>
              </a:r>
              <a:r>
                <a:rPr lang="en-US" dirty="0">
                  <a:latin typeface="Courier New" charset="0"/>
                </a:rPr>
                <a:t>;</a:t>
              </a:r>
            </a:p>
            <a:p>
              <a:r>
                <a:rPr lang="en-US" dirty="0">
                  <a:latin typeface="Courier New" charset="0"/>
                </a:rPr>
                <a:t>      exp = new </a:t>
              </a:r>
              <a:r>
                <a:rPr lang="en-US" dirty="0" err="1">
                  <a:latin typeface="Courier New" charset="0"/>
                </a:rPr>
                <a:t>CompoundExp</a:t>
              </a:r>
              <a:r>
                <a:rPr lang="en-US" dirty="0" err="1" smtClean="0">
                  <a:latin typeface="Courier New" charset="0"/>
                </a:rPr>
                <a:t>(token</a:t>
              </a:r>
              <a:r>
                <a:rPr lang="en-US" dirty="0" smtClean="0">
                  <a:latin typeface="Courier New" charset="0"/>
                </a:rPr>
                <a:t>, </a:t>
              </a:r>
              <a:r>
                <a:rPr lang="en-US" dirty="0">
                  <a:latin typeface="Courier New" charset="0"/>
                </a:rPr>
                <a:t>exp, </a:t>
              </a:r>
              <a:r>
                <a:rPr lang="en-US" dirty="0" err="1">
                  <a:latin typeface="Courier New" charset="0"/>
                </a:rPr>
                <a:t>rhs</a:t>
              </a:r>
              <a:r>
                <a:rPr lang="en-US" dirty="0">
                  <a:latin typeface="Courier New" charset="0"/>
                </a:rPr>
                <a:t>);</a:t>
              </a:r>
            </a:p>
            <a:p>
              <a:r>
                <a:rPr lang="en-US" dirty="0">
                  <a:latin typeface="Courier New" charset="0"/>
                </a:rPr>
                <a:t>   }</a:t>
              </a:r>
            </a:p>
            <a:p>
              <a:r>
                <a:rPr lang="en-US" dirty="0">
                  <a:latin typeface="Courier New" charset="0"/>
                </a:rPr>
                <a:t>  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scanner.saveToken</a:t>
              </a:r>
              <a:r>
                <a:rPr lang="en-US" dirty="0" err="1">
                  <a:latin typeface="Courier New" charset="0"/>
                </a:rPr>
                <a:t>(token</a:t>
              </a:r>
              <a:r>
                <a:rPr lang="en-US" dirty="0">
                  <a:latin typeface="Courier New" charset="0"/>
                </a:rPr>
                <a:t>);</a:t>
              </a:r>
            </a:p>
            <a:p>
              <a:r>
                <a:rPr lang="en-US" dirty="0">
                  <a:latin typeface="Courier New" charset="0"/>
                </a:rPr>
                <a:t>   return exp;</a:t>
              </a:r>
            </a:p>
            <a:p>
              <a:r>
                <a:rPr lang="en-US" dirty="0">
                  <a:latin typeface="Courier New" charset="0"/>
                </a:rPr>
                <a:t>}</a:t>
              </a:r>
            </a:p>
          </p:txBody>
        </p:sp>
        <p:sp>
          <p:nvSpPr>
            <p:cNvPr id="833544" name="Rectangle 8"/>
            <p:cNvSpPr>
              <a:spLocks noChangeArrowheads="1"/>
            </p:cNvSpPr>
            <p:nvPr/>
          </p:nvSpPr>
          <p:spPr bwMode="auto">
            <a:xfrm>
              <a:off x="986" y="2720"/>
              <a:ext cx="1150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3545" name="Text Box 9"/>
            <p:cNvSpPr txBox="1">
              <a:spLocks noChangeArrowheads="1"/>
            </p:cNvSpPr>
            <p:nvPr/>
          </p:nvSpPr>
          <p:spPr bwMode="auto">
            <a:xfrm>
              <a:off x="960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 smtClean="0">
                  <a:latin typeface="Courier New" charset="0"/>
                </a:rPr>
                <a:t>scanner</a:t>
              </a:r>
              <a:endParaRPr lang="en-US" dirty="0">
                <a:latin typeface="Courier New" charset="0"/>
              </a:endParaRPr>
            </a:p>
          </p:txBody>
        </p:sp>
        <p:sp>
          <p:nvSpPr>
            <p:cNvPr id="833546" name="Rectangle 10"/>
            <p:cNvSpPr>
              <a:spLocks noChangeArrowheads="1"/>
            </p:cNvSpPr>
            <p:nvPr/>
          </p:nvSpPr>
          <p:spPr bwMode="auto">
            <a:xfrm>
              <a:off x="2224" y="2720"/>
              <a:ext cx="547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3547" name="Text Box 11"/>
            <p:cNvSpPr txBox="1">
              <a:spLocks noChangeArrowheads="1"/>
            </p:cNvSpPr>
            <p:nvPr/>
          </p:nvSpPr>
          <p:spPr bwMode="auto">
            <a:xfrm>
              <a:off x="2200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>
                  <a:latin typeface="Courier New" charset="0"/>
                </a:rPr>
                <a:t>prec</a:t>
              </a:r>
            </a:p>
          </p:txBody>
        </p:sp>
        <p:sp>
          <p:nvSpPr>
            <p:cNvPr id="833548" name="Rectangle 12"/>
            <p:cNvSpPr>
              <a:spLocks noChangeArrowheads="1"/>
            </p:cNvSpPr>
            <p:nvPr/>
          </p:nvSpPr>
          <p:spPr bwMode="auto">
            <a:xfrm>
              <a:off x="2864" y="2720"/>
              <a:ext cx="547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3549" name="Text Box 13"/>
            <p:cNvSpPr txBox="1">
              <a:spLocks noChangeArrowheads="1"/>
            </p:cNvSpPr>
            <p:nvPr/>
          </p:nvSpPr>
          <p:spPr bwMode="auto">
            <a:xfrm>
              <a:off x="2840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 dirty="0" err="1" smtClean="0">
                  <a:latin typeface="Courier New" charset="0"/>
                </a:rPr>
                <a:t>tprec</a:t>
              </a:r>
              <a:endParaRPr lang="en-US" dirty="0">
                <a:latin typeface="Courier New" charset="0"/>
              </a:endParaRPr>
            </a:p>
          </p:txBody>
        </p:sp>
        <p:sp>
          <p:nvSpPr>
            <p:cNvPr id="833550" name="Rectangle 14"/>
            <p:cNvSpPr>
              <a:spLocks noChangeArrowheads="1"/>
            </p:cNvSpPr>
            <p:nvPr/>
          </p:nvSpPr>
          <p:spPr bwMode="auto">
            <a:xfrm>
              <a:off x="3504" y="2720"/>
              <a:ext cx="547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3551" name="Text Box 15"/>
            <p:cNvSpPr txBox="1">
              <a:spLocks noChangeArrowheads="1"/>
            </p:cNvSpPr>
            <p:nvPr/>
          </p:nvSpPr>
          <p:spPr bwMode="auto">
            <a:xfrm>
              <a:off x="3480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>
                  <a:latin typeface="Courier New" charset="0"/>
                </a:rPr>
                <a:t>token</a:t>
              </a:r>
            </a:p>
          </p:txBody>
        </p:sp>
        <p:sp>
          <p:nvSpPr>
            <p:cNvPr id="833552" name="Rectangle 16"/>
            <p:cNvSpPr>
              <a:spLocks noChangeArrowheads="1"/>
            </p:cNvSpPr>
            <p:nvPr/>
          </p:nvSpPr>
          <p:spPr bwMode="auto">
            <a:xfrm>
              <a:off x="4144" y="2720"/>
              <a:ext cx="547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3553" name="Text Box 17"/>
            <p:cNvSpPr txBox="1">
              <a:spLocks noChangeArrowheads="1"/>
            </p:cNvSpPr>
            <p:nvPr/>
          </p:nvSpPr>
          <p:spPr bwMode="auto">
            <a:xfrm>
              <a:off x="4120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>
                  <a:latin typeface="Courier New" charset="0"/>
                </a:rPr>
                <a:t>exp</a:t>
              </a:r>
            </a:p>
          </p:txBody>
        </p:sp>
        <p:sp>
          <p:nvSpPr>
            <p:cNvPr id="833554" name="Rectangle 18"/>
            <p:cNvSpPr>
              <a:spLocks noChangeArrowheads="1"/>
            </p:cNvSpPr>
            <p:nvPr/>
          </p:nvSpPr>
          <p:spPr bwMode="auto">
            <a:xfrm>
              <a:off x="4776" y="2720"/>
              <a:ext cx="547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3555" name="Text Box 19"/>
            <p:cNvSpPr txBox="1">
              <a:spLocks noChangeArrowheads="1"/>
            </p:cNvSpPr>
            <p:nvPr/>
          </p:nvSpPr>
          <p:spPr bwMode="auto">
            <a:xfrm>
              <a:off x="4752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>
                  <a:latin typeface="Courier New" charset="0"/>
                </a:rPr>
                <a:t>rhs</a:t>
              </a:r>
            </a:p>
          </p:txBody>
        </p:sp>
      </p:grpSp>
      <p:sp>
        <p:nvSpPr>
          <p:cNvPr id="833556" name="Rectangle 20"/>
          <p:cNvSpPr>
            <a:spLocks noChangeArrowheads="1"/>
          </p:cNvSpPr>
          <p:nvPr/>
        </p:nvSpPr>
        <p:spPr bwMode="auto">
          <a:xfrm>
            <a:off x="1600200" y="4356100"/>
            <a:ext cx="17843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noProof="1">
                <a:latin typeface="Courier New" charset="0"/>
              </a:rPr>
              <a:t>odd = 2 * n + 1</a:t>
            </a:r>
            <a:endParaRPr lang="en-US" dirty="0">
              <a:latin typeface="Courier New" charset="0"/>
            </a:endParaRPr>
          </a:p>
        </p:txBody>
      </p:sp>
      <p:grpSp>
        <p:nvGrpSpPr>
          <p:cNvPr id="3" name="Group 21"/>
          <p:cNvGrpSpPr>
            <a:grpSpLocks/>
          </p:cNvGrpSpPr>
          <p:nvPr/>
        </p:nvGrpSpPr>
        <p:grpSpPr bwMode="auto">
          <a:xfrm>
            <a:off x="1370013" y="5919787"/>
            <a:ext cx="688975" cy="571500"/>
            <a:chOff x="4894" y="3729"/>
            <a:chExt cx="434" cy="360"/>
          </a:xfrm>
        </p:grpSpPr>
        <p:sp>
          <p:nvSpPr>
            <p:cNvPr id="833558" name="Rectangle 22"/>
            <p:cNvSpPr>
              <a:spLocks noChangeArrowheads="1"/>
            </p:cNvSpPr>
            <p:nvPr/>
          </p:nvSpPr>
          <p:spPr bwMode="auto">
            <a:xfrm>
              <a:off x="4894" y="3915"/>
              <a:ext cx="434" cy="16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3559" name="Rectangle 23"/>
            <p:cNvSpPr>
              <a:spLocks noChangeArrowheads="1"/>
            </p:cNvSpPr>
            <p:nvPr/>
          </p:nvSpPr>
          <p:spPr bwMode="auto">
            <a:xfrm>
              <a:off x="4896" y="3897"/>
              <a:ext cx="431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noProof="1">
                  <a:latin typeface="Courier New" charset="0"/>
                </a:rPr>
                <a:t>odd</a:t>
              </a:r>
              <a:endParaRPr lang="en-US" dirty="0">
                <a:latin typeface="Courier New" charset="0"/>
              </a:endParaRPr>
            </a:p>
          </p:txBody>
        </p:sp>
        <p:sp>
          <p:nvSpPr>
            <p:cNvPr id="833560" name="Rectangle 24"/>
            <p:cNvSpPr>
              <a:spLocks noChangeArrowheads="1"/>
            </p:cNvSpPr>
            <p:nvPr/>
          </p:nvSpPr>
          <p:spPr bwMode="auto">
            <a:xfrm>
              <a:off x="4894" y="3747"/>
              <a:ext cx="434" cy="16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3561" name="Rectangle 25"/>
            <p:cNvSpPr>
              <a:spLocks noChangeArrowheads="1"/>
            </p:cNvSpPr>
            <p:nvPr/>
          </p:nvSpPr>
          <p:spPr bwMode="auto">
            <a:xfrm>
              <a:off x="4896" y="3729"/>
              <a:ext cx="431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noProof="1">
                  <a:latin typeface="Courier New" charset="0"/>
                </a:rPr>
                <a:t>ID</a:t>
              </a:r>
              <a:endParaRPr lang="en-US" dirty="0">
                <a:latin typeface="Courier New" charset="0"/>
              </a:endParaRPr>
            </a:p>
          </p:txBody>
        </p:sp>
      </p:grpSp>
      <p:sp>
        <p:nvSpPr>
          <p:cNvPr id="833562" name="Oval 26"/>
          <p:cNvSpPr>
            <a:spLocks noChangeArrowheads="1"/>
          </p:cNvSpPr>
          <p:nvPr/>
        </p:nvSpPr>
        <p:spPr bwMode="auto">
          <a:xfrm>
            <a:off x="6985000" y="4483100"/>
            <a:ext cx="74613" cy="74613"/>
          </a:xfrm>
          <a:prstGeom prst="ellipse">
            <a:avLst/>
          </a:prstGeom>
          <a:solidFill>
            <a:srgbClr val="00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cxnSp>
        <p:nvCxnSpPr>
          <p:cNvPr id="833563" name="AutoShape 27"/>
          <p:cNvCxnSpPr>
            <a:cxnSpLocks noChangeShapeType="1"/>
            <a:stCxn id="833562" idx="4"/>
            <a:endCxn id="833560" idx="1"/>
          </p:cNvCxnSpPr>
          <p:nvPr/>
        </p:nvCxnSpPr>
        <p:spPr bwMode="auto">
          <a:xfrm rot="5400000">
            <a:off x="3434557" y="2493169"/>
            <a:ext cx="1524000" cy="5653087"/>
          </a:xfrm>
          <a:prstGeom prst="bentConnector4">
            <a:avLst>
              <a:gd name="adj1" fmla="val 50409"/>
              <a:gd name="adj2" fmla="val 104042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sp>
        <p:nvSpPr>
          <p:cNvPr id="833564" name="Rectangle 28"/>
          <p:cNvSpPr>
            <a:spLocks noChangeArrowheads="1"/>
          </p:cNvSpPr>
          <p:nvPr/>
        </p:nvSpPr>
        <p:spPr bwMode="auto">
          <a:xfrm>
            <a:off x="1317625" y="2994025"/>
            <a:ext cx="4606925" cy="231775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33565" name="Text Box 29"/>
          <p:cNvSpPr txBox="1">
            <a:spLocks noChangeArrowheads="1"/>
          </p:cNvSpPr>
          <p:nvPr/>
        </p:nvSpPr>
        <p:spPr bwMode="auto">
          <a:xfrm>
            <a:off x="2136775" y="444681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0000"/>
                </a:solidFill>
              </a:rPr>
              <a:t>^</a:t>
            </a:r>
          </a:p>
        </p:txBody>
      </p:sp>
      <p:sp>
        <p:nvSpPr>
          <p:cNvPr id="833566" name="Rectangle 30"/>
          <p:cNvSpPr>
            <a:spLocks noChangeArrowheads="1"/>
          </p:cNvSpPr>
          <p:nvPr/>
        </p:nvSpPr>
        <p:spPr bwMode="auto">
          <a:xfrm>
            <a:off x="5594350" y="4362450"/>
            <a:ext cx="8382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 algn="ctr"/>
            <a:r>
              <a:rPr noProof="1">
                <a:latin typeface="Courier New" charset="0"/>
              </a:rPr>
              <a:t>=</a:t>
            </a:r>
            <a:endParaRPr lang="en-US">
              <a:latin typeface="Courier New" charset="0"/>
            </a:endParaRPr>
          </a:p>
        </p:txBody>
      </p:sp>
      <p:grpSp>
        <p:nvGrpSpPr>
          <p:cNvPr id="4" name="Group 31"/>
          <p:cNvGrpSpPr>
            <a:grpSpLocks/>
          </p:cNvGrpSpPr>
          <p:nvPr/>
        </p:nvGrpSpPr>
        <p:grpSpPr bwMode="auto">
          <a:xfrm>
            <a:off x="619125" y="1708150"/>
            <a:ext cx="8089900" cy="3384549"/>
            <a:chOff x="336" y="896"/>
            <a:chExt cx="5096" cy="2132"/>
          </a:xfrm>
        </p:grpSpPr>
        <p:sp>
          <p:nvSpPr>
            <p:cNvPr id="833568" name="Rectangle 32"/>
            <p:cNvSpPr>
              <a:spLocks noChangeArrowheads="1"/>
            </p:cNvSpPr>
            <p:nvPr/>
          </p:nvSpPr>
          <p:spPr bwMode="auto">
            <a:xfrm>
              <a:off x="336" y="907"/>
              <a:ext cx="5060" cy="2121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3569" name="Text Box 33"/>
            <p:cNvSpPr txBox="1">
              <a:spLocks noChangeArrowheads="1"/>
            </p:cNvSpPr>
            <p:nvPr/>
          </p:nvSpPr>
          <p:spPr bwMode="auto">
            <a:xfrm>
              <a:off x="408" y="896"/>
              <a:ext cx="4905" cy="18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r>
                <a:rPr lang="en-US" dirty="0">
                  <a:latin typeface="Courier New" charset="0"/>
                </a:rPr>
                <a:t>Expression </a:t>
              </a:r>
              <a:r>
                <a:rPr lang="en-US" dirty="0" smtClean="0">
                  <a:latin typeface="Courier New" charset="0"/>
                </a:rPr>
                <a:t>*</a:t>
              </a:r>
              <a:r>
                <a:rPr lang="en-US" dirty="0" err="1" smtClean="0">
                  <a:latin typeface="Courier New" charset="0"/>
                </a:rPr>
                <a:t>readE(TokenScanner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>
                  <a:latin typeface="Courier New" charset="0"/>
                </a:rPr>
                <a:t>&amp;</a:t>
              </a:r>
              <a:r>
                <a:rPr lang="en-US" dirty="0" smtClean="0">
                  <a:latin typeface="Courier New" charset="0"/>
                </a:rPr>
                <a:t> scanner, </a:t>
              </a:r>
              <a:r>
                <a:rPr lang="en-US" dirty="0" err="1">
                  <a:latin typeface="Courier New" charset="0"/>
                </a:rPr>
                <a:t>int</a:t>
              </a:r>
              <a:r>
                <a:rPr lang="en-US" dirty="0">
                  <a:latin typeface="Courier New" charset="0"/>
                </a:rPr>
                <a:t> </a:t>
              </a:r>
              <a:r>
                <a:rPr lang="en-US" dirty="0" err="1">
                  <a:latin typeface="Courier New" charset="0"/>
                </a:rPr>
                <a:t>prec</a:t>
              </a:r>
              <a:r>
                <a:rPr lang="en-US" dirty="0">
                  <a:latin typeface="Courier New" charset="0"/>
                </a:rPr>
                <a:t>) {</a:t>
              </a:r>
            </a:p>
            <a:p>
              <a:r>
                <a:rPr lang="en-US" dirty="0">
                  <a:latin typeface="Courier New" charset="0"/>
                </a:rPr>
                <a:t>   Expression *exp =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readT(scanner</a:t>
              </a:r>
              <a:r>
                <a:rPr lang="en-US" dirty="0" smtClean="0">
                  <a:latin typeface="Courier New" charset="0"/>
                </a:rPr>
                <a:t>)</a:t>
              </a:r>
              <a:r>
                <a:rPr lang="en-US" dirty="0">
                  <a:latin typeface="Courier New" charset="0"/>
                </a:rPr>
                <a:t>;</a:t>
              </a:r>
            </a:p>
            <a:p>
              <a:r>
                <a:rPr lang="en-US" dirty="0">
                  <a:latin typeface="Courier New" charset="0"/>
                </a:rPr>
                <a:t>   string token;</a:t>
              </a:r>
            </a:p>
            <a:p>
              <a:r>
                <a:rPr lang="en-US" dirty="0">
                  <a:latin typeface="Courier New" charset="0"/>
                </a:rPr>
                <a:t>   while (true) {</a:t>
              </a:r>
            </a:p>
            <a:p>
              <a:r>
                <a:rPr lang="en-US" dirty="0">
                  <a:latin typeface="Courier New" charset="0"/>
                </a:rPr>
                <a:t>      token =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scanner.nextToken</a:t>
              </a:r>
              <a:r>
                <a:rPr lang="en-US" dirty="0">
                  <a:latin typeface="Courier New" charset="0"/>
                </a:rPr>
                <a:t>();</a:t>
              </a:r>
            </a:p>
            <a:p>
              <a:r>
                <a:rPr lang="en-US" dirty="0">
                  <a:latin typeface="Courier New" charset="0"/>
                </a:rPr>
                <a:t>      </a:t>
              </a:r>
              <a:r>
                <a:rPr lang="en-US" dirty="0" err="1">
                  <a:latin typeface="Courier New" charset="0"/>
                </a:rPr>
                <a:t>int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tprec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>
                  <a:latin typeface="Courier New" charset="0"/>
                </a:rPr>
                <a:t>=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precedence(token</a:t>
              </a:r>
              <a:r>
                <a:rPr lang="en-US" dirty="0">
                  <a:latin typeface="Courier New" charset="0"/>
                </a:rPr>
                <a:t>);</a:t>
              </a:r>
            </a:p>
            <a:p>
              <a:r>
                <a:rPr lang="en-US" dirty="0">
                  <a:latin typeface="Courier New" charset="0"/>
                </a:rPr>
                <a:t>      if </a:t>
              </a:r>
              <a:r>
                <a:rPr lang="en-US" dirty="0" smtClean="0">
                  <a:latin typeface="Courier New" charset="0"/>
                </a:rPr>
                <a:t>(</a:t>
              </a:r>
              <a:r>
                <a:rPr lang="en-US" dirty="0" err="1" smtClean="0">
                  <a:latin typeface="Courier New" charset="0"/>
                </a:rPr>
                <a:t>tprec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>
                  <a:latin typeface="Courier New" charset="0"/>
                </a:rPr>
                <a:t>&lt;= </a:t>
              </a:r>
              <a:r>
                <a:rPr lang="en-US" dirty="0" err="1">
                  <a:latin typeface="Courier New" charset="0"/>
                </a:rPr>
                <a:t>prec</a:t>
              </a:r>
              <a:r>
                <a:rPr lang="en-US" dirty="0">
                  <a:latin typeface="Courier New" charset="0"/>
                </a:rPr>
                <a:t>) break;</a:t>
              </a:r>
            </a:p>
            <a:p>
              <a:r>
                <a:rPr lang="en-US" dirty="0">
                  <a:latin typeface="Courier New" charset="0"/>
                </a:rPr>
                <a:t>      Expression *</a:t>
              </a:r>
              <a:r>
                <a:rPr lang="en-US" dirty="0" err="1">
                  <a:latin typeface="Courier New" charset="0"/>
                </a:rPr>
                <a:t>rhs</a:t>
              </a:r>
              <a:r>
                <a:rPr lang="en-US" dirty="0">
                  <a:latin typeface="Courier New" charset="0"/>
                </a:rPr>
                <a:t> =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readE(scanner</a:t>
              </a:r>
              <a:r>
                <a:rPr lang="en-US" dirty="0" smtClean="0">
                  <a:latin typeface="Courier New" charset="0"/>
                </a:rPr>
                <a:t>, </a:t>
              </a:r>
              <a:r>
                <a:rPr lang="en-US" dirty="0" err="1" smtClean="0">
                  <a:latin typeface="Courier New" charset="0"/>
                </a:rPr>
                <a:t>tprec</a:t>
              </a:r>
              <a:r>
                <a:rPr lang="en-US" dirty="0" smtClean="0">
                  <a:latin typeface="Courier New" charset="0"/>
                </a:rPr>
                <a:t>)</a:t>
              </a:r>
              <a:r>
                <a:rPr lang="en-US" dirty="0">
                  <a:latin typeface="Courier New" charset="0"/>
                </a:rPr>
                <a:t>;</a:t>
              </a:r>
            </a:p>
            <a:p>
              <a:r>
                <a:rPr lang="en-US" dirty="0">
                  <a:latin typeface="Courier New" charset="0"/>
                </a:rPr>
                <a:t>      exp = new </a:t>
              </a:r>
              <a:r>
                <a:rPr lang="en-US" dirty="0" err="1">
                  <a:latin typeface="Courier New" charset="0"/>
                </a:rPr>
                <a:t>CompoundExp</a:t>
              </a:r>
              <a:r>
                <a:rPr lang="en-US" dirty="0" err="1" smtClean="0">
                  <a:latin typeface="Courier New" charset="0"/>
                </a:rPr>
                <a:t>(token</a:t>
              </a:r>
              <a:r>
                <a:rPr lang="en-US" dirty="0" smtClean="0">
                  <a:latin typeface="Courier New" charset="0"/>
                </a:rPr>
                <a:t>, </a:t>
              </a:r>
              <a:r>
                <a:rPr lang="en-US" dirty="0">
                  <a:latin typeface="Courier New" charset="0"/>
                </a:rPr>
                <a:t>exp, </a:t>
              </a:r>
              <a:r>
                <a:rPr lang="en-US" dirty="0" err="1">
                  <a:latin typeface="Courier New" charset="0"/>
                </a:rPr>
                <a:t>rhs</a:t>
              </a:r>
              <a:r>
                <a:rPr lang="en-US" dirty="0">
                  <a:latin typeface="Courier New" charset="0"/>
                </a:rPr>
                <a:t>);</a:t>
              </a:r>
            </a:p>
            <a:p>
              <a:r>
                <a:rPr lang="en-US" dirty="0">
                  <a:latin typeface="Courier New" charset="0"/>
                </a:rPr>
                <a:t>   }</a:t>
              </a:r>
            </a:p>
            <a:p>
              <a:r>
                <a:rPr lang="en-US" dirty="0">
                  <a:latin typeface="Courier New" charset="0"/>
                </a:rPr>
                <a:t>  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scanner.saveToken</a:t>
              </a:r>
              <a:r>
                <a:rPr lang="en-US" dirty="0" err="1">
                  <a:latin typeface="Courier New" charset="0"/>
                </a:rPr>
                <a:t>(token</a:t>
              </a:r>
              <a:r>
                <a:rPr lang="en-US" dirty="0">
                  <a:latin typeface="Courier New" charset="0"/>
                </a:rPr>
                <a:t>);</a:t>
              </a:r>
            </a:p>
            <a:p>
              <a:r>
                <a:rPr lang="en-US" dirty="0">
                  <a:latin typeface="Courier New" charset="0"/>
                </a:rPr>
                <a:t>   return exp;</a:t>
              </a:r>
            </a:p>
            <a:p>
              <a:r>
                <a:rPr lang="en-US" dirty="0">
                  <a:latin typeface="Courier New" charset="0"/>
                </a:rPr>
                <a:t>}</a:t>
              </a:r>
            </a:p>
          </p:txBody>
        </p:sp>
        <p:sp>
          <p:nvSpPr>
            <p:cNvPr id="833570" name="Rectangle 34"/>
            <p:cNvSpPr>
              <a:spLocks noChangeArrowheads="1"/>
            </p:cNvSpPr>
            <p:nvPr/>
          </p:nvSpPr>
          <p:spPr bwMode="auto">
            <a:xfrm>
              <a:off x="986" y="2720"/>
              <a:ext cx="1150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3571" name="Text Box 35"/>
            <p:cNvSpPr txBox="1">
              <a:spLocks noChangeArrowheads="1"/>
            </p:cNvSpPr>
            <p:nvPr/>
          </p:nvSpPr>
          <p:spPr bwMode="auto">
            <a:xfrm>
              <a:off x="960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 smtClean="0">
                  <a:latin typeface="Courier New" charset="0"/>
                </a:rPr>
                <a:t>scanner</a:t>
              </a:r>
              <a:endParaRPr lang="en-US" dirty="0">
                <a:latin typeface="Courier New" charset="0"/>
              </a:endParaRPr>
            </a:p>
          </p:txBody>
        </p:sp>
        <p:sp>
          <p:nvSpPr>
            <p:cNvPr id="833572" name="Rectangle 36"/>
            <p:cNvSpPr>
              <a:spLocks noChangeArrowheads="1"/>
            </p:cNvSpPr>
            <p:nvPr/>
          </p:nvSpPr>
          <p:spPr bwMode="auto">
            <a:xfrm>
              <a:off x="2224" y="2720"/>
              <a:ext cx="547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3573" name="Text Box 37"/>
            <p:cNvSpPr txBox="1">
              <a:spLocks noChangeArrowheads="1"/>
            </p:cNvSpPr>
            <p:nvPr/>
          </p:nvSpPr>
          <p:spPr bwMode="auto">
            <a:xfrm>
              <a:off x="2200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>
                  <a:latin typeface="Courier New" charset="0"/>
                </a:rPr>
                <a:t>prec</a:t>
              </a:r>
            </a:p>
          </p:txBody>
        </p:sp>
        <p:sp>
          <p:nvSpPr>
            <p:cNvPr id="833574" name="Rectangle 38"/>
            <p:cNvSpPr>
              <a:spLocks noChangeArrowheads="1"/>
            </p:cNvSpPr>
            <p:nvPr/>
          </p:nvSpPr>
          <p:spPr bwMode="auto">
            <a:xfrm>
              <a:off x="2864" y="2720"/>
              <a:ext cx="547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3575" name="Text Box 39"/>
            <p:cNvSpPr txBox="1">
              <a:spLocks noChangeArrowheads="1"/>
            </p:cNvSpPr>
            <p:nvPr/>
          </p:nvSpPr>
          <p:spPr bwMode="auto">
            <a:xfrm>
              <a:off x="2840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 dirty="0" err="1" smtClean="0">
                  <a:latin typeface="Courier New" charset="0"/>
                </a:rPr>
                <a:t>tprec</a:t>
              </a:r>
              <a:endParaRPr lang="en-US" dirty="0">
                <a:latin typeface="Courier New" charset="0"/>
              </a:endParaRPr>
            </a:p>
          </p:txBody>
        </p:sp>
        <p:sp>
          <p:nvSpPr>
            <p:cNvPr id="833576" name="Rectangle 40"/>
            <p:cNvSpPr>
              <a:spLocks noChangeArrowheads="1"/>
            </p:cNvSpPr>
            <p:nvPr/>
          </p:nvSpPr>
          <p:spPr bwMode="auto">
            <a:xfrm>
              <a:off x="3504" y="2720"/>
              <a:ext cx="547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3577" name="Text Box 41"/>
            <p:cNvSpPr txBox="1">
              <a:spLocks noChangeArrowheads="1"/>
            </p:cNvSpPr>
            <p:nvPr/>
          </p:nvSpPr>
          <p:spPr bwMode="auto">
            <a:xfrm>
              <a:off x="3480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>
                  <a:latin typeface="Courier New" charset="0"/>
                </a:rPr>
                <a:t>token</a:t>
              </a:r>
            </a:p>
          </p:txBody>
        </p:sp>
        <p:sp>
          <p:nvSpPr>
            <p:cNvPr id="833578" name="Rectangle 42"/>
            <p:cNvSpPr>
              <a:spLocks noChangeArrowheads="1"/>
            </p:cNvSpPr>
            <p:nvPr/>
          </p:nvSpPr>
          <p:spPr bwMode="auto">
            <a:xfrm>
              <a:off x="4144" y="2720"/>
              <a:ext cx="547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3579" name="Text Box 43"/>
            <p:cNvSpPr txBox="1">
              <a:spLocks noChangeArrowheads="1"/>
            </p:cNvSpPr>
            <p:nvPr/>
          </p:nvSpPr>
          <p:spPr bwMode="auto">
            <a:xfrm>
              <a:off x="4120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>
                  <a:latin typeface="Courier New" charset="0"/>
                </a:rPr>
                <a:t>exp</a:t>
              </a:r>
            </a:p>
          </p:txBody>
        </p:sp>
        <p:sp>
          <p:nvSpPr>
            <p:cNvPr id="833580" name="Rectangle 44"/>
            <p:cNvSpPr>
              <a:spLocks noChangeArrowheads="1"/>
            </p:cNvSpPr>
            <p:nvPr/>
          </p:nvSpPr>
          <p:spPr bwMode="auto">
            <a:xfrm>
              <a:off x="4776" y="2720"/>
              <a:ext cx="547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3581" name="Text Box 45"/>
            <p:cNvSpPr txBox="1">
              <a:spLocks noChangeArrowheads="1"/>
            </p:cNvSpPr>
            <p:nvPr/>
          </p:nvSpPr>
          <p:spPr bwMode="auto">
            <a:xfrm>
              <a:off x="4752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>
                  <a:latin typeface="Courier New" charset="0"/>
                </a:rPr>
                <a:t>rhs</a:t>
              </a:r>
            </a:p>
          </p:txBody>
        </p:sp>
      </p:grpSp>
      <p:sp>
        <p:nvSpPr>
          <p:cNvPr id="833582" name="Rectangle 46"/>
          <p:cNvSpPr>
            <a:spLocks noChangeArrowheads="1"/>
          </p:cNvSpPr>
          <p:nvPr/>
        </p:nvSpPr>
        <p:spPr bwMode="auto">
          <a:xfrm>
            <a:off x="1685925" y="4617660"/>
            <a:ext cx="17843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noProof="1">
                <a:latin typeface="Courier New" charset="0"/>
              </a:rPr>
              <a:t>odd = 2 * n + 1</a:t>
            </a:r>
            <a:endParaRPr lang="en-US" dirty="0">
              <a:latin typeface="Courier New" charset="0"/>
            </a:endParaRPr>
          </a:p>
        </p:txBody>
      </p:sp>
      <p:sp>
        <p:nvSpPr>
          <p:cNvPr id="833583" name="Text Box 47"/>
          <p:cNvSpPr txBox="1">
            <a:spLocks noChangeArrowheads="1"/>
          </p:cNvSpPr>
          <p:nvPr/>
        </p:nvSpPr>
        <p:spPr bwMode="auto">
          <a:xfrm>
            <a:off x="3616325" y="4617055"/>
            <a:ext cx="8731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600" b="0"/>
              <a:t>1</a:t>
            </a:r>
          </a:p>
        </p:txBody>
      </p:sp>
      <p:grpSp>
        <p:nvGrpSpPr>
          <p:cNvPr id="5" name="Group 48"/>
          <p:cNvGrpSpPr>
            <a:grpSpLocks/>
          </p:cNvGrpSpPr>
          <p:nvPr/>
        </p:nvGrpSpPr>
        <p:grpSpPr bwMode="auto">
          <a:xfrm>
            <a:off x="3733800" y="5919787"/>
            <a:ext cx="762000" cy="571500"/>
            <a:chOff x="1552" y="3729"/>
            <a:chExt cx="480" cy="360"/>
          </a:xfrm>
        </p:grpSpPr>
        <p:sp>
          <p:nvSpPr>
            <p:cNvPr id="833585" name="Rectangle 49"/>
            <p:cNvSpPr>
              <a:spLocks noChangeArrowheads="1"/>
            </p:cNvSpPr>
            <p:nvPr/>
          </p:nvSpPr>
          <p:spPr bwMode="auto">
            <a:xfrm>
              <a:off x="1568" y="3915"/>
              <a:ext cx="434" cy="16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3586" name="Rectangle 50"/>
            <p:cNvSpPr>
              <a:spLocks noChangeArrowheads="1"/>
            </p:cNvSpPr>
            <p:nvPr/>
          </p:nvSpPr>
          <p:spPr bwMode="auto">
            <a:xfrm>
              <a:off x="1570" y="3897"/>
              <a:ext cx="431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noProof="1">
                  <a:latin typeface="Courier New" charset="0"/>
                </a:rPr>
                <a:t>2</a:t>
              </a:r>
              <a:endParaRPr lang="en-US" dirty="0">
                <a:latin typeface="Courier New" charset="0"/>
              </a:endParaRPr>
            </a:p>
          </p:txBody>
        </p:sp>
        <p:sp>
          <p:nvSpPr>
            <p:cNvPr id="833587" name="Rectangle 51"/>
            <p:cNvSpPr>
              <a:spLocks noChangeArrowheads="1"/>
            </p:cNvSpPr>
            <p:nvPr/>
          </p:nvSpPr>
          <p:spPr bwMode="auto">
            <a:xfrm>
              <a:off x="1568" y="3747"/>
              <a:ext cx="434" cy="16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3588" name="Rectangle 52"/>
            <p:cNvSpPr>
              <a:spLocks noChangeArrowheads="1"/>
            </p:cNvSpPr>
            <p:nvPr/>
          </p:nvSpPr>
          <p:spPr bwMode="auto">
            <a:xfrm>
              <a:off x="1552" y="3729"/>
              <a:ext cx="480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en-US" noProof="1" smtClean="0">
                  <a:latin typeface="Courier New" charset="0"/>
                </a:rPr>
                <a:t>CONST</a:t>
              </a:r>
              <a:endParaRPr lang="en-US" dirty="0">
                <a:latin typeface="Courier New" charset="0"/>
              </a:endParaRPr>
            </a:p>
          </p:txBody>
        </p:sp>
      </p:grpSp>
      <p:sp>
        <p:nvSpPr>
          <p:cNvPr id="833589" name="Oval 53"/>
          <p:cNvSpPr>
            <a:spLocks noChangeArrowheads="1"/>
          </p:cNvSpPr>
          <p:nvPr/>
        </p:nvSpPr>
        <p:spPr bwMode="auto">
          <a:xfrm>
            <a:off x="7086600" y="4775200"/>
            <a:ext cx="74613" cy="74613"/>
          </a:xfrm>
          <a:prstGeom prst="ellipse">
            <a:avLst/>
          </a:prstGeom>
          <a:solidFill>
            <a:srgbClr val="00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cxnSp>
        <p:nvCxnSpPr>
          <p:cNvPr id="833590" name="AutoShape 54"/>
          <p:cNvCxnSpPr>
            <a:cxnSpLocks noChangeShapeType="1"/>
            <a:stCxn id="833589" idx="4"/>
            <a:endCxn id="833587" idx="1"/>
          </p:cNvCxnSpPr>
          <p:nvPr/>
        </p:nvCxnSpPr>
        <p:spPr bwMode="auto">
          <a:xfrm rot="5400000">
            <a:off x="4826000" y="3783013"/>
            <a:ext cx="1231900" cy="3365500"/>
          </a:xfrm>
          <a:prstGeom prst="bentConnector4">
            <a:avLst>
              <a:gd name="adj1" fmla="val 50479"/>
              <a:gd name="adj2" fmla="val 106792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sp>
        <p:nvSpPr>
          <p:cNvPr id="833591" name="Text Box 55"/>
          <p:cNvSpPr txBox="1">
            <a:spLocks noChangeArrowheads="1"/>
          </p:cNvSpPr>
          <p:nvPr/>
        </p:nvSpPr>
        <p:spPr bwMode="auto">
          <a:xfrm>
            <a:off x="2641600" y="473256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0000"/>
                </a:solidFill>
              </a:rPr>
              <a:t>^</a:t>
            </a:r>
          </a:p>
        </p:txBody>
      </p:sp>
      <p:sp>
        <p:nvSpPr>
          <p:cNvPr id="833592" name="Text Box 56"/>
          <p:cNvSpPr txBox="1">
            <a:spLocks noChangeArrowheads="1"/>
          </p:cNvSpPr>
          <p:nvPr/>
        </p:nvSpPr>
        <p:spPr bwMode="auto">
          <a:xfrm>
            <a:off x="4625975" y="4617055"/>
            <a:ext cx="8731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600" b="0" dirty="0" smtClean="0"/>
              <a:t>3</a:t>
            </a:r>
            <a:endParaRPr lang="en-US" sz="1600" b="0" dirty="0"/>
          </a:p>
        </p:txBody>
      </p:sp>
      <p:sp>
        <p:nvSpPr>
          <p:cNvPr id="833593" name="Rectangle 57"/>
          <p:cNvSpPr>
            <a:spLocks noChangeArrowheads="1"/>
          </p:cNvSpPr>
          <p:nvPr/>
        </p:nvSpPr>
        <p:spPr bwMode="auto">
          <a:xfrm>
            <a:off x="5670550" y="4648200"/>
            <a:ext cx="8382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 algn="ctr"/>
            <a:r>
              <a:rPr noProof="1">
                <a:latin typeface="Courier New" charset="0"/>
              </a:rPr>
              <a:t>*</a:t>
            </a:r>
            <a:endParaRPr lang="en-US">
              <a:latin typeface="Courier New" charset="0"/>
            </a:endParaRPr>
          </a:p>
        </p:txBody>
      </p:sp>
      <p:sp>
        <p:nvSpPr>
          <p:cNvPr id="833594" name="Rectangle 58"/>
          <p:cNvSpPr>
            <a:spLocks noChangeArrowheads="1"/>
          </p:cNvSpPr>
          <p:nvPr/>
        </p:nvSpPr>
        <p:spPr bwMode="auto">
          <a:xfrm>
            <a:off x="1393825" y="3277658"/>
            <a:ext cx="4398264" cy="231775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33596" name="Oval 60"/>
          <p:cNvSpPr>
            <a:spLocks noChangeArrowheads="1"/>
          </p:cNvSpPr>
          <p:nvPr/>
        </p:nvSpPr>
        <p:spPr bwMode="auto">
          <a:xfrm>
            <a:off x="7073900" y="4762500"/>
            <a:ext cx="74613" cy="74613"/>
          </a:xfrm>
          <a:prstGeom prst="ellipse">
            <a:avLst/>
          </a:prstGeom>
          <a:solidFill>
            <a:srgbClr val="00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33597" name="Rectangle 61"/>
          <p:cNvSpPr>
            <a:spLocks noChangeArrowheads="1"/>
          </p:cNvSpPr>
          <p:nvPr/>
        </p:nvSpPr>
        <p:spPr bwMode="auto">
          <a:xfrm>
            <a:off x="5683250" y="4641850"/>
            <a:ext cx="8382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 algn="ctr"/>
            <a:r>
              <a:rPr noProof="1">
                <a:latin typeface="Courier New" charset="0"/>
              </a:rPr>
              <a:t>=</a:t>
            </a:r>
            <a:endParaRPr lang="en-US">
              <a:latin typeface="Courier New" charset="0"/>
            </a:endParaRPr>
          </a:p>
        </p:txBody>
      </p:sp>
      <p:grpSp>
        <p:nvGrpSpPr>
          <p:cNvPr id="6" name="Group 62"/>
          <p:cNvGrpSpPr>
            <a:grpSpLocks/>
          </p:cNvGrpSpPr>
          <p:nvPr/>
        </p:nvGrpSpPr>
        <p:grpSpPr bwMode="auto">
          <a:xfrm>
            <a:off x="708025" y="1987550"/>
            <a:ext cx="8089900" cy="3384549"/>
            <a:chOff x="336" y="896"/>
            <a:chExt cx="5096" cy="2132"/>
          </a:xfrm>
        </p:grpSpPr>
        <p:sp>
          <p:nvSpPr>
            <p:cNvPr id="833599" name="Rectangle 63"/>
            <p:cNvSpPr>
              <a:spLocks noChangeArrowheads="1"/>
            </p:cNvSpPr>
            <p:nvPr/>
          </p:nvSpPr>
          <p:spPr bwMode="auto">
            <a:xfrm>
              <a:off x="336" y="907"/>
              <a:ext cx="5060" cy="2121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3600" name="Text Box 64"/>
            <p:cNvSpPr txBox="1">
              <a:spLocks noChangeArrowheads="1"/>
            </p:cNvSpPr>
            <p:nvPr/>
          </p:nvSpPr>
          <p:spPr bwMode="auto">
            <a:xfrm>
              <a:off x="408" y="896"/>
              <a:ext cx="4905" cy="18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r>
                <a:rPr lang="en-US" dirty="0">
                  <a:latin typeface="Courier New" charset="0"/>
                </a:rPr>
                <a:t>Expression </a:t>
              </a:r>
              <a:r>
                <a:rPr lang="en-US" dirty="0" smtClean="0">
                  <a:latin typeface="Courier New" charset="0"/>
                </a:rPr>
                <a:t>*</a:t>
              </a:r>
              <a:r>
                <a:rPr lang="en-US" dirty="0" err="1" smtClean="0">
                  <a:latin typeface="Courier New" charset="0"/>
                </a:rPr>
                <a:t>readE(TokenScanner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>
                  <a:latin typeface="Courier New" charset="0"/>
                </a:rPr>
                <a:t>&amp;</a:t>
              </a:r>
              <a:r>
                <a:rPr lang="en-US" dirty="0" smtClean="0">
                  <a:latin typeface="Courier New" charset="0"/>
                </a:rPr>
                <a:t> scanner, </a:t>
              </a:r>
              <a:r>
                <a:rPr lang="en-US" dirty="0" err="1">
                  <a:latin typeface="Courier New" charset="0"/>
                </a:rPr>
                <a:t>int</a:t>
              </a:r>
              <a:r>
                <a:rPr lang="en-US" dirty="0">
                  <a:latin typeface="Courier New" charset="0"/>
                </a:rPr>
                <a:t> </a:t>
              </a:r>
              <a:r>
                <a:rPr lang="en-US" dirty="0" err="1">
                  <a:latin typeface="Courier New" charset="0"/>
                </a:rPr>
                <a:t>prec</a:t>
              </a:r>
              <a:r>
                <a:rPr lang="en-US" dirty="0">
                  <a:latin typeface="Courier New" charset="0"/>
                </a:rPr>
                <a:t>) {</a:t>
              </a:r>
            </a:p>
            <a:p>
              <a:r>
                <a:rPr lang="en-US" dirty="0">
                  <a:latin typeface="Courier New" charset="0"/>
                </a:rPr>
                <a:t>   Expression *exp =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readT(scanner</a:t>
              </a:r>
              <a:r>
                <a:rPr lang="en-US" dirty="0" smtClean="0">
                  <a:latin typeface="Courier New" charset="0"/>
                </a:rPr>
                <a:t>)</a:t>
              </a:r>
              <a:r>
                <a:rPr lang="en-US" dirty="0">
                  <a:latin typeface="Courier New" charset="0"/>
                </a:rPr>
                <a:t>;</a:t>
              </a:r>
            </a:p>
            <a:p>
              <a:r>
                <a:rPr lang="en-US" dirty="0">
                  <a:latin typeface="Courier New" charset="0"/>
                </a:rPr>
                <a:t>   string token;</a:t>
              </a:r>
            </a:p>
            <a:p>
              <a:r>
                <a:rPr lang="en-US" dirty="0">
                  <a:latin typeface="Courier New" charset="0"/>
                </a:rPr>
                <a:t>   while (true) {</a:t>
              </a:r>
            </a:p>
            <a:p>
              <a:r>
                <a:rPr lang="en-US" dirty="0">
                  <a:latin typeface="Courier New" charset="0"/>
                </a:rPr>
                <a:t>      token =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scanner.nextToken</a:t>
              </a:r>
              <a:r>
                <a:rPr lang="en-US" dirty="0">
                  <a:latin typeface="Courier New" charset="0"/>
                </a:rPr>
                <a:t>();</a:t>
              </a:r>
            </a:p>
            <a:p>
              <a:r>
                <a:rPr lang="en-US" dirty="0">
                  <a:latin typeface="Courier New" charset="0"/>
                </a:rPr>
                <a:t>      </a:t>
              </a:r>
              <a:r>
                <a:rPr lang="en-US" dirty="0" err="1">
                  <a:latin typeface="Courier New" charset="0"/>
                </a:rPr>
                <a:t>int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tprec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>
                  <a:latin typeface="Courier New" charset="0"/>
                </a:rPr>
                <a:t>=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precedence(token</a:t>
              </a:r>
              <a:r>
                <a:rPr lang="en-US" dirty="0">
                  <a:latin typeface="Courier New" charset="0"/>
                </a:rPr>
                <a:t>);</a:t>
              </a:r>
            </a:p>
            <a:p>
              <a:r>
                <a:rPr lang="en-US" dirty="0">
                  <a:latin typeface="Courier New" charset="0"/>
                </a:rPr>
                <a:t>      if </a:t>
              </a:r>
              <a:r>
                <a:rPr lang="en-US" dirty="0" smtClean="0">
                  <a:latin typeface="Courier New" charset="0"/>
                </a:rPr>
                <a:t>(</a:t>
              </a:r>
              <a:r>
                <a:rPr lang="en-US" dirty="0" err="1" smtClean="0">
                  <a:latin typeface="Courier New" charset="0"/>
                </a:rPr>
                <a:t>tprec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>
                  <a:latin typeface="Courier New" charset="0"/>
                </a:rPr>
                <a:t>&lt;= </a:t>
              </a:r>
              <a:r>
                <a:rPr lang="en-US" dirty="0" err="1">
                  <a:latin typeface="Courier New" charset="0"/>
                </a:rPr>
                <a:t>prec</a:t>
              </a:r>
              <a:r>
                <a:rPr lang="en-US" dirty="0">
                  <a:latin typeface="Courier New" charset="0"/>
                </a:rPr>
                <a:t>) break;</a:t>
              </a:r>
            </a:p>
            <a:p>
              <a:r>
                <a:rPr lang="en-US" dirty="0">
                  <a:latin typeface="Courier New" charset="0"/>
                </a:rPr>
                <a:t>      Expression *</a:t>
              </a:r>
              <a:r>
                <a:rPr lang="en-US" dirty="0" err="1">
                  <a:latin typeface="Courier New" charset="0"/>
                </a:rPr>
                <a:t>rhs</a:t>
              </a:r>
              <a:r>
                <a:rPr lang="en-US" dirty="0">
                  <a:latin typeface="Courier New" charset="0"/>
                </a:rPr>
                <a:t> =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readE(scanner</a:t>
              </a:r>
              <a:r>
                <a:rPr lang="en-US" dirty="0" smtClean="0">
                  <a:latin typeface="Courier New" charset="0"/>
                </a:rPr>
                <a:t>, </a:t>
              </a:r>
              <a:r>
                <a:rPr lang="en-US" dirty="0" err="1" smtClean="0">
                  <a:latin typeface="Courier New" charset="0"/>
                </a:rPr>
                <a:t>tprec</a:t>
              </a:r>
              <a:r>
                <a:rPr lang="en-US" dirty="0" smtClean="0">
                  <a:latin typeface="Courier New" charset="0"/>
                </a:rPr>
                <a:t>)</a:t>
              </a:r>
              <a:r>
                <a:rPr lang="en-US" dirty="0">
                  <a:latin typeface="Courier New" charset="0"/>
                </a:rPr>
                <a:t>;</a:t>
              </a:r>
            </a:p>
            <a:p>
              <a:r>
                <a:rPr lang="en-US" dirty="0">
                  <a:latin typeface="Courier New" charset="0"/>
                </a:rPr>
                <a:t>      exp = new </a:t>
              </a:r>
              <a:r>
                <a:rPr lang="en-US" dirty="0" err="1">
                  <a:latin typeface="Courier New" charset="0"/>
                </a:rPr>
                <a:t>CompoundExp</a:t>
              </a:r>
              <a:r>
                <a:rPr lang="en-US" dirty="0" err="1" smtClean="0">
                  <a:latin typeface="Courier New" charset="0"/>
                </a:rPr>
                <a:t>(token</a:t>
              </a:r>
              <a:r>
                <a:rPr lang="en-US" dirty="0" smtClean="0">
                  <a:latin typeface="Courier New" charset="0"/>
                </a:rPr>
                <a:t>, </a:t>
              </a:r>
              <a:r>
                <a:rPr lang="en-US" dirty="0">
                  <a:latin typeface="Courier New" charset="0"/>
                </a:rPr>
                <a:t>exp, </a:t>
              </a:r>
              <a:r>
                <a:rPr lang="en-US" dirty="0" err="1">
                  <a:latin typeface="Courier New" charset="0"/>
                </a:rPr>
                <a:t>rhs</a:t>
              </a:r>
              <a:r>
                <a:rPr lang="en-US" dirty="0">
                  <a:latin typeface="Courier New" charset="0"/>
                </a:rPr>
                <a:t>);</a:t>
              </a:r>
            </a:p>
            <a:p>
              <a:r>
                <a:rPr lang="en-US" dirty="0">
                  <a:latin typeface="Courier New" charset="0"/>
                </a:rPr>
                <a:t>   }</a:t>
              </a:r>
            </a:p>
            <a:p>
              <a:r>
                <a:rPr lang="en-US" dirty="0">
                  <a:latin typeface="Courier New" charset="0"/>
                </a:rPr>
                <a:t>  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scanner.saveToken</a:t>
              </a:r>
              <a:r>
                <a:rPr lang="en-US" dirty="0" err="1">
                  <a:latin typeface="Courier New" charset="0"/>
                </a:rPr>
                <a:t>(token</a:t>
              </a:r>
              <a:r>
                <a:rPr lang="en-US" dirty="0">
                  <a:latin typeface="Courier New" charset="0"/>
                </a:rPr>
                <a:t>);</a:t>
              </a:r>
            </a:p>
            <a:p>
              <a:r>
                <a:rPr lang="en-US" dirty="0">
                  <a:latin typeface="Courier New" charset="0"/>
                </a:rPr>
                <a:t>   return exp;</a:t>
              </a:r>
            </a:p>
            <a:p>
              <a:r>
                <a:rPr lang="en-US" dirty="0">
                  <a:latin typeface="Courier New" charset="0"/>
                </a:rPr>
                <a:t>}</a:t>
              </a:r>
            </a:p>
          </p:txBody>
        </p:sp>
        <p:sp>
          <p:nvSpPr>
            <p:cNvPr id="833601" name="Rectangle 65"/>
            <p:cNvSpPr>
              <a:spLocks noChangeArrowheads="1"/>
            </p:cNvSpPr>
            <p:nvPr/>
          </p:nvSpPr>
          <p:spPr bwMode="auto">
            <a:xfrm>
              <a:off x="986" y="2720"/>
              <a:ext cx="1150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3602" name="Text Box 66"/>
            <p:cNvSpPr txBox="1">
              <a:spLocks noChangeArrowheads="1"/>
            </p:cNvSpPr>
            <p:nvPr/>
          </p:nvSpPr>
          <p:spPr bwMode="auto">
            <a:xfrm>
              <a:off x="960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 smtClean="0">
                  <a:latin typeface="Courier New" charset="0"/>
                </a:rPr>
                <a:t>scanner</a:t>
              </a:r>
              <a:endParaRPr lang="en-US" dirty="0">
                <a:latin typeface="Courier New" charset="0"/>
              </a:endParaRPr>
            </a:p>
          </p:txBody>
        </p:sp>
        <p:sp>
          <p:nvSpPr>
            <p:cNvPr id="833603" name="Rectangle 67"/>
            <p:cNvSpPr>
              <a:spLocks noChangeArrowheads="1"/>
            </p:cNvSpPr>
            <p:nvPr/>
          </p:nvSpPr>
          <p:spPr bwMode="auto">
            <a:xfrm>
              <a:off x="2224" y="2720"/>
              <a:ext cx="547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3604" name="Text Box 68"/>
            <p:cNvSpPr txBox="1">
              <a:spLocks noChangeArrowheads="1"/>
            </p:cNvSpPr>
            <p:nvPr/>
          </p:nvSpPr>
          <p:spPr bwMode="auto">
            <a:xfrm>
              <a:off x="2200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>
                  <a:latin typeface="Courier New" charset="0"/>
                </a:rPr>
                <a:t>prec</a:t>
              </a:r>
            </a:p>
          </p:txBody>
        </p:sp>
        <p:sp>
          <p:nvSpPr>
            <p:cNvPr id="833605" name="Rectangle 69"/>
            <p:cNvSpPr>
              <a:spLocks noChangeArrowheads="1"/>
            </p:cNvSpPr>
            <p:nvPr/>
          </p:nvSpPr>
          <p:spPr bwMode="auto">
            <a:xfrm>
              <a:off x="2864" y="2720"/>
              <a:ext cx="547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3606" name="Text Box 70"/>
            <p:cNvSpPr txBox="1">
              <a:spLocks noChangeArrowheads="1"/>
            </p:cNvSpPr>
            <p:nvPr/>
          </p:nvSpPr>
          <p:spPr bwMode="auto">
            <a:xfrm>
              <a:off x="2840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 dirty="0" err="1" smtClean="0">
                  <a:latin typeface="Courier New" charset="0"/>
                </a:rPr>
                <a:t>tprec</a:t>
              </a:r>
              <a:endParaRPr lang="en-US" dirty="0">
                <a:latin typeface="Courier New" charset="0"/>
              </a:endParaRPr>
            </a:p>
          </p:txBody>
        </p:sp>
        <p:sp>
          <p:nvSpPr>
            <p:cNvPr id="833607" name="Rectangle 71"/>
            <p:cNvSpPr>
              <a:spLocks noChangeArrowheads="1"/>
            </p:cNvSpPr>
            <p:nvPr/>
          </p:nvSpPr>
          <p:spPr bwMode="auto">
            <a:xfrm>
              <a:off x="3504" y="2720"/>
              <a:ext cx="547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3608" name="Text Box 72"/>
            <p:cNvSpPr txBox="1">
              <a:spLocks noChangeArrowheads="1"/>
            </p:cNvSpPr>
            <p:nvPr/>
          </p:nvSpPr>
          <p:spPr bwMode="auto">
            <a:xfrm>
              <a:off x="3480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>
                  <a:latin typeface="Courier New" charset="0"/>
                </a:rPr>
                <a:t>token</a:t>
              </a:r>
            </a:p>
          </p:txBody>
        </p:sp>
        <p:sp>
          <p:nvSpPr>
            <p:cNvPr id="833609" name="Rectangle 73"/>
            <p:cNvSpPr>
              <a:spLocks noChangeArrowheads="1"/>
            </p:cNvSpPr>
            <p:nvPr/>
          </p:nvSpPr>
          <p:spPr bwMode="auto">
            <a:xfrm>
              <a:off x="4144" y="2720"/>
              <a:ext cx="547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3610" name="Text Box 74"/>
            <p:cNvSpPr txBox="1">
              <a:spLocks noChangeArrowheads="1"/>
            </p:cNvSpPr>
            <p:nvPr/>
          </p:nvSpPr>
          <p:spPr bwMode="auto">
            <a:xfrm>
              <a:off x="4120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>
                  <a:latin typeface="Courier New" charset="0"/>
                </a:rPr>
                <a:t>exp</a:t>
              </a:r>
            </a:p>
          </p:txBody>
        </p:sp>
        <p:sp>
          <p:nvSpPr>
            <p:cNvPr id="833611" name="Rectangle 75"/>
            <p:cNvSpPr>
              <a:spLocks noChangeArrowheads="1"/>
            </p:cNvSpPr>
            <p:nvPr/>
          </p:nvSpPr>
          <p:spPr bwMode="auto">
            <a:xfrm>
              <a:off x="4776" y="2720"/>
              <a:ext cx="547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3612" name="Text Box 76"/>
            <p:cNvSpPr txBox="1">
              <a:spLocks noChangeArrowheads="1"/>
            </p:cNvSpPr>
            <p:nvPr/>
          </p:nvSpPr>
          <p:spPr bwMode="auto">
            <a:xfrm>
              <a:off x="4752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>
                  <a:latin typeface="Courier New" charset="0"/>
                </a:rPr>
                <a:t>rhs</a:t>
              </a:r>
            </a:p>
          </p:txBody>
        </p:sp>
      </p:grpSp>
      <p:sp>
        <p:nvSpPr>
          <p:cNvPr id="833613" name="Rectangle 77"/>
          <p:cNvSpPr>
            <a:spLocks noChangeArrowheads="1"/>
          </p:cNvSpPr>
          <p:nvPr/>
        </p:nvSpPr>
        <p:spPr bwMode="auto">
          <a:xfrm>
            <a:off x="1774825" y="4897060"/>
            <a:ext cx="17843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noProof="1">
                <a:latin typeface="Courier New" charset="0"/>
              </a:rPr>
              <a:t>odd = 2 * n + 1</a:t>
            </a:r>
            <a:endParaRPr lang="en-US" dirty="0">
              <a:latin typeface="Courier New" charset="0"/>
            </a:endParaRPr>
          </a:p>
        </p:txBody>
      </p:sp>
      <p:sp>
        <p:nvSpPr>
          <p:cNvPr id="833614" name="Text Box 78"/>
          <p:cNvSpPr txBox="1">
            <a:spLocks noChangeArrowheads="1"/>
          </p:cNvSpPr>
          <p:nvPr/>
        </p:nvSpPr>
        <p:spPr bwMode="auto">
          <a:xfrm>
            <a:off x="2730500" y="501196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0000"/>
                </a:solidFill>
              </a:rPr>
              <a:t>^</a:t>
            </a:r>
          </a:p>
        </p:txBody>
      </p:sp>
      <p:sp>
        <p:nvSpPr>
          <p:cNvPr id="833615" name="Text Box 79"/>
          <p:cNvSpPr txBox="1">
            <a:spLocks noChangeArrowheads="1"/>
          </p:cNvSpPr>
          <p:nvPr/>
        </p:nvSpPr>
        <p:spPr bwMode="auto">
          <a:xfrm>
            <a:off x="3705225" y="4896455"/>
            <a:ext cx="8731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600" b="0" dirty="0"/>
              <a:t>3</a:t>
            </a:r>
          </a:p>
        </p:txBody>
      </p:sp>
      <p:sp>
        <p:nvSpPr>
          <p:cNvPr id="833616" name="Rectangle 80"/>
          <p:cNvSpPr>
            <a:spLocks noChangeArrowheads="1"/>
          </p:cNvSpPr>
          <p:nvPr/>
        </p:nvSpPr>
        <p:spPr bwMode="auto">
          <a:xfrm>
            <a:off x="1187450" y="2276475"/>
            <a:ext cx="3619500" cy="231775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3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3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3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33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3613" grpId="0"/>
      <p:bldP spid="833614" grpId="0"/>
      <p:bldP spid="833615" grpId="0"/>
      <p:bldP spid="83361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558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76200"/>
            <a:ext cx="9144000" cy="1143000"/>
          </a:xfrm>
          <a:noFill/>
          <a:ln/>
        </p:spPr>
        <p:txBody>
          <a:bodyPr/>
          <a:lstStyle/>
          <a:p>
            <a:r>
              <a:rPr lang="en-US" sz="4000">
                <a:solidFill>
                  <a:srgbClr val="FF0000"/>
                </a:solidFill>
              </a:rPr>
              <a:t>Tracing the Precedence Parser </a:t>
            </a:r>
            <a:endParaRPr lang="en-US">
              <a:solidFill>
                <a:srgbClr val="FF0000"/>
              </a:solidFill>
            </a:endParaRPr>
          </a:p>
        </p:txBody>
      </p:sp>
      <p:sp>
        <p:nvSpPr>
          <p:cNvPr id="835587" name="Rectangle 3"/>
          <p:cNvSpPr>
            <a:spLocks noChangeArrowheads="1"/>
          </p:cNvSpPr>
          <p:nvPr/>
        </p:nvSpPr>
        <p:spPr bwMode="auto">
          <a:xfrm>
            <a:off x="444500" y="1166813"/>
            <a:ext cx="8032750" cy="198437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35588" name="Text Box 4"/>
          <p:cNvSpPr txBox="1">
            <a:spLocks noChangeArrowheads="1"/>
          </p:cNvSpPr>
          <p:nvPr/>
        </p:nvSpPr>
        <p:spPr bwMode="auto">
          <a:xfrm>
            <a:off x="520700" y="1130528"/>
            <a:ext cx="7962900" cy="1747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lnSpc>
                <a:spcPct val="110000"/>
              </a:lnSpc>
            </a:pPr>
            <a:r>
              <a:rPr noProof="1">
                <a:latin typeface="Courier New" charset="0"/>
              </a:rPr>
              <a:t>int main() {</a:t>
            </a:r>
          </a:p>
          <a:p>
            <a:pPr>
              <a:lnSpc>
                <a:spcPct val="110000"/>
              </a:lnSpc>
            </a:pPr>
            <a:r>
              <a:rPr noProof="1">
                <a:latin typeface="Courier New" charset="0"/>
              </a:rPr>
              <a:t>  </a:t>
            </a:r>
            <a:r>
              <a:rPr noProof="1" smtClean="0">
                <a:latin typeface="Courier New" charset="0"/>
              </a:rPr>
              <a:t> </a:t>
            </a:r>
            <a:r>
              <a:rPr lang="en-US" noProof="1" smtClean="0">
                <a:latin typeface="Courier New" charset="0"/>
              </a:rPr>
              <a:t>TokenScanner</a:t>
            </a:r>
            <a:r>
              <a:rPr noProof="1" smtClean="0">
                <a:latin typeface="Courier New" charset="0"/>
              </a:rPr>
              <a:t> scanner </a:t>
            </a:r>
            <a:r>
              <a:rPr noProof="1">
                <a:latin typeface="Courier New" charset="0"/>
              </a:rPr>
              <a:t>= new</a:t>
            </a:r>
            <a:r>
              <a:rPr noProof="1" smtClean="0">
                <a:latin typeface="Courier New" charset="0"/>
              </a:rPr>
              <a:t> </a:t>
            </a:r>
            <a:r>
              <a:rPr lang="en-US" noProof="1" smtClean="0">
                <a:latin typeface="Courier New" charset="0"/>
              </a:rPr>
              <a:t>TokenScanner</a:t>
            </a:r>
            <a:r>
              <a:rPr noProof="1" smtClean="0">
                <a:latin typeface="Courier New" charset="0"/>
              </a:rPr>
              <a:t>(</a:t>
            </a:r>
            <a:r>
              <a:rPr noProof="1">
                <a:latin typeface="Courier New" charset="0"/>
              </a:rPr>
              <a:t>);</a:t>
            </a:r>
          </a:p>
          <a:p>
            <a:pPr>
              <a:lnSpc>
                <a:spcPct val="110000"/>
              </a:lnSpc>
            </a:pPr>
            <a:r>
              <a:rPr noProof="1">
                <a:latin typeface="Courier New" charset="0"/>
              </a:rPr>
              <a:t>  </a:t>
            </a:r>
            <a:r>
              <a:rPr noProof="1" smtClean="0">
                <a:latin typeface="Courier New" charset="0"/>
              </a:rPr>
              <a:t> scanner.setInput</a:t>
            </a:r>
            <a:r>
              <a:rPr noProof="1">
                <a:latin typeface="Courier New" charset="0"/>
              </a:rPr>
              <a:t>("odd = 2 * n + 1");</a:t>
            </a:r>
          </a:p>
          <a:p>
            <a:pPr>
              <a:lnSpc>
                <a:spcPct val="110000"/>
              </a:lnSpc>
            </a:pPr>
            <a:r>
              <a:rPr noProof="1">
                <a:latin typeface="Courier New" charset="0"/>
              </a:rPr>
              <a:t>  </a:t>
            </a:r>
            <a:r>
              <a:rPr noProof="1" smtClean="0">
                <a:latin typeface="Courier New" charset="0"/>
              </a:rPr>
              <a:t> </a:t>
            </a:r>
            <a:r>
              <a:rPr lang="en-US" noProof="1" smtClean="0">
                <a:latin typeface="Courier New" charset="0"/>
              </a:rPr>
              <a:t>scanner.ignoreWhitespace()</a:t>
            </a:r>
            <a:r>
              <a:rPr noProof="1" smtClean="0">
                <a:latin typeface="Courier New" charset="0"/>
              </a:rPr>
              <a:t>;</a:t>
            </a:r>
            <a:endParaRPr noProof="1">
              <a:latin typeface="Courier New" charset="0"/>
            </a:endParaRPr>
          </a:p>
          <a:p>
            <a:pPr>
              <a:lnSpc>
                <a:spcPct val="110000"/>
              </a:lnSpc>
            </a:pPr>
            <a:r>
              <a:rPr noProof="1">
                <a:latin typeface="Courier New" charset="0"/>
              </a:rPr>
              <a:t>   Expression *exp =</a:t>
            </a:r>
            <a:r>
              <a:rPr noProof="1" smtClean="0">
                <a:latin typeface="Courier New" charset="0"/>
              </a:rPr>
              <a:t> </a:t>
            </a:r>
            <a:r>
              <a:rPr lang="en-US" noProof="1" smtClean="0">
                <a:latin typeface="Courier New" charset="0"/>
              </a:rPr>
              <a:t>readE(scanner, 0)</a:t>
            </a:r>
            <a:r>
              <a:rPr noProof="1" smtClean="0">
                <a:latin typeface="Courier New" charset="0"/>
              </a:rPr>
              <a:t>;</a:t>
            </a:r>
            <a:endParaRPr noProof="1">
              <a:latin typeface="Courier New" charset="0"/>
            </a:endParaRPr>
          </a:p>
          <a:p>
            <a:pPr>
              <a:lnSpc>
                <a:spcPct val="110000"/>
              </a:lnSpc>
            </a:pPr>
            <a:r>
              <a:rPr noProof="1">
                <a:latin typeface="Courier New" charset="0"/>
              </a:rPr>
              <a:t>   . . .</a:t>
            </a:r>
          </a:p>
          <a:p>
            <a:pPr>
              <a:lnSpc>
                <a:spcPct val="110000"/>
              </a:lnSpc>
            </a:pPr>
            <a:r>
              <a:rPr noProof="1">
                <a:latin typeface="Courier New" charset="0"/>
              </a:rPr>
              <a:t>}</a:t>
            </a:r>
          </a:p>
        </p:txBody>
      </p:sp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533400" y="1422400"/>
            <a:ext cx="8089900" cy="3384549"/>
            <a:chOff x="336" y="896"/>
            <a:chExt cx="5096" cy="2132"/>
          </a:xfrm>
        </p:grpSpPr>
        <p:sp>
          <p:nvSpPr>
            <p:cNvPr id="835590" name="Rectangle 6"/>
            <p:cNvSpPr>
              <a:spLocks noChangeArrowheads="1"/>
            </p:cNvSpPr>
            <p:nvPr/>
          </p:nvSpPr>
          <p:spPr bwMode="auto">
            <a:xfrm>
              <a:off x="336" y="907"/>
              <a:ext cx="5060" cy="2121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5591" name="Text Box 7"/>
            <p:cNvSpPr txBox="1">
              <a:spLocks noChangeArrowheads="1"/>
            </p:cNvSpPr>
            <p:nvPr/>
          </p:nvSpPr>
          <p:spPr bwMode="auto">
            <a:xfrm>
              <a:off x="408" y="896"/>
              <a:ext cx="4905" cy="18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r>
                <a:rPr lang="en-US" dirty="0">
                  <a:latin typeface="Courier New" charset="0"/>
                </a:rPr>
                <a:t>Expression </a:t>
              </a:r>
              <a:r>
                <a:rPr lang="en-US" dirty="0" smtClean="0">
                  <a:latin typeface="Courier New" charset="0"/>
                </a:rPr>
                <a:t>*</a:t>
              </a:r>
              <a:r>
                <a:rPr lang="en-US" dirty="0" err="1" smtClean="0">
                  <a:latin typeface="Courier New" charset="0"/>
                </a:rPr>
                <a:t>readE(TokenScanner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>
                  <a:latin typeface="Courier New" charset="0"/>
                </a:rPr>
                <a:t>&amp;</a:t>
              </a:r>
              <a:r>
                <a:rPr lang="en-US" dirty="0" smtClean="0">
                  <a:latin typeface="Courier New" charset="0"/>
                </a:rPr>
                <a:t> scanner, </a:t>
              </a:r>
              <a:r>
                <a:rPr lang="en-US" dirty="0" err="1">
                  <a:latin typeface="Courier New" charset="0"/>
                </a:rPr>
                <a:t>int</a:t>
              </a:r>
              <a:r>
                <a:rPr lang="en-US" dirty="0">
                  <a:latin typeface="Courier New" charset="0"/>
                </a:rPr>
                <a:t> </a:t>
              </a:r>
              <a:r>
                <a:rPr lang="en-US" dirty="0" err="1">
                  <a:latin typeface="Courier New" charset="0"/>
                </a:rPr>
                <a:t>prec</a:t>
              </a:r>
              <a:r>
                <a:rPr lang="en-US" dirty="0">
                  <a:latin typeface="Courier New" charset="0"/>
                </a:rPr>
                <a:t>) {</a:t>
              </a:r>
            </a:p>
            <a:p>
              <a:r>
                <a:rPr lang="en-US" dirty="0">
                  <a:latin typeface="Courier New" charset="0"/>
                </a:rPr>
                <a:t>   Expression *exp =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readT(scanner</a:t>
              </a:r>
              <a:r>
                <a:rPr lang="en-US" dirty="0" smtClean="0">
                  <a:latin typeface="Courier New" charset="0"/>
                </a:rPr>
                <a:t>)</a:t>
              </a:r>
              <a:r>
                <a:rPr lang="en-US" dirty="0">
                  <a:latin typeface="Courier New" charset="0"/>
                </a:rPr>
                <a:t>;</a:t>
              </a:r>
            </a:p>
            <a:p>
              <a:r>
                <a:rPr lang="en-US" dirty="0">
                  <a:latin typeface="Courier New" charset="0"/>
                </a:rPr>
                <a:t>   string token;</a:t>
              </a:r>
            </a:p>
            <a:p>
              <a:r>
                <a:rPr lang="en-US" dirty="0">
                  <a:latin typeface="Courier New" charset="0"/>
                </a:rPr>
                <a:t>   while (true) {</a:t>
              </a:r>
            </a:p>
            <a:p>
              <a:r>
                <a:rPr lang="en-US" dirty="0">
                  <a:latin typeface="Courier New" charset="0"/>
                </a:rPr>
                <a:t>      token =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scanner.nextToken</a:t>
              </a:r>
              <a:r>
                <a:rPr lang="en-US" dirty="0">
                  <a:latin typeface="Courier New" charset="0"/>
                </a:rPr>
                <a:t>();</a:t>
              </a:r>
            </a:p>
            <a:p>
              <a:r>
                <a:rPr lang="en-US" dirty="0">
                  <a:latin typeface="Courier New" charset="0"/>
                </a:rPr>
                <a:t>      </a:t>
              </a:r>
              <a:r>
                <a:rPr lang="en-US" dirty="0" err="1">
                  <a:latin typeface="Courier New" charset="0"/>
                </a:rPr>
                <a:t>int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tprec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>
                  <a:latin typeface="Courier New" charset="0"/>
                </a:rPr>
                <a:t>=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precedence(token</a:t>
              </a:r>
              <a:r>
                <a:rPr lang="en-US" dirty="0">
                  <a:latin typeface="Courier New" charset="0"/>
                </a:rPr>
                <a:t>);</a:t>
              </a:r>
            </a:p>
            <a:p>
              <a:r>
                <a:rPr lang="en-US" dirty="0">
                  <a:latin typeface="Courier New" charset="0"/>
                </a:rPr>
                <a:t>      if </a:t>
              </a:r>
              <a:r>
                <a:rPr lang="en-US" dirty="0" smtClean="0">
                  <a:latin typeface="Courier New" charset="0"/>
                </a:rPr>
                <a:t>(</a:t>
              </a:r>
              <a:r>
                <a:rPr lang="en-US" dirty="0" err="1" smtClean="0">
                  <a:latin typeface="Courier New" charset="0"/>
                </a:rPr>
                <a:t>tprec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>
                  <a:latin typeface="Courier New" charset="0"/>
                </a:rPr>
                <a:t>&lt;= </a:t>
              </a:r>
              <a:r>
                <a:rPr lang="en-US" dirty="0" err="1">
                  <a:latin typeface="Courier New" charset="0"/>
                </a:rPr>
                <a:t>prec</a:t>
              </a:r>
              <a:r>
                <a:rPr lang="en-US" dirty="0">
                  <a:latin typeface="Courier New" charset="0"/>
                </a:rPr>
                <a:t>) break;</a:t>
              </a:r>
            </a:p>
            <a:p>
              <a:r>
                <a:rPr lang="en-US" dirty="0">
                  <a:latin typeface="Courier New" charset="0"/>
                </a:rPr>
                <a:t>      Expression *</a:t>
              </a:r>
              <a:r>
                <a:rPr lang="en-US" dirty="0" err="1">
                  <a:latin typeface="Courier New" charset="0"/>
                </a:rPr>
                <a:t>rhs</a:t>
              </a:r>
              <a:r>
                <a:rPr lang="en-US" dirty="0">
                  <a:latin typeface="Courier New" charset="0"/>
                </a:rPr>
                <a:t> =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readE(scanner</a:t>
              </a:r>
              <a:r>
                <a:rPr lang="en-US" dirty="0" smtClean="0">
                  <a:latin typeface="Courier New" charset="0"/>
                </a:rPr>
                <a:t>, </a:t>
              </a:r>
              <a:r>
                <a:rPr lang="en-US" dirty="0" err="1" smtClean="0">
                  <a:latin typeface="Courier New" charset="0"/>
                </a:rPr>
                <a:t>tprec</a:t>
              </a:r>
              <a:r>
                <a:rPr lang="en-US" dirty="0" smtClean="0">
                  <a:latin typeface="Courier New" charset="0"/>
                </a:rPr>
                <a:t>)</a:t>
              </a:r>
              <a:r>
                <a:rPr lang="en-US" dirty="0">
                  <a:latin typeface="Courier New" charset="0"/>
                </a:rPr>
                <a:t>;</a:t>
              </a:r>
            </a:p>
            <a:p>
              <a:r>
                <a:rPr lang="en-US" dirty="0">
                  <a:latin typeface="Courier New" charset="0"/>
                </a:rPr>
                <a:t>      exp = new </a:t>
              </a:r>
              <a:r>
                <a:rPr lang="en-US" dirty="0" err="1">
                  <a:latin typeface="Courier New" charset="0"/>
                </a:rPr>
                <a:t>CompoundExp</a:t>
              </a:r>
              <a:r>
                <a:rPr lang="en-US" dirty="0" err="1" smtClean="0">
                  <a:latin typeface="Courier New" charset="0"/>
                </a:rPr>
                <a:t>(token</a:t>
              </a:r>
              <a:r>
                <a:rPr lang="en-US" dirty="0" smtClean="0">
                  <a:latin typeface="Courier New" charset="0"/>
                </a:rPr>
                <a:t>, </a:t>
              </a:r>
              <a:r>
                <a:rPr lang="en-US" dirty="0">
                  <a:latin typeface="Courier New" charset="0"/>
                </a:rPr>
                <a:t>exp, </a:t>
              </a:r>
              <a:r>
                <a:rPr lang="en-US" dirty="0" err="1">
                  <a:latin typeface="Courier New" charset="0"/>
                </a:rPr>
                <a:t>rhs</a:t>
              </a:r>
              <a:r>
                <a:rPr lang="en-US" dirty="0">
                  <a:latin typeface="Courier New" charset="0"/>
                </a:rPr>
                <a:t>);</a:t>
              </a:r>
            </a:p>
            <a:p>
              <a:r>
                <a:rPr lang="en-US" dirty="0">
                  <a:latin typeface="Courier New" charset="0"/>
                </a:rPr>
                <a:t>   }</a:t>
              </a:r>
            </a:p>
            <a:p>
              <a:r>
                <a:rPr lang="en-US" dirty="0">
                  <a:latin typeface="Courier New" charset="0"/>
                </a:rPr>
                <a:t>  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scanner.saveToken</a:t>
              </a:r>
              <a:r>
                <a:rPr lang="en-US" dirty="0" err="1">
                  <a:latin typeface="Courier New" charset="0"/>
                </a:rPr>
                <a:t>(token</a:t>
              </a:r>
              <a:r>
                <a:rPr lang="en-US" dirty="0">
                  <a:latin typeface="Courier New" charset="0"/>
                </a:rPr>
                <a:t>);</a:t>
              </a:r>
            </a:p>
            <a:p>
              <a:r>
                <a:rPr lang="en-US" dirty="0">
                  <a:latin typeface="Courier New" charset="0"/>
                </a:rPr>
                <a:t>   return exp;</a:t>
              </a:r>
            </a:p>
            <a:p>
              <a:r>
                <a:rPr lang="en-US" dirty="0">
                  <a:latin typeface="Courier New" charset="0"/>
                </a:rPr>
                <a:t>}</a:t>
              </a:r>
            </a:p>
          </p:txBody>
        </p:sp>
        <p:sp>
          <p:nvSpPr>
            <p:cNvPr id="835592" name="Rectangle 8"/>
            <p:cNvSpPr>
              <a:spLocks noChangeArrowheads="1"/>
            </p:cNvSpPr>
            <p:nvPr/>
          </p:nvSpPr>
          <p:spPr bwMode="auto">
            <a:xfrm>
              <a:off x="986" y="2720"/>
              <a:ext cx="1150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5593" name="Text Box 9"/>
            <p:cNvSpPr txBox="1">
              <a:spLocks noChangeArrowheads="1"/>
            </p:cNvSpPr>
            <p:nvPr/>
          </p:nvSpPr>
          <p:spPr bwMode="auto">
            <a:xfrm>
              <a:off x="960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 smtClean="0">
                  <a:latin typeface="Courier New" charset="0"/>
                </a:rPr>
                <a:t>scanner</a:t>
              </a:r>
              <a:endParaRPr lang="en-US" dirty="0">
                <a:latin typeface="Courier New" charset="0"/>
              </a:endParaRPr>
            </a:p>
          </p:txBody>
        </p:sp>
        <p:sp>
          <p:nvSpPr>
            <p:cNvPr id="835594" name="Rectangle 10"/>
            <p:cNvSpPr>
              <a:spLocks noChangeArrowheads="1"/>
            </p:cNvSpPr>
            <p:nvPr/>
          </p:nvSpPr>
          <p:spPr bwMode="auto">
            <a:xfrm>
              <a:off x="2224" y="2720"/>
              <a:ext cx="547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5595" name="Text Box 11"/>
            <p:cNvSpPr txBox="1">
              <a:spLocks noChangeArrowheads="1"/>
            </p:cNvSpPr>
            <p:nvPr/>
          </p:nvSpPr>
          <p:spPr bwMode="auto">
            <a:xfrm>
              <a:off x="2200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>
                  <a:latin typeface="Courier New" charset="0"/>
                </a:rPr>
                <a:t>prec</a:t>
              </a:r>
            </a:p>
          </p:txBody>
        </p:sp>
        <p:sp>
          <p:nvSpPr>
            <p:cNvPr id="835596" name="Rectangle 12"/>
            <p:cNvSpPr>
              <a:spLocks noChangeArrowheads="1"/>
            </p:cNvSpPr>
            <p:nvPr/>
          </p:nvSpPr>
          <p:spPr bwMode="auto">
            <a:xfrm>
              <a:off x="2864" y="2720"/>
              <a:ext cx="547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5597" name="Text Box 13"/>
            <p:cNvSpPr txBox="1">
              <a:spLocks noChangeArrowheads="1"/>
            </p:cNvSpPr>
            <p:nvPr/>
          </p:nvSpPr>
          <p:spPr bwMode="auto">
            <a:xfrm>
              <a:off x="2840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 dirty="0" err="1" smtClean="0">
                  <a:latin typeface="Courier New" charset="0"/>
                </a:rPr>
                <a:t>tprec</a:t>
              </a:r>
              <a:endParaRPr lang="en-US" dirty="0">
                <a:latin typeface="Courier New" charset="0"/>
              </a:endParaRPr>
            </a:p>
          </p:txBody>
        </p:sp>
        <p:sp>
          <p:nvSpPr>
            <p:cNvPr id="835598" name="Rectangle 14"/>
            <p:cNvSpPr>
              <a:spLocks noChangeArrowheads="1"/>
            </p:cNvSpPr>
            <p:nvPr/>
          </p:nvSpPr>
          <p:spPr bwMode="auto">
            <a:xfrm>
              <a:off x="3504" y="2720"/>
              <a:ext cx="547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5599" name="Text Box 15"/>
            <p:cNvSpPr txBox="1">
              <a:spLocks noChangeArrowheads="1"/>
            </p:cNvSpPr>
            <p:nvPr/>
          </p:nvSpPr>
          <p:spPr bwMode="auto">
            <a:xfrm>
              <a:off x="3480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>
                  <a:latin typeface="Courier New" charset="0"/>
                </a:rPr>
                <a:t>token</a:t>
              </a:r>
            </a:p>
          </p:txBody>
        </p:sp>
        <p:sp>
          <p:nvSpPr>
            <p:cNvPr id="835600" name="Rectangle 16"/>
            <p:cNvSpPr>
              <a:spLocks noChangeArrowheads="1"/>
            </p:cNvSpPr>
            <p:nvPr/>
          </p:nvSpPr>
          <p:spPr bwMode="auto">
            <a:xfrm>
              <a:off x="4144" y="2720"/>
              <a:ext cx="547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5601" name="Text Box 17"/>
            <p:cNvSpPr txBox="1">
              <a:spLocks noChangeArrowheads="1"/>
            </p:cNvSpPr>
            <p:nvPr/>
          </p:nvSpPr>
          <p:spPr bwMode="auto">
            <a:xfrm>
              <a:off x="4120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>
                  <a:latin typeface="Courier New" charset="0"/>
                </a:rPr>
                <a:t>exp</a:t>
              </a:r>
            </a:p>
          </p:txBody>
        </p:sp>
        <p:sp>
          <p:nvSpPr>
            <p:cNvPr id="835602" name="Rectangle 18"/>
            <p:cNvSpPr>
              <a:spLocks noChangeArrowheads="1"/>
            </p:cNvSpPr>
            <p:nvPr/>
          </p:nvSpPr>
          <p:spPr bwMode="auto">
            <a:xfrm>
              <a:off x="4776" y="2720"/>
              <a:ext cx="547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5603" name="Text Box 19"/>
            <p:cNvSpPr txBox="1">
              <a:spLocks noChangeArrowheads="1"/>
            </p:cNvSpPr>
            <p:nvPr/>
          </p:nvSpPr>
          <p:spPr bwMode="auto">
            <a:xfrm>
              <a:off x="4752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>
                  <a:latin typeface="Courier New" charset="0"/>
                </a:rPr>
                <a:t>rhs</a:t>
              </a:r>
            </a:p>
          </p:txBody>
        </p:sp>
      </p:grpSp>
      <p:sp>
        <p:nvSpPr>
          <p:cNvPr id="835604" name="Rectangle 20"/>
          <p:cNvSpPr>
            <a:spLocks noChangeArrowheads="1"/>
          </p:cNvSpPr>
          <p:nvPr/>
        </p:nvSpPr>
        <p:spPr bwMode="auto">
          <a:xfrm>
            <a:off x="1600200" y="4356100"/>
            <a:ext cx="17843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noProof="1">
                <a:latin typeface="Courier New" charset="0"/>
              </a:rPr>
              <a:t>odd = 2 * n + 1</a:t>
            </a:r>
            <a:endParaRPr lang="en-US" dirty="0">
              <a:latin typeface="Courier New" charset="0"/>
            </a:endParaRPr>
          </a:p>
        </p:txBody>
      </p:sp>
      <p:sp>
        <p:nvSpPr>
          <p:cNvPr id="835605" name="Text Box 21"/>
          <p:cNvSpPr txBox="1">
            <a:spLocks noChangeArrowheads="1"/>
          </p:cNvSpPr>
          <p:nvPr/>
        </p:nvSpPr>
        <p:spPr bwMode="auto">
          <a:xfrm>
            <a:off x="3530600" y="4307115"/>
            <a:ext cx="8731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600" b="0"/>
              <a:t>0</a:t>
            </a:r>
          </a:p>
        </p:txBody>
      </p:sp>
      <p:grpSp>
        <p:nvGrpSpPr>
          <p:cNvPr id="3" name="Group 22"/>
          <p:cNvGrpSpPr>
            <a:grpSpLocks/>
          </p:cNvGrpSpPr>
          <p:nvPr/>
        </p:nvGrpSpPr>
        <p:grpSpPr bwMode="auto">
          <a:xfrm>
            <a:off x="1370013" y="5919787"/>
            <a:ext cx="688975" cy="571500"/>
            <a:chOff x="4894" y="3729"/>
            <a:chExt cx="434" cy="360"/>
          </a:xfrm>
        </p:grpSpPr>
        <p:sp>
          <p:nvSpPr>
            <p:cNvPr id="835607" name="Rectangle 23"/>
            <p:cNvSpPr>
              <a:spLocks noChangeArrowheads="1"/>
            </p:cNvSpPr>
            <p:nvPr/>
          </p:nvSpPr>
          <p:spPr bwMode="auto">
            <a:xfrm>
              <a:off x="4894" y="3915"/>
              <a:ext cx="434" cy="16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5608" name="Rectangle 24"/>
            <p:cNvSpPr>
              <a:spLocks noChangeArrowheads="1"/>
            </p:cNvSpPr>
            <p:nvPr/>
          </p:nvSpPr>
          <p:spPr bwMode="auto">
            <a:xfrm>
              <a:off x="4896" y="3897"/>
              <a:ext cx="431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noProof="1">
                  <a:latin typeface="Courier New" charset="0"/>
                </a:rPr>
                <a:t>odd</a:t>
              </a:r>
              <a:endParaRPr lang="en-US" dirty="0">
                <a:latin typeface="Courier New" charset="0"/>
              </a:endParaRPr>
            </a:p>
          </p:txBody>
        </p:sp>
        <p:sp>
          <p:nvSpPr>
            <p:cNvPr id="835609" name="Rectangle 25"/>
            <p:cNvSpPr>
              <a:spLocks noChangeArrowheads="1"/>
            </p:cNvSpPr>
            <p:nvPr/>
          </p:nvSpPr>
          <p:spPr bwMode="auto">
            <a:xfrm>
              <a:off x="4894" y="3747"/>
              <a:ext cx="434" cy="16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5610" name="Rectangle 26"/>
            <p:cNvSpPr>
              <a:spLocks noChangeArrowheads="1"/>
            </p:cNvSpPr>
            <p:nvPr/>
          </p:nvSpPr>
          <p:spPr bwMode="auto">
            <a:xfrm>
              <a:off x="4896" y="3729"/>
              <a:ext cx="431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noProof="1">
                  <a:latin typeface="Courier New" charset="0"/>
                </a:rPr>
                <a:t>ID</a:t>
              </a:r>
              <a:endParaRPr lang="en-US" dirty="0">
                <a:latin typeface="Courier New" charset="0"/>
              </a:endParaRPr>
            </a:p>
          </p:txBody>
        </p:sp>
      </p:grpSp>
      <p:sp>
        <p:nvSpPr>
          <p:cNvPr id="835611" name="Oval 27"/>
          <p:cNvSpPr>
            <a:spLocks noChangeArrowheads="1"/>
          </p:cNvSpPr>
          <p:nvPr/>
        </p:nvSpPr>
        <p:spPr bwMode="auto">
          <a:xfrm>
            <a:off x="6985000" y="4483100"/>
            <a:ext cx="74613" cy="74613"/>
          </a:xfrm>
          <a:prstGeom prst="ellipse">
            <a:avLst/>
          </a:prstGeom>
          <a:solidFill>
            <a:srgbClr val="00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cxnSp>
        <p:nvCxnSpPr>
          <p:cNvPr id="835612" name="AutoShape 28"/>
          <p:cNvCxnSpPr>
            <a:cxnSpLocks noChangeShapeType="1"/>
            <a:stCxn id="835611" idx="4"/>
            <a:endCxn id="835609" idx="1"/>
          </p:cNvCxnSpPr>
          <p:nvPr/>
        </p:nvCxnSpPr>
        <p:spPr bwMode="auto">
          <a:xfrm rot="5400000">
            <a:off x="3434557" y="2493169"/>
            <a:ext cx="1524000" cy="5653087"/>
          </a:xfrm>
          <a:prstGeom prst="bentConnector4">
            <a:avLst>
              <a:gd name="adj1" fmla="val 50409"/>
              <a:gd name="adj2" fmla="val 104042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sp>
        <p:nvSpPr>
          <p:cNvPr id="835613" name="Rectangle 29"/>
          <p:cNvSpPr>
            <a:spLocks noChangeArrowheads="1"/>
          </p:cNvSpPr>
          <p:nvPr/>
        </p:nvSpPr>
        <p:spPr bwMode="auto">
          <a:xfrm>
            <a:off x="1317625" y="2994025"/>
            <a:ext cx="4606925" cy="231775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35614" name="Text Box 30"/>
          <p:cNvSpPr txBox="1">
            <a:spLocks noChangeArrowheads="1"/>
          </p:cNvSpPr>
          <p:nvPr/>
        </p:nvSpPr>
        <p:spPr bwMode="auto">
          <a:xfrm>
            <a:off x="2136775" y="444681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0000"/>
                </a:solidFill>
              </a:rPr>
              <a:t>^</a:t>
            </a:r>
          </a:p>
        </p:txBody>
      </p:sp>
      <p:sp>
        <p:nvSpPr>
          <p:cNvPr id="835615" name="Rectangle 31"/>
          <p:cNvSpPr>
            <a:spLocks noChangeArrowheads="1"/>
          </p:cNvSpPr>
          <p:nvPr/>
        </p:nvSpPr>
        <p:spPr bwMode="auto">
          <a:xfrm>
            <a:off x="5594350" y="4362450"/>
            <a:ext cx="8382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 algn="ctr"/>
            <a:r>
              <a:rPr noProof="1">
                <a:latin typeface="Courier New" charset="0"/>
              </a:rPr>
              <a:t>=</a:t>
            </a:r>
            <a:endParaRPr lang="en-US">
              <a:latin typeface="Courier New" charset="0"/>
            </a:endParaRPr>
          </a:p>
        </p:txBody>
      </p:sp>
      <p:sp>
        <p:nvSpPr>
          <p:cNvPr id="835616" name="Text Box 32"/>
          <p:cNvSpPr txBox="1">
            <a:spLocks noChangeArrowheads="1"/>
          </p:cNvSpPr>
          <p:nvPr/>
        </p:nvSpPr>
        <p:spPr bwMode="auto">
          <a:xfrm>
            <a:off x="4537075" y="4307115"/>
            <a:ext cx="8731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600" b="0"/>
              <a:t>1</a:t>
            </a:r>
          </a:p>
        </p:txBody>
      </p:sp>
      <p:grpSp>
        <p:nvGrpSpPr>
          <p:cNvPr id="4" name="Group 33"/>
          <p:cNvGrpSpPr>
            <a:grpSpLocks/>
          </p:cNvGrpSpPr>
          <p:nvPr/>
        </p:nvGrpSpPr>
        <p:grpSpPr bwMode="auto">
          <a:xfrm>
            <a:off x="619125" y="1708150"/>
            <a:ext cx="8089900" cy="3384549"/>
            <a:chOff x="336" y="896"/>
            <a:chExt cx="5096" cy="2132"/>
          </a:xfrm>
        </p:grpSpPr>
        <p:sp>
          <p:nvSpPr>
            <p:cNvPr id="835618" name="Rectangle 34"/>
            <p:cNvSpPr>
              <a:spLocks noChangeArrowheads="1"/>
            </p:cNvSpPr>
            <p:nvPr/>
          </p:nvSpPr>
          <p:spPr bwMode="auto">
            <a:xfrm>
              <a:off x="336" y="907"/>
              <a:ext cx="5060" cy="2121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5619" name="Text Box 35"/>
            <p:cNvSpPr txBox="1">
              <a:spLocks noChangeArrowheads="1"/>
            </p:cNvSpPr>
            <p:nvPr/>
          </p:nvSpPr>
          <p:spPr bwMode="auto">
            <a:xfrm>
              <a:off x="408" y="896"/>
              <a:ext cx="4905" cy="18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r>
                <a:rPr lang="en-US" dirty="0">
                  <a:latin typeface="Courier New" charset="0"/>
                </a:rPr>
                <a:t>Expression </a:t>
              </a:r>
              <a:r>
                <a:rPr lang="en-US" dirty="0" smtClean="0">
                  <a:latin typeface="Courier New" charset="0"/>
                </a:rPr>
                <a:t>*</a:t>
              </a:r>
              <a:r>
                <a:rPr lang="en-US" dirty="0" err="1" smtClean="0">
                  <a:latin typeface="Courier New" charset="0"/>
                </a:rPr>
                <a:t>readE(TokenScanner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>
                  <a:latin typeface="Courier New" charset="0"/>
                </a:rPr>
                <a:t>&amp;</a:t>
              </a:r>
              <a:r>
                <a:rPr lang="en-US" dirty="0" smtClean="0">
                  <a:latin typeface="Courier New" charset="0"/>
                </a:rPr>
                <a:t> scanner, </a:t>
              </a:r>
              <a:r>
                <a:rPr lang="en-US" dirty="0" err="1">
                  <a:latin typeface="Courier New" charset="0"/>
                </a:rPr>
                <a:t>int</a:t>
              </a:r>
              <a:r>
                <a:rPr lang="en-US" dirty="0">
                  <a:latin typeface="Courier New" charset="0"/>
                </a:rPr>
                <a:t> </a:t>
              </a:r>
              <a:r>
                <a:rPr lang="en-US" dirty="0" err="1">
                  <a:latin typeface="Courier New" charset="0"/>
                </a:rPr>
                <a:t>prec</a:t>
              </a:r>
              <a:r>
                <a:rPr lang="en-US" dirty="0">
                  <a:latin typeface="Courier New" charset="0"/>
                </a:rPr>
                <a:t>) {</a:t>
              </a:r>
            </a:p>
            <a:p>
              <a:r>
                <a:rPr lang="en-US" dirty="0">
                  <a:latin typeface="Courier New" charset="0"/>
                </a:rPr>
                <a:t>   Expression *exp =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readT(scanner</a:t>
              </a:r>
              <a:r>
                <a:rPr lang="en-US" dirty="0" smtClean="0">
                  <a:latin typeface="Courier New" charset="0"/>
                </a:rPr>
                <a:t>)</a:t>
              </a:r>
              <a:r>
                <a:rPr lang="en-US" dirty="0">
                  <a:latin typeface="Courier New" charset="0"/>
                </a:rPr>
                <a:t>;</a:t>
              </a:r>
            </a:p>
            <a:p>
              <a:r>
                <a:rPr lang="en-US" dirty="0">
                  <a:latin typeface="Courier New" charset="0"/>
                </a:rPr>
                <a:t>   string token;</a:t>
              </a:r>
            </a:p>
            <a:p>
              <a:r>
                <a:rPr lang="en-US" dirty="0">
                  <a:latin typeface="Courier New" charset="0"/>
                </a:rPr>
                <a:t>   while (true) {</a:t>
              </a:r>
            </a:p>
            <a:p>
              <a:r>
                <a:rPr lang="en-US" dirty="0">
                  <a:latin typeface="Courier New" charset="0"/>
                </a:rPr>
                <a:t>      token =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scanner.nextToken</a:t>
              </a:r>
              <a:r>
                <a:rPr lang="en-US" dirty="0">
                  <a:latin typeface="Courier New" charset="0"/>
                </a:rPr>
                <a:t>();</a:t>
              </a:r>
            </a:p>
            <a:p>
              <a:r>
                <a:rPr lang="en-US" dirty="0">
                  <a:latin typeface="Courier New" charset="0"/>
                </a:rPr>
                <a:t>      </a:t>
              </a:r>
              <a:r>
                <a:rPr lang="en-US" dirty="0" err="1">
                  <a:latin typeface="Courier New" charset="0"/>
                </a:rPr>
                <a:t>int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tprec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>
                  <a:latin typeface="Courier New" charset="0"/>
                </a:rPr>
                <a:t>=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precedence(token</a:t>
              </a:r>
              <a:r>
                <a:rPr lang="en-US" dirty="0">
                  <a:latin typeface="Courier New" charset="0"/>
                </a:rPr>
                <a:t>);</a:t>
              </a:r>
            </a:p>
            <a:p>
              <a:r>
                <a:rPr lang="en-US" dirty="0">
                  <a:latin typeface="Courier New" charset="0"/>
                </a:rPr>
                <a:t>      if </a:t>
              </a:r>
              <a:r>
                <a:rPr lang="en-US" dirty="0" smtClean="0">
                  <a:latin typeface="Courier New" charset="0"/>
                </a:rPr>
                <a:t>(</a:t>
              </a:r>
              <a:r>
                <a:rPr lang="en-US" dirty="0" err="1" smtClean="0">
                  <a:latin typeface="Courier New" charset="0"/>
                </a:rPr>
                <a:t>tprec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>
                  <a:latin typeface="Courier New" charset="0"/>
                </a:rPr>
                <a:t>&lt;= </a:t>
              </a:r>
              <a:r>
                <a:rPr lang="en-US" dirty="0" err="1">
                  <a:latin typeface="Courier New" charset="0"/>
                </a:rPr>
                <a:t>prec</a:t>
              </a:r>
              <a:r>
                <a:rPr lang="en-US" dirty="0">
                  <a:latin typeface="Courier New" charset="0"/>
                </a:rPr>
                <a:t>) break;</a:t>
              </a:r>
            </a:p>
            <a:p>
              <a:r>
                <a:rPr lang="en-US" dirty="0">
                  <a:latin typeface="Courier New" charset="0"/>
                </a:rPr>
                <a:t>      Expression *</a:t>
              </a:r>
              <a:r>
                <a:rPr lang="en-US" dirty="0" err="1">
                  <a:latin typeface="Courier New" charset="0"/>
                </a:rPr>
                <a:t>rhs</a:t>
              </a:r>
              <a:r>
                <a:rPr lang="en-US" dirty="0">
                  <a:latin typeface="Courier New" charset="0"/>
                </a:rPr>
                <a:t> =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readE(scanner</a:t>
              </a:r>
              <a:r>
                <a:rPr lang="en-US" dirty="0" smtClean="0">
                  <a:latin typeface="Courier New" charset="0"/>
                </a:rPr>
                <a:t>, </a:t>
              </a:r>
              <a:r>
                <a:rPr lang="en-US" dirty="0" err="1" smtClean="0">
                  <a:latin typeface="Courier New" charset="0"/>
                </a:rPr>
                <a:t>tprec</a:t>
              </a:r>
              <a:r>
                <a:rPr lang="en-US" dirty="0" smtClean="0">
                  <a:latin typeface="Courier New" charset="0"/>
                </a:rPr>
                <a:t>)</a:t>
              </a:r>
              <a:r>
                <a:rPr lang="en-US" dirty="0">
                  <a:latin typeface="Courier New" charset="0"/>
                </a:rPr>
                <a:t>;</a:t>
              </a:r>
            </a:p>
            <a:p>
              <a:r>
                <a:rPr lang="en-US" dirty="0">
                  <a:latin typeface="Courier New" charset="0"/>
                </a:rPr>
                <a:t>      exp = new </a:t>
              </a:r>
              <a:r>
                <a:rPr lang="en-US" dirty="0" err="1">
                  <a:latin typeface="Courier New" charset="0"/>
                </a:rPr>
                <a:t>CompoundExp</a:t>
              </a:r>
              <a:r>
                <a:rPr lang="en-US" dirty="0" err="1" smtClean="0">
                  <a:latin typeface="Courier New" charset="0"/>
                </a:rPr>
                <a:t>(token</a:t>
              </a:r>
              <a:r>
                <a:rPr lang="en-US" dirty="0" smtClean="0">
                  <a:latin typeface="Courier New" charset="0"/>
                </a:rPr>
                <a:t>, </a:t>
              </a:r>
              <a:r>
                <a:rPr lang="en-US" dirty="0">
                  <a:latin typeface="Courier New" charset="0"/>
                </a:rPr>
                <a:t>exp, </a:t>
              </a:r>
              <a:r>
                <a:rPr lang="en-US" dirty="0" err="1">
                  <a:latin typeface="Courier New" charset="0"/>
                </a:rPr>
                <a:t>rhs</a:t>
              </a:r>
              <a:r>
                <a:rPr lang="en-US" dirty="0">
                  <a:latin typeface="Courier New" charset="0"/>
                </a:rPr>
                <a:t>);</a:t>
              </a:r>
            </a:p>
            <a:p>
              <a:r>
                <a:rPr lang="en-US" dirty="0">
                  <a:latin typeface="Courier New" charset="0"/>
                </a:rPr>
                <a:t>   }</a:t>
              </a:r>
            </a:p>
            <a:p>
              <a:r>
                <a:rPr lang="en-US" dirty="0">
                  <a:latin typeface="Courier New" charset="0"/>
                </a:rPr>
                <a:t>  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scanner.saveToken</a:t>
              </a:r>
              <a:r>
                <a:rPr lang="en-US" dirty="0" err="1">
                  <a:latin typeface="Courier New" charset="0"/>
                </a:rPr>
                <a:t>(token</a:t>
              </a:r>
              <a:r>
                <a:rPr lang="en-US" dirty="0">
                  <a:latin typeface="Courier New" charset="0"/>
                </a:rPr>
                <a:t>);</a:t>
              </a:r>
            </a:p>
            <a:p>
              <a:r>
                <a:rPr lang="en-US" dirty="0">
                  <a:latin typeface="Courier New" charset="0"/>
                </a:rPr>
                <a:t>   return exp;</a:t>
              </a:r>
            </a:p>
            <a:p>
              <a:r>
                <a:rPr lang="en-US" dirty="0">
                  <a:latin typeface="Courier New" charset="0"/>
                </a:rPr>
                <a:t>}</a:t>
              </a:r>
            </a:p>
          </p:txBody>
        </p:sp>
        <p:sp>
          <p:nvSpPr>
            <p:cNvPr id="835620" name="Rectangle 36"/>
            <p:cNvSpPr>
              <a:spLocks noChangeArrowheads="1"/>
            </p:cNvSpPr>
            <p:nvPr/>
          </p:nvSpPr>
          <p:spPr bwMode="auto">
            <a:xfrm>
              <a:off x="986" y="2720"/>
              <a:ext cx="1150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5621" name="Text Box 37"/>
            <p:cNvSpPr txBox="1">
              <a:spLocks noChangeArrowheads="1"/>
            </p:cNvSpPr>
            <p:nvPr/>
          </p:nvSpPr>
          <p:spPr bwMode="auto">
            <a:xfrm>
              <a:off x="960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 smtClean="0">
                  <a:latin typeface="Courier New" charset="0"/>
                </a:rPr>
                <a:t>scanner</a:t>
              </a:r>
              <a:endParaRPr lang="en-US" dirty="0">
                <a:latin typeface="Courier New" charset="0"/>
              </a:endParaRPr>
            </a:p>
          </p:txBody>
        </p:sp>
        <p:sp>
          <p:nvSpPr>
            <p:cNvPr id="835622" name="Rectangle 38"/>
            <p:cNvSpPr>
              <a:spLocks noChangeArrowheads="1"/>
            </p:cNvSpPr>
            <p:nvPr/>
          </p:nvSpPr>
          <p:spPr bwMode="auto">
            <a:xfrm>
              <a:off x="2224" y="2720"/>
              <a:ext cx="547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5623" name="Text Box 39"/>
            <p:cNvSpPr txBox="1">
              <a:spLocks noChangeArrowheads="1"/>
            </p:cNvSpPr>
            <p:nvPr/>
          </p:nvSpPr>
          <p:spPr bwMode="auto">
            <a:xfrm>
              <a:off x="2200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>
                  <a:latin typeface="Courier New" charset="0"/>
                </a:rPr>
                <a:t>prec</a:t>
              </a:r>
            </a:p>
          </p:txBody>
        </p:sp>
        <p:sp>
          <p:nvSpPr>
            <p:cNvPr id="835624" name="Rectangle 40"/>
            <p:cNvSpPr>
              <a:spLocks noChangeArrowheads="1"/>
            </p:cNvSpPr>
            <p:nvPr/>
          </p:nvSpPr>
          <p:spPr bwMode="auto">
            <a:xfrm>
              <a:off x="2864" y="2720"/>
              <a:ext cx="547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5625" name="Text Box 41"/>
            <p:cNvSpPr txBox="1">
              <a:spLocks noChangeArrowheads="1"/>
            </p:cNvSpPr>
            <p:nvPr/>
          </p:nvSpPr>
          <p:spPr bwMode="auto">
            <a:xfrm>
              <a:off x="2840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 dirty="0" err="1" smtClean="0">
                  <a:latin typeface="Courier New" charset="0"/>
                </a:rPr>
                <a:t>tprec</a:t>
              </a:r>
              <a:endParaRPr lang="en-US" dirty="0">
                <a:latin typeface="Courier New" charset="0"/>
              </a:endParaRPr>
            </a:p>
          </p:txBody>
        </p:sp>
        <p:sp>
          <p:nvSpPr>
            <p:cNvPr id="835626" name="Rectangle 42"/>
            <p:cNvSpPr>
              <a:spLocks noChangeArrowheads="1"/>
            </p:cNvSpPr>
            <p:nvPr/>
          </p:nvSpPr>
          <p:spPr bwMode="auto">
            <a:xfrm>
              <a:off x="3504" y="2720"/>
              <a:ext cx="547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5627" name="Text Box 43"/>
            <p:cNvSpPr txBox="1">
              <a:spLocks noChangeArrowheads="1"/>
            </p:cNvSpPr>
            <p:nvPr/>
          </p:nvSpPr>
          <p:spPr bwMode="auto">
            <a:xfrm>
              <a:off x="3480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>
                  <a:latin typeface="Courier New" charset="0"/>
                </a:rPr>
                <a:t>token</a:t>
              </a:r>
            </a:p>
          </p:txBody>
        </p:sp>
        <p:sp>
          <p:nvSpPr>
            <p:cNvPr id="835628" name="Rectangle 44"/>
            <p:cNvSpPr>
              <a:spLocks noChangeArrowheads="1"/>
            </p:cNvSpPr>
            <p:nvPr/>
          </p:nvSpPr>
          <p:spPr bwMode="auto">
            <a:xfrm>
              <a:off x="4144" y="2720"/>
              <a:ext cx="547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5629" name="Text Box 45"/>
            <p:cNvSpPr txBox="1">
              <a:spLocks noChangeArrowheads="1"/>
            </p:cNvSpPr>
            <p:nvPr/>
          </p:nvSpPr>
          <p:spPr bwMode="auto">
            <a:xfrm>
              <a:off x="4120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>
                  <a:latin typeface="Courier New" charset="0"/>
                </a:rPr>
                <a:t>exp</a:t>
              </a:r>
            </a:p>
          </p:txBody>
        </p:sp>
        <p:sp>
          <p:nvSpPr>
            <p:cNvPr id="835630" name="Rectangle 46"/>
            <p:cNvSpPr>
              <a:spLocks noChangeArrowheads="1"/>
            </p:cNvSpPr>
            <p:nvPr/>
          </p:nvSpPr>
          <p:spPr bwMode="auto">
            <a:xfrm>
              <a:off x="4776" y="2720"/>
              <a:ext cx="547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5631" name="Text Box 47"/>
            <p:cNvSpPr txBox="1">
              <a:spLocks noChangeArrowheads="1"/>
            </p:cNvSpPr>
            <p:nvPr/>
          </p:nvSpPr>
          <p:spPr bwMode="auto">
            <a:xfrm>
              <a:off x="4752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>
                  <a:latin typeface="Courier New" charset="0"/>
                </a:rPr>
                <a:t>rhs</a:t>
              </a:r>
            </a:p>
          </p:txBody>
        </p:sp>
      </p:grpSp>
      <p:sp>
        <p:nvSpPr>
          <p:cNvPr id="835632" name="Rectangle 48"/>
          <p:cNvSpPr>
            <a:spLocks noChangeArrowheads="1"/>
          </p:cNvSpPr>
          <p:nvPr/>
        </p:nvSpPr>
        <p:spPr bwMode="auto">
          <a:xfrm>
            <a:off x="1685925" y="4641850"/>
            <a:ext cx="17843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noProof="1">
                <a:latin typeface="Courier New" charset="0"/>
              </a:rPr>
              <a:t>odd = 2 * n + 1</a:t>
            </a:r>
            <a:endParaRPr lang="en-US" dirty="0">
              <a:latin typeface="Courier New" charset="0"/>
            </a:endParaRPr>
          </a:p>
        </p:txBody>
      </p:sp>
      <p:sp>
        <p:nvSpPr>
          <p:cNvPr id="835633" name="Text Box 49"/>
          <p:cNvSpPr txBox="1">
            <a:spLocks noChangeArrowheads="1"/>
          </p:cNvSpPr>
          <p:nvPr/>
        </p:nvSpPr>
        <p:spPr bwMode="auto">
          <a:xfrm>
            <a:off x="3616325" y="4592865"/>
            <a:ext cx="8731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600" b="0"/>
              <a:t>1</a:t>
            </a:r>
          </a:p>
        </p:txBody>
      </p:sp>
      <p:grpSp>
        <p:nvGrpSpPr>
          <p:cNvPr id="5" name="Group 50"/>
          <p:cNvGrpSpPr>
            <a:grpSpLocks/>
          </p:cNvGrpSpPr>
          <p:nvPr/>
        </p:nvGrpSpPr>
        <p:grpSpPr bwMode="auto">
          <a:xfrm>
            <a:off x="3733800" y="5919787"/>
            <a:ext cx="762000" cy="571500"/>
            <a:chOff x="1552" y="3729"/>
            <a:chExt cx="480" cy="360"/>
          </a:xfrm>
        </p:grpSpPr>
        <p:sp>
          <p:nvSpPr>
            <p:cNvPr id="835635" name="Rectangle 51"/>
            <p:cNvSpPr>
              <a:spLocks noChangeArrowheads="1"/>
            </p:cNvSpPr>
            <p:nvPr/>
          </p:nvSpPr>
          <p:spPr bwMode="auto">
            <a:xfrm>
              <a:off x="1568" y="3915"/>
              <a:ext cx="434" cy="16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5636" name="Rectangle 52"/>
            <p:cNvSpPr>
              <a:spLocks noChangeArrowheads="1"/>
            </p:cNvSpPr>
            <p:nvPr/>
          </p:nvSpPr>
          <p:spPr bwMode="auto">
            <a:xfrm>
              <a:off x="1570" y="3897"/>
              <a:ext cx="431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noProof="1">
                  <a:latin typeface="Courier New" charset="0"/>
                </a:rPr>
                <a:t>2</a:t>
              </a:r>
              <a:endParaRPr lang="en-US" dirty="0">
                <a:latin typeface="Courier New" charset="0"/>
              </a:endParaRPr>
            </a:p>
          </p:txBody>
        </p:sp>
        <p:sp>
          <p:nvSpPr>
            <p:cNvPr id="835637" name="Rectangle 53"/>
            <p:cNvSpPr>
              <a:spLocks noChangeArrowheads="1"/>
            </p:cNvSpPr>
            <p:nvPr/>
          </p:nvSpPr>
          <p:spPr bwMode="auto">
            <a:xfrm>
              <a:off x="1568" y="3747"/>
              <a:ext cx="434" cy="16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5638" name="Rectangle 54"/>
            <p:cNvSpPr>
              <a:spLocks noChangeArrowheads="1"/>
            </p:cNvSpPr>
            <p:nvPr/>
          </p:nvSpPr>
          <p:spPr bwMode="auto">
            <a:xfrm>
              <a:off x="1552" y="3729"/>
              <a:ext cx="480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en-US" noProof="1" smtClean="0">
                  <a:latin typeface="Courier New" charset="0"/>
                </a:rPr>
                <a:t>CONST</a:t>
              </a:r>
              <a:endParaRPr lang="en-US" dirty="0">
                <a:latin typeface="Courier New" charset="0"/>
              </a:endParaRPr>
            </a:p>
          </p:txBody>
        </p:sp>
      </p:grpSp>
      <p:sp>
        <p:nvSpPr>
          <p:cNvPr id="835639" name="Oval 55"/>
          <p:cNvSpPr>
            <a:spLocks noChangeArrowheads="1"/>
          </p:cNvSpPr>
          <p:nvPr/>
        </p:nvSpPr>
        <p:spPr bwMode="auto">
          <a:xfrm>
            <a:off x="7086600" y="4775200"/>
            <a:ext cx="74613" cy="74613"/>
          </a:xfrm>
          <a:prstGeom prst="ellipse">
            <a:avLst/>
          </a:prstGeom>
          <a:solidFill>
            <a:srgbClr val="00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cxnSp>
        <p:nvCxnSpPr>
          <p:cNvPr id="835640" name="AutoShape 56"/>
          <p:cNvCxnSpPr>
            <a:cxnSpLocks noChangeShapeType="1"/>
            <a:stCxn id="835639" idx="4"/>
            <a:endCxn id="835637" idx="1"/>
          </p:cNvCxnSpPr>
          <p:nvPr/>
        </p:nvCxnSpPr>
        <p:spPr bwMode="auto">
          <a:xfrm rot="5400000">
            <a:off x="4826000" y="3783013"/>
            <a:ext cx="1231900" cy="3365500"/>
          </a:xfrm>
          <a:prstGeom prst="bentConnector4">
            <a:avLst>
              <a:gd name="adj1" fmla="val 50479"/>
              <a:gd name="adj2" fmla="val 106792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sp>
        <p:nvSpPr>
          <p:cNvPr id="835641" name="Text Box 57"/>
          <p:cNvSpPr txBox="1">
            <a:spLocks noChangeArrowheads="1"/>
          </p:cNvSpPr>
          <p:nvPr/>
        </p:nvSpPr>
        <p:spPr bwMode="auto">
          <a:xfrm>
            <a:off x="2641600" y="473256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0000"/>
                </a:solidFill>
              </a:rPr>
              <a:t>^</a:t>
            </a:r>
          </a:p>
        </p:txBody>
      </p:sp>
      <p:sp>
        <p:nvSpPr>
          <p:cNvPr id="835642" name="Text Box 58"/>
          <p:cNvSpPr txBox="1">
            <a:spLocks noChangeArrowheads="1"/>
          </p:cNvSpPr>
          <p:nvPr/>
        </p:nvSpPr>
        <p:spPr bwMode="auto">
          <a:xfrm>
            <a:off x="4625975" y="4592865"/>
            <a:ext cx="8731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600" b="0"/>
              <a:t>2</a:t>
            </a:r>
          </a:p>
        </p:txBody>
      </p:sp>
      <p:sp>
        <p:nvSpPr>
          <p:cNvPr id="835643" name="Rectangle 59"/>
          <p:cNvSpPr>
            <a:spLocks noChangeArrowheads="1"/>
          </p:cNvSpPr>
          <p:nvPr/>
        </p:nvSpPr>
        <p:spPr bwMode="auto">
          <a:xfrm>
            <a:off x="5670550" y="4648200"/>
            <a:ext cx="8382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 algn="ctr"/>
            <a:r>
              <a:rPr noProof="1">
                <a:latin typeface="Courier New" charset="0"/>
              </a:rPr>
              <a:t>*</a:t>
            </a:r>
            <a:endParaRPr lang="en-US">
              <a:latin typeface="Courier New" charset="0"/>
            </a:endParaRPr>
          </a:p>
        </p:txBody>
      </p:sp>
      <p:sp>
        <p:nvSpPr>
          <p:cNvPr id="835644" name="Rectangle 60"/>
          <p:cNvSpPr>
            <a:spLocks noChangeArrowheads="1"/>
          </p:cNvSpPr>
          <p:nvPr/>
        </p:nvSpPr>
        <p:spPr bwMode="auto">
          <a:xfrm>
            <a:off x="1393825" y="3286125"/>
            <a:ext cx="4606925" cy="231775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35645" name="Rectangle 61"/>
          <p:cNvSpPr>
            <a:spLocks noChangeArrowheads="1"/>
          </p:cNvSpPr>
          <p:nvPr/>
        </p:nvSpPr>
        <p:spPr bwMode="auto">
          <a:xfrm>
            <a:off x="1689100" y="4635500"/>
            <a:ext cx="17843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noProof="1">
                <a:latin typeface="Courier New" charset="0"/>
              </a:rPr>
              <a:t>odd = 2 * n + 1</a:t>
            </a:r>
            <a:endParaRPr lang="en-US" dirty="0">
              <a:latin typeface="Courier New" charset="0"/>
            </a:endParaRPr>
          </a:p>
        </p:txBody>
      </p:sp>
      <p:sp>
        <p:nvSpPr>
          <p:cNvPr id="835646" name="Text Box 62"/>
          <p:cNvSpPr txBox="1">
            <a:spLocks noChangeArrowheads="1"/>
          </p:cNvSpPr>
          <p:nvPr/>
        </p:nvSpPr>
        <p:spPr bwMode="auto">
          <a:xfrm>
            <a:off x="3619500" y="4586515"/>
            <a:ext cx="8731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600" b="0"/>
              <a:t>0</a:t>
            </a:r>
          </a:p>
        </p:txBody>
      </p:sp>
      <p:sp>
        <p:nvSpPr>
          <p:cNvPr id="835647" name="Oval 63"/>
          <p:cNvSpPr>
            <a:spLocks noChangeArrowheads="1"/>
          </p:cNvSpPr>
          <p:nvPr/>
        </p:nvSpPr>
        <p:spPr bwMode="auto">
          <a:xfrm>
            <a:off x="7073900" y="4762500"/>
            <a:ext cx="74613" cy="74613"/>
          </a:xfrm>
          <a:prstGeom prst="ellipse">
            <a:avLst/>
          </a:prstGeom>
          <a:solidFill>
            <a:srgbClr val="00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35648" name="Rectangle 64"/>
          <p:cNvSpPr>
            <a:spLocks noChangeArrowheads="1"/>
          </p:cNvSpPr>
          <p:nvPr/>
        </p:nvSpPr>
        <p:spPr bwMode="auto">
          <a:xfrm>
            <a:off x="5683250" y="4641850"/>
            <a:ext cx="8382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 algn="ctr"/>
            <a:r>
              <a:rPr noProof="1">
                <a:latin typeface="Courier New" charset="0"/>
              </a:rPr>
              <a:t>=</a:t>
            </a:r>
            <a:endParaRPr lang="en-US">
              <a:latin typeface="Courier New" charset="0"/>
            </a:endParaRPr>
          </a:p>
        </p:txBody>
      </p:sp>
      <p:sp>
        <p:nvSpPr>
          <p:cNvPr id="835649" name="Text Box 65"/>
          <p:cNvSpPr txBox="1">
            <a:spLocks noChangeArrowheads="1"/>
          </p:cNvSpPr>
          <p:nvPr/>
        </p:nvSpPr>
        <p:spPr bwMode="auto">
          <a:xfrm>
            <a:off x="4625975" y="4586515"/>
            <a:ext cx="8731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600" b="0"/>
              <a:t>1</a:t>
            </a:r>
          </a:p>
        </p:txBody>
      </p:sp>
      <p:grpSp>
        <p:nvGrpSpPr>
          <p:cNvPr id="6" name="Group 66"/>
          <p:cNvGrpSpPr>
            <a:grpSpLocks/>
          </p:cNvGrpSpPr>
          <p:nvPr/>
        </p:nvGrpSpPr>
        <p:grpSpPr bwMode="auto">
          <a:xfrm>
            <a:off x="708025" y="1987550"/>
            <a:ext cx="8089900" cy="3384549"/>
            <a:chOff x="336" y="896"/>
            <a:chExt cx="5096" cy="2132"/>
          </a:xfrm>
        </p:grpSpPr>
        <p:sp>
          <p:nvSpPr>
            <p:cNvPr id="835651" name="Rectangle 67"/>
            <p:cNvSpPr>
              <a:spLocks noChangeArrowheads="1"/>
            </p:cNvSpPr>
            <p:nvPr/>
          </p:nvSpPr>
          <p:spPr bwMode="auto">
            <a:xfrm>
              <a:off x="336" y="907"/>
              <a:ext cx="5060" cy="2121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5652" name="Text Box 68"/>
            <p:cNvSpPr txBox="1">
              <a:spLocks noChangeArrowheads="1"/>
            </p:cNvSpPr>
            <p:nvPr/>
          </p:nvSpPr>
          <p:spPr bwMode="auto">
            <a:xfrm>
              <a:off x="408" y="896"/>
              <a:ext cx="4905" cy="18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r>
                <a:rPr lang="en-US" dirty="0">
                  <a:latin typeface="Courier New" charset="0"/>
                </a:rPr>
                <a:t>Expression </a:t>
              </a:r>
              <a:r>
                <a:rPr lang="en-US" dirty="0" smtClean="0">
                  <a:latin typeface="Courier New" charset="0"/>
                </a:rPr>
                <a:t>*</a:t>
              </a:r>
              <a:r>
                <a:rPr lang="en-US" dirty="0" err="1" smtClean="0">
                  <a:latin typeface="Courier New" charset="0"/>
                </a:rPr>
                <a:t>readE(TokenScanner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>
                  <a:latin typeface="Courier New" charset="0"/>
                </a:rPr>
                <a:t>&amp;</a:t>
              </a:r>
              <a:r>
                <a:rPr lang="en-US" dirty="0" smtClean="0">
                  <a:latin typeface="Courier New" charset="0"/>
                </a:rPr>
                <a:t> scanner, </a:t>
              </a:r>
              <a:r>
                <a:rPr lang="en-US" dirty="0" err="1">
                  <a:latin typeface="Courier New" charset="0"/>
                </a:rPr>
                <a:t>int</a:t>
              </a:r>
              <a:r>
                <a:rPr lang="en-US" dirty="0">
                  <a:latin typeface="Courier New" charset="0"/>
                </a:rPr>
                <a:t> </a:t>
              </a:r>
              <a:r>
                <a:rPr lang="en-US" dirty="0" err="1">
                  <a:latin typeface="Courier New" charset="0"/>
                </a:rPr>
                <a:t>prec</a:t>
              </a:r>
              <a:r>
                <a:rPr lang="en-US" dirty="0">
                  <a:latin typeface="Courier New" charset="0"/>
                </a:rPr>
                <a:t>) {</a:t>
              </a:r>
            </a:p>
            <a:p>
              <a:r>
                <a:rPr lang="en-US" dirty="0">
                  <a:latin typeface="Courier New" charset="0"/>
                </a:rPr>
                <a:t>   Expression *exp =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readT(scanner</a:t>
              </a:r>
              <a:r>
                <a:rPr lang="en-US" dirty="0" smtClean="0">
                  <a:latin typeface="Courier New" charset="0"/>
                </a:rPr>
                <a:t>)</a:t>
              </a:r>
              <a:r>
                <a:rPr lang="en-US" dirty="0">
                  <a:latin typeface="Courier New" charset="0"/>
                </a:rPr>
                <a:t>;</a:t>
              </a:r>
            </a:p>
            <a:p>
              <a:r>
                <a:rPr lang="en-US" dirty="0">
                  <a:latin typeface="Courier New" charset="0"/>
                </a:rPr>
                <a:t>   string token;</a:t>
              </a:r>
            </a:p>
            <a:p>
              <a:r>
                <a:rPr lang="en-US" dirty="0">
                  <a:latin typeface="Courier New" charset="0"/>
                </a:rPr>
                <a:t>   while (true) {</a:t>
              </a:r>
            </a:p>
            <a:p>
              <a:r>
                <a:rPr lang="en-US" dirty="0">
                  <a:latin typeface="Courier New" charset="0"/>
                </a:rPr>
                <a:t>      token =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scanner.nextToken</a:t>
              </a:r>
              <a:r>
                <a:rPr lang="en-US" dirty="0">
                  <a:latin typeface="Courier New" charset="0"/>
                </a:rPr>
                <a:t>();</a:t>
              </a:r>
            </a:p>
            <a:p>
              <a:r>
                <a:rPr lang="en-US" dirty="0">
                  <a:latin typeface="Courier New" charset="0"/>
                </a:rPr>
                <a:t>      </a:t>
              </a:r>
              <a:r>
                <a:rPr lang="en-US" dirty="0" err="1">
                  <a:latin typeface="Courier New" charset="0"/>
                </a:rPr>
                <a:t>int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tprec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>
                  <a:latin typeface="Courier New" charset="0"/>
                </a:rPr>
                <a:t>=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precedence(token</a:t>
              </a:r>
              <a:r>
                <a:rPr lang="en-US" dirty="0">
                  <a:latin typeface="Courier New" charset="0"/>
                </a:rPr>
                <a:t>);</a:t>
              </a:r>
            </a:p>
            <a:p>
              <a:r>
                <a:rPr lang="en-US" dirty="0">
                  <a:latin typeface="Courier New" charset="0"/>
                </a:rPr>
                <a:t>      if </a:t>
              </a:r>
              <a:r>
                <a:rPr lang="en-US" dirty="0" smtClean="0">
                  <a:latin typeface="Courier New" charset="0"/>
                </a:rPr>
                <a:t>(</a:t>
              </a:r>
              <a:r>
                <a:rPr lang="en-US" dirty="0" err="1" smtClean="0">
                  <a:latin typeface="Courier New" charset="0"/>
                </a:rPr>
                <a:t>tprec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>
                  <a:latin typeface="Courier New" charset="0"/>
                </a:rPr>
                <a:t>&lt;= </a:t>
              </a:r>
              <a:r>
                <a:rPr lang="en-US" dirty="0" err="1">
                  <a:latin typeface="Courier New" charset="0"/>
                </a:rPr>
                <a:t>prec</a:t>
              </a:r>
              <a:r>
                <a:rPr lang="en-US" dirty="0">
                  <a:latin typeface="Courier New" charset="0"/>
                </a:rPr>
                <a:t>) break;</a:t>
              </a:r>
            </a:p>
            <a:p>
              <a:r>
                <a:rPr lang="en-US" dirty="0">
                  <a:latin typeface="Courier New" charset="0"/>
                </a:rPr>
                <a:t>      Expression *</a:t>
              </a:r>
              <a:r>
                <a:rPr lang="en-US" dirty="0" err="1">
                  <a:latin typeface="Courier New" charset="0"/>
                </a:rPr>
                <a:t>rhs</a:t>
              </a:r>
              <a:r>
                <a:rPr lang="en-US" dirty="0">
                  <a:latin typeface="Courier New" charset="0"/>
                </a:rPr>
                <a:t> =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readE(scanner</a:t>
              </a:r>
              <a:r>
                <a:rPr lang="en-US" dirty="0" smtClean="0">
                  <a:latin typeface="Courier New" charset="0"/>
                </a:rPr>
                <a:t>, </a:t>
              </a:r>
              <a:r>
                <a:rPr lang="en-US" dirty="0" err="1" smtClean="0">
                  <a:latin typeface="Courier New" charset="0"/>
                </a:rPr>
                <a:t>tprec</a:t>
              </a:r>
              <a:r>
                <a:rPr lang="en-US" dirty="0" smtClean="0">
                  <a:latin typeface="Courier New" charset="0"/>
                </a:rPr>
                <a:t>)</a:t>
              </a:r>
              <a:r>
                <a:rPr lang="en-US" dirty="0">
                  <a:latin typeface="Courier New" charset="0"/>
                </a:rPr>
                <a:t>;</a:t>
              </a:r>
            </a:p>
            <a:p>
              <a:r>
                <a:rPr lang="en-US" dirty="0">
                  <a:latin typeface="Courier New" charset="0"/>
                </a:rPr>
                <a:t>      exp = new </a:t>
              </a:r>
              <a:r>
                <a:rPr lang="en-US" dirty="0" err="1">
                  <a:latin typeface="Courier New" charset="0"/>
                </a:rPr>
                <a:t>CompoundExp</a:t>
              </a:r>
              <a:r>
                <a:rPr lang="en-US" dirty="0" err="1" smtClean="0">
                  <a:latin typeface="Courier New" charset="0"/>
                </a:rPr>
                <a:t>(token</a:t>
              </a:r>
              <a:r>
                <a:rPr lang="en-US" dirty="0" smtClean="0">
                  <a:latin typeface="Courier New" charset="0"/>
                </a:rPr>
                <a:t>, </a:t>
              </a:r>
              <a:r>
                <a:rPr lang="en-US" dirty="0">
                  <a:latin typeface="Courier New" charset="0"/>
                </a:rPr>
                <a:t>exp, </a:t>
              </a:r>
              <a:r>
                <a:rPr lang="en-US" dirty="0" err="1">
                  <a:latin typeface="Courier New" charset="0"/>
                </a:rPr>
                <a:t>rhs</a:t>
              </a:r>
              <a:r>
                <a:rPr lang="en-US" dirty="0">
                  <a:latin typeface="Courier New" charset="0"/>
                </a:rPr>
                <a:t>);</a:t>
              </a:r>
            </a:p>
            <a:p>
              <a:r>
                <a:rPr lang="en-US" dirty="0">
                  <a:latin typeface="Courier New" charset="0"/>
                </a:rPr>
                <a:t>   }</a:t>
              </a:r>
            </a:p>
            <a:p>
              <a:r>
                <a:rPr lang="en-US" dirty="0">
                  <a:latin typeface="Courier New" charset="0"/>
                </a:rPr>
                <a:t>  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scanner.saveToken</a:t>
              </a:r>
              <a:r>
                <a:rPr lang="en-US" dirty="0" err="1">
                  <a:latin typeface="Courier New" charset="0"/>
                </a:rPr>
                <a:t>(token</a:t>
              </a:r>
              <a:r>
                <a:rPr lang="en-US" dirty="0">
                  <a:latin typeface="Courier New" charset="0"/>
                </a:rPr>
                <a:t>);</a:t>
              </a:r>
            </a:p>
            <a:p>
              <a:r>
                <a:rPr lang="en-US" dirty="0">
                  <a:latin typeface="Courier New" charset="0"/>
                </a:rPr>
                <a:t>   return exp;</a:t>
              </a:r>
            </a:p>
            <a:p>
              <a:r>
                <a:rPr lang="en-US" dirty="0">
                  <a:latin typeface="Courier New" charset="0"/>
                </a:rPr>
                <a:t>}</a:t>
              </a:r>
            </a:p>
          </p:txBody>
        </p:sp>
        <p:sp>
          <p:nvSpPr>
            <p:cNvPr id="835653" name="Rectangle 69"/>
            <p:cNvSpPr>
              <a:spLocks noChangeArrowheads="1"/>
            </p:cNvSpPr>
            <p:nvPr/>
          </p:nvSpPr>
          <p:spPr bwMode="auto">
            <a:xfrm>
              <a:off x="986" y="2720"/>
              <a:ext cx="1150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5654" name="Text Box 70"/>
            <p:cNvSpPr txBox="1">
              <a:spLocks noChangeArrowheads="1"/>
            </p:cNvSpPr>
            <p:nvPr/>
          </p:nvSpPr>
          <p:spPr bwMode="auto">
            <a:xfrm>
              <a:off x="960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 smtClean="0">
                  <a:latin typeface="Courier New" charset="0"/>
                </a:rPr>
                <a:t>scanner</a:t>
              </a:r>
              <a:endParaRPr lang="en-US" dirty="0">
                <a:latin typeface="Courier New" charset="0"/>
              </a:endParaRPr>
            </a:p>
          </p:txBody>
        </p:sp>
        <p:sp>
          <p:nvSpPr>
            <p:cNvPr id="835655" name="Rectangle 71"/>
            <p:cNvSpPr>
              <a:spLocks noChangeArrowheads="1"/>
            </p:cNvSpPr>
            <p:nvPr/>
          </p:nvSpPr>
          <p:spPr bwMode="auto">
            <a:xfrm>
              <a:off x="2224" y="2720"/>
              <a:ext cx="547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5656" name="Text Box 72"/>
            <p:cNvSpPr txBox="1">
              <a:spLocks noChangeArrowheads="1"/>
            </p:cNvSpPr>
            <p:nvPr/>
          </p:nvSpPr>
          <p:spPr bwMode="auto">
            <a:xfrm>
              <a:off x="2200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>
                  <a:latin typeface="Courier New" charset="0"/>
                </a:rPr>
                <a:t>prec</a:t>
              </a:r>
            </a:p>
          </p:txBody>
        </p:sp>
        <p:sp>
          <p:nvSpPr>
            <p:cNvPr id="835657" name="Rectangle 73"/>
            <p:cNvSpPr>
              <a:spLocks noChangeArrowheads="1"/>
            </p:cNvSpPr>
            <p:nvPr/>
          </p:nvSpPr>
          <p:spPr bwMode="auto">
            <a:xfrm>
              <a:off x="2864" y="2720"/>
              <a:ext cx="547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5658" name="Text Box 74"/>
            <p:cNvSpPr txBox="1">
              <a:spLocks noChangeArrowheads="1"/>
            </p:cNvSpPr>
            <p:nvPr/>
          </p:nvSpPr>
          <p:spPr bwMode="auto">
            <a:xfrm>
              <a:off x="2840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 dirty="0" err="1" smtClean="0">
                  <a:latin typeface="Courier New" charset="0"/>
                </a:rPr>
                <a:t>tprec</a:t>
              </a:r>
              <a:endParaRPr lang="en-US" dirty="0">
                <a:latin typeface="Courier New" charset="0"/>
              </a:endParaRPr>
            </a:p>
          </p:txBody>
        </p:sp>
        <p:sp>
          <p:nvSpPr>
            <p:cNvPr id="835659" name="Rectangle 75"/>
            <p:cNvSpPr>
              <a:spLocks noChangeArrowheads="1"/>
            </p:cNvSpPr>
            <p:nvPr/>
          </p:nvSpPr>
          <p:spPr bwMode="auto">
            <a:xfrm>
              <a:off x="3504" y="2720"/>
              <a:ext cx="547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5660" name="Text Box 76"/>
            <p:cNvSpPr txBox="1">
              <a:spLocks noChangeArrowheads="1"/>
            </p:cNvSpPr>
            <p:nvPr/>
          </p:nvSpPr>
          <p:spPr bwMode="auto">
            <a:xfrm>
              <a:off x="3480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>
                  <a:latin typeface="Courier New" charset="0"/>
                </a:rPr>
                <a:t>token</a:t>
              </a:r>
            </a:p>
          </p:txBody>
        </p:sp>
        <p:sp>
          <p:nvSpPr>
            <p:cNvPr id="835661" name="Rectangle 77"/>
            <p:cNvSpPr>
              <a:spLocks noChangeArrowheads="1"/>
            </p:cNvSpPr>
            <p:nvPr/>
          </p:nvSpPr>
          <p:spPr bwMode="auto">
            <a:xfrm>
              <a:off x="4144" y="2720"/>
              <a:ext cx="547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5662" name="Text Box 78"/>
            <p:cNvSpPr txBox="1">
              <a:spLocks noChangeArrowheads="1"/>
            </p:cNvSpPr>
            <p:nvPr/>
          </p:nvSpPr>
          <p:spPr bwMode="auto">
            <a:xfrm>
              <a:off x="4120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>
                  <a:latin typeface="Courier New" charset="0"/>
                </a:rPr>
                <a:t>exp</a:t>
              </a:r>
            </a:p>
          </p:txBody>
        </p:sp>
        <p:sp>
          <p:nvSpPr>
            <p:cNvPr id="835663" name="Rectangle 79"/>
            <p:cNvSpPr>
              <a:spLocks noChangeArrowheads="1"/>
            </p:cNvSpPr>
            <p:nvPr/>
          </p:nvSpPr>
          <p:spPr bwMode="auto">
            <a:xfrm>
              <a:off x="4776" y="2720"/>
              <a:ext cx="547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5664" name="Text Box 80"/>
            <p:cNvSpPr txBox="1">
              <a:spLocks noChangeArrowheads="1"/>
            </p:cNvSpPr>
            <p:nvPr/>
          </p:nvSpPr>
          <p:spPr bwMode="auto">
            <a:xfrm>
              <a:off x="4752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>
                  <a:latin typeface="Courier New" charset="0"/>
                </a:rPr>
                <a:t>rhs</a:t>
              </a:r>
            </a:p>
          </p:txBody>
        </p:sp>
      </p:grpSp>
      <p:sp>
        <p:nvSpPr>
          <p:cNvPr id="835665" name="Rectangle 81"/>
          <p:cNvSpPr>
            <a:spLocks noChangeArrowheads="1"/>
          </p:cNvSpPr>
          <p:nvPr/>
        </p:nvSpPr>
        <p:spPr bwMode="auto">
          <a:xfrm>
            <a:off x="1774825" y="4897060"/>
            <a:ext cx="17843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noProof="1">
                <a:latin typeface="Courier New" charset="0"/>
              </a:rPr>
              <a:t>odd = 2 * n + 1</a:t>
            </a:r>
            <a:endParaRPr lang="en-US" dirty="0">
              <a:latin typeface="Courier New" charset="0"/>
            </a:endParaRPr>
          </a:p>
        </p:txBody>
      </p:sp>
      <p:sp>
        <p:nvSpPr>
          <p:cNvPr id="835666" name="Text Box 82"/>
          <p:cNvSpPr txBox="1">
            <a:spLocks noChangeArrowheads="1"/>
          </p:cNvSpPr>
          <p:nvPr/>
        </p:nvSpPr>
        <p:spPr bwMode="auto">
          <a:xfrm>
            <a:off x="2730500" y="501196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0000"/>
                </a:solidFill>
              </a:rPr>
              <a:t>^</a:t>
            </a:r>
          </a:p>
        </p:txBody>
      </p:sp>
      <p:sp>
        <p:nvSpPr>
          <p:cNvPr id="835667" name="Text Box 83"/>
          <p:cNvSpPr txBox="1">
            <a:spLocks noChangeArrowheads="1"/>
          </p:cNvSpPr>
          <p:nvPr/>
        </p:nvSpPr>
        <p:spPr bwMode="auto">
          <a:xfrm>
            <a:off x="3705225" y="4872265"/>
            <a:ext cx="8731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600" b="0"/>
              <a:t>3</a:t>
            </a:r>
          </a:p>
        </p:txBody>
      </p:sp>
      <p:grpSp>
        <p:nvGrpSpPr>
          <p:cNvPr id="111" name="Group 24"/>
          <p:cNvGrpSpPr>
            <a:grpSpLocks/>
          </p:cNvGrpSpPr>
          <p:nvPr/>
        </p:nvGrpSpPr>
        <p:grpSpPr bwMode="auto">
          <a:xfrm>
            <a:off x="803120" y="2278441"/>
            <a:ext cx="8064500" cy="3384549"/>
            <a:chOff x="336" y="960"/>
            <a:chExt cx="5080" cy="2132"/>
          </a:xfrm>
        </p:grpSpPr>
        <p:sp>
          <p:nvSpPr>
            <p:cNvPr id="112" name="Rectangle 25"/>
            <p:cNvSpPr>
              <a:spLocks noChangeArrowheads="1"/>
            </p:cNvSpPr>
            <p:nvPr/>
          </p:nvSpPr>
          <p:spPr bwMode="auto">
            <a:xfrm>
              <a:off x="336" y="971"/>
              <a:ext cx="5060" cy="2121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" name="Text Box 26"/>
            <p:cNvSpPr txBox="1">
              <a:spLocks noChangeArrowheads="1"/>
            </p:cNvSpPr>
            <p:nvPr/>
          </p:nvSpPr>
          <p:spPr bwMode="auto">
            <a:xfrm>
              <a:off x="408" y="960"/>
              <a:ext cx="4905" cy="18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 dirty="0">
                  <a:latin typeface="Courier New" charset="0"/>
                </a:rPr>
                <a:t>Expression </a:t>
              </a:r>
              <a:r>
                <a:rPr lang="en-US" dirty="0" smtClean="0">
                  <a:latin typeface="Courier New" charset="0"/>
                </a:rPr>
                <a:t>*</a:t>
              </a:r>
              <a:r>
                <a:rPr lang="en-US" dirty="0" err="1" smtClean="0">
                  <a:latin typeface="Courier New" charset="0"/>
                </a:rPr>
                <a:t>readT(TokenScanner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>
                  <a:latin typeface="Courier New" charset="0"/>
                </a:rPr>
                <a:t>&amp;</a:t>
              </a:r>
              <a:r>
                <a:rPr lang="en-US" dirty="0" smtClean="0">
                  <a:latin typeface="Courier New" charset="0"/>
                </a:rPr>
                <a:t> scanner) </a:t>
              </a:r>
              <a:r>
                <a:rPr lang="en-US" dirty="0">
                  <a:latin typeface="Courier New" charset="0"/>
                </a:rPr>
                <a:t>{</a:t>
              </a:r>
            </a:p>
            <a:p>
              <a:pPr>
                <a:lnSpc>
                  <a:spcPct val="110000"/>
                </a:lnSpc>
              </a:pPr>
              <a:r>
                <a:rPr lang="en-US" dirty="0">
                  <a:latin typeface="Courier New" charset="0"/>
                </a:rPr>
                <a:t>  </a:t>
              </a:r>
              <a:r>
                <a:rPr lang="en-US" dirty="0" smtClean="0">
                  <a:latin typeface="Courier New" charset="0"/>
                </a:rPr>
                <a:t> string token = </a:t>
              </a:r>
              <a:r>
                <a:rPr lang="en-US" dirty="0" err="1" smtClean="0">
                  <a:latin typeface="Courier New" charset="0"/>
                </a:rPr>
                <a:t>scanner.nextToken</a:t>
              </a:r>
              <a:r>
                <a:rPr lang="en-US" dirty="0" smtClean="0">
                  <a:latin typeface="Courier New" charset="0"/>
                </a:rPr>
                <a:t>();</a:t>
              </a:r>
            </a:p>
            <a:p>
              <a:pPr>
                <a:lnSpc>
                  <a:spcPct val="110000"/>
                </a:lnSpc>
              </a:pPr>
              <a:r>
                <a:rPr lang="en-US" dirty="0" smtClean="0">
                  <a:latin typeface="Courier New" charset="0"/>
                </a:rPr>
                <a:t>   </a:t>
              </a:r>
              <a:r>
                <a:rPr lang="en-US" dirty="0" err="1" smtClean="0">
                  <a:latin typeface="Courier New" charset="0"/>
                </a:rPr>
                <a:t>TokenType</a:t>
              </a:r>
              <a:r>
                <a:rPr lang="en-US" dirty="0" smtClean="0">
                  <a:latin typeface="Courier New" charset="0"/>
                </a:rPr>
                <a:t> type = </a:t>
              </a:r>
              <a:r>
                <a:rPr lang="en-US" dirty="0" err="1" smtClean="0">
                  <a:latin typeface="Courier New" charset="0"/>
                </a:rPr>
                <a:t>scanner.getTokenType(token</a:t>
              </a:r>
              <a:r>
                <a:rPr lang="en-US" dirty="0" smtClean="0">
                  <a:latin typeface="Courier New" charset="0"/>
                </a:rPr>
                <a:t>);</a:t>
              </a:r>
            </a:p>
            <a:p>
              <a:pPr>
                <a:lnSpc>
                  <a:spcPct val="110000"/>
                </a:lnSpc>
              </a:pPr>
              <a:r>
                <a:rPr lang="en-US" dirty="0" smtClean="0">
                  <a:latin typeface="Courier New" charset="0"/>
                </a:rPr>
                <a:t>   if (type == WORD) return new </a:t>
              </a:r>
              <a:r>
                <a:rPr lang="en-US" dirty="0" err="1" smtClean="0">
                  <a:latin typeface="Courier New" charset="0"/>
                </a:rPr>
                <a:t>IdentifierExp(token</a:t>
              </a:r>
              <a:r>
                <a:rPr lang="en-US" dirty="0" smtClean="0">
                  <a:latin typeface="Courier New" charset="0"/>
                </a:rPr>
                <a:t>);</a:t>
              </a:r>
            </a:p>
            <a:p>
              <a:pPr>
                <a:lnSpc>
                  <a:spcPct val="110000"/>
                </a:lnSpc>
              </a:pPr>
              <a:r>
                <a:rPr lang="en-US" dirty="0" smtClean="0">
                  <a:latin typeface="Courier New" charset="0"/>
                </a:rPr>
                <a:t>   if (type == NUMBER) return new </a:t>
              </a:r>
              <a:r>
                <a:rPr lang="en-US" dirty="0" err="1" smtClean="0">
                  <a:latin typeface="Courier New" charset="0"/>
                </a:rPr>
                <a:t>ConstantExp(stringToInteger(token</a:t>
              </a:r>
              <a:r>
                <a:rPr lang="en-US" dirty="0" smtClean="0">
                  <a:latin typeface="Courier New" charset="0"/>
                </a:rPr>
                <a:t>));</a:t>
              </a:r>
            </a:p>
            <a:p>
              <a:pPr>
                <a:lnSpc>
                  <a:spcPct val="110000"/>
                </a:lnSpc>
              </a:pPr>
              <a:r>
                <a:rPr lang="en-US" dirty="0" smtClean="0">
                  <a:latin typeface="Courier New" charset="0"/>
                </a:rPr>
                <a:t>   if (token != "(") </a:t>
              </a:r>
              <a:r>
                <a:rPr lang="en-US" dirty="0" err="1" smtClean="0">
                  <a:latin typeface="Courier New" charset="0"/>
                </a:rPr>
                <a:t>error("Illegal</a:t>
              </a:r>
              <a:r>
                <a:rPr lang="en-US" dirty="0" smtClean="0">
                  <a:latin typeface="Courier New" charset="0"/>
                </a:rPr>
                <a:t> term in expression");</a:t>
              </a:r>
            </a:p>
            <a:p>
              <a:pPr>
                <a:lnSpc>
                  <a:spcPct val="110000"/>
                </a:lnSpc>
              </a:pPr>
              <a:r>
                <a:rPr lang="en-US" dirty="0" smtClean="0">
                  <a:latin typeface="Courier New" charset="0"/>
                </a:rPr>
                <a:t>   Expression *exp = </a:t>
              </a:r>
              <a:r>
                <a:rPr lang="en-US" dirty="0" err="1" smtClean="0">
                  <a:latin typeface="Courier New" charset="0"/>
                </a:rPr>
                <a:t>readE(scanner</a:t>
              </a:r>
              <a:r>
                <a:rPr lang="en-US" dirty="0" smtClean="0">
                  <a:latin typeface="Courier New" charset="0"/>
                </a:rPr>
                <a:t>, 0);</a:t>
              </a:r>
            </a:p>
            <a:p>
              <a:pPr>
                <a:lnSpc>
                  <a:spcPct val="110000"/>
                </a:lnSpc>
              </a:pPr>
              <a:r>
                <a:rPr lang="en-US" dirty="0" smtClean="0">
                  <a:latin typeface="Courier New" charset="0"/>
                </a:rPr>
                <a:t>   if (</a:t>
              </a:r>
              <a:r>
                <a:rPr lang="en-US" dirty="0" err="1" smtClean="0">
                  <a:latin typeface="Courier New" charset="0"/>
                </a:rPr>
                <a:t>scanner.nextToken</a:t>
              </a:r>
              <a:r>
                <a:rPr lang="en-US" dirty="0" smtClean="0">
                  <a:latin typeface="Courier New" charset="0"/>
                </a:rPr>
                <a:t>() != ")") {</a:t>
              </a:r>
            </a:p>
            <a:p>
              <a:pPr>
                <a:lnSpc>
                  <a:spcPct val="110000"/>
                </a:lnSpc>
              </a:pPr>
              <a:r>
                <a:rPr lang="en-US" dirty="0" smtClean="0">
                  <a:latin typeface="Courier New" charset="0"/>
                </a:rPr>
                <a:t>      </a:t>
              </a:r>
              <a:r>
                <a:rPr lang="en-US" dirty="0" err="1" smtClean="0">
                  <a:latin typeface="Courier New" charset="0"/>
                </a:rPr>
                <a:t>error("Unbalanced</a:t>
              </a:r>
              <a:r>
                <a:rPr lang="en-US" dirty="0" smtClean="0">
                  <a:latin typeface="Courier New" charset="0"/>
                </a:rPr>
                <a:t> parentheses in expression");</a:t>
              </a:r>
            </a:p>
            <a:p>
              <a:pPr>
                <a:lnSpc>
                  <a:spcPct val="110000"/>
                </a:lnSpc>
              </a:pPr>
              <a:r>
                <a:rPr lang="en-US" dirty="0" smtClean="0">
                  <a:latin typeface="Courier New" charset="0"/>
                </a:rPr>
                <a:t>   }</a:t>
              </a:r>
            </a:p>
            <a:p>
              <a:pPr>
                <a:lnSpc>
                  <a:spcPct val="110000"/>
                </a:lnSpc>
              </a:pPr>
              <a:r>
                <a:rPr lang="en-US" dirty="0" smtClean="0">
                  <a:latin typeface="Courier New" charset="0"/>
                </a:rPr>
                <a:t>   return exp;</a:t>
              </a:r>
            </a:p>
            <a:p>
              <a:pPr>
                <a:lnSpc>
                  <a:spcPct val="110000"/>
                </a:lnSpc>
              </a:pPr>
              <a:r>
                <a:rPr lang="en-US" dirty="0">
                  <a:latin typeface="Courier New" charset="0"/>
                </a:rPr>
                <a:t>}</a:t>
              </a:r>
            </a:p>
          </p:txBody>
        </p:sp>
        <p:sp>
          <p:nvSpPr>
            <p:cNvPr id="114" name="Rectangle 27"/>
            <p:cNvSpPr>
              <a:spLocks noChangeArrowheads="1"/>
            </p:cNvSpPr>
            <p:nvPr/>
          </p:nvSpPr>
          <p:spPr bwMode="auto">
            <a:xfrm>
              <a:off x="2124" y="2784"/>
              <a:ext cx="1150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5" name="Text Box 28"/>
            <p:cNvSpPr txBox="1">
              <a:spLocks noChangeArrowheads="1"/>
            </p:cNvSpPr>
            <p:nvPr/>
          </p:nvSpPr>
          <p:spPr bwMode="auto">
            <a:xfrm>
              <a:off x="2074" y="2597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 dirty="0" smtClean="0">
                  <a:latin typeface="Courier New" charset="0"/>
                </a:rPr>
                <a:t>scanner</a:t>
              </a:r>
              <a:endParaRPr lang="en-US" dirty="0">
                <a:latin typeface="Courier New" charset="0"/>
              </a:endParaRPr>
            </a:p>
          </p:txBody>
        </p:sp>
        <p:sp>
          <p:nvSpPr>
            <p:cNvPr id="116" name="Rectangle 29"/>
            <p:cNvSpPr>
              <a:spLocks noChangeArrowheads="1"/>
            </p:cNvSpPr>
            <p:nvPr/>
          </p:nvSpPr>
          <p:spPr bwMode="auto">
            <a:xfrm>
              <a:off x="4120" y="2784"/>
              <a:ext cx="547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7" name="Text Box 30"/>
            <p:cNvSpPr txBox="1">
              <a:spLocks noChangeArrowheads="1"/>
            </p:cNvSpPr>
            <p:nvPr/>
          </p:nvSpPr>
          <p:spPr bwMode="auto">
            <a:xfrm>
              <a:off x="4096" y="2597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>
                  <a:latin typeface="Courier New" charset="0"/>
                </a:rPr>
                <a:t>token</a:t>
              </a:r>
            </a:p>
          </p:txBody>
        </p:sp>
        <p:sp>
          <p:nvSpPr>
            <p:cNvPr id="118" name="Rectangle 31"/>
            <p:cNvSpPr>
              <a:spLocks noChangeArrowheads="1"/>
            </p:cNvSpPr>
            <p:nvPr/>
          </p:nvSpPr>
          <p:spPr bwMode="auto">
            <a:xfrm>
              <a:off x="4760" y="2784"/>
              <a:ext cx="547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9" name="Text Box 32"/>
            <p:cNvSpPr txBox="1">
              <a:spLocks noChangeArrowheads="1"/>
            </p:cNvSpPr>
            <p:nvPr/>
          </p:nvSpPr>
          <p:spPr bwMode="auto">
            <a:xfrm>
              <a:off x="4736" y="2597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>
                  <a:latin typeface="Courier New" charset="0"/>
                </a:rPr>
                <a:t>exp</a:t>
              </a:r>
            </a:p>
          </p:txBody>
        </p:sp>
        <p:sp>
          <p:nvSpPr>
            <p:cNvPr id="120" name="Rectangle 27"/>
            <p:cNvSpPr>
              <a:spLocks noChangeArrowheads="1"/>
            </p:cNvSpPr>
            <p:nvPr/>
          </p:nvSpPr>
          <p:spPr bwMode="auto">
            <a:xfrm>
              <a:off x="3360" y="2783"/>
              <a:ext cx="674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1" name="Text Box 28"/>
            <p:cNvSpPr txBox="1">
              <a:spLocks noChangeArrowheads="1"/>
            </p:cNvSpPr>
            <p:nvPr/>
          </p:nvSpPr>
          <p:spPr bwMode="auto">
            <a:xfrm>
              <a:off x="3312" y="2598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 dirty="0" smtClean="0">
                  <a:latin typeface="Courier New" charset="0"/>
                </a:rPr>
                <a:t>type</a:t>
              </a:r>
              <a:endParaRPr lang="en-US" dirty="0">
                <a:latin typeface="Courier New" charset="0"/>
              </a:endParaRPr>
            </a:p>
          </p:txBody>
        </p:sp>
      </p:grpSp>
      <p:sp>
        <p:nvSpPr>
          <p:cNvPr id="835678" name="Rectangle 94"/>
          <p:cNvSpPr>
            <a:spLocks noChangeArrowheads="1"/>
          </p:cNvSpPr>
          <p:nvPr/>
        </p:nvSpPr>
        <p:spPr bwMode="auto">
          <a:xfrm>
            <a:off x="3681790" y="5192335"/>
            <a:ext cx="17843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noProof="1">
                <a:latin typeface="Courier New" charset="0"/>
              </a:rPr>
              <a:t>odd = 2 * n + 1</a:t>
            </a:r>
            <a:endParaRPr lang="en-US" dirty="0">
              <a:latin typeface="Courier New" charset="0"/>
            </a:endParaRPr>
          </a:p>
        </p:txBody>
      </p:sp>
      <p:sp>
        <p:nvSpPr>
          <p:cNvPr id="835679" name="Text Box 95"/>
          <p:cNvSpPr txBox="1">
            <a:spLocks noChangeArrowheads="1"/>
          </p:cNvSpPr>
          <p:nvPr/>
        </p:nvSpPr>
        <p:spPr bwMode="auto">
          <a:xfrm>
            <a:off x="4643815" y="530724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0000"/>
                </a:solidFill>
              </a:rPr>
              <a:t>^</a:t>
            </a:r>
          </a:p>
        </p:txBody>
      </p:sp>
      <p:sp>
        <p:nvSpPr>
          <p:cNvPr id="835680" name="Rectangle 96"/>
          <p:cNvSpPr>
            <a:spLocks noChangeArrowheads="1"/>
          </p:cNvSpPr>
          <p:nvPr/>
        </p:nvSpPr>
        <p:spPr bwMode="auto">
          <a:xfrm>
            <a:off x="1282700" y="2598962"/>
            <a:ext cx="3822700" cy="231775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35681" name="Rectangle 97"/>
          <p:cNvSpPr>
            <a:spLocks noChangeArrowheads="1"/>
          </p:cNvSpPr>
          <p:nvPr/>
        </p:nvSpPr>
        <p:spPr bwMode="auto">
          <a:xfrm>
            <a:off x="1282700" y="2830433"/>
            <a:ext cx="4919472" cy="231775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35682" name="Rectangle 98"/>
          <p:cNvSpPr>
            <a:spLocks noChangeArrowheads="1"/>
          </p:cNvSpPr>
          <p:nvPr/>
        </p:nvSpPr>
        <p:spPr bwMode="auto">
          <a:xfrm>
            <a:off x="1282700" y="3065231"/>
            <a:ext cx="5440680" cy="231775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35686" name="Text Box 102"/>
          <p:cNvSpPr txBox="1">
            <a:spLocks noChangeArrowheads="1"/>
          </p:cNvSpPr>
          <p:nvPr/>
        </p:nvSpPr>
        <p:spPr bwMode="auto">
          <a:xfrm>
            <a:off x="4862890" y="530724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0000"/>
                </a:solidFill>
              </a:rPr>
              <a:t>^</a:t>
            </a:r>
          </a:p>
        </p:txBody>
      </p:sp>
      <p:sp>
        <p:nvSpPr>
          <p:cNvPr id="835687" name="Rectangle 103"/>
          <p:cNvSpPr>
            <a:spLocks noChangeArrowheads="1"/>
          </p:cNvSpPr>
          <p:nvPr/>
        </p:nvSpPr>
        <p:spPr bwMode="auto">
          <a:xfrm>
            <a:off x="6815138" y="5201860"/>
            <a:ext cx="8699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 algn="ctr"/>
            <a:r>
              <a:rPr noProof="1">
                <a:latin typeface="Courier New" charset="0"/>
              </a:rPr>
              <a:t>n</a:t>
            </a:r>
            <a:endParaRPr lang="en-US" dirty="0">
              <a:latin typeface="Courier New" charset="0"/>
            </a:endParaRPr>
          </a:p>
        </p:txBody>
      </p:sp>
      <p:sp>
        <p:nvSpPr>
          <p:cNvPr id="122" name="Rectangle 103"/>
          <p:cNvSpPr>
            <a:spLocks noChangeArrowheads="1"/>
          </p:cNvSpPr>
          <p:nvPr/>
        </p:nvSpPr>
        <p:spPr bwMode="auto">
          <a:xfrm>
            <a:off x="5600095" y="5205790"/>
            <a:ext cx="106105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 algn="ctr"/>
            <a:r>
              <a:rPr lang="en-US" noProof="1" smtClean="0">
                <a:latin typeface="Courier New" charset="0"/>
              </a:rPr>
              <a:t>WORD</a:t>
            </a:r>
            <a:endParaRPr lang="en-US" dirty="0">
              <a:latin typeface="Courier New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5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5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35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35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5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5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5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35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35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35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5678" grpId="0"/>
      <p:bldP spid="835679" grpId="0"/>
      <p:bldP spid="835679" grpId="1"/>
      <p:bldP spid="835680" grpId="0" animBg="1"/>
      <p:bldP spid="835681" grpId="0" animBg="1"/>
      <p:bldP spid="835682" grpId="0" animBg="1"/>
      <p:bldP spid="835686" grpId="0"/>
      <p:bldP spid="835687" grpId="0"/>
      <p:bldP spid="12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6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76200"/>
            <a:ext cx="9144000" cy="1143000"/>
          </a:xfrm>
          <a:noFill/>
          <a:ln/>
        </p:spPr>
        <p:txBody>
          <a:bodyPr/>
          <a:lstStyle/>
          <a:p>
            <a:r>
              <a:rPr lang="en-US" sz="4000" dirty="0" smtClean="0">
                <a:solidFill>
                  <a:srgbClr val="FF0000"/>
                </a:solidFill>
              </a:rPr>
              <a:t>The Problem of Parsing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757763" name="Rectangle 3"/>
          <p:cNvSpPr>
            <a:spLocks noChangeArrowheads="1"/>
          </p:cNvSpPr>
          <p:nvPr/>
        </p:nvSpPr>
        <p:spPr bwMode="auto">
          <a:xfrm>
            <a:off x="482600" y="1155700"/>
            <a:ext cx="8232775" cy="977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pPr marL="342900" indent="-342900" algn="just">
              <a:lnSpc>
                <a:spcPct val="85000"/>
              </a:lnSpc>
              <a:spcAft>
                <a:spcPct val="50000"/>
              </a:spcAft>
              <a:buFontTx/>
              <a:buChar char="•"/>
            </a:pPr>
            <a:r>
              <a:rPr lang="en-US" sz="2400" b="0" dirty="0" smtClean="0"/>
              <a:t>The rules for forming an expression can be expressed in the form of a </a:t>
            </a:r>
            <a:r>
              <a:rPr lang="en-US" sz="2400" i="1" dirty="0" smtClean="0"/>
              <a:t>grammar</a:t>
            </a:r>
            <a:r>
              <a:rPr lang="en-US" sz="2400" b="0" i="1" dirty="0" smtClean="0"/>
              <a:t>,</a:t>
            </a:r>
            <a:r>
              <a:rPr lang="en-US" sz="2400" b="0" dirty="0" smtClean="0"/>
              <a:t> as follows:</a:t>
            </a:r>
          </a:p>
        </p:txBody>
      </p:sp>
      <p:grpSp>
        <p:nvGrpSpPr>
          <p:cNvPr id="2" name="Group 17"/>
          <p:cNvGrpSpPr>
            <a:grpSpLocks/>
          </p:cNvGrpSpPr>
          <p:nvPr/>
        </p:nvGrpSpPr>
        <p:grpSpPr bwMode="auto">
          <a:xfrm>
            <a:off x="3432630" y="2057400"/>
            <a:ext cx="2895600" cy="1524000"/>
            <a:chOff x="2208" y="2976"/>
            <a:chExt cx="1824" cy="960"/>
          </a:xfrm>
        </p:grpSpPr>
        <p:sp>
          <p:nvSpPr>
            <p:cNvPr id="757773" name="Text Box 13"/>
            <p:cNvSpPr txBox="1">
              <a:spLocks noChangeArrowheads="1"/>
            </p:cNvSpPr>
            <p:nvPr/>
          </p:nvSpPr>
          <p:spPr bwMode="auto">
            <a:xfrm>
              <a:off x="2208" y="2976"/>
              <a:ext cx="1224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000"/>
                <a:t>E  </a:t>
              </a:r>
              <a:r>
                <a:rPr lang="en-US" sz="2000">
                  <a:sym typeface="Symbol" charset="2"/>
                </a:rPr>
                <a:t></a:t>
              </a:r>
              <a:r>
                <a:rPr lang="en-US" sz="2000"/>
                <a:t>  </a:t>
              </a:r>
              <a:r>
                <a:rPr lang="en-US" sz="2000" b="0" i="1"/>
                <a:t>constant</a:t>
              </a:r>
              <a:endParaRPr lang="en-US" sz="2000"/>
            </a:p>
          </p:txBody>
        </p:sp>
        <p:sp>
          <p:nvSpPr>
            <p:cNvPr id="757774" name="Text Box 14"/>
            <p:cNvSpPr txBox="1">
              <a:spLocks noChangeArrowheads="1"/>
            </p:cNvSpPr>
            <p:nvPr/>
          </p:nvSpPr>
          <p:spPr bwMode="auto">
            <a:xfrm>
              <a:off x="2208" y="3213"/>
              <a:ext cx="1224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000"/>
                <a:t>E  </a:t>
              </a:r>
              <a:r>
                <a:rPr lang="en-US" sz="2000">
                  <a:sym typeface="Symbol" charset="2"/>
                </a:rPr>
                <a:t></a:t>
              </a:r>
              <a:r>
                <a:rPr lang="en-US" sz="2000"/>
                <a:t>  </a:t>
              </a:r>
              <a:r>
                <a:rPr lang="en-US" sz="2000" b="0" i="1"/>
                <a:t>identifier</a:t>
              </a:r>
              <a:endParaRPr lang="en-US" sz="2000"/>
            </a:p>
          </p:txBody>
        </p:sp>
        <p:sp>
          <p:nvSpPr>
            <p:cNvPr id="757775" name="Text Box 15"/>
            <p:cNvSpPr txBox="1">
              <a:spLocks noChangeArrowheads="1"/>
            </p:cNvSpPr>
            <p:nvPr/>
          </p:nvSpPr>
          <p:spPr bwMode="auto">
            <a:xfrm>
              <a:off x="2208" y="3450"/>
              <a:ext cx="1824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000"/>
                <a:t>E  </a:t>
              </a:r>
              <a:r>
                <a:rPr lang="en-US" sz="2000">
                  <a:sym typeface="Symbol" charset="2"/>
                </a:rPr>
                <a:t></a:t>
              </a:r>
              <a:r>
                <a:rPr lang="en-US" sz="2000"/>
                <a:t>  E  </a:t>
              </a:r>
              <a:r>
                <a:rPr lang="en-US" sz="2000" b="0" i="1"/>
                <a:t>op</a:t>
              </a:r>
              <a:r>
                <a:rPr lang="en-US" sz="2000"/>
                <a:t>  E</a:t>
              </a:r>
            </a:p>
          </p:txBody>
        </p:sp>
        <p:sp>
          <p:nvSpPr>
            <p:cNvPr id="757776" name="Text Box 16"/>
            <p:cNvSpPr txBox="1">
              <a:spLocks noChangeArrowheads="1"/>
            </p:cNvSpPr>
            <p:nvPr/>
          </p:nvSpPr>
          <p:spPr bwMode="auto">
            <a:xfrm>
              <a:off x="2208" y="3686"/>
              <a:ext cx="1224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000"/>
                <a:t>E  </a:t>
              </a:r>
              <a:r>
                <a:rPr lang="en-US" sz="2000">
                  <a:sym typeface="Symbol" charset="2"/>
                </a:rPr>
                <a:t></a:t>
              </a:r>
              <a:r>
                <a:rPr lang="en-US" sz="2000"/>
                <a:t>  </a:t>
              </a:r>
              <a:r>
                <a:rPr lang="en-US" sz="2000" b="0"/>
                <a:t>(</a:t>
              </a:r>
              <a:r>
                <a:rPr lang="en-US" sz="2000"/>
                <a:t> E )</a:t>
              </a:r>
            </a:p>
          </p:txBody>
        </p:sp>
      </p:grpSp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481390" y="3746500"/>
            <a:ext cx="8232775" cy="977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pPr marL="342900" indent="-342900" algn="just">
              <a:lnSpc>
                <a:spcPct val="85000"/>
              </a:lnSpc>
              <a:spcAft>
                <a:spcPct val="50000"/>
              </a:spcAft>
              <a:buFontTx/>
              <a:buChar char="•"/>
            </a:pPr>
            <a:r>
              <a:rPr lang="en-US" sz="2400" b="0" dirty="0" smtClean="0"/>
              <a:t>The process of translating an expression from a string to its internal form is called </a:t>
            </a:r>
            <a:r>
              <a:rPr lang="en-US" sz="2400" i="1" dirty="0" smtClean="0"/>
              <a:t>parsing</a:t>
            </a:r>
            <a:r>
              <a:rPr lang="en-US" sz="2400" b="0" i="1" dirty="0" smtClean="0"/>
              <a:t>.</a:t>
            </a:r>
            <a:r>
              <a:rPr lang="en-US" sz="2400" b="0" dirty="0" smtClean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763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76200"/>
            <a:ext cx="9144000" cy="1143000"/>
          </a:xfrm>
          <a:noFill/>
          <a:ln/>
        </p:spPr>
        <p:txBody>
          <a:bodyPr/>
          <a:lstStyle/>
          <a:p>
            <a:r>
              <a:rPr lang="en-US" sz="4000">
                <a:solidFill>
                  <a:srgbClr val="FF0000"/>
                </a:solidFill>
              </a:rPr>
              <a:t>Tracing the Precedence Parser </a:t>
            </a:r>
            <a:endParaRPr lang="en-US">
              <a:solidFill>
                <a:srgbClr val="FF0000"/>
              </a:solidFill>
            </a:endParaRPr>
          </a:p>
        </p:txBody>
      </p:sp>
      <p:sp>
        <p:nvSpPr>
          <p:cNvPr id="837635" name="Rectangle 3"/>
          <p:cNvSpPr>
            <a:spLocks noChangeArrowheads="1"/>
          </p:cNvSpPr>
          <p:nvPr/>
        </p:nvSpPr>
        <p:spPr bwMode="auto">
          <a:xfrm>
            <a:off x="444500" y="1166813"/>
            <a:ext cx="8032750" cy="198437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37636" name="Text Box 4"/>
          <p:cNvSpPr txBox="1">
            <a:spLocks noChangeArrowheads="1"/>
          </p:cNvSpPr>
          <p:nvPr/>
        </p:nvSpPr>
        <p:spPr bwMode="auto">
          <a:xfrm>
            <a:off x="520700" y="1130528"/>
            <a:ext cx="7962900" cy="1747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lnSpc>
                <a:spcPct val="110000"/>
              </a:lnSpc>
            </a:pPr>
            <a:r>
              <a:rPr noProof="1">
                <a:latin typeface="Courier New" charset="0"/>
              </a:rPr>
              <a:t>int main() {</a:t>
            </a:r>
          </a:p>
          <a:p>
            <a:pPr>
              <a:lnSpc>
                <a:spcPct val="110000"/>
              </a:lnSpc>
            </a:pPr>
            <a:r>
              <a:rPr noProof="1">
                <a:latin typeface="Courier New" charset="0"/>
              </a:rPr>
              <a:t>  </a:t>
            </a:r>
            <a:r>
              <a:rPr noProof="1" smtClean="0">
                <a:latin typeface="Courier New" charset="0"/>
              </a:rPr>
              <a:t> </a:t>
            </a:r>
            <a:r>
              <a:rPr lang="en-US" noProof="1" smtClean="0">
                <a:latin typeface="Courier New" charset="0"/>
              </a:rPr>
              <a:t>TokenScanner</a:t>
            </a:r>
            <a:r>
              <a:rPr noProof="1" smtClean="0">
                <a:latin typeface="Courier New" charset="0"/>
              </a:rPr>
              <a:t> scanner </a:t>
            </a:r>
            <a:r>
              <a:rPr noProof="1">
                <a:latin typeface="Courier New" charset="0"/>
              </a:rPr>
              <a:t>= new</a:t>
            </a:r>
            <a:r>
              <a:rPr noProof="1" smtClean="0">
                <a:latin typeface="Courier New" charset="0"/>
              </a:rPr>
              <a:t> </a:t>
            </a:r>
            <a:r>
              <a:rPr lang="en-US" noProof="1" smtClean="0">
                <a:latin typeface="Courier New" charset="0"/>
              </a:rPr>
              <a:t>TokenScanner</a:t>
            </a:r>
            <a:r>
              <a:rPr noProof="1" smtClean="0">
                <a:latin typeface="Courier New" charset="0"/>
              </a:rPr>
              <a:t>(</a:t>
            </a:r>
            <a:r>
              <a:rPr noProof="1">
                <a:latin typeface="Courier New" charset="0"/>
              </a:rPr>
              <a:t>);</a:t>
            </a:r>
          </a:p>
          <a:p>
            <a:pPr>
              <a:lnSpc>
                <a:spcPct val="110000"/>
              </a:lnSpc>
            </a:pPr>
            <a:r>
              <a:rPr noProof="1">
                <a:latin typeface="Courier New" charset="0"/>
              </a:rPr>
              <a:t>  </a:t>
            </a:r>
            <a:r>
              <a:rPr noProof="1" smtClean="0">
                <a:latin typeface="Courier New" charset="0"/>
              </a:rPr>
              <a:t> scanner.setInput</a:t>
            </a:r>
            <a:r>
              <a:rPr noProof="1">
                <a:latin typeface="Courier New" charset="0"/>
              </a:rPr>
              <a:t>("odd = 2 * n + 1");</a:t>
            </a:r>
          </a:p>
          <a:p>
            <a:pPr>
              <a:lnSpc>
                <a:spcPct val="110000"/>
              </a:lnSpc>
            </a:pPr>
            <a:r>
              <a:rPr noProof="1">
                <a:latin typeface="Courier New" charset="0"/>
              </a:rPr>
              <a:t>  </a:t>
            </a:r>
            <a:r>
              <a:rPr noProof="1" smtClean="0">
                <a:latin typeface="Courier New" charset="0"/>
              </a:rPr>
              <a:t> </a:t>
            </a:r>
            <a:r>
              <a:rPr lang="en-US" noProof="1" smtClean="0">
                <a:latin typeface="Courier New" charset="0"/>
              </a:rPr>
              <a:t>scanner.ignoreWhitespace()</a:t>
            </a:r>
            <a:r>
              <a:rPr noProof="1" smtClean="0">
                <a:latin typeface="Courier New" charset="0"/>
              </a:rPr>
              <a:t>;</a:t>
            </a:r>
            <a:endParaRPr noProof="1">
              <a:latin typeface="Courier New" charset="0"/>
            </a:endParaRPr>
          </a:p>
          <a:p>
            <a:pPr>
              <a:lnSpc>
                <a:spcPct val="110000"/>
              </a:lnSpc>
            </a:pPr>
            <a:r>
              <a:rPr noProof="1">
                <a:latin typeface="Courier New" charset="0"/>
              </a:rPr>
              <a:t>   Expression *exp =</a:t>
            </a:r>
            <a:r>
              <a:rPr noProof="1" smtClean="0">
                <a:latin typeface="Courier New" charset="0"/>
              </a:rPr>
              <a:t> </a:t>
            </a:r>
            <a:r>
              <a:rPr lang="en-US" noProof="1" smtClean="0">
                <a:latin typeface="Courier New" charset="0"/>
              </a:rPr>
              <a:t>readE(scanner, 0)</a:t>
            </a:r>
            <a:r>
              <a:rPr noProof="1" smtClean="0">
                <a:latin typeface="Courier New" charset="0"/>
              </a:rPr>
              <a:t>;</a:t>
            </a:r>
            <a:endParaRPr noProof="1">
              <a:latin typeface="Courier New" charset="0"/>
            </a:endParaRPr>
          </a:p>
          <a:p>
            <a:pPr>
              <a:lnSpc>
                <a:spcPct val="110000"/>
              </a:lnSpc>
            </a:pPr>
            <a:r>
              <a:rPr noProof="1">
                <a:latin typeface="Courier New" charset="0"/>
              </a:rPr>
              <a:t>   . . .</a:t>
            </a:r>
          </a:p>
          <a:p>
            <a:pPr>
              <a:lnSpc>
                <a:spcPct val="110000"/>
              </a:lnSpc>
            </a:pPr>
            <a:r>
              <a:rPr noProof="1">
                <a:latin typeface="Courier New" charset="0"/>
              </a:rPr>
              <a:t>}</a:t>
            </a:r>
          </a:p>
        </p:txBody>
      </p:sp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533400" y="1422400"/>
            <a:ext cx="8089900" cy="3384549"/>
            <a:chOff x="336" y="896"/>
            <a:chExt cx="5096" cy="2132"/>
          </a:xfrm>
        </p:grpSpPr>
        <p:sp>
          <p:nvSpPr>
            <p:cNvPr id="837638" name="Rectangle 6"/>
            <p:cNvSpPr>
              <a:spLocks noChangeArrowheads="1"/>
            </p:cNvSpPr>
            <p:nvPr/>
          </p:nvSpPr>
          <p:spPr bwMode="auto">
            <a:xfrm>
              <a:off x="336" y="907"/>
              <a:ext cx="5060" cy="2121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7639" name="Text Box 7"/>
            <p:cNvSpPr txBox="1">
              <a:spLocks noChangeArrowheads="1"/>
            </p:cNvSpPr>
            <p:nvPr/>
          </p:nvSpPr>
          <p:spPr bwMode="auto">
            <a:xfrm>
              <a:off x="408" y="896"/>
              <a:ext cx="4905" cy="18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r>
                <a:rPr lang="en-US" dirty="0">
                  <a:latin typeface="Courier New" charset="0"/>
                </a:rPr>
                <a:t>Expression </a:t>
              </a:r>
              <a:r>
                <a:rPr lang="en-US" dirty="0" smtClean="0">
                  <a:latin typeface="Courier New" charset="0"/>
                </a:rPr>
                <a:t>*</a:t>
              </a:r>
              <a:r>
                <a:rPr lang="en-US" dirty="0" err="1" smtClean="0">
                  <a:latin typeface="Courier New" charset="0"/>
                </a:rPr>
                <a:t>readE(TokenScanner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>
                  <a:latin typeface="Courier New" charset="0"/>
                </a:rPr>
                <a:t>&amp;</a:t>
              </a:r>
              <a:r>
                <a:rPr lang="en-US" dirty="0" smtClean="0">
                  <a:latin typeface="Courier New" charset="0"/>
                </a:rPr>
                <a:t> scanner, </a:t>
              </a:r>
              <a:r>
                <a:rPr lang="en-US" dirty="0" err="1">
                  <a:latin typeface="Courier New" charset="0"/>
                </a:rPr>
                <a:t>int</a:t>
              </a:r>
              <a:r>
                <a:rPr lang="en-US" dirty="0">
                  <a:latin typeface="Courier New" charset="0"/>
                </a:rPr>
                <a:t> </a:t>
              </a:r>
              <a:r>
                <a:rPr lang="en-US" dirty="0" err="1">
                  <a:latin typeface="Courier New" charset="0"/>
                </a:rPr>
                <a:t>prec</a:t>
              </a:r>
              <a:r>
                <a:rPr lang="en-US" dirty="0">
                  <a:latin typeface="Courier New" charset="0"/>
                </a:rPr>
                <a:t>) {</a:t>
              </a:r>
            </a:p>
            <a:p>
              <a:r>
                <a:rPr lang="en-US" dirty="0">
                  <a:latin typeface="Courier New" charset="0"/>
                </a:rPr>
                <a:t>   Expression *exp =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readT(scanner</a:t>
              </a:r>
              <a:r>
                <a:rPr lang="en-US" dirty="0" smtClean="0">
                  <a:latin typeface="Courier New" charset="0"/>
                </a:rPr>
                <a:t>)</a:t>
              </a:r>
              <a:r>
                <a:rPr lang="en-US" dirty="0">
                  <a:latin typeface="Courier New" charset="0"/>
                </a:rPr>
                <a:t>;</a:t>
              </a:r>
            </a:p>
            <a:p>
              <a:r>
                <a:rPr lang="en-US" dirty="0">
                  <a:latin typeface="Courier New" charset="0"/>
                </a:rPr>
                <a:t>   string token;</a:t>
              </a:r>
            </a:p>
            <a:p>
              <a:r>
                <a:rPr lang="en-US" dirty="0">
                  <a:latin typeface="Courier New" charset="0"/>
                </a:rPr>
                <a:t>   while (true) {</a:t>
              </a:r>
            </a:p>
            <a:p>
              <a:r>
                <a:rPr lang="en-US" dirty="0">
                  <a:latin typeface="Courier New" charset="0"/>
                </a:rPr>
                <a:t>      token =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scanner.nextToken</a:t>
              </a:r>
              <a:r>
                <a:rPr lang="en-US" dirty="0">
                  <a:latin typeface="Courier New" charset="0"/>
                </a:rPr>
                <a:t>();</a:t>
              </a:r>
            </a:p>
            <a:p>
              <a:r>
                <a:rPr lang="en-US" dirty="0">
                  <a:latin typeface="Courier New" charset="0"/>
                </a:rPr>
                <a:t>      </a:t>
              </a:r>
              <a:r>
                <a:rPr lang="en-US" dirty="0" err="1">
                  <a:latin typeface="Courier New" charset="0"/>
                </a:rPr>
                <a:t>int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tprec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>
                  <a:latin typeface="Courier New" charset="0"/>
                </a:rPr>
                <a:t>=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precedence(token</a:t>
              </a:r>
              <a:r>
                <a:rPr lang="en-US" dirty="0">
                  <a:latin typeface="Courier New" charset="0"/>
                </a:rPr>
                <a:t>);</a:t>
              </a:r>
            </a:p>
            <a:p>
              <a:r>
                <a:rPr lang="en-US" dirty="0">
                  <a:latin typeface="Courier New" charset="0"/>
                </a:rPr>
                <a:t>      if </a:t>
              </a:r>
              <a:r>
                <a:rPr lang="en-US" dirty="0" smtClean="0">
                  <a:latin typeface="Courier New" charset="0"/>
                </a:rPr>
                <a:t>(</a:t>
              </a:r>
              <a:r>
                <a:rPr lang="en-US" dirty="0" err="1" smtClean="0">
                  <a:latin typeface="Courier New" charset="0"/>
                </a:rPr>
                <a:t>tprec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>
                  <a:latin typeface="Courier New" charset="0"/>
                </a:rPr>
                <a:t>&lt;= </a:t>
              </a:r>
              <a:r>
                <a:rPr lang="en-US" dirty="0" err="1">
                  <a:latin typeface="Courier New" charset="0"/>
                </a:rPr>
                <a:t>prec</a:t>
              </a:r>
              <a:r>
                <a:rPr lang="en-US" dirty="0">
                  <a:latin typeface="Courier New" charset="0"/>
                </a:rPr>
                <a:t>) break;</a:t>
              </a:r>
            </a:p>
            <a:p>
              <a:r>
                <a:rPr lang="en-US" dirty="0">
                  <a:latin typeface="Courier New" charset="0"/>
                </a:rPr>
                <a:t>      Expression *</a:t>
              </a:r>
              <a:r>
                <a:rPr lang="en-US" dirty="0" err="1">
                  <a:latin typeface="Courier New" charset="0"/>
                </a:rPr>
                <a:t>rhs</a:t>
              </a:r>
              <a:r>
                <a:rPr lang="en-US" dirty="0">
                  <a:latin typeface="Courier New" charset="0"/>
                </a:rPr>
                <a:t> =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readE(scanner</a:t>
              </a:r>
              <a:r>
                <a:rPr lang="en-US" dirty="0" smtClean="0">
                  <a:latin typeface="Courier New" charset="0"/>
                </a:rPr>
                <a:t>, </a:t>
              </a:r>
              <a:r>
                <a:rPr lang="en-US" dirty="0" err="1" smtClean="0">
                  <a:latin typeface="Courier New" charset="0"/>
                </a:rPr>
                <a:t>tprec</a:t>
              </a:r>
              <a:r>
                <a:rPr lang="en-US" dirty="0" smtClean="0">
                  <a:latin typeface="Courier New" charset="0"/>
                </a:rPr>
                <a:t>)</a:t>
              </a:r>
              <a:r>
                <a:rPr lang="en-US" dirty="0">
                  <a:latin typeface="Courier New" charset="0"/>
                </a:rPr>
                <a:t>;</a:t>
              </a:r>
            </a:p>
            <a:p>
              <a:r>
                <a:rPr lang="en-US" dirty="0">
                  <a:latin typeface="Courier New" charset="0"/>
                </a:rPr>
                <a:t>      exp = new </a:t>
              </a:r>
              <a:r>
                <a:rPr lang="en-US" dirty="0" err="1">
                  <a:latin typeface="Courier New" charset="0"/>
                </a:rPr>
                <a:t>CompoundExp</a:t>
              </a:r>
              <a:r>
                <a:rPr lang="en-US" dirty="0" err="1" smtClean="0">
                  <a:latin typeface="Courier New" charset="0"/>
                </a:rPr>
                <a:t>(token</a:t>
              </a:r>
              <a:r>
                <a:rPr lang="en-US" dirty="0" smtClean="0">
                  <a:latin typeface="Courier New" charset="0"/>
                </a:rPr>
                <a:t>, </a:t>
              </a:r>
              <a:r>
                <a:rPr lang="en-US" dirty="0">
                  <a:latin typeface="Courier New" charset="0"/>
                </a:rPr>
                <a:t>exp, </a:t>
              </a:r>
              <a:r>
                <a:rPr lang="en-US" dirty="0" err="1">
                  <a:latin typeface="Courier New" charset="0"/>
                </a:rPr>
                <a:t>rhs</a:t>
              </a:r>
              <a:r>
                <a:rPr lang="en-US" dirty="0">
                  <a:latin typeface="Courier New" charset="0"/>
                </a:rPr>
                <a:t>);</a:t>
              </a:r>
            </a:p>
            <a:p>
              <a:r>
                <a:rPr lang="en-US" dirty="0">
                  <a:latin typeface="Courier New" charset="0"/>
                </a:rPr>
                <a:t>   }</a:t>
              </a:r>
            </a:p>
            <a:p>
              <a:r>
                <a:rPr lang="en-US" dirty="0">
                  <a:latin typeface="Courier New" charset="0"/>
                </a:rPr>
                <a:t>  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scanner.saveToken</a:t>
              </a:r>
              <a:r>
                <a:rPr lang="en-US" dirty="0" err="1">
                  <a:latin typeface="Courier New" charset="0"/>
                </a:rPr>
                <a:t>(token</a:t>
              </a:r>
              <a:r>
                <a:rPr lang="en-US" dirty="0">
                  <a:latin typeface="Courier New" charset="0"/>
                </a:rPr>
                <a:t>);</a:t>
              </a:r>
            </a:p>
            <a:p>
              <a:r>
                <a:rPr lang="en-US" dirty="0">
                  <a:latin typeface="Courier New" charset="0"/>
                </a:rPr>
                <a:t>   return exp;</a:t>
              </a:r>
            </a:p>
            <a:p>
              <a:r>
                <a:rPr lang="en-US" dirty="0">
                  <a:latin typeface="Courier New" charset="0"/>
                </a:rPr>
                <a:t>}</a:t>
              </a:r>
            </a:p>
          </p:txBody>
        </p:sp>
        <p:sp>
          <p:nvSpPr>
            <p:cNvPr id="837640" name="Rectangle 8"/>
            <p:cNvSpPr>
              <a:spLocks noChangeArrowheads="1"/>
            </p:cNvSpPr>
            <p:nvPr/>
          </p:nvSpPr>
          <p:spPr bwMode="auto">
            <a:xfrm>
              <a:off x="986" y="2720"/>
              <a:ext cx="1150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7641" name="Text Box 9"/>
            <p:cNvSpPr txBox="1">
              <a:spLocks noChangeArrowheads="1"/>
            </p:cNvSpPr>
            <p:nvPr/>
          </p:nvSpPr>
          <p:spPr bwMode="auto">
            <a:xfrm>
              <a:off x="960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 smtClean="0">
                  <a:latin typeface="Courier New" charset="0"/>
                </a:rPr>
                <a:t>scanner</a:t>
              </a:r>
              <a:endParaRPr lang="en-US" dirty="0">
                <a:latin typeface="Courier New" charset="0"/>
              </a:endParaRPr>
            </a:p>
          </p:txBody>
        </p:sp>
        <p:sp>
          <p:nvSpPr>
            <p:cNvPr id="837642" name="Rectangle 10"/>
            <p:cNvSpPr>
              <a:spLocks noChangeArrowheads="1"/>
            </p:cNvSpPr>
            <p:nvPr/>
          </p:nvSpPr>
          <p:spPr bwMode="auto">
            <a:xfrm>
              <a:off x="2224" y="2720"/>
              <a:ext cx="547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7643" name="Text Box 11"/>
            <p:cNvSpPr txBox="1">
              <a:spLocks noChangeArrowheads="1"/>
            </p:cNvSpPr>
            <p:nvPr/>
          </p:nvSpPr>
          <p:spPr bwMode="auto">
            <a:xfrm>
              <a:off x="2200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>
                  <a:latin typeface="Courier New" charset="0"/>
                </a:rPr>
                <a:t>prec</a:t>
              </a:r>
            </a:p>
          </p:txBody>
        </p:sp>
        <p:sp>
          <p:nvSpPr>
            <p:cNvPr id="837644" name="Rectangle 12"/>
            <p:cNvSpPr>
              <a:spLocks noChangeArrowheads="1"/>
            </p:cNvSpPr>
            <p:nvPr/>
          </p:nvSpPr>
          <p:spPr bwMode="auto">
            <a:xfrm>
              <a:off x="2864" y="2720"/>
              <a:ext cx="547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7645" name="Text Box 13"/>
            <p:cNvSpPr txBox="1">
              <a:spLocks noChangeArrowheads="1"/>
            </p:cNvSpPr>
            <p:nvPr/>
          </p:nvSpPr>
          <p:spPr bwMode="auto">
            <a:xfrm>
              <a:off x="2840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 dirty="0" err="1" smtClean="0">
                  <a:latin typeface="Courier New" charset="0"/>
                </a:rPr>
                <a:t>tprec</a:t>
              </a:r>
              <a:endParaRPr lang="en-US" dirty="0">
                <a:latin typeface="Courier New" charset="0"/>
              </a:endParaRPr>
            </a:p>
          </p:txBody>
        </p:sp>
        <p:sp>
          <p:nvSpPr>
            <p:cNvPr id="837646" name="Rectangle 14"/>
            <p:cNvSpPr>
              <a:spLocks noChangeArrowheads="1"/>
            </p:cNvSpPr>
            <p:nvPr/>
          </p:nvSpPr>
          <p:spPr bwMode="auto">
            <a:xfrm>
              <a:off x="3504" y="2720"/>
              <a:ext cx="547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7647" name="Text Box 15"/>
            <p:cNvSpPr txBox="1">
              <a:spLocks noChangeArrowheads="1"/>
            </p:cNvSpPr>
            <p:nvPr/>
          </p:nvSpPr>
          <p:spPr bwMode="auto">
            <a:xfrm>
              <a:off x="3480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>
                  <a:latin typeface="Courier New" charset="0"/>
                </a:rPr>
                <a:t>token</a:t>
              </a:r>
            </a:p>
          </p:txBody>
        </p:sp>
        <p:sp>
          <p:nvSpPr>
            <p:cNvPr id="837648" name="Rectangle 16"/>
            <p:cNvSpPr>
              <a:spLocks noChangeArrowheads="1"/>
            </p:cNvSpPr>
            <p:nvPr/>
          </p:nvSpPr>
          <p:spPr bwMode="auto">
            <a:xfrm>
              <a:off x="4144" y="2720"/>
              <a:ext cx="547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7649" name="Text Box 17"/>
            <p:cNvSpPr txBox="1">
              <a:spLocks noChangeArrowheads="1"/>
            </p:cNvSpPr>
            <p:nvPr/>
          </p:nvSpPr>
          <p:spPr bwMode="auto">
            <a:xfrm>
              <a:off x="4120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>
                  <a:latin typeface="Courier New" charset="0"/>
                </a:rPr>
                <a:t>exp</a:t>
              </a:r>
            </a:p>
          </p:txBody>
        </p:sp>
        <p:sp>
          <p:nvSpPr>
            <p:cNvPr id="837650" name="Rectangle 18"/>
            <p:cNvSpPr>
              <a:spLocks noChangeArrowheads="1"/>
            </p:cNvSpPr>
            <p:nvPr/>
          </p:nvSpPr>
          <p:spPr bwMode="auto">
            <a:xfrm>
              <a:off x="4776" y="2720"/>
              <a:ext cx="547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7651" name="Text Box 19"/>
            <p:cNvSpPr txBox="1">
              <a:spLocks noChangeArrowheads="1"/>
            </p:cNvSpPr>
            <p:nvPr/>
          </p:nvSpPr>
          <p:spPr bwMode="auto">
            <a:xfrm>
              <a:off x="4752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>
                  <a:latin typeface="Courier New" charset="0"/>
                </a:rPr>
                <a:t>rhs</a:t>
              </a:r>
            </a:p>
          </p:txBody>
        </p:sp>
      </p:grpSp>
      <p:sp>
        <p:nvSpPr>
          <p:cNvPr id="837652" name="Rectangle 20"/>
          <p:cNvSpPr>
            <a:spLocks noChangeArrowheads="1"/>
          </p:cNvSpPr>
          <p:nvPr/>
        </p:nvSpPr>
        <p:spPr bwMode="auto">
          <a:xfrm>
            <a:off x="1600200" y="4356100"/>
            <a:ext cx="17843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noProof="1">
                <a:latin typeface="Courier New" charset="0"/>
              </a:rPr>
              <a:t>odd = 2 * n + 1</a:t>
            </a:r>
            <a:endParaRPr lang="en-US" dirty="0">
              <a:latin typeface="Courier New" charset="0"/>
            </a:endParaRPr>
          </a:p>
        </p:txBody>
      </p:sp>
      <p:sp>
        <p:nvSpPr>
          <p:cNvPr id="837653" name="Text Box 21"/>
          <p:cNvSpPr txBox="1">
            <a:spLocks noChangeArrowheads="1"/>
          </p:cNvSpPr>
          <p:nvPr/>
        </p:nvSpPr>
        <p:spPr bwMode="auto">
          <a:xfrm>
            <a:off x="3530600" y="4307115"/>
            <a:ext cx="8731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600" b="0"/>
              <a:t>0</a:t>
            </a:r>
          </a:p>
        </p:txBody>
      </p:sp>
      <p:grpSp>
        <p:nvGrpSpPr>
          <p:cNvPr id="3" name="Group 22"/>
          <p:cNvGrpSpPr>
            <a:grpSpLocks/>
          </p:cNvGrpSpPr>
          <p:nvPr/>
        </p:nvGrpSpPr>
        <p:grpSpPr bwMode="auto">
          <a:xfrm>
            <a:off x="1370013" y="5919787"/>
            <a:ext cx="688975" cy="571500"/>
            <a:chOff x="4894" y="3729"/>
            <a:chExt cx="434" cy="360"/>
          </a:xfrm>
        </p:grpSpPr>
        <p:sp>
          <p:nvSpPr>
            <p:cNvPr id="837655" name="Rectangle 23"/>
            <p:cNvSpPr>
              <a:spLocks noChangeArrowheads="1"/>
            </p:cNvSpPr>
            <p:nvPr/>
          </p:nvSpPr>
          <p:spPr bwMode="auto">
            <a:xfrm>
              <a:off x="4894" y="3915"/>
              <a:ext cx="434" cy="16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7656" name="Rectangle 24"/>
            <p:cNvSpPr>
              <a:spLocks noChangeArrowheads="1"/>
            </p:cNvSpPr>
            <p:nvPr/>
          </p:nvSpPr>
          <p:spPr bwMode="auto">
            <a:xfrm>
              <a:off x="4896" y="3897"/>
              <a:ext cx="431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noProof="1">
                  <a:latin typeface="Courier New" charset="0"/>
                </a:rPr>
                <a:t>odd</a:t>
              </a:r>
              <a:endParaRPr lang="en-US" dirty="0">
                <a:latin typeface="Courier New" charset="0"/>
              </a:endParaRPr>
            </a:p>
          </p:txBody>
        </p:sp>
        <p:sp>
          <p:nvSpPr>
            <p:cNvPr id="837657" name="Rectangle 25"/>
            <p:cNvSpPr>
              <a:spLocks noChangeArrowheads="1"/>
            </p:cNvSpPr>
            <p:nvPr/>
          </p:nvSpPr>
          <p:spPr bwMode="auto">
            <a:xfrm>
              <a:off x="4894" y="3747"/>
              <a:ext cx="434" cy="16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7658" name="Rectangle 26"/>
            <p:cNvSpPr>
              <a:spLocks noChangeArrowheads="1"/>
            </p:cNvSpPr>
            <p:nvPr/>
          </p:nvSpPr>
          <p:spPr bwMode="auto">
            <a:xfrm>
              <a:off x="4896" y="3729"/>
              <a:ext cx="431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noProof="1">
                  <a:latin typeface="Courier New" charset="0"/>
                </a:rPr>
                <a:t>ID</a:t>
              </a:r>
              <a:endParaRPr lang="en-US" dirty="0">
                <a:latin typeface="Courier New" charset="0"/>
              </a:endParaRPr>
            </a:p>
          </p:txBody>
        </p:sp>
      </p:grpSp>
      <p:sp>
        <p:nvSpPr>
          <p:cNvPr id="837659" name="Oval 27"/>
          <p:cNvSpPr>
            <a:spLocks noChangeArrowheads="1"/>
          </p:cNvSpPr>
          <p:nvPr/>
        </p:nvSpPr>
        <p:spPr bwMode="auto">
          <a:xfrm>
            <a:off x="6985000" y="4483100"/>
            <a:ext cx="74613" cy="74613"/>
          </a:xfrm>
          <a:prstGeom prst="ellipse">
            <a:avLst/>
          </a:prstGeom>
          <a:solidFill>
            <a:srgbClr val="00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cxnSp>
        <p:nvCxnSpPr>
          <p:cNvPr id="837660" name="AutoShape 28"/>
          <p:cNvCxnSpPr>
            <a:cxnSpLocks noChangeShapeType="1"/>
            <a:stCxn id="837659" idx="4"/>
            <a:endCxn id="837657" idx="1"/>
          </p:cNvCxnSpPr>
          <p:nvPr/>
        </p:nvCxnSpPr>
        <p:spPr bwMode="auto">
          <a:xfrm rot="5400000">
            <a:off x="3434557" y="2493169"/>
            <a:ext cx="1524000" cy="5653087"/>
          </a:xfrm>
          <a:prstGeom prst="bentConnector4">
            <a:avLst>
              <a:gd name="adj1" fmla="val 44060"/>
              <a:gd name="adj2" fmla="val 104042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sp>
        <p:nvSpPr>
          <p:cNvPr id="837661" name="Text Box 29"/>
          <p:cNvSpPr txBox="1">
            <a:spLocks noChangeArrowheads="1"/>
          </p:cNvSpPr>
          <p:nvPr/>
        </p:nvSpPr>
        <p:spPr bwMode="auto">
          <a:xfrm>
            <a:off x="2136775" y="444681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0000"/>
                </a:solidFill>
              </a:rPr>
              <a:t>^</a:t>
            </a:r>
          </a:p>
        </p:txBody>
      </p:sp>
      <p:sp>
        <p:nvSpPr>
          <p:cNvPr id="837662" name="Rectangle 30"/>
          <p:cNvSpPr>
            <a:spLocks noChangeArrowheads="1"/>
          </p:cNvSpPr>
          <p:nvPr/>
        </p:nvSpPr>
        <p:spPr bwMode="auto">
          <a:xfrm>
            <a:off x="5594350" y="4362450"/>
            <a:ext cx="8382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 algn="ctr"/>
            <a:r>
              <a:rPr noProof="1">
                <a:latin typeface="Courier New" charset="0"/>
              </a:rPr>
              <a:t>=</a:t>
            </a:r>
            <a:endParaRPr lang="en-US">
              <a:latin typeface="Courier New" charset="0"/>
            </a:endParaRPr>
          </a:p>
        </p:txBody>
      </p:sp>
      <p:sp>
        <p:nvSpPr>
          <p:cNvPr id="837663" name="Text Box 31"/>
          <p:cNvSpPr txBox="1">
            <a:spLocks noChangeArrowheads="1"/>
          </p:cNvSpPr>
          <p:nvPr/>
        </p:nvSpPr>
        <p:spPr bwMode="auto">
          <a:xfrm>
            <a:off x="4537075" y="4307115"/>
            <a:ext cx="8731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600" b="0"/>
              <a:t>1</a:t>
            </a:r>
          </a:p>
        </p:txBody>
      </p:sp>
      <p:grpSp>
        <p:nvGrpSpPr>
          <p:cNvPr id="4" name="Group 32"/>
          <p:cNvGrpSpPr>
            <a:grpSpLocks/>
          </p:cNvGrpSpPr>
          <p:nvPr/>
        </p:nvGrpSpPr>
        <p:grpSpPr bwMode="auto">
          <a:xfrm>
            <a:off x="619125" y="1708150"/>
            <a:ext cx="8089900" cy="3384549"/>
            <a:chOff x="336" y="896"/>
            <a:chExt cx="5096" cy="2132"/>
          </a:xfrm>
        </p:grpSpPr>
        <p:sp>
          <p:nvSpPr>
            <p:cNvPr id="837665" name="Rectangle 33"/>
            <p:cNvSpPr>
              <a:spLocks noChangeArrowheads="1"/>
            </p:cNvSpPr>
            <p:nvPr/>
          </p:nvSpPr>
          <p:spPr bwMode="auto">
            <a:xfrm>
              <a:off x="336" y="907"/>
              <a:ext cx="5060" cy="2121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7666" name="Text Box 34"/>
            <p:cNvSpPr txBox="1">
              <a:spLocks noChangeArrowheads="1"/>
            </p:cNvSpPr>
            <p:nvPr/>
          </p:nvSpPr>
          <p:spPr bwMode="auto">
            <a:xfrm>
              <a:off x="408" y="896"/>
              <a:ext cx="4905" cy="18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r>
                <a:rPr lang="en-US" dirty="0">
                  <a:latin typeface="Courier New" charset="0"/>
                </a:rPr>
                <a:t>Expression </a:t>
              </a:r>
              <a:r>
                <a:rPr lang="en-US" dirty="0" smtClean="0">
                  <a:latin typeface="Courier New" charset="0"/>
                </a:rPr>
                <a:t>*</a:t>
              </a:r>
              <a:r>
                <a:rPr lang="en-US" dirty="0" err="1" smtClean="0">
                  <a:latin typeface="Courier New" charset="0"/>
                </a:rPr>
                <a:t>readE(TokenScanner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>
                  <a:latin typeface="Courier New" charset="0"/>
                </a:rPr>
                <a:t>&amp;</a:t>
              </a:r>
              <a:r>
                <a:rPr lang="en-US" dirty="0" smtClean="0">
                  <a:latin typeface="Courier New" charset="0"/>
                </a:rPr>
                <a:t> scanner, </a:t>
              </a:r>
              <a:r>
                <a:rPr lang="en-US" dirty="0" err="1">
                  <a:latin typeface="Courier New" charset="0"/>
                </a:rPr>
                <a:t>int</a:t>
              </a:r>
              <a:r>
                <a:rPr lang="en-US" dirty="0">
                  <a:latin typeface="Courier New" charset="0"/>
                </a:rPr>
                <a:t> </a:t>
              </a:r>
              <a:r>
                <a:rPr lang="en-US" dirty="0" err="1">
                  <a:latin typeface="Courier New" charset="0"/>
                </a:rPr>
                <a:t>prec</a:t>
              </a:r>
              <a:r>
                <a:rPr lang="en-US" dirty="0">
                  <a:latin typeface="Courier New" charset="0"/>
                </a:rPr>
                <a:t>) {</a:t>
              </a:r>
            </a:p>
            <a:p>
              <a:r>
                <a:rPr lang="en-US" dirty="0">
                  <a:latin typeface="Courier New" charset="0"/>
                </a:rPr>
                <a:t>   Expression *exp =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readT(scanner</a:t>
              </a:r>
              <a:r>
                <a:rPr lang="en-US" dirty="0" smtClean="0">
                  <a:latin typeface="Courier New" charset="0"/>
                </a:rPr>
                <a:t>)</a:t>
              </a:r>
              <a:r>
                <a:rPr lang="en-US" dirty="0">
                  <a:latin typeface="Courier New" charset="0"/>
                </a:rPr>
                <a:t>;</a:t>
              </a:r>
            </a:p>
            <a:p>
              <a:r>
                <a:rPr lang="en-US" dirty="0">
                  <a:latin typeface="Courier New" charset="0"/>
                </a:rPr>
                <a:t>   string token;</a:t>
              </a:r>
            </a:p>
            <a:p>
              <a:r>
                <a:rPr lang="en-US" dirty="0">
                  <a:latin typeface="Courier New" charset="0"/>
                </a:rPr>
                <a:t>   while (true) {</a:t>
              </a:r>
            </a:p>
            <a:p>
              <a:r>
                <a:rPr lang="en-US" dirty="0">
                  <a:latin typeface="Courier New" charset="0"/>
                </a:rPr>
                <a:t>      token =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scanner.nextToken</a:t>
              </a:r>
              <a:r>
                <a:rPr lang="en-US" dirty="0">
                  <a:latin typeface="Courier New" charset="0"/>
                </a:rPr>
                <a:t>();</a:t>
              </a:r>
            </a:p>
            <a:p>
              <a:r>
                <a:rPr lang="en-US" dirty="0">
                  <a:latin typeface="Courier New" charset="0"/>
                </a:rPr>
                <a:t>      </a:t>
              </a:r>
              <a:r>
                <a:rPr lang="en-US" dirty="0" err="1">
                  <a:latin typeface="Courier New" charset="0"/>
                </a:rPr>
                <a:t>int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tprec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>
                  <a:latin typeface="Courier New" charset="0"/>
                </a:rPr>
                <a:t>=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precedence(token</a:t>
              </a:r>
              <a:r>
                <a:rPr lang="en-US" dirty="0">
                  <a:latin typeface="Courier New" charset="0"/>
                </a:rPr>
                <a:t>);</a:t>
              </a:r>
            </a:p>
            <a:p>
              <a:r>
                <a:rPr lang="en-US" dirty="0">
                  <a:latin typeface="Courier New" charset="0"/>
                </a:rPr>
                <a:t>      if </a:t>
              </a:r>
              <a:r>
                <a:rPr lang="en-US" dirty="0" smtClean="0">
                  <a:latin typeface="Courier New" charset="0"/>
                </a:rPr>
                <a:t>(</a:t>
              </a:r>
              <a:r>
                <a:rPr lang="en-US" dirty="0" err="1" smtClean="0">
                  <a:latin typeface="Courier New" charset="0"/>
                </a:rPr>
                <a:t>tprec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>
                  <a:latin typeface="Courier New" charset="0"/>
                </a:rPr>
                <a:t>&lt;= </a:t>
              </a:r>
              <a:r>
                <a:rPr lang="en-US" dirty="0" err="1">
                  <a:latin typeface="Courier New" charset="0"/>
                </a:rPr>
                <a:t>prec</a:t>
              </a:r>
              <a:r>
                <a:rPr lang="en-US" dirty="0">
                  <a:latin typeface="Courier New" charset="0"/>
                </a:rPr>
                <a:t>) break;</a:t>
              </a:r>
            </a:p>
            <a:p>
              <a:r>
                <a:rPr lang="en-US" dirty="0">
                  <a:latin typeface="Courier New" charset="0"/>
                </a:rPr>
                <a:t>      Expression *</a:t>
              </a:r>
              <a:r>
                <a:rPr lang="en-US" dirty="0" err="1">
                  <a:latin typeface="Courier New" charset="0"/>
                </a:rPr>
                <a:t>rhs</a:t>
              </a:r>
              <a:r>
                <a:rPr lang="en-US" dirty="0">
                  <a:latin typeface="Courier New" charset="0"/>
                </a:rPr>
                <a:t> =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readE(scanner</a:t>
              </a:r>
              <a:r>
                <a:rPr lang="en-US" dirty="0" smtClean="0">
                  <a:latin typeface="Courier New" charset="0"/>
                </a:rPr>
                <a:t>, </a:t>
              </a:r>
              <a:r>
                <a:rPr lang="en-US" dirty="0" err="1" smtClean="0">
                  <a:latin typeface="Courier New" charset="0"/>
                </a:rPr>
                <a:t>tprec</a:t>
              </a:r>
              <a:r>
                <a:rPr lang="en-US" dirty="0" smtClean="0">
                  <a:latin typeface="Courier New" charset="0"/>
                </a:rPr>
                <a:t>)</a:t>
              </a:r>
              <a:r>
                <a:rPr lang="en-US" dirty="0">
                  <a:latin typeface="Courier New" charset="0"/>
                </a:rPr>
                <a:t>;</a:t>
              </a:r>
            </a:p>
            <a:p>
              <a:r>
                <a:rPr lang="en-US" dirty="0">
                  <a:latin typeface="Courier New" charset="0"/>
                </a:rPr>
                <a:t>      exp = new </a:t>
              </a:r>
              <a:r>
                <a:rPr lang="en-US" dirty="0" err="1">
                  <a:latin typeface="Courier New" charset="0"/>
                </a:rPr>
                <a:t>CompoundExp</a:t>
              </a:r>
              <a:r>
                <a:rPr lang="en-US" dirty="0" err="1" smtClean="0">
                  <a:latin typeface="Courier New" charset="0"/>
                </a:rPr>
                <a:t>(token</a:t>
              </a:r>
              <a:r>
                <a:rPr lang="en-US" dirty="0" smtClean="0">
                  <a:latin typeface="Courier New" charset="0"/>
                </a:rPr>
                <a:t>, </a:t>
              </a:r>
              <a:r>
                <a:rPr lang="en-US" dirty="0">
                  <a:latin typeface="Courier New" charset="0"/>
                </a:rPr>
                <a:t>exp, </a:t>
              </a:r>
              <a:r>
                <a:rPr lang="en-US" dirty="0" err="1">
                  <a:latin typeface="Courier New" charset="0"/>
                </a:rPr>
                <a:t>rhs</a:t>
              </a:r>
              <a:r>
                <a:rPr lang="en-US" dirty="0">
                  <a:latin typeface="Courier New" charset="0"/>
                </a:rPr>
                <a:t>);</a:t>
              </a:r>
            </a:p>
            <a:p>
              <a:r>
                <a:rPr lang="en-US" dirty="0">
                  <a:latin typeface="Courier New" charset="0"/>
                </a:rPr>
                <a:t>   }</a:t>
              </a:r>
            </a:p>
            <a:p>
              <a:r>
                <a:rPr lang="en-US" dirty="0">
                  <a:latin typeface="Courier New" charset="0"/>
                </a:rPr>
                <a:t>  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scanner.saveToken</a:t>
              </a:r>
              <a:r>
                <a:rPr lang="en-US" dirty="0" err="1">
                  <a:latin typeface="Courier New" charset="0"/>
                </a:rPr>
                <a:t>(token</a:t>
              </a:r>
              <a:r>
                <a:rPr lang="en-US" dirty="0">
                  <a:latin typeface="Courier New" charset="0"/>
                </a:rPr>
                <a:t>);</a:t>
              </a:r>
            </a:p>
            <a:p>
              <a:r>
                <a:rPr lang="en-US" dirty="0">
                  <a:latin typeface="Courier New" charset="0"/>
                </a:rPr>
                <a:t>   return exp;</a:t>
              </a:r>
            </a:p>
            <a:p>
              <a:r>
                <a:rPr lang="en-US" dirty="0">
                  <a:latin typeface="Courier New" charset="0"/>
                </a:rPr>
                <a:t>}</a:t>
              </a:r>
            </a:p>
          </p:txBody>
        </p:sp>
        <p:sp>
          <p:nvSpPr>
            <p:cNvPr id="837667" name="Rectangle 35"/>
            <p:cNvSpPr>
              <a:spLocks noChangeArrowheads="1"/>
            </p:cNvSpPr>
            <p:nvPr/>
          </p:nvSpPr>
          <p:spPr bwMode="auto">
            <a:xfrm>
              <a:off x="986" y="2720"/>
              <a:ext cx="1150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7668" name="Text Box 36"/>
            <p:cNvSpPr txBox="1">
              <a:spLocks noChangeArrowheads="1"/>
            </p:cNvSpPr>
            <p:nvPr/>
          </p:nvSpPr>
          <p:spPr bwMode="auto">
            <a:xfrm>
              <a:off x="960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 smtClean="0">
                  <a:latin typeface="Courier New" charset="0"/>
                </a:rPr>
                <a:t>scanner</a:t>
              </a:r>
              <a:endParaRPr lang="en-US" dirty="0">
                <a:latin typeface="Courier New" charset="0"/>
              </a:endParaRPr>
            </a:p>
          </p:txBody>
        </p:sp>
        <p:sp>
          <p:nvSpPr>
            <p:cNvPr id="837669" name="Rectangle 37"/>
            <p:cNvSpPr>
              <a:spLocks noChangeArrowheads="1"/>
            </p:cNvSpPr>
            <p:nvPr/>
          </p:nvSpPr>
          <p:spPr bwMode="auto">
            <a:xfrm>
              <a:off x="2224" y="2720"/>
              <a:ext cx="547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7670" name="Text Box 38"/>
            <p:cNvSpPr txBox="1">
              <a:spLocks noChangeArrowheads="1"/>
            </p:cNvSpPr>
            <p:nvPr/>
          </p:nvSpPr>
          <p:spPr bwMode="auto">
            <a:xfrm>
              <a:off x="2200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>
                  <a:latin typeface="Courier New" charset="0"/>
                </a:rPr>
                <a:t>prec</a:t>
              </a:r>
            </a:p>
          </p:txBody>
        </p:sp>
        <p:sp>
          <p:nvSpPr>
            <p:cNvPr id="837671" name="Rectangle 39"/>
            <p:cNvSpPr>
              <a:spLocks noChangeArrowheads="1"/>
            </p:cNvSpPr>
            <p:nvPr/>
          </p:nvSpPr>
          <p:spPr bwMode="auto">
            <a:xfrm>
              <a:off x="2864" y="2720"/>
              <a:ext cx="547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7672" name="Text Box 40"/>
            <p:cNvSpPr txBox="1">
              <a:spLocks noChangeArrowheads="1"/>
            </p:cNvSpPr>
            <p:nvPr/>
          </p:nvSpPr>
          <p:spPr bwMode="auto">
            <a:xfrm>
              <a:off x="2840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 dirty="0" err="1" smtClean="0">
                  <a:latin typeface="Courier New" charset="0"/>
                </a:rPr>
                <a:t>tprec</a:t>
              </a:r>
              <a:endParaRPr lang="en-US" dirty="0">
                <a:latin typeface="Courier New" charset="0"/>
              </a:endParaRPr>
            </a:p>
          </p:txBody>
        </p:sp>
        <p:sp>
          <p:nvSpPr>
            <p:cNvPr id="837673" name="Rectangle 41"/>
            <p:cNvSpPr>
              <a:spLocks noChangeArrowheads="1"/>
            </p:cNvSpPr>
            <p:nvPr/>
          </p:nvSpPr>
          <p:spPr bwMode="auto">
            <a:xfrm>
              <a:off x="3504" y="2720"/>
              <a:ext cx="547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7674" name="Text Box 42"/>
            <p:cNvSpPr txBox="1">
              <a:spLocks noChangeArrowheads="1"/>
            </p:cNvSpPr>
            <p:nvPr/>
          </p:nvSpPr>
          <p:spPr bwMode="auto">
            <a:xfrm>
              <a:off x="3480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>
                  <a:latin typeface="Courier New" charset="0"/>
                </a:rPr>
                <a:t>token</a:t>
              </a:r>
            </a:p>
          </p:txBody>
        </p:sp>
        <p:sp>
          <p:nvSpPr>
            <p:cNvPr id="837675" name="Rectangle 43"/>
            <p:cNvSpPr>
              <a:spLocks noChangeArrowheads="1"/>
            </p:cNvSpPr>
            <p:nvPr/>
          </p:nvSpPr>
          <p:spPr bwMode="auto">
            <a:xfrm>
              <a:off x="4144" y="2720"/>
              <a:ext cx="547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7676" name="Text Box 44"/>
            <p:cNvSpPr txBox="1">
              <a:spLocks noChangeArrowheads="1"/>
            </p:cNvSpPr>
            <p:nvPr/>
          </p:nvSpPr>
          <p:spPr bwMode="auto">
            <a:xfrm>
              <a:off x="4120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>
                  <a:latin typeface="Courier New" charset="0"/>
                </a:rPr>
                <a:t>exp</a:t>
              </a:r>
            </a:p>
          </p:txBody>
        </p:sp>
        <p:sp>
          <p:nvSpPr>
            <p:cNvPr id="837677" name="Rectangle 45"/>
            <p:cNvSpPr>
              <a:spLocks noChangeArrowheads="1"/>
            </p:cNvSpPr>
            <p:nvPr/>
          </p:nvSpPr>
          <p:spPr bwMode="auto">
            <a:xfrm>
              <a:off x="4776" y="2720"/>
              <a:ext cx="547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7678" name="Text Box 46"/>
            <p:cNvSpPr txBox="1">
              <a:spLocks noChangeArrowheads="1"/>
            </p:cNvSpPr>
            <p:nvPr/>
          </p:nvSpPr>
          <p:spPr bwMode="auto">
            <a:xfrm>
              <a:off x="4752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>
                  <a:latin typeface="Courier New" charset="0"/>
                </a:rPr>
                <a:t>rhs</a:t>
              </a:r>
            </a:p>
          </p:txBody>
        </p:sp>
      </p:grpSp>
      <p:sp>
        <p:nvSpPr>
          <p:cNvPr id="837679" name="Rectangle 47"/>
          <p:cNvSpPr>
            <a:spLocks noChangeArrowheads="1"/>
          </p:cNvSpPr>
          <p:nvPr/>
        </p:nvSpPr>
        <p:spPr bwMode="auto">
          <a:xfrm>
            <a:off x="1685925" y="4641850"/>
            <a:ext cx="17843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noProof="1">
                <a:latin typeface="Courier New" charset="0"/>
              </a:rPr>
              <a:t>odd = 2 * n + 1</a:t>
            </a:r>
            <a:endParaRPr lang="en-US" dirty="0">
              <a:latin typeface="Courier New" charset="0"/>
            </a:endParaRPr>
          </a:p>
        </p:txBody>
      </p:sp>
      <p:sp>
        <p:nvSpPr>
          <p:cNvPr id="837680" name="Text Box 48"/>
          <p:cNvSpPr txBox="1">
            <a:spLocks noChangeArrowheads="1"/>
          </p:cNvSpPr>
          <p:nvPr/>
        </p:nvSpPr>
        <p:spPr bwMode="auto">
          <a:xfrm>
            <a:off x="3616325" y="4592865"/>
            <a:ext cx="8731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600" b="0"/>
              <a:t>1</a:t>
            </a:r>
          </a:p>
        </p:txBody>
      </p:sp>
      <p:grpSp>
        <p:nvGrpSpPr>
          <p:cNvPr id="5" name="Group 49"/>
          <p:cNvGrpSpPr>
            <a:grpSpLocks/>
          </p:cNvGrpSpPr>
          <p:nvPr/>
        </p:nvGrpSpPr>
        <p:grpSpPr bwMode="auto">
          <a:xfrm>
            <a:off x="3733800" y="5919787"/>
            <a:ext cx="762000" cy="571500"/>
            <a:chOff x="1552" y="3729"/>
            <a:chExt cx="480" cy="360"/>
          </a:xfrm>
        </p:grpSpPr>
        <p:sp>
          <p:nvSpPr>
            <p:cNvPr id="837682" name="Rectangle 50"/>
            <p:cNvSpPr>
              <a:spLocks noChangeArrowheads="1"/>
            </p:cNvSpPr>
            <p:nvPr/>
          </p:nvSpPr>
          <p:spPr bwMode="auto">
            <a:xfrm>
              <a:off x="1568" y="3915"/>
              <a:ext cx="434" cy="16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7683" name="Rectangle 51"/>
            <p:cNvSpPr>
              <a:spLocks noChangeArrowheads="1"/>
            </p:cNvSpPr>
            <p:nvPr/>
          </p:nvSpPr>
          <p:spPr bwMode="auto">
            <a:xfrm>
              <a:off x="1570" y="3897"/>
              <a:ext cx="431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noProof="1">
                  <a:latin typeface="Courier New" charset="0"/>
                </a:rPr>
                <a:t>2</a:t>
              </a:r>
              <a:endParaRPr lang="en-US" dirty="0">
                <a:latin typeface="Courier New" charset="0"/>
              </a:endParaRPr>
            </a:p>
          </p:txBody>
        </p:sp>
        <p:sp>
          <p:nvSpPr>
            <p:cNvPr id="837684" name="Rectangle 52"/>
            <p:cNvSpPr>
              <a:spLocks noChangeArrowheads="1"/>
            </p:cNvSpPr>
            <p:nvPr/>
          </p:nvSpPr>
          <p:spPr bwMode="auto">
            <a:xfrm>
              <a:off x="1568" y="3747"/>
              <a:ext cx="434" cy="16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7685" name="Rectangle 53"/>
            <p:cNvSpPr>
              <a:spLocks noChangeArrowheads="1"/>
            </p:cNvSpPr>
            <p:nvPr/>
          </p:nvSpPr>
          <p:spPr bwMode="auto">
            <a:xfrm>
              <a:off x="1552" y="3729"/>
              <a:ext cx="480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en-US" noProof="1" smtClean="0">
                  <a:latin typeface="Courier New" charset="0"/>
                </a:rPr>
                <a:t>CONST</a:t>
              </a:r>
              <a:endParaRPr lang="en-US" dirty="0">
                <a:latin typeface="Courier New" charset="0"/>
              </a:endParaRPr>
            </a:p>
          </p:txBody>
        </p:sp>
      </p:grpSp>
      <p:sp>
        <p:nvSpPr>
          <p:cNvPr id="837686" name="Oval 54"/>
          <p:cNvSpPr>
            <a:spLocks noChangeArrowheads="1"/>
          </p:cNvSpPr>
          <p:nvPr/>
        </p:nvSpPr>
        <p:spPr bwMode="auto">
          <a:xfrm>
            <a:off x="7086600" y="4775200"/>
            <a:ext cx="74613" cy="74613"/>
          </a:xfrm>
          <a:prstGeom prst="ellipse">
            <a:avLst/>
          </a:prstGeom>
          <a:solidFill>
            <a:srgbClr val="00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cxnSp>
        <p:nvCxnSpPr>
          <p:cNvPr id="837687" name="AutoShape 55"/>
          <p:cNvCxnSpPr>
            <a:cxnSpLocks noChangeShapeType="1"/>
            <a:stCxn id="837686" idx="4"/>
            <a:endCxn id="837684" idx="1"/>
          </p:cNvCxnSpPr>
          <p:nvPr/>
        </p:nvCxnSpPr>
        <p:spPr bwMode="auto">
          <a:xfrm rot="5400000">
            <a:off x="4826000" y="3783013"/>
            <a:ext cx="1231900" cy="3365500"/>
          </a:xfrm>
          <a:prstGeom prst="bentConnector4">
            <a:avLst>
              <a:gd name="adj1" fmla="val 50479"/>
              <a:gd name="adj2" fmla="val 106792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sp>
        <p:nvSpPr>
          <p:cNvPr id="837688" name="Text Box 56"/>
          <p:cNvSpPr txBox="1">
            <a:spLocks noChangeArrowheads="1"/>
          </p:cNvSpPr>
          <p:nvPr/>
        </p:nvSpPr>
        <p:spPr bwMode="auto">
          <a:xfrm>
            <a:off x="2641600" y="473256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0000"/>
                </a:solidFill>
              </a:rPr>
              <a:t>^</a:t>
            </a:r>
          </a:p>
        </p:txBody>
      </p:sp>
      <p:sp>
        <p:nvSpPr>
          <p:cNvPr id="837689" name="Text Box 57"/>
          <p:cNvSpPr txBox="1">
            <a:spLocks noChangeArrowheads="1"/>
          </p:cNvSpPr>
          <p:nvPr/>
        </p:nvSpPr>
        <p:spPr bwMode="auto">
          <a:xfrm>
            <a:off x="4625975" y="4592865"/>
            <a:ext cx="8731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600" b="0"/>
              <a:t>2</a:t>
            </a:r>
          </a:p>
        </p:txBody>
      </p:sp>
      <p:sp>
        <p:nvSpPr>
          <p:cNvPr id="837690" name="Rectangle 58"/>
          <p:cNvSpPr>
            <a:spLocks noChangeArrowheads="1"/>
          </p:cNvSpPr>
          <p:nvPr/>
        </p:nvSpPr>
        <p:spPr bwMode="auto">
          <a:xfrm>
            <a:off x="5670550" y="4648200"/>
            <a:ext cx="8382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 algn="ctr"/>
            <a:r>
              <a:rPr noProof="1">
                <a:latin typeface="Courier New" charset="0"/>
              </a:rPr>
              <a:t>*</a:t>
            </a:r>
            <a:endParaRPr lang="en-US">
              <a:latin typeface="Courier New" charset="0"/>
            </a:endParaRPr>
          </a:p>
        </p:txBody>
      </p:sp>
      <p:sp>
        <p:nvSpPr>
          <p:cNvPr id="837691" name="Rectangle 59"/>
          <p:cNvSpPr>
            <a:spLocks noChangeArrowheads="1"/>
          </p:cNvSpPr>
          <p:nvPr/>
        </p:nvSpPr>
        <p:spPr bwMode="auto">
          <a:xfrm>
            <a:off x="1689100" y="4635500"/>
            <a:ext cx="17843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noProof="1">
                <a:latin typeface="Courier New" charset="0"/>
              </a:rPr>
              <a:t>odd = 2 * n + 1</a:t>
            </a:r>
            <a:endParaRPr lang="en-US" dirty="0">
              <a:latin typeface="Courier New" charset="0"/>
            </a:endParaRPr>
          </a:p>
        </p:txBody>
      </p:sp>
      <p:sp>
        <p:nvSpPr>
          <p:cNvPr id="837692" name="Text Box 60"/>
          <p:cNvSpPr txBox="1">
            <a:spLocks noChangeArrowheads="1"/>
          </p:cNvSpPr>
          <p:nvPr/>
        </p:nvSpPr>
        <p:spPr bwMode="auto">
          <a:xfrm>
            <a:off x="3619500" y="4586515"/>
            <a:ext cx="8731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600" b="0"/>
              <a:t>0</a:t>
            </a:r>
          </a:p>
        </p:txBody>
      </p:sp>
      <p:sp>
        <p:nvSpPr>
          <p:cNvPr id="837693" name="Oval 61"/>
          <p:cNvSpPr>
            <a:spLocks noChangeArrowheads="1"/>
          </p:cNvSpPr>
          <p:nvPr/>
        </p:nvSpPr>
        <p:spPr bwMode="auto">
          <a:xfrm>
            <a:off x="7073900" y="4762500"/>
            <a:ext cx="74613" cy="74613"/>
          </a:xfrm>
          <a:prstGeom prst="ellipse">
            <a:avLst/>
          </a:prstGeom>
          <a:solidFill>
            <a:srgbClr val="00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37694" name="Rectangle 62"/>
          <p:cNvSpPr>
            <a:spLocks noChangeArrowheads="1"/>
          </p:cNvSpPr>
          <p:nvPr/>
        </p:nvSpPr>
        <p:spPr bwMode="auto">
          <a:xfrm>
            <a:off x="5683250" y="4641850"/>
            <a:ext cx="8382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 algn="ctr"/>
            <a:r>
              <a:rPr noProof="1">
                <a:latin typeface="Courier New" charset="0"/>
              </a:rPr>
              <a:t>=</a:t>
            </a:r>
            <a:endParaRPr lang="en-US">
              <a:latin typeface="Courier New" charset="0"/>
            </a:endParaRPr>
          </a:p>
        </p:txBody>
      </p:sp>
      <p:sp>
        <p:nvSpPr>
          <p:cNvPr id="837695" name="Text Box 63"/>
          <p:cNvSpPr txBox="1">
            <a:spLocks noChangeArrowheads="1"/>
          </p:cNvSpPr>
          <p:nvPr/>
        </p:nvSpPr>
        <p:spPr bwMode="auto">
          <a:xfrm>
            <a:off x="4625975" y="4586515"/>
            <a:ext cx="8731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600" b="0"/>
              <a:t>1</a:t>
            </a:r>
          </a:p>
        </p:txBody>
      </p:sp>
      <p:grpSp>
        <p:nvGrpSpPr>
          <p:cNvPr id="6" name="Group 64"/>
          <p:cNvGrpSpPr>
            <a:grpSpLocks/>
          </p:cNvGrpSpPr>
          <p:nvPr/>
        </p:nvGrpSpPr>
        <p:grpSpPr bwMode="auto">
          <a:xfrm>
            <a:off x="708025" y="1987550"/>
            <a:ext cx="8089900" cy="3384549"/>
            <a:chOff x="336" y="896"/>
            <a:chExt cx="5096" cy="2132"/>
          </a:xfrm>
        </p:grpSpPr>
        <p:sp>
          <p:nvSpPr>
            <p:cNvPr id="837697" name="Rectangle 65"/>
            <p:cNvSpPr>
              <a:spLocks noChangeArrowheads="1"/>
            </p:cNvSpPr>
            <p:nvPr/>
          </p:nvSpPr>
          <p:spPr bwMode="auto">
            <a:xfrm>
              <a:off x="336" y="907"/>
              <a:ext cx="5060" cy="2121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7698" name="Text Box 66"/>
            <p:cNvSpPr txBox="1">
              <a:spLocks noChangeArrowheads="1"/>
            </p:cNvSpPr>
            <p:nvPr/>
          </p:nvSpPr>
          <p:spPr bwMode="auto">
            <a:xfrm>
              <a:off x="408" y="896"/>
              <a:ext cx="4905" cy="18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r>
                <a:rPr lang="en-US" dirty="0">
                  <a:latin typeface="Courier New" charset="0"/>
                </a:rPr>
                <a:t>Expression </a:t>
              </a:r>
              <a:r>
                <a:rPr lang="en-US" dirty="0" smtClean="0">
                  <a:latin typeface="Courier New" charset="0"/>
                </a:rPr>
                <a:t>*</a:t>
              </a:r>
              <a:r>
                <a:rPr lang="en-US" dirty="0" err="1" smtClean="0">
                  <a:latin typeface="Courier New" charset="0"/>
                </a:rPr>
                <a:t>readE(TokenScanner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>
                  <a:latin typeface="Courier New" charset="0"/>
                </a:rPr>
                <a:t>&amp;</a:t>
              </a:r>
              <a:r>
                <a:rPr lang="en-US" dirty="0" smtClean="0">
                  <a:latin typeface="Courier New" charset="0"/>
                </a:rPr>
                <a:t> scanner, </a:t>
              </a:r>
              <a:r>
                <a:rPr lang="en-US" dirty="0" err="1">
                  <a:latin typeface="Courier New" charset="0"/>
                </a:rPr>
                <a:t>int</a:t>
              </a:r>
              <a:r>
                <a:rPr lang="en-US" dirty="0">
                  <a:latin typeface="Courier New" charset="0"/>
                </a:rPr>
                <a:t> </a:t>
              </a:r>
              <a:r>
                <a:rPr lang="en-US" dirty="0" err="1">
                  <a:latin typeface="Courier New" charset="0"/>
                </a:rPr>
                <a:t>prec</a:t>
              </a:r>
              <a:r>
                <a:rPr lang="en-US" dirty="0">
                  <a:latin typeface="Courier New" charset="0"/>
                </a:rPr>
                <a:t>) {</a:t>
              </a:r>
            </a:p>
            <a:p>
              <a:r>
                <a:rPr lang="en-US" dirty="0">
                  <a:latin typeface="Courier New" charset="0"/>
                </a:rPr>
                <a:t>   Expression *exp =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readT(scanner</a:t>
              </a:r>
              <a:r>
                <a:rPr lang="en-US" dirty="0" smtClean="0">
                  <a:latin typeface="Courier New" charset="0"/>
                </a:rPr>
                <a:t>)</a:t>
              </a:r>
              <a:r>
                <a:rPr lang="en-US" dirty="0">
                  <a:latin typeface="Courier New" charset="0"/>
                </a:rPr>
                <a:t>;</a:t>
              </a:r>
            </a:p>
            <a:p>
              <a:r>
                <a:rPr lang="en-US" dirty="0">
                  <a:latin typeface="Courier New" charset="0"/>
                </a:rPr>
                <a:t>   string token;</a:t>
              </a:r>
            </a:p>
            <a:p>
              <a:r>
                <a:rPr lang="en-US" dirty="0">
                  <a:latin typeface="Courier New" charset="0"/>
                </a:rPr>
                <a:t>   while (true) {</a:t>
              </a:r>
            </a:p>
            <a:p>
              <a:r>
                <a:rPr lang="en-US" dirty="0">
                  <a:latin typeface="Courier New" charset="0"/>
                </a:rPr>
                <a:t>      token =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scanner.nextToken</a:t>
              </a:r>
              <a:r>
                <a:rPr lang="en-US" dirty="0">
                  <a:latin typeface="Courier New" charset="0"/>
                </a:rPr>
                <a:t>();</a:t>
              </a:r>
            </a:p>
            <a:p>
              <a:r>
                <a:rPr lang="en-US" dirty="0">
                  <a:latin typeface="Courier New" charset="0"/>
                </a:rPr>
                <a:t>      </a:t>
              </a:r>
              <a:r>
                <a:rPr lang="en-US" dirty="0" err="1">
                  <a:latin typeface="Courier New" charset="0"/>
                </a:rPr>
                <a:t>int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tprec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>
                  <a:latin typeface="Courier New" charset="0"/>
                </a:rPr>
                <a:t>=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precedence(token</a:t>
              </a:r>
              <a:r>
                <a:rPr lang="en-US" dirty="0">
                  <a:latin typeface="Courier New" charset="0"/>
                </a:rPr>
                <a:t>);</a:t>
              </a:r>
            </a:p>
            <a:p>
              <a:r>
                <a:rPr lang="en-US" dirty="0">
                  <a:latin typeface="Courier New" charset="0"/>
                </a:rPr>
                <a:t>      if </a:t>
              </a:r>
              <a:r>
                <a:rPr lang="en-US" dirty="0" smtClean="0">
                  <a:latin typeface="Courier New" charset="0"/>
                </a:rPr>
                <a:t>(</a:t>
              </a:r>
              <a:r>
                <a:rPr lang="en-US" dirty="0" err="1" smtClean="0">
                  <a:latin typeface="Courier New" charset="0"/>
                </a:rPr>
                <a:t>tprec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>
                  <a:latin typeface="Courier New" charset="0"/>
                </a:rPr>
                <a:t>&lt;= </a:t>
              </a:r>
              <a:r>
                <a:rPr lang="en-US" dirty="0" err="1">
                  <a:latin typeface="Courier New" charset="0"/>
                </a:rPr>
                <a:t>prec</a:t>
              </a:r>
              <a:r>
                <a:rPr lang="en-US" dirty="0">
                  <a:latin typeface="Courier New" charset="0"/>
                </a:rPr>
                <a:t>) break;</a:t>
              </a:r>
            </a:p>
            <a:p>
              <a:r>
                <a:rPr lang="en-US" dirty="0">
                  <a:latin typeface="Courier New" charset="0"/>
                </a:rPr>
                <a:t>      Expression *</a:t>
              </a:r>
              <a:r>
                <a:rPr lang="en-US" dirty="0" err="1">
                  <a:latin typeface="Courier New" charset="0"/>
                </a:rPr>
                <a:t>rhs</a:t>
              </a:r>
              <a:r>
                <a:rPr lang="en-US" dirty="0">
                  <a:latin typeface="Courier New" charset="0"/>
                </a:rPr>
                <a:t> =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readE(scanner</a:t>
              </a:r>
              <a:r>
                <a:rPr lang="en-US" dirty="0" smtClean="0">
                  <a:latin typeface="Courier New" charset="0"/>
                </a:rPr>
                <a:t>, </a:t>
              </a:r>
              <a:r>
                <a:rPr lang="en-US" dirty="0" err="1" smtClean="0">
                  <a:latin typeface="Courier New" charset="0"/>
                </a:rPr>
                <a:t>tprec</a:t>
              </a:r>
              <a:r>
                <a:rPr lang="en-US" dirty="0" smtClean="0">
                  <a:latin typeface="Courier New" charset="0"/>
                </a:rPr>
                <a:t>)</a:t>
              </a:r>
              <a:r>
                <a:rPr lang="en-US" dirty="0">
                  <a:latin typeface="Courier New" charset="0"/>
                </a:rPr>
                <a:t>;</a:t>
              </a:r>
            </a:p>
            <a:p>
              <a:r>
                <a:rPr lang="en-US" dirty="0">
                  <a:latin typeface="Courier New" charset="0"/>
                </a:rPr>
                <a:t>      exp = new </a:t>
              </a:r>
              <a:r>
                <a:rPr lang="en-US" dirty="0" err="1">
                  <a:latin typeface="Courier New" charset="0"/>
                </a:rPr>
                <a:t>CompoundExp</a:t>
              </a:r>
              <a:r>
                <a:rPr lang="en-US" dirty="0" err="1" smtClean="0">
                  <a:latin typeface="Courier New" charset="0"/>
                </a:rPr>
                <a:t>(token</a:t>
              </a:r>
              <a:r>
                <a:rPr lang="en-US" dirty="0" smtClean="0">
                  <a:latin typeface="Courier New" charset="0"/>
                </a:rPr>
                <a:t>, </a:t>
              </a:r>
              <a:r>
                <a:rPr lang="en-US" dirty="0">
                  <a:latin typeface="Courier New" charset="0"/>
                </a:rPr>
                <a:t>exp, </a:t>
              </a:r>
              <a:r>
                <a:rPr lang="en-US" dirty="0" err="1">
                  <a:latin typeface="Courier New" charset="0"/>
                </a:rPr>
                <a:t>rhs</a:t>
              </a:r>
              <a:r>
                <a:rPr lang="en-US" dirty="0">
                  <a:latin typeface="Courier New" charset="0"/>
                </a:rPr>
                <a:t>);</a:t>
              </a:r>
            </a:p>
            <a:p>
              <a:r>
                <a:rPr lang="en-US" dirty="0">
                  <a:latin typeface="Courier New" charset="0"/>
                </a:rPr>
                <a:t>   }</a:t>
              </a:r>
            </a:p>
            <a:p>
              <a:r>
                <a:rPr lang="en-US" dirty="0">
                  <a:latin typeface="Courier New" charset="0"/>
                </a:rPr>
                <a:t>  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scanner.saveToken</a:t>
              </a:r>
              <a:r>
                <a:rPr lang="en-US" dirty="0" err="1">
                  <a:latin typeface="Courier New" charset="0"/>
                </a:rPr>
                <a:t>(token</a:t>
              </a:r>
              <a:r>
                <a:rPr lang="en-US" dirty="0">
                  <a:latin typeface="Courier New" charset="0"/>
                </a:rPr>
                <a:t>);</a:t>
              </a:r>
            </a:p>
            <a:p>
              <a:r>
                <a:rPr lang="en-US" dirty="0">
                  <a:latin typeface="Courier New" charset="0"/>
                </a:rPr>
                <a:t>   return exp;</a:t>
              </a:r>
            </a:p>
            <a:p>
              <a:r>
                <a:rPr lang="en-US" dirty="0">
                  <a:latin typeface="Courier New" charset="0"/>
                </a:rPr>
                <a:t>}</a:t>
              </a:r>
            </a:p>
          </p:txBody>
        </p:sp>
        <p:sp>
          <p:nvSpPr>
            <p:cNvPr id="837699" name="Rectangle 67"/>
            <p:cNvSpPr>
              <a:spLocks noChangeArrowheads="1"/>
            </p:cNvSpPr>
            <p:nvPr/>
          </p:nvSpPr>
          <p:spPr bwMode="auto">
            <a:xfrm>
              <a:off x="986" y="2720"/>
              <a:ext cx="1150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7700" name="Text Box 68"/>
            <p:cNvSpPr txBox="1">
              <a:spLocks noChangeArrowheads="1"/>
            </p:cNvSpPr>
            <p:nvPr/>
          </p:nvSpPr>
          <p:spPr bwMode="auto">
            <a:xfrm>
              <a:off x="960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 smtClean="0">
                  <a:latin typeface="Courier New" charset="0"/>
                </a:rPr>
                <a:t>scanner</a:t>
              </a:r>
              <a:endParaRPr lang="en-US" dirty="0">
                <a:latin typeface="Courier New" charset="0"/>
              </a:endParaRPr>
            </a:p>
          </p:txBody>
        </p:sp>
        <p:sp>
          <p:nvSpPr>
            <p:cNvPr id="837701" name="Rectangle 69"/>
            <p:cNvSpPr>
              <a:spLocks noChangeArrowheads="1"/>
            </p:cNvSpPr>
            <p:nvPr/>
          </p:nvSpPr>
          <p:spPr bwMode="auto">
            <a:xfrm>
              <a:off x="2224" y="2720"/>
              <a:ext cx="547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7702" name="Text Box 70"/>
            <p:cNvSpPr txBox="1">
              <a:spLocks noChangeArrowheads="1"/>
            </p:cNvSpPr>
            <p:nvPr/>
          </p:nvSpPr>
          <p:spPr bwMode="auto">
            <a:xfrm>
              <a:off x="2200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>
                  <a:latin typeface="Courier New" charset="0"/>
                </a:rPr>
                <a:t>prec</a:t>
              </a:r>
            </a:p>
          </p:txBody>
        </p:sp>
        <p:sp>
          <p:nvSpPr>
            <p:cNvPr id="837703" name="Rectangle 71"/>
            <p:cNvSpPr>
              <a:spLocks noChangeArrowheads="1"/>
            </p:cNvSpPr>
            <p:nvPr/>
          </p:nvSpPr>
          <p:spPr bwMode="auto">
            <a:xfrm>
              <a:off x="2864" y="2720"/>
              <a:ext cx="547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7704" name="Text Box 72"/>
            <p:cNvSpPr txBox="1">
              <a:spLocks noChangeArrowheads="1"/>
            </p:cNvSpPr>
            <p:nvPr/>
          </p:nvSpPr>
          <p:spPr bwMode="auto">
            <a:xfrm>
              <a:off x="2840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 dirty="0" err="1" smtClean="0">
                  <a:latin typeface="Courier New" charset="0"/>
                </a:rPr>
                <a:t>tprec</a:t>
              </a:r>
              <a:endParaRPr lang="en-US" dirty="0">
                <a:latin typeface="Courier New" charset="0"/>
              </a:endParaRPr>
            </a:p>
          </p:txBody>
        </p:sp>
        <p:sp>
          <p:nvSpPr>
            <p:cNvPr id="837705" name="Rectangle 73"/>
            <p:cNvSpPr>
              <a:spLocks noChangeArrowheads="1"/>
            </p:cNvSpPr>
            <p:nvPr/>
          </p:nvSpPr>
          <p:spPr bwMode="auto">
            <a:xfrm>
              <a:off x="3504" y="2720"/>
              <a:ext cx="547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7706" name="Text Box 74"/>
            <p:cNvSpPr txBox="1">
              <a:spLocks noChangeArrowheads="1"/>
            </p:cNvSpPr>
            <p:nvPr/>
          </p:nvSpPr>
          <p:spPr bwMode="auto">
            <a:xfrm>
              <a:off x="3480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>
                  <a:latin typeface="Courier New" charset="0"/>
                </a:rPr>
                <a:t>token</a:t>
              </a:r>
            </a:p>
          </p:txBody>
        </p:sp>
        <p:sp>
          <p:nvSpPr>
            <p:cNvPr id="837707" name="Rectangle 75"/>
            <p:cNvSpPr>
              <a:spLocks noChangeArrowheads="1"/>
            </p:cNvSpPr>
            <p:nvPr/>
          </p:nvSpPr>
          <p:spPr bwMode="auto">
            <a:xfrm>
              <a:off x="4144" y="2720"/>
              <a:ext cx="547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7708" name="Text Box 76"/>
            <p:cNvSpPr txBox="1">
              <a:spLocks noChangeArrowheads="1"/>
            </p:cNvSpPr>
            <p:nvPr/>
          </p:nvSpPr>
          <p:spPr bwMode="auto">
            <a:xfrm>
              <a:off x="4120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>
                  <a:latin typeface="Courier New" charset="0"/>
                </a:rPr>
                <a:t>exp</a:t>
              </a:r>
            </a:p>
          </p:txBody>
        </p:sp>
        <p:sp>
          <p:nvSpPr>
            <p:cNvPr id="837709" name="Rectangle 77"/>
            <p:cNvSpPr>
              <a:spLocks noChangeArrowheads="1"/>
            </p:cNvSpPr>
            <p:nvPr/>
          </p:nvSpPr>
          <p:spPr bwMode="auto">
            <a:xfrm>
              <a:off x="4776" y="2720"/>
              <a:ext cx="547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7710" name="Text Box 78"/>
            <p:cNvSpPr txBox="1">
              <a:spLocks noChangeArrowheads="1"/>
            </p:cNvSpPr>
            <p:nvPr/>
          </p:nvSpPr>
          <p:spPr bwMode="auto">
            <a:xfrm>
              <a:off x="4752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>
                  <a:latin typeface="Courier New" charset="0"/>
                </a:rPr>
                <a:t>rhs</a:t>
              </a:r>
            </a:p>
          </p:txBody>
        </p:sp>
      </p:grpSp>
      <p:sp>
        <p:nvSpPr>
          <p:cNvPr id="837711" name="Rectangle 79"/>
          <p:cNvSpPr>
            <a:spLocks noChangeArrowheads="1"/>
          </p:cNvSpPr>
          <p:nvPr/>
        </p:nvSpPr>
        <p:spPr bwMode="auto">
          <a:xfrm>
            <a:off x="1774825" y="4897060"/>
            <a:ext cx="17843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noProof="1">
                <a:latin typeface="Courier New" charset="0"/>
              </a:rPr>
              <a:t>odd = 2 * n + 1</a:t>
            </a:r>
            <a:endParaRPr lang="en-US" dirty="0">
              <a:latin typeface="Courier New" charset="0"/>
            </a:endParaRPr>
          </a:p>
        </p:txBody>
      </p:sp>
      <p:sp>
        <p:nvSpPr>
          <p:cNvPr id="837712" name="Text Box 80"/>
          <p:cNvSpPr txBox="1">
            <a:spLocks noChangeArrowheads="1"/>
          </p:cNvSpPr>
          <p:nvPr/>
        </p:nvSpPr>
        <p:spPr bwMode="auto">
          <a:xfrm>
            <a:off x="2730500" y="501196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0000"/>
                </a:solidFill>
              </a:rPr>
              <a:t>^</a:t>
            </a:r>
          </a:p>
        </p:txBody>
      </p:sp>
      <p:sp>
        <p:nvSpPr>
          <p:cNvPr id="837713" name="Text Box 81"/>
          <p:cNvSpPr txBox="1">
            <a:spLocks noChangeArrowheads="1"/>
          </p:cNvSpPr>
          <p:nvPr/>
        </p:nvSpPr>
        <p:spPr bwMode="auto">
          <a:xfrm>
            <a:off x="3705225" y="4872265"/>
            <a:ext cx="8731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600" b="0"/>
              <a:t>3</a:t>
            </a:r>
          </a:p>
        </p:txBody>
      </p:sp>
      <p:grpSp>
        <p:nvGrpSpPr>
          <p:cNvPr id="96" name="Group 24"/>
          <p:cNvGrpSpPr>
            <a:grpSpLocks/>
          </p:cNvGrpSpPr>
          <p:nvPr/>
        </p:nvGrpSpPr>
        <p:grpSpPr bwMode="auto">
          <a:xfrm>
            <a:off x="803120" y="2278441"/>
            <a:ext cx="8064500" cy="3384549"/>
            <a:chOff x="336" y="960"/>
            <a:chExt cx="5080" cy="2132"/>
          </a:xfrm>
        </p:grpSpPr>
        <p:sp>
          <p:nvSpPr>
            <p:cNvPr id="97" name="Rectangle 25"/>
            <p:cNvSpPr>
              <a:spLocks noChangeArrowheads="1"/>
            </p:cNvSpPr>
            <p:nvPr/>
          </p:nvSpPr>
          <p:spPr bwMode="auto">
            <a:xfrm>
              <a:off x="336" y="971"/>
              <a:ext cx="5060" cy="2121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" name="Text Box 26"/>
            <p:cNvSpPr txBox="1">
              <a:spLocks noChangeArrowheads="1"/>
            </p:cNvSpPr>
            <p:nvPr/>
          </p:nvSpPr>
          <p:spPr bwMode="auto">
            <a:xfrm>
              <a:off x="408" y="960"/>
              <a:ext cx="4905" cy="18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 dirty="0">
                  <a:latin typeface="Courier New" charset="0"/>
                </a:rPr>
                <a:t>Expression </a:t>
              </a:r>
              <a:r>
                <a:rPr lang="en-US" dirty="0" smtClean="0">
                  <a:latin typeface="Courier New" charset="0"/>
                </a:rPr>
                <a:t>*</a:t>
              </a:r>
              <a:r>
                <a:rPr lang="en-US" dirty="0" err="1" smtClean="0">
                  <a:latin typeface="Courier New" charset="0"/>
                </a:rPr>
                <a:t>readT(TokenScanner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>
                  <a:latin typeface="Courier New" charset="0"/>
                </a:rPr>
                <a:t>&amp;</a:t>
              </a:r>
              <a:r>
                <a:rPr lang="en-US" dirty="0" smtClean="0">
                  <a:latin typeface="Courier New" charset="0"/>
                </a:rPr>
                <a:t> scanner) </a:t>
              </a:r>
              <a:r>
                <a:rPr lang="en-US" dirty="0">
                  <a:latin typeface="Courier New" charset="0"/>
                </a:rPr>
                <a:t>{</a:t>
              </a:r>
            </a:p>
            <a:p>
              <a:pPr>
                <a:lnSpc>
                  <a:spcPct val="110000"/>
                </a:lnSpc>
              </a:pPr>
              <a:r>
                <a:rPr lang="en-US" dirty="0">
                  <a:latin typeface="Courier New" charset="0"/>
                </a:rPr>
                <a:t>  </a:t>
              </a:r>
              <a:r>
                <a:rPr lang="en-US" dirty="0" smtClean="0">
                  <a:latin typeface="Courier New" charset="0"/>
                </a:rPr>
                <a:t> string token = </a:t>
              </a:r>
              <a:r>
                <a:rPr lang="en-US" dirty="0" err="1" smtClean="0">
                  <a:latin typeface="Courier New" charset="0"/>
                </a:rPr>
                <a:t>scanner.nextToken</a:t>
              </a:r>
              <a:r>
                <a:rPr lang="en-US" dirty="0" smtClean="0">
                  <a:latin typeface="Courier New" charset="0"/>
                </a:rPr>
                <a:t>();</a:t>
              </a:r>
            </a:p>
            <a:p>
              <a:pPr>
                <a:lnSpc>
                  <a:spcPct val="110000"/>
                </a:lnSpc>
              </a:pPr>
              <a:r>
                <a:rPr lang="en-US" dirty="0" smtClean="0">
                  <a:latin typeface="Courier New" charset="0"/>
                </a:rPr>
                <a:t>   </a:t>
              </a:r>
              <a:r>
                <a:rPr lang="en-US" dirty="0" err="1" smtClean="0">
                  <a:latin typeface="Courier New" charset="0"/>
                </a:rPr>
                <a:t>TokenType</a:t>
              </a:r>
              <a:r>
                <a:rPr lang="en-US" dirty="0" smtClean="0">
                  <a:latin typeface="Courier New" charset="0"/>
                </a:rPr>
                <a:t> type = </a:t>
              </a:r>
              <a:r>
                <a:rPr lang="en-US" dirty="0" err="1" smtClean="0">
                  <a:latin typeface="Courier New" charset="0"/>
                </a:rPr>
                <a:t>scanner.getTokenType(token</a:t>
              </a:r>
              <a:r>
                <a:rPr lang="en-US" dirty="0" smtClean="0">
                  <a:latin typeface="Courier New" charset="0"/>
                </a:rPr>
                <a:t>);</a:t>
              </a:r>
            </a:p>
            <a:p>
              <a:pPr>
                <a:lnSpc>
                  <a:spcPct val="110000"/>
                </a:lnSpc>
              </a:pPr>
              <a:r>
                <a:rPr lang="en-US" dirty="0" smtClean="0">
                  <a:latin typeface="Courier New" charset="0"/>
                </a:rPr>
                <a:t>   if (type == WORD) return new </a:t>
              </a:r>
              <a:r>
                <a:rPr lang="en-US" dirty="0" err="1" smtClean="0">
                  <a:latin typeface="Courier New" charset="0"/>
                </a:rPr>
                <a:t>IdentifierExp(token</a:t>
              </a:r>
              <a:r>
                <a:rPr lang="en-US" dirty="0" smtClean="0">
                  <a:latin typeface="Courier New" charset="0"/>
                </a:rPr>
                <a:t>);</a:t>
              </a:r>
            </a:p>
            <a:p>
              <a:pPr>
                <a:lnSpc>
                  <a:spcPct val="110000"/>
                </a:lnSpc>
              </a:pPr>
              <a:r>
                <a:rPr lang="en-US" dirty="0" smtClean="0">
                  <a:latin typeface="Courier New" charset="0"/>
                </a:rPr>
                <a:t>   if (type == NUMBER) return new </a:t>
              </a:r>
              <a:r>
                <a:rPr lang="en-US" dirty="0" err="1" smtClean="0">
                  <a:latin typeface="Courier New" charset="0"/>
                </a:rPr>
                <a:t>ConstantExp(stringToInteger(token</a:t>
              </a:r>
              <a:r>
                <a:rPr lang="en-US" dirty="0" smtClean="0">
                  <a:latin typeface="Courier New" charset="0"/>
                </a:rPr>
                <a:t>));</a:t>
              </a:r>
            </a:p>
            <a:p>
              <a:pPr>
                <a:lnSpc>
                  <a:spcPct val="110000"/>
                </a:lnSpc>
              </a:pPr>
              <a:r>
                <a:rPr lang="en-US" dirty="0" smtClean="0">
                  <a:latin typeface="Courier New" charset="0"/>
                </a:rPr>
                <a:t>   if (token != "(") </a:t>
              </a:r>
              <a:r>
                <a:rPr lang="en-US" dirty="0" err="1" smtClean="0">
                  <a:latin typeface="Courier New" charset="0"/>
                </a:rPr>
                <a:t>error("Illegal</a:t>
              </a:r>
              <a:r>
                <a:rPr lang="en-US" dirty="0" smtClean="0">
                  <a:latin typeface="Courier New" charset="0"/>
                </a:rPr>
                <a:t> term in expression");</a:t>
              </a:r>
            </a:p>
            <a:p>
              <a:pPr>
                <a:lnSpc>
                  <a:spcPct val="110000"/>
                </a:lnSpc>
              </a:pPr>
              <a:r>
                <a:rPr lang="en-US" dirty="0" smtClean="0">
                  <a:latin typeface="Courier New" charset="0"/>
                </a:rPr>
                <a:t>   Expression *exp = </a:t>
              </a:r>
              <a:r>
                <a:rPr lang="en-US" dirty="0" err="1" smtClean="0">
                  <a:latin typeface="Courier New" charset="0"/>
                </a:rPr>
                <a:t>readE(scanner</a:t>
              </a:r>
              <a:r>
                <a:rPr lang="en-US" dirty="0" smtClean="0">
                  <a:latin typeface="Courier New" charset="0"/>
                </a:rPr>
                <a:t>, 0);</a:t>
              </a:r>
            </a:p>
            <a:p>
              <a:pPr>
                <a:lnSpc>
                  <a:spcPct val="110000"/>
                </a:lnSpc>
              </a:pPr>
              <a:r>
                <a:rPr lang="en-US" dirty="0" smtClean="0">
                  <a:latin typeface="Courier New" charset="0"/>
                </a:rPr>
                <a:t>   if (</a:t>
              </a:r>
              <a:r>
                <a:rPr lang="en-US" dirty="0" err="1" smtClean="0">
                  <a:latin typeface="Courier New" charset="0"/>
                </a:rPr>
                <a:t>scanner.nextToken</a:t>
              </a:r>
              <a:r>
                <a:rPr lang="en-US" dirty="0" smtClean="0">
                  <a:latin typeface="Courier New" charset="0"/>
                </a:rPr>
                <a:t>() != ")") {</a:t>
              </a:r>
            </a:p>
            <a:p>
              <a:pPr>
                <a:lnSpc>
                  <a:spcPct val="110000"/>
                </a:lnSpc>
              </a:pPr>
              <a:r>
                <a:rPr lang="en-US" dirty="0" smtClean="0">
                  <a:latin typeface="Courier New" charset="0"/>
                </a:rPr>
                <a:t>      </a:t>
              </a:r>
              <a:r>
                <a:rPr lang="en-US" dirty="0" err="1" smtClean="0">
                  <a:latin typeface="Courier New" charset="0"/>
                </a:rPr>
                <a:t>error("Unbalanced</a:t>
              </a:r>
              <a:r>
                <a:rPr lang="en-US" dirty="0" smtClean="0">
                  <a:latin typeface="Courier New" charset="0"/>
                </a:rPr>
                <a:t> parentheses in expression");</a:t>
              </a:r>
            </a:p>
            <a:p>
              <a:pPr>
                <a:lnSpc>
                  <a:spcPct val="110000"/>
                </a:lnSpc>
              </a:pPr>
              <a:r>
                <a:rPr lang="en-US" dirty="0" smtClean="0">
                  <a:latin typeface="Courier New" charset="0"/>
                </a:rPr>
                <a:t>   }</a:t>
              </a:r>
            </a:p>
            <a:p>
              <a:pPr>
                <a:lnSpc>
                  <a:spcPct val="110000"/>
                </a:lnSpc>
              </a:pPr>
              <a:r>
                <a:rPr lang="en-US" dirty="0" smtClean="0">
                  <a:latin typeface="Courier New" charset="0"/>
                </a:rPr>
                <a:t>   return exp;</a:t>
              </a:r>
            </a:p>
            <a:p>
              <a:pPr>
                <a:lnSpc>
                  <a:spcPct val="110000"/>
                </a:lnSpc>
              </a:pPr>
              <a:r>
                <a:rPr lang="en-US" dirty="0">
                  <a:latin typeface="Courier New" charset="0"/>
                </a:rPr>
                <a:t>}</a:t>
              </a:r>
            </a:p>
          </p:txBody>
        </p:sp>
        <p:sp>
          <p:nvSpPr>
            <p:cNvPr id="99" name="Rectangle 27"/>
            <p:cNvSpPr>
              <a:spLocks noChangeArrowheads="1"/>
            </p:cNvSpPr>
            <p:nvPr/>
          </p:nvSpPr>
          <p:spPr bwMode="auto">
            <a:xfrm>
              <a:off x="2124" y="2784"/>
              <a:ext cx="1150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" name="Text Box 28"/>
            <p:cNvSpPr txBox="1">
              <a:spLocks noChangeArrowheads="1"/>
            </p:cNvSpPr>
            <p:nvPr/>
          </p:nvSpPr>
          <p:spPr bwMode="auto">
            <a:xfrm>
              <a:off x="2074" y="2597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 dirty="0" smtClean="0">
                  <a:latin typeface="Courier New" charset="0"/>
                </a:rPr>
                <a:t>scanner</a:t>
              </a:r>
              <a:endParaRPr lang="en-US" dirty="0">
                <a:latin typeface="Courier New" charset="0"/>
              </a:endParaRPr>
            </a:p>
          </p:txBody>
        </p:sp>
        <p:sp>
          <p:nvSpPr>
            <p:cNvPr id="101" name="Rectangle 29"/>
            <p:cNvSpPr>
              <a:spLocks noChangeArrowheads="1"/>
            </p:cNvSpPr>
            <p:nvPr/>
          </p:nvSpPr>
          <p:spPr bwMode="auto">
            <a:xfrm>
              <a:off x="4120" y="2784"/>
              <a:ext cx="547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" name="Text Box 30"/>
            <p:cNvSpPr txBox="1">
              <a:spLocks noChangeArrowheads="1"/>
            </p:cNvSpPr>
            <p:nvPr/>
          </p:nvSpPr>
          <p:spPr bwMode="auto">
            <a:xfrm>
              <a:off x="4096" y="2597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>
                  <a:latin typeface="Courier New" charset="0"/>
                </a:rPr>
                <a:t>token</a:t>
              </a:r>
            </a:p>
          </p:txBody>
        </p:sp>
        <p:sp>
          <p:nvSpPr>
            <p:cNvPr id="103" name="Rectangle 31"/>
            <p:cNvSpPr>
              <a:spLocks noChangeArrowheads="1"/>
            </p:cNvSpPr>
            <p:nvPr/>
          </p:nvSpPr>
          <p:spPr bwMode="auto">
            <a:xfrm>
              <a:off x="4760" y="2784"/>
              <a:ext cx="547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" name="Text Box 32"/>
            <p:cNvSpPr txBox="1">
              <a:spLocks noChangeArrowheads="1"/>
            </p:cNvSpPr>
            <p:nvPr/>
          </p:nvSpPr>
          <p:spPr bwMode="auto">
            <a:xfrm>
              <a:off x="4736" y="2597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>
                  <a:latin typeface="Courier New" charset="0"/>
                </a:rPr>
                <a:t>exp</a:t>
              </a:r>
            </a:p>
          </p:txBody>
        </p:sp>
        <p:sp>
          <p:nvSpPr>
            <p:cNvPr id="105" name="Rectangle 27"/>
            <p:cNvSpPr>
              <a:spLocks noChangeArrowheads="1"/>
            </p:cNvSpPr>
            <p:nvPr/>
          </p:nvSpPr>
          <p:spPr bwMode="auto">
            <a:xfrm>
              <a:off x="3360" y="2783"/>
              <a:ext cx="674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" name="Text Box 28"/>
            <p:cNvSpPr txBox="1">
              <a:spLocks noChangeArrowheads="1"/>
            </p:cNvSpPr>
            <p:nvPr/>
          </p:nvSpPr>
          <p:spPr bwMode="auto">
            <a:xfrm>
              <a:off x="3312" y="2598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 dirty="0" smtClean="0">
                  <a:latin typeface="Courier New" charset="0"/>
                </a:rPr>
                <a:t>type</a:t>
              </a:r>
              <a:endParaRPr lang="en-US" dirty="0">
                <a:latin typeface="Courier New" charset="0"/>
              </a:endParaRPr>
            </a:p>
          </p:txBody>
        </p:sp>
      </p:grpSp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68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76200"/>
            <a:ext cx="9144000" cy="1143000"/>
          </a:xfrm>
          <a:noFill/>
          <a:ln/>
        </p:spPr>
        <p:txBody>
          <a:bodyPr/>
          <a:lstStyle/>
          <a:p>
            <a:r>
              <a:rPr lang="en-US" sz="4000">
                <a:solidFill>
                  <a:srgbClr val="FF0000"/>
                </a:solidFill>
              </a:rPr>
              <a:t>Tracing the Precedence Parser </a:t>
            </a:r>
            <a:endParaRPr lang="en-US">
              <a:solidFill>
                <a:srgbClr val="FF0000"/>
              </a:solidFill>
            </a:endParaRPr>
          </a:p>
        </p:txBody>
      </p:sp>
      <p:sp>
        <p:nvSpPr>
          <p:cNvPr id="839683" name="Rectangle 3"/>
          <p:cNvSpPr>
            <a:spLocks noChangeArrowheads="1"/>
          </p:cNvSpPr>
          <p:nvPr/>
        </p:nvSpPr>
        <p:spPr bwMode="auto">
          <a:xfrm>
            <a:off x="444500" y="1166813"/>
            <a:ext cx="8032750" cy="198437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39684" name="Text Box 4"/>
          <p:cNvSpPr txBox="1">
            <a:spLocks noChangeArrowheads="1"/>
          </p:cNvSpPr>
          <p:nvPr/>
        </p:nvSpPr>
        <p:spPr bwMode="auto">
          <a:xfrm>
            <a:off x="520700" y="1130528"/>
            <a:ext cx="7962900" cy="1747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lnSpc>
                <a:spcPct val="110000"/>
              </a:lnSpc>
            </a:pPr>
            <a:r>
              <a:rPr noProof="1">
                <a:latin typeface="Courier New" charset="0"/>
              </a:rPr>
              <a:t>int main() {</a:t>
            </a:r>
          </a:p>
          <a:p>
            <a:pPr>
              <a:lnSpc>
                <a:spcPct val="110000"/>
              </a:lnSpc>
            </a:pPr>
            <a:r>
              <a:rPr noProof="1">
                <a:latin typeface="Courier New" charset="0"/>
              </a:rPr>
              <a:t>  </a:t>
            </a:r>
            <a:r>
              <a:rPr noProof="1" smtClean="0">
                <a:latin typeface="Courier New" charset="0"/>
              </a:rPr>
              <a:t> </a:t>
            </a:r>
            <a:r>
              <a:rPr lang="en-US" noProof="1" smtClean="0">
                <a:latin typeface="Courier New" charset="0"/>
              </a:rPr>
              <a:t>TokenScanner</a:t>
            </a:r>
            <a:r>
              <a:rPr noProof="1" smtClean="0">
                <a:latin typeface="Courier New" charset="0"/>
              </a:rPr>
              <a:t> scanner </a:t>
            </a:r>
            <a:r>
              <a:rPr noProof="1">
                <a:latin typeface="Courier New" charset="0"/>
              </a:rPr>
              <a:t>= new</a:t>
            </a:r>
            <a:r>
              <a:rPr noProof="1" smtClean="0">
                <a:latin typeface="Courier New" charset="0"/>
              </a:rPr>
              <a:t> </a:t>
            </a:r>
            <a:r>
              <a:rPr lang="en-US" noProof="1" smtClean="0">
                <a:latin typeface="Courier New" charset="0"/>
              </a:rPr>
              <a:t>TokenScanner</a:t>
            </a:r>
            <a:r>
              <a:rPr noProof="1" smtClean="0">
                <a:latin typeface="Courier New" charset="0"/>
              </a:rPr>
              <a:t>(</a:t>
            </a:r>
            <a:r>
              <a:rPr noProof="1">
                <a:latin typeface="Courier New" charset="0"/>
              </a:rPr>
              <a:t>);</a:t>
            </a:r>
          </a:p>
          <a:p>
            <a:pPr>
              <a:lnSpc>
                <a:spcPct val="110000"/>
              </a:lnSpc>
            </a:pPr>
            <a:r>
              <a:rPr noProof="1">
                <a:latin typeface="Courier New" charset="0"/>
              </a:rPr>
              <a:t>  </a:t>
            </a:r>
            <a:r>
              <a:rPr noProof="1" smtClean="0">
                <a:latin typeface="Courier New" charset="0"/>
              </a:rPr>
              <a:t> scanner.setInput</a:t>
            </a:r>
            <a:r>
              <a:rPr noProof="1">
                <a:latin typeface="Courier New" charset="0"/>
              </a:rPr>
              <a:t>("odd = 2 * n + 1");</a:t>
            </a:r>
          </a:p>
          <a:p>
            <a:pPr>
              <a:lnSpc>
                <a:spcPct val="110000"/>
              </a:lnSpc>
            </a:pPr>
            <a:r>
              <a:rPr noProof="1">
                <a:latin typeface="Courier New" charset="0"/>
              </a:rPr>
              <a:t>  </a:t>
            </a:r>
            <a:r>
              <a:rPr noProof="1" smtClean="0">
                <a:latin typeface="Courier New" charset="0"/>
              </a:rPr>
              <a:t> </a:t>
            </a:r>
            <a:r>
              <a:rPr lang="en-US" noProof="1" smtClean="0">
                <a:latin typeface="Courier New" charset="0"/>
              </a:rPr>
              <a:t>scanner.ignoreWhitespace()</a:t>
            </a:r>
            <a:r>
              <a:rPr noProof="1" smtClean="0">
                <a:latin typeface="Courier New" charset="0"/>
              </a:rPr>
              <a:t>;</a:t>
            </a:r>
            <a:endParaRPr noProof="1">
              <a:latin typeface="Courier New" charset="0"/>
            </a:endParaRPr>
          </a:p>
          <a:p>
            <a:pPr>
              <a:lnSpc>
                <a:spcPct val="110000"/>
              </a:lnSpc>
            </a:pPr>
            <a:r>
              <a:rPr noProof="1">
                <a:latin typeface="Courier New" charset="0"/>
              </a:rPr>
              <a:t>   Expression *exp =</a:t>
            </a:r>
            <a:r>
              <a:rPr noProof="1" smtClean="0">
                <a:latin typeface="Courier New" charset="0"/>
              </a:rPr>
              <a:t> </a:t>
            </a:r>
            <a:r>
              <a:rPr lang="en-US" noProof="1" smtClean="0">
                <a:latin typeface="Courier New" charset="0"/>
              </a:rPr>
              <a:t>readE(scanner, 0)</a:t>
            </a:r>
            <a:r>
              <a:rPr noProof="1" smtClean="0">
                <a:latin typeface="Courier New" charset="0"/>
              </a:rPr>
              <a:t>;</a:t>
            </a:r>
            <a:endParaRPr noProof="1">
              <a:latin typeface="Courier New" charset="0"/>
            </a:endParaRPr>
          </a:p>
          <a:p>
            <a:pPr>
              <a:lnSpc>
                <a:spcPct val="110000"/>
              </a:lnSpc>
            </a:pPr>
            <a:r>
              <a:rPr noProof="1">
                <a:latin typeface="Courier New" charset="0"/>
              </a:rPr>
              <a:t>   . . .</a:t>
            </a:r>
          </a:p>
          <a:p>
            <a:pPr>
              <a:lnSpc>
                <a:spcPct val="110000"/>
              </a:lnSpc>
            </a:pPr>
            <a:r>
              <a:rPr noProof="1">
                <a:latin typeface="Courier New" charset="0"/>
              </a:rPr>
              <a:t>}</a:t>
            </a:r>
          </a:p>
        </p:txBody>
      </p:sp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533400" y="1422400"/>
            <a:ext cx="8089900" cy="3384549"/>
            <a:chOff x="336" y="896"/>
            <a:chExt cx="5096" cy="2132"/>
          </a:xfrm>
        </p:grpSpPr>
        <p:sp>
          <p:nvSpPr>
            <p:cNvPr id="839686" name="Rectangle 6"/>
            <p:cNvSpPr>
              <a:spLocks noChangeArrowheads="1"/>
            </p:cNvSpPr>
            <p:nvPr/>
          </p:nvSpPr>
          <p:spPr bwMode="auto">
            <a:xfrm>
              <a:off x="336" y="907"/>
              <a:ext cx="5060" cy="2121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9687" name="Text Box 7"/>
            <p:cNvSpPr txBox="1">
              <a:spLocks noChangeArrowheads="1"/>
            </p:cNvSpPr>
            <p:nvPr/>
          </p:nvSpPr>
          <p:spPr bwMode="auto">
            <a:xfrm>
              <a:off x="408" y="896"/>
              <a:ext cx="4905" cy="18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r>
                <a:rPr lang="en-US" dirty="0">
                  <a:latin typeface="Courier New" charset="0"/>
                </a:rPr>
                <a:t>Expression </a:t>
              </a:r>
              <a:r>
                <a:rPr lang="en-US" dirty="0" smtClean="0">
                  <a:latin typeface="Courier New" charset="0"/>
                </a:rPr>
                <a:t>*</a:t>
              </a:r>
              <a:r>
                <a:rPr lang="en-US" dirty="0" err="1" smtClean="0">
                  <a:latin typeface="Courier New" charset="0"/>
                </a:rPr>
                <a:t>readE(TokenScanner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>
                  <a:latin typeface="Courier New" charset="0"/>
                </a:rPr>
                <a:t>&amp;</a:t>
              </a:r>
              <a:r>
                <a:rPr lang="en-US" dirty="0" smtClean="0">
                  <a:latin typeface="Courier New" charset="0"/>
                </a:rPr>
                <a:t> scanner, </a:t>
              </a:r>
              <a:r>
                <a:rPr lang="en-US" dirty="0" err="1">
                  <a:latin typeface="Courier New" charset="0"/>
                </a:rPr>
                <a:t>int</a:t>
              </a:r>
              <a:r>
                <a:rPr lang="en-US" dirty="0">
                  <a:latin typeface="Courier New" charset="0"/>
                </a:rPr>
                <a:t> </a:t>
              </a:r>
              <a:r>
                <a:rPr lang="en-US" dirty="0" err="1">
                  <a:latin typeface="Courier New" charset="0"/>
                </a:rPr>
                <a:t>prec</a:t>
              </a:r>
              <a:r>
                <a:rPr lang="en-US" dirty="0">
                  <a:latin typeface="Courier New" charset="0"/>
                </a:rPr>
                <a:t>) {</a:t>
              </a:r>
            </a:p>
            <a:p>
              <a:r>
                <a:rPr lang="en-US" dirty="0">
                  <a:latin typeface="Courier New" charset="0"/>
                </a:rPr>
                <a:t>   Expression *exp =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readT(scanner</a:t>
              </a:r>
              <a:r>
                <a:rPr lang="en-US" dirty="0" smtClean="0">
                  <a:latin typeface="Courier New" charset="0"/>
                </a:rPr>
                <a:t>)</a:t>
              </a:r>
              <a:r>
                <a:rPr lang="en-US" dirty="0">
                  <a:latin typeface="Courier New" charset="0"/>
                </a:rPr>
                <a:t>;</a:t>
              </a:r>
            </a:p>
            <a:p>
              <a:r>
                <a:rPr lang="en-US" dirty="0">
                  <a:latin typeface="Courier New" charset="0"/>
                </a:rPr>
                <a:t>   string token;</a:t>
              </a:r>
            </a:p>
            <a:p>
              <a:r>
                <a:rPr lang="en-US" dirty="0">
                  <a:latin typeface="Courier New" charset="0"/>
                </a:rPr>
                <a:t>   while (true) {</a:t>
              </a:r>
            </a:p>
            <a:p>
              <a:r>
                <a:rPr lang="en-US" dirty="0">
                  <a:latin typeface="Courier New" charset="0"/>
                </a:rPr>
                <a:t>      token =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scanner.nextToken</a:t>
              </a:r>
              <a:r>
                <a:rPr lang="en-US" dirty="0">
                  <a:latin typeface="Courier New" charset="0"/>
                </a:rPr>
                <a:t>();</a:t>
              </a:r>
            </a:p>
            <a:p>
              <a:r>
                <a:rPr lang="en-US" dirty="0">
                  <a:latin typeface="Courier New" charset="0"/>
                </a:rPr>
                <a:t>      </a:t>
              </a:r>
              <a:r>
                <a:rPr lang="en-US" dirty="0" err="1">
                  <a:latin typeface="Courier New" charset="0"/>
                </a:rPr>
                <a:t>int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tprec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>
                  <a:latin typeface="Courier New" charset="0"/>
                </a:rPr>
                <a:t>=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precedence(token</a:t>
              </a:r>
              <a:r>
                <a:rPr lang="en-US" dirty="0">
                  <a:latin typeface="Courier New" charset="0"/>
                </a:rPr>
                <a:t>);</a:t>
              </a:r>
            </a:p>
            <a:p>
              <a:r>
                <a:rPr lang="en-US" dirty="0">
                  <a:latin typeface="Courier New" charset="0"/>
                </a:rPr>
                <a:t>      if </a:t>
              </a:r>
              <a:r>
                <a:rPr lang="en-US" dirty="0" smtClean="0">
                  <a:latin typeface="Courier New" charset="0"/>
                </a:rPr>
                <a:t>(</a:t>
              </a:r>
              <a:r>
                <a:rPr lang="en-US" dirty="0" err="1" smtClean="0">
                  <a:latin typeface="Courier New" charset="0"/>
                </a:rPr>
                <a:t>tprec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>
                  <a:latin typeface="Courier New" charset="0"/>
                </a:rPr>
                <a:t>&lt;= </a:t>
              </a:r>
              <a:r>
                <a:rPr lang="en-US" dirty="0" err="1">
                  <a:latin typeface="Courier New" charset="0"/>
                </a:rPr>
                <a:t>prec</a:t>
              </a:r>
              <a:r>
                <a:rPr lang="en-US" dirty="0">
                  <a:latin typeface="Courier New" charset="0"/>
                </a:rPr>
                <a:t>) break;</a:t>
              </a:r>
            </a:p>
            <a:p>
              <a:r>
                <a:rPr lang="en-US" dirty="0">
                  <a:latin typeface="Courier New" charset="0"/>
                </a:rPr>
                <a:t>      Expression *</a:t>
              </a:r>
              <a:r>
                <a:rPr lang="en-US" dirty="0" err="1">
                  <a:latin typeface="Courier New" charset="0"/>
                </a:rPr>
                <a:t>rhs</a:t>
              </a:r>
              <a:r>
                <a:rPr lang="en-US" dirty="0">
                  <a:latin typeface="Courier New" charset="0"/>
                </a:rPr>
                <a:t> =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readE(scanner</a:t>
              </a:r>
              <a:r>
                <a:rPr lang="en-US" dirty="0" smtClean="0">
                  <a:latin typeface="Courier New" charset="0"/>
                </a:rPr>
                <a:t>, </a:t>
              </a:r>
              <a:r>
                <a:rPr lang="en-US" dirty="0" err="1" smtClean="0">
                  <a:latin typeface="Courier New" charset="0"/>
                </a:rPr>
                <a:t>tprec</a:t>
              </a:r>
              <a:r>
                <a:rPr lang="en-US" dirty="0" smtClean="0">
                  <a:latin typeface="Courier New" charset="0"/>
                </a:rPr>
                <a:t>)</a:t>
              </a:r>
              <a:r>
                <a:rPr lang="en-US" dirty="0">
                  <a:latin typeface="Courier New" charset="0"/>
                </a:rPr>
                <a:t>;</a:t>
              </a:r>
            </a:p>
            <a:p>
              <a:r>
                <a:rPr lang="en-US" dirty="0">
                  <a:latin typeface="Courier New" charset="0"/>
                </a:rPr>
                <a:t>      exp = new </a:t>
              </a:r>
              <a:r>
                <a:rPr lang="en-US" dirty="0" err="1">
                  <a:latin typeface="Courier New" charset="0"/>
                </a:rPr>
                <a:t>CompoundExp</a:t>
              </a:r>
              <a:r>
                <a:rPr lang="en-US" dirty="0" err="1" smtClean="0">
                  <a:latin typeface="Courier New" charset="0"/>
                </a:rPr>
                <a:t>(token</a:t>
              </a:r>
              <a:r>
                <a:rPr lang="en-US" dirty="0" smtClean="0">
                  <a:latin typeface="Courier New" charset="0"/>
                </a:rPr>
                <a:t>, </a:t>
              </a:r>
              <a:r>
                <a:rPr lang="en-US" dirty="0">
                  <a:latin typeface="Courier New" charset="0"/>
                </a:rPr>
                <a:t>exp, </a:t>
              </a:r>
              <a:r>
                <a:rPr lang="en-US" dirty="0" err="1">
                  <a:latin typeface="Courier New" charset="0"/>
                </a:rPr>
                <a:t>rhs</a:t>
              </a:r>
              <a:r>
                <a:rPr lang="en-US" dirty="0">
                  <a:latin typeface="Courier New" charset="0"/>
                </a:rPr>
                <a:t>);</a:t>
              </a:r>
            </a:p>
            <a:p>
              <a:r>
                <a:rPr lang="en-US" dirty="0">
                  <a:latin typeface="Courier New" charset="0"/>
                </a:rPr>
                <a:t>   }</a:t>
              </a:r>
            </a:p>
            <a:p>
              <a:r>
                <a:rPr lang="en-US" dirty="0">
                  <a:latin typeface="Courier New" charset="0"/>
                </a:rPr>
                <a:t>  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scanner.saveToken</a:t>
              </a:r>
              <a:r>
                <a:rPr lang="en-US" dirty="0" err="1">
                  <a:latin typeface="Courier New" charset="0"/>
                </a:rPr>
                <a:t>(token</a:t>
              </a:r>
              <a:r>
                <a:rPr lang="en-US" dirty="0">
                  <a:latin typeface="Courier New" charset="0"/>
                </a:rPr>
                <a:t>);</a:t>
              </a:r>
            </a:p>
            <a:p>
              <a:r>
                <a:rPr lang="en-US" dirty="0">
                  <a:latin typeface="Courier New" charset="0"/>
                </a:rPr>
                <a:t>   return exp;</a:t>
              </a:r>
            </a:p>
            <a:p>
              <a:r>
                <a:rPr lang="en-US" dirty="0">
                  <a:latin typeface="Courier New" charset="0"/>
                </a:rPr>
                <a:t>}</a:t>
              </a:r>
            </a:p>
          </p:txBody>
        </p:sp>
        <p:sp>
          <p:nvSpPr>
            <p:cNvPr id="839688" name="Rectangle 8"/>
            <p:cNvSpPr>
              <a:spLocks noChangeArrowheads="1"/>
            </p:cNvSpPr>
            <p:nvPr/>
          </p:nvSpPr>
          <p:spPr bwMode="auto">
            <a:xfrm>
              <a:off x="986" y="2720"/>
              <a:ext cx="1150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9689" name="Text Box 9"/>
            <p:cNvSpPr txBox="1">
              <a:spLocks noChangeArrowheads="1"/>
            </p:cNvSpPr>
            <p:nvPr/>
          </p:nvSpPr>
          <p:spPr bwMode="auto">
            <a:xfrm>
              <a:off x="960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 smtClean="0">
                  <a:latin typeface="Courier New" charset="0"/>
                </a:rPr>
                <a:t>scanner</a:t>
              </a:r>
              <a:endParaRPr lang="en-US" dirty="0">
                <a:latin typeface="Courier New" charset="0"/>
              </a:endParaRPr>
            </a:p>
          </p:txBody>
        </p:sp>
        <p:sp>
          <p:nvSpPr>
            <p:cNvPr id="839690" name="Rectangle 10"/>
            <p:cNvSpPr>
              <a:spLocks noChangeArrowheads="1"/>
            </p:cNvSpPr>
            <p:nvPr/>
          </p:nvSpPr>
          <p:spPr bwMode="auto">
            <a:xfrm>
              <a:off x="2224" y="2720"/>
              <a:ext cx="547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9691" name="Text Box 11"/>
            <p:cNvSpPr txBox="1">
              <a:spLocks noChangeArrowheads="1"/>
            </p:cNvSpPr>
            <p:nvPr/>
          </p:nvSpPr>
          <p:spPr bwMode="auto">
            <a:xfrm>
              <a:off x="2200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>
                  <a:latin typeface="Courier New" charset="0"/>
                </a:rPr>
                <a:t>prec</a:t>
              </a:r>
            </a:p>
          </p:txBody>
        </p:sp>
        <p:sp>
          <p:nvSpPr>
            <p:cNvPr id="839692" name="Rectangle 12"/>
            <p:cNvSpPr>
              <a:spLocks noChangeArrowheads="1"/>
            </p:cNvSpPr>
            <p:nvPr/>
          </p:nvSpPr>
          <p:spPr bwMode="auto">
            <a:xfrm>
              <a:off x="2864" y="2720"/>
              <a:ext cx="547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9693" name="Text Box 13"/>
            <p:cNvSpPr txBox="1">
              <a:spLocks noChangeArrowheads="1"/>
            </p:cNvSpPr>
            <p:nvPr/>
          </p:nvSpPr>
          <p:spPr bwMode="auto">
            <a:xfrm>
              <a:off x="2840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 dirty="0" err="1" smtClean="0">
                  <a:latin typeface="Courier New" charset="0"/>
                </a:rPr>
                <a:t>tprec</a:t>
              </a:r>
              <a:endParaRPr lang="en-US" dirty="0">
                <a:latin typeface="Courier New" charset="0"/>
              </a:endParaRPr>
            </a:p>
          </p:txBody>
        </p:sp>
        <p:sp>
          <p:nvSpPr>
            <p:cNvPr id="839694" name="Rectangle 14"/>
            <p:cNvSpPr>
              <a:spLocks noChangeArrowheads="1"/>
            </p:cNvSpPr>
            <p:nvPr/>
          </p:nvSpPr>
          <p:spPr bwMode="auto">
            <a:xfrm>
              <a:off x="3504" y="2720"/>
              <a:ext cx="547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9695" name="Text Box 15"/>
            <p:cNvSpPr txBox="1">
              <a:spLocks noChangeArrowheads="1"/>
            </p:cNvSpPr>
            <p:nvPr/>
          </p:nvSpPr>
          <p:spPr bwMode="auto">
            <a:xfrm>
              <a:off x="3480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>
                  <a:latin typeface="Courier New" charset="0"/>
                </a:rPr>
                <a:t>token</a:t>
              </a:r>
            </a:p>
          </p:txBody>
        </p:sp>
        <p:sp>
          <p:nvSpPr>
            <p:cNvPr id="839696" name="Rectangle 16"/>
            <p:cNvSpPr>
              <a:spLocks noChangeArrowheads="1"/>
            </p:cNvSpPr>
            <p:nvPr/>
          </p:nvSpPr>
          <p:spPr bwMode="auto">
            <a:xfrm>
              <a:off x="4144" y="2720"/>
              <a:ext cx="547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9697" name="Text Box 17"/>
            <p:cNvSpPr txBox="1">
              <a:spLocks noChangeArrowheads="1"/>
            </p:cNvSpPr>
            <p:nvPr/>
          </p:nvSpPr>
          <p:spPr bwMode="auto">
            <a:xfrm>
              <a:off x="4120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>
                  <a:latin typeface="Courier New" charset="0"/>
                </a:rPr>
                <a:t>exp</a:t>
              </a:r>
            </a:p>
          </p:txBody>
        </p:sp>
        <p:sp>
          <p:nvSpPr>
            <p:cNvPr id="839698" name="Rectangle 18"/>
            <p:cNvSpPr>
              <a:spLocks noChangeArrowheads="1"/>
            </p:cNvSpPr>
            <p:nvPr/>
          </p:nvSpPr>
          <p:spPr bwMode="auto">
            <a:xfrm>
              <a:off x="4776" y="2720"/>
              <a:ext cx="547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9699" name="Text Box 19"/>
            <p:cNvSpPr txBox="1">
              <a:spLocks noChangeArrowheads="1"/>
            </p:cNvSpPr>
            <p:nvPr/>
          </p:nvSpPr>
          <p:spPr bwMode="auto">
            <a:xfrm>
              <a:off x="4752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>
                  <a:latin typeface="Courier New" charset="0"/>
                </a:rPr>
                <a:t>rhs</a:t>
              </a:r>
            </a:p>
          </p:txBody>
        </p:sp>
      </p:grpSp>
      <p:grpSp>
        <p:nvGrpSpPr>
          <p:cNvPr id="3" name="Group 20"/>
          <p:cNvGrpSpPr>
            <a:grpSpLocks/>
          </p:cNvGrpSpPr>
          <p:nvPr/>
        </p:nvGrpSpPr>
        <p:grpSpPr bwMode="auto">
          <a:xfrm>
            <a:off x="1370013" y="5919787"/>
            <a:ext cx="688975" cy="571500"/>
            <a:chOff x="4894" y="3729"/>
            <a:chExt cx="434" cy="360"/>
          </a:xfrm>
        </p:grpSpPr>
        <p:sp>
          <p:nvSpPr>
            <p:cNvPr id="839701" name="Rectangle 21"/>
            <p:cNvSpPr>
              <a:spLocks noChangeArrowheads="1"/>
            </p:cNvSpPr>
            <p:nvPr/>
          </p:nvSpPr>
          <p:spPr bwMode="auto">
            <a:xfrm>
              <a:off x="4894" y="3915"/>
              <a:ext cx="434" cy="16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9702" name="Rectangle 22"/>
            <p:cNvSpPr>
              <a:spLocks noChangeArrowheads="1"/>
            </p:cNvSpPr>
            <p:nvPr/>
          </p:nvSpPr>
          <p:spPr bwMode="auto">
            <a:xfrm>
              <a:off x="4896" y="3897"/>
              <a:ext cx="431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noProof="1">
                  <a:latin typeface="Courier New" charset="0"/>
                </a:rPr>
                <a:t>odd</a:t>
              </a:r>
              <a:endParaRPr lang="en-US" dirty="0">
                <a:latin typeface="Courier New" charset="0"/>
              </a:endParaRPr>
            </a:p>
          </p:txBody>
        </p:sp>
        <p:sp>
          <p:nvSpPr>
            <p:cNvPr id="839703" name="Rectangle 23"/>
            <p:cNvSpPr>
              <a:spLocks noChangeArrowheads="1"/>
            </p:cNvSpPr>
            <p:nvPr/>
          </p:nvSpPr>
          <p:spPr bwMode="auto">
            <a:xfrm>
              <a:off x="4894" y="3747"/>
              <a:ext cx="434" cy="16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9704" name="Rectangle 24"/>
            <p:cNvSpPr>
              <a:spLocks noChangeArrowheads="1"/>
            </p:cNvSpPr>
            <p:nvPr/>
          </p:nvSpPr>
          <p:spPr bwMode="auto">
            <a:xfrm>
              <a:off x="4896" y="3729"/>
              <a:ext cx="431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noProof="1">
                  <a:latin typeface="Courier New" charset="0"/>
                </a:rPr>
                <a:t>ID</a:t>
              </a:r>
              <a:endParaRPr lang="en-US" dirty="0">
                <a:latin typeface="Courier New" charset="0"/>
              </a:endParaRPr>
            </a:p>
          </p:txBody>
        </p:sp>
      </p:grpSp>
      <p:cxnSp>
        <p:nvCxnSpPr>
          <p:cNvPr id="839705" name="AutoShape 25"/>
          <p:cNvCxnSpPr>
            <a:cxnSpLocks noChangeShapeType="1"/>
            <a:endCxn id="839703" idx="1"/>
          </p:cNvCxnSpPr>
          <p:nvPr/>
        </p:nvCxnSpPr>
        <p:spPr bwMode="auto">
          <a:xfrm rot="5400000">
            <a:off x="3434557" y="2493169"/>
            <a:ext cx="1524000" cy="5653087"/>
          </a:xfrm>
          <a:prstGeom prst="bentConnector4">
            <a:avLst>
              <a:gd name="adj1" fmla="val 50409"/>
              <a:gd name="adj2" fmla="val 104042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grpSp>
        <p:nvGrpSpPr>
          <p:cNvPr id="4" name="Group 26"/>
          <p:cNvGrpSpPr>
            <a:grpSpLocks/>
          </p:cNvGrpSpPr>
          <p:nvPr/>
        </p:nvGrpSpPr>
        <p:grpSpPr bwMode="auto">
          <a:xfrm>
            <a:off x="619125" y="1708150"/>
            <a:ext cx="8089900" cy="3384549"/>
            <a:chOff x="336" y="896"/>
            <a:chExt cx="5096" cy="2132"/>
          </a:xfrm>
        </p:grpSpPr>
        <p:sp>
          <p:nvSpPr>
            <p:cNvPr id="839707" name="Rectangle 27"/>
            <p:cNvSpPr>
              <a:spLocks noChangeArrowheads="1"/>
            </p:cNvSpPr>
            <p:nvPr/>
          </p:nvSpPr>
          <p:spPr bwMode="auto">
            <a:xfrm>
              <a:off x="336" y="907"/>
              <a:ext cx="5060" cy="2121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9708" name="Text Box 28"/>
            <p:cNvSpPr txBox="1">
              <a:spLocks noChangeArrowheads="1"/>
            </p:cNvSpPr>
            <p:nvPr/>
          </p:nvSpPr>
          <p:spPr bwMode="auto">
            <a:xfrm>
              <a:off x="408" y="896"/>
              <a:ext cx="4905" cy="18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r>
                <a:rPr lang="en-US" dirty="0">
                  <a:latin typeface="Courier New" charset="0"/>
                </a:rPr>
                <a:t>Expression </a:t>
              </a:r>
              <a:r>
                <a:rPr lang="en-US" dirty="0" smtClean="0">
                  <a:latin typeface="Courier New" charset="0"/>
                </a:rPr>
                <a:t>*</a:t>
              </a:r>
              <a:r>
                <a:rPr lang="en-US" dirty="0" err="1" smtClean="0">
                  <a:latin typeface="Courier New" charset="0"/>
                </a:rPr>
                <a:t>readE(TokenScanner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>
                  <a:latin typeface="Courier New" charset="0"/>
                </a:rPr>
                <a:t>&amp;</a:t>
              </a:r>
              <a:r>
                <a:rPr lang="en-US" dirty="0" smtClean="0">
                  <a:latin typeface="Courier New" charset="0"/>
                </a:rPr>
                <a:t> scanner, </a:t>
              </a:r>
              <a:r>
                <a:rPr lang="en-US" dirty="0" err="1">
                  <a:latin typeface="Courier New" charset="0"/>
                </a:rPr>
                <a:t>int</a:t>
              </a:r>
              <a:r>
                <a:rPr lang="en-US" dirty="0">
                  <a:latin typeface="Courier New" charset="0"/>
                </a:rPr>
                <a:t> </a:t>
              </a:r>
              <a:r>
                <a:rPr lang="en-US" dirty="0" err="1">
                  <a:latin typeface="Courier New" charset="0"/>
                </a:rPr>
                <a:t>prec</a:t>
              </a:r>
              <a:r>
                <a:rPr lang="en-US" dirty="0">
                  <a:latin typeface="Courier New" charset="0"/>
                </a:rPr>
                <a:t>) {</a:t>
              </a:r>
            </a:p>
            <a:p>
              <a:r>
                <a:rPr lang="en-US" dirty="0">
                  <a:latin typeface="Courier New" charset="0"/>
                </a:rPr>
                <a:t>   Expression *exp =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readT(scanner</a:t>
              </a:r>
              <a:r>
                <a:rPr lang="en-US" dirty="0" smtClean="0">
                  <a:latin typeface="Courier New" charset="0"/>
                </a:rPr>
                <a:t>)</a:t>
              </a:r>
              <a:r>
                <a:rPr lang="en-US" dirty="0">
                  <a:latin typeface="Courier New" charset="0"/>
                </a:rPr>
                <a:t>;</a:t>
              </a:r>
            </a:p>
            <a:p>
              <a:r>
                <a:rPr lang="en-US" dirty="0">
                  <a:latin typeface="Courier New" charset="0"/>
                </a:rPr>
                <a:t>   string token;</a:t>
              </a:r>
            </a:p>
            <a:p>
              <a:r>
                <a:rPr lang="en-US" dirty="0">
                  <a:latin typeface="Courier New" charset="0"/>
                </a:rPr>
                <a:t>   while (true) {</a:t>
              </a:r>
            </a:p>
            <a:p>
              <a:r>
                <a:rPr lang="en-US" dirty="0">
                  <a:latin typeface="Courier New" charset="0"/>
                </a:rPr>
                <a:t>      token =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scanner.nextToken</a:t>
              </a:r>
              <a:r>
                <a:rPr lang="en-US" dirty="0">
                  <a:latin typeface="Courier New" charset="0"/>
                </a:rPr>
                <a:t>();</a:t>
              </a:r>
            </a:p>
            <a:p>
              <a:r>
                <a:rPr lang="en-US" dirty="0">
                  <a:latin typeface="Courier New" charset="0"/>
                </a:rPr>
                <a:t>      </a:t>
              </a:r>
              <a:r>
                <a:rPr lang="en-US" dirty="0" err="1">
                  <a:latin typeface="Courier New" charset="0"/>
                </a:rPr>
                <a:t>int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tprec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>
                  <a:latin typeface="Courier New" charset="0"/>
                </a:rPr>
                <a:t>=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precedence(token</a:t>
              </a:r>
              <a:r>
                <a:rPr lang="en-US" dirty="0">
                  <a:latin typeface="Courier New" charset="0"/>
                </a:rPr>
                <a:t>);</a:t>
              </a:r>
            </a:p>
            <a:p>
              <a:r>
                <a:rPr lang="en-US" dirty="0">
                  <a:latin typeface="Courier New" charset="0"/>
                </a:rPr>
                <a:t>      if </a:t>
              </a:r>
              <a:r>
                <a:rPr lang="en-US" dirty="0" smtClean="0">
                  <a:latin typeface="Courier New" charset="0"/>
                </a:rPr>
                <a:t>(</a:t>
              </a:r>
              <a:r>
                <a:rPr lang="en-US" dirty="0" err="1" smtClean="0">
                  <a:latin typeface="Courier New" charset="0"/>
                </a:rPr>
                <a:t>tprec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>
                  <a:latin typeface="Courier New" charset="0"/>
                </a:rPr>
                <a:t>&lt;= </a:t>
              </a:r>
              <a:r>
                <a:rPr lang="en-US" dirty="0" err="1">
                  <a:latin typeface="Courier New" charset="0"/>
                </a:rPr>
                <a:t>prec</a:t>
              </a:r>
              <a:r>
                <a:rPr lang="en-US" dirty="0">
                  <a:latin typeface="Courier New" charset="0"/>
                </a:rPr>
                <a:t>) break;</a:t>
              </a:r>
            </a:p>
            <a:p>
              <a:r>
                <a:rPr lang="en-US" dirty="0">
                  <a:latin typeface="Courier New" charset="0"/>
                </a:rPr>
                <a:t>      Expression *</a:t>
              </a:r>
              <a:r>
                <a:rPr lang="en-US" dirty="0" err="1">
                  <a:latin typeface="Courier New" charset="0"/>
                </a:rPr>
                <a:t>rhs</a:t>
              </a:r>
              <a:r>
                <a:rPr lang="en-US" dirty="0">
                  <a:latin typeface="Courier New" charset="0"/>
                </a:rPr>
                <a:t> =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readE(scanner</a:t>
              </a:r>
              <a:r>
                <a:rPr lang="en-US" dirty="0" smtClean="0">
                  <a:latin typeface="Courier New" charset="0"/>
                </a:rPr>
                <a:t>, </a:t>
              </a:r>
              <a:r>
                <a:rPr lang="en-US" dirty="0" err="1" smtClean="0">
                  <a:latin typeface="Courier New" charset="0"/>
                </a:rPr>
                <a:t>tprec</a:t>
              </a:r>
              <a:r>
                <a:rPr lang="en-US" dirty="0" smtClean="0">
                  <a:latin typeface="Courier New" charset="0"/>
                </a:rPr>
                <a:t>)</a:t>
              </a:r>
              <a:r>
                <a:rPr lang="en-US" dirty="0">
                  <a:latin typeface="Courier New" charset="0"/>
                </a:rPr>
                <a:t>;</a:t>
              </a:r>
            </a:p>
            <a:p>
              <a:r>
                <a:rPr lang="en-US" dirty="0">
                  <a:latin typeface="Courier New" charset="0"/>
                </a:rPr>
                <a:t>      exp = new </a:t>
              </a:r>
              <a:r>
                <a:rPr lang="en-US" dirty="0" err="1">
                  <a:latin typeface="Courier New" charset="0"/>
                </a:rPr>
                <a:t>CompoundExp</a:t>
              </a:r>
              <a:r>
                <a:rPr lang="en-US" dirty="0" err="1" smtClean="0">
                  <a:latin typeface="Courier New" charset="0"/>
                </a:rPr>
                <a:t>(token</a:t>
              </a:r>
              <a:r>
                <a:rPr lang="en-US" dirty="0" smtClean="0">
                  <a:latin typeface="Courier New" charset="0"/>
                </a:rPr>
                <a:t>, </a:t>
              </a:r>
              <a:r>
                <a:rPr lang="en-US" dirty="0">
                  <a:latin typeface="Courier New" charset="0"/>
                </a:rPr>
                <a:t>exp, </a:t>
              </a:r>
              <a:r>
                <a:rPr lang="en-US" dirty="0" err="1">
                  <a:latin typeface="Courier New" charset="0"/>
                </a:rPr>
                <a:t>rhs</a:t>
              </a:r>
              <a:r>
                <a:rPr lang="en-US" dirty="0">
                  <a:latin typeface="Courier New" charset="0"/>
                </a:rPr>
                <a:t>);</a:t>
              </a:r>
            </a:p>
            <a:p>
              <a:r>
                <a:rPr lang="en-US" dirty="0">
                  <a:latin typeface="Courier New" charset="0"/>
                </a:rPr>
                <a:t>   }</a:t>
              </a:r>
            </a:p>
            <a:p>
              <a:r>
                <a:rPr lang="en-US" dirty="0">
                  <a:latin typeface="Courier New" charset="0"/>
                </a:rPr>
                <a:t>  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scanner.saveToken</a:t>
              </a:r>
              <a:r>
                <a:rPr lang="en-US" dirty="0" err="1">
                  <a:latin typeface="Courier New" charset="0"/>
                </a:rPr>
                <a:t>(token</a:t>
              </a:r>
              <a:r>
                <a:rPr lang="en-US" dirty="0">
                  <a:latin typeface="Courier New" charset="0"/>
                </a:rPr>
                <a:t>);</a:t>
              </a:r>
            </a:p>
            <a:p>
              <a:r>
                <a:rPr lang="en-US" dirty="0">
                  <a:latin typeface="Courier New" charset="0"/>
                </a:rPr>
                <a:t>   return exp;</a:t>
              </a:r>
            </a:p>
            <a:p>
              <a:r>
                <a:rPr lang="en-US" dirty="0">
                  <a:latin typeface="Courier New" charset="0"/>
                </a:rPr>
                <a:t>}</a:t>
              </a:r>
            </a:p>
          </p:txBody>
        </p:sp>
        <p:sp>
          <p:nvSpPr>
            <p:cNvPr id="839709" name="Rectangle 29"/>
            <p:cNvSpPr>
              <a:spLocks noChangeArrowheads="1"/>
            </p:cNvSpPr>
            <p:nvPr/>
          </p:nvSpPr>
          <p:spPr bwMode="auto">
            <a:xfrm>
              <a:off x="986" y="2720"/>
              <a:ext cx="1150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9710" name="Text Box 30"/>
            <p:cNvSpPr txBox="1">
              <a:spLocks noChangeArrowheads="1"/>
            </p:cNvSpPr>
            <p:nvPr/>
          </p:nvSpPr>
          <p:spPr bwMode="auto">
            <a:xfrm>
              <a:off x="960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 smtClean="0">
                  <a:latin typeface="Courier New" charset="0"/>
                </a:rPr>
                <a:t>scanner</a:t>
              </a:r>
              <a:endParaRPr lang="en-US" dirty="0">
                <a:latin typeface="Courier New" charset="0"/>
              </a:endParaRPr>
            </a:p>
          </p:txBody>
        </p:sp>
        <p:sp>
          <p:nvSpPr>
            <p:cNvPr id="839711" name="Rectangle 31"/>
            <p:cNvSpPr>
              <a:spLocks noChangeArrowheads="1"/>
            </p:cNvSpPr>
            <p:nvPr/>
          </p:nvSpPr>
          <p:spPr bwMode="auto">
            <a:xfrm>
              <a:off x="2224" y="2720"/>
              <a:ext cx="547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9712" name="Text Box 32"/>
            <p:cNvSpPr txBox="1">
              <a:spLocks noChangeArrowheads="1"/>
            </p:cNvSpPr>
            <p:nvPr/>
          </p:nvSpPr>
          <p:spPr bwMode="auto">
            <a:xfrm>
              <a:off x="2200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>
                  <a:latin typeface="Courier New" charset="0"/>
                </a:rPr>
                <a:t>prec</a:t>
              </a:r>
            </a:p>
          </p:txBody>
        </p:sp>
        <p:sp>
          <p:nvSpPr>
            <p:cNvPr id="839713" name="Rectangle 33"/>
            <p:cNvSpPr>
              <a:spLocks noChangeArrowheads="1"/>
            </p:cNvSpPr>
            <p:nvPr/>
          </p:nvSpPr>
          <p:spPr bwMode="auto">
            <a:xfrm>
              <a:off x="2864" y="2720"/>
              <a:ext cx="547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9714" name="Text Box 34"/>
            <p:cNvSpPr txBox="1">
              <a:spLocks noChangeArrowheads="1"/>
            </p:cNvSpPr>
            <p:nvPr/>
          </p:nvSpPr>
          <p:spPr bwMode="auto">
            <a:xfrm>
              <a:off x="2840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 dirty="0" err="1" smtClean="0">
                  <a:latin typeface="Courier New" charset="0"/>
                </a:rPr>
                <a:t>tprec</a:t>
              </a:r>
              <a:endParaRPr lang="en-US" dirty="0">
                <a:latin typeface="Courier New" charset="0"/>
              </a:endParaRPr>
            </a:p>
          </p:txBody>
        </p:sp>
        <p:sp>
          <p:nvSpPr>
            <p:cNvPr id="839715" name="Rectangle 35"/>
            <p:cNvSpPr>
              <a:spLocks noChangeArrowheads="1"/>
            </p:cNvSpPr>
            <p:nvPr/>
          </p:nvSpPr>
          <p:spPr bwMode="auto">
            <a:xfrm>
              <a:off x="3504" y="2720"/>
              <a:ext cx="547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9716" name="Text Box 36"/>
            <p:cNvSpPr txBox="1">
              <a:spLocks noChangeArrowheads="1"/>
            </p:cNvSpPr>
            <p:nvPr/>
          </p:nvSpPr>
          <p:spPr bwMode="auto">
            <a:xfrm>
              <a:off x="3480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>
                  <a:latin typeface="Courier New" charset="0"/>
                </a:rPr>
                <a:t>token</a:t>
              </a:r>
            </a:p>
          </p:txBody>
        </p:sp>
        <p:sp>
          <p:nvSpPr>
            <p:cNvPr id="839717" name="Rectangle 37"/>
            <p:cNvSpPr>
              <a:spLocks noChangeArrowheads="1"/>
            </p:cNvSpPr>
            <p:nvPr/>
          </p:nvSpPr>
          <p:spPr bwMode="auto">
            <a:xfrm>
              <a:off x="4144" y="2720"/>
              <a:ext cx="547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9718" name="Text Box 38"/>
            <p:cNvSpPr txBox="1">
              <a:spLocks noChangeArrowheads="1"/>
            </p:cNvSpPr>
            <p:nvPr/>
          </p:nvSpPr>
          <p:spPr bwMode="auto">
            <a:xfrm>
              <a:off x="4120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>
                  <a:latin typeface="Courier New" charset="0"/>
                </a:rPr>
                <a:t>exp</a:t>
              </a:r>
            </a:p>
          </p:txBody>
        </p:sp>
        <p:sp>
          <p:nvSpPr>
            <p:cNvPr id="839719" name="Rectangle 39"/>
            <p:cNvSpPr>
              <a:spLocks noChangeArrowheads="1"/>
            </p:cNvSpPr>
            <p:nvPr/>
          </p:nvSpPr>
          <p:spPr bwMode="auto">
            <a:xfrm>
              <a:off x="4776" y="2720"/>
              <a:ext cx="547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9720" name="Text Box 40"/>
            <p:cNvSpPr txBox="1">
              <a:spLocks noChangeArrowheads="1"/>
            </p:cNvSpPr>
            <p:nvPr/>
          </p:nvSpPr>
          <p:spPr bwMode="auto">
            <a:xfrm>
              <a:off x="4752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>
                  <a:latin typeface="Courier New" charset="0"/>
                </a:rPr>
                <a:t>rhs</a:t>
              </a:r>
            </a:p>
          </p:txBody>
        </p:sp>
      </p:grpSp>
      <p:grpSp>
        <p:nvGrpSpPr>
          <p:cNvPr id="5" name="Group 41"/>
          <p:cNvGrpSpPr>
            <a:grpSpLocks/>
          </p:cNvGrpSpPr>
          <p:nvPr/>
        </p:nvGrpSpPr>
        <p:grpSpPr bwMode="auto">
          <a:xfrm>
            <a:off x="3733800" y="5919787"/>
            <a:ext cx="762000" cy="571500"/>
            <a:chOff x="1552" y="3729"/>
            <a:chExt cx="480" cy="360"/>
          </a:xfrm>
        </p:grpSpPr>
        <p:sp>
          <p:nvSpPr>
            <p:cNvPr id="839722" name="Rectangle 42"/>
            <p:cNvSpPr>
              <a:spLocks noChangeArrowheads="1"/>
            </p:cNvSpPr>
            <p:nvPr/>
          </p:nvSpPr>
          <p:spPr bwMode="auto">
            <a:xfrm>
              <a:off x="1568" y="3915"/>
              <a:ext cx="434" cy="16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9723" name="Rectangle 43"/>
            <p:cNvSpPr>
              <a:spLocks noChangeArrowheads="1"/>
            </p:cNvSpPr>
            <p:nvPr/>
          </p:nvSpPr>
          <p:spPr bwMode="auto">
            <a:xfrm>
              <a:off x="1570" y="3897"/>
              <a:ext cx="431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noProof="1">
                  <a:latin typeface="Courier New" charset="0"/>
                </a:rPr>
                <a:t>2</a:t>
              </a:r>
              <a:endParaRPr lang="en-US" dirty="0">
                <a:latin typeface="Courier New" charset="0"/>
              </a:endParaRPr>
            </a:p>
          </p:txBody>
        </p:sp>
        <p:sp>
          <p:nvSpPr>
            <p:cNvPr id="839724" name="Rectangle 44"/>
            <p:cNvSpPr>
              <a:spLocks noChangeArrowheads="1"/>
            </p:cNvSpPr>
            <p:nvPr/>
          </p:nvSpPr>
          <p:spPr bwMode="auto">
            <a:xfrm>
              <a:off x="1568" y="3747"/>
              <a:ext cx="434" cy="16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9725" name="Rectangle 45"/>
            <p:cNvSpPr>
              <a:spLocks noChangeArrowheads="1"/>
            </p:cNvSpPr>
            <p:nvPr/>
          </p:nvSpPr>
          <p:spPr bwMode="auto">
            <a:xfrm>
              <a:off x="1552" y="3729"/>
              <a:ext cx="480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en-US" noProof="1" smtClean="0">
                  <a:latin typeface="Courier New" charset="0"/>
                </a:rPr>
                <a:t>CONST</a:t>
              </a:r>
              <a:endParaRPr lang="en-US" dirty="0">
                <a:latin typeface="Courier New" charset="0"/>
              </a:endParaRPr>
            </a:p>
          </p:txBody>
        </p:sp>
      </p:grpSp>
      <p:cxnSp>
        <p:nvCxnSpPr>
          <p:cNvPr id="839726" name="AutoShape 46"/>
          <p:cNvCxnSpPr>
            <a:cxnSpLocks noChangeShapeType="1"/>
            <a:endCxn id="839724" idx="1"/>
          </p:cNvCxnSpPr>
          <p:nvPr/>
        </p:nvCxnSpPr>
        <p:spPr bwMode="auto">
          <a:xfrm rot="5400000">
            <a:off x="4826000" y="3783013"/>
            <a:ext cx="1231900" cy="3365500"/>
          </a:xfrm>
          <a:prstGeom prst="bentConnector4">
            <a:avLst>
              <a:gd name="adj1" fmla="val 50479"/>
              <a:gd name="adj2" fmla="val 106792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sp>
        <p:nvSpPr>
          <p:cNvPr id="839727" name="Text Box 47"/>
          <p:cNvSpPr txBox="1">
            <a:spLocks noChangeArrowheads="1"/>
          </p:cNvSpPr>
          <p:nvPr/>
        </p:nvSpPr>
        <p:spPr bwMode="auto">
          <a:xfrm>
            <a:off x="4625975" y="4592865"/>
            <a:ext cx="8731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600" b="0"/>
              <a:t>2</a:t>
            </a:r>
          </a:p>
        </p:txBody>
      </p:sp>
      <p:sp>
        <p:nvSpPr>
          <p:cNvPr id="839728" name="Rectangle 48"/>
          <p:cNvSpPr>
            <a:spLocks noChangeArrowheads="1"/>
          </p:cNvSpPr>
          <p:nvPr/>
        </p:nvSpPr>
        <p:spPr bwMode="auto">
          <a:xfrm>
            <a:off x="5670550" y="4648200"/>
            <a:ext cx="8382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 algn="ctr"/>
            <a:r>
              <a:rPr noProof="1">
                <a:latin typeface="Courier New" charset="0"/>
              </a:rPr>
              <a:t>*</a:t>
            </a:r>
            <a:endParaRPr lang="en-US">
              <a:latin typeface="Courier New" charset="0"/>
            </a:endParaRPr>
          </a:p>
        </p:txBody>
      </p:sp>
      <p:sp>
        <p:nvSpPr>
          <p:cNvPr id="839729" name="Rectangle 49"/>
          <p:cNvSpPr>
            <a:spLocks noChangeArrowheads="1"/>
          </p:cNvSpPr>
          <p:nvPr/>
        </p:nvSpPr>
        <p:spPr bwMode="auto">
          <a:xfrm>
            <a:off x="1393825" y="3286125"/>
            <a:ext cx="4606925" cy="231775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39730" name="Rectangle 50"/>
          <p:cNvSpPr>
            <a:spLocks noChangeArrowheads="1"/>
          </p:cNvSpPr>
          <p:nvPr/>
        </p:nvSpPr>
        <p:spPr bwMode="auto">
          <a:xfrm>
            <a:off x="1689100" y="4611310"/>
            <a:ext cx="17843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noProof="1">
                <a:latin typeface="Courier New" charset="0"/>
              </a:rPr>
              <a:t>odd = 2 * n + 1</a:t>
            </a:r>
            <a:endParaRPr lang="en-US" dirty="0">
              <a:latin typeface="Courier New" charset="0"/>
            </a:endParaRPr>
          </a:p>
        </p:txBody>
      </p:sp>
      <p:sp>
        <p:nvSpPr>
          <p:cNvPr id="839731" name="Text Box 51"/>
          <p:cNvSpPr txBox="1">
            <a:spLocks noChangeArrowheads="1"/>
          </p:cNvSpPr>
          <p:nvPr/>
        </p:nvSpPr>
        <p:spPr bwMode="auto">
          <a:xfrm>
            <a:off x="3619500" y="4586515"/>
            <a:ext cx="8731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600" b="0"/>
              <a:t>0</a:t>
            </a:r>
          </a:p>
        </p:txBody>
      </p:sp>
      <p:sp>
        <p:nvSpPr>
          <p:cNvPr id="839732" name="Oval 52"/>
          <p:cNvSpPr>
            <a:spLocks noChangeArrowheads="1"/>
          </p:cNvSpPr>
          <p:nvPr/>
        </p:nvSpPr>
        <p:spPr bwMode="auto">
          <a:xfrm>
            <a:off x="7073900" y="4762500"/>
            <a:ext cx="74613" cy="74613"/>
          </a:xfrm>
          <a:prstGeom prst="ellipse">
            <a:avLst/>
          </a:prstGeom>
          <a:solidFill>
            <a:srgbClr val="00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39733" name="Rectangle 53"/>
          <p:cNvSpPr>
            <a:spLocks noChangeArrowheads="1"/>
          </p:cNvSpPr>
          <p:nvPr/>
        </p:nvSpPr>
        <p:spPr bwMode="auto">
          <a:xfrm>
            <a:off x="5683250" y="4641850"/>
            <a:ext cx="8382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 algn="ctr"/>
            <a:r>
              <a:rPr noProof="1">
                <a:latin typeface="Courier New" charset="0"/>
              </a:rPr>
              <a:t>=</a:t>
            </a:r>
            <a:endParaRPr lang="en-US">
              <a:latin typeface="Courier New" charset="0"/>
            </a:endParaRPr>
          </a:p>
        </p:txBody>
      </p:sp>
      <p:sp>
        <p:nvSpPr>
          <p:cNvPr id="839734" name="Text Box 54"/>
          <p:cNvSpPr txBox="1">
            <a:spLocks noChangeArrowheads="1"/>
          </p:cNvSpPr>
          <p:nvPr/>
        </p:nvSpPr>
        <p:spPr bwMode="auto">
          <a:xfrm>
            <a:off x="4625975" y="4586515"/>
            <a:ext cx="8731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600" b="0"/>
              <a:t>1</a:t>
            </a:r>
          </a:p>
        </p:txBody>
      </p:sp>
      <p:grpSp>
        <p:nvGrpSpPr>
          <p:cNvPr id="6" name="Group 55"/>
          <p:cNvGrpSpPr>
            <a:grpSpLocks/>
          </p:cNvGrpSpPr>
          <p:nvPr/>
        </p:nvGrpSpPr>
        <p:grpSpPr bwMode="auto">
          <a:xfrm>
            <a:off x="708025" y="1987550"/>
            <a:ext cx="8089900" cy="3384549"/>
            <a:chOff x="336" y="896"/>
            <a:chExt cx="5096" cy="2132"/>
          </a:xfrm>
        </p:grpSpPr>
        <p:sp>
          <p:nvSpPr>
            <p:cNvPr id="839736" name="Rectangle 56"/>
            <p:cNvSpPr>
              <a:spLocks noChangeArrowheads="1"/>
            </p:cNvSpPr>
            <p:nvPr/>
          </p:nvSpPr>
          <p:spPr bwMode="auto">
            <a:xfrm>
              <a:off x="336" y="907"/>
              <a:ext cx="5060" cy="2121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9737" name="Text Box 57"/>
            <p:cNvSpPr txBox="1">
              <a:spLocks noChangeArrowheads="1"/>
            </p:cNvSpPr>
            <p:nvPr/>
          </p:nvSpPr>
          <p:spPr bwMode="auto">
            <a:xfrm>
              <a:off x="408" y="896"/>
              <a:ext cx="4905" cy="18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r>
                <a:rPr lang="en-US" dirty="0">
                  <a:latin typeface="Courier New" charset="0"/>
                </a:rPr>
                <a:t>Expression </a:t>
              </a:r>
              <a:r>
                <a:rPr lang="en-US" dirty="0" smtClean="0">
                  <a:latin typeface="Courier New" charset="0"/>
                </a:rPr>
                <a:t>*</a:t>
              </a:r>
              <a:r>
                <a:rPr lang="en-US" dirty="0" err="1" smtClean="0">
                  <a:latin typeface="Courier New" charset="0"/>
                </a:rPr>
                <a:t>readE(TokenScanner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>
                  <a:latin typeface="Courier New" charset="0"/>
                </a:rPr>
                <a:t>&amp;</a:t>
              </a:r>
              <a:r>
                <a:rPr lang="en-US" dirty="0" smtClean="0">
                  <a:latin typeface="Courier New" charset="0"/>
                </a:rPr>
                <a:t> scanner, </a:t>
              </a:r>
              <a:r>
                <a:rPr lang="en-US" dirty="0" err="1">
                  <a:latin typeface="Courier New" charset="0"/>
                </a:rPr>
                <a:t>int</a:t>
              </a:r>
              <a:r>
                <a:rPr lang="en-US" dirty="0">
                  <a:latin typeface="Courier New" charset="0"/>
                </a:rPr>
                <a:t> </a:t>
              </a:r>
              <a:r>
                <a:rPr lang="en-US" dirty="0" err="1">
                  <a:latin typeface="Courier New" charset="0"/>
                </a:rPr>
                <a:t>prec</a:t>
              </a:r>
              <a:r>
                <a:rPr lang="en-US" dirty="0">
                  <a:latin typeface="Courier New" charset="0"/>
                </a:rPr>
                <a:t>) {</a:t>
              </a:r>
            </a:p>
            <a:p>
              <a:r>
                <a:rPr lang="en-US" dirty="0">
                  <a:latin typeface="Courier New" charset="0"/>
                </a:rPr>
                <a:t>   Expression *exp =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readT(scanner</a:t>
              </a:r>
              <a:r>
                <a:rPr lang="en-US" dirty="0" smtClean="0">
                  <a:latin typeface="Courier New" charset="0"/>
                </a:rPr>
                <a:t>)</a:t>
              </a:r>
              <a:r>
                <a:rPr lang="en-US" dirty="0">
                  <a:latin typeface="Courier New" charset="0"/>
                </a:rPr>
                <a:t>;</a:t>
              </a:r>
            </a:p>
            <a:p>
              <a:r>
                <a:rPr lang="en-US" dirty="0">
                  <a:latin typeface="Courier New" charset="0"/>
                </a:rPr>
                <a:t>   string token;</a:t>
              </a:r>
            </a:p>
            <a:p>
              <a:r>
                <a:rPr lang="en-US" dirty="0">
                  <a:latin typeface="Courier New" charset="0"/>
                </a:rPr>
                <a:t>   while (true) {</a:t>
              </a:r>
            </a:p>
            <a:p>
              <a:r>
                <a:rPr lang="en-US" dirty="0">
                  <a:latin typeface="Courier New" charset="0"/>
                </a:rPr>
                <a:t>      token =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scanner.nextToken</a:t>
              </a:r>
              <a:r>
                <a:rPr lang="en-US" dirty="0">
                  <a:latin typeface="Courier New" charset="0"/>
                </a:rPr>
                <a:t>();</a:t>
              </a:r>
            </a:p>
            <a:p>
              <a:r>
                <a:rPr lang="en-US" dirty="0">
                  <a:latin typeface="Courier New" charset="0"/>
                </a:rPr>
                <a:t>      </a:t>
              </a:r>
              <a:r>
                <a:rPr lang="en-US" dirty="0" err="1">
                  <a:latin typeface="Courier New" charset="0"/>
                </a:rPr>
                <a:t>int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tprec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>
                  <a:latin typeface="Courier New" charset="0"/>
                </a:rPr>
                <a:t>=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precedence(token</a:t>
              </a:r>
              <a:r>
                <a:rPr lang="en-US" dirty="0">
                  <a:latin typeface="Courier New" charset="0"/>
                </a:rPr>
                <a:t>);</a:t>
              </a:r>
            </a:p>
            <a:p>
              <a:r>
                <a:rPr lang="en-US" dirty="0">
                  <a:latin typeface="Courier New" charset="0"/>
                </a:rPr>
                <a:t>      if </a:t>
              </a:r>
              <a:r>
                <a:rPr lang="en-US" dirty="0" smtClean="0">
                  <a:latin typeface="Courier New" charset="0"/>
                </a:rPr>
                <a:t>(</a:t>
              </a:r>
              <a:r>
                <a:rPr lang="en-US" dirty="0" err="1" smtClean="0">
                  <a:latin typeface="Courier New" charset="0"/>
                </a:rPr>
                <a:t>tprec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>
                  <a:latin typeface="Courier New" charset="0"/>
                </a:rPr>
                <a:t>&lt;= </a:t>
              </a:r>
              <a:r>
                <a:rPr lang="en-US" dirty="0" err="1">
                  <a:latin typeface="Courier New" charset="0"/>
                </a:rPr>
                <a:t>prec</a:t>
              </a:r>
              <a:r>
                <a:rPr lang="en-US" dirty="0">
                  <a:latin typeface="Courier New" charset="0"/>
                </a:rPr>
                <a:t>) break;</a:t>
              </a:r>
            </a:p>
            <a:p>
              <a:r>
                <a:rPr lang="en-US" dirty="0">
                  <a:latin typeface="Courier New" charset="0"/>
                </a:rPr>
                <a:t>      Expression *</a:t>
              </a:r>
              <a:r>
                <a:rPr lang="en-US" dirty="0" err="1">
                  <a:latin typeface="Courier New" charset="0"/>
                </a:rPr>
                <a:t>rhs</a:t>
              </a:r>
              <a:r>
                <a:rPr lang="en-US" dirty="0">
                  <a:latin typeface="Courier New" charset="0"/>
                </a:rPr>
                <a:t> =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readE(scanner</a:t>
              </a:r>
              <a:r>
                <a:rPr lang="en-US" dirty="0" smtClean="0">
                  <a:latin typeface="Courier New" charset="0"/>
                </a:rPr>
                <a:t>, </a:t>
              </a:r>
              <a:r>
                <a:rPr lang="en-US" dirty="0" err="1" smtClean="0">
                  <a:latin typeface="Courier New" charset="0"/>
                </a:rPr>
                <a:t>tprec</a:t>
              </a:r>
              <a:r>
                <a:rPr lang="en-US" dirty="0" smtClean="0">
                  <a:latin typeface="Courier New" charset="0"/>
                </a:rPr>
                <a:t>)</a:t>
              </a:r>
              <a:r>
                <a:rPr lang="en-US" dirty="0">
                  <a:latin typeface="Courier New" charset="0"/>
                </a:rPr>
                <a:t>;</a:t>
              </a:r>
            </a:p>
            <a:p>
              <a:r>
                <a:rPr lang="en-US" dirty="0">
                  <a:latin typeface="Courier New" charset="0"/>
                </a:rPr>
                <a:t>      exp = new </a:t>
              </a:r>
              <a:r>
                <a:rPr lang="en-US" dirty="0" err="1">
                  <a:latin typeface="Courier New" charset="0"/>
                </a:rPr>
                <a:t>CompoundExp</a:t>
              </a:r>
              <a:r>
                <a:rPr lang="en-US" dirty="0" err="1" smtClean="0">
                  <a:latin typeface="Courier New" charset="0"/>
                </a:rPr>
                <a:t>(token</a:t>
              </a:r>
              <a:r>
                <a:rPr lang="en-US" dirty="0" smtClean="0">
                  <a:latin typeface="Courier New" charset="0"/>
                </a:rPr>
                <a:t>, </a:t>
              </a:r>
              <a:r>
                <a:rPr lang="en-US" dirty="0">
                  <a:latin typeface="Courier New" charset="0"/>
                </a:rPr>
                <a:t>exp, </a:t>
              </a:r>
              <a:r>
                <a:rPr lang="en-US" dirty="0" err="1">
                  <a:latin typeface="Courier New" charset="0"/>
                </a:rPr>
                <a:t>rhs</a:t>
              </a:r>
              <a:r>
                <a:rPr lang="en-US" dirty="0">
                  <a:latin typeface="Courier New" charset="0"/>
                </a:rPr>
                <a:t>);</a:t>
              </a:r>
            </a:p>
            <a:p>
              <a:r>
                <a:rPr lang="en-US" dirty="0">
                  <a:latin typeface="Courier New" charset="0"/>
                </a:rPr>
                <a:t>   }</a:t>
              </a:r>
            </a:p>
            <a:p>
              <a:r>
                <a:rPr lang="en-US" dirty="0">
                  <a:latin typeface="Courier New" charset="0"/>
                </a:rPr>
                <a:t>  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scanner.saveToken</a:t>
              </a:r>
              <a:r>
                <a:rPr lang="en-US" dirty="0" err="1">
                  <a:latin typeface="Courier New" charset="0"/>
                </a:rPr>
                <a:t>(token</a:t>
              </a:r>
              <a:r>
                <a:rPr lang="en-US" dirty="0">
                  <a:latin typeface="Courier New" charset="0"/>
                </a:rPr>
                <a:t>);</a:t>
              </a:r>
            </a:p>
            <a:p>
              <a:r>
                <a:rPr lang="en-US" dirty="0">
                  <a:latin typeface="Courier New" charset="0"/>
                </a:rPr>
                <a:t>   return exp;</a:t>
              </a:r>
            </a:p>
            <a:p>
              <a:r>
                <a:rPr lang="en-US" dirty="0">
                  <a:latin typeface="Courier New" charset="0"/>
                </a:rPr>
                <a:t>}</a:t>
              </a:r>
            </a:p>
          </p:txBody>
        </p:sp>
        <p:sp>
          <p:nvSpPr>
            <p:cNvPr id="839738" name="Rectangle 58"/>
            <p:cNvSpPr>
              <a:spLocks noChangeArrowheads="1"/>
            </p:cNvSpPr>
            <p:nvPr/>
          </p:nvSpPr>
          <p:spPr bwMode="auto">
            <a:xfrm>
              <a:off x="986" y="2720"/>
              <a:ext cx="1150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9739" name="Text Box 59"/>
            <p:cNvSpPr txBox="1">
              <a:spLocks noChangeArrowheads="1"/>
            </p:cNvSpPr>
            <p:nvPr/>
          </p:nvSpPr>
          <p:spPr bwMode="auto">
            <a:xfrm>
              <a:off x="960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 smtClean="0">
                  <a:latin typeface="Courier New" charset="0"/>
                </a:rPr>
                <a:t>scanner</a:t>
              </a:r>
              <a:endParaRPr lang="en-US" dirty="0">
                <a:latin typeface="Courier New" charset="0"/>
              </a:endParaRPr>
            </a:p>
          </p:txBody>
        </p:sp>
        <p:sp>
          <p:nvSpPr>
            <p:cNvPr id="839740" name="Rectangle 60"/>
            <p:cNvSpPr>
              <a:spLocks noChangeArrowheads="1"/>
            </p:cNvSpPr>
            <p:nvPr/>
          </p:nvSpPr>
          <p:spPr bwMode="auto">
            <a:xfrm>
              <a:off x="2224" y="2720"/>
              <a:ext cx="547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9741" name="Text Box 61"/>
            <p:cNvSpPr txBox="1">
              <a:spLocks noChangeArrowheads="1"/>
            </p:cNvSpPr>
            <p:nvPr/>
          </p:nvSpPr>
          <p:spPr bwMode="auto">
            <a:xfrm>
              <a:off x="2200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>
                  <a:latin typeface="Courier New" charset="0"/>
                </a:rPr>
                <a:t>prec</a:t>
              </a:r>
            </a:p>
          </p:txBody>
        </p:sp>
        <p:sp>
          <p:nvSpPr>
            <p:cNvPr id="839742" name="Rectangle 62"/>
            <p:cNvSpPr>
              <a:spLocks noChangeArrowheads="1"/>
            </p:cNvSpPr>
            <p:nvPr/>
          </p:nvSpPr>
          <p:spPr bwMode="auto">
            <a:xfrm>
              <a:off x="2864" y="2720"/>
              <a:ext cx="547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9743" name="Text Box 63"/>
            <p:cNvSpPr txBox="1">
              <a:spLocks noChangeArrowheads="1"/>
            </p:cNvSpPr>
            <p:nvPr/>
          </p:nvSpPr>
          <p:spPr bwMode="auto">
            <a:xfrm>
              <a:off x="2840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 dirty="0" err="1" smtClean="0">
                  <a:latin typeface="Courier New" charset="0"/>
                </a:rPr>
                <a:t>tprec</a:t>
              </a:r>
              <a:endParaRPr lang="en-US" dirty="0">
                <a:latin typeface="Courier New" charset="0"/>
              </a:endParaRPr>
            </a:p>
          </p:txBody>
        </p:sp>
        <p:sp>
          <p:nvSpPr>
            <p:cNvPr id="839744" name="Rectangle 64"/>
            <p:cNvSpPr>
              <a:spLocks noChangeArrowheads="1"/>
            </p:cNvSpPr>
            <p:nvPr/>
          </p:nvSpPr>
          <p:spPr bwMode="auto">
            <a:xfrm>
              <a:off x="3504" y="2720"/>
              <a:ext cx="547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9745" name="Text Box 65"/>
            <p:cNvSpPr txBox="1">
              <a:spLocks noChangeArrowheads="1"/>
            </p:cNvSpPr>
            <p:nvPr/>
          </p:nvSpPr>
          <p:spPr bwMode="auto">
            <a:xfrm>
              <a:off x="3480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>
                  <a:latin typeface="Courier New" charset="0"/>
                </a:rPr>
                <a:t>token</a:t>
              </a:r>
            </a:p>
          </p:txBody>
        </p:sp>
        <p:sp>
          <p:nvSpPr>
            <p:cNvPr id="839746" name="Rectangle 66"/>
            <p:cNvSpPr>
              <a:spLocks noChangeArrowheads="1"/>
            </p:cNvSpPr>
            <p:nvPr/>
          </p:nvSpPr>
          <p:spPr bwMode="auto">
            <a:xfrm>
              <a:off x="4144" y="2720"/>
              <a:ext cx="547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9747" name="Text Box 67"/>
            <p:cNvSpPr txBox="1">
              <a:spLocks noChangeArrowheads="1"/>
            </p:cNvSpPr>
            <p:nvPr/>
          </p:nvSpPr>
          <p:spPr bwMode="auto">
            <a:xfrm>
              <a:off x="4120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>
                  <a:latin typeface="Courier New" charset="0"/>
                </a:rPr>
                <a:t>exp</a:t>
              </a:r>
            </a:p>
          </p:txBody>
        </p:sp>
        <p:sp>
          <p:nvSpPr>
            <p:cNvPr id="839748" name="Rectangle 68"/>
            <p:cNvSpPr>
              <a:spLocks noChangeArrowheads="1"/>
            </p:cNvSpPr>
            <p:nvPr/>
          </p:nvSpPr>
          <p:spPr bwMode="auto">
            <a:xfrm>
              <a:off x="4776" y="2720"/>
              <a:ext cx="547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9749" name="Text Box 69"/>
            <p:cNvSpPr txBox="1">
              <a:spLocks noChangeArrowheads="1"/>
            </p:cNvSpPr>
            <p:nvPr/>
          </p:nvSpPr>
          <p:spPr bwMode="auto">
            <a:xfrm>
              <a:off x="4752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>
                  <a:latin typeface="Courier New" charset="0"/>
                </a:rPr>
                <a:t>rhs</a:t>
              </a:r>
            </a:p>
          </p:txBody>
        </p:sp>
      </p:grpSp>
      <p:sp>
        <p:nvSpPr>
          <p:cNvPr id="839750" name="Rectangle 70"/>
          <p:cNvSpPr>
            <a:spLocks noChangeArrowheads="1"/>
          </p:cNvSpPr>
          <p:nvPr/>
        </p:nvSpPr>
        <p:spPr bwMode="auto">
          <a:xfrm>
            <a:off x="1774825" y="4897060"/>
            <a:ext cx="17843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noProof="1">
                <a:latin typeface="Courier New" charset="0"/>
              </a:rPr>
              <a:t>odd = 2 * n + 1</a:t>
            </a:r>
            <a:endParaRPr lang="en-US" dirty="0">
              <a:latin typeface="Courier New" charset="0"/>
            </a:endParaRPr>
          </a:p>
        </p:txBody>
      </p:sp>
      <p:sp>
        <p:nvSpPr>
          <p:cNvPr id="839751" name="Text Box 71"/>
          <p:cNvSpPr txBox="1">
            <a:spLocks noChangeArrowheads="1"/>
          </p:cNvSpPr>
          <p:nvPr/>
        </p:nvSpPr>
        <p:spPr bwMode="auto">
          <a:xfrm>
            <a:off x="2946400" y="501196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0000"/>
                </a:solidFill>
              </a:rPr>
              <a:t>^</a:t>
            </a:r>
          </a:p>
        </p:txBody>
      </p:sp>
      <p:sp>
        <p:nvSpPr>
          <p:cNvPr id="839752" name="Text Box 72"/>
          <p:cNvSpPr txBox="1">
            <a:spLocks noChangeArrowheads="1"/>
          </p:cNvSpPr>
          <p:nvPr/>
        </p:nvSpPr>
        <p:spPr bwMode="auto">
          <a:xfrm>
            <a:off x="3705225" y="4896455"/>
            <a:ext cx="8731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600" b="0" dirty="0"/>
              <a:t>3</a:t>
            </a:r>
          </a:p>
        </p:txBody>
      </p:sp>
      <p:sp>
        <p:nvSpPr>
          <p:cNvPr id="839753" name="Oval 73"/>
          <p:cNvSpPr>
            <a:spLocks noChangeArrowheads="1"/>
          </p:cNvSpPr>
          <p:nvPr/>
        </p:nvSpPr>
        <p:spPr bwMode="auto">
          <a:xfrm>
            <a:off x="7150100" y="5054600"/>
            <a:ext cx="74613" cy="74613"/>
          </a:xfrm>
          <a:prstGeom prst="ellipse">
            <a:avLst/>
          </a:prstGeom>
          <a:solidFill>
            <a:srgbClr val="00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cxnSp>
        <p:nvCxnSpPr>
          <p:cNvPr id="839754" name="AutoShape 74"/>
          <p:cNvCxnSpPr>
            <a:cxnSpLocks noChangeShapeType="1"/>
            <a:stCxn id="839753" idx="4"/>
            <a:endCxn id="839759" idx="1"/>
          </p:cNvCxnSpPr>
          <p:nvPr/>
        </p:nvCxnSpPr>
        <p:spPr bwMode="auto">
          <a:xfrm rot="5400000">
            <a:off x="6138656" y="5023058"/>
            <a:ext cx="942597" cy="1154907"/>
          </a:xfrm>
          <a:prstGeom prst="bentConnector4">
            <a:avLst>
              <a:gd name="adj1" fmla="val 50898"/>
              <a:gd name="adj2" fmla="val 119794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grpSp>
        <p:nvGrpSpPr>
          <p:cNvPr id="7" name="Group 75"/>
          <p:cNvGrpSpPr>
            <a:grpSpLocks/>
          </p:cNvGrpSpPr>
          <p:nvPr/>
        </p:nvGrpSpPr>
        <p:grpSpPr bwMode="auto">
          <a:xfrm>
            <a:off x="6029325" y="5919787"/>
            <a:ext cx="688975" cy="571500"/>
            <a:chOff x="4894" y="3729"/>
            <a:chExt cx="434" cy="360"/>
          </a:xfrm>
        </p:grpSpPr>
        <p:sp>
          <p:nvSpPr>
            <p:cNvPr id="839756" name="Rectangle 76"/>
            <p:cNvSpPr>
              <a:spLocks noChangeArrowheads="1"/>
            </p:cNvSpPr>
            <p:nvPr/>
          </p:nvSpPr>
          <p:spPr bwMode="auto">
            <a:xfrm>
              <a:off x="4894" y="3915"/>
              <a:ext cx="434" cy="16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9757" name="Rectangle 77"/>
            <p:cNvSpPr>
              <a:spLocks noChangeArrowheads="1"/>
            </p:cNvSpPr>
            <p:nvPr/>
          </p:nvSpPr>
          <p:spPr bwMode="auto">
            <a:xfrm>
              <a:off x="4896" y="3897"/>
              <a:ext cx="431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noProof="1">
                  <a:latin typeface="Courier New" charset="0"/>
                </a:rPr>
                <a:t>n</a:t>
              </a:r>
              <a:endParaRPr lang="en-US" dirty="0">
                <a:latin typeface="Courier New" charset="0"/>
              </a:endParaRPr>
            </a:p>
          </p:txBody>
        </p:sp>
        <p:sp>
          <p:nvSpPr>
            <p:cNvPr id="839758" name="Rectangle 78"/>
            <p:cNvSpPr>
              <a:spLocks noChangeArrowheads="1"/>
            </p:cNvSpPr>
            <p:nvPr/>
          </p:nvSpPr>
          <p:spPr bwMode="auto">
            <a:xfrm>
              <a:off x="4894" y="3747"/>
              <a:ext cx="434" cy="16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9759" name="Rectangle 79"/>
            <p:cNvSpPr>
              <a:spLocks noChangeArrowheads="1"/>
            </p:cNvSpPr>
            <p:nvPr/>
          </p:nvSpPr>
          <p:spPr bwMode="auto">
            <a:xfrm>
              <a:off x="4896" y="3729"/>
              <a:ext cx="431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noProof="1">
                  <a:latin typeface="Courier New" charset="0"/>
                </a:rPr>
                <a:t>ID</a:t>
              </a:r>
              <a:endParaRPr lang="en-US" dirty="0">
                <a:latin typeface="Courier New" charset="0"/>
              </a:endParaRPr>
            </a:p>
          </p:txBody>
        </p:sp>
      </p:grpSp>
      <p:sp>
        <p:nvSpPr>
          <p:cNvPr id="839760" name="Rectangle 80"/>
          <p:cNvSpPr>
            <a:spLocks noChangeArrowheads="1"/>
          </p:cNvSpPr>
          <p:nvPr/>
        </p:nvSpPr>
        <p:spPr bwMode="auto">
          <a:xfrm>
            <a:off x="1190625" y="2480280"/>
            <a:ext cx="1470025" cy="231775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39761" name="Rectangle 81"/>
          <p:cNvSpPr>
            <a:spLocks noChangeArrowheads="1"/>
          </p:cNvSpPr>
          <p:nvPr/>
        </p:nvSpPr>
        <p:spPr bwMode="auto">
          <a:xfrm>
            <a:off x="1190625" y="2687260"/>
            <a:ext cx="1362075" cy="231775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39762" name="Rectangle 82"/>
          <p:cNvSpPr>
            <a:spLocks noChangeArrowheads="1"/>
          </p:cNvSpPr>
          <p:nvPr/>
        </p:nvSpPr>
        <p:spPr bwMode="auto">
          <a:xfrm>
            <a:off x="1495425" y="2908905"/>
            <a:ext cx="3101975" cy="231775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39763" name="Rectangle 83"/>
          <p:cNvSpPr>
            <a:spLocks noChangeArrowheads="1"/>
          </p:cNvSpPr>
          <p:nvPr/>
        </p:nvSpPr>
        <p:spPr bwMode="auto">
          <a:xfrm>
            <a:off x="1495425" y="3127980"/>
            <a:ext cx="3313642" cy="231775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39764" name="Rectangle 84"/>
          <p:cNvSpPr>
            <a:spLocks noChangeArrowheads="1"/>
          </p:cNvSpPr>
          <p:nvPr/>
        </p:nvSpPr>
        <p:spPr bwMode="auto">
          <a:xfrm>
            <a:off x="1495426" y="3337530"/>
            <a:ext cx="2780242" cy="231775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39765" name="Text Box 85"/>
          <p:cNvSpPr txBox="1">
            <a:spLocks noChangeArrowheads="1"/>
          </p:cNvSpPr>
          <p:nvPr/>
        </p:nvSpPr>
        <p:spPr bwMode="auto">
          <a:xfrm>
            <a:off x="3149600" y="501196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0000"/>
                </a:solidFill>
              </a:rPr>
              <a:t>^</a:t>
            </a:r>
          </a:p>
        </p:txBody>
      </p:sp>
      <p:sp>
        <p:nvSpPr>
          <p:cNvPr id="839766" name="Text Box 86"/>
          <p:cNvSpPr txBox="1">
            <a:spLocks noChangeArrowheads="1"/>
          </p:cNvSpPr>
          <p:nvPr/>
        </p:nvSpPr>
        <p:spPr bwMode="auto">
          <a:xfrm>
            <a:off x="4714875" y="4896455"/>
            <a:ext cx="8731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600" b="0" dirty="0"/>
              <a:t>2</a:t>
            </a:r>
          </a:p>
        </p:txBody>
      </p:sp>
      <p:sp>
        <p:nvSpPr>
          <p:cNvPr id="839767" name="Rectangle 87"/>
          <p:cNvSpPr>
            <a:spLocks noChangeArrowheads="1"/>
          </p:cNvSpPr>
          <p:nvPr/>
        </p:nvSpPr>
        <p:spPr bwMode="auto">
          <a:xfrm>
            <a:off x="5740400" y="4903410"/>
            <a:ext cx="84613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 algn="ctr"/>
            <a:r>
              <a:rPr noProof="1">
                <a:latin typeface="Courier New" charset="0"/>
              </a:rPr>
              <a:t>+</a:t>
            </a:r>
            <a:endParaRPr lang="en-US" dirty="0">
              <a:latin typeface="Courier New" charset="0"/>
            </a:endParaRPr>
          </a:p>
        </p:txBody>
      </p:sp>
      <p:sp>
        <p:nvSpPr>
          <p:cNvPr id="839768" name="Rectangle 88"/>
          <p:cNvSpPr>
            <a:spLocks noChangeArrowheads="1"/>
          </p:cNvSpPr>
          <p:nvPr/>
        </p:nvSpPr>
        <p:spPr bwMode="auto">
          <a:xfrm>
            <a:off x="1190625" y="4200525"/>
            <a:ext cx="2749550" cy="231775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39769" name="Rectangle 89"/>
          <p:cNvSpPr>
            <a:spLocks noChangeArrowheads="1"/>
          </p:cNvSpPr>
          <p:nvPr/>
        </p:nvSpPr>
        <p:spPr bwMode="auto">
          <a:xfrm>
            <a:off x="1190625" y="4406900"/>
            <a:ext cx="1254125" cy="231775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39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39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39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39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397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397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39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39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397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39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39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397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9751" grpId="0"/>
      <p:bldP spid="839751" grpId="1"/>
      <p:bldP spid="839760" grpId="0" animBg="1"/>
      <p:bldP spid="839761" grpId="0" animBg="1"/>
      <p:bldP spid="839762" grpId="0" animBg="1"/>
      <p:bldP spid="839763" grpId="0" animBg="1"/>
      <p:bldP spid="839764" grpId="0" animBg="1"/>
      <p:bldP spid="839765" grpId="0" build="p" autoUpdateAnimBg="0"/>
      <p:bldP spid="839765" grpId="1" build="allAtOnce"/>
      <p:bldP spid="839766" grpId="0" build="p" autoUpdateAnimBg="0"/>
      <p:bldP spid="839767" grpId="0" build="p" autoUpdateAnimBg="0"/>
      <p:bldP spid="839768" grpId="0" animBg="1"/>
      <p:bldP spid="83976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173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76200"/>
            <a:ext cx="9144000" cy="1143000"/>
          </a:xfrm>
          <a:noFill/>
          <a:ln/>
        </p:spPr>
        <p:txBody>
          <a:bodyPr/>
          <a:lstStyle/>
          <a:p>
            <a:r>
              <a:rPr lang="en-US" sz="4000">
                <a:solidFill>
                  <a:srgbClr val="FF0000"/>
                </a:solidFill>
              </a:rPr>
              <a:t>Tracing the Precedence Parser </a:t>
            </a:r>
            <a:endParaRPr lang="en-US">
              <a:solidFill>
                <a:srgbClr val="FF0000"/>
              </a:solidFill>
            </a:endParaRPr>
          </a:p>
        </p:txBody>
      </p:sp>
      <p:sp>
        <p:nvSpPr>
          <p:cNvPr id="841731" name="Rectangle 3"/>
          <p:cNvSpPr>
            <a:spLocks noChangeArrowheads="1"/>
          </p:cNvSpPr>
          <p:nvPr/>
        </p:nvSpPr>
        <p:spPr bwMode="auto">
          <a:xfrm>
            <a:off x="444500" y="1166813"/>
            <a:ext cx="8032750" cy="198437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41732" name="Text Box 4"/>
          <p:cNvSpPr txBox="1">
            <a:spLocks noChangeArrowheads="1"/>
          </p:cNvSpPr>
          <p:nvPr/>
        </p:nvSpPr>
        <p:spPr bwMode="auto">
          <a:xfrm>
            <a:off x="520700" y="1130528"/>
            <a:ext cx="7962900" cy="1747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lnSpc>
                <a:spcPct val="110000"/>
              </a:lnSpc>
            </a:pPr>
            <a:r>
              <a:rPr noProof="1">
                <a:latin typeface="Courier New" charset="0"/>
              </a:rPr>
              <a:t>int main() {</a:t>
            </a:r>
          </a:p>
          <a:p>
            <a:pPr>
              <a:lnSpc>
                <a:spcPct val="110000"/>
              </a:lnSpc>
            </a:pPr>
            <a:r>
              <a:rPr noProof="1">
                <a:latin typeface="Courier New" charset="0"/>
              </a:rPr>
              <a:t>  </a:t>
            </a:r>
            <a:r>
              <a:rPr noProof="1" smtClean="0">
                <a:latin typeface="Courier New" charset="0"/>
              </a:rPr>
              <a:t> </a:t>
            </a:r>
            <a:r>
              <a:rPr lang="en-US" noProof="1" smtClean="0">
                <a:latin typeface="Courier New" charset="0"/>
              </a:rPr>
              <a:t>TokenScanner</a:t>
            </a:r>
            <a:r>
              <a:rPr noProof="1" smtClean="0">
                <a:latin typeface="Courier New" charset="0"/>
              </a:rPr>
              <a:t> scanner </a:t>
            </a:r>
            <a:r>
              <a:rPr noProof="1">
                <a:latin typeface="Courier New" charset="0"/>
              </a:rPr>
              <a:t>= new</a:t>
            </a:r>
            <a:r>
              <a:rPr noProof="1" smtClean="0">
                <a:latin typeface="Courier New" charset="0"/>
              </a:rPr>
              <a:t> </a:t>
            </a:r>
            <a:r>
              <a:rPr lang="en-US" noProof="1" smtClean="0">
                <a:latin typeface="Courier New" charset="0"/>
              </a:rPr>
              <a:t>TokenScanner</a:t>
            </a:r>
            <a:r>
              <a:rPr noProof="1" smtClean="0">
                <a:latin typeface="Courier New" charset="0"/>
              </a:rPr>
              <a:t>(</a:t>
            </a:r>
            <a:r>
              <a:rPr noProof="1">
                <a:latin typeface="Courier New" charset="0"/>
              </a:rPr>
              <a:t>);</a:t>
            </a:r>
          </a:p>
          <a:p>
            <a:pPr>
              <a:lnSpc>
                <a:spcPct val="110000"/>
              </a:lnSpc>
            </a:pPr>
            <a:r>
              <a:rPr noProof="1">
                <a:latin typeface="Courier New" charset="0"/>
              </a:rPr>
              <a:t>  </a:t>
            </a:r>
            <a:r>
              <a:rPr noProof="1" smtClean="0">
                <a:latin typeface="Courier New" charset="0"/>
              </a:rPr>
              <a:t> scanner.setInput</a:t>
            </a:r>
            <a:r>
              <a:rPr noProof="1">
                <a:latin typeface="Courier New" charset="0"/>
              </a:rPr>
              <a:t>("odd = 2 * n + 1");</a:t>
            </a:r>
          </a:p>
          <a:p>
            <a:pPr>
              <a:lnSpc>
                <a:spcPct val="110000"/>
              </a:lnSpc>
            </a:pPr>
            <a:r>
              <a:rPr noProof="1">
                <a:latin typeface="Courier New" charset="0"/>
              </a:rPr>
              <a:t>  </a:t>
            </a:r>
            <a:r>
              <a:rPr noProof="1" smtClean="0">
                <a:latin typeface="Courier New" charset="0"/>
              </a:rPr>
              <a:t> </a:t>
            </a:r>
            <a:r>
              <a:rPr lang="en-US" noProof="1" smtClean="0">
                <a:latin typeface="Courier New" charset="0"/>
              </a:rPr>
              <a:t>scanner.ignoreWhitespace()</a:t>
            </a:r>
            <a:r>
              <a:rPr noProof="1" smtClean="0">
                <a:latin typeface="Courier New" charset="0"/>
              </a:rPr>
              <a:t>;</a:t>
            </a:r>
            <a:endParaRPr noProof="1">
              <a:latin typeface="Courier New" charset="0"/>
            </a:endParaRPr>
          </a:p>
          <a:p>
            <a:pPr>
              <a:lnSpc>
                <a:spcPct val="110000"/>
              </a:lnSpc>
            </a:pPr>
            <a:r>
              <a:rPr noProof="1">
                <a:latin typeface="Courier New" charset="0"/>
              </a:rPr>
              <a:t>   Expression *exp =</a:t>
            </a:r>
            <a:r>
              <a:rPr noProof="1" smtClean="0">
                <a:latin typeface="Courier New" charset="0"/>
              </a:rPr>
              <a:t> </a:t>
            </a:r>
            <a:r>
              <a:rPr lang="en-US" noProof="1" smtClean="0">
                <a:latin typeface="Courier New" charset="0"/>
              </a:rPr>
              <a:t>readE(scanner, 0)</a:t>
            </a:r>
            <a:r>
              <a:rPr noProof="1" smtClean="0">
                <a:latin typeface="Courier New" charset="0"/>
              </a:rPr>
              <a:t>;</a:t>
            </a:r>
            <a:endParaRPr noProof="1">
              <a:latin typeface="Courier New" charset="0"/>
            </a:endParaRPr>
          </a:p>
          <a:p>
            <a:pPr>
              <a:lnSpc>
                <a:spcPct val="110000"/>
              </a:lnSpc>
            </a:pPr>
            <a:r>
              <a:rPr noProof="1">
                <a:latin typeface="Courier New" charset="0"/>
              </a:rPr>
              <a:t>   . . .</a:t>
            </a:r>
          </a:p>
          <a:p>
            <a:pPr>
              <a:lnSpc>
                <a:spcPct val="110000"/>
              </a:lnSpc>
            </a:pPr>
            <a:r>
              <a:rPr noProof="1">
                <a:latin typeface="Courier New" charset="0"/>
              </a:rPr>
              <a:t>}</a:t>
            </a:r>
          </a:p>
        </p:txBody>
      </p:sp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533400" y="1422400"/>
            <a:ext cx="8089900" cy="3384549"/>
            <a:chOff x="336" y="896"/>
            <a:chExt cx="5096" cy="2132"/>
          </a:xfrm>
        </p:grpSpPr>
        <p:sp>
          <p:nvSpPr>
            <p:cNvPr id="841734" name="Rectangle 6"/>
            <p:cNvSpPr>
              <a:spLocks noChangeArrowheads="1"/>
            </p:cNvSpPr>
            <p:nvPr/>
          </p:nvSpPr>
          <p:spPr bwMode="auto">
            <a:xfrm>
              <a:off x="336" y="907"/>
              <a:ext cx="5060" cy="2121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1735" name="Text Box 7"/>
            <p:cNvSpPr txBox="1">
              <a:spLocks noChangeArrowheads="1"/>
            </p:cNvSpPr>
            <p:nvPr/>
          </p:nvSpPr>
          <p:spPr bwMode="auto">
            <a:xfrm>
              <a:off x="408" y="896"/>
              <a:ext cx="4905" cy="18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r>
                <a:rPr lang="en-US" dirty="0">
                  <a:latin typeface="Courier New" charset="0"/>
                </a:rPr>
                <a:t>Expression </a:t>
              </a:r>
              <a:r>
                <a:rPr lang="en-US" dirty="0" smtClean="0">
                  <a:latin typeface="Courier New" charset="0"/>
                </a:rPr>
                <a:t>*</a:t>
              </a:r>
              <a:r>
                <a:rPr lang="en-US" dirty="0" err="1" smtClean="0">
                  <a:latin typeface="Courier New" charset="0"/>
                </a:rPr>
                <a:t>readE(TokenScanner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>
                  <a:latin typeface="Courier New" charset="0"/>
                </a:rPr>
                <a:t>&amp;</a:t>
              </a:r>
              <a:r>
                <a:rPr lang="en-US" dirty="0" smtClean="0">
                  <a:latin typeface="Courier New" charset="0"/>
                </a:rPr>
                <a:t> scanner, </a:t>
              </a:r>
              <a:r>
                <a:rPr lang="en-US" dirty="0" err="1">
                  <a:latin typeface="Courier New" charset="0"/>
                </a:rPr>
                <a:t>int</a:t>
              </a:r>
              <a:r>
                <a:rPr lang="en-US" dirty="0">
                  <a:latin typeface="Courier New" charset="0"/>
                </a:rPr>
                <a:t> </a:t>
              </a:r>
              <a:r>
                <a:rPr lang="en-US" dirty="0" err="1">
                  <a:latin typeface="Courier New" charset="0"/>
                </a:rPr>
                <a:t>prec</a:t>
              </a:r>
              <a:r>
                <a:rPr lang="en-US" dirty="0">
                  <a:latin typeface="Courier New" charset="0"/>
                </a:rPr>
                <a:t>) {</a:t>
              </a:r>
            </a:p>
            <a:p>
              <a:r>
                <a:rPr lang="en-US" dirty="0">
                  <a:latin typeface="Courier New" charset="0"/>
                </a:rPr>
                <a:t>   Expression *exp =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readT(scanner</a:t>
              </a:r>
              <a:r>
                <a:rPr lang="en-US" dirty="0" smtClean="0">
                  <a:latin typeface="Courier New" charset="0"/>
                </a:rPr>
                <a:t>)</a:t>
              </a:r>
              <a:r>
                <a:rPr lang="en-US" dirty="0">
                  <a:latin typeface="Courier New" charset="0"/>
                </a:rPr>
                <a:t>;</a:t>
              </a:r>
            </a:p>
            <a:p>
              <a:r>
                <a:rPr lang="en-US" dirty="0">
                  <a:latin typeface="Courier New" charset="0"/>
                </a:rPr>
                <a:t>   string token;</a:t>
              </a:r>
            </a:p>
            <a:p>
              <a:r>
                <a:rPr lang="en-US" dirty="0">
                  <a:latin typeface="Courier New" charset="0"/>
                </a:rPr>
                <a:t>   while (true) {</a:t>
              </a:r>
            </a:p>
            <a:p>
              <a:r>
                <a:rPr lang="en-US" dirty="0">
                  <a:latin typeface="Courier New" charset="0"/>
                </a:rPr>
                <a:t>      token =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scanner.nextToken</a:t>
              </a:r>
              <a:r>
                <a:rPr lang="en-US" dirty="0">
                  <a:latin typeface="Courier New" charset="0"/>
                </a:rPr>
                <a:t>();</a:t>
              </a:r>
            </a:p>
            <a:p>
              <a:r>
                <a:rPr lang="en-US" dirty="0">
                  <a:latin typeface="Courier New" charset="0"/>
                </a:rPr>
                <a:t>      </a:t>
              </a:r>
              <a:r>
                <a:rPr lang="en-US" dirty="0" err="1">
                  <a:latin typeface="Courier New" charset="0"/>
                </a:rPr>
                <a:t>int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tprec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>
                  <a:latin typeface="Courier New" charset="0"/>
                </a:rPr>
                <a:t>=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precedence(token</a:t>
              </a:r>
              <a:r>
                <a:rPr lang="en-US" dirty="0">
                  <a:latin typeface="Courier New" charset="0"/>
                </a:rPr>
                <a:t>);</a:t>
              </a:r>
            </a:p>
            <a:p>
              <a:r>
                <a:rPr lang="en-US" dirty="0">
                  <a:latin typeface="Courier New" charset="0"/>
                </a:rPr>
                <a:t>      if </a:t>
              </a:r>
              <a:r>
                <a:rPr lang="en-US" dirty="0" smtClean="0">
                  <a:latin typeface="Courier New" charset="0"/>
                </a:rPr>
                <a:t>(</a:t>
              </a:r>
              <a:r>
                <a:rPr lang="en-US" dirty="0" err="1" smtClean="0">
                  <a:latin typeface="Courier New" charset="0"/>
                </a:rPr>
                <a:t>tprec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>
                  <a:latin typeface="Courier New" charset="0"/>
                </a:rPr>
                <a:t>&lt;= </a:t>
              </a:r>
              <a:r>
                <a:rPr lang="en-US" dirty="0" err="1">
                  <a:latin typeface="Courier New" charset="0"/>
                </a:rPr>
                <a:t>prec</a:t>
              </a:r>
              <a:r>
                <a:rPr lang="en-US" dirty="0">
                  <a:latin typeface="Courier New" charset="0"/>
                </a:rPr>
                <a:t>) break;</a:t>
              </a:r>
            </a:p>
            <a:p>
              <a:r>
                <a:rPr lang="en-US" dirty="0">
                  <a:latin typeface="Courier New" charset="0"/>
                </a:rPr>
                <a:t>      Expression *</a:t>
              </a:r>
              <a:r>
                <a:rPr lang="en-US" dirty="0" err="1">
                  <a:latin typeface="Courier New" charset="0"/>
                </a:rPr>
                <a:t>rhs</a:t>
              </a:r>
              <a:r>
                <a:rPr lang="en-US" dirty="0">
                  <a:latin typeface="Courier New" charset="0"/>
                </a:rPr>
                <a:t> =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readE(scanner</a:t>
              </a:r>
              <a:r>
                <a:rPr lang="en-US" dirty="0" smtClean="0">
                  <a:latin typeface="Courier New" charset="0"/>
                </a:rPr>
                <a:t>, </a:t>
              </a:r>
              <a:r>
                <a:rPr lang="en-US" dirty="0" err="1" smtClean="0">
                  <a:latin typeface="Courier New" charset="0"/>
                </a:rPr>
                <a:t>tprec</a:t>
              </a:r>
              <a:r>
                <a:rPr lang="en-US" dirty="0" smtClean="0">
                  <a:latin typeface="Courier New" charset="0"/>
                </a:rPr>
                <a:t>)</a:t>
              </a:r>
              <a:r>
                <a:rPr lang="en-US" dirty="0">
                  <a:latin typeface="Courier New" charset="0"/>
                </a:rPr>
                <a:t>;</a:t>
              </a:r>
            </a:p>
            <a:p>
              <a:r>
                <a:rPr lang="en-US" dirty="0">
                  <a:latin typeface="Courier New" charset="0"/>
                </a:rPr>
                <a:t>      exp = new </a:t>
              </a:r>
              <a:r>
                <a:rPr lang="en-US" dirty="0" err="1">
                  <a:latin typeface="Courier New" charset="0"/>
                </a:rPr>
                <a:t>CompoundExp</a:t>
              </a:r>
              <a:r>
                <a:rPr lang="en-US" dirty="0" err="1" smtClean="0">
                  <a:latin typeface="Courier New" charset="0"/>
                </a:rPr>
                <a:t>(token</a:t>
              </a:r>
              <a:r>
                <a:rPr lang="en-US" dirty="0" smtClean="0">
                  <a:latin typeface="Courier New" charset="0"/>
                </a:rPr>
                <a:t>, </a:t>
              </a:r>
              <a:r>
                <a:rPr lang="en-US" dirty="0">
                  <a:latin typeface="Courier New" charset="0"/>
                </a:rPr>
                <a:t>exp, </a:t>
              </a:r>
              <a:r>
                <a:rPr lang="en-US" dirty="0" err="1">
                  <a:latin typeface="Courier New" charset="0"/>
                </a:rPr>
                <a:t>rhs</a:t>
              </a:r>
              <a:r>
                <a:rPr lang="en-US" dirty="0">
                  <a:latin typeface="Courier New" charset="0"/>
                </a:rPr>
                <a:t>);</a:t>
              </a:r>
            </a:p>
            <a:p>
              <a:r>
                <a:rPr lang="en-US" dirty="0">
                  <a:latin typeface="Courier New" charset="0"/>
                </a:rPr>
                <a:t>   }</a:t>
              </a:r>
            </a:p>
            <a:p>
              <a:r>
                <a:rPr lang="en-US" dirty="0">
                  <a:latin typeface="Courier New" charset="0"/>
                </a:rPr>
                <a:t>  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scanner.saveToken</a:t>
              </a:r>
              <a:r>
                <a:rPr lang="en-US" dirty="0" err="1">
                  <a:latin typeface="Courier New" charset="0"/>
                </a:rPr>
                <a:t>(token</a:t>
              </a:r>
              <a:r>
                <a:rPr lang="en-US" dirty="0">
                  <a:latin typeface="Courier New" charset="0"/>
                </a:rPr>
                <a:t>);</a:t>
              </a:r>
            </a:p>
            <a:p>
              <a:r>
                <a:rPr lang="en-US" dirty="0">
                  <a:latin typeface="Courier New" charset="0"/>
                </a:rPr>
                <a:t>   return exp;</a:t>
              </a:r>
            </a:p>
            <a:p>
              <a:r>
                <a:rPr lang="en-US" dirty="0">
                  <a:latin typeface="Courier New" charset="0"/>
                </a:rPr>
                <a:t>}</a:t>
              </a:r>
            </a:p>
          </p:txBody>
        </p:sp>
        <p:sp>
          <p:nvSpPr>
            <p:cNvPr id="841736" name="Rectangle 8"/>
            <p:cNvSpPr>
              <a:spLocks noChangeArrowheads="1"/>
            </p:cNvSpPr>
            <p:nvPr/>
          </p:nvSpPr>
          <p:spPr bwMode="auto">
            <a:xfrm>
              <a:off x="986" y="2720"/>
              <a:ext cx="1150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1737" name="Text Box 9"/>
            <p:cNvSpPr txBox="1">
              <a:spLocks noChangeArrowheads="1"/>
            </p:cNvSpPr>
            <p:nvPr/>
          </p:nvSpPr>
          <p:spPr bwMode="auto">
            <a:xfrm>
              <a:off x="960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 smtClean="0">
                  <a:latin typeface="Courier New" charset="0"/>
                </a:rPr>
                <a:t>scanner</a:t>
              </a:r>
              <a:endParaRPr lang="en-US" dirty="0">
                <a:latin typeface="Courier New" charset="0"/>
              </a:endParaRPr>
            </a:p>
          </p:txBody>
        </p:sp>
        <p:sp>
          <p:nvSpPr>
            <p:cNvPr id="841738" name="Rectangle 10"/>
            <p:cNvSpPr>
              <a:spLocks noChangeArrowheads="1"/>
            </p:cNvSpPr>
            <p:nvPr/>
          </p:nvSpPr>
          <p:spPr bwMode="auto">
            <a:xfrm>
              <a:off x="2224" y="2720"/>
              <a:ext cx="547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1739" name="Text Box 11"/>
            <p:cNvSpPr txBox="1">
              <a:spLocks noChangeArrowheads="1"/>
            </p:cNvSpPr>
            <p:nvPr/>
          </p:nvSpPr>
          <p:spPr bwMode="auto">
            <a:xfrm>
              <a:off x="2200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>
                  <a:latin typeface="Courier New" charset="0"/>
                </a:rPr>
                <a:t>prec</a:t>
              </a:r>
            </a:p>
          </p:txBody>
        </p:sp>
        <p:sp>
          <p:nvSpPr>
            <p:cNvPr id="841740" name="Rectangle 12"/>
            <p:cNvSpPr>
              <a:spLocks noChangeArrowheads="1"/>
            </p:cNvSpPr>
            <p:nvPr/>
          </p:nvSpPr>
          <p:spPr bwMode="auto">
            <a:xfrm>
              <a:off x="2864" y="2720"/>
              <a:ext cx="547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1741" name="Text Box 13"/>
            <p:cNvSpPr txBox="1">
              <a:spLocks noChangeArrowheads="1"/>
            </p:cNvSpPr>
            <p:nvPr/>
          </p:nvSpPr>
          <p:spPr bwMode="auto">
            <a:xfrm>
              <a:off x="2840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 dirty="0" err="1" smtClean="0">
                  <a:latin typeface="Courier New" charset="0"/>
                </a:rPr>
                <a:t>tprec</a:t>
              </a:r>
              <a:endParaRPr lang="en-US" dirty="0">
                <a:latin typeface="Courier New" charset="0"/>
              </a:endParaRPr>
            </a:p>
          </p:txBody>
        </p:sp>
        <p:sp>
          <p:nvSpPr>
            <p:cNvPr id="841742" name="Rectangle 14"/>
            <p:cNvSpPr>
              <a:spLocks noChangeArrowheads="1"/>
            </p:cNvSpPr>
            <p:nvPr/>
          </p:nvSpPr>
          <p:spPr bwMode="auto">
            <a:xfrm>
              <a:off x="3504" y="2720"/>
              <a:ext cx="547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1743" name="Text Box 15"/>
            <p:cNvSpPr txBox="1">
              <a:spLocks noChangeArrowheads="1"/>
            </p:cNvSpPr>
            <p:nvPr/>
          </p:nvSpPr>
          <p:spPr bwMode="auto">
            <a:xfrm>
              <a:off x="3480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>
                  <a:latin typeface="Courier New" charset="0"/>
                </a:rPr>
                <a:t>token</a:t>
              </a:r>
            </a:p>
          </p:txBody>
        </p:sp>
        <p:sp>
          <p:nvSpPr>
            <p:cNvPr id="841744" name="Rectangle 16"/>
            <p:cNvSpPr>
              <a:spLocks noChangeArrowheads="1"/>
            </p:cNvSpPr>
            <p:nvPr/>
          </p:nvSpPr>
          <p:spPr bwMode="auto">
            <a:xfrm>
              <a:off x="4144" y="2720"/>
              <a:ext cx="547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1745" name="Text Box 17"/>
            <p:cNvSpPr txBox="1">
              <a:spLocks noChangeArrowheads="1"/>
            </p:cNvSpPr>
            <p:nvPr/>
          </p:nvSpPr>
          <p:spPr bwMode="auto">
            <a:xfrm>
              <a:off x="4120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>
                  <a:latin typeface="Courier New" charset="0"/>
                </a:rPr>
                <a:t>exp</a:t>
              </a:r>
            </a:p>
          </p:txBody>
        </p:sp>
        <p:sp>
          <p:nvSpPr>
            <p:cNvPr id="841746" name="Rectangle 18"/>
            <p:cNvSpPr>
              <a:spLocks noChangeArrowheads="1"/>
            </p:cNvSpPr>
            <p:nvPr/>
          </p:nvSpPr>
          <p:spPr bwMode="auto">
            <a:xfrm>
              <a:off x="4776" y="2720"/>
              <a:ext cx="547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1747" name="Text Box 19"/>
            <p:cNvSpPr txBox="1">
              <a:spLocks noChangeArrowheads="1"/>
            </p:cNvSpPr>
            <p:nvPr/>
          </p:nvSpPr>
          <p:spPr bwMode="auto">
            <a:xfrm>
              <a:off x="4752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>
                  <a:latin typeface="Courier New" charset="0"/>
                </a:rPr>
                <a:t>rhs</a:t>
              </a:r>
            </a:p>
          </p:txBody>
        </p:sp>
      </p:grpSp>
      <p:grpSp>
        <p:nvGrpSpPr>
          <p:cNvPr id="3" name="Group 20"/>
          <p:cNvGrpSpPr>
            <a:grpSpLocks/>
          </p:cNvGrpSpPr>
          <p:nvPr/>
        </p:nvGrpSpPr>
        <p:grpSpPr bwMode="auto">
          <a:xfrm>
            <a:off x="1370013" y="5919787"/>
            <a:ext cx="688975" cy="571500"/>
            <a:chOff x="4894" y="3729"/>
            <a:chExt cx="434" cy="360"/>
          </a:xfrm>
        </p:grpSpPr>
        <p:sp>
          <p:nvSpPr>
            <p:cNvPr id="841749" name="Rectangle 21"/>
            <p:cNvSpPr>
              <a:spLocks noChangeArrowheads="1"/>
            </p:cNvSpPr>
            <p:nvPr/>
          </p:nvSpPr>
          <p:spPr bwMode="auto">
            <a:xfrm>
              <a:off x="4894" y="3915"/>
              <a:ext cx="434" cy="16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1750" name="Rectangle 22"/>
            <p:cNvSpPr>
              <a:spLocks noChangeArrowheads="1"/>
            </p:cNvSpPr>
            <p:nvPr/>
          </p:nvSpPr>
          <p:spPr bwMode="auto">
            <a:xfrm>
              <a:off x="4896" y="3897"/>
              <a:ext cx="431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noProof="1">
                  <a:latin typeface="Courier New" charset="0"/>
                </a:rPr>
                <a:t>odd</a:t>
              </a:r>
              <a:endParaRPr lang="en-US" dirty="0">
                <a:latin typeface="Courier New" charset="0"/>
              </a:endParaRPr>
            </a:p>
          </p:txBody>
        </p:sp>
        <p:sp>
          <p:nvSpPr>
            <p:cNvPr id="841751" name="Rectangle 23"/>
            <p:cNvSpPr>
              <a:spLocks noChangeArrowheads="1"/>
            </p:cNvSpPr>
            <p:nvPr/>
          </p:nvSpPr>
          <p:spPr bwMode="auto">
            <a:xfrm>
              <a:off x="4894" y="3747"/>
              <a:ext cx="434" cy="16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1752" name="Rectangle 24"/>
            <p:cNvSpPr>
              <a:spLocks noChangeArrowheads="1"/>
            </p:cNvSpPr>
            <p:nvPr/>
          </p:nvSpPr>
          <p:spPr bwMode="auto">
            <a:xfrm>
              <a:off x="4896" y="3729"/>
              <a:ext cx="431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noProof="1">
                  <a:latin typeface="Courier New" charset="0"/>
                </a:rPr>
                <a:t>ID</a:t>
              </a:r>
              <a:endParaRPr lang="en-US" dirty="0">
                <a:latin typeface="Courier New" charset="0"/>
              </a:endParaRPr>
            </a:p>
          </p:txBody>
        </p:sp>
      </p:grpSp>
      <p:cxnSp>
        <p:nvCxnSpPr>
          <p:cNvPr id="841753" name="AutoShape 25"/>
          <p:cNvCxnSpPr>
            <a:cxnSpLocks noChangeShapeType="1"/>
            <a:endCxn id="841751" idx="1"/>
          </p:cNvCxnSpPr>
          <p:nvPr/>
        </p:nvCxnSpPr>
        <p:spPr bwMode="auto">
          <a:xfrm rot="5400000">
            <a:off x="3434557" y="2493169"/>
            <a:ext cx="1524000" cy="5653087"/>
          </a:xfrm>
          <a:prstGeom prst="bentConnector4">
            <a:avLst>
              <a:gd name="adj1" fmla="val 50409"/>
              <a:gd name="adj2" fmla="val 104042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grpSp>
        <p:nvGrpSpPr>
          <p:cNvPr id="4" name="Group 26"/>
          <p:cNvGrpSpPr>
            <a:grpSpLocks/>
          </p:cNvGrpSpPr>
          <p:nvPr/>
        </p:nvGrpSpPr>
        <p:grpSpPr bwMode="auto">
          <a:xfrm>
            <a:off x="619125" y="1708150"/>
            <a:ext cx="8089900" cy="3384549"/>
            <a:chOff x="336" y="896"/>
            <a:chExt cx="5096" cy="2132"/>
          </a:xfrm>
        </p:grpSpPr>
        <p:sp>
          <p:nvSpPr>
            <p:cNvPr id="841755" name="Rectangle 27"/>
            <p:cNvSpPr>
              <a:spLocks noChangeArrowheads="1"/>
            </p:cNvSpPr>
            <p:nvPr/>
          </p:nvSpPr>
          <p:spPr bwMode="auto">
            <a:xfrm>
              <a:off x="336" y="907"/>
              <a:ext cx="5060" cy="2121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1756" name="Text Box 28"/>
            <p:cNvSpPr txBox="1">
              <a:spLocks noChangeArrowheads="1"/>
            </p:cNvSpPr>
            <p:nvPr/>
          </p:nvSpPr>
          <p:spPr bwMode="auto">
            <a:xfrm>
              <a:off x="408" y="896"/>
              <a:ext cx="4905" cy="18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r>
                <a:rPr lang="en-US" dirty="0">
                  <a:latin typeface="Courier New" charset="0"/>
                </a:rPr>
                <a:t>Expression </a:t>
              </a:r>
              <a:r>
                <a:rPr lang="en-US" dirty="0" smtClean="0">
                  <a:latin typeface="Courier New" charset="0"/>
                </a:rPr>
                <a:t>*</a:t>
              </a:r>
              <a:r>
                <a:rPr lang="en-US" dirty="0" err="1" smtClean="0">
                  <a:latin typeface="Courier New" charset="0"/>
                </a:rPr>
                <a:t>readE(TokenScanner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>
                  <a:latin typeface="Courier New" charset="0"/>
                </a:rPr>
                <a:t>&amp;</a:t>
              </a:r>
              <a:r>
                <a:rPr lang="en-US" dirty="0" smtClean="0">
                  <a:latin typeface="Courier New" charset="0"/>
                </a:rPr>
                <a:t> scanner, </a:t>
              </a:r>
              <a:r>
                <a:rPr lang="en-US" dirty="0" err="1">
                  <a:latin typeface="Courier New" charset="0"/>
                </a:rPr>
                <a:t>int</a:t>
              </a:r>
              <a:r>
                <a:rPr lang="en-US" dirty="0">
                  <a:latin typeface="Courier New" charset="0"/>
                </a:rPr>
                <a:t> </a:t>
              </a:r>
              <a:r>
                <a:rPr lang="en-US" dirty="0" err="1">
                  <a:latin typeface="Courier New" charset="0"/>
                </a:rPr>
                <a:t>prec</a:t>
              </a:r>
              <a:r>
                <a:rPr lang="en-US" dirty="0">
                  <a:latin typeface="Courier New" charset="0"/>
                </a:rPr>
                <a:t>) {</a:t>
              </a:r>
            </a:p>
            <a:p>
              <a:r>
                <a:rPr lang="en-US" dirty="0">
                  <a:latin typeface="Courier New" charset="0"/>
                </a:rPr>
                <a:t>   Expression *exp =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readT(scanner</a:t>
              </a:r>
              <a:r>
                <a:rPr lang="en-US" dirty="0" smtClean="0">
                  <a:latin typeface="Courier New" charset="0"/>
                </a:rPr>
                <a:t>)</a:t>
              </a:r>
              <a:r>
                <a:rPr lang="en-US" dirty="0">
                  <a:latin typeface="Courier New" charset="0"/>
                </a:rPr>
                <a:t>;</a:t>
              </a:r>
            </a:p>
            <a:p>
              <a:r>
                <a:rPr lang="en-US" dirty="0">
                  <a:latin typeface="Courier New" charset="0"/>
                </a:rPr>
                <a:t>   string token;</a:t>
              </a:r>
            </a:p>
            <a:p>
              <a:r>
                <a:rPr lang="en-US" dirty="0">
                  <a:latin typeface="Courier New" charset="0"/>
                </a:rPr>
                <a:t>   while (true) {</a:t>
              </a:r>
            </a:p>
            <a:p>
              <a:r>
                <a:rPr lang="en-US" dirty="0">
                  <a:latin typeface="Courier New" charset="0"/>
                </a:rPr>
                <a:t>      token =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scanner.nextToken</a:t>
              </a:r>
              <a:r>
                <a:rPr lang="en-US" dirty="0">
                  <a:latin typeface="Courier New" charset="0"/>
                </a:rPr>
                <a:t>();</a:t>
              </a:r>
            </a:p>
            <a:p>
              <a:r>
                <a:rPr lang="en-US" dirty="0">
                  <a:latin typeface="Courier New" charset="0"/>
                </a:rPr>
                <a:t>      </a:t>
              </a:r>
              <a:r>
                <a:rPr lang="en-US" dirty="0" err="1">
                  <a:latin typeface="Courier New" charset="0"/>
                </a:rPr>
                <a:t>int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tprec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>
                  <a:latin typeface="Courier New" charset="0"/>
                </a:rPr>
                <a:t>=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precedence(token</a:t>
              </a:r>
              <a:r>
                <a:rPr lang="en-US" dirty="0">
                  <a:latin typeface="Courier New" charset="0"/>
                </a:rPr>
                <a:t>);</a:t>
              </a:r>
            </a:p>
            <a:p>
              <a:r>
                <a:rPr lang="en-US" dirty="0">
                  <a:latin typeface="Courier New" charset="0"/>
                </a:rPr>
                <a:t>      if </a:t>
              </a:r>
              <a:r>
                <a:rPr lang="en-US" dirty="0" smtClean="0">
                  <a:latin typeface="Courier New" charset="0"/>
                </a:rPr>
                <a:t>(</a:t>
              </a:r>
              <a:r>
                <a:rPr lang="en-US" dirty="0" err="1" smtClean="0">
                  <a:latin typeface="Courier New" charset="0"/>
                </a:rPr>
                <a:t>tprec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>
                  <a:latin typeface="Courier New" charset="0"/>
                </a:rPr>
                <a:t>&lt;= </a:t>
              </a:r>
              <a:r>
                <a:rPr lang="en-US" dirty="0" err="1">
                  <a:latin typeface="Courier New" charset="0"/>
                </a:rPr>
                <a:t>prec</a:t>
              </a:r>
              <a:r>
                <a:rPr lang="en-US" dirty="0">
                  <a:latin typeface="Courier New" charset="0"/>
                </a:rPr>
                <a:t>) break;</a:t>
              </a:r>
            </a:p>
            <a:p>
              <a:r>
                <a:rPr lang="en-US" dirty="0">
                  <a:latin typeface="Courier New" charset="0"/>
                </a:rPr>
                <a:t>      Expression *</a:t>
              </a:r>
              <a:r>
                <a:rPr lang="en-US" dirty="0" err="1">
                  <a:latin typeface="Courier New" charset="0"/>
                </a:rPr>
                <a:t>rhs</a:t>
              </a:r>
              <a:r>
                <a:rPr lang="en-US" dirty="0">
                  <a:latin typeface="Courier New" charset="0"/>
                </a:rPr>
                <a:t> =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readE(scanner</a:t>
              </a:r>
              <a:r>
                <a:rPr lang="en-US" dirty="0" smtClean="0">
                  <a:latin typeface="Courier New" charset="0"/>
                </a:rPr>
                <a:t>, </a:t>
              </a:r>
              <a:r>
                <a:rPr lang="en-US" dirty="0" err="1" smtClean="0">
                  <a:latin typeface="Courier New" charset="0"/>
                </a:rPr>
                <a:t>tprec</a:t>
              </a:r>
              <a:r>
                <a:rPr lang="en-US" dirty="0" smtClean="0">
                  <a:latin typeface="Courier New" charset="0"/>
                </a:rPr>
                <a:t>)</a:t>
              </a:r>
              <a:r>
                <a:rPr lang="en-US" dirty="0">
                  <a:latin typeface="Courier New" charset="0"/>
                </a:rPr>
                <a:t>;</a:t>
              </a:r>
            </a:p>
            <a:p>
              <a:r>
                <a:rPr lang="en-US" dirty="0">
                  <a:latin typeface="Courier New" charset="0"/>
                </a:rPr>
                <a:t>      exp = new </a:t>
              </a:r>
              <a:r>
                <a:rPr lang="en-US" dirty="0" err="1">
                  <a:latin typeface="Courier New" charset="0"/>
                </a:rPr>
                <a:t>CompoundExp</a:t>
              </a:r>
              <a:r>
                <a:rPr lang="en-US" dirty="0" err="1" smtClean="0">
                  <a:latin typeface="Courier New" charset="0"/>
                </a:rPr>
                <a:t>(token</a:t>
              </a:r>
              <a:r>
                <a:rPr lang="en-US" dirty="0" smtClean="0">
                  <a:latin typeface="Courier New" charset="0"/>
                </a:rPr>
                <a:t>, </a:t>
              </a:r>
              <a:r>
                <a:rPr lang="en-US" dirty="0">
                  <a:latin typeface="Courier New" charset="0"/>
                </a:rPr>
                <a:t>exp, </a:t>
              </a:r>
              <a:r>
                <a:rPr lang="en-US" dirty="0" err="1">
                  <a:latin typeface="Courier New" charset="0"/>
                </a:rPr>
                <a:t>rhs</a:t>
              </a:r>
              <a:r>
                <a:rPr lang="en-US" dirty="0">
                  <a:latin typeface="Courier New" charset="0"/>
                </a:rPr>
                <a:t>);</a:t>
              </a:r>
            </a:p>
            <a:p>
              <a:r>
                <a:rPr lang="en-US" dirty="0">
                  <a:latin typeface="Courier New" charset="0"/>
                </a:rPr>
                <a:t>   }</a:t>
              </a:r>
            </a:p>
            <a:p>
              <a:r>
                <a:rPr lang="en-US" dirty="0">
                  <a:latin typeface="Courier New" charset="0"/>
                </a:rPr>
                <a:t>  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scanner.saveToken</a:t>
              </a:r>
              <a:r>
                <a:rPr lang="en-US" dirty="0" err="1">
                  <a:latin typeface="Courier New" charset="0"/>
                </a:rPr>
                <a:t>(token</a:t>
              </a:r>
              <a:r>
                <a:rPr lang="en-US" dirty="0">
                  <a:latin typeface="Courier New" charset="0"/>
                </a:rPr>
                <a:t>);</a:t>
              </a:r>
            </a:p>
            <a:p>
              <a:r>
                <a:rPr lang="en-US" dirty="0">
                  <a:latin typeface="Courier New" charset="0"/>
                </a:rPr>
                <a:t>   return exp;</a:t>
              </a:r>
            </a:p>
            <a:p>
              <a:r>
                <a:rPr lang="en-US" dirty="0">
                  <a:latin typeface="Courier New" charset="0"/>
                </a:rPr>
                <a:t>}</a:t>
              </a:r>
            </a:p>
          </p:txBody>
        </p:sp>
        <p:sp>
          <p:nvSpPr>
            <p:cNvPr id="841757" name="Rectangle 29"/>
            <p:cNvSpPr>
              <a:spLocks noChangeArrowheads="1"/>
            </p:cNvSpPr>
            <p:nvPr/>
          </p:nvSpPr>
          <p:spPr bwMode="auto">
            <a:xfrm>
              <a:off x="986" y="2720"/>
              <a:ext cx="1150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1758" name="Text Box 30"/>
            <p:cNvSpPr txBox="1">
              <a:spLocks noChangeArrowheads="1"/>
            </p:cNvSpPr>
            <p:nvPr/>
          </p:nvSpPr>
          <p:spPr bwMode="auto">
            <a:xfrm>
              <a:off x="960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 smtClean="0">
                  <a:latin typeface="Courier New" charset="0"/>
                </a:rPr>
                <a:t>scanner</a:t>
              </a:r>
              <a:endParaRPr lang="en-US" dirty="0">
                <a:latin typeface="Courier New" charset="0"/>
              </a:endParaRPr>
            </a:p>
          </p:txBody>
        </p:sp>
        <p:sp>
          <p:nvSpPr>
            <p:cNvPr id="841759" name="Rectangle 31"/>
            <p:cNvSpPr>
              <a:spLocks noChangeArrowheads="1"/>
            </p:cNvSpPr>
            <p:nvPr/>
          </p:nvSpPr>
          <p:spPr bwMode="auto">
            <a:xfrm>
              <a:off x="2224" y="2720"/>
              <a:ext cx="547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1760" name="Text Box 32"/>
            <p:cNvSpPr txBox="1">
              <a:spLocks noChangeArrowheads="1"/>
            </p:cNvSpPr>
            <p:nvPr/>
          </p:nvSpPr>
          <p:spPr bwMode="auto">
            <a:xfrm>
              <a:off x="2200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>
                  <a:latin typeface="Courier New" charset="0"/>
                </a:rPr>
                <a:t>prec</a:t>
              </a:r>
            </a:p>
          </p:txBody>
        </p:sp>
        <p:sp>
          <p:nvSpPr>
            <p:cNvPr id="841761" name="Rectangle 33"/>
            <p:cNvSpPr>
              <a:spLocks noChangeArrowheads="1"/>
            </p:cNvSpPr>
            <p:nvPr/>
          </p:nvSpPr>
          <p:spPr bwMode="auto">
            <a:xfrm>
              <a:off x="2864" y="2720"/>
              <a:ext cx="547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1762" name="Text Box 34"/>
            <p:cNvSpPr txBox="1">
              <a:spLocks noChangeArrowheads="1"/>
            </p:cNvSpPr>
            <p:nvPr/>
          </p:nvSpPr>
          <p:spPr bwMode="auto">
            <a:xfrm>
              <a:off x="2840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 dirty="0" err="1" smtClean="0">
                  <a:latin typeface="Courier New" charset="0"/>
                </a:rPr>
                <a:t>tprec</a:t>
              </a:r>
              <a:endParaRPr lang="en-US" dirty="0">
                <a:latin typeface="Courier New" charset="0"/>
              </a:endParaRPr>
            </a:p>
          </p:txBody>
        </p:sp>
        <p:sp>
          <p:nvSpPr>
            <p:cNvPr id="841763" name="Rectangle 35"/>
            <p:cNvSpPr>
              <a:spLocks noChangeArrowheads="1"/>
            </p:cNvSpPr>
            <p:nvPr/>
          </p:nvSpPr>
          <p:spPr bwMode="auto">
            <a:xfrm>
              <a:off x="3504" y="2720"/>
              <a:ext cx="547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1764" name="Text Box 36"/>
            <p:cNvSpPr txBox="1">
              <a:spLocks noChangeArrowheads="1"/>
            </p:cNvSpPr>
            <p:nvPr/>
          </p:nvSpPr>
          <p:spPr bwMode="auto">
            <a:xfrm>
              <a:off x="3480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>
                  <a:latin typeface="Courier New" charset="0"/>
                </a:rPr>
                <a:t>token</a:t>
              </a:r>
            </a:p>
          </p:txBody>
        </p:sp>
        <p:sp>
          <p:nvSpPr>
            <p:cNvPr id="841765" name="Rectangle 37"/>
            <p:cNvSpPr>
              <a:spLocks noChangeArrowheads="1"/>
            </p:cNvSpPr>
            <p:nvPr/>
          </p:nvSpPr>
          <p:spPr bwMode="auto">
            <a:xfrm>
              <a:off x="4144" y="2720"/>
              <a:ext cx="547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1766" name="Text Box 38"/>
            <p:cNvSpPr txBox="1">
              <a:spLocks noChangeArrowheads="1"/>
            </p:cNvSpPr>
            <p:nvPr/>
          </p:nvSpPr>
          <p:spPr bwMode="auto">
            <a:xfrm>
              <a:off x="4120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>
                  <a:latin typeface="Courier New" charset="0"/>
                </a:rPr>
                <a:t>exp</a:t>
              </a:r>
            </a:p>
          </p:txBody>
        </p:sp>
        <p:sp>
          <p:nvSpPr>
            <p:cNvPr id="841767" name="Rectangle 39"/>
            <p:cNvSpPr>
              <a:spLocks noChangeArrowheads="1"/>
            </p:cNvSpPr>
            <p:nvPr/>
          </p:nvSpPr>
          <p:spPr bwMode="auto">
            <a:xfrm>
              <a:off x="4776" y="2720"/>
              <a:ext cx="547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1768" name="Text Box 40"/>
            <p:cNvSpPr txBox="1">
              <a:spLocks noChangeArrowheads="1"/>
            </p:cNvSpPr>
            <p:nvPr/>
          </p:nvSpPr>
          <p:spPr bwMode="auto">
            <a:xfrm>
              <a:off x="4752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>
                  <a:latin typeface="Courier New" charset="0"/>
                </a:rPr>
                <a:t>rhs</a:t>
              </a:r>
            </a:p>
          </p:txBody>
        </p:sp>
      </p:grpSp>
      <p:grpSp>
        <p:nvGrpSpPr>
          <p:cNvPr id="5" name="Group 41"/>
          <p:cNvGrpSpPr>
            <a:grpSpLocks/>
          </p:cNvGrpSpPr>
          <p:nvPr/>
        </p:nvGrpSpPr>
        <p:grpSpPr bwMode="auto">
          <a:xfrm>
            <a:off x="3733800" y="5919787"/>
            <a:ext cx="762000" cy="571500"/>
            <a:chOff x="1552" y="3729"/>
            <a:chExt cx="480" cy="360"/>
          </a:xfrm>
        </p:grpSpPr>
        <p:sp>
          <p:nvSpPr>
            <p:cNvPr id="841770" name="Rectangle 42"/>
            <p:cNvSpPr>
              <a:spLocks noChangeArrowheads="1"/>
            </p:cNvSpPr>
            <p:nvPr/>
          </p:nvSpPr>
          <p:spPr bwMode="auto">
            <a:xfrm>
              <a:off x="1568" y="3915"/>
              <a:ext cx="434" cy="16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1771" name="Rectangle 43"/>
            <p:cNvSpPr>
              <a:spLocks noChangeArrowheads="1"/>
            </p:cNvSpPr>
            <p:nvPr/>
          </p:nvSpPr>
          <p:spPr bwMode="auto">
            <a:xfrm>
              <a:off x="1570" y="3897"/>
              <a:ext cx="431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noProof="1">
                  <a:latin typeface="Courier New" charset="0"/>
                </a:rPr>
                <a:t>2</a:t>
              </a:r>
              <a:endParaRPr lang="en-US" dirty="0">
                <a:latin typeface="Courier New" charset="0"/>
              </a:endParaRPr>
            </a:p>
          </p:txBody>
        </p:sp>
        <p:sp>
          <p:nvSpPr>
            <p:cNvPr id="841772" name="Rectangle 44"/>
            <p:cNvSpPr>
              <a:spLocks noChangeArrowheads="1"/>
            </p:cNvSpPr>
            <p:nvPr/>
          </p:nvSpPr>
          <p:spPr bwMode="auto">
            <a:xfrm>
              <a:off x="1568" y="3747"/>
              <a:ext cx="434" cy="16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1773" name="Rectangle 45"/>
            <p:cNvSpPr>
              <a:spLocks noChangeArrowheads="1"/>
            </p:cNvSpPr>
            <p:nvPr/>
          </p:nvSpPr>
          <p:spPr bwMode="auto">
            <a:xfrm>
              <a:off x="1552" y="3729"/>
              <a:ext cx="480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en-US" noProof="1" smtClean="0">
                  <a:latin typeface="Courier New" charset="0"/>
                </a:rPr>
                <a:t>CONST</a:t>
              </a:r>
              <a:endParaRPr lang="en-US" dirty="0">
                <a:latin typeface="Courier New" charset="0"/>
              </a:endParaRPr>
            </a:p>
          </p:txBody>
        </p:sp>
      </p:grpSp>
      <p:cxnSp>
        <p:nvCxnSpPr>
          <p:cNvPr id="841774" name="AutoShape 46"/>
          <p:cNvCxnSpPr>
            <a:cxnSpLocks noChangeShapeType="1"/>
            <a:endCxn id="841772" idx="1"/>
          </p:cNvCxnSpPr>
          <p:nvPr/>
        </p:nvCxnSpPr>
        <p:spPr bwMode="auto">
          <a:xfrm rot="5400000">
            <a:off x="4826000" y="3783013"/>
            <a:ext cx="1231900" cy="3365500"/>
          </a:xfrm>
          <a:prstGeom prst="bentConnector4">
            <a:avLst>
              <a:gd name="adj1" fmla="val 50479"/>
              <a:gd name="adj2" fmla="val 106792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sp>
        <p:nvSpPr>
          <p:cNvPr id="841775" name="Text Box 47"/>
          <p:cNvSpPr txBox="1">
            <a:spLocks noChangeArrowheads="1"/>
          </p:cNvSpPr>
          <p:nvPr/>
        </p:nvSpPr>
        <p:spPr bwMode="auto">
          <a:xfrm>
            <a:off x="4625975" y="4592865"/>
            <a:ext cx="8731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600" b="0"/>
              <a:t>3</a:t>
            </a:r>
          </a:p>
        </p:txBody>
      </p:sp>
      <p:sp>
        <p:nvSpPr>
          <p:cNvPr id="841776" name="Rectangle 48"/>
          <p:cNvSpPr>
            <a:spLocks noChangeArrowheads="1"/>
          </p:cNvSpPr>
          <p:nvPr/>
        </p:nvSpPr>
        <p:spPr bwMode="auto">
          <a:xfrm>
            <a:off x="1393825" y="3286125"/>
            <a:ext cx="4606925" cy="231775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41777" name="Rectangle 49"/>
          <p:cNvSpPr>
            <a:spLocks noChangeArrowheads="1"/>
          </p:cNvSpPr>
          <p:nvPr/>
        </p:nvSpPr>
        <p:spPr bwMode="auto">
          <a:xfrm>
            <a:off x="1689100" y="4611310"/>
            <a:ext cx="17843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noProof="1">
                <a:latin typeface="Courier New" charset="0"/>
              </a:rPr>
              <a:t>odd = 2 * n + 1</a:t>
            </a:r>
            <a:endParaRPr lang="en-US" dirty="0">
              <a:latin typeface="Courier New" charset="0"/>
            </a:endParaRPr>
          </a:p>
        </p:txBody>
      </p:sp>
      <p:sp>
        <p:nvSpPr>
          <p:cNvPr id="841778" name="Text Box 50"/>
          <p:cNvSpPr txBox="1">
            <a:spLocks noChangeArrowheads="1"/>
          </p:cNvSpPr>
          <p:nvPr/>
        </p:nvSpPr>
        <p:spPr bwMode="auto">
          <a:xfrm>
            <a:off x="3619500" y="4586515"/>
            <a:ext cx="8731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600" b="0"/>
              <a:t>0</a:t>
            </a:r>
          </a:p>
        </p:txBody>
      </p:sp>
      <p:sp>
        <p:nvSpPr>
          <p:cNvPr id="841779" name="Oval 51"/>
          <p:cNvSpPr>
            <a:spLocks noChangeArrowheads="1"/>
          </p:cNvSpPr>
          <p:nvPr/>
        </p:nvSpPr>
        <p:spPr bwMode="auto">
          <a:xfrm>
            <a:off x="7073900" y="4762500"/>
            <a:ext cx="74613" cy="74613"/>
          </a:xfrm>
          <a:prstGeom prst="ellipse">
            <a:avLst/>
          </a:prstGeom>
          <a:solidFill>
            <a:srgbClr val="00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6" name="Group 52"/>
          <p:cNvGrpSpPr>
            <a:grpSpLocks/>
          </p:cNvGrpSpPr>
          <p:nvPr/>
        </p:nvGrpSpPr>
        <p:grpSpPr bwMode="auto">
          <a:xfrm>
            <a:off x="708025" y="1987550"/>
            <a:ext cx="8089900" cy="3384549"/>
            <a:chOff x="336" y="896"/>
            <a:chExt cx="5096" cy="2132"/>
          </a:xfrm>
        </p:grpSpPr>
        <p:sp>
          <p:nvSpPr>
            <p:cNvPr id="841781" name="Rectangle 53"/>
            <p:cNvSpPr>
              <a:spLocks noChangeArrowheads="1"/>
            </p:cNvSpPr>
            <p:nvPr/>
          </p:nvSpPr>
          <p:spPr bwMode="auto">
            <a:xfrm>
              <a:off x="336" y="907"/>
              <a:ext cx="5060" cy="2121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1782" name="Text Box 54"/>
            <p:cNvSpPr txBox="1">
              <a:spLocks noChangeArrowheads="1"/>
            </p:cNvSpPr>
            <p:nvPr/>
          </p:nvSpPr>
          <p:spPr bwMode="auto">
            <a:xfrm>
              <a:off x="408" y="896"/>
              <a:ext cx="4905" cy="18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r>
                <a:rPr lang="en-US" dirty="0">
                  <a:latin typeface="Courier New" charset="0"/>
                </a:rPr>
                <a:t>Expression </a:t>
              </a:r>
              <a:r>
                <a:rPr lang="en-US" dirty="0" smtClean="0">
                  <a:latin typeface="Courier New" charset="0"/>
                </a:rPr>
                <a:t>*</a:t>
              </a:r>
              <a:r>
                <a:rPr lang="en-US" dirty="0" err="1" smtClean="0">
                  <a:latin typeface="Courier New" charset="0"/>
                </a:rPr>
                <a:t>readE(TokenScanner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>
                  <a:latin typeface="Courier New" charset="0"/>
                </a:rPr>
                <a:t>&amp;</a:t>
              </a:r>
              <a:r>
                <a:rPr lang="en-US" dirty="0" smtClean="0">
                  <a:latin typeface="Courier New" charset="0"/>
                </a:rPr>
                <a:t> scanner, </a:t>
              </a:r>
              <a:r>
                <a:rPr lang="en-US" dirty="0" err="1">
                  <a:latin typeface="Courier New" charset="0"/>
                </a:rPr>
                <a:t>int</a:t>
              </a:r>
              <a:r>
                <a:rPr lang="en-US" dirty="0">
                  <a:latin typeface="Courier New" charset="0"/>
                </a:rPr>
                <a:t> </a:t>
              </a:r>
              <a:r>
                <a:rPr lang="en-US" dirty="0" err="1">
                  <a:latin typeface="Courier New" charset="0"/>
                </a:rPr>
                <a:t>prec</a:t>
              </a:r>
              <a:r>
                <a:rPr lang="en-US" dirty="0">
                  <a:latin typeface="Courier New" charset="0"/>
                </a:rPr>
                <a:t>) {</a:t>
              </a:r>
            </a:p>
            <a:p>
              <a:r>
                <a:rPr lang="en-US" dirty="0">
                  <a:latin typeface="Courier New" charset="0"/>
                </a:rPr>
                <a:t>   Expression *exp =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readT(scanner</a:t>
              </a:r>
              <a:r>
                <a:rPr lang="en-US" dirty="0" smtClean="0">
                  <a:latin typeface="Courier New" charset="0"/>
                </a:rPr>
                <a:t>)</a:t>
              </a:r>
              <a:r>
                <a:rPr lang="en-US" dirty="0">
                  <a:latin typeface="Courier New" charset="0"/>
                </a:rPr>
                <a:t>;</a:t>
              </a:r>
            </a:p>
            <a:p>
              <a:r>
                <a:rPr lang="en-US" dirty="0">
                  <a:latin typeface="Courier New" charset="0"/>
                </a:rPr>
                <a:t>   string token;</a:t>
              </a:r>
            </a:p>
            <a:p>
              <a:r>
                <a:rPr lang="en-US" dirty="0">
                  <a:latin typeface="Courier New" charset="0"/>
                </a:rPr>
                <a:t>   while (true) {</a:t>
              </a:r>
            </a:p>
            <a:p>
              <a:r>
                <a:rPr lang="en-US" dirty="0">
                  <a:latin typeface="Courier New" charset="0"/>
                </a:rPr>
                <a:t>      token =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scanner.nextToken</a:t>
              </a:r>
              <a:r>
                <a:rPr lang="en-US" dirty="0">
                  <a:latin typeface="Courier New" charset="0"/>
                </a:rPr>
                <a:t>();</a:t>
              </a:r>
            </a:p>
            <a:p>
              <a:r>
                <a:rPr lang="en-US" dirty="0">
                  <a:latin typeface="Courier New" charset="0"/>
                </a:rPr>
                <a:t>      </a:t>
              </a:r>
              <a:r>
                <a:rPr lang="en-US" dirty="0" err="1">
                  <a:latin typeface="Courier New" charset="0"/>
                </a:rPr>
                <a:t>int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tprec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>
                  <a:latin typeface="Courier New" charset="0"/>
                </a:rPr>
                <a:t>=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precedence(token</a:t>
              </a:r>
              <a:r>
                <a:rPr lang="en-US" dirty="0">
                  <a:latin typeface="Courier New" charset="0"/>
                </a:rPr>
                <a:t>);</a:t>
              </a:r>
            </a:p>
            <a:p>
              <a:r>
                <a:rPr lang="en-US" dirty="0">
                  <a:latin typeface="Courier New" charset="0"/>
                </a:rPr>
                <a:t>      if </a:t>
              </a:r>
              <a:r>
                <a:rPr lang="en-US" dirty="0" smtClean="0">
                  <a:latin typeface="Courier New" charset="0"/>
                </a:rPr>
                <a:t>(</a:t>
              </a:r>
              <a:r>
                <a:rPr lang="en-US" dirty="0" err="1" smtClean="0">
                  <a:latin typeface="Courier New" charset="0"/>
                </a:rPr>
                <a:t>tprec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>
                  <a:latin typeface="Courier New" charset="0"/>
                </a:rPr>
                <a:t>&lt;= </a:t>
              </a:r>
              <a:r>
                <a:rPr lang="en-US" dirty="0" err="1">
                  <a:latin typeface="Courier New" charset="0"/>
                </a:rPr>
                <a:t>prec</a:t>
              </a:r>
              <a:r>
                <a:rPr lang="en-US" dirty="0">
                  <a:latin typeface="Courier New" charset="0"/>
                </a:rPr>
                <a:t>) break;</a:t>
              </a:r>
            </a:p>
            <a:p>
              <a:r>
                <a:rPr lang="en-US" dirty="0">
                  <a:latin typeface="Courier New" charset="0"/>
                </a:rPr>
                <a:t>      Expression *</a:t>
              </a:r>
              <a:r>
                <a:rPr lang="en-US" dirty="0" err="1">
                  <a:latin typeface="Courier New" charset="0"/>
                </a:rPr>
                <a:t>rhs</a:t>
              </a:r>
              <a:r>
                <a:rPr lang="en-US" dirty="0">
                  <a:latin typeface="Courier New" charset="0"/>
                </a:rPr>
                <a:t> =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readE(scanner</a:t>
              </a:r>
              <a:r>
                <a:rPr lang="en-US" dirty="0" smtClean="0">
                  <a:latin typeface="Courier New" charset="0"/>
                </a:rPr>
                <a:t>, </a:t>
              </a:r>
              <a:r>
                <a:rPr lang="en-US" dirty="0" err="1" smtClean="0">
                  <a:latin typeface="Courier New" charset="0"/>
                </a:rPr>
                <a:t>tprec</a:t>
              </a:r>
              <a:r>
                <a:rPr lang="en-US" dirty="0" smtClean="0">
                  <a:latin typeface="Courier New" charset="0"/>
                </a:rPr>
                <a:t>)</a:t>
              </a:r>
              <a:r>
                <a:rPr lang="en-US" dirty="0">
                  <a:latin typeface="Courier New" charset="0"/>
                </a:rPr>
                <a:t>;</a:t>
              </a:r>
            </a:p>
            <a:p>
              <a:r>
                <a:rPr lang="en-US" dirty="0">
                  <a:latin typeface="Courier New" charset="0"/>
                </a:rPr>
                <a:t>      exp = new </a:t>
              </a:r>
              <a:r>
                <a:rPr lang="en-US" dirty="0" err="1">
                  <a:latin typeface="Courier New" charset="0"/>
                </a:rPr>
                <a:t>CompoundExp</a:t>
              </a:r>
              <a:r>
                <a:rPr lang="en-US" dirty="0" err="1" smtClean="0">
                  <a:latin typeface="Courier New" charset="0"/>
                </a:rPr>
                <a:t>(token</a:t>
              </a:r>
              <a:r>
                <a:rPr lang="en-US" dirty="0" smtClean="0">
                  <a:latin typeface="Courier New" charset="0"/>
                </a:rPr>
                <a:t>, </a:t>
              </a:r>
              <a:r>
                <a:rPr lang="en-US" dirty="0">
                  <a:latin typeface="Courier New" charset="0"/>
                </a:rPr>
                <a:t>exp, </a:t>
              </a:r>
              <a:r>
                <a:rPr lang="en-US" dirty="0" err="1">
                  <a:latin typeface="Courier New" charset="0"/>
                </a:rPr>
                <a:t>rhs</a:t>
              </a:r>
              <a:r>
                <a:rPr lang="en-US" dirty="0">
                  <a:latin typeface="Courier New" charset="0"/>
                </a:rPr>
                <a:t>);</a:t>
              </a:r>
            </a:p>
            <a:p>
              <a:r>
                <a:rPr lang="en-US" dirty="0">
                  <a:latin typeface="Courier New" charset="0"/>
                </a:rPr>
                <a:t>   }</a:t>
              </a:r>
            </a:p>
            <a:p>
              <a:r>
                <a:rPr lang="en-US" dirty="0">
                  <a:latin typeface="Courier New" charset="0"/>
                </a:rPr>
                <a:t>  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scanner.saveToken</a:t>
              </a:r>
              <a:r>
                <a:rPr lang="en-US" dirty="0" err="1">
                  <a:latin typeface="Courier New" charset="0"/>
                </a:rPr>
                <a:t>(token</a:t>
              </a:r>
              <a:r>
                <a:rPr lang="en-US" dirty="0">
                  <a:latin typeface="Courier New" charset="0"/>
                </a:rPr>
                <a:t>);</a:t>
              </a:r>
            </a:p>
            <a:p>
              <a:r>
                <a:rPr lang="en-US" dirty="0">
                  <a:latin typeface="Courier New" charset="0"/>
                </a:rPr>
                <a:t>   return exp;</a:t>
              </a:r>
            </a:p>
            <a:p>
              <a:r>
                <a:rPr lang="en-US" dirty="0">
                  <a:latin typeface="Courier New" charset="0"/>
                </a:rPr>
                <a:t>}</a:t>
              </a:r>
            </a:p>
          </p:txBody>
        </p:sp>
        <p:sp>
          <p:nvSpPr>
            <p:cNvPr id="841783" name="Rectangle 55"/>
            <p:cNvSpPr>
              <a:spLocks noChangeArrowheads="1"/>
            </p:cNvSpPr>
            <p:nvPr/>
          </p:nvSpPr>
          <p:spPr bwMode="auto">
            <a:xfrm>
              <a:off x="986" y="2720"/>
              <a:ext cx="1150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1784" name="Text Box 56"/>
            <p:cNvSpPr txBox="1">
              <a:spLocks noChangeArrowheads="1"/>
            </p:cNvSpPr>
            <p:nvPr/>
          </p:nvSpPr>
          <p:spPr bwMode="auto">
            <a:xfrm>
              <a:off x="960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 smtClean="0">
                  <a:latin typeface="Courier New" charset="0"/>
                </a:rPr>
                <a:t>scanner</a:t>
              </a:r>
              <a:endParaRPr lang="en-US" dirty="0">
                <a:latin typeface="Courier New" charset="0"/>
              </a:endParaRPr>
            </a:p>
          </p:txBody>
        </p:sp>
        <p:sp>
          <p:nvSpPr>
            <p:cNvPr id="841785" name="Rectangle 57"/>
            <p:cNvSpPr>
              <a:spLocks noChangeArrowheads="1"/>
            </p:cNvSpPr>
            <p:nvPr/>
          </p:nvSpPr>
          <p:spPr bwMode="auto">
            <a:xfrm>
              <a:off x="2224" y="2720"/>
              <a:ext cx="547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1786" name="Text Box 58"/>
            <p:cNvSpPr txBox="1">
              <a:spLocks noChangeArrowheads="1"/>
            </p:cNvSpPr>
            <p:nvPr/>
          </p:nvSpPr>
          <p:spPr bwMode="auto">
            <a:xfrm>
              <a:off x="2200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>
                  <a:latin typeface="Courier New" charset="0"/>
                </a:rPr>
                <a:t>prec</a:t>
              </a:r>
            </a:p>
          </p:txBody>
        </p:sp>
        <p:sp>
          <p:nvSpPr>
            <p:cNvPr id="841787" name="Rectangle 59"/>
            <p:cNvSpPr>
              <a:spLocks noChangeArrowheads="1"/>
            </p:cNvSpPr>
            <p:nvPr/>
          </p:nvSpPr>
          <p:spPr bwMode="auto">
            <a:xfrm>
              <a:off x="2864" y="2720"/>
              <a:ext cx="547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1788" name="Text Box 60"/>
            <p:cNvSpPr txBox="1">
              <a:spLocks noChangeArrowheads="1"/>
            </p:cNvSpPr>
            <p:nvPr/>
          </p:nvSpPr>
          <p:spPr bwMode="auto">
            <a:xfrm>
              <a:off x="2840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 dirty="0" err="1" smtClean="0">
                  <a:latin typeface="Courier New" charset="0"/>
                </a:rPr>
                <a:t>tprec</a:t>
              </a:r>
              <a:endParaRPr lang="en-US" dirty="0">
                <a:latin typeface="Courier New" charset="0"/>
              </a:endParaRPr>
            </a:p>
          </p:txBody>
        </p:sp>
        <p:sp>
          <p:nvSpPr>
            <p:cNvPr id="841789" name="Rectangle 61"/>
            <p:cNvSpPr>
              <a:spLocks noChangeArrowheads="1"/>
            </p:cNvSpPr>
            <p:nvPr/>
          </p:nvSpPr>
          <p:spPr bwMode="auto">
            <a:xfrm>
              <a:off x="3504" y="2720"/>
              <a:ext cx="547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1790" name="Text Box 62"/>
            <p:cNvSpPr txBox="1">
              <a:spLocks noChangeArrowheads="1"/>
            </p:cNvSpPr>
            <p:nvPr/>
          </p:nvSpPr>
          <p:spPr bwMode="auto">
            <a:xfrm>
              <a:off x="3480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>
                  <a:latin typeface="Courier New" charset="0"/>
                </a:rPr>
                <a:t>token</a:t>
              </a:r>
            </a:p>
          </p:txBody>
        </p:sp>
        <p:sp>
          <p:nvSpPr>
            <p:cNvPr id="841791" name="Rectangle 63"/>
            <p:cNvSpPr>
              <a:spLocks noChangeArrowheads="1"/>
            </p:cNvSpPr>
            <p:nvPr/>
          </p:nvSpPr>
          <p:spPr bwMode="auto">
            <a:xfrm>
              <a:off x="4144" y="2720"/>
              <a:ext cx="547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1792" name="Text Box 64"/>
            <p:cNvSpPr txBox="1">
              <a:spLocks noChangeArrowheads="1"/>
            </p:cNvSpPr>
            <p:nvPr/>
          </p:nvSpPr>
          <p:spPr bwMode="auto">
            <a:xfrm>
              <a:off x="4120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>
                  <a:latin typeface="Courier New" charset="0"/>
                </a:rPr>
                <a:t>exp</a:t>
              </a:r>
            </a:p>
          </p:txBody>
        </p:sp>
        <p:sp>
          <p:nvSpPr>
            <p:cNvPr id="841793" name="Rectangle 65"/>
            <p:cNvSpPr>
              <a:spLocks noChangeArrowheads="1"/>
            </p:cNvSpPr>
            <p:nvPr/>
          </p:nvSpPr>
          <p:spPr bwMode="auto">
            <a:xfrm>
              <a:off x="4776" y="2720"/>
              <a:ext cx="547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1794" name="Text Box 66"/>
            <p:cNvSpPr txBox="1">
              <a:spLocks noChangeArrowheads="1"/>
            </p:cNvSpPr>
            <p:nvPr/>
          </p:nvSpPr>
          <p:spPr bwMode="auto">
            <a:xfrm>
              <a:off x="4752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>
                  <a:latin typeface="Courier New" charset="0"/>
                </a:rPr>
                <a:t>rhs</a:t>
              </a:r>
            </a:p>
          </p:txBody>
        </p:sp>
      </p:grpSp>
      <p:grpSp>
        <p:nvGrpSpPr>
          <p:cNvPr id="7" name="Group 67"/>
          <p:cNvGrpSpPr>
            <a:grpSpLocks/>
          </p:cNvGrpSpPr>
          <p:nvPr/>
        </p:nvGrpSpPr>
        <p:grpSpPr bwMode="auto">
          <a:xfrm>
            <a:off x="6029325" y="5919787"/>
            <a:ext cx="688975" cy="571500"/>
            <a:chOff x="4894" y="3729"/>
            <a:chExt cx="434" cy="360"/>
          </a:xfrm>
        </p:grpSpPr>
        <p:sp>
          <p:nvSpPr>
            <p:cNvPr id="841796" name="Rectangle 68"/>
            <p:cNvSpPr>
              <a:spLocks noChangeArrowheads="1"/>
            </p:cNvSpPr>
            <p:nvPr/>
          </p:nvSpPr>
          <p:spPr bwMode="auto">
            <a:xfrm>
              <a:off x="4894" y="3915"/>
              <a:ext cx="434" cy="16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1797" name="Rectangle 69"/>
            <p:cNvSpPr>
              <a:spLocks noChangeArrowheads="1"/>
            </p:cNvSpPr>
            <p:nvPr/>
          </p:nvSpPr>
          <p:spPr bwMode="auto">
            <a:xfrm>
              <a:off x="4896" y="3897"/>
              <a:ext cx="431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noProof="1">
                  <a:latin typeface="Courier New" charset="0"/>
                </a:rPr>
                <a:t>n</a:t>
              </a:r>
              <a:endParaRPr lang="en-US" dirty="0">
                <a:latin typeface="Courier New" charset="0"/>
              </a:endParaRPr>
            </a:p>
          </p:txBody>
        </p:sp>
        <p:sp>
          <p:nvSpPr>
            <p:cNvPr id="841798" name="Rectangle 70"/>
            <p:cNvSpPr>
              <a:spLocks noChangeArrowheads="1"/>
            </p:cNvSpPr>
            <p:nvPr/>
          </p:nvSpPr>
          <p:spPr bwMode="auto">
            <a:xfrm>
              <a:off x="4894" y="3747"/>
              <a:ext cx="434" cy="16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1799" name="Rectangle 71"/>
            <p:cNvSpPr>
              <a:spLocks noChangeArrowheads="1"/>
            </p:cNvSpPr>
            <p:nvPr/>
          </p:nvSpPr>
          <p:spPr bwMode="auto">
            <a:xfrm>
              <a:off x="4896" y="3729"/>
              <a:ext cx="431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noProof="1">
                  <a:latin typeface="Courier New" charset="0"/>
                </a:rPr>
                <a:t>ID</a:t>
              </a:r>
              <a:endParaRPr lang="en-US" dirty="0">
                <a:latin typeface="Courier New" charset="0"/>
              </a:endParaRPr>
            </a:p>
          </p:txBody>
        </p:sp>
      </p:grpSp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377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76200"/>
            <a:ext cx="9144000" cy="1143000"/>
          </a:xfrm>
          <a:noFill/>
          <a:ln/>
        </p:spPr>
        <p:txBody>
          <a:bodyPr/>
          <a:lstStyle/>
          <a:p>
            <a:r>
              <a:rPr lang="en-US" sz="4000">
                <a:solidFill>
                  <a:srgbClr val="FF0000"/>
                </a:solidFill>
              </a:rPr>
              <a:t>Tracing the Precedence Parser </a:t>
            </a:r>
            <a:endParaRPr lang="en-US">
              <a:solidFill>
                <a:srgbClr val="FF0000"/>
              </a:solidFill>
            </a:endParaRPr>
          </a:p>
        </p:txBody>
      </p:sp>
      <p:sp>
        <p:nvSpPr>
          <p:cNvPr id="843779" name="Rectangle 3"/>
          <p:cNvSpPr>
            <a:spLocks noChangeArrowheads="1"/>
          </p:cNvSpPr>
          <p:nvPr/>
        </p:nvSpPr>
        <p:spPr bwMode="auto">
          <a:xfrm>
            <a:off x="444500" y="1166813"/>
            <a:ext cx="8032750" cy="198437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43780" name="Text Box 4"/>
          <p:cNvSpPr txBox="1">
            <a:spLocks noChangeArrowheads="1"/>
          </p:cNvSpPr>
          <p:nvPr/>
        </p:nvSpPr>
        <p:spPr bwMode="auto">
          <a:xfrm>
            <a:off x="520700" y="1130528"/>
            <a:ext cx="7962900" cy="1747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lnSpc>
                <a:spcPct val="110000"/>
              </a:lnSpc>
            </a:pPr>
            <a:r>
              <a:rPr noProof="1">
                <a:latin typeface="Courier New" charset="0"/>
              </a:rPr>
              <a:t>int main() {</a:t>
            </a:r>
          </a:p>
          <a:p>
            <a:pPr>
              <a:lnSpc>
                <a:spcPct val="110000"/>
              </a:lnSpc>
            </a:pPr>
            <a:r>
              <a:rPr noProof="1">
                <a:latin typeface="Courier New" charset="0"/>
              </a:rPr>
              <a:t>  </a:t>
            </a:r>
            <a:r>
              <a:rPr noProof="1" smtClean="0">
                <a:latin typeface="Courier New" charset="0"/>
              </a:rPr>
              <a:t> </a:t>
            </a:r>
            <a:r>
              <a:rPr lang="en-US" noProof="1" smtClean="0">
                <a:latin typeface="Courier New" charset="0"/>
              </a:rPr>
              <a:t>TokenScanner</a:t>
            </a:r>
            <a:r>
              <a:rPr noProof="1" smtClean="0">
                <a:latin typeface="Courier New" charset="0"/>
              </a:rPr>
              <a:t> scanner </a:t>
            </a:r>
            <a:r>
              <a:rPr noProof="1">
                <a:latin typeface="Courier New" charset="0"/>
              </a:rPr>
              <a:t>= new</a:t>
            </a:r>
            <a:r>
              <a:rPr noProof="1" smtClean="0">
                <a:latin typeface="Courier New" charset="0"/>
              </a:rPr>
              <a:t> </a:t>
            </a:r>
            <a:r>
              <a:rPr lang="en-US" noProof="1" smtClean="0">
                <a:latin typeface="Courier New" charset="0"/>
              </a:rPr>
              <a:t>TokenScanner</a:t>
            </a:r>
            <a:r>
              <a:rPr noProof="1" smtClean="0">
                <a:latin typeface="Courier New" charset="0"/>
              </a:rPr>
              <a:t>(</a:t>
            </a:r>
            <a:r>
              <a:rPr noProof="1">
                <a:latin typeface="Courier New" charset="0"/>
              </a:rPr>
              <a:t>);</a:t>
            </a:r>
          </a:p>
          <a:p>
            <a:pPr>
              <a:lnSpc>
                <a:spcPct val="110000"/>
              </a:lnSpc>
            </a:pPr>
            <a:r>
              <a:rPr noProof="1">
                <a:latin typeface="Courier New" charset="0"/>
              </a:rPr>
              <a:t>  </a:t>
            </a:r>
            <a:r>
              <a:rPr noProof="1" smtClean="0">
                <a:latin typeface="Courier New" charset="0"/>
              </a:rPr>
              <a:t> scanner.setInput</a:t>
            </a:r>
            <a:r>
              <a:rPr noProof="1">
                <a:latin typeface="Courier New" charset="0"/>
              </a:rPr>
              <a:t>("odd = 2 * n + 1");</a:t>
            </a:r>
          </a:p>
          <a:p>
            <a:pPr>
              <a:lnSpc>
                <a:spcPct val="110000"/>
              </a:lnSpc>
            </a:pPr>
            <a:r>
              <a:rPr noProof="1">
                <a:latin typeface="Courier New" charset="0"/>
              </a:rPr>
              <a:t>  </a:t>
            </a:r>
            <a:r>
              <a:rPr noProof="1" smtClean="0">
                <a:latin typeface="Courier New" charset="0"/>
              </a:rPr>
              <a:t> </a:t>
            </a:r>
            <a:r>
              <a:rPr lang="en-US" noProof="1" smtClean="0">
                <a:latin typeface="Courier New" charset="0"/>
              </a:rPr>
              <a:t>scanner.ignoreWhitespace()</a:t>
            </a:r>
            <a:r>
              <a:rPr noProof="1" smtClean="0">
                <a:latin typeface="Courier New" charset="0"/>
              </a:rPr>
              <a:t>;</a:t>
            </a:r>
            <a:endParaRPr noProof="1">
              <a:latin typeface="Courier New" charset="0"/>
            </a:endParaRPr>
          </a:p>
          <a:p>
            <a:pPr>
              <a:lnSpc>
                <a:spcPct val="110000"/>
              </a:lnSpc>
            </a:pPr>
            <a:r>
              <a:rPr noProof="1">
                <a:latin typeface="Courier New" charset="0"/>
              </a:rPr>
              <a:t>   Expression *exp =</a:t>
            </a:r>
            <a:r>
              <a:rPr noProof="1" smtClean="0">
                <a:latin typeface="Courier New" charset="0"/>
              </a:rPr>
              <a:t> </a:t>
            </a:r>
            <a:r>
              <a:rPr lang="en-US" noProof="1" smtClean="0">
                <a:latin typeface="Courier New" charset="0"/>
              </a:rPr>
              <a:t>readE(scanner, 0)</a:t>
            </a:r>
            <a:r>
              <a:rPr noProof="1" smtClean="0">
                <a:latin typeface="Courier New" charset="0"/>
              </a:rPr>
              <a:t>;</a:t>
            </a:r>
            <a:endParaRPr noProof="1">
              <a:latin typeface="Courier New" charset="0"/>
            </a:endParaRPr>
          </a:p>
          <a:p>
            <a:pPr>
              <a:lnSpc>
                <a:spcPct val="110000"/>
              </a:lnSpc>
            </a:pPr>
            <a:r>
              <a:rPr noProof="1">
                <a:latin typeface="Courier New" charset="0"/>
              </a:rPr>
              <a:t>   . . .</a:t>
            </a:r>
          </a:p>
          <a:p>
            <a:pPr>
              <a:lnSpc>
                <a:spcPct val="110000"/>
              </a:lnSpc>
            </a:pPr>
            <a:r>
              <a:rPr noProof="1">
                <a:latin typeface="Courier New" charset="0"/>
              </a:rPr>
              <a:t>}</a:t>
            </a:r>
          </a:p>
        </p:txBody>
      </p:sp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533400" y="1422400"/>
            <a:ext cx="8089900" cy="3384549"/>
            <a:chOff x="336" y="896"/>
            <a:chExt cx="5096" cy="2132"/>
          </a:xfrm>
        </p:grpSpPr>
        <p:sp>
          <p:nvSpPr>
            <p:cNvPr id="843782" name="Rectangle 6"/>
            <p:cNvSpPr>
              <a:spLocks noChangeArrowheads="1"/>
            </p:cNvSpPr>
            <p:nvPr/>
          </p:nvSpPr>
          <p:spPr bwMode="auto">
            <a:xfrm>
              <a:off x="336" y="907"/>
              <a:ext cx="5060" cy="2121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3783" name="Text Box 7"/>
            <p:cNvSpPr txBox="1">
              <a:spLocks noChangeArrowheads="1"/>
            </p:cNvSpPr>
            <p:nvPr/>
          </p:nvSpPr>
          <p:spPr bwMode="auto">
            <a:xfrm>
              <a:off x="408" y="896"/>
              <a:ext cx="4905" cy="18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r>
                <a:rPr lang="en-US" dirty="0">
                  <a:latin typeface="Courier New" charset="0"/>
                </a:rPr>
                <a:t>Expression </a:t>
              </a:r>
              <a:r>
                <a:rPr lang="en-US" dirty="0" smtClean="0">
                  <a:latin typeface="Courier New" charset="0"/>
                </a:rPr>
                <a:t>*</a:t>
              </a:r>
              <a:r>
                <a:rPr lang="en-US" dirty="0" err="1" smtClean="0">
                  <a:latin typeface="Courier New" charset="0"/>
                </a:rPr>
                <a:t>readE(TokenScanner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>
                  <a:latin typeface="Courier New" charset="0"/>
                </a:rPr>
                <a:t>&amp;</a:t>
              </a:r>
              <a:r>
                <a:rPr lang="en-US" dirty="0" smtClean="0">
                  <a:latin typeface="Courier New" charset="0"/>
                </a:rPr>
                <a:t> scanner, </a:t>
              </a:r>
              <a:r>
                <a:rPr lang="en-US" dirty="0" err="1">
                  <a:latin typeface="Courier New" charset="0"/>
                </a:rPr>
                <a:t>int</a:t>
              </a:r>
              <a:r>
                <a:rPr lang="en-US" dirty="0">
                  <a:latin typeface="Courier New" charset="0"/>
                </a:rPr>
                <a:t> </a:t>
              </a:r>
              <a:r>
                <a:rPr lang="en-US" dirty="0" err="1">
                  <a:latin typeface="Courier New" charset="0"/>
                </a:rPr>
                <a:t>prec</a:t>
              </a:r>
              <a:r>
                <a:rPr lang="en-US" dirty="0">
                  <a:latin typeface="Courier New" charset="0"/>
                </a:rPr>
                <a:t>) {</a:t>
              </a:r>
            </a:p>
            <a:p>
              <a:r>
                <a:rPr lang="en-US" dirty="0">
                  <a:latin typeface="Courier New" charset="0"/>
                </a:rPr>
                <a:t>   Expression *exp =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readT(scanner</a:t>
              </a:r>
              <a:r>
                <a:rPr lang="en-US" dirty="0" smtClean="0">
                  <a:latin typeface="Courier New" charset="0"/>
                </a:rPr>
                <a:t>)</a:t>
              </a:r>
              <a:r>
                <a:rPr lang="en-US" dirty="0">
                  <a:latin typeface="Courier New" charset="0"/>
                </a:rPr>
                <a:t>;</a:t>
              </a:r>
            </a:p>
            <a:p>
              <a:r>
                <a:rPr lang="en-US" dirty="0">
                  <a:latin typeface="Courier New" charset="0"/>
                </a:rPr>
                <a:t>   string token;</a:t>
              </a:r>
            </a:p>
            <a:p>
              <a:r>
                <a:rPr lang="en-US" dirty="0">
                  <a:latin typeface="Courier New" charset="0"/>
                </a:rPr>
                <a:t>   while (true) {</a:t>
              </a:r>
            </a:p>
            <a:p>
              <a:r>
                <a:rPr lang="en-US" dirty="0">
                  <a:latin typeface="Courier New" charset="0"/>
                </a:rPr>
                <a:t>      token =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scanner.nextToken</a:t>
              </a:r>
              <a:r>
                <a:rPr lang="en-US" dirty="0">
                  <a:latin typeface="Courier New" charset="0"/>
                </a:rPr>
                <a:t>();</a:t>
              </a:r>
            </a:p>
            <a:p>
              <a:r>
                <a:rPr lang="en-US" dirty="0">
                  <a:latin typeface="Courier New" charset="0"/>
                </a:rPr>
                <a:t>      </a:t>
              </a:r>
              <a:r>
                <a:rPr lang="en-US" dirty="0" err="1">
                  <a:latin typeface="Courier New" charset="0"/>
                </a:rPr>
                <a:t>int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tprec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>
                  <a:latin typeface="Courier New" charset="0"/>
                </a:rPr>
                <a:t>=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precedence(token</a:t>
              </a:r>
              <a:r>
                <a:rPr lang="en-US" dirty="0">
                  <a:latin typeface="Courier New" charset="0"/>
                </a:rPr>
                <a:t>);</a:t>
              </a:r>
            </a:p>
            <a:p>
              <a:r>
                <a:rPr lang="en-US" dirty="0">
                  <a:latin typeface="Courier New" charset="0"/>
                </a:rPr>
                <a:t>      if </a:t>
              </a:r>
              <a:r>
                <a:rPr lang="en-US" dirty="0" smtClean="0">
                  <a:latin typeface="Courier New" charset="0"/>
                </a:rPr>
                <a:t>(</a:t>
              </a:r>
              <a:r>
                <a:rPr lang="en-US" dirty="0" err="1" smtClean="0">
                  <a:latin typeface="Courier New" charset="0"/>
                </a:rPr>
                <a:t>tprec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>
                  <a:latin typeface="Courier New" charset="0"/>
                </a:rPr>
                <a:t>&lt;= </a:t>
              </a:r>
              <a:r>
                <a:rPr lang="en-US" dirty="0" err="1">
                  <a:latin typeface="Courier New" charset="0"/>
                </a:rPr>
                <a:t>prec</a:t>
              </a:r>
              <a:r>
                <a:rPr lang="en-US" dirty="0">
                  <a:latin typeface="Courier New" charset="0"/>
                </a:rPr>
                <a:t>) break;</a:t>
              </a:r>
            </a:p>
            <a:p>
              <a:r>
                <a:rPr lang="en-US" dirty="0">
                  <a:latin typeface="Courier New" charset="0"/>
                </a:rPr>
                <a:t>      Expression *</a:t>
              </a:r>
              <a:r>
                <a:rPr lang="en-US" dirty="0" err="1">
                  <a:latin typeface="Courier New" charset="0"/>
                </a:rPr>
                <a:t>rhs</a:t>
              </a:r>
              <a:r>
                <a:rPr lang="en-US" dirty="0">
                  <a:latin typeface="Courier New" charset="0"/>
                </a:rPr>
                <a:t> =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readE(scanner</a:t>
              </a:r>
              <a:r>
                <a:rPr lang="en-US" dirty="0" smtClean="0">
                  <a:latin typeface="Courier New" charset="0"/>
                </a:rPr>
                <a:t>, </a:t>
              </a:r>
              <a:r>
                <a:rPr lang="en-US" dirty="0" err="1" smtClean="0">
                  <a:latin typeface="Courier New" charset="0"/>
                </a:rPr>
                <a:t>tprec</a:t>
              </a:r>
              <a:r>
                <a:rPr lang="en-US" dirty="0" smtClean="0">
                  <a:latin typeface="Courier New" charset="0"/>
                </a:rPr>
                <a:t>)</a:t>
              </a:r>
              <a:r>
                <a:rPr lang="en-US" dirty="0">
                  <a:latin typeface="Courier New" charset="0"/>
                </a:rPr>
                <a:t>;</a:t>
              </a:r>
            </a:p>
            <a:p>
              <a:r>
                <a:rPr lang="en-US" dirty="0">
                  <a:latin typeface="Courier New" charset="0"/>
                </a:rPr>
                <a:t>      exp = new </a:t>
              </a:r>
              <a:r>
                <a:rPr lang="en-US" dirty="0" err="1">
                  <a:latin typeface="Courier New" charset="0"/>
                </a:rPr>
                <a:t>CompoundExp</a:t>
              </a:r>
              <a:r>
                <a:rPr lang="en-US" dirty="0" err="1" smtClean="0">
                  <a:latin typeface="Courier New" charset="0"/>
                </a:rPr>
                <a:t>(token</a:t>
              </a:r>
              <a:r>
                <a:rPr lang="en-US" dirty="0" smtClean="0">
                  <a:latin typeface="Courier New" charset="0"/>
                </a:rPr>
                <a:t>, </a:t>
              </a:r>
              <a:r>
                <a:rPr lang="en-US" dirty="0">
                  <a:latin typeface="Courier New" charset="0"/>
                </a:rPr>
                <a:t>exp, </a:t>
              </a:r>
              <a:r>
                <a:rPr lang="en-US" dirty="0" err="1">
                  <a:latin typeface="Courier New" charset="0"/>
                </a:rPr>
                <a:t>rhs</a:t>
              </a:r>
              <a:r>
                <a:rPr lang="en-US" dirty="0">
                  <a:latin typeface="Courier New" charset="0"/>
                </a:rPr>
                <a:t>);</a:t>
              </a:r>
            </a:p>
            <a:p>
              <a:r>
                <a:rPr lang="en-US" dirty="0">
                  <a:latin typeface="Courier New" charset="0"/>
                </a:rPr>
                <a:t>   }</a:t>
              </a:r>
            </a:p>
            <a:p>
              <a:r>
                <a:rPr lang="en-US" dirty="0">
                  <a:latin typeface="Courier New" charset="0"/>
                </a:rPr>
                <a:t>  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scanner.saveToken</a:t>
              </a:r>
              <a:r>
                <a:rPr lang="en-US" dirty="0" err="1">
                  <a:latin typeface="Courier New" charset="0"/>
                </a:rPr>
                <a:t>(token</a:t>
              </a:r>
              <a:r>
                <a:rPr lang="en-US" dirty="0">
                  <a:latin typeface="Courier New" charset="0"/>
                </a:rPr>
                <a:t>);</a:t>
              </a:r>
            </a:p>
            <a:p>
              <a:r>
                <a:rPr lang="en-US" dirty="0">
                  <a:latin typeface="Courier New" charset="0"/>
                </a:rPr>
                <a:t>   return exp;</a:t>
              </a:r>
            </a:p>
            <a:p>
              <a:r>
                <a:rPr lang="en-US" dirty="0">
                  <a:latin typeface="Courier New" charset="0"/>
                </a:rPr>
                <a:t>}</a:t>
              </a:r>
            </a:p>
          </p:txBody>
        </p:sp>
        <p:sp>
          <p:nvSpPr>
            <p:cNvPr id="843784" name="Rectangle 8"/>
            <p:cNvSpPr>
              <a:spLocks noChangeArrowheads="1"/>
            </p:cNvSpPr>
            <p:nvPr/>
          </p:nvSpPr>
          <p:spPr bwMode="auto">
            <a:xfrm>
              <a:off x="986" y="2720"/>
              <a:ext cx="1150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3785" name="Text Box 9"/>
            <p:cNvSpPr txBox="1">
              <a:spLocks noChangeArrowheads="1"/>
            </p:cNvSpPr>
            <p:nvPr/>
          </p:nvSpPr>
          <p:spPr bwMode="auto">
            <a:xfrm>
              <a:off x="960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 smtClean="0">
                  <a:latin typeface="Courier New" charset="0"/>
                </a:rPr>
                <a:t>scanner</a:t>
              </a:r>
              <a:endParaRPr lang="en-US" dirty="0">
                <a:latin typeface="Courier New" charset="0"/>
              </a:endParaRPr>
            </a:p>
          </p:txBody>
        </p:sp>
        <p:sp>
          <p:nvSpPr>
            <p:cNvPr id="843786" name="Rectangle 10"/>
            <p:cNvSpPr>
              <a:spLocks noChangeArrowheads="1"/>
            </p:cNvSpPr>
            <p:nvPr/>
          </p:nvSpPr>
          <p:spPr bwMode="auto">
            <a:xfrm>
              <a:off x="2224" y="2720"/>
              <a:ext cx="547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3787" name="Text Box 11"/>
            <p:cNvSpPr txBox="1">
              <a:spLocks noChangeArrowheads="1"/>
            </p:cNvSpPr>
            <p:nvPr/>
          </p:nvSpPr>
          <p:spPr bwMode="auto">
            <a:xfrm>
              <a:off x="2200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>
                  <a:latin typeface="Courier New" charset="0"/>
                </a:rPr>
                <a:t>prec</a:t>
              </a:r>
            </a:p>
          </p:txBody>
        </p:sp>
        <p:sp>
          <p:nvSpPr>
            <p:cNvPr id="843788" name="Rectangle 12"/>
            <p:cNvSpPr>
              <a:spLocks noChangeArrowheads="1"/>
            </p:cNvSpPr>
            <p:nvPr/>
          </p:nvSpPr>
          <p:spPr bwMode="auto">
            <a:xfrm>
              <a:off x="2864" y="2720"/>
              <a:ext cx="547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3789" name="Text Box 13"/>
            <p:cNvSpPr txBox="1">
              <a:spLocks noChangeArrowheads="1"/>
            </p:cNvSpPr>
            <p:nvPr/>
          </p:nvSpPr>
          <p:spPr bwMode="auto">
            <a:xfrm>
              <a:off x="2840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 dirty="0" err="1" smtClean="0">
                  <a:latin typeface="Courier New" charset="0"/>
                </a:rPr>
                <a:t>tprec</a:t>
              </a:r>
              <a:endParaRPr lang="en-US" dirty="0">
                <a:latin typeface="Courier New" charset="0"/>
              </a:endParaRPr>
            </a:p>
          </p:txBody>
        </p:sp>
        <p:sp>
          <p:nvSpPr>
            <p:cNvPr id="843790" name="Rectangle 14"/>
            <p:cNvSpPr>
              <a:spLocks noChangeArrowheads="1"/>
            </p:cNvSpPr>
            <p:nvPr/>
          </p:nvSpPr>
          <p:spPr bwMode="auto">
            <a:xfrm>
              <a:off x="3504" y="2720"/>
              <a:ext cx="547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3791" name="Text Box 15"/>
            <p:cNvSpPr txBox="1">
              <a:spLocks noChangeArrowheads="1"/>
            </p:cNvSpPr>
            <p:nvPr/>
          </p:nvSpPr>
          <p:spPr bwMode="auto">
            <a:xfrm>
              <a:off x="3480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>
                  <a:latin typeface="Courier New" charset="0"/>
                </a:rPr>
                <a:t>token</a:t>
              </a:r>
            </a:p>
          </p:txBody>
        </p:sp>
        <p:sp>
          <p:nvSpPr>
            <p:cNvPr id="843792" name="Rectangle 16"/>
            <p:cNvSpPr>
              <a:spLocks noChangeArrowheads="1"/>
            </p:cNvSpPr>
            <p:nvPr/>
          </p:nvSpPr>
          <p:spPr bwMode="auto">
            <a:xfrm>
              <a:off x="4144" y="2720"/>
              <a:ext cx="547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3793" name="Text Box 17"/>
            <p:cNvSpPr txBox="1">
              <a:spLocks noChangeArrowheads="1"/>
            </p:cNvSpPr>
            <p:nvPr/>
          </p:nvSpPr>
          <p:spPr bwMode="auto">
            <a:xfrm>
              <a:off x="4120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>
                  <a:latin typeface="Courier New" charset="0"/>
                </a:rPr>
                <a:t>exp</a:t>
              </a:r>
            </a:p>
          </p:txBody>
        </p:sp>
        <p:sp>
          <p:nvSpPr>
            <p:cNvPr id="843794" name="Rectangle 18"/>
            <p:cNvSpPr>
              <a:spLocks noChangeArrowheads="1"/>
            </p:cNvSpPr>
            <p:nvPr/>
          </p:nvSpPr>
          <p:spPr bwMode="auto">
            <a:xfrm>
              <a:off x="4776" y="2720"/>
              <a:ext cx="547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3795" name="Text Box 19"/>
            <p:cNvSpPr txBox="1">
              <a:spLocks noChangeArrowheads="1"/>
            </p:cNvSpPr>
            <p:nvPr/>
          </p:nvSpPr>
          <p:spPr bwMode="auto">
            <a:xfrm>
              <a:off x="4752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>
                  <a:latin typeface="Courier New" charset="0"/>
                </a:rPr>
                <a:t>rhs</a:t>
              </a:r>
            </a:p>
          </p:txBody>
        </p:sp>
      </p:grpSp>
      <p:sp>
        <p:nvSpPr>
          <p:cNvPr id="843796" name="Rectangle 20"/>
          <p:cNvSpPr>
            <a:spLocks noChangeArrowheads="1"/>
          </p:cNvSpPr>
          <p:nvPr/>
        </p:nvSpPr>
        <p:spPr bwMode="auto">
          <a:xfrm>
            <a:off x="1600200" y="4331910"/>
            <a:ext cx="17843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noProof="1">
                <a:latin typeface="Courier New" charset="0"/>
              </a:rPr>
              <a:t>odd = 2 * n + 1</a:t>
            </a:r>
            <a:endParaRPr lang="en-US" dirty="0">
              <a:latin typeface="Courier New" charset="0"/>
            </a:endParaRPr>
          </a:p>
        </p:txBody>
      </p:sp>
      <p:sp>
        <p:nvSpPr>
          <p:cNvPr id="843797" name="Text Box 21"/>
          <p:cNvSpPr txBox="1">
            <a:spLocks noChangeArrowheads="1"/>
          </p:cNvSpPr>
          <p:nvPr/>
        </p:nvSpPr>
        <p:spPr bwMode="auto">
          <a:xfrm>
            <a:off x="3530600" y="4307115"/>
            <a:ext cx="8731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600" b="0"/>
              <a:t>0</a:t>
            </a:r>
          </a:p>
        </p:txBody>
      </p:sp>
      <p:grpSp>
        <p:nvGrpSpPr>
          <p:cNvPr id="3" name="Group 22"/>
          <p:cNvGrpSpPr>
            <a:grpSpLocks/>
          </p:cNvGrpSpPr>
          <p:nvPr/>
        </p:nvGrpSpPr>
        <p:grpSpPr bwMode="auto">
          <a:xfrm>
            <a:off x="1370013" y="5919787"/>
            <a:ext cx="688975" cy="571500"/>
            <a:chOff x="4894" y="3729"/>
            <a:chExt cx="434" cy="360"/>
          </a:xfrm>
        </p:grpSpPr>
        <p:sp>
          <p:nvSpPr>
            <p:cNvPr id="843799" name="Rectangle 23"/>
            <p:cNvSpPr>
              <a:spLocks noChangeArrowheads="1"/>
            </p:cNvSpPr>
            <p:nvPr/>
          </p:nvSpPr>
          <p:spPr bwMode="auto">
            <a:xfrm>
              <a:off x="4894" y="3915"/>
              <a:ext cx="434" cy="16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3800" name="Rectangle 24"/>
            <p:cNvSpPr>
              <a:spLocks noChangeArrowheads="1"/>
            </p:cNvSpPr>
            <p:nvPr/>
          </p:nvSpPr>
          <p:spPr bwMode="auto">
            <a:xfrm>
              <a:off x="4896" y="3897"/>
              <a:ext cx="431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noProof="1">
                  <a:latin typeface="Courier New" charset="0"/>
                </a:rPr>
                <a:t>odd</a:t>
              </a:r>
              <a:endParaRPr lang="en-US" dirty="0">
                <a:latin typeface="Courier New" charset="0"/>
              </a:endParaRPr>
            </a:p>
          </p:txBody>
        </p:sp>
        <p:sp>
          <p:nvSpPr>
            <p:cNvPr id="843801" name="Rectangle 25"/>
            <p:cNvSpPr>
              <a:spLocks noChangeArrowheads="1"/>
            </p:cNvSpPr>
            <p:nvPr/>
          </p:nvSpPr>
          <p:spPr bwMode="auto">
            <a:xfrm>
              <a:off x="4894" y="3747"/>
              <a:ext cx="434" cy="16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3802" name="Rectangle 26"/>
            <p:cNvSpPr>
              <a:spLocks noChangeArrowheads="1"/>
            </p:cNvSpPr>
            <p:nvPr/>
          </p:nvSpPr>
          <p:spPr bwMode="auto">
            <a:xfrm>
              <a:off x="4896" y="3729"/>
              <a:ext cx="431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noProof="1">
                  <a:latin typeface="Courier New" charset="0"/>
                </a:rPr>
                <a:t>ID</a:t>
              </a:r>
              <a:endParaRPr lang="en-US" dirty="0">
                <a:latin typeface="Courier New" charset="0"/>
              </a:endParaRPr>
            </a:p>
          </p:txBody>
        </p:sp>
      </p:grpSp>
      <p:sp>
        <p:nvSpPr>
          <p:cNvPr id="843803" name="Oval 27"/>
          <p:cNvSpPr>
            <a:spLocks noChangeArrowheads="1"/>
          </p:cNvSpPr>
          <p:nvPr/>
        </p:nvSpPr>
        <p:spPr bwMode="auto">
          <a:xfrm>
            <a:off x="6985000" y="4483100"/>
            <a:ext cx="74613" cy="74613"/>
          </a:xfrm>
          <a:prstGeom prst="ellipse">
            <a:avLst/>
          </a:prstGeom>
          <a:solidFill>
            <a:srgbClr val="00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cxnSp>
        <p:nvCxnSpPr>
          <p:cNvPr id="843804" name="AutoShape 28"/>
          <p:cNvCxnSpPr>
            <a:cxnSpLocks noChangeShapeType="1"/>
            <a:stCxn id="843803" idx="4"/>
            <a:endCxn id="843801" idx="1"/>
          </p:cNvCxnSpPr>
          <p:nvPr/>
        </p:nvCxnSpPr>
        <p:spPr bwMode="auto">
          <a:xfrm rot="5400000">
            <a:off x="3434557" y="2493169"/>
            <a:ext cx="1524000" cy="5653087"/>
          </a:xfrm>
          <a:prstGeom prst="bentConnector4">
            <a:avLst>
              <a:gd name="adj1" fmla="val 50400"/>
              <a:gd name="adj2" fmla="val 104042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sp>
        <p:nvSpPr>
          <p:cNvPr id="843805" name="Rectangle 29"/>
          <p:cNvSpPr>
            <a:spLocks noChangeArrowheads="1"/>
          </p:cNvSpPr>
          <p:nvPr/>
        </p:nvSpPr>
        <p:spPr bwMode="auto">
          <a:xfrm>
            <a:off x="1317625" y="2994025"/>
            <a:ext cx="4606925" cy="231775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43806" name="Text Box 30"/>
          <p:cNvSpPr txBox="1">
            <a:spLocks noChangeArrowheads="1"/>
          </p:cNvSpPr>
          <p:nvPr/>
        </p:nvSpPr>
        <p:spPr bwMode="auto">
          <a:xfrm>
            <a:off x="2136775" y="444681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0000"/>
                </a:solidFill>
              </a:rPr>
              <a:t>^</a:t>
            </a:r>
          </a:p>
        </p:txBody>
      </p:sp>
      <p:sp>
        <p:nvSpPr>
          <p:cNvPr id="843807" name="Rectangle 31"/>
          <p:cNvSpPr>
            <a:spLocks noChangeArrowheads="1"/>
          </p:cNvSpPr>
          <p:nvPr/>
        </p:nvSpPr>
        <p:spPr bwMode="auto">
          <a:xfrm>
            <a:off x="5594350" y="4362450"/>
            <a:ext cx="8382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 algn="ctr"/>
            <a:r>
              <a:rPr noProof="1">
                <a:latin typeface="Courier New" charset="0"/>
              </a:rPr>
              <a:t>=</a:t>
            </a:r>
            <a:endParaRPr lang="en-US">
              <a:latin typeface="Courier New" charset="0"/>
            </a:endParaRPr>
          </a:p>
        </p:txBody>
      </p:sp>
      <p:sp>
        <p:nvSpPr>
          <p:cNvPr id="843808" name="Text Box 32"/>
          <p:cNvSpPr txBox="1">
            <a:spLocks noChangeArrowheads="1"/>
          </p:cNvSpPr>
          <p:nvPr/>
        </p:nvSpPr>
        <p:spPr bwMode="auto">
          <a:xfrm>
            <a:off x="4537075" y="4307115"/>
            <a:ext cx="8731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600" b="0"/>
              <a:t>1</a:t>
            </a:r>
          </a:p>
        </p:txBody>
      </p:sp>
      <p:grpSp>
        <p:nvGrpSpPr>
          <p:cNvPr id="4" name="Group 33"/>
          <p:cNvGrpSpPr>
            <a:grpSpLocks/>
          </p:cNvGrpSpPr>
          <p:nvPr/>
        </p:nvGrpSpPr>
        <p:grpSpPr bwMode="auto">
          <a:xfrm>
            <a:off x="619125" y="1708150"/>
            <a:ext cx="8089900" cy="3384549"/>
            <a:chOff x="336" y="896"/>
            <a:chExt cx="5096" cy="2132"/>
          </a:xfrm>
        </p:grpSpPr>
        <p:sp>
          <p:nvSpPr>
            <p:cNvPr id="843810" name="Rectangle 34"/>
            <p:cNvSpPr>
              <a:spLocks noChangeArrowheads="1"/>
            </p:cNvSpPr>
            <p:nvPr/>
          </p:nvSpPr>
          <p:spPr bwMode="auto">
            <a:xfrm>
              <a:off x="336" y="907"/>
              <a:ext cx="5060" cy="2121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3811" name="Text Box 35"/>
            <p:cNvSpPr txBox="1">
              <a:spLocks noChangeArrowheads="1"/>
            </p:cNvSpPr>
            <p:nvPr/>
          </p:nvSpPr>
          <p:spPr bwMode="auto">
            <a:xfrm>
              <a:off x="408" y="896"/>
              <a:ext cx="4905" cy="18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r>
                <a:rPr lang="en-US" dirty="0">
                  <a:latin typeface="Courier New" charset="0"/>
                </a:rPr>
                <a:t>Expression </a:t>
              </a:r>
              <a:r>
                <a:rPr lang="en-US" dirty="0" smtClean="0">
                  <a:latin typeface="Courier New" charset="0"/>
                </a:rPr>
                <a:t>*</a:t>
              </a:r>
              <a:r>
                <a:rPr lang="en-US" dirty="0" err="1" smtClean="0">
                  <a:latin typeface="Courier New" charset="0"/>
                </a:rPr>
                <a:t>readE(TokenScanner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>
                  <a:latin typeface="Courier New" charset="0"/>
                </a:rPr>
                <a:t>&amp;</a:t>
              </a:r>
              <a:r>
                <a:rPr lang="en-US" dirty="0" smtClean="0">
                  <a:latin typeface="Courier New" charset="0"/>
                </a:rPr>
                <a:t> scanner, </a:t>
              </a:r>
              <a:r>
                <a:rPr lang="en-US" dirty="0" err="1">
                  <a:latin typeface="Courier New" charset="0"/>
                </a:rPr>
                <a:t>int</a:t>
              </a:r>
              <a:r>
                <a:rPr lang="en-US" dirty="0">
                  <a:latin typeface="Courier New" charset="0"/>
                </a:rPr>
                <a:t> </a:t>
              </a:r>
              <a:r>
                <a:rPr lang="en-US" dirty="0" err="1">
                  <a:latin typeface="Courier New" charset="0"/>
                </a:rPr>
                <a:t>prec</a:t>
              </a:r>
              <a:r>
                <a:rPr lang="en-US" dirty="0">
                  <a:latin typeface="Courier New" charset="0"/>
                </a:rPr>
                <a:t>) {</a:t>
              </a:r>
            </a:p>
            <a:p>
              <a:r>
                <a:rPr lang="en-US" dirty="0">
                  <a:latin typeface="Courier New" charset="0"/>
                </a:rPr>
                <a:t>   Expression *exp =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readT(scanner</a:t>
              </a:r>
              <a:r>
                <a:rPr lang="en-US" dirty="0" smtClean="0">
                  <a:latin typeface="Courier New" charset="0"/>
                </a:rPr>
                <a:t>)</a:t>
              </a:r>
              <a:r>
                <a:rPr lang="en-US" dirty="0">
                  <a:latin typeface="Courier New" charset="0"/>
                </a:rPr>
                <a:t>;</a:t>
              </a:r>
            </a:p>
            <a:p>
              <a:r>
                <a:rPr lang="en-US" dirty="0">
                  <a:latin typeface="Courier New" charset="0"/>
                </a:rPr>
                <a:t>   string token;</a:t>
              </a:r>
            </a:p>
            <a:p>
              <a:r>
                <a:rPr lang="en-US" dirty="0">
                  <a:latin typeface="Courier New" charset="0"/>
                </a:rPr>
                <a:t>   while (true) {</a:t>
              </a:r>
            </a:p>
            <a:p>
              <a:r>
                <a:rPr lang="en-US" dirty="0">
                  <a:latin typeface="Courier New" charset="0"/>
                </a:rPr>
                <a:t>      token =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scanner.nextToken</a:t>
              </a:r>
              <a:r>
                <a:rPr lang="en-US" dirty="0">
                  <a:latin typeface="Courier New" charset="0"/>
                </a:rPr>
                <a:t>();</a:t>
              </a:r>
            </a:p>
            <a:p>
              <a:r>
                <a:rPr lang="en-US" dirty="0">
                  <a:latin typeface="Courier New" charset="0"/>
                </a:rPr>
                <a:t>      </a:t>
              </a:r>
              <a:r>
                <a:rPr lang="en-US" dirty="0" err="1">
                  <a:latin typeface="Courier New" charset="0"/>
                </a:rPr>
                <a:t>int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tprec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>
                  <a:latin typeface="Courier New" charset="0"/>
                </a:rPr>
                <a:t>=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precedence(token</a:t>
              </a:r>
              <a:r>
                <a:rPr lang="en-US" dirty="0">
                  <a:latin typeface="Courier New" charset="0"/>
                </a:rPr>
                <a:t>);</a:t>
              </a:r>
            </a:p>
            <a:p>
              <a:r>
                <a:rPr lang="en-US" dirty="0">
                  <a:latin typeface="Courier New" charset="0"/>
                </a:rPr>
                <a:t>      if </a:t>
              </a:r>
              <a:r>
                <a:rPr lang="en-US" dirty="0" smtClean="0">
                  <a:latin typeface="Courier New" charset="0"/>
                </a:rPr>
                <a:t>(</a:t>
              </a:r>
              <a:r>
                <a:rPr lang="en-US" dirty="0" err="1" smtClean="0">
                  <a:latin typeface="Courier New" charset="0"/>
                </a:rPr>
                <a:t>tprec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>
                  <a:latin typeface="Courier New" charset="0"/>
                </a:rPr>
                <a:t>&lt;= </a:t>
              </a:r>
              <a:r>
                <a:rPr lang="en-US" dirty="0" err="1">
                  <a:latin typeface="Courier New" charset="0"/>
                </a:rPr>
                <a:t>prec</a:t>
              </a:r>
              <a:r>
                <a:rPr lang="en-US" dirty="0">
                  <a:latin typeface="Courier New" charset="0"/>
                </a:rPr>
                <a:t>) break;</a:t>
              </a:r>
            </a:p>
            <a:p>
              <a:r>
                <a:rPr lang="en-US" dirty="0">
                  <a:latin typeface="Courier New" charset="0"/>
                </a:rPr>
                <a:t>      Expression *</a:t>
              </a:r>
              <a:r>
                <a:rPr lang="en-US" dirty="0" err="1">
                  <a:latin typeface="Courier New" charset="0"/>
                </a:rPr>
                <a:t>rhs</a:t>
              </a:r>
              <a:r>
                <a:rPr lang="en-US" dirty="0">
                  <a:latin typeface="Courier New" charset="0"/>
                </a:rPr>
                <a:t> =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readE(scanner</a:t>
              </a:r>
              <a:r>
                <a:rPr lang="en-US" dirty="0" smtClean="0">
                  <a:latin typeface="Courier New" charset="0"/>
                </a:rPr>
                <a:t>, </a:t>
              </a:r>
              <a:r>
                <a:rPr lang="en-US" dirty="0" err="1" smtClean="0">
                  <a:latin typeface="Courier New" charset="0"/>
                </a:rPr>
                <a:t>tprec</a:t>
              </a:r>
              <a:r>
                <a:rPr lang="en-US" dirty="0" smtClean="0">
                  <a:latin typeface="Courier New" charset="0"/>
                </a:rPr>
                <a:t>)</a:t>
              </a:r>
              <a:r>
                <a:rPr lang="en-US" dirty="0">
                  <a:latin typeface="Courier New" charset="0"/>
                </a:rPr>
                <a:t>;</a:t>
              </a:r>
            </a:p>
            <a:p>
              <a:r>
                <a:rPr lang="en-US" dirty="0">
                  <a:latin typeface="Courier New" charset="0"/>
                </a:rPr>
                <a:t>      exp = new </a:t>
              </a:r>
              <a:r>
                <a:rPr lang="en-US" dirty="0" err="1">
                  <a:latin typeface="Courier New" charset="0"/>
                </a:rPr>
                <a:t>CompoundExp</a:t>
              </a:r>
              <a:r>
                <a:rPr lang="en-US" dirty="0" err="1" smtClean="0">
                  <a:latin typeface="Courier New" charset="0"/>
                </a:rPr>
                <a:t>(token</a:t>
              </a:r>
              <a:r>
                <a:rPr lang="en-US" dirty="0" smtClean="0">
                  <a:latin typeface="Courier New" charset="0"/>
                </a:rPr>
                <a:t>, </a:t>
              </a:r>
              <a:r>
                <a:rPr lang="en-US" dirty="0">
                  <a:latin typeface="Courier New" charset="0"/>
                </a:rPr>
                <a:t>exp, </a:t>
              </a:r>
              <a:r>
                <a:rPr lang="en-US" dirty="0" err="1">
                  <a:latin typeface="Courier New" charset="0"/>
                </a:rPr>
                <a:t>rhs</a:t>
              </a:r>
              <a:r>
                <a:rPr lang="en-US" dirty="0">
                  <a:latin typeface="Courier New" charset="0"/>
                </a:rPr>
                <a:t>);</a:t>
              </a:r>
            </a:p>
            <a:p>
              <a:r>
                <a:rPr lang="en-US" dirty="0">
                  <a:latin typeface="Courier New" charset="0"/>
                </a:rPr>
                <a:t>   }</a:t>
              </a:r>
            </a:p>
            <a:p>
              <a:r>
                <a:rPr lang="en-US" dirty="0">
                  <a:latin typeface="Courier New" charset="0"/>
                </a:rPr>
                <a:t>  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scanner.saveToken</a:t>
              </a:r>
              <a:r>
                <a:rPr lang="en-US" dirty="0" err="1">
                  <a:latin typeface="Courier New" charset="0"/>
                </a:rPr>
                <a:t>(token</a:t>
              </a:r>
              <a:r>
                <a:rPr lang="en-US" dirty="0">
                  <a:latin typeface="Courier New" charset="0"/>
                </a:rPr>
                <a:t>);</a:t>
              </a:r>
            </a:p>
            <a:p>
              <a:r>
                <a:rPr lang="en-US" dirty="0">
                  <a:latin typeface="Courier New" charset="0"/>
                </a:rPr>
                <a:t>   return exp;</a:t>
              </a:r>
            </a:p>
            <a:p>
              <a:r>
                <a:rPr lang="en-US" dirty="0">
                  <a:latin typeface="Courier New" charset="0"/>
                </a:rPr>
                <a:t>}</a:t>
              </a:r>
            </a:p>
          </p:txBody>
        </p:sp>
        <p:sp>
          <p:nvSpPr>
            <p:cNvPr id="843812" name="Rectangle 36"/>
            <p:cNvSpPr>
              <a:spLocks noChangeArrowheads="1"/>
            </p:cNvSpPr>
            <p:nvPr/>
          </p:nvSpPr>
          <p:spPr bwMode="auto">
            <a:xfrm>
              <a:off x="986" y="2720"/>
              <a:ext cx="1150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3813" name="Text Box 37"/>
            <p:cNvSpPr txBox="1">
              <a:spLocks noChangeArrowheads="1"/>
            </p:cNvSpPr>
            <p:nvPr/>
          </p:nvSpPr>
          <p:spPr bwMode="auto">
            <a:xfrm>
              <a:off x="960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 smtClean="0">
                  <a:latin typeface="Courier New" charset="0"/>
                </a:rPr>
                <a:t>scanner</a:t>
              </a:r>
              <a:endParaRPr lang="en-US" dirty="0">
                <a:latin typeface="Courier New" charset="0"/>
              </a:endParaRPr>
            </a:p>
          </p:txBody>
        </p:sp>
        <p:sp>
          <p:nvSpPr>
            <p:cNvPr id="843814" name="Rectangle 38"/>
            <p:cNvSpPr>
              <a:spLocks noChangeArrowheads="1"/>
            </p:cNvSpPr>
            <p:nvPr/>
          </p:nvSpPr>
          <p:spPr bwMode="auto">
            <a:xfrm>
              <a:off x="2224" y="2720"/>
              <a:ext cx="547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3815" name="Text Box 39"/>
            <p:cNvSpPr txBox="1">
              <a:spLocks noChangeArrowheads="1"/>
            </p:cNvSpPr>
            <p:nvPr/>
          </p:nvSpPr>
          <p:spPr bwMode="auto">
            <a:xfrm>
              <a:off x="2200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>
                  <a:latin typeface="Courier New" charset="0"/>
                </a:rPr>
                <a:t>prec</a:t>
              </a:r>
            </a:p>
          </p:txBody>
        </p:sp>
        <p:sp>
          <p:nvSpPr>
            <p:cNvPr id="843816" name="Rectangle 40"/>
            <p:cNvSpPr>
              <a:spLocks noChangeArrowheads="1"/>
            </p:cNvSpPr>
            <p:nvPr/>
          </p:nvSpPr>
          <p:spPr bwMode="auto">
            <a:xfrm>
              <a:off x="2864" y="2720"/>
              <a:ext cx="547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3817" name="Text Box 41"/>
            <p:cNvSpPr txBox="1">
              <a:spLocks noChangeArrowheads="1"/>
            </p:cNvSpPr>
            <p:nvPr/>
          </p:nvSpPr>
          <p:spPr bwMode="auto">
            <a:xfrm>
              <a:off x="2840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 dirty="0" err="1" smtClean="0">
                  <a:latin typeface="Courier New" charset="0"/>
                </a:rPr>
                <a:t>tprec</a:t>
              </a:r>
              <a:endParaRPr lang="en-US" dirty="0">
                <a:latin typeface="Courier New" charset="0"/>
              </a:endParaRPr>
            </a:p>
          </p:txBody>
        </p:sp>
        <p:sp>
          <p:nvSpPr>
            <p:cNvPr id="843818" name="Rectangle 42"/>
            <p:cNvSpPr>
              <a:spLocks noChangeArrowheads="1"/>
            </p:cNvSpPr>
            <p:nvPr/>
          </p:nvSpPr>
          <p:spPr bwMode="auto">
            <a:xfrm>
              <a:off x="3504" y="2720"/>
              <a:ext cx="547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3819" name="Text Box 43"/>
            <p:cNvSpPr txBox="1">
              <a:spLocks noChangeArrowheads="1"/>
            </p:cNvSpPr>
            <p:nvPr/>
          </p:nvSpPr>
          <p:spPr bwMode="auto">
            <a:xfrm>
              <a:off x="3480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>
                  <a:latin typeface="Courier New" charset="0"/>
                </a:rPr>
                <a:t>token</a:t>
              </a:r>
            </a:p>
          </p:txBody>
        </p:sp>
        <p:sp>
          <p:nvSpPr>
            <p:cNvPr id="843820" name="Rectangle 44"/>
            <p:cNvSpPr>
              <a:spLocks noChangeArrowheads="1"/>
            </p:cNvSpPr>
            <p:nvPr/>
          </p:nvSpPr>
          <p:spPr bwMode="auto">
            <a:xfrm>
              <a:off x="4144" y="2720"/>
              <a:ext cx="547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3821" name="Text Box 45"/>
            <p:cNvSpPr txBox="1">
              <a:spLocks noChangeArrowheads="1"/>
            </p:cNvSpPr>
            <p:nvPr/>
          </p:nvSpPr>
          <p:spPr bwMode="auto">
            <a:xfrm>
              <a:off x="4120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>
                  <a:latin typeface="Courier New" charset="0"/>
                </a:rPr>
                <a:t>exp</a:t>
              </a:r>
            </a:p>
          </p:txBody>
        </p:sp>
        <p:sp>
          <p:nvSpPr>
            <p:cNvPr id="843822" name="Rectangle 46"/>
            <p:cNvSpPr>
              <a:spLocks noChangeArrowheads="1"/>
            </p:cNvSpPr>
            <p:nvPr/>
          </p:nvSpPr>
          <p:spPr bwMode="auto">
            <a:xfrm>
              <a:off x="4776" y="2720"/>
              <a:ext cx="547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3823" name="Text Box 47"/>
            <p:cNvSpPr txBox="1">
              <a:spLocks noChangeArrowheads="1"/>
            </p:cNvSpPr>
            <p:nvPr/>
          </p:nvSpPr>
          <p:spPr bwMode="auto">
            <a:xfrm>
              <a:off x="4752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>
                  <a:latin typeface="Courier New" charset="0"/>
                </a:rPr>
                <a:t>rhs</a:t>
              </a:r>
            </a:p>
          </p:txBody>
        </p:sp>
      </p:grpSp>
      <p:sp>
        <p:nvSpPr>
          <p:cNvPr id="843824" name="Rectangle 48"/>
          <p:cNvSpPr>
            <a:spLocks noChangeArrowheads="1"/>
          </p:cNvSpPr>
          <p:nvPr/>
        </p:nvSpPr>
        <p:spPr bwMode="auto">
          <a:xfrm>
            <a:off x="1685925" y="4617660"/>
            <a:ext cx="17843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noProof="1">
                <a:latin typeface="Courier New" charset="0"/>
              </a:rPr>
              <a:t>odd = 2 * n + 1</a:t>
            </a:r>
            <a:endParaRPr lang="en-US" dirty="0">
              <a:latin typeface="Courier New" charset="0"/>
            </a:endParaRPr>
          </a:p>
        </p:txBody>
      </p:sp>
      <p:sp>
        <p:nvSpPr>
          <p:cNvPr id="843825" name="Text Box 49"/>
          <p:cNvSpPr txBox="1">
            <a:spLocks noChangeArrowheads="1"/>
          </p:cNvSpPr>
          <p:nvPr/>
        </p:nvSpPr>
        <p:spPr bwMode="auto">
          <a:xfrm>
            <a:off x="2870200" y="473256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0000"/>
                </a:solidFill>
              </a:rPr>
              <a:t>^</a:t>
            </a:r>
          </a:p>
        </p:txBody>
      </p:sp>
      <p:sp>
        <p:nvSpPr>
          <p:cNvPr id="843826" name="Text Box 50"/>
          <p:cNvSpPr txBox="1">
            <a:spLocks noChangeArrowheads="1"/>
          </p:cNvSpPr>
          <p:nvPr/>
        </p:nvSpPr>
        <p:spPr bwMode="auto">
          <a:xfrm>
            <a:off x="3616325" y="4617055"/>
            <a:ext cx="8731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600" b="0" dirty="0"/>
              <a:t>1</a:t>
            </a:r>
          </a:p>
        </p:txBody>
      </p:sp>
      <p:grpSp>
        <p:nvGrpSpPr>
          <p:cNvPr id="5" name="Group 51"/>
          <p:cNvGrpSpPr>
            <a:grpSpLocks/>
          </p:cNvGrpSpPr>
          <p:nvPr/>
        </p:nvGrpSpPr>
        <p:grpSpPr bwMode="auto">
          <a:xfrm>
            <a:off x="3733800" y="5919787"/>
            <a:ext cx="762000" cy="571500"/>
            <a:chOff x="1552" y="3729"/>
            <a:chExt cx="480" cy="360"/>
          </a:xfrm>
        </p:grpSpPr>
        <p:sp>
          <p:nvSpPr>
            <p:cNvPr id="843828" name="Rectangle 52"/>
            <p:cNvSpPr>
              <a:spLocks noChangeArrowheads="1"/>
            </p:cNvSpPr>
            <p:nvPr/>
          </p:nvSpPr>
          <p:spPr bwMode="auto">
            <a:xfrm>
              <a:off x="1568" y="3915"/>
              <a:ext cx="434" cy="16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3829" name="Rectangle 53"/>
            <p:cNvSpPr>
              <a:spLocks noChangeArrowheads="1"/>
            </p:cNvSpPr>
            <p:nvPr/>
          </p:nvSpPr>
          <p:spPr bwMode="auto">
            <a:xfrm>
              <a:off x="1570" y="3897"/>
              <a:ext cx="431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noProof="1">
                  <a:latin typeface="Courier New" charset="0"/>
                </a:rPr>
                <a:t>2</a:t>
              </a:r>
              <a:endParaRPr lang="en-US" dirty="0">
                <a:latin typeface="Courier New" charset="0"/>
              </a:endParaRPr>
            </a:p>
          </p:txBody>
        </p:sp>
        <p:sp>
          <p:nvSpPr>
            <p:cNvPr id="843830" name="Rectangle 54"/>
            <p:cNvSpPr>
              <a:spLocks noChangeArrowheads="1"/>
            </p:cNvSpPr>
            <p:nvPr/>
          </p:nvSpPr>
          <p:spPr bwMode="auto">
            <a:xfrm>
              <a:off x="1568" y="3747"/>
              <a:ext cx="434" cy="16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3831" name="Rectangle 55"/>
            <p:cNvSpPr>
              <a:spLocks noChangeArrowheads="1"/>
            </p:cNvSpPr>
            <p:nvPr/>
          </p:nvSpPr>
          <p:spPr bwMode="auto">
            <a:xfrm>
              <a:off x="1552" y="3729"/>
              <a:ext cx="480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en-US" noProof="1" smtClean="0">
                  <a:latin typeface="Courier New" charset="0"/>
                </a:rPr>
                <a:t>CONST</a:t>
              </a:r>
              <a:endParaRPr lang="en-US" dirty="0">
                <a:latin typeface="Courier New" charset="0"/>
              </a:endParaRPr>
            </a:p>
          </p:txBody>
        </p:sp>
      </p:grpSp>
      <p:sp>
        <p:nvSpPr>
          <p:cNvPr id="843832" name="Oval 56"/>
          <p:cNvSpPr>
            <a:spLocks noChangeArrowheads="1"/>
          </p:cNvSpPr>
          <p:nvPr/>
        </p:nvSpPr>
        <p:spPr bwMode="auto">
          <a:xfrm>
            <a:off x="7086600" y="4775200"/>
            <a:ext cx="74613" cy="74613"/>
          </a:xfrm>
          <a:prstGeom prst="ellipse">
            <a:avLst/>
          </a:prstGeom>
          <a:solidFill>
            <a:srgbClr val="00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cxnSp>
        <p:nvCxnSpPr>
          <p:cNvPr id="843833" name="AutoShape 57"/>
          <p:cNvCxnSpPr>
            <a:cxnSpLocks noChangeShapeType="1"/>
            <a:stCxn id="843832" idx="4"/>
            <a:endCxn id="843830" idx="1"/>
          </p:cNvCxnSpPr>
          <p:nvPr/>
        </p:nvCxnSpPr>
        <p:spPr bwMode="auto">
          <a:xfrm rot="5400000">
            <a:off x="4826000" y="3783013"/>
            <a:ext cx="1231900" cy="3365500"/>
          </a:xfrm>
          <a:prstGeom prst="bentConnector4">
            <a:avLst>
              <a:gd name="adj1" fmla="val 50479"/>
              <a:gd name="adj2" fmla="val 106792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sp>
        <p:nvSpPr>
          <p:cNvPr id="843834" name="Rectangle 58"/>
          <p:cNvSpPr>
            <a:spLocks noChangeArrowheads="1"/>
          </p:cNvSpPr>
          <p:nvPr/>
        </p:nvSpPr>
        <p:spPr bwMode="auto">
          <a:xfrm>
            <a:off x="1089025" y="2407255"/>
            <a:ext cx="1362075" cy="231775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43835" name="Rectangle 59"/>
          <p:cNvSpPr>
            <a:spLocks noChangeArrowheads="1"/>
          </p:cNvSpPr>
          <p:nvPr/>
        </p:nvSpPr>
        <p:spPr bwMode="auto">
          <a:xfrm>
            <a:off x="1393825" y="2628900"/>
            <a:ext cx="3101975" cy="231775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43836" name="Rectangle 60"/>
          <p:cNvSpPr>
            <a:spLocks noChangeArrowheads="1"/>
          </p:cNvSpPr>
          <p:nvPr/>
        </p:nvSpPr>
        <p:spPr bwMode="auto">
          <a:xfrm>
            <a:off x="1393825" y="2835880"/>
            <a:ext cx="3313642" cy="231775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43837" name="Rectangle 61"/>
          <p:cNvSpPr>
            <a:spLocks noChangeArrowheads="1"/>
          </p:cNvSpPr>
          <p:nvPr/>
        </p:nvSpPr>
        <p:spPr bwMode="auto">
          <a:xfrm>
            <a:off x="1393826" y="3045430"/>
            <a:ext cx="2788708" cy="231775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43838" name="Text Box 62"/>
          <p:cNvSpPr txBox="1">
            <a:spLocks noChangeArrowheads="1"/>
          </p:cNvSpPr>
          <p:nvPr/>
        </p:nvSpPr>
        <p:spPr bwMode="auto">
          <a:xfrm>
            <a:off x="3073400" y="473256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0000"/>
                </a:solidFill>
              </a:rPr>
              <a:t>^</a:t>
            </a:r>
          </a:p>
        </p:txBody>
      </p:sp>
      <p:sp>
        <p:nvSpPr>
          <p:cNvPr id="843839" name="Text Box 63"/>
          <p:cNvSpPr txBox="1">
            <a:spLocks noChangeArrowheads="1"/>
          </p:cNvSpPr>
          <p:nvPr/>
        </p:nvSpPr>
        <p:spPr bwMode="auto">
          <a:xfrm>
            <a:off x="4625975" y="4604960"/>
            <a:ext cx="8731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600" b="0" dirty="0"/>
              <a:t>3</a:t>
            </a:r>
          </a:p>
        </p:txBody>
      </p:sp>
      <p:sp>
        <p:nvSpPr>
          <p:cNvPr id="843840" name="Rectangle 64"/>
          <p:cNvSpPr>
            <a:spLocks noChangeArrowheads="1"/>
          </p:cNvSpPr>
          <p:nvPr/>
        </p:nvSpPr>
        <p:spPr bwMode="auto">
          <a:xfrm>
            <a:off x="5670550" y="4648200"/>
            <a:ext cx="8382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 algn="ctr"/>
            <a:r>
              <a:rPr noProof="1">
                <a:latin typeface="Courier New" charset="0"/>
              </a:rPr>
              <a:t>*</a:t>
            </a:r>
            <a:endParaRPr lang="en-US">
              <a:latin typeface="Courier New" charset="0"/>
            </a:endParaRPr>
          </a:p>
        </p:txBody>
      </p:sp>
      <p:sp>
        <p:nvSpPr>
          <p:cNvPr id="843841" name="Rectangle 65"/>
          <p:cNvSpPr>
            <a:spLocks noChangeArrowheads="1"/>
          </p:cNvSpPr>
          <p:nvPr/>
        </p:nvSpPr>
        <p:spPr bwMode="auto">
          <a:xfrm>
            <a:off x="1393826" y="3478818"/>
            <a:ext cx="4261908" cy="231775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43842" name="Oval 66"/>
          <p:cNvSpPr>
            <a:spLocks noChangeArrowheads="1"/>
          </p:cNvSpPr>
          <p:nvPr/>
        </p:nvSpPr>
        <p:spPr bwMode="auto">
          <a:xfrm>
            <a:off x="8078788" y="4775200"/>
            <a:ext cx="74612" cy="74613"/>
          </a:xfrm>
          <a:prstGeom prst="ellipse">
            <a:avLst/>
          </a:prstGeom>
          <a:solidFill>
            <a:srgbClr val="00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cxnSp>
        <p:nvCxnSpPr>
          <p:cNvPr id="843843" name="AutoShape 67"/>
          <p:cNvCxnSpPr>
            <a:cxnSpLocks noChangeShapeType="1"/>
            <a:stCxn id="843842" idx="4"/>
            <a:endCxn id="843848" idx="1"/>
          </p:cNvCxnSpPr>
          <p:nvPr/>
        </p:nvCxnSpPr>
        <p:spPr bwMode="auto">
          <a:xfrm rot="5400000">
            <a:off x="6463299" y="4419014"/>
            <a:ext cx="1221997" cy="2083594"/>
          </a:xfrm>
          <a:prstGeom prst="bentConnector4">
            <a:avLst>
              <a:gd name="adj1" fmla="val 63560"/>
              <a:gd name="adj2" fmla="val 110971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grpSp>
        <p:nvGrpSpPr>
          <p:cNvPr id="6" name="Group 68"/>
          <p:cNvGrpSpPr>
            <a:grpSpLocks/>
          </p:cNvGrpSpPr>
          <p:nvPr/>
        </p:nvGrpSpPr>
        <p:grpSpPr bwMode="auto">
          <a:xfrm>
            <a:off x="6029325" y="5919787"/>
            <a:ext cx="688975" cy="571500"/>
            <a:chOff x="4894" y="3729"/>
            <a:chExt cx="434" cy="360"/>
          </a:xfrm>
        </p:grpSpPr>
        <p:sp>
          <p:nvSpPr>
            <p:cNvPr id="843845" name="Rectangle 69"/>
            <p:cNvSpPr>
              <a:spLocks noChangeArrowheads="1"/>
            </p:cNvSpPr>
            <p:nvPr/>
          </p:nvSpPr>
          <p:spPr bwMode="auto">
            <a:xfrm>
              <a:off x="4894" y="3915"/>
              <a:ext cx="434" cy="16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3846" name="Rectangle 70"/>
            <p:cNvSpPr>
              <a:spLocks noChangeArrowheads="1"/>
            </p:cNvSpPr>
            <p:nvPr/>
          </p:nvSpPr>
          <p:spPr bwMode="auto">
            <a:xfrm>
              <a:off x="4896" y="3897"/>
              <a:ext cx="431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noProof="1">
                  <a:latin typeface="Courier New" charset="0"/>
                </a:rPr>
                <a:t>n</a:t>
              </a:r>
              <a:endParaRPr lang="en-US" dirty="0">
                <a:latin typeface="Courier New" charset="0"/>
              </a:endParaRPr>
            </a:p>
          </p:txBody>
        </p:sp>
        <p:sp>
          <p:nvSpPr>
            <p:cNvPr id="843847" name="Rectangle 71"/>
            <p:cNvSpPr>
              <a:spLocks noChangeArrowheads="1"/>
            </p:cNvSpPr>
            <p:nvPr/>
          </p:nvSpPr>
          <p:spPr bwMode="auto">
            <a:xfrm>
              <a:off x="4894" y="3747"/>
              <a:ext cx="434" cy="16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3848" name="Rectangle 72"/>
            <p:cNvSpPr>
              <a:spLocks noChangeArrowheads="1"/>
            </p:cNvSpPr>
            <p:nvPr/>
          </p:nvSpPr>
          <p:spPr bwMode="auto">
            <a:xfrm>
              <a:off x="4896" y="3729"/>
              <a:ext cx="431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noProof="1">
                  <a:latin typeface="Courier New" charset="0"/>
                </a:rPr>
                <a:t>ID</a:t>
              </a:r>
              <a:endParaRPr lang="en-US" dirty="0">
                <a:latin typeface="Courier New" charset="0"/>
              </a:endParaRPr>
            </a:p>
          </p:txBody>
        </p:sp>
      </p:grpSp>
      <p:grpSp>
        <p:nvGrpSpPr>
          <p:cNvPr id="7" name="Group 73"/>
          <p:cNvGrpSpPr>
            <a:grpSpLocks/>
          </p:cNvGrpSpPr>
          <p:nvPr/>
        </p:nvGrpSpPr>
        <p:grpSpPr bwMode="auto">
          <a:xfrm>
            <a:off x="4886325" y="5919791"/>
            <a:ext cx="688975" cy="823913"/>
            <a:chOff x="3078" y="3729"/>
            <a:chExt cx="434" cy="519"/>
          </a:xfrm>
        </p:grpSpPr>
        <p:sp>
          <p:nvSpPr>
            <p:cNvPr id="843850" name="Rectangle 74"/>
            <p:cNvSpPr>
              <a:spLocks noChangeArrowheads="1"/>
            </p:cNvSpPr>
            <p:nvPr/>
          </p:nvSpPr>
          <p:spPr bwMode="auto">
            <a:xfrm>
              <a:off x="3078" y="3915"/>
              <a:ext cx="434" cy="16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3851" name="Rectangle 75"/>
            <p:cNvSpPr>
              <a:spLocks noChangeArrowheads="1"/>
            </p:cNvSpPr>
            <p:nvPr/>
          </p:nvSpPr>
          <p:spPr bwMode="auto">
            <a:xfrm>
              <a:off x="3080" y="3897"/>
              <a:ext cx="431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noProof="1">
                  <a:latin typeface="Courier New" charset="0"/>
                </a:rPr>
                <a:t>*</a:t>
              </a:r>
              <a:endParaRPr lang="en-US" dirty="0">
                <a:latin typeface="Courier New" charset="0"/>
              </a:endParaRPr>
            </a:p>
          </p:txBody>
        </p:sp>
        <p:sp>
          <p:nvSpPr>
            <p:cNvPr id="843852" name="Rectangle 76"/>
            <p:cNvSpPr>
              <a:spLocks noChangeArrowheads="1"/>
            </p:cNvSpPr>
            <p:nvPr/>
          </p:nvSpPr>
          <p:spPr bwMode="auto">
            <a:xfrm>
              <a:off x="3078" y="3747"/>
              <a:ext cx="434" cy="16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3853" name="Rectangle 77"/>
            <p:cNvSpPr>
              <a:spLocks noChangeArrowheads="1"/>
            </p:cNvSpPr>
            <p:nvPr/>
          </p:nvSpPr>
          <p:spPr bwMode="auto">
            <a:xfrm>
              <a:off x="3080" y="3729"/>
              <a:ext cx="431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en-US" noProof="1" smtClean="0">
                  <a:latin typeface="Courier New" charset="0"/>
                </a:rPr>
                <a:t>COMP</a:t>
              </a:r>
              <a:endParaRPr lang="en-US" dirty="0">
                <a:latin typeface="Courier New" charset="0"/>
              </a:endParaRPr>
            </a:p>
          </p:txBody>
        </p:sp>
        <p:sp>
          <p:nvSpPr>
            <p:cNvPr id="843854" name="Rectangle 78"/>
            <p:cNvSpPr>
              <a:spLocks noChangeArrowheads="1"/>
            </p:cNvSpPr>
            <p:nvPr/>
          </p:nvSpPr>
          <p:spPr bwMode="auto">
            <a:xfrm>
              <a:off x="3078" y="4081"/>
              <a:ext cx="213" cy="16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3855" name="Rectangle 79"/>
            <p:cNvSpPr>
              <a:spLocks noChangeArrowheads="1"/>
            </p:cNvSpPr>
            <p:nvPr/>
          </p:nvSpPr>
          <p:spPr bwMode="auto">
            <a:xfrm>
              <a:off x="3293" y="4081"/>
              <a:ext cx="219" cy="16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cxnSp>
        <p:nvCxnSpPr>
          <p:cNvPr id="843856" name="AutoShape 80"/>
          <p:cNvCxnSpPr>
            <a:cxnSpLocks noChangeShapeType="1"/>
            <a:stCxn id="843832" idx="4"/>
            <a:endCxn id="843853" idx="1"/>
          </p:cNvCxnSpPr>
          <p:nvPr/>
        </p:nvCxnSpPr>
        <p:spPr bwMode="auto">
          <a:xfrm rot="5400000">
            <a:off x="5395706" y="4343608"/>
            <a:ext cx="1221997" cy="2234407"/>
          </a:xfrm>
          <a:prstGeom prst="bentConnector4">
            <a:avLst>
              <a:gd name="adj1" fmla="val 50693"/>
              <a:gd name="adj2" fmla="val 110231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843857" name="AutoShape 81"/>
          <p:cNvCxnSpPr>
            <a:cxnSpLocks noChangeShapeType="1"/>
            <a:stCxn id="843858" idx="6"/>
            <a:endCxn id="843848" idx="1"/>
          </p:cNvCxnSpPr>
          <p:nvPr/>
        </p:nvCxnSpPr>
        <p:spPr bwMode="auto">
          <a:xfrm flipV="1">
            <a:off x="5446713" y="6071810"/>
            <a:ext cx="585787" cy="545684"/>
          </a:xfrm>
          <a:prstGeom prst="bentConnector3">
            <a:avLst>
              <a:gd name="adj1" fmla="val 60324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sp>
        <p:nvSpPr>
          <p:cNvPr id="843858" name="Oval 82"/>
          <p:cNvSpPr>
            <a:spLocks noChangeArrowheads="1"/>
          </p:cNvSpPr>
          <p:nvPr/>
        </p:nvSpPr>
        <p:spPr bwMode="auto">
          <a:xfrm>
            <a:off x="5372100" y="6580188"/>
            <a:ext cx="74613" cy="74612"/>
          </a:xfrm>
          <a:prstGeom prst="ellipse">
            <a:avLst/>
          </a:prstGeom>
          <a:solidFill>
            <a:srgbClr val="00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43859" name="Oval 83"/>
          <p:cNvSpPr>
            <a:spLocks noChangeArrowheads="1"/>
          </p:cNvSpPr>
          <p:nvPr/>
        </p:nvSpPr>
        <p:spPr bwMode="auto">
          <a:xfrm>
            <a:off x="5016500" y="6580188"/>
            <a:ext cx="74613" cy="74612"/>
          </a:xfrm>
          <a:prstGeom prst="ellipse">
            <a:avLst/>
          </a:prstGeom>
          <a:solidFill>
            <a:srgbClr val="00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cxnSp>
        <p:nvCxnSpPr>
          <p:cNvPr id="843860" name="AutoShape 84"/>
          <p:cNvCxnSpPr>
            <a:cxnSpLocks noChangeShapeType="1"/>
            <a:stCxn id="843859" idx="2"/>
          </p:cNvCxnSpPr>
          <p:nvPr/>
        </p:nvCxnSpPr>
        <p:spPr bwMode="auto">
          <a:xfrm rot="10800000">
            <a:off x="3759200" y="6096000"/>
            <a:ext cx="1257300" cy="522288"/>
          </a:xfrm>
          <a:prstGeom prst="bentConnector3">
            <a:avLst>
              <a:gd name="adj1" fmla="val 118306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grpSp>
        <p:nvGrpSpPr>
          <p:cNvPr id="8" name="Group 85"/>
          <p:cNvGrpSpPr>
            <a:grpSpLocks/>
          </p:cNvGrpSpPr>
          <p:nvPr/>
        </p:nvGrpSpPr>
        <p:grpSpPr bwMode="auto">
          <a:xfrm>
            <a:off x="4625975" y="4610100"/>
            <a:ext cx="873125" cy="336550"/>
            <a:chOff x="2914" y="2904"/>
            <a:chExt cx="550" cy="212"/>
          </a:xfrm>
        </p:grpSpPr>
        <p:sp>
          <p:nvSpPr>
            <p:cNvPr id="843862" name="Rectangle 86"/>
            <p:cNvSpPr>
              <a:spLocks noChangeArrowheads="1"/>
            </p:cNvSpPr>
            <p:nvPr/>
          </p:nvSpPr>
          <p:spPr bwMode="auto">
            <a:xfrm>
              <a:off x="2964" y="2918"/>
              <a:ext cx="449" cy="198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3863" name="Text Box 87"/>
            <p:cNvSpPr txBox="1">
              <a:spLocks noChangeArrowheads="1"/>
            </p:cNvSpPr>
            <p:nvPr/>
          </p:nvSpPr>
          <p:spPr bwMode="auto">
            <a:xfrm>
              <a:off x="2914" y="2904"/>
              <a:ext cx="550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600" b="0" dirty="0"/>
                <a:t>2</a:t>
              </a:r>
            </a:p>
          </p:txBody>
        </p:sp>
      </p:grpSp>
      <p:grpSp>
        <p:nvGrpSpPr>
          <p:cNvPr id="9" name="Group 88"/>
          <p:cNvGrpSpPr>
            <a:grpSpLocks/>
          </p:cNvGrpSpPr>
          <p:nvPr/>
        </p:nvGrpSpPr>
        <p:grpSpPr bwMode="auto">
          <a:xfrm>
            <a:off x="5670550" y="4624394"/>
            <a:ext cx="838200" cy="338138"/>
            <a:chOff x="3572" y="2913"/>
            <a:chExt cx="528" cy="213"/>
          </a:xfrm>
        </p:grpSpPr>
        <p:sp>
          <p:nvSpPr>
            <p:cNvPr id="843865" name="Rectangle 89"/>
            <p:cNvSpPr>
              <a:spLocks noChangeArrowheads="1"/>
            </p:cNvSpPr>
            <p:nvPr/>
          </p:nvSpPr>
          <p:spPr bwMode="auto">
            <a:xfrm>
              <a:off x="3607" y="2928"/>
              <a:ext cx="449" cy="198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3866" name="Rectangle 90"/>
            <p:cNvSpPr>
              <a:spLocks noChangeArrowheads="1"/>
            </p:cNvSpPr>
            <p:nvPr/>
          </p:nvSpPr>
          <p:spPr bwMode="auto">
            <a:xfrm>
              <a:off x="3572" y="2913"/>
              <a:ext cx="528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noProof="1">
                  <a:latin typeface="Courier New" charset="0"/>
                </a:rPr>
                <a:t>+</a:t>
              </a:r>
              <a:endParaRPr lang="en-US" dirty="0">
                <a:latin typeface="Courier New" charset="0"/>
              </a:endParaRPr>
            </a:p>
          </p:txBody>
        </p:sp>
      </p:grpSp>
      <p:sp>
        <p:nvSpPr>
          <p:cNvPr id="843867" name="Rectangle 91"/>
          <p:cNvSpPr>
            <a:spLocks noChangeArrowheads="1"/>
          </p:cNvSpPr>
          <p:nvPr/>
        </p:nvSpPr>
        <p:spPr bwMode="auto">
          <a:xfrm>
            <a:off x="1393825" y="3274030"/>
            <a:ext cx="4398264" cy="231775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38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3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438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438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438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438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438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43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43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438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438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3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438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43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43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438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438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43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3825" grpId="0"/>
      <p:bldP spid="843834" grpId="0" animBg="1"/>
      <p:bldP spid="843835" grpId="0" animBg="1"/>
      <p:bldP spid="843836" grpId="0" animBg="1"/>
      <p:bldP spid="843837" grpId="0" animBg="1"/>
      <p:bldP spid="843838" grpId="0" build="p" autoUpdateAnimBg="0"/>
      <p:bldP spid="843841" grpId="0" animBg="1"/>
      <p:bldP spid="843858" grpId="0" animBg="1"/>
      <p:bldP spid="843859" grpId="0" animBg="1"/>
      <p:bldP spid="84386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582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76200"/>
            <a:ext cx="9144000" cy="1143000"/>
          </a:xfrm>
          <a:noFill/>
          <a:ln/>
        </p:spPr>
        <p:txBody>
          <a:bodyPr/>
          <a:lstStyle/>
          <a:p>
            <a:r>
              <a:rPr lang="en-US" sz="4000">
                <a:solidFill>
                  <a:srgbClr val="FF0000"/>
                </a:solidFill>
              </a:rPr>
              <a:t>Tracing the Precedence Parser </a:t>
            </a:r>
            <a:endParaRPr lang="en-US">
              <a:solidFill>
                <a:srgbClr val="FF0000"/>
              </a:solidFill>
            </a:endParaRPr>
          </a:p>
        </p:txBody>
      </p:sp>
      <p:sp>
        <p:nvSpPr>
          <p:cNvPr id="845827" name="Rectangle 3"/>
          <p:cNvSpPr>
            <a:spLocks noChangeArrowheads="1"/>
          </p:cNvSpPr>
          <p:nvPr/>
        </p:nvSpPr>
        <p:spPr bwMode="auto">
          <a:xfrm>
            <a:off x="444500" y="1166813"/>
            <a:ext cx="8032750" cy="198437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45828" name="Text Box 4"/>
          <p:cNvSpPr txBox="1">
            <a:spLocks noChangeArrowheads="1"/>
          </p:cNvSpPr>
          <p:nvPr/>
        </p:nvSpPr>
        <p:spPr bwMode="auto">
          <a:xfrm>
            <a:off x="520700" y="1130528"/>
            <a:ext cx="7962900" cy="1747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lnSpc>
                <a:spcPct val="110000"/>
              </a:lnSpc>
            </a:pPr>
            <a:r>
              <a:rPr noProof="1">
                <a:latin typeface="Courier New" charset="0"/>
              </a:rPr>
              <a:t>int main() {</a:t>
            </a:r>
          </a:p>
          <a:p>
            <a:pPr>
              <a:lnSpc>
                <a:spcPct val="110000"/>
              </a:lnSpc>
            </a:pPr>
            <a:r>
              <a:rPr noProof="1">
                <a:latin typeface="Courier New" charset="0"/>
              </a:rPr>
              <a:t>  </a:t>
            </a:r>
            <a:r>
              <a:rPr noProof="1" smtClean="0">
                <a:latin typeface="Courier New" charset="0"/>
              </a:rPr>
              <a:t> </a:t>
            </a:r>
            <a:r>
              <a:rPr lang="en-US" noProof="1" smtClean="0">
                <a:latin typeface="Courier New" charset="0"/>
              </a:rPr>
              <a:t>TokenScanner</a:t>
            </a:r>
            <a:r>
              <a:rPr noProof="1" smtClean="0">
                <a:latin typeface="Courier New" charset="0"/>
              </a:rPr>
              <a:t> scanner </a:t>
            </a:r>
            <a:r>
              <a:rPr noProof="1">
                <a:latin typeface="Courier New" charset="0"/>
              </a:rPr>
              <a:t>= new</a:t>
            </a:r>
            <a:r>
              <a:rPr noProof="1" smtClean="0">
                <a:latin typeface="Courier New" charset="0"/>
              </a:rPr>
              <a:t> </a:t>
            </a:r>
            <a:r>
              <a:rPr lang="en-US" noProof="1" smtClean="0">
                <a:latin typeface="Courier New" charset="0"/>
              </a:rPr>
              <a:t>TokenScanner</a:t>
            </a:r>
            <a:r>
              <a:rPr noProof="1" smtClean="0">
                <a:latin typeface="Courier New" charset="0"/>
              </a:rPr>
              <a:t>(</a:t>
            </a:r>
            <a:r>
              <a:rPr noProof="1">
                <a:latin typeface="Courier New" charset="0"/>
              </a:rPr>
              <a:t>);</a:t>
            </a:r>
          </a:p>
          <a:p>
            <a:pPr>
              <a:lnSpc>
                <a:spcPct val="110000"/>
              </a:lnSpc>
            </a:pPr>
            <a:r>
              <a:rPr noProof="1">
                <a:latin typeface="Courier New" charset="0"/>
              </a:rPr>
              <a:t>  </a:t>
            </a:r>
            <a:r>
              <a:rPr noProof="1" smtClean="0">
                <a:latin typeface="Courier New" charset="0"/>
              </a:rPr>
              <a:t> scanner.setInput</a:t>
            </a:r>
            <a:r>
              <a:rPr noProof="1">
                <a:latin typeface="Courier New" charset="0"/>
              </a:rPr>
              <a:t>("odd = 2 * n + 1");</a:t>
            </a:r>
          </a:p>
          <a:p>
            <a:pPr>
              <a:lnSpc>
                <a:spcPct val="110000"/>
              </a:lnSpc>
            </a:pPr>
            <a:r>
              <a:rPr noProof="1">
                <a:latin typeface="Courier New" charset="0"/>
              </a:rPr>
              <a:t>  </a:t>
            </a:r>
            <a:r>
              <a:rPr noProof="1" smtClean="0">
                <a:latin typeface="Courier New" charset="0"/>
              </a:rPr>
              <a:t> </a:t>
            </a:r>
            <a:r>
              <a:rPr lang="en-US" noProof="1" smtClean="0">
                <a:latin typeface="Courier New" charset="0"/>
              </a:rPr>
              <a:t>scanner.ignoreWhitespace()</a:t>
            </a:r>
            <a:r>
              <a:rPr noProof="1" smtClean="0">
                <a:latin typeface="Courier New" charset="0"/>
              </a:rPr>
              <a:t>;</a:t>
            </a:r>
            <a:endParaRPr noProof="1">
              <a:latin typeface="Courier New" charset="0"/>
            </a:endParaRPr>
          </a:p>
          <a:p>
            <a:pPr>
              <a:lnSpc>
                <a:spcPct val="110000"/>
              </a:lnSpc>
            </a:pPr>
            <a:r>
              <a:rPr noProof="1">
                <a:latin typeface="Courier New" charset="0"/>
              </a:rPr>
              <a:t>   Expression *exp =</a:t>
            </a:r>
            <a:r>
              <a:rPr noProof="1" smtClean="0">
                <a:latin typeface="Courier New" charset="0"/>
              </a:rPr>
              <a:t> </a:t>
            </a:r>
            <a:r>
              <a:rPr lang="en-US" noProof="1" smtClean="0">
                <a:latin typeface="Courier New" charset="0"/>
              </a:rPr>
              <a:t>readE(scanner, 0)</a:t>
            </a:r>
            <a:r>
              <a:rPr noProof="1" smtClean="0">
                <a:latin typeface="Courier New" charset="0"/>
              </a:rPr>
              <a:t>;</a:t>
            </a:r>
            <a:endParaRPr noProof="1">
              <a:latin typeface="Courier New" charset="0"/>
            </a:endParaRPr>
          </a:p>
          <a:p>
            <a:pPr>
              <a:lnSpc>
                <a:spcPct val="110000"/>
              </a:lnSpc>
            </a:pPr>
            <a:r>
              <a:rPr noProof="1">
                <a:latin typeface="Courier New" charset="0"/>
              </a:rPr>
              <a:t>   . . .</a:t>
            </a:r>
          </a:p>
          <a:p>
            <a:pPr>
              <a:lnSpc>
                <a:spcPct val="110000"/>
              </a:lnSpc>
            </a:pPr>
            <a:r>
              <a:rPr noProof="1">
                <a:latin typeface="Courier New" charset="0"/>
              </a:rPr>
              <a:t>}</a:t>
            </a:r>
          </a:p>
        </p:txBody>
      </p:sp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533400" y="1422400"/>
            <a:ext cx="8089900" cy="3384549"/>
            <a:chOff x="336" y="896"/>
            <a:chExt cx="5096" cy="2132"/>
          </a:xfrm>
        </p:grpSpPr>
        <p:sp>
          <p:nvSpPr>
            <p:cNvPr id="845830" name="Rectangle 6"/>
            <p:cNvSpPr>
              <a:spLocks noChangeArrowheads="1"/>
            </p:cNvSpPr>
            <p:nvPr/>
          </p:nvSpPr>
          <p:spPr bwMode="auto">
            <a:xfrm>
              <a:off x="336" y="907"/>
              <a:ext cx="5060" cy="2121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5831" name="Text Box 7"/>
            <p:cNvSpPr txBox="1">
              <a:spLocks noChangeArrowheads="1"/>
            </p:cNvSpPr>
            <p:nvPr/>
          </p:nvSpPr>
          <p:spPr bwMode="auto">
            <a:xfrm>
              <a:off x="408" y="896"/>
              <a:ext cx="4905" cy="18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r>
                <a:rPr lang="en-US" dirty="0">
                  <a:latin typeface="Courier New" charset="0"/>
                </a:rPr>
                <a:t>Expression </a:t>
              </a:r>
              <a:r>
                <a:rPr lang="en-US" dirty="0" smtClean="0">
                  <a:latin typeface="Courier New" charset="0"/>
                </a:rPr>
                <a:t>*</a:t>
              </a:r>
              <a:r>
                <a:rPr lang="en-US" dirty="0" err="1" smtClean="0">
                  <a:latin typeface="Courier New" charset="0"/>
                </a:rPr>
                <a:t>readE(TokenScanner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>
                  <a:latin typeface="Courier New" charset="0"/>
                </a:rPr>
                <a:t>&amp;</a:t>
              </a:r>
              <a:r>
                <a:rPr lang="en-US" dirty="0" smtClean="0">
                  <a:latin typeface="Courier New" charset="0"/>
                </a:rPr>
                <a:t> scanner, </a:t>
              </a:r>
              <a:r>
                <a:rPr lang="en-US" dirty="0" err="1">
                  <a:latin typeface="Courier New" charset="0"/>
                </a:rPr>
                <a:t>int</a:t>
              </a:r>
              <a:r>
                <a:rPr lang="en-US" dirty="0">
                  <a:latin typeface="Courier New" charset="0"/>
                </a:rPr>
                <a:t> </a:t>
              </a:r>
              <a:r>
                <a:rPr lang="en-US" dirty="0" err="1">
                  <a:latin typeface="Courier New" charset="0"/>
                </a:rPr>
                <a:t>prec</a:t>
              </a:r>
              <a:r>
                <a:rPr lang="en-US" dirty="0">
                  <a:latin typeface="Courier New" charset="0"/>
                </a:rPr>
                <a:t>) {</a:t>
              </a:r>
            </a:p>
            <a:p>
              <a:r>
                <a:rPr lang="en-US" dirty="0">
                  <a:latin typeface="Courier New" charset="0"/>
                </a:rPr>
                <a:t>   Expression *exp =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readT(scanner</a:t>
              </a:r>
              <a:r>
                <a:rPr lang="en-US" dirty="0" smtClean="0">
                  <a:latin typeface="Courier New" charset="0"/>
                </a:rPr>
                <a:t>)</a:t>
              </a:r>
              <a:r>
                <a:rPr lang="en-US" dirty="0">
                  <a:latin typeface="Courier New" charset="0"/>
                </a:rPr>
                <a:t>;</a:t>
              </a:r>
            </a:p>
            <a:p>
              <a:r>
                <a:rPr lang="en-US" dirty="0">
                  <a:latin typeface="Courier New" charset="0"/>
                </a:rPr>
                <a:t>   string token;</a:t>
              </a:r>
            </a:p>
            <a:p>
              <a:r>
                <a:rPr lang="en-US" dirty="0">
                  <a:latin typeface="Courier New" charset="0"/>
                </a:rPr>
                <a:t>   while (true) {</a:t>
              </a:r>
            </a:p>
            <a:p>
              <a:r>
                <a:rPr lang="en-US" dirty="0">
                  <a:latin typeface="Courier New" charset="0"/>
                </a:rPr>
                <a:t>      token =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scanner.nextToken</a:t>
              </a:r>
              <a:r>
                <a:rPr lang="en-US" dirty="0">
                  <a:latin typeface="Courier New" charset="0"/>
                </a:rPr>
                <a:t>();</a:t>
              </a:r>
            </a:p>
            <a:p>
              <a:r>
                <a:rPr lang="en-US" dirty="0">
                  <a:latin typeface="Courier New" charset="0"/>
                </a:rPr>
                <a:t>      </a:t>
              </a:r>
              <a:r>
                <a:rPr lang="en-US" dirty="0" err="1">
                  <a:latin typeface="Courier New" charset="0"/>
                </a:rPr>
                <a:t>int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tprec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>
                  <a:latin typeface="Courier New" charset="0"/>
                </a:rPr>
                <a:t>=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precedence(token</a:t>
              </a:r>
              <a:r>
                <a:rPr lang="en-US" dirty="0">
                  <a:latin typeface="Courier New" charset="0"/>
                </a:rPr>
                <a:t>);</a:t>
              </a:r>
            </a:p>
            <a:p>
              <a:r>
                <a:rPr lang="en-US" dirty="0">
                  <a:latin typeface="Courier New" charset="0"/>
                </a:rPr>
                <a:t>      if </a:t>
              </a:r>
              <a:r>
                <a:rPr lang="en-US" dirty="0" smtClean="0">
                  <a:latin typeface="Courier New" charset="0"/>
                </a:rPr>
                <a:t>(</a:t>
              </a:r>
              <a:r>
                <a:rPr lang="en-US" dirty="0" err="1" smtClean="0">
                  <a:latin typeface="Courier New" charset="0"/>
                </a:rPr>
                <a:t>tprec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>
                  <a:latin typeface="Courier New" charset="0"/>
                </a:rPr>
                <a:t>&lt;= </a:t>
              </a:r>
              <a:r>
                <a:rPr lang="en-US" dirty="0" err="1">
                  <a:latin typeface="Courier New" charset="0"/>
                </a:rPr>
                <a:t>prec</a:t>
              </a:r>
              <a:r>
                <a:rPr lang="en-US" dirty="0">
                  <a:latin typeface="Courier New" charset="0"/>
                </a:rPr>
                <a:t>) break;</a:t>
              </a:r>
            </a:p>
            <a:p>
              <a:r>
                <a:rPr lang="en-US" dirty="0">
                  <a:latin typeface="Courier New" charset="0"/>
                </a:rPr>
                <a:t>      Expression *</a:t>
              </a:r>
              <a:r>
                <a:rPr lang="en-US" dirty="0" err="1">
                  <a:latin typeface="Courier New" charset="0"/>
                </a:rPr>
                <a:t>rhs</a:t>
              </a:r>
              <a:r>
                <a:rPr lang="en-US" dirty="0">
                  <a:latin typeface="Courier New" charset="0"/>
                </a:rPr>
                <a:t> =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readE(scanner</a:t>
              </a:r>
              <a:r>
                <a:rPr lang="en-US" dirty="0" smtClean="0">
                  <a:latin typeface="Courier New" charset="0"/>
                </a:rPr>
                <a:t>, </a:t>
              </a:r>
              <a:r>
                <a:rPr lang="en-US" dirty="0" err="1" smtClean="0">
                  <a:latin typeface="Courier New" charset="0"/>
                </a:rPr>
                <a:t>tprec</a:t>
              </a:r>
              <a:r>
                <a:rPr lang="en-US" dirty="0" smtClean="0">
                  <a:latin typeface="Courier New" charset="0"/>
                </a:rPr>
                <a:t>)</a:t>
              </a:r>
              <a:r>
                <a:rPr lang="en-US" dirty="0">
                  <a:latin typeface="Courier New" charset="0"/>
                </a:rPr>
                <a:t>;</a:t>
              </a:r>
            </a:p>
            <a:p>
              <a:r>
                <a:rPr lang="en-US" dirty="0">
                  <a:latin typeface="Courier New" charset="0"/>
                </a:rPr>
                <a:t>      exp = new </a:t>
              </a:r>
              <a:r>
                <a:rPr lang="en-US" dirty="0" err="1">
                  <a:latin typeface="Courier New" charset="0"/>
                </a:rPr>
                <a:t>CompoundExp</a:t>
              </a:r>
              <a:r>
                <a:rPr lang="en-US" dirty="0" err="1" smtClean="0">
                  <a:latin typeface="Courier New" charset="0"/>
                </a:rPr>
                <a:t>(token</a:t>
              </a:r>
              <a:r>
                <a:rPr lang="en-US" dirty="0" smtClean="0">
                  <a:latin typeface="Courier New" charset="0"/>
                </a:rPr>
                <a:t>, </a:t>
              </a:r>
              <a:r>
                <a:rPr lang="en-US" dirty="0">
                  <a:latin typeface="Courier New" charset="0"/>
                </a:rPr>
                <a:t>exp, </a:t>
              </a:r>
              <a:r>
                <a:rPr lang="en-US" dirty="0" err="1">
                  <a:latin typeface="Courier New" charset="0"/>
                </a:rPr>
                <a:t>rhs</a:t>
              </a:r>
              <a:r>
                <a:rPr lang="en-US" dirty="0">
                  <a:latin typeface="Courier New" charset="0"/>
                </a:rPr>
                <a:t>);</a:t>
              </a:r>
            </a:p>
            <a:p>
              <a:r>
                <a:rPr lang="en-US" dirty="0">
                  <a:latin typeface="Courier New" charset="0"/>
                </a:rPr>
                <a:t>   }</a:t>
              </a:r>
            </a:p>
            <a:p>
              <a:r>
                <a:rPr lang="en-US" dirty="0">
                  <a:latin typeface="Courier New" charset="0"/>
                </a:rPr>
                <a:t>  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scanner.saveToken</a:t>
              </a:r>
              <a:r>
                <a:rPr lang="en-US" dirty="0" err="1">
                  <a:latin typeface="Courier New" charset="0"/>
                </a:rPr>
                <a:t>(token</a:t>
              </a:r>
              <a:r>
                <a:rPr lang="en-US" dirty="0">
                  <a:latin typeface="Courier New" charset="0"/>
                </a:rPr>
                <a:t>);</a:t>
              </a:r>
            </a:p>
            <a:p>
              <a:r>
                <a:rPr lang="en-US" dirty="0">
                  <a:latin typeface="Courier New" charset="0"/>
                </a:rPr>
                <a:t>   return exp;</a:t>
              </a:r>
            </a:p>
            <a:p>
              <a:r>
                <a:rPr lang="en-US" dirty="0">
                  <a:latin typeface="Courier New" charset="0"/>
                </a:rPr>
                <a:t>}</a:t>
              </a:r>
            </a:p>
          </p:txBody>
        </p:sp>
        <p:sp>
          <p:nvSpPr>
            <p:cNvPr id="845832" name="Rectangle 8"/>
            <p:cNvSpPr>
              <a:spLocks noChangeArrowheads="1"/>
            </p:cNvSpPr>
            <p:nvPr/>
          </p:nvSpPr>
          <p:spPr bwMode="auto">
            <a:xfrm>
              <a:off x="986" y="2720"/>
              <a:ext cx="1150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5833" name="Text Box 9"/>
            <p:cNvSpPr txBox="1">
              <a:spLocks noChangeArrowheads="1"/>
            </p:cNvSpPr>
            <p:nvPr/>
          </p:nvSpPr>
          <p:spPr bwMode="auto">
            <a:xfrm>
              <a:off x="960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 smtClean="0">
                  <a:latin typeface="Courier New" charset="0"/>
                </a:rPr>
                <a:t>scanner</a:t>
              </a:r>
              <a:endParaRPr lang="en-US" dirty="0">
                <a:latin typeface="Courier New" charset="0"/>
              </a:endParaRPr>
            </a:p>
          </p:txBody>
        </p:sp>
        <p:sp>
          <p:nvSpPr>
            <p:cNvPr id="845834" name="Rectangle 10"/>
            <p:cNvSpPr>
              <a:spLocks noChangeArrowheads="1"/>
            </p:cNvSpPr>
            <p:nvPr/>
          </p:nvSpPr>
          <p:spPr bwMode="auto">
            <a:xfrm>
              <a:off x="2224" y="2720"/>
              <a:ext cx="547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5835" name="Text Box 11"/>
            <p:cNvSpPr txBox="1">
              <a:spLocks noChangeArrowheads="1"/>
            </p:cNvSpPr>
            <p:nvPr/>
          </p:nvSpPr>
          <p:spPr bwMode="auto">
            <a:xfrm>
              <a:off x="2200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>
                  <a:latin typeface="Courier New" charset="0"/>
                </a:rPr>
                <a:t>prec</a:t>
              </a:r>
            </a:p>
          </p:txBody>
        </p:sp>
        <p:sp>
          <p:nvSpPr>
            <p:cNvPr id="845836" name="Rectangle 12"/>
            <p:cNvSpPr>
              <a:spLocks noChangeArrowheads="1"/>
            </p:cNvSpPr>
            <p:nvPr/>
          </p:nvSpPr>
          <p:spPr bwMode="auto">
            <a:xfrm>
              <a:off x="2864" y="2720"/>
              <a:ext cx="547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5837" name="Text Box 13"/>
            <p:cNvSpPr txBox="1">
              <a:spLocks noChangeArrowheads="1"/>
            </p:cNvSpPr>
            <p:nvPr/>
          </p:nvSpPr>
          <p:spPr bwMode="auto">
            <a:xfrm>
              <a:off x="2840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 dirty="0" err="1" smtClean="0">
                  <a:latin typeface="Courier New" charset="0"/>
                </a:rPr>
                <a:t>tprec</a:t>
              </a:r>
              <a:endParaRPr lang="en-US" dirty="0">
                <a:latin typeface="Courier New" charset="0"/>
              </a:endParaRPr>
            </a:p>
          </p:txBody>
        </p:sp>
        <p:sp>
          <p:nvSpPr>
            <p:cNvPr id="845838" name="Rectangle 14"/>
            <p:cNvSpPr>
              <a:spLocks noChangeArrowheads="1"/>
            </p:cNvSpPr>
            <p:nvPr/>
          </p:nvSpPr>
          <p:spPr bwMode="auto">
            <a:xfrm>
              <a:off x="3504" y="2720"/>
              <a:ext cx="547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5839" name="Text Box 15"/>
            <p:cNvSpPr txBox="1">
              <a:spLocks noChangeArrowheads="1"/>
            </p:cNvSpPr>
            <p:nvPr/>
          </p:nvSpPr>
          <p:spPr bwMode="auto">
            <a:xfrm>
              <a:off x="3480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>
                  <a:latin typeface="Courier New" charset="0"/>
                </a:rPr>
                <a:t>token</a:t>
              </a:r>
            </a:p>
          </p:txBody>
        </p:sp>
        <p:sp>
          <p:nvSpPr>
            <p:cNvPr id="845840" name="Rectangle 16"/>
            <p:cNvSpPr>
              <a:spLocks noChangeArrowheads="1"/>
            </p:cNvSpPr>
            <p:nvPr/>
          </p:nvSpPr>
          <p:spPr bwMode="auto">
            <a:xfrm>
              <a:off x="4144" y="2720"/>
              <a:ext cx="547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5841" name="Text Box 17"/>
            <p:cNvSpPr txBox="1">
              <a:spLocks noChangeArrowheads="1"/>
            </p:cNvSpPr>
            <p:nvPr/>
          </p:nvSpPr>
          <p:spPr bwMode="auto">
            <a:xfrm>
              <a:off x="4120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>
                  <a:latin typeface="Courier New" charset="0"/>
                </a:rPr>
                <a:t>exp</a:t>
              </a:r>
            </a:p>
          </p:txBody>
        </p:sp>
        <p:sp>
          <p:nvSpPr>
            <p:cNvPr id="845842" name="Rectangle 18"/>
            <p:cNvSpPr>
              <a:spLocks noChangeArrowheads="1"/>
            </p:cNvSpPr>
            <p:nvPr/>
          </p:nvSpPr>
          <p:spPr bwMode="auto">
            <a:xfrm>
              <a:off x="4776" y="2720"/>
              <a:ext cx="547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5843" name="Text Box 19"/>
            <p:cNvSpPr txBox="1">
              <a:spLocks noChangeArrowheads="1"/>
            </p:cNvSpPr>
            <p:nvPr/>
          </p:nvSpPr>
          <p:spPr bwMode="auto">
            <a:xfrm>
              <a:off x="4752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>
                  <a:latin typeface="Courier New" charset="0"/>
                </a:rPr>
                <a:t>rhs</a:t>
              </a:r>
            </a:p>
          </p:txBody>
        </p:sp>
      </p:grpSp>
      <p:sp>
        <p:nvSpPr>
          <p:cNvPr id="845844" name="Rectangle 20"/>
          <p:cNvSpPr>
            <a:spLocks noChangeArrowheads="1"/>
          </p:cNvSpPr>
          <p:nvPr/>
        </p:nvSpPr>
        <p:spPr bwMode="auto">
          <a:xfrm>
            <a:off x="1600200" y="4356100"/>
            <a:ext cx="17843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noProof="1">
                <a:latin typeface="Courier New" charset="0"/>
              </a:rPr>
              <a:t>odd = 2 * n + 1</a:t>
            </a:r>
            <a:endParaRPr lang="en-US" dirty="0">
              <a:latin typeface="Courier New" charset="0"/>
            </a:endParaRPr>
          </a:p>
        </p:txBody>
      </p:sp>
      <p:sp>
        <p:nvSpPr>
          <p:cNvPr id="845845" name="Text Box 21"/>
          <p:cNvSpPr txBox="1">
            <a:spLocks noChangeArrowheads="1"/>
          </p:cNvSpPr>
          <p:nvPr/>
        </p:nvSpPr>
        <p:spPr bwMode="auto">
          <a:xfrm>
            <a:off x="3530600" y="4331305"/>
            <a:ext cx="8731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600" b="0"/>
              <a:t>0</a:t>
            </a:r>
          </a:p>
        </p:txBody>
      </p:sp>
      <p:grpSp>
        <p:nvGrpSpPr>
          <p:cNvPr id="3" name="Group 22"/>
          <p:cNvGrpSpPr>
            <a:grpSpLocks/>
          </p:cNvGrpSpPr>
          <p:nvPr/>
        </p:nvGrpSpPr>
        <p:grpSpPr bwMode="auto">
          <a:xfrm>
            <a:off x="1370013" y="5919787"/>
            <a:ext cx="688975" cy="571500"/>
            <a:chOff x="4894" y="3729"/>
            <a:chExt cx="434" cy="360"/>
          </a:xfrm>
        </p:grpSpPr>
        <p:sp>
          <p:nvSpPr>
            <p:cNvPr id="845847" name="Rectangle 23"/>
            <p:cNvSpPr>
              <a:spLocks noChangeArrowheads="1"/>
            </p:cNvSpPr>
            <p:nvPr/>
          </p:nvSpPr>
          <p:spPr bwMode="auto">
            <a:xfrm>
              <a:off x="4894" y="3915"/>
              <a:ext cx="434" cy="16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5848" name="Rectangle 24"/>
            <p:cNvSpPr>
              <a:spLocks noChangeArrowheads="1"/>
            </p:cNvSpPr>
            <p:nvPr/>
          </p:nvSpPr>
          <p:spPr bwMode="auto">
            <a:xfrm>
              <a:off x="4896" y="3897"/>
              <a:ext cx="431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noProof="1">
                  <a:latin typeface="Courier New" charset="0"/>
                </a:rPr>
                <a:t>odd</a:t>
              </a:r>
              <a:endParaRPr lang="en-US" dirty="0">
                <a:latin typeface="Courier New" charset="0"/>
              </a:endParaRPr>
            </a:p>
          </p:txBody>
        </p:sp>
        <p:sp>
          <p:nvSpPr>
            <p:cNvPr id="845849" name="Rectangle 25"/>
            <p:cNvSpPr>
              <a:spLocks noChangeArrowheads="1"/>
            </p:cNvSpPr>
            <p:nvPr/>
          </p:nvSpPr>
          <p:spPr bwMode="auto">
            <a:xfrm>
              <a:off x="4894" y="3747"/>
              <a:ext cx="434" cy="16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5850" name="Rectangle 26"/>
            <p:cNvSpPr>
              <a:spLocks noChangeArrowheads="1"/>
            </p:cNvSpPr>
            <p:nvPr/>
          </p:nvSpPr>
          <p:spPr bwMode="auto">
            <a:xfrm>
              <a:off x="4896" y="3729"/>
              <a:ext cx="431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noProof="1">
                  <a:latin typeface="Courier New" charset="0"/>
                </a:rPr>
                <a:t>ID</a:t>
              </a:r>
              <a:endParaRPr lang="en-US" dirty="0">
                <a:latin typeface="Courier New" charset="0"/>
              </a:endParaRPr>
            </a:p>
          </p:txBody>
        </p:sp>
      </p:grpSp>
      <p:sp>
        <p:nvSpPr>
          <p:cNvPr id="845851" name="Oval 27"/>
          <p:cNvSpPr>
            <a:spLocks noChangeArrowheads="1"/>
          </p:cNvSpPr>
          <p:nvPr/>
        </p:nvSpPr>
        <p:spPr bwMode="auto">
          <a:xfrm>
            <a:off x="6985000" y="4483100"/>
            <a:ext cx="74613" cy="74613"/>
          </a:xfrm>
          <a:prstGeom prst="ellipse">
            <a:avLst/>
          </a:prstGeom>
          <a:solidFill>
            <a:srgbClr val="00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cxnSp>
        <p:nvCxnSpPr>
          <p:cNvPr id="845852" name="AutoShape 28"/>
          <p:cNvCxnSpPr>
            <a:cxnSpLocks noChangeShapeType="1"/>
            <a:stCxn id="845851" idx="4"/>
            <a:endCxn id="845849" idx="1"/>
          </p:cNvCxnSpPr>
          <p:nvPr/>
        </p:nvCxnSpPr>
        <p:spPr bwMode="auto">
          <a:xfrm rot="5400000">
            <a:off x="3434557" y="2493169"/>
            <a:ext cx="1524000" cy="5653087"/>
          </a:xfrm>
          <a:prstGeom prst="bentConnector4">
            <a:avLst>
              <a:gd name="adj1" fmla="val 50409"/>
              <a:gd name="adj2" fmla="val 104042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sp>
        <p:nvSpPr>
          <p:cNvPr id="845853" name="Text Box 29"/>
          <p:cNvSpPr txBox="1">
            <a:spLocks noChangeArrowheads="1"/>
          </p:cNvSpPr>
          <p:nvPr/>
        </p:nvSpPr>
        <p:spPr bwMode="auto">
          <a:xfrm>
            <a:off x="2136775" y="444681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0000"/>
                </a:solidFill>
              </a:rPr>
              <a:t>^</a:t>
            </a:r>
          </a:p>
        </p:txBody>
      </p:sp>
      <p:sp>
        <p:nvSpPr>
          <p:cNvPr id="845854" name="Rectangle 30"/>
          <p:cNvSpPr>
            <a:spLocks noChangeArrowheads="1"/>
          </p:cNvSpPr>
          <p:nvPr/>
        </p:nvSpPr>
        <p:spPr bwMode="auto">
          <a:xfrm>
            <a:off x="5594350" y="4362450"/>
            <a:ext cx="8382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 algn="ctr"/>
            <a:r>
              <a:rPr noProof="1">
                <a:latin typeface="Courier New" charset="0"/>
              </a:rPr>
              <a:t>=</a:t>
            </a:r>
            <a:endParaRPr lang="en-US">
              <a:latin typeface="Courier New" charset="0"/>
            </a:endParaRPr>
          </a:p>
        </p:txBody>
      </p:sp>
      <p:sp>
        <p:nvSpPr>
          <p:cNvPr id="845855" name="Text Box 31"/>
          <p:cNvSpPr txBox="1">
            <a:spLocks noChangeArrowheads="1"/>
          </p:cNvSpPr>
          <p:nvPr/>
        </p:nvSpPr>
        <p:spPr bwMode="auto">
          <a:xfrm>
            <a:off x="4537075" y="4331305"/>
            <a:ext cx="8731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600" b="0" dirty="0"/>
              <a:t>1</a:t>
            </a:r>
          </a:p>
        </p:txBody>
      </p:sp>
      <p:grpSp>
        <p:nvGrpSpPr>
          <p:cNvPr id="4" name="Group 32"/>
          <p:cNvGrpSpPr>
            <a:grpSpLocks/>
          </p:cNvGrpSpPr>
          <p:nvPr/>
        </p:nvGrpSpPr>
        <p:grpSpPr bwMode="auto">
          <a:xfrm>
            <a:off x="619125" y="1708150"/>
            <a:ext cx="8089900" cy="3384549"/>
            <a:chOff x="336" y="896"/>
            <a:chExt cx="5096" cy="2132"/>
          </a:xfrm>
        </p:grpSpPr>
        <p:sp>
          <p:nvSpPr>
            <p:cNvPr id="845857" name="Rectangle 33"/>
            <p:cNvSpPr>
              <a:spLocks noChangeArrowheads="1"/>
            </p:cNvSpPr>
            <p:nvPr/>
          </p:nvSpPr>
          <p:spPr bwMode="auto">
            <a:xfrm>
              <a:off x="336" y="907"/>
              <a:ext cx="5060" cy="2121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5858" name="Text Box 34"/>
            <p:cNvSpPr txBox="1">
              <a:spLocks noChangeArrowheads="1"/>
            </p:cNvSpPr>
            <p:nvPr/>
          </p:nvSpPr>
          <p:spPr bwMode="auto">
            <a:xfrm>
              <a:off x="408" y="896"/>
              <a:ext cx="4905" cy="18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r>
                <a:rPr lang="en-US" dirty="0">
                  <a:latin typeface="Courier New" charset="0"/>
                </a:rPr>
                <a:t>Expression </a:t>
              </a:r>
              <a:r>
                <a:rPr lang="en-US" dirty="0" smtClean="0">
                  <a:latin typeface="Courier New" charset="0"/>
                </a:rPr>
                <a:t>*</a:t>
              </a:r>
              <a:r>
                <a:rPr lang="en-US" dirty="0" err="1" smtClean="0">
                  <a:latin typeface="Courier New" charset="0"/>
                </a:rPr>
                <a:t>readE(TokenScanner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>
                  <a:latin typeface="Courier New" charset="0"/>
                </a:rPr>
                <a:t>&amp;</a:t>
              </a:r>
              <a:r>
                <a:rPr lang="en-US" dirty="0" smtClean="0">
                  <a:latin typeface="Courier New" charset="0"/>
                </a:rPr>
                <a:t> scanner, </a:t>
              </a:r>
              <a:r>
                <a:rPr lang="en-US" dirty="0" err="1">
                  <a:latin typeface="Courier New" charset="0"/>
                </a:rPr>
                <a:t>int</a:t>
              </a:r>
              <a:r>
                <a:rPr lang="en-US" dirty="0">
                  <a:latin typeface="Courier New" charset="0"/>
                </a:rPr>
                <a:t> </a:t>
              </a:r>
              <a:r>
                <a:rPr lang="en-US" dirty="0" err="1">
                  <a:latin typeface="Courier New" charset="0"/>
                </a:rPr>
                <a:t>prec</a:t>
              </a:r>
              <a:r>
                <a:rPr lang="en-US" dirty="0">
                  <a:latin typeface="Courier New" charset="0"/>
                </a:rPr>
                <a:t>) {</a:t>
              </a:r>
            </a:p>
            <a:p>
              <a:r>
                <a:rPr lang="en-US" dirty="0">
                  <a:latin typeface="Courier New" charset="0"/>
                </a:rPr>
                <a:t>   Expression *exp =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readT(scanner</a:t>
              </a:r>
              <a:r>
                <a:rPr lang="en-US" dirty="0" smtClean="0">
                  <a:latin typeface="Courier New" charset="0"/>
                </a:rPr>
                <a:t>)</a:t>
              </a:r>
              <a:r>
                <a:rPr lang="en-US" dirty="0">
                  <a:latin typeface="Courier New" charset="0"/>
                </a:rPr>
                <a:t>;</a:t>
              </a:r>
            </a:p>
            <a:p>
              <a:r>
                <a:rPr lang="en-US" dirty="0">
                  <a:latin typeface="Courier New" charset="0"/>
                </a:rPr>
                <a:t>   string token;</a:t>
              </a:r>
            </a:p>
            <a:p>
              <a:r>
                <a:rPr lang="en-US" dirty="0">
                  <a:latin typeface="Courier New" charset="0"/>
                </a:rPr>
                <a:t>   while (true) {</a:t>
              </a:r>
            </a:p>
            <a:p>
              <a:r>
                <a:rPr lang="en-US" dirty="0">
                  <a:latin typeface="Courier New" charset="0"/>
                </a:rPr>
                <a:t>      token =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scanner.nextToken</a:t>
              </a:r>
              <a:r>
                <a:rPr lang="en-US" dirty="0">
                  <a:latin typeface="Courier New" charset="0"/>
                </a:rPr>
                <a:t>();</a:t>
              </a:r>
            </a:p>
            <a:p>
              <a:r>
                <a:rPr lang="en-US" dirty="0">
                  <a:latin typeface="Courier New" charset="0"/>
                </a:rPr>
                <a:t>      </a:t>
              </a:r>
              <a:r>
                <a:rPr lang="en-US" dirty="0" err="1">
                  <a:latin typeface="Courier New" charset="0"/>
                </a:rPr>
                <a:t>int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tprec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>
                  <a:latin typeface="Courier New" charset="0"/>
                </a:rPr>
                <a:t>=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precedence(token</a:t>
              </a:r>
              <a:r>
                <a:rPr lang="en-US" dirty="0">
                  <a:latin typeface="Courier New" charset="0"/>
                </a:rPr>
                <a:t>);</a:t>
              </a:r>
            </a:p>
            <a:p>
              <a:r>
                <a:rPr lang="en-US" dirty="0">
                  <a:latin typeface="Courier New" charset="0"/>
                </a:rPr>
                <a:t>      if </a:t>
              </a:r>
              <a:r>
                <a:rPr lang="en-US" dirty="0" smtClean="0">
                  <a:latin typeface="Courier New" charset="0"/>
                </a:rPr>
                <a:t>(</a:t>
              </a:r>
              <a:r>
                <a:rPr lang="en-US" dirty="0" err="1" smtClean="0">
                  <a:latin typeface="Courier New" charset="0"/>
                </a:rPr>
                <a:t>tprec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>
                  <a:latin typeface="Courier New" charset="0"/>
                </a:rPr>
                <a:t>&lt;= </a:t>
              </a:r>
              <a:r>
                <a:rPr lang="en-US" dirty="0" err="1">
                  <a:latin typeface="Courier New" charset="0"/>
                </a:rPr>
                <a:t>prec</a:t>
              </a:r>
              <a:r>
                <a:rPr lang="en-US" dirty="0">
                  <a:latin typeface="Courier New" charset="0"/>
                </a:rPr>
                <a:t>) break;</a:t>
              </a:r>
            </a:p>
            <a:p>
              <a:r>
                <a:rPr lang="en-US" dirty="0">
                  <a:latin typeface="Courier New" charset="0"/>
                </a:rPr>
                <a:t>      Expression *</a:t>
              </a:r>
              <a:r>
                <a:rPr lang="en-US" dirty="0" err="1">
                  <a:latin typeface="Courier New" charset="0"/>
                </a:rPr>
                <a:t>rhs</a:t>
              </a:r>
              <a:r>
                <a:rPr lang="en-US" dirty="0">
                  <a:latin typeface="Courier New" charset="0"/>
                </a:rPr>
                <a:t> =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readE(scanner</a:t>
              </a:r>
              <a:r>
                <a:rPr lang="en-US" dirty="0" smtClean="0">
                  <a:latin typeface="Courier New" charset="0"/>
                </a:rPr>
                <a:t>, </a:t>
              </a:r>
              <a:r>
                <a:rPr lang="en-US" dirty="0" err="1" smtClean="0">
                  <a:latin typeface="Courier New" charset="0"/>
                </a:rPr>
                <a:t>tprec</a:t>
              </a:r>
              <a:r>
                <a:rPr lang="en-US" dirty="0" smtClean="0">
                  <a:latin typeface="Courier New" charset="0"/>
                </a:rPr>
                <a:t>)</a:t>
              </a:r>
              <a:r>
                <a:rPr lang="en-US" dirty="0">
                  <a:latin typeface="Courier New" charset="0"/>
                </a:rPr>
                <a:t>;</a:t>
              </a:r>
            </a:p>
            <a:p>
              <a:r>
                <a:rPr lang="en-US" dirty="0">
                  <a:latin typeface="Courier New" charset="0"/>
                </a:rPr>
                <a:t>      exp = new </a:t>
              </a:r>
              <a:r>
                <a:rPr lang="en-US" dirty="0" err="1">
                  <a:latin typeface="Courier New" charset="0"/>
                </a:rPr>
                <a:t>CompoundExp</a:t>
              </a:r>
              <a:r>
                <a:rPr lang="en-US" dirty="0" err="1" smtClean="0">
                  <a:latin typeface="Courier New" charset="0"/>
                </a:rPr>
                <a:t>(token</a:t>
              </a:r>
              <a:r>
                <a:rPr lang="en-US" dirty="0" smtClean="0">
                  <a:latin typeface="Courier New" charset="0"/>
                </a:rPr>
                <a:t>, </a:t>
              </a:r>
              <a:r>
                <a:rPr lang="en-US" dirty="0">
                  <a:latin typeface="Courier New" charset="0"/>
                </a:rPr>
                <a:t>exp, </a:t>
              </a:r>
              <a:r>
                <a:rPr lang="en-US" dirty="0" err="1">
                  <a:latin typeface="Courier New" charset="0"/>
                </a:rPr>
                <a:t>rhs</a:t>
              </a:r>
              <a:r>
                <a:rPr lang="en-US" dirty="0">
                  <a:latin typeface="Courier New" charset="0"/>
                </a:rPr>
                <a:t>);</a:t>
              </a:r>
            </a:p>
            <a:p>
              <a:r>
                <a:rPr lang="en-US" dirty="0">
                  <a:latin typeface="Courier New" charset="0"/>
                </a:rPr>
                <a:t>   }</a:t>
              </a:r>
            </a:p>
            <a:p>
              <a:r>
                <a:rPr lang="en-US" dirty="0">
                  <a:latin typeface="Courier New" charset="0"/>
                </a:rPr>
                <a:t>  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scanner.saveToken</a:t>
              </a:r>
              <a:r>
                <a:rPr lang="en-US" dirty="0" err="1">
                  <a:latin typeface="Courier New" charset="0"/>
                </a:rPr>
                <a:t>(token</a:t>
              </a:r>
              <a:r>
                <a:rPr lang="en-US" dirty="0">
                  <a:latin typeface="Courier New" charset="0"/>
                </a:rPr>
                <a:t>);</a:t>
              </a:r>
            </a:p>
            <a:p>
              <a:r>
                <a:rPr lang="en-US" dirty="0">
                  <a:latin typeface="Courier New" charset="0"/>
                </a:rPr>
                <a:t>   return exp;</a:t>
              </a:r>
            </a:p>
            <a:p>
              <a:r>
                <a:rPr lang="en-US" dirty="0">
                  <a:latin typeface="Courier New" charset="0"/>
                </a:rPr>
                <a:t>}</a:t>
              </a:r>
            </a:p>
          </p:txBody>
        </p:sp>
        <p:sp>
          <p:nvSpPr>
            <p:cNvPr id="845859" name="Rectangle 35"/>
            <p:cNvSpPr>
              <a:spLocks noChangeArrowheads="1"/>
            </p:cNvSpPr>
            <p:nvPr/>
          </p:nvSpPr>
          <p:spPr bwMode="auto">
            <a:xfrm>
              <a:off x="986" y="2720"/>
              <a:ext cx="1150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5860" name="Text Box 36"/>
            <p:cNvSpPr txBox="1">
              <a:spLocks noChangeArrowheads="1"/>
            </p:cNvSpPr>
            <p:nvPr/>
          </p:nvSpPr>
          <p:spPr bwMode="auto">
            <a:xfrm>
              <a:off x="960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 smtClean="0">
                  <a:latin typeface="Courier New" charset="0"/>
                </a:rPr>
                <a:t>scanner</a:t>
              </a:r>
              <a:endParaRPr lang="en-US" dirty="0">
                <a:latin typeface="Courier New" charset="0"/>
              </a:endParaRPr>
            </a:p>
          </p:txBody>
        </p:sp>
        <p:sp>
          <p:nvSpPr>
            <p:cNvPr id="845861" name="Rectangle 37"/>
            <p:cNvSpPr>
              <a:spLocks noChangeArrowheads="1"/>
            </p:cNvSpPr>
            <p:nvPr/>
          </p:nvSpPr>
          <p:spPr bwMode="auto">
            <a:xfrm>
              <a:off x="2224" y="2720"/>
              <a:ext cx="547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5862" name="Text Box 38"/>
            <p:cNvSpPr txBox="1">
              <a:spLocks noChangeArrowheads="1"/>
            </p:cNvSpPr>
            <p:nvPr/>
          </p:nvSpPr>
          <p:spPr bwMode="auto">
            <a:xfrm>
              <a:off x="2200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>
                  <a:latin typeface="Courier New" charset="0"/>
                </a:rPr>
                <a:t>prec</a:t>
              </a:r>
            </a:p>
          </p:txBody>
        </p:sp>
        <p:sp>
          <p:nvSpPr>
            <p:cNvPr id="845863" name="Rectangle 39"/>
            <p:cNvSpPr>
              <a:spLocks noChangeArrowheads="1"/>
            </p:cNvSpPr>
            <p:nvPr/>
          </p:nvSpPr>
          <p:spPr bwMode="auto">
            <a:xfrm>
              <a:off x="2864" y="2720"/>
              <a:ext cx="547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5864" name="Text Box 40"/>
            <p:cNvSpPr txBox="1">
              <a:spLocks noChangeArrowheads="1"/>
            </p:cNvSpPr>
            <p:nvPr/>
          </p:nvSpPr>
          <p:spPr bwMode="auto">
            <a:xfrm>
              <a:off x="2840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 dirty="0" err="1" smtClean="0">
                  <a:latin typeface="Courier New" charset="0"/>
                </a:rPr>
                <a:t>tprec</a:t>
              </a:r>
              <a:endParaRPr lang="en-US" dirty="0">
                <a:latin typeface="Courier New" charset="0"/>
              </a:endParaRPr>
            </a:p>
          </p:txBody>
        </p:sp>
        <p:sp>
          <p:nvSpPr>
            <p:cNvPr id="845865" name="Rectangle 41"/>
            <p:cNvSpPr>
              <a:spLocks noChangeArrowheads="1"/>
            </p:cNvSpPr>
            <p:nvPr/>
          </p:nvSpPr>
          <p:spPr bwMode="auto">
            <a:xfrm>
              <a:off x="3504" y="2720"/>
              <a:ext cx="547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5866" name="Text Box 42"/>
            <p:cNvSpPr txBox="1">
              <a:spLocks noChangeArrowheads="1"/>
            </p:cNvSpPr>
            <p:nvPr/>
          </p:nvSpPr>
          <p:spPr bwMode="auto">
            <a:xfrm>
              <a:off x="3480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>
                  <a:latin typeface="Courier New" charset="0"/>
                </a:rPr>
                <a:t>token</a:t>
              </a:r>
            </a:p>
          </p:txBody>
        </p:sp>
        <p:sp>
          <p:nvSpPr>
            <p:cNvPr id="845867" name="Rectangle 43"/>
            <p:cNvSpPr>
              <a:spLocks noChangeArrowheads="1"/>
            </p:cNvSpPr>
            <p:nvPr/>
          </p:nvSpPr>
          <p:spPr bwMode="auto">
            <a:xfrm>
              <a:off x="4144" y="2720"/>
              <a:ext cx="547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5868" name="Text Box 44"/>
            <p:cNvSpPr txBox="1">
              <a:spLocks noChangeArrowheads="1"/>
            </p:cNvSpPr>
            <p:nvPr/>
          </p:nvSpPr>
          <p:spPr bwMode="auto">
            <a:xfrm>
              <a:off x="4120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>
                  <a:latin typeface="Courier New" charset="0"/>
                </a:rPr>
                <a:t>exp</a:t>
              </a:r>
            </a:p>
          </p:txBody>
        </p:sp>
        <p:sp>
          <p:nvSpPr>
            <p:cNvPr id="845869" name="Rectangle 45"/>
            <p:cNvSpPr>
              <a:spLocks noChangeArrowheads="1"/>
            </p:cNvSpPr>
            <p:nvPr/>
          </p:nvSpPr>
          <p:spPr bwMode="auto">
            <a:xfrm>
              <a:off x="4776" y="2720"/>
              <a:ext cx="547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5870" name="Text Box 46"/>
            <p:cNvSpPr txBox="1">
              <a:spLocks noChangeArrowheads="1"/>
            </p:cNvSpPr>
            <p:nvPr/>
          </p:nvSpPr>
          <p:spPr bwMode="auto">
            <a:xfrm>
              <a:off x="4752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>
                  <a:latin typeface="Courier New" charset="0"/>
                </a:rPr>
                <a:t>rhs</a:t>
              </a:r>
            </a:p>
          </p:txBody>
        </p:sp>
      </p:grpSp>
      <p:sp>
        <p:nvSpPr>
          <p:cNvPr id="845871" name="Rectangle 47"/>
          <p:cNvSpPr>
            <a:spLocks noChangeArrowheads="1"/>
          </p:cNvSpPr>
          <p:nvPr/>
        </p:nvSpPr>
        <p:spPr bwMode="auto">
          <a:xfrm>
            <a:off x="1685925" y="4617660"/>
            <a:ext cx="17843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noProof="1">
                <a:latin typeface="Courier New" charset="0"/>
              </a:rPr>
              <a:t>odd = 2 * n + 1</a:t>
            </a:r>
            <a:endParaRPr lang="en-US" dirty="0">
              <a:latin typeface="Courier New" charset="0"/>
            </a:endParaRPr>
          </a:p>
        </p:txBody>
      </p:sp>
      <p:sp>
        <p:nvSpPr>
          <p:cNvPr id="845872" name="Text Box 48"/>
          <p:cNvSpPr txBox="1">
            <a:spLocks noChangeArrowheads="1"/>
          </p:cNvSpPr>
          <p:nvPr/>
        </p:nvSpPr>
        <p:spPr bwMode="auto">
          <a:xfrm>
            <a:off x="3616325" y="4617055"/>
            <a:ext cx="8731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600" b="0" dirty="0"/>
              <a:t>1</a:t>
            </a:r>
          </a:p>
        </p:txBody>
      </p:sp>
      <p:grpSp>
        <p:nvGrpSpPr>
          <p:cNvPr id="5" name="Group 49"/>
          <p:cNvGrpSpPr>
            <a:grpSpLocks/>
          </p:cNvGrpSpPr>
          <p:nvPr/>
        </p:nvGrpSpPr>
        <p:grpSpPr bwMode="auto">
          <a:xfrm>
            <a:off x="3733800" y="5919787"/>
            <a:ext cx="762000" cy="571500"/>
            <a:chOff x="1552" y="3729"/>
            <a:chExt cx="480" cy="360"/>
          </a:xfrm>
        </p:grpSpPr>
        <p:sp>
          <p:nvSpPr>
            <p:cNvPr id="845874" name="Rectangle 50"/>
            <p:cNvSpPr>
              <a:spLocks noChangeArrowheads="1"/>
            </p:cNvSpPr>
            <p:nvPr/>
          </p:nvSpPr>
          <p:spPr bwMode="auto">
            <a:xfrm>
              <a:off x="1568" y="3915"/>
              <a:ext cx="434" cy="16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5875" name="Rectangle 51"/>
            <p:cNvSpPr>
              <a:spLocks noChangeArrowheads="1"/>
            </p:cNvSpPr>
            <p:nvPr/>
          </p:nvSpPr>
          <p:spPr bwMode="auto">
            <a:xfrm>
              <a:off x="1570" y="3897"/>
              <a:ext cx="431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noProof="1">
                  <a:latin typeface="Courier New" charset="0"/>
                </a:rPr>
                <a:t>2</a:t>
              </a:r>
              <a:endParaRPr lang="en-US" dirty="0">
                <a:latin typeface="Courier New" charset="0"/>
              </a:endParaRPr>
            </a:p>
          </p:txBody>
        </p:sp>
        <p:sp>
          <p:nvSpPr>
            <p:cNvPr id="845876" name="Rectangle 52"/>
            <p:cNvSpPr>
              <a:spLocks noChangeArrowheads="1"/>
            </p:cNvSpPr>
            <p:nvPr/>
          </p:nvSpPr>
          <p:spPr bwMode="auto">
            <a:xfrm>
              <a:off x="1568" y="3747"/>
              <a:ext cx="434" cy="16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5877" name="Rectangle 53"/>
            <p:cNvSpPr>
              <a:spLocks noChangeArrowheads="1"/>
            </p:cNvSpPr>
            <p:nvPr/>
          </p:nvSpPr>
          <p:spPr bwMode="auto">
            <a:xfrm>
              <a:off x="1552" y="3729"/>
              <a:ext cx="480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en-US" noProof="1" smtClean="0">
                  <a:latin typeface="Courier New" charset="0"/>
                </a:rPr>
                <a:t>CONST</a:t>
              </a:r>
              <a:endParaRPr lang="en-US" dirty="0">
                <a:latin typeface="Courier New" charset="0"/>
              </a:endParaRPr>
            </a:p>
          </p:txBody>
        </p:sp>
      </p:grpSp>
      <p:sp>
        <p:nvSpPr>
          <p:cNvPr id="845878" name="Oval 54"/>
          <p:cNvSpPr>
            <a:spLocks noChangeArrowheads="1"/>
          </p:cNvSpPr>
          <p:nvPr/>
        </p:nvSpPr>
        <p:spPr bwMode="auto">
          <a:xfrm>
            <a:off x="7086600" y="4775200"/>
            <a:ext cx="74613" cy="74613"/>
          </a:xfrm>
          <a:prstGeom prst="ellipse">
            <a:avLst/>
          </a:prstGeom>
          <a:solidFill>
            <a:srgbClr val="00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45879" name="Text Box 55"/>
          <p:cNvSpPr txBox="1">
            <a:spLocks noChangeArrowheads="1"/>
          </p:cNvSpPr>
          <p:nvPr/>
        </p:nvSpPr>
        <p:spPr bwMode="auto">
          <a:xfrm>
            <a:off x="3073400" y="473256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0000"/>
                </a:solidFill>
              </a:rPr>
              <a:t>^</a:t>
            </a:r>
          </a:p>
        </p:txBody>
      </p:sp>
      <p:sp>
        <p:nvSpPr>
          <p:cNvPr id="845880" name="Text Box 56"/>
          <p:cNvSpPr txBox="1">
            <a:spLocks noChangeArrowheads="1"/>
          </p:cNvSpPr>
          <p:nvPr/>
        </p:nvSpPr>
        <p:spPr bwMode="auto">
          <a:xfrm>
            <a:off x="4625975" y="4592865"/>
            <a:ext cx="8731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600" b="0"/>
              <a:t>3</a:t>
            </a:r>
          </a:p>
        </p:txBody>
      </p:sp>
      <p:sp>
        <p:nvSpPr>
          <p:cNvPr id="845881" name="Rectangle 57"/>
          <p:cNvSpPr>
            <a:spLocks noChangeArrowheads="1"/>
          </p:cNvSpPr>
          <p:nvPr/>
        </p:nvSpPr>
        <p:spPr bwMode="auto">
          <a:xfrm>
            <a:off x="5670550" y="4648200"/>
            <a:ext cx="8382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 algn="ctr"/>
            <a:r>
              <a:rPr noProof="1">
                <a:latin typeface="Courier New" charset="0"/>
              </a:rPr>
              <a:t>*</a:t>
            </a:r>
            <a:endParaRPr lang="en-US">
              <a:latin typeface="Courier New" charset="0"/>
            </a:endParaRPr>
          </a:p>
        </p:txBody>
      </p:sp>
      <p:sp>
        <p:nvSpPr>
          <p:cNvPr id="845882" name="Oval 58"/>
          <p:cNvSpPr>
            <a:spLocks noChangeArrowheads="1"/>
          </p:cNvSpPr>
          <p:nvPr/>
        </p:nvSpPr>
        <p:spPr bwMode="auto">
          <a:xfrm>
            <a:off x="8078788" y="4775200"/>
            <a:ext cx="74612" cy="74613"/>
          </a:xfrm>
          <a:prstGeom prst="ellipse">
            <a:avLst/>
          </a:prstGeom>
          <a:solidFill>
            <a:srgbClr val="00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cxnSp>
        <p:nvCxnSpPr>
          <p:cNvPr id="845883" name="AutoShape 59"/>
          <p:cNvCxnSpPr>
            <a:cxnSpLocks noChangeShapeType="1"/>
            <a:stCxn id="845882" idx="4"/>
            <a:endCxn id="845888" idx="1"/>
          </p:cNvCxnSpPr>
          <p:nvPr/>
        </p:nvCxnSpPr>
        <p:spPr bwMode="auto">
          <a:xfrm rot="5400000">
            <a:off x="6463299" y="4419014"/>
            <a:ext cx="1221997" cy="2083594"/>
          </a:xfrm>
          <a:prstGeom prst="bentConnector4">
            <a:avLst>
              <a:gd name="adj1" fmla="val 63560"/>
              <a:gd name="adj2" fmla="val 110971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grpSp>
        <p:nvGrpSpPr>
          <p:cNvPr id="6" name="Group 60"/>
          <p:cNvGrpSpPr>
            <a:grpSpLocks/>
          </p:cNvGrpSpPr>
          <p:nvPr/>
        </p:nvGrpSpPr>
        <p:grpSpPr bwMode="auto">
          <a:xfrm>
            <a:off x="6029325" y="5919787"/>
            <a:ext cx="688975" cy="571500"/>
            <a:chOff x="4894" y="3729"/>
            <a:chExt cx="434" cy="360"/>
          </a:xfrm>
        </p:grpSpPr>
        <p:sp>
          <p:nvSpPr>
            <p:cNvPr id="845885" name="Rectangle 61"/>
            <p:cNvSpPr>
              <a:spLocks noChangeArrowheads="1"/>
            </p:cNvSpPr>
            <p:nvPr/>
          </p:nvSpPr>
          <p:spPr bwMode="auto">
            <a:xfrm>
              <a:off x="4894" y="3915"/>
              <a:ext cx="434" cy="16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5886" name="Rectangle 62"/>
            <p:cNvSpPr>
              <a:spLocks noChangeArrowheads="1"/>
            </p:cNvSpPr>
            <p:nvPr/>
          </p:nvSpPr>
          <p:spPr bwMode="auto">
            <a:xfrm>
              <a:off x="4896" y="3897"/>
              <a:ext cx="431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noProof="1">
                  <a:latin typeface="Courier New" charset="0"/>
                </a:rPr>
                <a:t>n</a:t>
              </a:r>
              <a:endParaRPr lang="en-US" dirty="0">
                <a:latin typeface="Courier New" charset="0"/>
              </a:endParaRPr>
            </a:p>
          </p:txBody>
        </p:sp>
        <p:sp>
          <p:nvSpPr>
            <p:cNvPr id="845887" name="Rectangle 63"/>
            <p:cNvSpPr>
              <a:spLocks noChangeArrowheads="1"/>
            </p:cNvSpPr>
            <p:nvPr/>
          </p:nvSpPr>
          <p:spPr bwMode="auto">
            <a:xfrm>
              <a:off x="4894" y="3747"/>
              <a:ext cx="434" cy="16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5888" name="Rectangle 64"/>
            <p:cNvSpPr>
              <a:spLocks noChangeArrowheads="1"/>
            </p:cNvSpPr>
            <p:nvPr/>
          </p:nvSpPr>
          <p:spPr bwMode="auto">
            <a:xfrm>
              <a:off x="4896" y="3729"/>
              <a:ext cx="431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noProof="1">
                  <a:latin typeface="Courier New" charset="0"/>
                </a:rPr>
                <a:t>ID</a:t>
              </a:r>
              <a:endParaRPr lang="en-US" dirty="0">
                <a:latin typeface="Courier New" charset="0"/>
              </a:endParaRPr>
            </a:p>
          </p:txBody>
        </p:sp>
      </p:grpSp>
      <p:grpSp>
        <p:nvGrpSpPr>
          <p:cNvPr id="7" name="Group 65"/>
          <p:cNvGrpSpPr>
            <a:grpSpLocks/>
          </p:cNvGrpSpPr>
          <p:nvPr/>
        </p:nvGrpSpPr>
        <p:grpSpPr bwMode="auto">
          <a:xfrm>
            <a:off x="4886325" y="5919791"/>
            <a:ext cx="688975" cy="823913"/>
            <a:chOff x="3078" y="3729"/>
            <a:chExt cx="434" cy="519"/>
          </a:xfrm>
        </p:grpSpPr>
        <p:sp>
          <p:nvSpPr>
            <p:cNvPr id="845890" name="Rectangle 66"/>
            <p:cNvSpPr>
              <a:spLocks noChangeArrowheads="1"/>
            </p:cNvSpPr>
            <p:nvPr/>
          </p:nvSpPr>
          <p:spPr bwMode="auto">
            <a:xfrm>
              <a:off x="3078" y="3915"/>
              <a:ext cx="434" cy="16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5891" name="Rectangle 67"/>
            <p:cNvSpPr>
              <a:spLocks noChangeArrowheads="1"/>
            </p:cNvSpPr>
            <p:nvPr/>
          </p:nvSpPr>
          <p:spPr bwMode="auto">
            <a:xfrm>
              <a:off x="3080" y="3897"/>
              <a:ext cx="431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noProof="1">
                  <a:latin typeface="Courier New" charset="0"/>
                </a:rPr>
                <a:t>*</a:t>
              </a:r>
              <a:endParaRPr lang="en-US" dirty="0">
                <a:latin typeface="Courier New" charset="0"/>
              </a:endParaRPr>
            </a:p>
          </p:txBody>
        </p:sp>
        <p:sp>
          <p:nvSpPr>
            <p:cNvPr id="845892" name="Rectangle 68"/>
            <p:cNvSpPr>
              <a:spLocks noChangeArrowheads="1"/>
            </p:cNvSpPr>
            <p:nvPr/>
          </p:nvSpPr>
          <p:spPr bwMode="auto">
            <a:xfrm>
              <a:off x="3078" y="3747"/>
              <a:ext cx="434" cy="16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5893" name="Rectangle 69"/>
            <p:cNvSpPr>
              <a:spLocks noChangeArrowheads="1"/>
            </p:cNvSpPr>
            <p:nvPr/>
          </p:nvSpPr>
          <p:spPr bwMode="auto">
            <a:xfrm>
              <a:off x="3080" y="3729"/>
              <a:ext cx="431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en-US" noProof="1" smtClean="0">
                  <a:latin typeface="Courier New" charset="0"/>
                </a:rPr>
                <a:t>COMP</a:t>
              </a:r>
              <a:endParaRPr lang="en-US" dirty="0">
                <a:latin typeface="Courier New" charset="0"/>
              </a:endParaRPr>
            </a:p>
          </p:txBody>
        </p:sp>
        <p:sp>
          <p:nvSpPr>
            <p:cNvPr id="845894" name="Rectangle 70"/>
            <p:cNvSpPr>
              <a:spLocks noChangeArrowheads="1"/>
            </p:cNvSpPr>
            <p:nvPr/>
          </p:nvSpPr>
          <p:spPr bwMode="auto">
            <a:xfrm>
              <a:off x="3078" y="4081"/>
              <a:ext cx="213" cy="16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5895" name="Rectangle 71"/>
            <p:cNvSpPr>
              <a:spLocks noChangeArrowheads="1"/>
            </p:cNvSpPr>
            <p:nvPr/>
          </p:nvSpPr>
          <p:spPr bwMode="auto">
            <a:xfrm>
              <a:off x="3293" y="4081"/>
              <a:ext cx="219" cy="16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cxnSp>
        <p:nvCxnSpPr>
          <p:cNvPr id="845896" name="AutoShape 72"/>
          <p:cNvCxnSpPr>
            <a:cxnSpLocks noChangeShapeType="1"/>
            <a:stCxn id="845878" idx="4"/>
            <a:endCxn id="845893" idx="1"/>
          </p:cNvCxnSpPr>
          <p:nvPr/>
        </p:nvCxnSpPr>
        <p:spPr bwMode="auto">
          <a:xfrm rot="5400000">
            <a:off x="5395706" y="4343608"/>
            <a:ext cx="1221997" cy="2234407"/>
          </a:xfrm>
          <a:prstGeom prst="bentConnector4">
            <a:avLst>
              <a:gd name="adj1" fmla="val 49703"/>
              <a:gd name="adj2" fmla="val 110231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845897" name="AutoShape 73"/>
          <p:cNvCxnSpPr>
            <a:cxnSpLocks noChangeShapeType="1"/>
            <a:stCxn id="845898" idx="6"/>
            <a:endCxn id="845888" idx="1"/>
          </p:cNvCxnSpPr>
          <p:nvPr/>
        </p:nvCxnSpPr>
        <p:spPr bwMode="auto">
          <a:xfrm flipV="1">
            <a:off x="5446713" y="6071810"/>
            <a:ext cx="585787" cy="545684"/>
          </a:xfrm>
          <a:prstGeom prst="bentConnector3">
            <a:avLst>
              <a:gd name="adj1" fmla="val 60324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sp>
        <p:nvSpPr>
          <p:cNvPr id="845898" name="Oval 74"/>
          <p:cNvSpPr>
            <a:spLocks noChangeArrowheads="1"/>
          </p:cNvSpPr>
          <p:nvPr/>
        </p:nvSpPr>
        <p:spPr bwMode="auto">
          <a:xfrm>
            <a:off x="5372100" y="6580188"/>
            <a:ext cx="74613" cy="74612"/>
          </a:xfrm>
          <a:prstGeom prst="ellipse">
            <a:avLst/>
          </a:prstGeom>
          <a:solidFill>
            <a:srgbClr val="00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45899" name="Oval 75"/>
          <p:cNvSpPr>
            <a:spLocks noChangeArrowheads="1"/>
          </p:cNvSpPr>
          <p:nvPr/>
        </p:nvSpPr>
        <p:spPr bwMode="auto">
          <a:xfrm>
            <a:off x="5016500" y="6580188"/>
            <a:ext cx="74613" cy="74612"/>
          </a:xfrm>
          <a:prstGeom prst="ellipse">
            <a:avLst/>
          </a:prstGeom>
          <a:solidFill>
            <a:srgbClr val="00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cxnSp>
        <p:nvCxnSpPr>
          <p:cNvPr id="845900" name="AutoShape 76"/>
          <p:cNvCxnSpPr>
            <a:cxnSpLocks noChangeShapeType="1"/>
            <a:stCxn id="845899" idx="2"/>
          </p:cNvCxnSpPr>
          <p:nvPr/>
        </p:nvCxnSpPr>
        <p:spPr bwMode="auto">
          <a:xfrm rot="10800000">
            <a:off x="3759200" y="6096000"/>
            <a:ext cx="1257300" cy="522288"/>
          </a:xfrm>
          <a:prstGeom prst="bentConnector3">
            <a:avLst>
              <a:gd name="adj1" fmla="val 118306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grpSp>
        <p:nvGrpSpPr>
          <p:cNvPr id="8" name="Group 77"/>
          <p:cNvGrpSpPr>
            <a:grpSpLocks/>
          </p:cNvGrpSpPr>
          <p:nvPr/>
        </p:nvGrpSpPr>
        <p:grpSpPr bwMode="auto">
          <a:xfrm>
            <a:off x="4625975" y="4610100"/>
            <a:ext cx="873125" cy="336550"/>
            <a:chOff x="2914" y="2904"/>
            <a:chExt cx="550" cy="212"/>
          </a:xfrm>
        </p:grpSpPr>
        <p:sp>
          <p:nvSpPr>
            <p:cNvPr id="845902" name="Rectangle 78"/>
            <p:cNvSpPr>
              <a:spLocks noChangeArrowheads="1"/>
            </p:cNvSpPr>
            <p:nvPr/>
          </p:nvSpPr>
          <p:spPr bwMode="auto">
            <a:xfrm>
              <a:off x="2964" y="2918"/>
              <a:ext cx="449" cy="198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5903" name="Text Box 79"/>
            <p:cNvSpPr txBox="1">
              <a:spLocks noChangeArrowheads="1"/>
            </p:cNvSpPr>
            <p:nvPr/>
          </p:nvSpPr>
          <p:spPr bwMode="auto">
            <a:xfrm>
              <a:off x="2914" y="2904"/>
              <a:ext cx="550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600" b="0" dirty="0"/>
                <a:t>2</a:t>
              </a:r>
            </a:p>
          </p:txBody>
        </p:sp>
      </p:grpSp>
      <p:grpSp>
        <p:nvGrpSpPr>
          <p:cNvPr id="9" name="Group 80"/>
          <p:cNvGrpSpPr>
            <a:grpSpLocks/>
          </p:cNvGrpSpPr>
          <p:nvPr/>
        </p:nvGrpSpPr>
        <p:grpSpPr bwMode="auto">
          <a:xfrm>
            <a:off x="5670550" y="4624394"/>
            <a:ext cx="838200" cy="338138"/>
            <a:chOff x="3572" y="2913"/>
            <a:chExt cx="528" cy="213"/>
          </a:xfrm>
        </p:grpSpPr>
        <p:sp>
          <p:nvSpPr>
            <p:cNvPr id="845905" name="Rectangle 81"/>
            <p:cNvSpPr>
              <a:spLocks noChangeArrowheads="1"/>
            </p:cNvSpPr>
            <p:nvPr/>
          </p:nvSpPr>
          <p:spPr bwMode="auto">
            <a:xfrm>
              <a:off x="3607" y="2928"/>
              <a:ext cx="449" cy="198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5906" name="Rectangle 82"/>
            <p:cNvSpPr>
              <a:spLocks noChangeArrowheads="1"/>
            </p:cNvSpPr>
            <p:nvPr/>
          </p:nvSpPr>
          <p:spPr bwMode="auto">
            <a:xfrm>
              <a:off x="3572" y="2913"/>
              <a:ext cx="528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noProof="1">
                  <a:latin typeface="Courier New" charset="0"/>
                </a:rPr>
                <a:t>+</a:t>
              </a:r>
              <a:endParaRPr lang="en-US" dirty="0">
                <a:latin typeface="Courier New" charset="0"/>
              </a:endParaRPr>
            </a:p>
          </p:txBody>
        </p:sp>
      </p:grpSp>
      <p:sp>
        <p:nvSpPr>
          <p:cNvPr id="102" name="Rectangle 91"/>
          <p:cNvSpPr>
            <a:spLocks noChangeArrowheads="1"/>
          </p:cNvSpPr>
          <p:nvPr/>
        </p:nvSpPr>
        <p:spPr bwMode="auto">
          <a:xfrm>
            <a:off x="1393825" y="3274030"/>
            <a:ext cx="4398264" cy="231775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0" name="Group 83"/>
          <p:cNvGrpSpPr>
            <a:grpSpLocks/>
          </p:cNvGrpSpPr>
          <p:nvPr/>
        </p:nvGrpSpPr>
        <p:grpSpPr bwMode="auto">
          <a:xfrm>
            <a:off x="708025" y="1987550"/>
            <a:ext cx="8089900" cy="3384549"/>
            <a:chOff x="336" y="896"/>
            <a:chExt cx="5096" cy="2132"/>
          </a:xfrm>
        </p:grpSpPr>
        <p:sp>
          <p:nvSpPr>
            <p:cNvPr id="845908" name="Rectangle 84"/>
            <p:cNvSpPr>
              <a:spLocks noChangeArrowheads="1"/>
            </p:cNvSpPr>
            <p:nvPr/>
          </p:nvSpPr>
          <p:spPr bwMode="auto">
            <a:xfrm>
              <a:off x="336" y="907"/>
              <a:ext cx="5060" cy="2121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5909" name="Text Box 85"/>
            <p:cNvSpPr txBox="1">
              <a:spLocks noChangeArrowheads="1"/>
            </p:cNvSpPr>
            <p:nvPr/>
          </p:nvSpPr>
          <p:spPr bwMode="auto">
            <a:xfrm>
              <a:off x="408" y="896"/>
              <a:ext cx="4905" cy="18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r>
                <a:rPr lang="en-US" dirty="0">
                  <a:latin typeface="Courier New" charset="0"/>
                </a:rPr>
                <a:t>Expression </a:t>
              </a:r>
              <a:r>
                <a:rPr lang="en-US" dirty="0" smtClean="0">
                  <a:latin typeface="Courier New" charset="0"/>
                </a:rPr>
                <a:t>*</a:t>
              </a:r>
              <a:r>
                <a:rPr lang="en-US" dirty="0" err="1" smtClean="0">
                  <a:latin typeface="Courier New" charset="0"/>
                </a:rPr>
                <a:t>readE(TokenScanner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>
                  <a:latin typeface="Courier New" charset="0"/>
                </a:rPr>
                <a:t>&amp;</a:t>
              </a:r>
              <a:r>
                <a:rPr lang="en-US" dirty="0" smtClean="0">
                  <a:latin typeface="Courier New" charset="0"/>
                </a:rPr>
                <a:t> scanner, </a:t>
              </a:r>
              <a:r>
                <a:rPr lang="en-US" dirty="0" err="1">
                  <a:latin typeface="Courier New" charset="0"/>
                </a:rPr>
                <a:t>int</a:t>
              </a:r>
              <a:r>
                <a:rPr lang="en-US" dirty="0">
                  <a:latin typeface="Courier New" charset="0"/>
                </a:rPr>
                <a:t> </a:t>
              </a:r>
              <a:r>
                <a:rPr lang="en-US" dirty="0" err="1">
                  <a:latin typeface="Courier New" charset="0"/>
                </a:rPr>
                <a:t>prec</a:t>
              </a:r>
              <a:r>
                <a:rPr lang="en-US" dirty="0">
                  <a:latin typeface="Courier New" charset="0"/>
                </a:rPr>
                <a:t>) {</a:t>
              </a:r>
            </a:p>
            <a:p>
              <a:r>
                <a:rPr lang="en-US" dirty="0">
                  <a:latin typeface="Courier New" charset="0"/>
                </a:rPr>
                <a:t>   Expression *exp =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readT(scanner</a:t>
              </a:r>
              <a:r>
                <a:rPr lang="en-US" dirty="0" smtClean="0">
                  <a:latin typeface="Courier New" charset="0"/>
                </a:rPr>
                <a:t>)</a:t>
              </a:r>
              <a:r>
                <a:rPr lang="en-US" dirty="0">
                  <a:latin typeface="Courier New" charset="0"/>
                </a:rPr>
                <a:t>;</a:t>
              </a:r>
            </a:p>
            <a:p>
              <a:r>
                <a:rPr lang="en-US" dirty="0">
                  <a:latin typeface="Courier New" charset="0"/>
                </a:rPr>
                <a:t>   string token;</a:t>
              </a:r>
            </a:p>
            <a:p>
              <a:r>
                <a:rPr lang="en-US" dirty="0">
                  <a:latin typeface="Courier New" charset="0"/>
                </a:rPr>
                <a:t>   while (true) {</a:t>
              </a:r>
            </a:p>
            <a:p>
              <a:r>
                <a:rPr lang="en-US" dirty="0">
                  <a:latin typeface="Courier New" charset="0"/>
                </a:rPr>
                <a:t>      token =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scanner.nextToken</a:t>
              </a:r>
              <a:r>
                <a:rPr lang="en-US" dirty="0">
                  <a:latin typeface="Courier New" charset="0"/>
                </a:rPr>
                <a:t>();</a:t>
              </a:r>
            </a:p>
            <a:p>
              <a:r>
                <a:rPr lang="en-US" dirty="0">
                  <a:latin typeface="Courier New" charset="0"/>
                </a:rPr>
                <a:t>      </a:t>
              </a:r>
              <a:r>
                <a:rPr lang="en-US" dirty="0" err="1">
                  <a:latin typeface="Courier New" charset="0"/>
                </a:rPr>
                <a:t>int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tprec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>
                  <a:latin typeface="Courier New" charset="0"/>
                </a:rPr>
                <a:t>=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precedence(token</a:t>
              </a:r>
              <a:r>
                <a:rPr lang="en-US" dirty="0">
                  <a:latin typeface="Courier New" charset="0"/>
                </a:rPr>
                <a:t>);</a:t>
              </a:r>
            </a:p>
            <a:p>
              <a:r>
                <a:rPr lang="en-US" dirty="0">
                  <a:latin typeface="Courier New" charset="0"/>
                </a:rPr>
                <a:t>      if </a:t>
              </a:r>
              <a:r>
                <a:rPr lang="en-US" dirty="0" smtClean="0">
                  <a:latin typeface="Courier New" charset="0"/>
                </a:rPr>
                <a:t>(</a:t>
              </a:r>
              <a:r>
                <a:rPr lang="en-US" dirty="0" err="1" smtClean="0">
                  <a:latin typeface="Courier New" charset="0"/>
                </a:rPr>
                <a:t>tprec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>
                  <a:latin typeface="Courier New" charset="0"/>
                </a:rPr>
                <a:t>&lt;= </a:t>
              </a:r>
              <a:r>
                <a:rPr lang="en-US" dirty="0" err="1">
                  <a:latin typeface="Courier New" charset="0"/>
                </a:rPr>
                <a:t>prec</a:t>
              </a:r>
              <a:r>
                <a:rPr lang="en-US" dirty="0">
                  <a:latin typeface="Courier New" charset="0"/>
                </a:rPr>
                <a:t>) break;</a:t>
              </a:r>
            </a:p>
            <a:p>
              <a:r>
                <a:rPr lang="en-US" dirty="0">
                  <a:latin typeface="Courier New" charset="0"/>
                </a:rPr>
                <a:t>      Expression *</a:t>
              </a:r>
              <a:r>
                <a:rPr lang="en-US" dirty="0" err="1">
                  <a:latin typeface="Courier New" charset="0"/>
                </a:rPr>
                <a:t>rhs</a:t>
              </a:r>
              <a:r>
                <a:rPr lang="en-US" dirty="0">
                  <a:latin typeface="Courier New" charset="0"/>
                </a:rPr>
                <a:t> =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readE(scanner</a:t>
              </a:r>
              <a:r>
                <a:rPr lang="en-US" dirty="0" smtClean="0">
                  <a:latin typeface="Courier New" charset="0"/>
                </a:rPr>
                <a:t>, </a:t>
              </a:r>
              <a:r>
                <a:rPr lang="en-US" dirty="0" err="1" smtClean="0">
                  <a:latin typeface="Courier New" charset="0"/>
                </a:rPr>
                <a:t>tprec</a:t>
              </a:r>
              <a:r>
                <a:rPr lang="en-US" dirty="0" smtClean="0">
                  <a:latin typeface="Courier New" charset="0"/>
                </a:rPr>
                <a:t>)</a:t>
              </a:r>
              <a:r>
                <a:rPr lang="en-US" dirty="0">
                  <a:latin typeface="Courier New" charset="0"/>
                </a:rPr>
                <a:t>;</a:t>
              </a:r>
            </a:p>
            <a:p>
              <a:r>
                <a:rPr lang="en-US" dirty="0">
                  <a:latin typeface="Courier New" charset="0"/>
                </a:rPr>
                <a:t>      exp = new </a:t>
              </a:r>
              <a:r>
                <a:rPr lang="en-US" dirty="0" err="1">
                  <a:latin typeface="Courier New" charset="0"/>
                </a:rPr>
                <a:t>CompoundExp</a:t>
              </a:r>
              <a:r>
                <a:rPr lang="en-US" dirty="0" err="1" smtClean="0">
                  <a:latin typeface="Courier New" charset="0"/>
                </a:rPr>
                <a:t>(token</a:t>
              </a:r>
              <a:r>
                <a:rPr lang="en-US" dirty="0" smtClean="0">
                  <a:latin typeface="Courier New" charset="0"/>
                </a:rPr>
                <a:t>, </a:t>
              </a:r>
              <a:r>
                <a:rPr lang="en-US" dirty="0">
                  <a:latin typeface="Courier New" charset="0"/>
                </a:rPr>
                <a:t>exp, </a:t>
              </a:r>
              <a:r>
                <a:rPr lang="en-US" dirty="0" err="1">
                  <a:latin typeface="Courier New" charset="0"/>
                </a:rPr>
                <a:t>rhs</a:t>
              </a:r>
              <a:r>
                <a:rPr lang="en-US" dirty="0">
                  <a:latin typeface="Courier New" charset="0"/>
                </a:rPr>
                <a:t>);</a:t>
              </a:r>
            </a:p>
            <a:p>
              <a:r>
                <a:rPr lang="en-US" dirty="0">
                  <a:latin typeface="Courier New" charset="0"/>
                </a:rPr>
                <a:t>   }</a:t>
              </a:r>
            </a:p>
            <a:p>
              <a:r>
                <a:rPr lang="en-US" dirty="0">
                  <a:latin typeface="Courier New" charset="0"/>
                </a:rPr>
                <a:t>  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scanner.saveToken</a:t>
              </a:r>
              <a:r>
                <a:rPr lang="en-US" dirty="0" err="1">
                  <a:latin typeface="Courier New" charset="0"/>
                </a:rPr>
                <a:t>(token</a:t>
              </a:r>
              <a:r>
                <a:rPr lang="en-US" dirty="0">
                  <a:latin typeface="Courier New" charset="0"/>
                </a:rPr>
                <a:t>);</a:t>
              </a:r>
            </a:p>
            <a:p>
              <a:r>
                <a:rPr lang="en-US" dirty="0">
                  <a:latin typeface="Courier New" charset="0"/>
                </a:rPr>
                <a:t>   return exp;</a:t>
              </a:r>
            </a:p>
            <a:p>
              <a:r>
                <a:rPr lang="en-US" dirty="0">
                  <a:latin typeface="Courier New" charset="0"/>
                </a:rPr>
                <a:t>}</a:t>
              </a:r>
            </a:p>
          </p:txBody>
        </p:sp>
        <p:sp>
          <p:nvSpPr>
            <p:cNvPr id="845910" name="Rectangle 86"/>
            <p:cNvSpPr>
              <a:spLocks noChangeArrowheads="1"/>
            </p:cNvSpPr>
            <p:nvPr/>
          </p:nvSpPr>
          <p:spPr bwMode="auto">
            <a:xfrm>
              <a:off x="986" y="2720"/>
              <a:ext cx="1150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5911" name="Text Box 87"/>
            <p:cNvSpPr txBox="1">
              <a:spLocks noChangeArrowheads="1"/>
            </p:cNvSpPr>
            <p:nvPr/>
          </p:nvSpPr>
          <p:spPr bwMode="auto">
            <a:xfrm>
              <a:off x="960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 smtClean="0">
                  <a:latin typeface="Courier New" charset="0"/>
                </a:rPr>
                <a:t>scanner</a:t>
              </a:r>
              <a:endParaRPr lang="en-US" dirty="0">
                <a:latin typeface="Courier New" charset="0"/>
              </a:endParaRPr>
            </a:p>
          </p:txBody>
        </p:sp>
        <p:sp>
          <p:nvSpPr>
            <p:cNvPr id="845912" name="Rectangle 88"/>
            <p:cNvSpPr>
              <a:spLocks noChangeArrowheads="1"/>
            </p:cNvSpPr>
            <p:nvPr/>
          </p:nvSpPr>
          <p:spPr bwMode="auto">
            <a:xfrm>
              <a:off x="2224" y="2720"/>
              <a:ext cx="547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5913" name="Text Box 89"/>
            <p:cNvSpPr txBox="1">
              <a:spLocks noChangeArrowheads="1"/>
            </p:cNvSpPr>
            <p:nvPr/>
          </p:nvSpPr>
          <p:spPr bwMode="auto">
            <a:xfrm>
              <a:off x="2200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>
                  <a:latin typeface="Courier New" charset="0"/>
                </a:rPr>
                <a:t>prec</a:t>
              </a:r>
            </a:p>
          </p:txBody>
        </p:sp>
        <p:sp>
          <p:nvSpPr>
            <p:cNvPr id="845914" name="Rectangle 90"/>
            <p:cNvSpPr>
              <a:spLocks noChangeArrowheads="1"/>
            </p:cNvSpPr>
            <p:nvPr/>
          </p:nvSpPr>
          <p:spPr bwMode="auto">
            <a:xfrm>
              <a:off x="2864" y="2720"/>
              <a:ext cx="547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5915" name="Text Box 91"/>
            <p:cNvSpPr txBox="1">
              <a:spLocks noChangeArrowheads="1"/>
            </p:cNvSpPr>
            <p:nvPr/>
          </p:nvSpPr>
          <p:spPr bwMode="auto">
            <a:xfrm>
              <a:off x="2840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 dirty="0" err="1" smtClean="0">
                  <a:latin typeface="Courier New" charset="0"/>
                </a:rPr>
                <a:t>tprec</a:t>
              </a:r>
              <a:endParaRPr lang="en-US" dirty="0">
                <a:latin typeface="Courier New" charset="0"/>
              </a:endParaRPr>
            </a:p>
          </p:txBody>
        </p:sp>
        <p:sp>
          <p:nvSpPr>
            <p:cNvPr id="845916" name="Rectangle 92"/>
            <p:cNvSpPr>
              <a:spLocks noChangeArrowheads="1"/>
            </p:cNvSpPr>
            <p:nvPr/>
          </p:nvSpPr>
          <p:spPr bwMode="auto">
            <a:xfrm>
              <a:off x="3504" y="2720"/>
              <a:ext cx="547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5917" name="Text Box 93"/>
            <p:cNvSpPr txBox="1">
              <a:spLocks noChangeArrowheads="1"/>
            </p:cNvSpPr>
            <p:nvPr/>
          </p:nvSpPr>
          <p:spPr bwMode="auto">
            <a:xfrm>
              <a:off x="3480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>
                  <a:latin typeface="Courier New" charset="0"/>
                </a:rPr>
                <a:t>token</a:t>
              </a:r>
            </a:p>
          </p:txBody>
        </p:sp>
        <p:sp>
          <p:nvSpPr>
            <p:cNvPr id="845918" name="Rectangle 94"/>
            <p:cNvSpPr>
              <a:spLocks noChangeArrowheads="1"/>
            </p:cNvSpPr>
            <p:nvPr/>
          </p:nvSpPr>
          <p:spPr bwMode="auto">
            <a:xfrm>
              <a:off x="4144" y="2720"/>
              <a:ext cx="547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5919" name="Text Box 95"/>
            <p:cNvSpPr txBox="1">
              <a:spLocks noChangeArrowheads="1"/>
            </p:cNvSpPr>
            <p:nvPr/>
          </p:nvSpPr>
          <p:spPr bwMode="auto">
            <a:xfrm>
              <a:off x="4120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>
                  <a:latin typeface="Courier New" charset="0"/>
                </a:rPr>
                <a:t>exp</a:t>
              </a:r>
            </a:p>
          </p:txBody>
        </p:sp>
        <p:sp>
          <p:nvSpPr>
            <p:cNvPr id="845920" name="Rectangle 96"/>
            <p:cNvSpPr>
              <a:spLocks noChangeArrowheads="1"/>
            </p:cNvSpPr>
            <p:nvPr/>
          </p:nvSpPr>
          <p:spPr bwMode="auto">
            <a:xfrm>
              <a:off x="4776" y="2720"/>
              <a:ext cx="547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5921" name="Text Box 97"/>
            <p:cNvSpPr txBox="1">
              <a:spLocks noChangeArrowheads="1"/>
            </p:cNvSpPr>
            <p:nvPr/>
          </p:nvSpPr>
          <p:spPr bwMode="auto">
            <a:xfrm>
              <a:off x="4752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>
                  <a:latin typeface="Courier New" charset="0"/>
                </a:rPr>
                <a:t>rhs</a:t>
              </a:r>
            </a:p>
          </p:txBody>
        </p:sp>
      </p:grpSp>
      <p:sp>
        <p:nvSpPr>
          <p:cNvPr id="845922" name="Rectangle 98"/>
          <p:cNvSpPr>
            <a:spLocks noChangeArrowheads="1"/>
          </p:cNvSpPr>
          <p:nvPr/>
        </p:nvSpPr>
        <p:spPr bwMode="auto">
          <a:xfrm>
            <a:off x="1774825" y="4897060"/>
            <a:ext cx="17843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noProof="1">
                <a:latin typeface="Courier New" charset="0"/>
              </a:rPr>
              <a:t>odd = 2 * n + 1</a:t>
            </a:r>
            <a:endParaRPr lang="en-US" dirty="0">
              <a:latin typeface="Courier New" charset="0"/>
            </a:endParaRPr>
          </a:p>
        </p:txBody>
      </p:sp>
      <p:sp>
        <p:nvSpPr>
          <p:cNvPr id="845923" name="Text Box 99"/>
          <p:cNvSpPr txBox="1">
            <a:spLocks noChangeArrowheads="1"/>
          </p:cNvSpPr>
          <p:nvPr/>
        </p:nvSpPr>
        <p:spPr bwMode="auto">
          <a:xfrm>
            <a:off x="3162300" y="501196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0000"/>
                </a:solidFill>
              </a:rPr>
              <a:t>^</a:t>
            </a:r>
          </a:p>
        </p:txBody>
      </p:sp>
      <p:sp>
        <p:nvSpPr>
          <p:cNvPr id="845924" name="Text Box 100"/>
          <p:cNvSpPr txBox="1">
            <a:spLocks noChangeArrowheads="1"/>
          </p:cNvSpPr>
          <p:nvPr/>
        </p:nvSpPr>
        <p:spPr bwMode="auto">
          <a:xfrm>
            <a:off x="3705225" y="4896455"/>
            <a:ext cx="8731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600" b="0" dirty="0"/>
              <a:t>2</a:t>
            </a:r>
          </a:p>
        </p:txBody>
      </p:sp>
      <p:sp>
        <p:nvSpPr>
          <p:cNvPr id="845925" name="Rectangle 101"/>
          <p:cNvSpPr>
            <a:spLocks noChangeArrowheads="1"/>
          </p:cNvSpPr>
          <p:nvPr/>
        </p:nvSpPr>
        <p:spPr bwMode="auto">
          <a:xfrm>
            <a:off x="1187450" y="2276475"/>
            <a:ext cx="3619500" cy="231775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5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5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5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45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5922" grpId="0"/>
      <p:bldP spid="845923" grpId="0"/>
      <p:bldP spid="845924" grpId="0"/>
      <p:bldP spid="84592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787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76200"/>
            <a:ext cx="9144000" cy="1143000"/>
          </a:xfrm>
          <a:noFill/>
          <a:ln/>
        </p:spPr>
        <p:txBody>
          <a:bodyPr/>
          <a:lstStyle/>
          <a:p>
            <a:r>
              <a:rPr lang="en-US" sz="4000">
                <a:solidFill>
                  <a:srgbClr val="FF0000"/>
                </a:solidFill>
              </a:rPr>
              <a:t>Tracing the Precedence Parser </a:t>
            </a:r>
            <a:endParaRPr lang="en-US">
              <a:solidFill>
                <a:srgbClr val="FF0000"/>
              </a:solidFill>
            </a:endParaRPr>
          </a:p>
        </p:txBody>
      </p:sp>
      <p:sp>
        <p:nvSpPr>
          <p:cNvPr id="847875" name="Rectangle 3"/>
          <p:cNvSpPr>
            <a:spLocks noChangeArrowheads="1"/>
          </p:cNvSpPr>
          <p:nvPr/>
        </p:nvSpPr>
        <p:spPr bwMode="auto">
          <a:xfrm>
            <a:off x="444500" y="1166813"/>
            <a:ext cx="8032750" cy="198437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47876" name="Text Box 4"/>
          <p:cNvSpPr txBox="1">
            <a:spLocks noChangeArrowheads="1"/>
          </p:cNvSpPr>
          <p:nvPr/>
        </p:nvSpPr>
        <p:spPr bwMode="auto">
          <a:xfrm>
            <a:off x="520700" y="1130528"/>
            <a:ext cx="7962900" cy="1747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lnSpc>
                <a:spcPct val="110000"/>
              </a:lnSpc>
            </a:pPr>
            <a:r>
              <a:rPr noProof="1">
                <a:latin typeface="Courier New" charset="0"/>
              </a:rPr>
              <a:t>int main() {</a:t>
            </a:r>
          </a:p>
          <a:p>
            <a:pPr>
              <a:lnSpc>
                <a:spcPct val="110000"/>
              </a:lnSpc>
            </a:pPr>
            <a:r>
              <a:rPr noProof="1">
                <a:latin typeface="Courier New" charset="0"/>
              </a:rPr>
              <a:t>  </a:t>
            </a:r>
            <a:r>
              <a:rPr noProof="1" smtClean="0">
                <a:latin typeface="Courier New" charset="0"/>
              </a:rPr>
              <a:t> </a:t>
            </a:r>
            <a:r>
              <a:rPr lang="en-US" noProof="1" smtClean="0">
                <a:latin typeface="Courier New" charset="0"/>
              </a:rPr>
              <a:t>TokenScanner</a:t>
            </a:r>
            <a:r>
              <a:rPr noProof="1" smtClean="0">
                <a:latin typeface="Courier New" charset="0"/>
              </a:rPr>
              <a:t> scanner </a:t>
            </a:r>
            <a:r>
              <a:rPr noProof="1">
                <a:latin typeface="Courier New" charset="0"/>
              </a:rPr>
              <a:t>= new</a:t>
            </a:r>
            <a:r>
              <a:rPr noProof="1" smtClean="0">
                <a:latin typeface="Courier New" charset="0"/>
              </a:rPr>
              <a:t> </a:t>
            </a:r>
            <a:r>
              <a:rPr lang="en-US" noProof="1" smtClean="0">
                <a:latin typeface="Courier New" charset="0"/>
              </a:rPr>
              <a:t>TokenScanner</a:t>
            </a:r>
            <a:r>
              <a:rPr noProof="1" smtClean="0">
                <a:latin typeface="Courier New" charset="0"/>
              </a:rPr>
              <a:t>(</a:t>
            </a:r>
            <a:r>
              <a:rPr noProof="1">
                <a:latin typeface="Courier New" charset="0"/>
              </a:rPr>
              <a:t>);</a:t>
            </a:r>
          </a:p>
          <a:p>
            <a:pPr>
              <a:lnSpc>
                <a:spcPct val="110000"/>
              </a:lnSpc>
            </a:pPr>
            <a:r>
              <a:rPr noProof="1">
                <a:latin typeface="Courier New" charset="0"/>
              </a:rPr>
              <a:t>  </a:t>
            </a:r>
            <a:r>
              <a:rPr noProof="1" smtClean="0">
                <a:latin typeface="Courier New" charset="0"/>
              </a:rPr>
              <a:t> scanner.setInput</a:t>
            </a:r>
            <a:r>
              <a:rPr noProof="1">
                <a:latin typeface="Courier New" charset="0"/>
              </a:rPr>
              <a:t>("odd = 2 * n + 1");</a:t>
            </a:r>
          </a:p>
          <a:p>
            <a:pPr>
              <a:lnSpc>
                <a:spcPct val="110000"/>
              </a:lnSpc>
            </a:pPr>
            <a:r>
              <a:rPr noProof="1">
                <a:latin typeface="Courier New" charset="0"/>
              </a:rPr>
              <a:t>  </a:t>
            </a:r>
            <a:r>
              <a:rPr noProof="1" smtClean="0">
                <a:latin typeface="Courier New" charset="0"/>
              </a:rPr>
              <a:t> </a:t>
            </a:r>
            <a:r>
              <a:rPr lang="en-US" noProof="1" smtClean="0">
                <a:latin typeface="Courier New" charset="0"/>
              </a:rPr>
              <a:t>scanner.ignoreWhitespace()</a:t>
            </a:r>
            <a:r>
              <a:rPr noProof="1" smtClean="0">
                <a:latin typeface="Courier New" charset="0"/>
              </a:rPr>
              <a:t>;</a:t>
            </a:r>
            <a:endParaRPr noProof="1">
              <a:latin typeface="Courier New" charset="0"/>
            </a:endParaRPr>
          </a:p>
          <a:p>
            <a:pPr>
              <a:lnSpc>
                <a:spcPct val="110000"/>
              </a:lnSpc>
            </a:pPr>
            <a:r>
              <a:rPr noProof="1">
                <a:latin typeface="Courier New" charset="0"/>
              </a:rPr>
              <a:t>   Expression *exp =</a:t>
            </a:r>
            <a:r>
              <a:rPr noProof="1" smtClean="0">
                <a:latin typeface="Courier New" charset="0"/>
              </a:rPr>
              <a:t> </a:t>
            </a:r>
            <a:r>
              <a:rPr lang="en-US" noProof="1" smtClean="0">
                <a:latin typeface="Courier New" charset="0"/>
              </a:rPr>
              <a:t>readE(scanner, 0)</a:t>
            </a:r>
            <a:r>
              <a:rPr noProof="1" smtClean="0">
                <a:latin typeface="Courier New" charset="0"/>
              </a:rPr>
              <a:t>;</a:t>
            </a:r>
            <a:endParaRPr noProof="1">
              <a:latin typeface="Courier New" charset="0"/>
            </a:endParaRPr>
          </a:p>
          <a:p>
            <a:pPr>
              <a:lnSpc>
                <a:spcPct val="110000"/>
              </a:lnSpc>
            </a:pPr>
            <a:r>
              <a:rPr noProof="1">
                <a:latin typeface="Courier New" charset="0"/>
              </a:rPr>
              <a:t>   . . .</a:t>
            </a:r>
          </a:p>
          <a:p>
            <a:pPr>
              <a:lnSpc>
                <a:spcPct val="110000"/>
              </a:lnSpc>
            </a:pPr>
            <a:r>
              <a:rPr noProof="1">
                <a:latin typeface="Courier New" charset="0"/>
              </a:rPr>
              <a:t>}</a:t>
            </a:r>
          </a:p>
        </p:txBody>
      </p:sp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533400" y="1422400"/>
            <a:ext cx="8089900" cy="3384549"/>
            <a:chOff x="336" y="896"/>
            <a:chExt cx="5096" cy="2132"/>
          </a:xfrm>
        </p:grpSpPr>
        <p:sp>
          <p:nvSpPr>
            <p:cNvPr id="847878" name="Rectangle 6"/>
            <p:cNvSpPr>
              <a:spLocks noChangeArrowheads="1"/>
            </p:cNvSpPr>
            <p:nvPr/>
          </p:nvSpPr>
          <p:spPr bwMode="auto">
            <a:xfrm>
              <a:off x="336" y="907"/>
              <a:ext cx="5060" cy="2121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7879" name="Text Box 7"/>
            <p:cNvSpPr txBox="1">
              <a:spLocks noChangeArrowheads="1"/>
            </p:cNvSpPr>
            <p:nvPr/>
          </p:nvSpPr>
          <p:spPr bwMode="auto">
            <a:xfrm>
              <a:off x="408" y="896"/>
              <a:ext cx="4905" cy="18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r>
                <a:rPr lang="en-US" dirty="0">
                  <a:latin typeface="Courier New" charset="0"/>
                </a:rPr>
                <a:t>Expression </a:t>
              </a:r>
              <a:r>
                <a:rPr lang="en-US" dirty="0" smtClean="0">
                  <a:latin typeface="Courier New" charset="0"/>
                </a:rPr>
                <a:t>*</a:t>
              </a:r>
              <a:r>
                <a:rPr lang="en-US" dirty="0" err="1" smtClean="0">
                  <a:latin typeface="Courier New" charset="0"/>
                </a:rPr>
                <a:t>readE(TokenScanner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>
                  <a:latin typeface="Courier New" charset="0"/>
                </a:rPr>
                <a:t>&amp;</a:t>
              </a:r>
              <a:r>
                <a:rPr lang="en-US" dirty="0" smtClean="0">
                  <a:latin typeface="Courier New" charset="0"/>
                </a:rPr>
                <a:t> scanner, </a:t>
              </a:r>
              <a:r>
                <a:rPr lang="en-US" dirty="0" err="1">
                  <a:latin typeface="Courier New" charset="0"/>
                </a:rPr>
                <a:t>int</a:t>
              </a:r>
              <a:r>
                <a:rPr lang="en-US" dirty="0">
                  <a:latin typeface="Courier New" charset="0"/>
                </a:rPr>
                <a:t> </a:t>
              </a:r>
              <a:r>
                <a:rPr lang="en-US" dirty="0" err="1">
                  <a:latin typeface="Courier New" charset="0"/>
                </a:rPr>
                <a:t>prec</a:t>
              </a:r>
              <a:r>
                <a:rPr lang="en-US" dirty="0">
                  <a:latin typeface="Courier New" charset="0"/>
                </a:rPr>
                <a:t>) {</a:t>
              </a:r>
            </a:p>
            <a:p>
              <a:r>
                <a:rPr lang="en-US" dirty="0">
                  <a:latin typeface="Courier New" charset="0"/>
                </a:rPr>
                <a:t>   Expression *exp =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readT(scanner</a:t>
              </a:r>
              <a:r>
                <a:rPr lang="en-US" dirty="0" smtClean="0">
                  <a:latin typeface="Courier New" charset="0"/>
                </a:rPr>
                <a:t>)</a:t>
              </a:r>
              <a:r>
                <a:rPr lang="en-US" dirty="0">
                  <a:latin typeface="Courier New" charset="0"/>
                </a:rPr>
                <a:t>;</a:t>
              </a:r>
            </a:p>
            <a:p>
              <a:r>
                <a:rPr lang="en-US" dirty="0">
                  <a:latin typeface="Courier New" charset="0"/>
                </a:rPr>
                <a:t>   string token;</a:t>
              </a:r>
            </a:p>
            <a:p>
              <a:r>
                <a:rPr lang="en-US" dirty="0">
                  <a:latin typeface="Courier New" charset="0"/>
                </a:rPr>
                <a:t>   while (true) {</a:t>
              </a:r>
            </a:p>
            <a:p>
              <a:r>
                <a:rPr lang="en-US" dirty="0">
                  <a:latin typeface="Courier New" charset="0"/>
                </a:rPr>
                <a:t>      token =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scanner.nextToken</a:t>
              </a:r>
              <a:r>
                <a:rPr lang="en-US" dirty="0">
                  <a:latin typeface="Courier New" charset="0"/>
                </a:rPr>
                <a:t>();</a:t>
              </a:r>
            </a:p>
            <a:p>
              <a:r>
                <a:rPr lang="en-US" dirty="0">
                  <a:latin typeface="Courier New" charset="0"/>
                </a:rPr>
                <a:t>      </a:t>
              </a:r>
              <a:r>
                <a:rPr lang="en-US" dirty="0" err="1">
                  <a:latin typeface="Courier New" charset="0"/>
                </a:rPr>
                <a:t>int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tprec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>
                  <a:latin typeface="Courier New" charset="0"/>
                </a:rPr>
                <a:t>=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precedence(token</a:t>
              </a:r>
              <a:r>
                <a:rPr lang="en-US" dirty="0">
                  <a:latin typeface="Courier New" charset="0"/>
                </a:rPr>
                <a:t>);</a:t>
              </a:r>
            </a:p>
            <a:p>
              <a:r>
                <a:rPr lang="en-US" dirty="0">
                  <a:latin typeface="Courier New" charset="0"/>
                </a:rPr>
                <a:t>      if </a:t>
              </a:r>
              <a:r>
                <a:rPr lang="en-US" dirty="0" smtClean="0">
                  <a:latin typeface="Courier New" charset="0"/>
                </a:rPr>
                <a:t>(</a:t>
              </a:r>
              <a:r>
                <a:rPr lang="en-US" dirty="0" err="1" smtClean="0">
                  <a:latin typeface="Courier New" charset="0"/>
                </a:rPr>
                <a:t>tprec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>
                  <a:latin typeface="Courier New" charset="0"/>
                </a:rPr>
                <a:t>&lt;= </a:t>
              </a:r>
              <a:r>
                <a:rPr lang="en-US" dirty="0" err="1">
                  <a:latin typeface="Courier New" charset="0"/>
                </a:rPr>
                <a:t>prec</a:t>
              </a:r>
              <a:r>
                <a:rPr lang="en-US" dirty="0">
                  <a:latin typeface="Courier New" charset="0"/>
                </a:rPr>
                <a:t>) break;</a:t>
              </a:r>
            </a:p>
            <a:p>
              <a:r>
                <a:rPr lang="en-US" dirty="0">
                  <a:latin typeface="Courier New" charset="0"/>
                </a:rPr>
                <a:t>      Expression *</a:t>
              </a:r>
              <a:r>
                <a:rPr lang="en-US" dirty="0" err="1">
                  <a:latin typeface="Courier New" charset="0"/>
                </a:rPr>
                <a:t>rhs</a:t>
              </a:r>
              <a:r>
                <a:rPr lang="en-US" dirty="0">
                  <a:latin typeface="Courier New" charset="0"/>
                </a:rPr>
                <a:t> =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readE(scanner</a:t>
              </a:r>
              <a:r>
                <a:rPr lang="en-US" dirty="0" smtClean="0">
                  <a:latin typeface="Courier New" charset="0"/>
                </a:rPr>
                <a:t>, </a:t>
              </a:r>
              <a:r>
                <a:rPr lang="en-US" dirty="0" err="1" smtClean="0">
                  <a:latin typeface="Courier New" charset="0"/>
                </a:rPr>
                <a:t>tprec</a:t>
              </a:r>
              <a:r>
                <a:rPr lang="en-US" dirty="0" smtClean="0">
                  <a:latin typeface="Courier New" charset="0"/>
                </a:rPr>
                <a:t>)</a:t>
              </a:r>
              <a:r>
                <a:rPr lang="en-US" dirty="0">
                  <a:latin typeface="Courier New" charset="0"/>
                </a:rPr>
                <a:t>;</a:t>
              </a:r>
            </a:p>
            <a:p>
              <a:r>
                <a:rPr lang="en-US" dirty="0">
                  <a:latin typeface="Courier New" charset="0"/>
                </a:rPr>
                <a:t>      exp = new </a:t>
              </a:r>
              <a:r>
                <a:rPr lang="en-US" dirty="0" err="1">
                  <a:latin typeface="Courier New" charset="0"/>
                </a:rPr>
                <a:t>CompoundExp</a:t>
              </a:r>
              <a:r>
                <a:rPr lang="en-US" dirty="0" err="1" smtClean="0">
                  <a:latin typeface="Courier New" charset="0"/>
                </a:rPr>
                <a:t>(token</a:t>
              </a:r>
              <a:r>
                <a:rPr lang="en-US" dirty="0" smtClean="0">
                  <a:latin typeface="Courier New" charset="0"/>
                </a:rPr>
                <a:t>, </a:t>
              </a:r>
              <a:r>
                <a:rPr lang="en-US" dirty="0">
                  <a:latin typeface="Courier New" charset="0"/>
                </a:rPr>
                <a:t>exp, </a:t>
              </a:r>
              <a:r>
                <a:rPr lang="en-US" dirty="0" err="1">
                  <a:latin typeface="Courier New" charset="0"/>
                </a:rPr>
                <a:t>rhs</a:t>
              </a:r>
              <a:r>
                <a:rPr lang="en-US" dirty="0">
                  <a:latin typeface="Courier New" charset="0"/>
                </a:rPr>
                <a:t>);</a:t>
              </a:r>
            </a:p>
            <a:p>
              <a:r>
                <a:rPr lang="en-US" dirty="0">
                  <a:latin typeface="Courier New" charset="0"/>
                </a:rPr>
                <a:t>   }</a:t>
              </a:r>
            </a:p>
            <a:p>
              <a:r>
                <a:rPr lang="en-US" dirty="0">
                  <a:latin typeface="Courier New" charset="0"/>
                </a:rPr>
                <a:t>  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scanner.saveToken</a:t>
              </a:r>
              <a:r>
                <a:rPr lang="en-US" dirty="0" err="1">
                  <a:latin typeface="Courier New" charset="0"/>
                </a:rPr>
                <a:t>(token</a:t>
              </a:r>
              <a:r>
                <a:rPr lang="en-US" dirty="0">
                  <a:latin typeface="Courier New" charset="0"/>
                </a:rPr>
                <a:t>);</a:t>
              </a:r>
            </a:p>
            <a:p>
              <a:r>
                <a:rPr lang="en-US" dirty="0">
                  <a:latin typeface="Courier New" charset="0"/>
                </a:rPr>
                <a:t>   return exp;</a:t>
              </a:r>
            </a:p>
            <a:p>
              <a:r>
                <a:rPr lang="en-US" dirty="0">
                  <a:latin typeface="Courier New" charset="0"/>
                </a:rPr>
                <a:t>}</a:t>
              </a:r>
            </a:p>
          </p:txBody>
        </p:sp>
        <p:sp>
          <p:nvSpPr>
            <p:cNvPr id="847880" name="Rectangle 8"/>
            <p:cNvSpPr>
              <a:spLocks noChangeArrowheads="1"/>
            </p:cNvSpPr>
            <p:nvPr/>
          </p:nvSpPr>
          <p:spPr bwMode="auto">
            <a:xfrm>
              <a:off x="986" y="2720"/>
              <a:ext cx="1150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7881" name="Text Box 9"/>
            <p:cNvSpPr txBox="1">
              <a:spLocks noChangeArrowheads="1"/>
            </p:cNvSpPr>
            <p:nvPr/>
          </p:nvSpPr>
          <p:spPr bwMode="auto">
            <a:xfrm>
              <a:off x="960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 smtClean="0">
                  <a:latin typeface="Courier New" charset="0"/>
                </a:rPr>
                <a:t>scanner</a:t>
              </a:r>
              <a:endParaRPr lang="en-US" dirty="0">
                <a:latin typeface="Courier New" charset="0"/>
              </a:endParaRPr>
            </a:p>
          </p:txBody>
        </p:sp>
        <p:sp>
          <p:nvSpPr>
            <p:cNvPr id="847882" name="Rectangle 10"/>
            <p:cNvSpPr>
              <a:spLocks noChangeArrowheads="1"/>
            </p:cNvSpPr>
            <p:nvPr/>
          </p:nvSpPr>
          <p:spPr bwMode="auto">
            <a:xfrm>
              <a:off x="2224" y="2720"/>
              <a:ext cx="547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7883" name="Text Box 11"/>
            <p:cNvSpPr txBox="1">
              <a:spLocks noChangeArrowheads="1"/>
            </p:cNvSpPr>
            <p:nvPr/>
          </p:nvSpPr>
          <p:spPr bwMode="auto">
            <a:xfrm>
              <a:off x="2200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>
                  <a:latin typeface="Courier New" charset="0"/>
                </a:rPr>
                <a:t>prec</a:t>
              </a:r>
            </a:p>
          </p:txBody>
        </p:sp>
        <p:sp>
          <p:nvSpPr>
            <p:cNvPr id="847884" name="Rectangle 12"/>
            <p:cNvSpPr>
              <a:spLocks noChangeArrowheads="1"/>
            </p:cNvSpPr>
            <p:nvPr/>
          </p:nvSpPr>
          <p:spPr bwMode="auto">
            <a:xfrm>
              <a:off x="2864" y="2720"/>
              <a:ext cx="547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7885" name="Text Box 13"/>
            <p:cNvSpPr txBox="1">
              <a:spLocks noChangeArrowheads="1"/>
            </p:cNvSpPr>
            <p:nvPr/>
          </p:nvSpPr>
          <p:spPr bwMode="auto">
            <a:xfrm>
              <a:off x="2840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 dirty="0" err="1" smtClean="0">
                  <a:latin typeface="Courier New" charset="0"/>
                </a:rPr>
                <a:t>tprec</a:t>
              </a:r>
              <a:endParaRPr lang="en-US" dirty="0">
                <a:latin typeface="Courier New" charset="0"/>
              </a:endParaRPr>
            </a:p>
          </p:txBody>
        </p:sp>
        <p:sp>
          <p:nvSpPr>
            <p:cNvPr id="847886" name="Rectangle 14"/>
            <p:cNvSpPr>
              <a:spLocks noChangeArrowheads="1"/>
            </p:cNvSpPr>
            <p:nvPr/>
          </p:nvSpPr>
          <p:spPr bwMode="auto">
            <a:xfrm>
              <a:off x="3504" y="2720"/>
              <a:ext cx="547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7887" name="Text Box 15"/>
            <p:cNvSpPr txBox="1">
              <a:spLocks noChangeArrowheads="1"/>
            </p:cNvSpPr>
            <p:nvPr/>
          </p:nvSpPr>
          <p:spPr bwMode="auto">
            <a:xfrm>
              <a:off x="3480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>
                  <a:latin typeface="Courier New" charset="0"/>
                </a:rPr>
                <a:t>token</a:t>
              </a:r>
            </a:p>
          </p:txBody>
        </p:sp>
        <p:sp>
          <p:nvSpPr>
            <p:cNvPr id="847888" name="Rectangle 16"/>
            <p:cNvSpPr>
              <a:spLocks noChangeArrowheads="1"/>
            </p:cNvSpPr>
            <p:nvPr/>
          </p:nvSpPr>
          <p:spPr bwMode="auto">
            <a:xfrm>
              <a:off x="4144" y="2720"/>
              <a:ext cx="547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7889" name="Text Box 17"/>
            <p:cNvSpPr txBox="1">
              <a:spLocks noChangeArrowheads="1"/>
            </p:cNvSpPr>
            <p:nvPr/>
          </p:nvSpPr>
          <p:spPr bwMode="auto">
            <a:xfrm>
              <a:off x="4120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>
                  <a:latin typeface="Courier New" charset="0"/>
                </a:rPr>
                <a:t>exp</a:t>
              </a:r>
            </a:p>
          </p:txBody>
        </p:sp>
        <p:sp>
          <p:nvSpPr>
            <p:cNvPr id="847890" name="Rectangle 18"/>
            <p:cNvSpPr>
              <a:spLocks noChangeArrowheads="1"/>
            </p:cNvSpPr>
            <p:nvPr/>
          </p:nvSpPr>
          <p:spPr bwMode="auto">
            <a:xfrm>
              <a:off x="4776" y="2720"/>
              <a:ext cx="547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7891" name="Text Box 19"/>
            <p:cNvSpPr txBox="1">
              <a:spLocks noChangeArrowheads="1"/>
            </p:cNvSpPr>
            <p:nvPr/>
          </p:nvSpPr>
          <p:spPr bwMode="auto">
            <a:xfrm>
              <a:off x="4752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>
                  <a:latin typeface="Courier New" charset="0"/>
                </a:rPr>
                <a:t>rhs</a:t>
              </a:r>
            </a:p>
          </p:txBody>
        </p:sp>
      </p:grpSp>
      <p:sp>
        <p:nvSpPr>
          <p:cNvPr id="847892" name="Rectangle 20"/>
          <p:cNvSpPr>
            <a:spLocks noChangeArrowheads="1"/>
          </p:cNvSpPr>
          <p:nvPr/>
        </p:nvSpPr>
        <p:spPr bwMode="auto">
          <a:xfrm>
            <a:off x="1600200" y="4356100"/>
            <a:ext cx="17843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noProof="1">
                <a:latin typeface="Courier New" charset="0"/>
              </a:rPr>
              <a:t>odd = 2 * n + 1</a:t>
            </a:r>
            <a:endParaRPr lang="en-US" dirty="0">
              <a:latin typeface="Courier New" charset="0"/>
            </a:endParaRPr>
          </a:p>
        </p:txBody>
      </p:sp>
      <p:sp>
        <p:nvSpPr>
          <p:cNvPr id="847893" name="Text Box 21"/>
          <p:cNvSpPr txBox="1">
            <a:spLocks noChangeArrowheads="1"/>
          </p:cNvSpPr>
          <p:nvPr/>
        </p:nvSpPr>
        <p:spPr bwMode="auto">
          <a:xfrm>
            <a:off x="3530600" y="4307115"/>
            <a:ext cx="8731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600" b="0"/>
              <a:t>0</a:t>
            </a:r>
          </a:p>
        </p:txBody>
      </p:sp>
      <p:grpSp>
        <p:nvGrpSpPr>
          <p:cNvPr id="3" name="Group 22"/>
          <p:cNvGrpSpPr>
            <a:grpSpLocks/>
          </p:cNvGrpSpPr>
          <p:nvPr/>
        </p:nvGrpSpPr>
        <p:grpSpPr bwMode="auto">
          <a:xfrm>
            <a:off x="1370013" y="5919787"/>
            <a:ext cx="688975" cy="571500"/>
            <a:chOff x="4894" y="3729"/>
            <a:chExt cx="434" cy="360"/>
          </a:xfrm>
        </p:grpSpPr>
        <p:sp>
          <p:nvSpPr>
            <p:cNvPr id="847895" name="Rectangle 23"/>
            <p:cNvSpPr>
              <a:spLocks noChangeArrowheads="1"/>
            </p:cNvSpPr>
            <p:nvPr/>
          </p:nvSpPr>
          <p:spPr bwMode="auto">
            <a:xfrm>
              <a:off x="4894" y="3915"/>
              <a:ext cx="434" cy="16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7896" name="Rectangle 24"/>
            <p:cNvSpPr>
              <a:spLocks noChangeArrowheads="1"/>
            </p:cNvSpPr>
            <p:nvPr/>
          </p:nvSpPr>
          <p:spPr bwMode="auto">
            <a:xfrm>
              <a:off x="4896" y="3897"/>
              <a:ext cx="431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noProof="1">
                  <a:latin typeface="Courier New" charset="0"/>
                </a:rPr>
                <a:t>odd</a:t>
              </a:r>
              <a:endParaRPr lang="en-US" dirty="0">
                <a:latin typeface="Courier New" charset="0"/>
              </a:endParaRPr>
            </a:p>
          </p:txBody>
        </p:sp>
        <p:sp>
          <p:nvSpPr>
            <p:cNvPr id="847897" name="Rectangle 25"/>
            <p:cNvSpPr>
              <a:spLocks noChangeArrowheads="1"/>
            </p:cNvSpPr>
            <p:nvPr/>
          </p:nvSpPr>
          <p:spPr bwMode="auto">
            <a:xfrm>
              <a:off x="4894" y="3747"/>
              <a:ext cx="434" cy="16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7898" name="Rectangle 26"/>
            <p:cNvSpPr>
              <a:spLocks noChangeArrowheads="1"/>
            </p:cNvSpPr>
            <p:nvPr/>
          </p:nvSpPr>
          <p:spPr bwMode="auto">
            <a:xfrm>
              <a:off x="4896" y="3729"/>
              <a:ext cx="431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noProof="1">
                  <a:latin typeface="Courier New" charset="0"/>
                </a:rPr>
                <a:t>ID</a:t>
              </a:r>
              <a:endParaRPr lang="en-US" dirty="0">
                <a:latin typeface="Courier New" charset="0"/>
              </a:endParaRPr>
            </a:p>
          </p:txBody>
        </p:sp>
      </p:grpSp>
      <p:sp>
        <p:nvSpPr>
          <p:cNvPr id="847899" name="Oval 27"/>
          <p:cNvSpPr>
            <a:spLocks noChangeArrowheads="1"/>
          </p:cNvSpPr>
          <p:nvPr/>
        </p:nvSpPr>
        <p:spPr bwMode="auto">
          <a:xfrm>
            <a:off x="6985000" y="4483100"/>
            <a:ext cx="74613" cy="74613"/>
          </a:xfrm>
          <a:prstGeom prst="ellipse">
            <a:avLst/>
          </a:prstGeom>
          <a:solidFill>
            <a:srgbClr val="00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cxnSp>
        <p:nvCxnSpPr>
          <p:cNvPr id="847900" name="AutoShape 28"/>
          <p:cNvCxnSpPr>
            <a:cxnSpLocks noChangeShapeType="1"/>
            <a:stCxn id="847899" idx="4"/>
            <a:endCxn id="847897" idx="1"/>
          </p:cNvCxnSpPr>
          <p:nvPr/>
        </p:nvCxnSpPr>
        <p:spPr bwMode="auto">
          <a:xfrm rot="5400000">
            <a:off x="3434557" y="2493169"/>
            <a:ext cx="1524000" cy="5653087"/>
          </a:xfrm>
          <a:prstGeom prst="bentConnector4">
            <a:avLst>
              <a:gd name="adj1" fmla="val 44060"/>
              <a:gd name="adj2" fmla="val 104042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sp>
        <p:nvSpPr>
          <p:cNvPr id="847901" name="Text Box 29"/>
          <p:cNvSpPr txBox="1">
            <a:spLocks noChangeArrowheads="1"/>
          </p:cNvSpPr>
          <p:nvPr/>
        </p:nvSpPr>
        <p:spPr bwMode="auto">
          <a:xfrm>
            <a:off x="2136775" y="444681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0000"/>
                </a:solidFill>
              </a:rPr>
              <a:t>^</a:t>
            </a:r>
          </a:p>
        </p:txBody>
      </p:sp>
      <p:sp>
        <p:nvSpPr>
          <p:cNvPr id="847902" name="Rectangle 30"/>
          <p:cNvSpPr>
            <a:spLocks noChangeArrowheads="1"/>
          </p:cNvSpPr>
          <p:nvPr/>
        </p:nvSpPr>
        <p:spPr bwMode="auto">
          <a:xfrm>
            <a:off x="5594350" y="4362450"/>
            <a:ext cx="8382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 algn="ctr"/>
            <a:r>
              <a:rPr noProof="1">
                <a:latin typeface="Courier New" charset="0"/>
              </a:rPr>
              <a:t>=</a:t>
            </a:r>
            <a:endParaRPr lang="en-US">
              <a:latin typeface="Courier New" charset="0"/>
            </a:endParaRPr>
          </a:p>
        </p:txBody>
      </p:sp>
      <p:sp>
        <p:nvSpPr>
          <p:cNvPr id="847903" name="Text Box 31"/>
          <p:cNvSpPr txBox="1">
            <a:spLocks noChangeArrowheads="1"/>
          </p:cNvSpPr>
          <p:nvPr/>
        </p:nvSpPr>
        <p:spPr bwMode="auto">
          <a:xfrm>
            <a:off x="4537075" y="4307115"/>
            <a:ext cx="8731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600" b="0"/>
              <a:t>1</a:t>
            </a:r>
          </a:p>
        </p:txBody>
      </p:sp>
      <p:grpSp>
        <p:nvGrpSpPr>
          <p:cNvPr id="4" name="Group 32"/>
          <p:cNvGrpSpPr>
            <a:grpSpLocks/>
          </p:cNvGrpSpPr>
          <p:nvPr/>
        </p:nvGrpSpPr>
        <p:grpSpPr bwMode="auto">
          <a:xfrm>
            <a:off x="619125" y="1708150"/>
            <a:ext cx="8089900" cy="3384549"/>
            <a:chOff x="336" y="896"/>
            <a:chExt cx="5096" cy="2132"/>
          </a:xfrm>
        </p:grpSpPr>
        <p:sp>
          <p:nvSpPr>
            <p:cNvPr id="847905" name="Rectangle 33"/>
            <p:cNvSpPr>
              <a:spLocks noChangeArrowheads="1"/>
            </p:cNvSpPr>
            <p:nvPr/>
          </p:nvSpPr>
          <p:spPr bwMode="auto">
            <a:xfrm>
              <a:off x="336" y="907"/>
              <a:ext cx="5060" cy="2121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7906" name="Text Box 34"/>
            <p:cNvSpPr txBox="1">
              <a:spLocks noChangeArrowheads="1"/>
            </p:cNvSpPr>
            <p:nvPr/>
          </p:nvSpPr>
          <p:spPr bwMode="auto">
            <a:xfrm>
              <a:off x="408" y="896"/>
              <a:ext cx="4905" cy="18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r>
                <a:rPr lang="en-US" dirty="0">
                  <a:latin typeface="Courier New" charset="0"/>
                </a:rPr>
                <a:t>Expression </a:t>
              </a:r>
              <a:r>
                <a:rPr lang="en-US" dirty="0" smtClean="0">
                  <a:latin typeface="Courier New" charset="0"/>
                </a:rPr>
                <a:t>*</a:t>
              </a:r>
              <a:r>
                <a:rPr lang="en-US" dirty="0" err="1" smtClean="0">
                  <a:latin typeface="Courier New" charset="0"/>
                </a:rPr>
                <a:t>readE(TokenScanner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>
                  <a:latin typeface="Courier New" charset="0"/>
                </a:rPr>
                <a:t>&amp;</a:t>
              </a:r>
              <a:r>
                <a:rPr lang="en-US" dirty="0" smtClean="0">
                  <a:latin typeface="Courier New" charset="0"/>
                </a:rPr>
                <a:t> scanner, </a:t>
              </a:r>
              <a:r>
                <a:rPr lang="en-US" dirty="0" err="1">
                  <a:latin typeface="Courier New" charset="0"/>
                </a:rPr>
                <a:t>int</a:t>
              </a:r>
              <a:r>
                <a:rPr lang="en-US" dirty="0">
                  <a:latin typeface="Courier New" charset="0"/>
                </a:rPr>
                <a:t> </a:t>
              </a:r>
              <a:r>
                <a:rPr lang="en-US" dirty="0" err="1">
                  <a:latin typeface="Courier New" charset="0"/>
                </a:rPr>
                <a:t>prec</a:t>
              </a:r>
              <a:r>
                <a:rPr lang="en-US" dirty="0">
                  <a:latin typeface="Courier New" charset="0"/>
                </a:rPr>
                <a:t>) {</a:t>
              </a:r>
            </a:p>
            <a:p>
              <a:r>
                <a:rPr lang="en-US" dirty="0">
                  <a:latin typeface="Courier New" charset="0"/>
                </a:rPr>
                <a:t>   Expression *exp =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readT(scanner</a:t>
              </a:r>
              <a:r>
                <a:rPr lang="en-US" dirty="0" smtClean="0">
                  <a:latin typeface="Courier New" charset="0"/>
                </a:rPr>
                <a:t>)</a:t>
              </a:r>
              <a:r>
                <a:rPr lang="en-US" dirty="0">
                  <a:latin typeface="Courier New" charset="0"/>
                </a:rPr>
                <a:t>;</a:t>
              </a:r>
            </a:p>
            <a:p>
              <a:r>
                <a:rPr lang="en-US" dirty="0">
                  <a:latin typeface="Courier New" charset="0"/>
                </a:rPr>
                <a:t>   string token;</a:t>
              </a:r>
            </a:p>
            <a:p>
              <a:r>
                <a:rPr lang="en-US" dirty="0">
                  <a:latin typeface="Courier New" charset="0"/>
                </a:rPr>
                <a:t>   while (true) {</a:t>
              </a:r>
            </a:p>
            <a:p>
              <a:r>
                <a:rPr lang="en-US" dirty="0">
                  <a:latin typeface="Courier New" charset="0"/>
                </a:rPr>
                <a:t>      token =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scanner.nextToken</a:t>
              </a:r>
              <a:r>
                <a:rPr lang="en-US" dirty="0">
                  <a:latin typeface="Courier New" charset="0"/>
                </a:rPr>
                <a:t>();</a:t>
              </a:r>
            </a:p>
            <a:p>
              <a:r>
                <a:rPr lang="en-US" dirty="0">
                  <a:latin typeface="Courier New" charset="0"/>
                </a:rPr>
                <a:t>      </a:t>
              </a:r>
              <a:r>
                <a:rPr lang="en-US" dirty="0" err="1">
                  <a:latin typeface="Courier New" charset="0"/>
                </a:rPr>
                <a:t>int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tprec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>
                  <a:latin typeface="Courier New" charset="0"/>
                </a:rPr>
                <a:t>=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precedence(token</a:t>
              </a:r>
              <a:r>
                <a:rPr lang="en-US" dirty="0">
                  <a:latin typeface="Courier New" charset="0"/>
                </a:rPr>
                <a:t>);</a:t>
              </a:r>
            </a:p>
            <a:p>
              <a:r>
                <a:rPr lang="en-US" dirty="0">
                  <a:latin typeface="Courier New" charset="0"/>
                </a:rPr>
                <a:t>      if </a:t>
              </a:r>
              <a:r>
                <a:rPr lang="en-US" dirty="0" smtClean="0">
                  <a:latin typeface="Courier New" charset="0"/>
                </a:rPr>
                <a:t>(</a:t>
              </a:r>
              <a:r>
                <a:rPr lang="en-US" dirty="0" err="1" smtClean="0">
                  <a:latin typeface="Courier New" charset="0"/>
                </a:rPr>
                <a:t>tprec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>
                  <a:latin typeface="Courier New" charset="0"/>
                </a:rPr>
                <a:t>&lt;= </a:t>
              </a:r>
              <a:r>
                <a:rPr lang="en-US" dirty="0" err="1">
                  <a:latin typeface="Courier New" charset="0"/>
                </a:rPr>
                <a:t>prec</a:t>
              </a:r>
              <a:r>
                <a:rPr lang="en-US" dirty="0">
                  <a:latin typeface="Courier New" charset="0"/>
                </a:rPr>
                <a:t>) break;</a:t>
              </a:r>
            </a:p>
            <a:p>
              <a:r>
                <a:rPr lang="en-US" dirty="0">
                  <a:latin typeface="Courier New" charset="0"/>
                </a:rPr>
                <a:t>      Expression *</a:t>
              </a:r>
              <a:r>
                <a:rPr lang="en-US" dirty="0" err="1">
                  <a:latin typeface="Courier New" charset="0"/>
                </a:rPr>
                <a:t>rhs</a:t>
              </a:r>
              <a:r>
                <a:rPr lang="en-US" dirty="0">
                  <a:latin typeface="Courier New" charset="0"/>
                </a:rPr>
                <a:t> =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readE(scanner</a:t>
              </a:r>
              <a:r>
                <a:rPr lang="en-US" dirty="0" smtClean="0">
                  <a:latin typeface="Courier New" charset="0"/>
                </a:rPr>
                <a:t>, </a:t>
              </a:r>
              <a:r>
                <a:rPr lang="en-US" dirty="0" err="1" smtClean="0">
                  <a:latin typeface="Courier New" charset="0"/>
                </a:rPr>
                <a:t>tprec</a:t>
              </a:r>
              <a:r>
                <a:rPr lang="en-US" dirty="0" smtClean="0">
                  <a:latin typeface="Courier New" charset="0"/>
                </a:rPr>
                <a:t>)</a:t>
              </a:r>
              <a:r>
                <a:rPr lang="en-US" dirty="0">
                  <a:latin typeface="Courier New" charset="0"/>
                </a:rPr>
                <a:t>;</a:t>
              </a:r>
            </a:p>
            <a:p>
              <a:r>
                <a:rPr lang="en-US" dirty="0">
                  <a:latin typeface="Courier New" charset="0"/>
                </a:rPr>
                <a:t>      exp = new </a:t>
              </a:r>
              <a:r>
                <a:rPr lang="en-US" dirty="0" err="1">
                  <a:latin typeface="Courier New" charset="0"/>
                </a:rPr>
                <a:t>CompoundExp</a:t>
              </a:r>
              <a:r>
                <a:rPr lang="en-US" dirty="0" err="1" smtClean="0">
                  <a:latin typeface="Courier New" charset="0"/>
                </a:rPr>
                <a:t>(token</a:t>
              </a:r>
              <a:r>
                <a:rPr lang="en-US" dirty="0" smtClean="0">
                  <a:latin typeface="Courier New" charset="0"/>
                </a:rPr>
                <a:t>, </a:t>
              </a:r>
              <a:r>
                <a:rPr lang="en-US" dirty="0">
                  <a:latin typeface="Courier New" charset="0"/>
                </a:rPr>
                <a:t>exp, </a:t>
              </a:r>
              <a:r>
                <a:rPr lang="en-US" dirty="0" err="1">
                  <a:latin typeface="Courier New" charset="0"/>
                </a:rPr>
                <a:t>rhs</a:t>
              </a:r>
              <a:r>
                <a:rPr lang="en-US" dirty="0">
                  <a:latin typeface="Courier New" charset="0"/>
                </a:rPr>
                <a:t>);</a:t>
              </a:r>
            </a:p>
            <a:p>
              <a:r>
                <a:rPr lang="en-US" dirty="0">
                  <a:latin typeface="Courier New" charset="0"/>
                </a:rPr>
                <a:t>   }</a:t>
              </a:r>
            </a:p>
            <a:p>
              <a:r>
                <a:rPr lang="en-US" dirty="0">
                  <a:latin typeface="Courier New" charset="0"/>
                </a:rPr>
                <a:t>  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scanner.saveToken</a:t>
              </a:r>
              <a:r>
                <a:rPr lang="en-US" dirty="0" err="1">
                  <a:latin typeface="Courier New" charset="0"/>
                </a:rPr>
                <a:t>(token</a:t>
              </a:r>
              <a:r>
                <a:rPr lang="en-US" dirty="0">
                  <a:latin typeface="Courier New" charset="0"/>
                </a:rPr>
                <a:t>);</a:t>
              </a:r>
            </a:p>
            <a:p>
              <a:r>
                <a:rPr lang="en-US" dirty="0">
                  <a:latin typeface="Courier New" charset="0"/>
                </a:rPr>
                <a:t>   return exp;</a:t>
              </a:r>
            </a:p>
            <a:p>
              <a:r>
                <a:rPr lang="en-US" dirty="0">
                  <a:latin typeface="Courier New" charset="0"/>
                </a:rPr>
                <a:t>}</a:t>
              </a:r>
            </a:p>
          </p:txBody>
        </p:sp>
        <p:sp>
          <p:nvSpPr>
            <p:cNvPr id="847907" name="Rectangle 35"/>
            <p:cNvSpPr>
              <a:spLocks noChangeArrowheads="1"/>
            </p:cNvSpPr>
            <p:nvPr/>
          </p:nvSpPr>
          <p:spPr bwMode="auto">
            <a:xfrm>
              <a:off x="986" y="2720"/>
              <a:ext cx="1150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7908" name="Text Box 36"/>
            <p:cNvSpPr txBox="1">
              <a:spLocks noChangeArrowheads="1"/>
            </p:cNvSpPr>
            <p:nvPr/>
          </p:nvSpPr>
          <p:spPr bwMode="auto">
            <a:xfrm>
              <a:off x="960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 smtClean="0">
                  <a:latin typeface="Courier New" charset="0"/>
                </a:rPr>
                <a:t>scanner</a:t>
              </a:r>
              <a:endParaRPr lang="en-US" dirty="0">
                <a:latin typeface="Courier New" charset="0"/>
              </a:endParaRPr>
            </a:p>
          </p:txBody>
        </p:sp>
        <p:sp>
          <p:nvSpPr>
            <p:cNvPr id="847909" name="Rectangle 37"/>
            <p:cNvSpPr>
              <a:spLocks noChangeArrowheads="1"/>
            </p:cNvSpPr>
            <p:nvPr/>
          </p:nvSpPr>
          <p:spPr bwMode="auto">
            <a:xfrm>
              <a:off x="2224" y="2720"/>
              <a:ext cx="547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7910" name="Text Box 38"/>
            <p:cNvSpPr txBox="1">
              <a:spLocks noChangeArrowheads="1"/>
            </p:cNvSpPr>
            <p:nvPr/>
          </p:nvSpPr>
          <p:spPr bwMode="auto">
            <a:xfrm>
              <a:off x="2200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>
                  <a:latin typeface="Courier New" charset="0"/>
                </a:rPr>
                <a:t>prec</a:t>
              </a:r>
            </a:p>
          </p:txBody>
        </p:sp>
        <p:sp>
          <p:nvSpPr>
            <p:cNvPr id="847911" name="Rectangle 39"/>
            <p:cNvSpPr>
              <a:spLocks noChangeArrowheads="1"/>
            </p:cNvSpPr>
            <p:nvPr/>
          </p:nvSpPr>
          <p:spPr bwMode="auto">
            <a:xfrm>
              <a:off x="2864" y="2720"/>
              <a:ext cx="547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7912" name="Text Box 40"/>
            <p:cNvSpPr txBox="1">
              <a:spLocks noChangeArrowheads="1"/>
            </p:cNvSpPr>
            <p:nvPr/>
          </p:nvSpPr>
          <p:spPr bwMode="auto">
            <a:xfrm>
              <a:off x="2840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 dirty="0" err="1" smtClean="0">
                  <a:latin typeface="Courier New" charset="0"/>
                </a:rPr>
                <a:t>tprec</a:t>
              </a:r>
              <a:endParaRPr lang="en-US" dirty="0">
                <a:latin typeface="Courier New" charset="0"/>
              </a:endParaRPr>
            </a:p>
          </p:txBody>
        </p:sp>
        <p:sp>
          <p:nvSpPr>
            <p:cNvPr id="847913" name="Rectangle 41"/>
            <p:cNvSpPr>
              <a:spLocks noChangeArrowheads="1"/>
            </p:cNvSpPr>
            <p:nvPr/>
          </p:nvSpPr>
          <p:spPr bwMode="auto">
            <a:xfrm>
              <a:off x="3504" y="2720"/>
              <a:ext cx="547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7914" name="Text Box 42"/>
            <p:cNvSpPr txBox="1">
              <a:spLocks noChangeArrowheads="1"/>
            </p:cNvSpPr>
            <p:nvPr/>
          </p:nvSpPr>
          <p:spPr bwMode="auto">
            <a:xfrm>
              <a:off x="3480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>
                  <a:latin typeface="Courier New" charset="0"/>
                </a:rPr>
                <a:t>token</a:t>
              </a:r>
            </a:p>
          </p:txBody>
        </p:sp>
        <p:sp>
          <p:nvSpPr>
            <p:cNvPr id="847915" name="Rectangle 43"/>
            <p:cNvSpPr>
              <a:spLocks noChangeArrowheads="1"/>
            </p:cNvSpPr>
            <p:nvPr/>
          </p:nvSpPr>
          <p:spPr bwMode="auto">
            <a:xfrm>
              <a:off x="4144" y="2720"/>
              <a:ext cx="547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7916" name="Text Box 44"/>
            <p:cNvSpPr txBox="1">
              <a:spLocks noChangeArrowheads="1"/>
            </p:cNvSpPr>
            <p:nvPr/>
          </p:nvSpPr>
          <p:spPr bwMode="auto">
            <a:xfrm>
              <a:off x="4120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>
                  <a:latin typeface="Courier New" charset="0"/>
                </a:rPr>
                <a:t>exp</a:t>
              </a:r>
            </a:p>
          </p:txBody>
        </p:sp>
        <p:sp>
          <p:nvSpPr>
            <p:cNvPr id="847917" name="Rectangle 45"/>
            <p:cNvSpPr>
              <a:spLocks noChangeArrowheads="1"/>
            </p:cNvSpPr>
            <p:nvPr/>
          </p:nvSpPr>
          <p:spPr bwMode="auto">
            <a:xfrm>
              <a:off x="4776" y="2720"/>
              <a:ext cx="547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7918" name="Text Box 46"/>
            <p:cNvSpPr txBox="1">
              <a:spLocks noChangeArrowheads="1"/>
            </p:cNvSpPr>
            <p:nvPr/>
          </p:nvSpPr>
          <p:spPr bwMode="auto">
            <a:xfrm>
              <a:off x="4752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>
                  <a:latin typeface="Courier New" charset="0"/>
                </a:rPr>
                <a:t>rhs</a:t>
              </a:r>
            </a:p>
          </p:txBody>
        </p:sp>
      </p:grpSp>
      <p:sp>
        <p:nvSpPr>
          <p:cNvPr id="847919" name="Rectangle 47"/>
          <p:cNvSpPr>
            <a:spLocks noChangeArrowheads="1"/>
          </p:cNvSpPr>
          <p:nvPr/>
        </p:nvSpPr>
        <p:spPr bwMode="auto">
          <a:xfrm>
            <a:off x="1685925" y="4641850"/>
            <a:ext cx="17843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noProof="1">
                <a:latin typeface="Courier New" charset="0"/>
              </a:rPr>
              <a:t>odd = 2 * n + 1</a:t>
            </a:r>
            <a:endParaRPr lang="en-US" dirty="0">
              <a:latin typeface="Courier New" charset="0"/>
            </a:endParaRPr>
          </a:p>
        </p:txBody>
      </p:sp>
      <p:sp>
        <p:nvSpPr>
          <p:cNvPr id="847920" name="Text Box 48"/>
          <p:cNvSpPr txBox="1">
            <a:spLocks noChangeArrowheads="1"/>
          </p:cNvSpPr>
          <p:nvPr/>
        </p:nvSpPr>
        <p:spPr bwMode="auto">
          <a:xfrm>
            <a:off x="3616325" y="4592865"/>
            <a:ext cx="8731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600" b="0"/>
              <a:t>1</a:t>
            </a:r>
          </a:p>
        </p:txBody>
      </p:sp>
      <p:grpSp>
        <p:nvGrpSpPr>
          <p:cNvPr id="5" name="Group 49"/>
          <p:cNvGrpSpPr>
            <a:grpSpLocks/>
          </p:cNvGrpSpPr>
          <p:nvPr/>
        </p:nvGrpSpPr>
        <p:grpSpPr bwMode="auto">
          <a:xfrm>
            <a:off x="3733800" y="5919787"/>
            <a:ext cx="762000" cy="571500"/>
            <a:chOff x="1552" y="3729"/>
            <a:chExt cx="480" cy="360"/>
          </a:xfrm>
        </p:grpSpPr>
        <p:sp>
          <p:nvSpPr>
            <p:cNvPr id="847922" name="Rectangle 50"/>
            <p:cNvSpPr>
              <a:spLocks noChangeArrowheads="1"/>
            </p:cNvSpPr>
            <p:nvPr/>
          </p:nvSpPr>
          <p:spPr bwMode="auto">
            <a:xfrm>
              <a:off x="1568" y="3915"/>
              <a:ext cx="434" cy="16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7923" name="Rectangle 51"/>
            <p:cNvSpPr>
              <a:spLocks noChangeArrowheads="1"/>
            </p:cNvSpPr>
            <p:nvPr/>
          </p:nvSpPr>
          <p:spPr bwMode="auto">
            <a:xfrm>
              <a:off x="1570" y="3897"/>
              <a:ext cx="431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noProof="1">
                  <a:latin typeface="Courier New" charset="0"/>
                </a:rPr>
                <a:t>2</a:t>
              </a:r>
              <a:endParaRPr lang="en-US" dirty="0">
                <a:latin typeface="Courier New" charset="0"/>
              </a:endParaRPr>
            </a:p>
          </p:txBody>
        </p:sp>
        <p:sp>
          <p:nvSpPr>
            <p:cNvPr id="847924" name="Rectangle 52"/>
            <p:cNvSpPr>
              <a:spLocks noChangeArrowheads="1"/>
            </p:cNvSpPr>
            <p:nvPr/>
          </p:nvSpPr>
          <p:spPr bwMode="auto">
            <a:xfrm>
              <a:off x="1568" y="3747"/>
              <a:ext cx="434" cy="16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7925" name="Rectangle 53"/>
            <p:cNvSpPr>
              <a:spLocks noChangeArrowheads="1"/>
            </p:cNvSpPr>
            <p:nvPr/>
          </p:nvSpPr>
          <p:spPr bwMode="auto">
            <a:xfrm>
              <a:off x="1552" y="3729"/>
              <a:ext cx="480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en-US" noProof="1" smtClean="0">
                  <a:latin typeface="Courier New" charset="0"/>
                </a:rPr>
                <a:t>CONST</a:t>
              </a:r>
              <a:endParaRPr lang="en-US" dirty="0">
                <a:latin typeface="Courier New" charset="0"/>
              </a:endParaRPr>
            </a:p>
          </p:txBody>
        </p:sp>
      </p:grpSp>
      <p:sp>
        <p:nvSpPr>
          <p:cNvPr id="847926" name="Oval 54"/>
          <p:cNvSpPr>
            <a:spLocks noChangeArrowheads="1"/>
          </p:cNvSpPr>
          <p:nvPr/>
        </p:nvSpPr>
        <p:spPr bwMode="auto">
          <a:xfrm>
            <a:off x="7086600" y="4775200"/>
            <a:ext cx="74613" cy="74613"/>
          </a:xfrm>
          <a:prstGeom prst="ellipse">
            <a:avLst/>
          </a:prstGeom>
          <a:solidFill>
            <a:srgbClr val="00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47927" name="Text Box 55"/>
          <p:cNvSpPr txBox="1">
            <a:spLocks noChangeArrowheads="1"/>
          </p:cNvSpPr>
          <p:nvPr/>
        </p:nvSpPr>
        <p:spPr bwMode="auto">
          <a:xfrm>
            <a:off x="3073400" y="473256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0000"/>
                </a:solidFill>
              </a:rPr>
              <a:t>^</a:t>
            </a:r>
          </a:p>
        </p:txBody>
      </p:sp>
      <p:sp>
        <p:nvSpPr>
          <p:cNvPr id="847928" name="Text Box 56"/>
          <p:cNvSpPr txBox="1">
            <a:spLocks noChangeArrowheads="1"/>
          </p:cNvSpPr>
          <p:nvPr/>
        </p:nvSpPr>
        <p:spPr bwMode="auto">
          <a:xfrm>
            <a:off x="4625975" y="4592865"/>
            <a:ext cx="8731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600" b="0"/>
              <a:t>3</a:t>
            </a:r>
          </a:p>
        </p:txBody>
      </p:sp>
      <p:sp>
        <p:nvSpPr>
          <p:cNvPr id="847929" name="Rectangle 57"/>
          <p:cNvSpPr>
            <a:spLocks noChangeArrowheads="1"/>
          </p:cNvSpPr>
          <p:nvPr/>
        </p:nvSpPr>
        <p:spPr bwMode="auto">
          <a:xfrm>
            <a:off x="5670550" y="4648200"/>
            <a:ext cx="8382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 algn="ctr"/>
            <a:r>
              <a:rPr noProof="1">
                <a:latin typeface="Courier New" charset="0"/>
              </a:rPr>
              <a:t>*</a:t>
            </a:r>
            <a:endParaRPr lang="en-US">
              <a:latin typeface="Courier New" charset="0"/>
            </a:endParaRPr>
          </a:p>
        </p:txBody>
      </p:sp>
      <p:sp>
        <p:nvSpPr>
          <p:cNvPr id="847930" name="Oval 58"/>
          <p:cNvSpPr>
            <a:spLocks noChangeArrowheads="1"/>
          </p:cNvSpPr>
          <p:nvPr/>
        </p:nvSpPr>
        <p:spPr bwMode="auto">
          <a:xfrm>
            <a:off x="8078788" y="4775200"/>
            <a:ext cx="74612" cy="74613"/>
          </a:xfrm>
          <a:prstGeom prst="ellipse">
            <a:avLst/>
          </a:prstGeom>
          <a:solidFill>
            <a:srgbClr val="00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cxnSp>
        <p:nvCxnSpPr>
          <p:cNvPr id="847931" name="AutoShape 59"/>
          <p:cNvCxnSpPr>
            <a:cxnSpLocks noChangeShapeType="1"/>
            <a:stCxn id="847930" idx="4"/>
            <a:endCxn id="847936" idx="1"/>
          </p:cNvCxnSpPr>
          <p:nvPr/>
        </p:nvCxnSpPr>
        <p:spPr bwMode="auto">
          <a:xfrm rot="5400000">
            <a:off x="6463299" y="4419014"/>
            <a:ext cx="1221997" cy="2083594"/>
          </a:xfrm>
          <a:prstGeom prst="bentConnector4">
            <a:avLst>
              <a:gd name="adj1" fmla="val 60591"/>
              <a:gd name="adj2" fmla="val 110971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grpSp>
        <p:nvGrpSpPr>
          <p:cNvPr id="6" name="Group 60"/>
          <p:cNvGrpSpPr>
            <a:grpSpLocks/>
          </p:cNvGrpSpPr>
          <p:nvPr/>
        </p:nvGrpSpPr>
        <p:grpSpPr bwMode="auto">
          <a:xfrm>
            <a:off x="6029325" y="5919787"/>
            <a:ext cx="688975" cy="571500"/>
            <a:chOff x="4894" y="3729"/>
            <a:chExt cx="434" cy="360"/>
          </a:xfrm>
        </p:grpSpPr>
        <p:sp>
          <p:nvSpPr>
            <p:cNvPr id="847933" name="Rectangle 61"/>
            <p:cNvSpPr>
              <a:spLocks noChangeArrowheads="1"/>
            </p:cNvSpPr>
            <p:nvPr/>
          </p:nvSpPr>
          <p:spPr bwMode="auto">
            <a:xfrm>
              <a:off x="4894" y="3915"/>
              <a:ext cx="434" cy="16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7934" name="Rectangle 62"/>
            <p:cNvSpPr>
              <a:spLocks noChangeArrowheads="1"/>
            </p:cNvSpPr>
            <p:nvPr/>
          </p:nvSpPr>
          <p:spPr bwMode="auto">
            <a:xfrm>
              <a:off x="4896" y="3897"/>
              <a:ext cx="431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noProof="1">
                  <a:latin typeface="Courier New" charset="0"/>
                </a:rPr>
                <a:t>n</a:t>
              </a:r>
              <a:endParaRPr lang="en-US" dirty="0">
                <a:latin typeface="Courier New" charset="0"/>
              </a:endParaRPr>
            </a:p>
          </p:txBody>
        </p:sp>
        <p:sp>
          <p:nvSpPr>
            <p:cNvPr id="847935" name="Rectangle 63"/>
            <p:cNvSpPr>
              <a:spLocks noChangeArrowheads="1"/>
            </p:cNvSpPr>
            <p:nvPr/>
          </p:nvSpPr>
          <p:spPr bwMode="auto">
            <a:xfrm>
              <a:off x="4894" y="3747"/>
              <a:ext cx="434" cy="16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7936" name="Rectangle 64"/>
            <p:cNvSpPr>
              <a:spLocks noChangeArrowheads="1"/>
            </p:cNvSpPr>
            <p:nvPr/>
          </p:nvSpPr>
          <p:spPr bwMode="auto">
            <a:xfrm>
              <a:off x="4896" y="3729"/>
              <a:ext cx="431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noProof="1">
                  <a:latin typeface="Courier New" charset="0"/>
                </a:rPr>
                <a:t>ID</a:t>
              </a:r>
              <a:endParaRPr lang="en-US" dirty="0">
                <a:latin typeface="Courier New" charset="0"/>
              </a:endParaRPr>
            </a:p>
          </p:txBody>
        </p:sp>
      </p:grpSp>
      <p:grpSp>
        <p:nvGrpSpPr>
          <p:cNvPr id="7" name="Group 65"/>
          <p:cNvGrpSpPr>
            <a:grpSpLocks/>
          </p:cNvGrpSpPr>
          <p:nvPr/>
        </p:nvGrpSpPr>
        <p:grpSpPr bwMode="auto">
          <a:xfrm>
            <a:off x="4886325" y="5919791"/>
            <a:ext cx="688975" cy="823913"/>
            <a:chOff x="3078" y="3729"/>
            <a:chExt cx="434" cy="519"/>
          </a:xfrm>
        </p:grpSpPr>
        <p:sp>
          <p:nvSpPr>
            <p:cNvPr id="847938" name="Rectangle 66"/>
            <p:cNvSpPr>
              <a:spLocks noChangeArrowheads="1"/>
            </p:cNvSpPr>
            <p:nvPr/>
          </p:nvSpPr>
          <p:spPr bwMode="auto">
            <a:xfrm>
              <a:off x="3078" y="3915"/>
              <a:ext cx="434" cy="16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7939" name="Rectangle 67"/>
            <p:cNvSpPr>
              <a:spLocks noChangeArrowheads="1"/>
            </p:cNvSpPr>
            <p:nvPr/>
          </p:nvSpPr>
          <p:spPr bwMode="auto">
            <a:xfrm>
              <a:off x="3080" y="3897"/>
              <a:ext cx="431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noProof="1">
                  <a:latin typeface="Courier New" charset="0"/>
                </a:rPr>
                <a:t>*</a:t>
              </a:r>
              <a:endParaRPr lang="en-US" dirty="0">
                <a:latin typeface="Courier New" charset="0"/>
              </a:endParaRPr>
            </a:p>
          </p:txBody>
        </p:sp>
        <p:sp>
          <p:nvSpPr>
            <p:cNvPr id="847940" name="Rectangle 68"/>
            <p:cNvSpPr>
              <a:spLocks noChangeArrowheads="1"/>
            </p:cNvSpPr>
            <p:nvPr/>
          </p:nvSpPr>
          <p:spPr bwMode="auto">
            <a:xfrm>
              <a:off x="3078" y="3747"/>
              <a:ext cx="434" cy="16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7941" name="Rectangle 69"/>
            <p:cNvSpPr>
              <a:spLocks noChangeArrowheads="1"/>
            </p:cNvSpPr>
            <p:nvPr/>
          </p:nvSpPr>
          <p:spPr bwMode="auto">
            <a:xfrm>
              <a:off x="3080" y="3729"/>
              <a:ext cx="431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en-US" noProof="1" smtClean="0">
                  <a:latin typeface="Courier New" charset="0"/>
                </a:rPr>
                <a:t>COMP</a:t>
              </a:r>
              <a:endParaRPr lang="en-US" dirty="0">
                <a:latin typeface="Courier New" charset="0"/>
              </a:endParaRPr>
            </a:p>
          </p:txBody>
        </p:sp>
        <p:sp>
          <p:nvSpPr>
            <p:cNvPr id="847942" name="Rectangle 70"/>
            <p:cNvSpPr>
              <a:spLocks noChangeArrowheads="1"/>
            </p:cNvSpPr>
            <p:nvPr/>
          </p:nvSpPr>
          <p:spPr bwMode="auto">
            <a:xfrm>
              <a:off x="3078" y="4081"/>
              <a:ext cx="213" cy="16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7943" name="Rectangle 71"/>
            <p:cNvSpPr>
              <a:spLocks noChangeArrowheads="1"/>
            </p:cNvSpPr>
            <p:nvPr/>
          </p:nvSpPr>
          <p:spPr bwMode="auto">
            <a:xfrm>
              <a:off x="3293" y="4081"/>
              <a:ext cx="219" cy="16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cxnSp>
        <p:nvCxnSpPr>
          <p:cNvPr id="847944" name="AutoShape 72"/>
          <p:cNvCxnSpPr>
            <a:cxnSpLocks noChangeShapeType="1"/>
            <a:stCxn id="847926" idx="4"/>
            <a:endCxn id="847941" idx="1"/>
          </p:cNvCxnSpPr>
          <p:nvPr/>
        </p:nvCxnSpPr>
        <p:spPr bwMode="auto">
          <a:xfrm rot="5400000">
            <a:off x="5395706" y="4343608"/>
            <a:ext cx="1221997" cy="2234407"/>
          </a:xfrm>
          <a:prstGeom prst="bentConnector4">
            <a:avLst>
              <a:gd name="adj1" fmla="val 49703"/>
              <a:gd name="adj2" fmla="val 110231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847945" name="AutoShape 73"/>
          <p:cNvCxnSpPr>
            <a:cxnSpLocks noChangeShapeType="1"/>
            <a:stCxn id="847946" idx="6"/>
            <a:endCxn id="847936" idx="1"/>
          </p:cNvCxnSpPr>
          <p:nvPr/>
        </p:nvCxnSpPr>
        <p:spPr bwMode="auto">
          <a:xfrm flipV="1">
            <a:off x="5446713" y="6071810"/>
            <a:ext cx="585787" cy="545684"/>
          </a:xfrm>
          <a:prstGeom prst="bentConnector3">
            <a:avLst>
              <a:gd name="adj1" fmla="val 60324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sp>
        <p:nvSpPr>
          <p:cNvPr id="847946" name="Oval 74"/>
          <p:cNvSpPr>
            <a:spLocks noChangeArrowheads="1"/>
          </p:cNvSpPr>
          <p:nvPr/>
        </p:nvSpPr>
        <p:spPr bwMode="auto">
          <a:xfrm>
            <a:off x="5372100" y="6580188"/>
            <a:ext cx="74613" cy="74612"/>
          </a:xfrm>
          <a:prstGeom prst="ellipse">
            <a:avLst/>
          </a:prstGeom>
          <a:solidFill>
            <a:srgbClr val="00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47947" name="Oval 75"/>
          <p:cNvSpPr>
            <a:spLocks noChangeArrowheads="1"/>
          </p:cNvSpPr>
          <p:nvPr/>
        </p:nvSpPr>
        <p:spPr bwMode="auto">
          <a:xfrm>
            <a:off x="5016500" y="6580188"/>
            <a:ext cx="74613" cy="74612"/>
          </a:xfrm>
          <a:prstGeom prst="ellipse">
            <a:avLst/>
          </a:prstGeom>
          <a:solidFill>
            <a:srgbClr val="00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cxnSp>
        <p:nvCxnSpPr>
          <p:cNvPr id="847948" name="AutoShape 76"/>
          <p:cNvCxnSpPr>
            <a:cxnSpLocks noChangeShapeType="1"/>
            <a:stCxn id="847947" idx="2"/>
          </p:cNvCxnSpPr>
          <p:nvPr/>
        </p:nvCxnSpPr>
        <p:spPr bwMode="auto">
          <a:xfrm rot="10800000">
            <a:off x="3759200" y="6096000"/>
            <a:ext cx="1257300" cy="522288"/>
          </a:xfrm>
          <a:prstGeom prst="bentConnector3">
            <a:avLst>
              <a:gd name="adj1" fmla="val 118306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grpSp>
        <p:nvGrpSpPr>
          <p:cNvPr id="8" name="Group 77"/>
          <p:cNvGrpSpPr>
            <a:grpSpLocks/>
          </p:cNvGrpSpPr>
          <p:nvPr/>
        </p:nvGrpSpPr>
        <p:grpSpPr bwMode="auto">
          <a:xfrm>
            <a:off x="4625975" y="4629150"/>
            <a:ext cx="873125" cy="336550"/>
            <a:chOff x="2914" y="2916"/>
            <a:chExt cx="550" cy="212"/>
          </a:xfrm>
        </p:grpSpPr>
        <p:sp>
          <p:nvSpPr>
            <p:cNvPr id="847950" name="Rectangle 78"/>
            <p:cNvSpPr>
              <a:spLocks noChangeArrowheads="1"/>
            </p:cNvSpPr>
            <p:nvPr/>
          </p:nvSpPr>
          <p:spPr bwMode="auto">
            <a:xfrm>
              <a:off x="2964" y="2918"/>
              <a:ext cx="449" cy="198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7951" name="Text Box 79"/>
            <p:cNvSpPr txBox="1">
              <a:spLocks noChangeArrowheads="1"/>
            </p:cNvSpPr>
            <p:nvPr/>
          </p:nvSpPr>
          <p:spPr bwMode="auto">
            <a:xfrm>
              <a:off x="2914" y="2889"/>
              <a:ext cx="550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600" b="0"/>
                <a:t>2</a:t>
              </a:r>
            </a:p>
          </p:txBody>
        </p:sp>
      </p:grpSp>
      <p:grpSp>
        <p:nvGrpSpPr>
          <p:cNvPr id="9" name="Group 80"/>
          <p:cNvGrpSpPr>
            <a:grpSpLocks/>
          </p:cNvGrpSpPr>
          <p:nvPr/>
        </p:nvGrpSpPr>
        <p:grpSpPr bwMode="auto">
          <a:xfrm>
            <a:off x="5670550" y="4648200"/>
            <a:ext cx="838200" cy="314325"/>
            <a:chOff x="3572" y="2928"/>
            <a:chExt cx="528" cy="198"/>
          </a:xfrm>
        </p:grpSpPr>
        <p:sp>
          <p:nvSpPr>
            <p:cNvPr id="847953" name="Rectangle 81"/>
            <p:cNvSpPr>
              <a:spLocks noChangeArrowheads="1"/>
            </p:cNvSpPr>
            <p:nvPr/>
          </p:nvSpPr>
          <p:spPr bwMode="auto">
            <a:xfrm>
              <a:off x="3607" y="2928"/>
              <a:ext cx="449" cy="198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7954" name="Rectangle 82"/>
            <p:cNvSpPr>
              <a:spLocks noChangeArrowheads="1"/>
            </p:cNvSpPr>
            <p:nvPr/>
          </p:nvSpPr>
          <p:spPr bwMode="auto">
            <a:xfrm>
              <a:off x="3572" y="2928"/>
              <a:ext cx="528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noProof="1">
                  <a:latin typeface="Courier New" charset="0"/>
                </a:rPr>
                <a:t>+</a:t>
              </a:r>
              <a:endParaRPr lang="en-US">
                <a:latin typeface="Courier New" charset="0"/>
              </a:endParaRPr>
            </a:p>
          </p:txBody>
        </p:sp>
      </p:grpSp>
      <p:grpSp>
        <p:nvGrpSpPr>
          <p:cNvPr id="10" name="Group 83"/>
          <p:cNvGrpSpPr>
            <a:grpSpLocks/>
          </p:cNvGrpSpPr>
          <p:nvPr/>
        </p:nvGrpSpPr>
        <p:grpSpPr bwMode="auto">
          <a:xfrm>
            <a:off x="708025" y="1987550"/>
            <a:ext cx="8089900" cy="3384549"/>
            <a:chOff x="336" y="896"/>
            <a:chExt cx="5096" cy="2132"/>
          </a:xfrm>
        </p:grpSpPr>
        <p:sp>
          <p:nvSpPr>
            <p:cNvPr id="847956" name="Rectangle 84"/>
            <p:cNvSpPr>
              <a:spLocks noChangeArrowheads="1"/>
            </p:cNvSpPr>
            <p:nvPr/>
          </p:nvSpPr>
          <p:spPr bwMode="auto">
            <a:xfrm>
              <a:off x="336" y="907"/>
              <a:ext cx="5060" cy="2121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7957" name="Text Box 85"/>
            <p:cNvSpPr txBox="1">
              <a:spLocks noChangeArrowheads="1"/>
            </p:cNvSpPr>
            <p:nvPr/>
          </p:nvSpPr>
          <p:spPr bwMode="auto">
            <a:xfrm>
              <a:off x="408" y="896"/>
              <a:ext cx="4905" cy="18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r>
                <a:rPr lang="en-US" dirty="0">
                  <a:latin typeface="Courier New" charset="0"/>
                </a:rPr>
                <a:t>Expression </a:t>
              </a:r>
              <a:r>
                <a:rPr lang="en-US" dirty="0" smtClean="0">
                  <a:latin typeface="Courier New" charset="0"/>
                </a:rPr>
                <a:t>*</a:t>
              </a:r>
              <a:r>
                <a:rPr lang="en-US" dirty="0" err="1" smtClean="0">
                  <a:latin typeface="Courier New" charset="0"/>
                </a:rPr>
                <a:t>readE(TokenScanner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>
                  <a:latin typeface="Courier New" charset="0"/>
                </a:rPr>
                <a:t>&amp;</a:t>
              </a:r>
              <a:r>
                <a:rPr lang="en-US" dirty="0" smtClean="0">
                  <a:latin typeface="Courier New" charset="0"/>
                </a:rPr>
                <a:t> scanner, </a:t>
              </a:r>
              <a:r>
                <a:rPr lang="en-US" dirty="0" err="1">
                  <a:latin typeface="Courier New" charset="0"/>
                </a:rPr>
                <a:t>int</a:t>
              </a:r>
              <a:r>
                <a:rPr lang="en-US" dirty="0">
                  <a:latin typeface="Courier New" charset="0"/>
                </a:rPr>
                <a:t> </a:t>
              </a:r>
              <a:r>
                <a:rPr lang="en-US" dirty="0" err="1">
                  <a:latin typeface="Courier New" charset="0"/>
                </a:rPr>
                <a:t>prec</a:t>
              </a:r>
              <a:r>
                <a:rPr lang="en-US" dirty="0">
                  <a:latin typeface="Courier New" charset="0"/>
                </a:rPr>
                <a:t>) {</a:t>
              </a:r>
            </a:p>
            <a:p>
              <a:r>
                <a:rPr lang="en-US" dirty="0">
                  <a:latin typeface="Courier New" charset="0"/>
                </a:rPr>
                <a:t>   Expression *exp =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readT(scanner</a:t>
              </a:r>
              <a:r>
                <a:rPr lang="en-US" dirty="0" smtClean="0">
                  <a:latin typeface="Courier New" charset="0"/>
                </a:rPr>
                <a:t>)</a:t>
              </a:r>
              <a:r>
                <a:rPr lang="en-US" dirty="0">
                  <a:latin typeface="Courier New" charset="0"/>
                </a:rPr>
                <a:t>;</a:t>
              </a:r>
            </a:p>
            <a:p>
              <a:r>
                <a:rPr lang="en-US" dirty="0">
                  <a:latin typeface="Courier New" charset="0"/>
                </a:rPr>
                <a:t>   string token;</a:t>
              </a:r>
            </a:p>
            <a:p>
              <a:r>
                <a:rPr lang="en-US" dirty="0">
                  <a:latin typeface="Courier New" charset="0"/>
                </a:rPr>
                <a:t>   while (true) {</a:t>
              </a:r>
            </a:p>
            <a:p>
              <a:r>
                <a:rPr lang="en-US" dirty="0">
                  <a:latin typeface="Courier New" charset="0"/>
                </a:rPr>
                <a:t>      token =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scanner.nextToken</a:t>
              </a:r>
              <a:r>
                <a:rPr lang="en-US" dirty="0">
                  <a:latin typeface="Courier New" charset="0"/>
                </a:rPr>
                <a:t>();</a:t>
              </a:r>
            </a:p>
            <a:p>
              <a:r>
                <a:rPr lang="en-US" dirty="0">
                  <a:latin typeface="Courier New" charset="0"/>
                </a:rPr>
                <a:t>      </a:t>
              </a:r>
              <a:r>
                <a:rPr lang="en-US" dirty="0" err="1">
                  <a:latin typeface="Courier New" charset="0"/>
                </a:rPr>
                <a:t>int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tprec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>
                  <a:latin typeface="Courier New" charset="0"/>
                </a:rPr>
                <a:t>=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precedence(token</a:t>
              </a:r>
              <a:r>
                <a:rPr lang="en-US" dirty="0">
                  <a:latin typeface="Courier New" charset="0"/>
                </a:rPr>
                <a:t>);</a:t>
              </a:r>
            </a:p>
            <a:p>
              <a:r>
                <a:rPr lang="en-US" dirty="0">
                  <a:latin typeface="Courier New" charset="0"/>
                </a:rPr>
                <a:t>      if </a:t>
              </a:r>
              <a:r>
                <a:rPr lang="en-US" dirty="0" smtClean="0">
                  <a:latin typeface="Courier New" charset="0"/>
                </a:rPr>
                <a:t>(</a:t>
              </a:r>
              <a:r>
                <a:rPr lang="en-US" dirty="0" err="1" smtClean="0">
                  <a:latin typeface="Courier New" charset="0"/>
                </a:rPr>
                <a:t>tprec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>
                  <a:latin typeface="Courier New" charset="0"/>
                </a:rPr>
                <a:t>&lt;= </a:t>
              </a:r>
              <a:r>
                <a:rPr lang="en-US" dirty="0" err="1">
                  <a:latin typeface="Courier New" charset="0"/>
                </a:rPr>
                <a:t>prec</a:t>
              </a:r>
              <a:r>
                <a:rPr lang="en-US" dirty="0">
                  <a:latin typeface="Courier New" charset="0"/>
                </a:rPr>
                <a:t>) break;</a:t>
              </a:r>
            </a:p>
            <a:p>
              <a:r>
                <a:rPr lang="en-US" dirty="0">
                  <a:latin typeface="Courier New" charset="0"/>
                </a:rPr>
                <a:t>      Expression *</a:t>
              </a:r>
              <a:r>
                <a:rPr lang="en-US" dirty="0" err="1">
                  <a:latin typeface="Courier New" charset="0"/>
                </a:rPr>
                <a:t>rhs</a:t>
              </a:r>
              <a:r>
                <a:rPr lang="en-US" dirty="0">
                  <a:latin typeface="Courier New" charset="0"/>
                </a:rPr>
                <a:t> =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readE(scanner</a:t>
              </a:r>
              <a:r>
                <a:rPr lang="en-US" dirty="0" smtClean="0">
                  <a:latin typeface="Courier New" charset="0"/>
                </a:rPr>
                <a:t>, </a:t>
              </a:r>
              <a:r>
                <a:rPr lang="en-US" dirty="0" err="1" smtClean="0">
                  <a:latin typeface="Courier New" charset="0"/>
                </a:rPr>
                <a:t>tprec</a:t>
              </a:r>
              <a:r>
                <a:rPr lang="en-US" dirty="0" smtClean="0">
                  <a:latin typeface="Courier New" charset="0"/>
                </a:rPr>
                <a:t>)</a:t>
              </a:r>
              <a:r>
                <a:rPr lang="en-US" dirty="0">
                  <a:latin typeface="Courier New" charset="0"/>
                </a:rPr>
                <a:t>;</a:t>
              </a:r>
            </a:p>
            <a:p>
              <a:r>
                <a:rPr lang="en-US" dirty="0">
                  <a:latin typeface="Courier New" charset="0"/>
                </a:rPr>
                <a:t>      exp = new </a:t>
              </a:r>
              <a:r>
                <a:rPr lang="en-US" dirty="0" err="1">
                  <a:latin typeface="Courier New" charset="0"/>
                </a:rPr>
                <a:t>CompoundExp</a:t>
              </a:r>
              <a:r>
                <a:rPr lang="en-US" dirty="0" err="1" smtClean="0">
                  <a:latin typeface="Courier New" charset="0"/>
                </a:rPr>
                <a:t>(token</a:t>
              </a:r>
              <a:r>
                <a:rPr lang="en-US" dirty="0" smtClean="0">
                  <a:latin typeface="Courier New" charset="0"/>
                </a:rPr>
                <a:t>, </a:t>
              </a:r>
              <a:r>
                <a:rPr lang="en-US" dirty="0">
                  <a:latin typeface="Courier New" charset="0"/>
                </a:rPr>
                <a:t>exp, </a:t>
              </a:r>
              <a:r>
                <a:rPr lang="en-US" dirty="0" err="1">
                  <a:latin typeface="Courier New" charset="0"/>
                </a:rPr>
                <a:t>rhs</a:t>
              </a:r>
              <a:r>
                <a:rPr lang="en-US" dirty="0">
                  <a:latin typeface="Courier New" charset="0"/>
                </a:rPr>
                <a:t>);</a:t>
              </a:r>
            </a:p>
            <a:p>
              <a:r>
                <a:rPr lang="en-US" dirty="0">
                  <a:latin typeface="Courier New" charset="0"/>
                </a:rPr>
                <a:t>   }</a:t>
              </a:r>
            </a:p>
            <a:p>
              <a:r>
                <a:rPr lang="en-US" dirty="0">
                  <a:latin typeface="Courier New" charset="0"/>
                </a:rPr>
                <a:t>  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scanner.saveToken</a:t>
              </a:r>
              <a:r>
                <a:rPr lang="en-US" dirty="0" err="1">
                  <a:latin typeface="Courier New" charset="0"/>
                </a:rPr>
                <a:t>(token</a:t>
              </a:r>
              <a:r>
                <a:rPr lang="en-US" dirty="0">
                  <a:latin typeface="Courier New" charset="0"/>
                </a:rPr>
                <a:t>);</a:t>
              </a:r>
            </a:p>
            <a:p>
              <a:r>
                <a:rPr lang="en-US" dirty="0">
                  <a:latin typeface="Courier New" charset="0"/>
                </a:rPr>
                <a:t>   return exp;</a:t>
              </a:r>
            </a:p>
            <a:p>
              <a:r>
                <a:rPr lang="en-US" dirty="0">
                  <a:latin typeface="Courier New" charset="0"/>
                </a:rPr>
                <a:t>}</a:t>
              </a:r>
            </a:p>
          </p:txBody>
        </p:sp>
        <p:sp>
          <p:nvSpPr>
            <p:cNvPr id="847958" name="Rectangle 86"/>
            <p:cNvSpPr>
              <a:spLocks noChangeArrowheads="1"/>
            </p:cNvSpPr>
            <p:nvPr/>
          </p:nvSpPr>
          <p:spPr bwMode="auto">
            <a:xfrm>
              <a:off x="986" y="2720"/>
              <a:ext cx="1150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7959" name="Text Box 87"/>
            <p:cNvSpPr txBox="1">
              <a:spLocks noChangeArrowheads="1"/>
            </p:cNvSpPr>
            <p:nvPr/>
          </p:nvSpPr>
          <p:spPr bwMode="auto">
            <a:xfrm>
              <a:off x="960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 smtClean="0">
                  <a:latin typeface="Courier New" charset="0"/>
                </a:rPr>
                <a:t>scanner</a:t>
              </a:r>
              <a:endParaRPr lang="en-US" dirty="0">
                <a:latin typeface="Courier New" charset="0"/>
              </a:endParaRPr>
            </a:p>
          </p:txBody>
        </p:sp>
        <p:sp>
          <p:nvSpPr>
            <p:cNvPr id="847960" name="Rectangle 88"/>
            <p:cNvSpPr>
              <a:spLocks noChangeArrowheads="1"/>
            </p:cNvSpPr>
            <p:nvPr/>
          </p:nvSpPr>
          <p:spPr bwMode="auto">
            <a:xfrm>
              <a:off x="2224" y="2720"/>
              <a:ext cx="547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7961" name="Text Box 89"/>
            <p:cNvSpPr txBox="1">
              <a:spLocks noChangeArrowheads="1"/>
            </p:cNvSpPr>
            <p:nvPr/>
          </p:nvSpPr>
          <p:spPr bwMode="auto">
            <a:xfrm>
              <a:off x="2200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>
                  <a:latin typeface="Courier New" charset="0"/>
                </a:rPr>
                <a:t>prec</a:t>
              </a:r>
            </a:p>
          </p:txBody>
        </p:sp>
        <p:sp>
          <p:nvSpPr>
            <p:cNvPr id="847962" name="Rectangle 90"/>
            <p:cNvSpPr>
              <a:spLocks noChangeArrowheads="1"/>
            </p:cNvSpPr>
            <p:nvPr/>
          </p:nvSpPr>
          <p:spPr bwMode="auto">
            <a:xfrm>
              <a:off x="2864" y="2720"/>
              <a:ext cx="547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7963" name="Text Box 91"/>
            <p:cNvSpPr txBox="1">
              <a:spLocks noChangeArrowheads="1"/>
            </p:cNvSpPr>
            <p:nvPr/>
          </p:nvSpPr>
          <p:spPr bwMode="auto">
            <a:xfrm>
              <a:off x="2840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 dirty="0" err="1" smtClean="0">
                  <a:latin typeface="Courier New" charset="0"/>
                </a:rPr>
                <a:t>tprec</a:t>
              </a:r>
              <a:endParaRPr lang="en-US" dirty="0">
                <a:latin typeface="Courier New" charset="0"/>
              </a:endParaRPr>
            </a:p>
          </p:txBody>
        </p:sp>
        <p:sp>
          <p:nvSpPr>
            <p:cNvPr id="847964" name="Rectangle 92"/>
            <p:cNvSpPr>
              <a:spLocks noChangeArrowheads="1"/>
            </p:cNvSpPr>
            <p:nvPr/>
          </p:nvSpPr>
          <p:spPr bwMode="auto">
            <a:xfrm>
              <a:off x="3504" y="2720"/>
              <a:ext cx="547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7965" name="Text Box 93"/>
            <p:cNvSpPr txBox="1">
              <a:spLocks noChangeArrowheads="1"/>
            </p:cNvSpPr>
            <p:nvPr/>
          </p:nvSpPr>
          <p:spPr bwMode="auto">
            <a:xfrm>
              <a:off x="3480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>
                  <a:latin typeface="Courier New" charset="0"/>
                </a:rPr>
                <a:t>token</a:t>
              </a:r>
            </a:p>
          </p:txBody>
        </p:sp>
        <p:sp>
          <p:nvSpPr>
            <p:cNvPr id="847966" name="Rectangle 94"/>
            <p:cNvSpPr>
              <a:spLocks noChangeArrowheads="1"/>
            </p:cNvSpPr>
            <p:nvPr/>
          </p:nvSpPr>
          <p:spPr bwMode="auto">
            <a:xfrm>
              <a:off x="4144" y="2720"/>
              <a:ext cx="547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7967" name="Text Box 95"/>
            <p:cNvSpPr txBox="1">
              <a:spLocks noChangeArrowheads="1"/>
            </p:cNvSpPr>
            <p:nvPr/>
          </p:nvSpPr>
          <p:spPr bwMode="auto">
            <a:xfrm>
              <a:off x="4120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>
                  <a:latin typeface="Courier New" charset="0"/>
                </a:rPr>
                <a:t>exp</a:t>
              </a:r>
            </a:p>
          </p:txBody>
        </p:sp>
        <p:sp>
          <p:nvSpPr>
            <p:cNvPr id="847968" name="Rectangle 96"/>
            <p:cNvSpPr>
              <a:spLocks noChangeArrowheads="1"/>
            </p:cNvSpPr>
            <p:nvPr/>
          </p:nvSpPr>
          <p:spPr bwMode="auto">
            <a:xfrm>
              <a:off x="4776" y="2720"/>
              <a:ext cx="547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7969" name="Text Box 97"/>
            <p:cNvSpPr txBox="1">
              <a:spLocks noChangeArrowheads="1"/>
            </p:cNvSpPr>
            <p:nvPr/>
          </p:nvSpPr>
          <p:spPr bwMode="auto">
            <a:xfrm>
              <a:off x="4752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>
                  <a:latin typeface="Courier New" charset="0"/>
                </a:rPr>
                <a:t>rhs</a:t>
              </a:r>
            </a:p>
          </p:txBody>
        </p:sp>
      </p:grpSp>
      <p:sp>
        <p:nvSpPr>
          <p:cNvPr id="847970" name="Rectangle 98"/>
          <p:cNvSpPr>
            <a:spLocks noChangeArrowheads="1"/>
          </p:cNvSpPr>
          <p:nvPr/>
        </p:nvSpPr>
        <p:spPr bwMode="auto">
          <a:xfrm>
            <a:off x="1774825" y="4897060"/>
            <a:ext cx="17843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noProof="1">
                <a:latin typeface="Courier New" charset="0"/>
              </a:rPr>
              <a:t>odd = 2 * n + 1</a:t>
            </a:r>
            <a:endParaRPr lang="en-US" dirty="0">
              <a:latin typeface="Courier New" charset="0"/>
            </a:endParaRPr>
          </a:p>
        </p:txBody>
      </p:sp>
      <p:sp>
        <p:nvSpPr>
          <p:cNvPr id="847971" name="Text Box 99"/>
          <p:cNvSpPr txBox="1">
            <a:spLocks noChangeArrowheads="1"/>
          </p:cNvSpPr>
          <p:nvPr/>
        </p:nvSpPr>
        <p:spPr bwMode="auto">
          <a:xfrm>
            <a:off x="3162300" y="501196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0000"/>
                </a:solidFill>
              </a:rPr>
              <a:t>^</a:t>
            </a:r>
          </a:p>
        </p:txBody>
      </p:sp>
      <p:sp>
        <p:nvSpPr>
          <p:cNvPr id="847972" name="Text Box 100"/>
          <p:cNvSpPr txBox="1">
            <a:spLocks noChangeArrowheads="1"/>
          </p:cNvSpPr>
          <p:nvPr/>
        </p:nvSpPr>
        <p:spPr bwMode="auto">
          <a:xfrm>
            <a:off x="3705225" y="4872265"/>
            <a:ext cx="8731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600" b="0"/>
              <a:t>2</a:t>
            </a:r>
          </a:p>
        </p:txBody>
      </p:sp>
      <p:grpSp>
        <p:nvGrpSpPr>
          <p:cNvPr id="138" name="Group 24"/>
          <p:cNvGrpSpPr>
            <a:grpSpLocks/>
          </p:cNvGrpSpPr>
          <p:nvPr/>
        </p:nvGrpSpPr>
        <p:grpSpPr bwMode="auto">
          <a:xfrm>
            <a:off x="803120" y="2278441"/>
            <a:ext cx="8064500" cy="3384549"/>
            <a:chOff x="336" y="960"/>
            <a:chExt cx="5080" cy="2132"/>
          </a:xfrm>
        </p:grpSpPr>
        <p:sp>
          <p:nvSpPr>
            <p:cNvPr id="139" name="Rectangle 25"/>
            <p:cNvSpPr>
              <a:spLocks noChangeArrowheads="1"/>
            </p:cNvSpPr>
            <p:nvPr/>
          </p:nvSpPr>
          <p:spPr bwMode="auto">
            <a:xfrm>
              <a:off x="336" y="971"/>
              <a:ext cx="5060" cy="2121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0" name="Text Box 26"/>
            <p:cNvSpPr txBox="1">
              <a:spLocks noChangeArrowheads="1"/>
            </p:cNvSpPr>
            <p:nvPr/>
          </p:nvSpPr>
          <p:spPr bwMode="auto">
            <a:xfrm>
              <a:off x="408" y="960"/>
              <a:ext cx="4905" cy="18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 dirty="0">
                  <a:latin typeface="Courier New" charset="0"/>
                </a:rPr>
                <a:t>Expression </a:t>
              </a:r>
              <a:r>
                <a:rPr lang="en-US" dirty="0" smtClean="0">
                  <a:latin typeface="Courier New" charset="0"/>
                </a:rPr>
                <a:t>*</a:t>
              </a:r>
              <a:r>
                <a:rPr lang="en-US" dirty="0" err="1" smtClean="0">
                  <a:latin typeface="Courier New" charset="0"/>
                </a:rPr>
                <a:t>readT(TokenScanner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>
                  <a:latin typeface="Courier New" charset="0"/>
                </a:rPr>
                <a:t>&amp;</a:t>
              </a:r>
              <a:r>
                <a:rPr lang="en-US" dirty="0" smtClean="0">
                  <a:latin typeface="Courier New" charset="0"/>
                </a:rPr>
                <a:t> scanner) </a:t>
              </a:r>
              <a:r>
                <a:rPr lang="en-US" dirty="0">
                  <a:latin typeface="Courier New" charset="0"/>
                </a:rPr>
                <a:t>{</a:t>
              </a:r>
            </a:p>
            <a:p>
              <a:pPr>
                <a:lnSpc>
                  <a:spcPct val="110000"/>
                </a:lnSpc>
              </a:pPr>
              <a:r>
                <a:rPr lang="en-US" dirty="0">
                  <a:latin typeface="Courier New" charset="0"/>
                </a:rPr>
                <a:t>  </a:t>
              </a:r>
              <a:r>
                <a:rPr lang="en-US" dirty="0" smtClean="0">
                  <a:latin typeface="Courier New" charset="0"/>
                </a:rPr>
                <a:t> string token = </a:t>
              </a:r>
              <a:r>
                <a:rPr lang="en-US" dirty="0" err="1" smtClean="0">
                  <a:latin typeface="Courier New" charset="0"/>
                </a:rPr>
                <a:t>scanner.nextToken</a:t>
              </a:r>
              <a:r>
                <a:rPr lang="en-US" dirty="0" smtClean="0">
                  <a:latin typeface="Courier New" charset="0"/>
                </a:rPr>
                <a:t>();</a:t>
              </a:r>
            </a:p>
            <a:p>
              <a:pPr>
                <a:lnSpc>
                  <a:spcPct val="110000"/>
                </a:lnSpc>
              </a:pPr>
              <a:r>
                <a:rPr lang="en-US" dirty="0" smtClean="0">
                  <a:latin typeface="Courier New" charset="0"/>
                </a:rPr>
                <a:t>   </a:t>
              </a:r>
              <a:r>
                <a:rPr lang="en-US" dirty="0" err="1" smtClean="0">
                  <a:latin typeface="Courier New" charset="0"/>
                </a:rPr>
                <a:t>TokenType</a:t>
              </a:r>
              <a:r>
                <a:rPr lang="en-US" dirty="0" smtClean="0">
                  <a:latin typeface="Courier New" charset="0"/>
                </a:rPr>
                <a:t> type = </a:t>
              </a:r>
              <a:r>
                <a:rPr lang="en-US" dirty="0" err="1" smtClean="0">
                  <a:latin typeface="Courier New" charset="0"/>
                </a:rPr>
                <a:t>scanner.getTokenType(token</a:t>
              </a:r>
              <a:r>
                <a:rPr lang="en-US" dirty="0" smtClean="0">
                  <a:latin typeface="Courier New" charset="0"/>
                </a:rPr>
                <a:t>);</a:t>
              </a:r>
            </a:p>
            <a:p>
              <a:pPr>
                <a:lnSpc>
                  <a:spcPct val="110000"/>
                </a:lnSpc>
              </a:pPr>
              <a:r>
                <a:rPr lang="en-US" dirty="0" smtClean="0">
                  <a:latin typeface="Courier New" charset="0"/>
                </a:rPr>
                <a:t>   if (type == WORD) return new </a:t>
              </a:r>
              <a:r>
                <a:rPr lang="en-US" dirty="0" err="1" smtClean="0">
                  <a:latin typeface="Courier New" charset="0"/>
                </a:rPr>
                <a:t>IdentifierExp(token</a:t>
              </a:r>
              <a:r>
                <a:rPr lang="en-US" dirty="0" smtClean="0">
                  <a:latin typeface="Courier New" charset="0"/>
                </a:rPr>
                <a:t>);</a:t>
              </a:r>
            </a:p>
            <a:p>
              <a:pPr>
                <a:lnSpc>
                  <a:spcPct val="110000"/>
                </a:lnSpc>
              </a:pPr>
              <a:r>
                <a:rPr lang="en-US" dirty="0" smtClean="0">
                  <a:latin typeface="Courier New" charset="0"/>
                </a:rPr>
                <a:t>   if (type == NUMBER) return new </a:t>
              </a:r>
              <a:r>
                <a:rPr lang="en-US" dirty="0" err="1" smtClean="0">
                  <a:latin typeface="Courier New" charset="0"/>
                </a:rPr>
                <a:t>ConstantExp(stringToInteger(token</a:t>
              </a:r>
              <a:r>
                <a:rPr lang="en-US" dirty="0" smtClean="0">
                  <a:latin typeface="Courier New" charset="0"/>
                </a:rPr>
                <a:t>));</a:t>
              </a:r>
            </a:p>
            <a:p>
              <a:pPr>
                <a:lnSpc>
                  <a:spcPct val="110000"/>
                </a:lnSpc>
              </a:pPr>
              <a:r>
                <a:rPr lang="en-US" dirty="0" smtClean="0">
                  <a:latin typeface="Courier New" charset="0"/>
                </a:rPr>
                <a:t>   if (token != "(") </a:t>
              </a:r>
              <a:r>
                <a:rPr lang="en-US" dirty="0" err="1" smtClean="0">
                  <a:latin typeface="Courier New" charset="0"/>
                </a:rPr>
                <a:t>error("Illegal</a:t>
              </a:r>
              <a:r>
                <a:rPr lang="en-US" dirty="0" smtClean="0">
                  <a:latin typeface="Courier New" charset="0"/>
                </a:rPr>
                <a:t> term in expression");</a:t>
              </a:r>
            </a:p>
            <a:p>
              <a:pPr>
                <a:lnSpc>
                  <a:spcPct val="110000"/>
                </a:lnSpc>
              </a:pPr>
              <a:r>
                <a:rPr lang="en-US" dirty="0" smtClean="0">
                  <a:latin typeface="Courier New" charset="0"/>
                </a:rPr>
                <a:t>   Expression *exp = </a:t>
              </a:r>
              <a:r>
                <a:rPr lang="en-US" dirty="0" err="1" smtClean="0">
                  <a:latin typeface="Courier New" charset="0"/>
                </a:rPr>
                <a:t>readE(scanner</a:t>
              </a:r>
              <a:r>
                <a:rPr lang="en-US" dirty="0" smtClean="0">
                  <a:latin typeface="Courier New" charset="0"/>
                </a:rPr>
                <a:t>, 0);</a:t>
              </a:r>
            </a:p>
            <a:p>
              <a:pPr>
                <a:lnSpc>
                  <a:spcPct val="110000"/>
                </a:lnSpc>
              </a:pPr>
              <a:r>
                <a:rPr lang="en-US" dirty="0" smtClean="0">
                  <a:latin typeface="Courier New" charset="0"/>
                </a:rPr>
                <a:t>   if (</a:t>
              </a:r>
              <a:r>
                <a:rPr lang="en-US" dirty="0" err="1" smtClean="0">
                  <a:latin typeface="Courier New" charset="0"/>
                </a:rPr>
                <a:t>scanner.nextToken</a:t>
              </a:r>
              <a:r>
                <a:rPr lang="en-US" dirty="0" smtClean="0">
                  <a:latin typeface="Courier New" charset="0"/>
                </a:rPr>
                <a:t>() != ")") {</a:t>
              </a:r>
            </a:p>
            <a:p>
              <a:pPr>
                <a:lnSpc>
                  <a:spcPct val="110000"/>
                </a:lnSpc>
              </a:pPr>
              <a:r>
                <a:rPr lang="en-US" dirty="0" smtClean="0">
                  <a:latin typeface="Courier New" charset="0"/>
                </a:rPr>
                <a:t>      </a:t>
              </a:r>
              <a:r>
                <a:rPr lang="en-US" dirty="0" err="1" smtClean="0">
                  <a:latin typeface="Courier New" charset="0"/>
                </a:rPr>
                <a:t>error("Unbalanced</a:t>
              </a:r>
              <a:r>
                <a:rPr lang="en-US" dirty="0" smtClean="0">
                  <a:latin typeface="Courier New" charset="0"/>
                </a:rPr>
                <a:t> parentheses in expression");</a:t>
              </a:r>
            </a:p>
            <a:p>
              <a:pPr>
                <a:lnSpc>
                  <a:spcPct val="110000"/>
                </a:lnSpc>
              </a:pPr>
              <a:r>
                <a:rPr lang="en-US" dirty="0" smtClean="0">
                  <a:latin typeface="Courier New" charset="0"/>
                </a:rPr>
                <a:t>   }</a:t>
              </a:r>
            </a:p>
            <a:p>
              <a:pPr>
                <a:lnSpc>
                  <a:spcPct val="110000"/>
                </a:lnSpc>
              </a:pPr>
              <a:r>
                <a:rPr lang="en-US" dirty="0" smtClean="0">
                  <a:latin typeface="Courier New" charset="0"/>
                </a:rPr>
                <a:t>   return exp;</a:t>
              </a:r>
            </a:p>
            <a:p>
              <a:pPr>
                <a:lnSpc>
                  <a:spcPct val="110000"/>
                </a:lnSpc>
              </a:pPr>
              <a:r>
                <a:rPr lang="en-US" dirty="0">
                  <a:latin typeface="Courier New" charset="0"/>
                </a:rPr>
                <a:t>}</a:t>
              </a:r>
            </a:p>
          </p:txBody>
        </p:sp>
        <p:sp>
          <p:nvSpPr>
            <p:cNvPr id="141" name="Rectangle 27"/>
            <p:cNvSpPr>
              <a:spLocks noChangeArrowheads="1"/>
            </p:cNvSpPr>
            <p:nvPr/>
          </p:nvSpPr>
          <p:spPr bwMode="auto">
            <a:xfrm>
              <a:off x="2124" y="2784"/>
              <a:ext cx="1150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2" name="Text Box 28"/>
            <p:cNvSpPr txBox="1">
              <a:spLocks noChangeArrowheads="1"/>
            </p:cNvSpPr>
            <p:nvPr/>
          </p:nvSpPr>
          <p:spPr bwMode="auto">
            <a:xfrm>
              <a:off x="2074" y="2597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 dirty="0" smtClean="0">
                  <a:latin typeface="Courier New" charset="0"/>
                </a:rPr>
                <a:t>scanner</a:t>
              </a:r>
              <a:endParaRPr lang="en-US" dirty="0">
                <a:latin typeface="Courier New" charset="0"/>
              </a:endParaRPr>
            </a:p>
          </p:txBody>
        </p:sp>
        <p:sp>
          <p:nvSpPr>
            <p:cNvPr id="143" name="Rectangle 29"/>
            <p:cNvSpPr>
              <a:spLocks noChangeArrowheads="1"/>
            </p:cNvSpPr>
            <p:nvPr/>
          </p:nvSpPr>
          <p:spPr bwMode="auto">
            <a:xfrm>
              <a:off x="4120" y="2784"/>
              <a:ext cx="547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4" name="Text Box 30"/>
            <p:cNvSpPr txBox="1">
              <a:spLocks noChangeArrowheads="1"/>
            </p:cNvSpPr>
            <p:nvPr/>
          </p:nvSpPr>
          <p:spPr bwMode="auto">
            <a:xfrm>
              <a:off x="4096" y="2597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>
                  <a:latin typeface="Courier New" charset="0"/>
                </a:rPr>
                <a:t>token</a:t>
              </a:r>
            </a:p>
          </p:txBody>
        </p:sp>
        <p:sp>
          <p:nvSpPr>
            <p:cNvPr id="145" name="Rectangle 31"/>
            <p:cNvSpPr>
              <a:spLocks noChangeArrowheads="1"/>
            </p:cNvSpPr>
            <p:nvPr/>
          </p:nvSpPr>
          <p:spPr bwMode="auto">
            <a:xfrm>
              <a:off x="4760" y="2784"/>
              <a:ext cx="547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6" name="Text Box 32"/>
            <p:cNvSpPr txBox="1">
              <a:spLocks noChangeArrowheads="1"/>
            </p:cNvSpPr>
            <p:nvPr/>
          </p:nvSpPr>
          <p:spPr bwMode="auto">
            <a:xfrm>
              <a:off x="4736" y="2597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>
                  <a:latin typeface="Courier New" charset="0"/>
                </a:rPr>
                <a:t>exp</a:t>
              </a:r>
            </a:p>
          </p:txBody>
        </p:sp>
        <p:sp>
          <p:nvSpPr>
            <p:cNvPr id="147" name="Rectangle 27"/>
            <p:cNvSpPr>
              <a:spLocks noChangeArrowheads="1"/>
            </p:cNvSpPr>
            <p:nvPr/>
          </p:nvSpPr>
          <p:spPr bwMode="auto">
            <a:xfrm>
              <a:off x="3360" y="2783"/>
              <a:ext cx="674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8" name="Text Box 28"/>
            <p:cNvSpPr txBox="1">
              <a:spLocks noChangeArrowheads="1"/>
            </p:cNvSpPr>
            <p:nvPr/>
          </p:nvSpPr>
          <p:spPr bwMode="auto">
            <a:xfrm>
              <a:off x="3312" y="2598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 dirty="0" smtClean="0">
                  <a:latin typeface="Courier New" charset="0"/>
                </a:rPr>
                <a:t>type</a:t>
              </a:r>
              <a:endParaRPr lang="en-US" dirty="0">
                <a:latin typeface="Courier New" charset="0"/>
              </a:endParaRPr>
            </a:p>
          </p:txBody>
        </p:sp>
      </p:grpSp>
      <p:sp>
        <p:nvSpPr>
          <p:cNvPr id="847983" name="Rectangle 111"/>
          <p:cNvSpPr>
            <a:spLocks noChangeArrowheads="1"/>
          </p:cNvSpPr>
          <p:nvPr/>
        </p:nvSpPr>
        <p:spPr bwMode="auto">
          <a:xfrm>
            <a:off x="3661785" y="5192335"/>
            <a:ext cx="17843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noProof="1">
                <a:latin typeface="Courier New" charset="0"/>
              </a:rPr>
              <a:t>odd = 2 * n + 1</a:t>
            </a:r>
            <a:endParaRPr lang="en-US" dirty="0">
              <a:latin typeface="Courier New" charset="0"/>
            </a:endParaRPr>
          </a:p>
        </p:txBody>
      </p:sp>
      <p:sp>
        <p:nvSpPr>
          <p:cNvPr id="847984" name="Text Box 112"/>
          <p:cNvSpPr txBox="1">
            <a:spLocks noChangeArrowheads="1"/>
          </p:cNvSpPr>
          <p:nvPr/>
        </p:nvSpPr>
        <p:spPr bwMode="auto">
          <a:xfrm>
            <a:off x="5055610" y="530724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0000"/>
                </a:solidFill>
              </a:rPr>
              <a:t>^</a:t>
            </a:r>
          </a:p>
        </p:txBody>
      </p:sp>
      <p:sp>
        <p:nvSpPr>
          <p:cNvPr id="847985" name="Rectangle 113"/>
          <p:cNvSpPr>
            <a:spLocks noChangeArrowheads="1"/>
          </p:cNvSpPr>
          <p:nvPr/>
        </p:nvSpPr>
        <p:spPr bwMode="auto">
          <a:xfrm>
            <a:off x="1282700" y="2595334"/>
            <a:ext cx="3822700" cy="231775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47986" name="Rectangle 114"/>
          <p:cNvSpPr>
            <a:spLocks noChangeArrowheads="1"/>
          </p:cNvSpPr>
          <p:nvPr/>
        </p:nvSpPr>
        <p:spPr bwMode="auto">
          <a:xfrm>
            <a:off x="1282700" y="2826805"/>
            <a:ext cx="4919472" cy="231775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47987" name="Rectangle 115"/>
          <p:cNvSpPr>
            <a:spLocks noChangeArrowheads="1"/>
          </p:cNvSpPr>
          <p:nvPr/>
        </p:nvSpPr>
        <p:spPr bwMode="auto">
          <a:xfrm>
            <a:off x="1282699" y="3065231"/>
            <a:ext cx="5440680" cy="231775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47988" name="Rectangle 116"/>
          <p:cNvSpPr>
            <a:spLocks noChangeArrowheads="1"/>
          </p:cNvSpPr>
          <p:nvPr/>
        </p:nvSpPr>
        <p:spPr bwMode="auto">
          <a:xfrm>
            <a:off x="1282700" y="3309855"/>
            <a:ext cx="7260167" cy="231775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47990" name="Text Box 118"/>
          <p:cNvSpPr txBox="1">
            <a:spLocks noChangeArrowheads="1"/>
          </p:cNvSpPr>
          <p:nvPr/>
        </p:nvSpPr>
        <p:spPr bwMode="auto">
          <a:xfrm>
            <a:off x="5249285" y="530724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0000"/>
                </a:solidFill>
              </a:rPr>
              <a:t>^</a:t>
            </a:r>
          </a:p>
        </p:txBody>
      </p:sp>
      <p:sp>
        <p:nvSpPr>
          <p:cNvPr id="847991" name="Rectangle 119"/>
          <p:cNvSpPr>
            <a:spLocks noChangeArrowheads="1"/>
          </p:cNvSpPr>
          <p:nvPr/>
        </p:nvSpPr>
        <p:spPr bwMode="auto">
          <a:xfrm>
            <a:off x="6815138" y="5201860"/>
            <a:ext cx="8699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 algn="ctr"/>
            <a:r>
              <a:rPr noProof="1">
                <a:latin typeface="Courier New" charset="0"/>
              </a:rPr>
              <a:t>1</a:t>
            </a:r>
            <a:endParaRPr lang="en-US" dirty="0">
              <a:latin typeface="Courier New" charset="0"/>
            </a:endParaRPr>
          </a:p>
        </p:txBody>
      </p:sp>
      <p:sp>
        <p:nvSpPr>
          <p:cNvPr id="149" name="Rectangle 119"/>
          <p:cNvSpPr>
            <a:spLocks noChangeArrowheads="1"/>
          </p:cNvSpPr>
          <p:nvPr/>
        </p:nvSpPr>
        <p:spPr bwMode="auto">
          <a:xfrm>
            <a:off x="5604933" y="5201854"/>
            <a:ext cx="1064109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 algn="ctr"/>
            <a:r>
              <a:rPr lang="en-US" noProof="1" smtClean="0">
                <a:latin typeface="Courier New" charset="0"/>
              </a:rPr>
              <a:t>NUMBER</a:t>
            </a:r>
            <a:endParaRPr lang="en-US" dirty="0">
              <a:latin typeface="Courier New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79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79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479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479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79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7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7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47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47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47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47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47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7983" grpId="0"/>
      <p:bldP spid="847984" grpId="0"/>
      <p:bldP spid="847984" grpId="1"/>
      <p:bldP spid="847985" grpId="0" animBg="1"/>
      <p:bldP spid="847986" grpId="0" animBg="1"/>
      <p:bldP spid="847987" grpId="0" animBg="1"/>
      <p:bldP spid="847988" grpId="0" animBg="1"/>
      <p:bldP spid="847990" grpId="0"/>
      <p:bldP spid="847991" grpId="0"/>
      <p:bldP spid="14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2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76200"/>
            <a:ext cx="9144000" cy="1143000"/>
          </a:xfrm>
          <a:noFill/>
          <a:ln/>
        </p:spPr>
        <p:txBody>
          <a:bodyPr/>
          <a:lstStyle/>
          <a:p>
            <a:r>
              <a:rPr lang="en-US" sz="4000">
                <a:solidFill>
                  <a:srgbClr val="FF0000"/>
                </a:solidFill>
              </a:rPr>
              <a:t>Tracing the Precedence Parser </a:t>
            </a:r>
            <a:endParaRPr lang="en-US">
              <a:solidFill>
                <a:srgbClr val="FF0000"/>
              </a:solidFill>
            </a:endParaRPr>
          </a:p>
        </p:txBody>
      </p:sp>
      <p:sp>
        <p:nvSpPr>
          <p:cNvPr id="849923" name="Rectangle 3"/>
          <p:cNvSpPr>
            <a:spLocks noChangeArrowheads="1"/>
          </p:cNvSpPr>
          <p:nvPr/>
        </p:nvSpPr>
        <p:spPr bwMode="auto">
          <a:xfrm>
            <a:off x="444500" y="1166813"/>
            <a:ext cx="8032750" cy="198437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49924" name="Text Box 4"/>
          <p:cNvSpPr txBox="1">
            <a:spLocks noChangeArrowheads="1"/>
          </p:cNvSpPr>
          <p:nvPr/>
        </p:nvSpPr>
        <p:spPr bwMode="auto">
          <a:xfrm>
            <a:off x="520700" y="1130528"/>
            <a:ext cx="7962900" cy="1747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lnSpc>
                <a:spcPct val="110000"/>
              </a:lnSpc>
            </a:pPr>
            <a:r>
              <a:rPr noProof="1">
                <a:latin typeface="Courier New" charset="0"/>
              </a:rPr>
              <a:t>int main() {</a:t>
            </a:r>
          </a:p>
          <a:p>
            <a:pPr>
              <a:lnSpc>
                <a:spcPct val="110000"/>
              </a:lnSpc>
            </a:pPr>
            <a:r>
              <a:rPr noProof="1">
                <a:latin typeface="Courier New" charset="0"/>
              </a:rPr>
              <a:t>  </a:t>
            </a:r>
            <a:r>
              <a:rPr noProof="1" smtClean="0">
                <a:latin typeface="Courier New" charset="0"/>
              </a:rPr>
              <a:t> </a:t>
            </a:r>
            <a:r>
              <a:rPr lang="en-US" noProof="1" smtClean="0">
                <a:latin typeface="Courier New" charset="0"/>
              </a:rPr>
              <a:t>TokenScanner</a:t>
            </a:r>
            <a:r>
              <a:rPr noProof="1" smtClean="0">
                <a:latin typeface="Courier New" charset="0"/>
              </a:rPr>
              <a:t> scanner </a:t>
            </a:r>
            <a:r>
              <a:rPr noProof="1">
                <a:latin typeface="Courier New" charset="0"/>
              </a:rPr>
              <a:t>= new</a:t>
            </a:r>
            <a:r>
              <a:rPr noProof="1" smtClean="0">
                <a:latin typeface="Courier New" charset="0"/>
              </a:rPr>
              <a:t> </a:t>
            </a:r>
            <a:r>
              <a:rPr lang="en-US" noProof="1" smtClean="0">
                <a:latin typeface="Courier New" charset="0"/>
              </a:rPr>
              <a:t>TokenScanner</a:t>
            </a:r>
            <a:r>
              <a:rPr noProof="1" smtClean="0">
                <a:latin typeface="Courier New" charset="0"/>
              </a:rPr>
              <a:t>(</a:t>
            </a:r>
            <a:r>
              <a:rPr noProof="1">
                <a:latin typeface="Courier New" charset="0"/>
              </a:rPr>
              <a:t>);</a:t>
            </a:r>
          </a:p>
          <a:p>
            <a:pPr>
              <a:lnSpc>
                <a:spcPct val="110000"/>
              </a:lnSpc>
            </a:pPr>
            <a:r>
              <a:rPr noProof="1">
                <a:latin typeface="Courier New" charset="0"/>
              </a:rPr>
              <a:t>  </a:t>
            </a:r>
            <a:r>
              <a:rPr noProof="1" smtClean="0">
                <a:latin typeface="Courier New" charset="0"/>
              </a:rPr>
              <a:t> scanner.setInput</a:t>
            </a:r>
            <a:r>
              <a:rPr noProof="1">
                <a:latin typeface="Courier New" charset="0"/>
              </a:rPr>
              <a:t>("odd = 2 * n + 1");</a:t>
            </a:r>
          </a:p>
          <a:p>
            <a:pPr>
              <a:lnSpc>
                <a:spcPct val="110000"/>
              </a:lnSpc>
            </a:pPr>
            <a:r>
              <a:rPr noProof="1">
                <a:latin typeface="Courier New" charset="0"/>
              </a:rPr>
              <a:t>  </a:t>
            </a:r>
            <a:r>
              <a:rPr noProof="1" smtClean="0">
                <a:latin typeface="Courier New" charset="0"/>
              </a:rPr>
              <a:t> </a:t>
            </a:r>
            <a:r>
              <a:rPr lang="en-US" noProof="1" smtClean="0">
                <a:latin typeface="Courier New" charset="0"/>
              </a:rPr>
              <a:t>scanner.ignoreWhitespace()</a:t>
            </a:r>
            <a:r>
              <a:rPr noProof="1" smtClean="0">
                <a:latin typeface="Courier New" charset="0"/>
              </a:rPr>
              <a:t>;</a:t>
            </a:r>
            <a:endParaRPr noProof="1">
              <a:latin typeface="Courier New" charset="0"/>
            </a:endParaRPr>
          </a:p>
          <a:p>
            <a:pPr>
              <a:lnSpc>
                <a:spcPct val="110000"/>
              </a:lnSpc>
            </a:pPr>
            <a:r>
              <a:rPr noProof="1">
                <a:latin typeface="Courier New" charset="0"/>
              </a:rPr>
              <a:t>   Expression *exp =</a:t>
            </a:r>
            <a:r>
              <a:rPr noProof="1" smtClean="0">
                <a:latin typeface="Courier New" charset="0"/>
              </a:rPr>
              <a:t> </a:t>
            </a:r>
            <a:r>
              <a:rPr lang="en-US" noProof="1" smtClean="0">
                <a:latin typeface="Courier New" charset="0"/>
              </a:rPr>
              <a:t>readE(scanner, 0)</a:t>
            </a:r>
            <a:r>
              <a:rPr noProof="1" smtClean="0">
                <a:latin typeface="Courier New" charset="0"/>
              </a:rPr>
              <a:t>;</a:t>
            </a:r>
            <a:endParaRPr noProof="1">
              <a:latin typeface="Courier New" charset="0"/>
            </a:endParaRPr>
          </a:p>
          <a:p>
            <a:pPr>
              <a:lnSpc>
                <a:spcPct val="110000"/>
              </a:lnSpc>
            </a:pPr>
            <a:r>
              <a:rPr noProof="1">
                <a:latin typeface="Courier New" charset="0"/>
              </a:rPr>
              <a:t>   . . .</a:t>
            </a:r>
          </a:p>
          <a:p>
            <a:pPr>
              <a:lnSpc>
                <a:spcPct val="110000"/>
              </a:lnSpc>
            </a:pPr>
            <a:r>
              <a:rPr noProof="1">
                <a:latin typeface="Courier New" charset="0"/>
              </a:rPr>
              <a:t>}</a:t>
            </a:r>
          </a:p>
        </p:txBody>
      </p:sp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533400" y="1422400"/>
            <a:ext cx="8089900" cy="3384549"/>
            <a:chOff x="336" y="896"/>
            <a:chExt cx="5096" cy="2132"/>
          </a:xfrm>
        </p:grpSpPr>
        <p:sp>
          <p:nvSpPr>
            <p:cNvPr id="849926" name="Rectangle 6"/>
            <p:cNvSpPr>
              <a:spLocks noChangeArrowheads="1"/>
            </p:cNvSpPr>
            <p:nvPr/>
          </p:nvSpPr>
          <p:spPr bwMode="auto">
            <a:xfrm>
              <a:off x="336" y="907"/>
              <a:ext cx="5060" cy="2121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9927" name="Text Box 7"/>
            <p:cNvSpPr txBox="1">
              <a:spLocks noChangeArrowheads="1"/>
            </p:cNvSpPr>
            <p:nvPr/>
          </p:nvSpPr>
          <p:spPr bwMode="auto">
            <a:xfrm>
              <a:off x="408" y="896"/>
              <a:ext cx="4905" cy="18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r>
                <a:rPr lang="en-US" dirty="0">
                  <a:latin typeface="Courier New" charset="0"/>
                </a:rPr>
                <a:t>Expression </a:t>
              </a:r>
              <a:r>
                <a:rPr lang="en-US" dirty="0" smtClean="0">
                  <a:latin typeface="Courier New" charset="0"/>
                </a:rPr>
                <a:t>*</a:t>
              </a:r>
              <a:r>
                <a:rPr lang="en-US" dirty="0" err="1" smtClean="0">
                  <a:latin typeface="Courier New" charset="0"/>
                </a:rPr>
                <a:t>readE(TokenScanner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>
                  <a:latin typeface="Courier New" charset="0"/>
                </a:rPr>
                <a:t>&amp;</a:t>
              </a:r>
              <a:r>
                <a:rPr lang="en-US" dirty="0" smtClean="0">
                  <a:latin typeface="Courier New" charset="0"/>
                </a:rPr>
                <a:t> scanner, </a:t>
              </a:r>
              <a:r>
                <a:rPr lang="en-US" dirty="0" err="1">
                  <a:latin typeface="Courier New" charset="0"/>
                </a:rPr>
                <a:t>int</a:t>
              </a:r>
              <a:r>
                <a:rPr lang="en-US" dirty="0">
                  <a:latin typeface="Courier New" charset="0"/>
                </a:rPr>
                <a:t> </a:t>
              </a:r>
              <a:r>
                <a:rPr lang="en-US" dirty="0" err="1">
                  <a:latin typeface="Courier New" charset="0"/>
                </a:rPr>
                <a:t>prec</a:t>
              </a:r>
              <a:r>
                <a:rPr lang="en-US" dirty="0">
                  <a:latin typeface="Courier New" charset="0"/>
                </a:rPr>
                <a:t>) {</a:t>
              </a:r>
            </a:p>
            <a:p>
              <a:r>
                <a:rPr lang="en-US" dirty="0">
                  <a:latin typeface="Courier New" charset="0"/>
                </a:rPr>
                <a:t>   Expression *exp =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readT(scanner</a:t>
              </a:r>
              <a:r>
                <a:rPr lang="en-US" dirty="0" smtClean="0">
                  <a:latin typeface="Courier New" charset="0"/>
                </a:rPr>
                <a:t>)</a:t>
              </a:r>
              <a:r>
                <a:rPr lang="en-US" dirty="0">
                  <a:latin typeface="Courier New" charset="0"/>
                </a:rPr>
                <a:t>;</a:t>
              </a:r>
            </a:p>
            <a:p>
              <a:r>
                <a:rPr lang="en-US" dirty="0">
                  <a:latin typeface="Courier New" charset="0"/>
                </a:rPr>
                <a:t>   string token;</a:t>
              </a:r>
            </a:p>
            <a:p>
              <a:r>
                <a:rPr lang="en-US" dirty="0">
                  <a:latin typeface="Courier New" charset="0"/>
                </a:rPr>
                <a:t>   while (true) {</a:t>
              </a:r>
            </a:p>
            <a:p>
              <a:r>
                <a:rPr lang="en-US" dirty="0">
                  <a:latin typeface="Courier New" charset="0"/>
                </a:rPr>
                <a:t>      token =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scanner.nextToken</a:t>
              </a:r>
              <a:r>
                <a:rPr lang="en-US" dirty="0">
                  <a:latin typeface="Courier New" charset="0"/>
                </a:rPr>
                <a:t>();</a:t>
              </a:r>
            </a:p>
            <a:p>
              <a:r>
                <a:rPr lang="en-US" dirty="0">
                  <a:latin typeface="Courier New" charset="0"/>
                </a:rPr>
                <a:t>      </a:t>
              </a:r>
              <a:r>
                <a:rPr lang="en-US" dirty="0" err="1">
                  <a:latin typeface="Courier New" charset="0"/>
                </a:rPr>
                <a:t>int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tprec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>
                  <a:latin typeface="Courier New" charset="0"/>
                </a:rPr>
                <a:t>=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precedence(token</a:t>
              </a:r>
              <a:r>
                <a:rPr lang="en-US" dirty="0">
                  <a:latin typeface="Courier New" charset="0"/>
                </a:rPr>
                <a:t>);</a:t>
              </a:r>
            </a:p>
            <a:p>
              <a:r>
                <a:rPr lang="en-US" dirty="0">
                  <a:latin typeface="Courier New" charset="0"/>
                </a:rPr>
                <a:t>      if </a:t>
              </a:r>
              <a:r>
                <a:rPr lang="en-US" dirty="0" smtClean="0">
                  <a:latin typeface="Courier New" charset="0"/>
                </a:rPr>
                <a:t>(</a:t>
              </a:r>
              <a:r>
                <a:rPr lang="en-US" dirty="0" err="1" smtClean="0">
                  <a:latin typeface="Courier New" charset="0"/>
                </a:rPr>
                <a:t>tprec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>
                  <a:latin typeface="Courier New" charset="0"/>
                </a:rPr>
                <a:t>&lt;= </a:t>
              </a:r>
              <a:r>
                <a:rPr lang="en-US" dirty="0" err="1">
                  <a:latin typeface="Courier New" charset="0"/>
                </a:rPr>
                <a:t>prec</a:t>
              </a:r>
              <a:r>
                <a:rPr lang="en-US" dirty="0">
                  <a:latin typeface="Courier New" charset="0"/>
                </a:rPr>
                <a:t>) break;</a:t>
              </a:r>
            </a:p>
            <a:p>
              <a:r>
                <a:rPr lang="en-US" dirty="0">
                  <a:latin typeface="Courier New" charset="0"/>
                </a:rPr>
                <a:t>      Expression *</a:t>
              </a:r>
              <a:r>
                <a:rPr lang="en-US" dirty="0" err="1">
                  <a:latin typeface="Courier New" charset="0"/>
                </a:rPr>
                <a:t>rhs</a:t>
              </a:r>
              <a:r>
                <a:rPr lang="en-US" dirty="0">
                  <a:latin typeface="Courier New" charset="0"/>
                </a:rPr>
                <a:t> =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readE(scanner</a:t>
              </a:r>
              <a:r>
                <a:rPr lang="en-US" dirty="0" smtClean="0">
                  <a:latin typeface="Courier New" charset="0"/>
                </a:rPr>
                <a:t>, </a:t>
              </a:r>
              <a:r>
                <a:rPr lang="en-US" dirty="0" err="1" smtClean="0">
                  <a:latin typeface="Courier New" charset="0"/>
                </a:rPr>
                <a:t>tprec</a:t>
              </a:r>
              <a:r>
                <a:rPr lang="en-US" dirty="0" smtClean="0">
                  <a:latin typeface="Courier New" charset="0"/>
                </a:rPr>
                <a:t>)</a:t>
              </a:r>
              <a:r>
                <a:rPr lang="en-US" dirty="0">
                  <a:latin typeface="Courier New" charset="0"/>
                </a:rPr>
                <a:t>;</a:t>
              </a:r>
            </a:p>
            <a:p>
              <a:r>
                <a:rPr lang="en-US" dirty="0">
                  <a:latin typeface="Courier New" charset="0"/>
                </a:rPr>
                <a:t>      exp = new </a:t>
              </a:r>
              <a:r>
                <a:rPr lang="en-US" dirty="0" err="1">
                  <a:latin typeface="Courier New" charset="0"/>
                </a:rPr>
                <a:t>CompoundExp</a:t>
              </a:r>
              <a:r>
                <a:rPr lang="en-US" dirty="0" err="1" smtClean="0">
                  <a:latin typeface="Courier New" charset="0"/>
                </a:rPr>
                <a:t>(token</a:t>
              </a:r>
              <a:r>
                <a:rPr lang="en-US" dirty="0" smtClean="0">
                  <a:latin typeface="Courier New" charset="0"/>
                </a:rPr>
                <a:t>, </a:t>
              </a:r>
              <a:r>
                <a:rPr lang="en-US" dirty="0">
                  <a:latin typeface="Courier New" charset="0"/>
                </a:rPr>
                <a:t>exp, </a:t>
              </a:r>
              <a:r>
                <a:rPr lang="en-US" dirty="0" err="1">
                  <a:latin typeface="Courier New" charset="0"/>
                </a:rPr>
                <a:t>rhs</a:t>
              </a:r>
              <a:r>
                <a:rPr lang="en-US" dirty="0">
                  <a:latin typeface="Courier New" charset="0"/>
                </a:rPr>
                <a:t>);</a:t>
              </a:r>
            </a:p>
            <a:p>
              <a:r>
                <a:rPr lang="en-US" dirty="0">
                  <a:latin typeface="Courier New" charset="0"/>
                </a:rPr>
                <a:t>   }</a:t>
              </a:r>
            </a:p>
            <a:p>
              <a:r>
                <a:rPr lang="en-US" dirty="0">
                  <a:latin typeface="Courier New" charset="0"/>
                </a:rPr>
                <a:t>  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scanner.saveToken</a:t>
              </a:r>
              <a:r>
                <a:rPr lang="en-US" dirty="0" err="1">
                  <a:latin typeface="Courier New" charset="0"/>
                </a:rPr>
                <a:t>(token</a:t>
              </a:r>
              <a:r>
                <a:rPr lang="en-US" dirty="0">
                  <a:latin typeface="Courier New" charset="0"/>
                </a:rPr>
                <a:t>);</a:t>
              </a:r>
            </a:p>
            <a:p>
              <a:r>
                <a:rPr lang="en-US" dirty="0">
                  <a:latin typeface="Courier New" charset="0"/>
                </a:rPr>
                <a:t>   return exp;</a:t>
              </a:r>
            </a:p>
            <a:p>
              <a:r>
                <a:rPr lang="en-US" dirty="0">
                  <a:latin typeface="Courier New" charset="0"/>
                </a:rPr>
                <a:t>}</a:t>
              </a:r>
            </a:p>
          </p:txBody>
        </p:sp>
        <p:sp>
          <p:nvSpPr>
            <p:cNvPr id="849928" name="Rectangle 8"/>
            <p:cNvSpPr>
              <a:spLocks noChangeArrowheads="1"/>
            </p:cNvSpPr>
            <p:nvPr/>
          </p:nvSpPr>
          <p:spPr bwMode="auto">
            <a:xfrm>
              <a:off x="986" y="2720"/>
              <a:ext cx="1150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9929" name="Text Box 9"/>
            <p:cNvSpPr txBox="1">
              <a:spLocks noChangeArrowheads="1"/>
            </p:cNvSpPr>
            <p:nvPr/>
          </p:nvSpPr>
          <p:spPr bwMode="auto">
            <a:xfrm>
              <a:off x="960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 smtClean="0">
                  <a:latin typeface="Courier New" charset="0"/>
                </a:rPr>
                <a:t>scanner</a:t>
              </a:r>
              <a:endParaRPr lang="en-US" dirty="0">
                <a:latin typeface="Courier New" charset="0"/>
              </a:endParaRPr>
            </a:p>
          </p:txBody>
        </p:sp>
        <p:sp>
          <p:nvSpPr>
            <p:cNvPr id="849930" name="Rectangle 10"/>
            <p:cNvSpPr>
              <a:spLocks noChangeArrowheads="1"/>
            </p:cNvSpPr>
            <p:nvPr/>
          </p:nvSpPr>
          <p:spPr bwMode="auto">
            <a:xfrm>
              <a:off x="2224" y="2720"/>
              <a:ext cx="547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9931" name="Text Box 11"/>
            <p:cNvSpPr txBox="1">
              <a:spLocks noChangeArrowheads="1"/>
            </p:cNvSpPr>
            <p:nvPr/>
          </p:nvSpPr>
          <p:spPr bwMode="auto">
            <a:xfrm>
              <a:off x="2200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>
                  <a:latin typeface="Courier New" charset="0"/>
                </a:rPr>
                <a:t>prec</a:t>
              </a:r>
            </a:p>
          </p:txBody>
        </p:sp>
        <p:sp>
          <p:nvSpPr>
            <p:cNvPr id="849932" name="Rectangle 12"/>
            <p:cNvSpPr>
              <a:spLocks noChangeArrowheads="1"/>
            </p:cNvSpPr>
            <p:nvPr/>
          </p:nvSpPr>
          <p:spPr bwMode="auto">
            <a:xfrm>
              <a:off x="2864" y="2720"/>
              <a:ext cx="547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9933" name="Text Box 13"/>
            <p:cNvSpPr txBox="1">
              <a:spLocks noChangeArrowheads="1"/>
            </p:cNvSpPr>
            <p:nvPr/>
          </p:nvSpPr>
          <p:spPr bwMode="auto">
            <a:xfrm>
              <a:off x="2840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 dirty="0" err="1" smtClean="0">
                  <a:latin typeface="Courier New" charset="0"/>
                </a:rPr>
                <a:t>tprec</a:t>
              </a:r>
              <a:endParaRPr lang="en-US" dirty="0">
                <a:latin typeface="Courier New" charset="0"/>
              </a:endParaRPr>
            </a:p>
          </p:txBody>
        </p:sp>
        <p:sp>
          <p:nvSpPr>
            <p:cNvPr id="849934" name="Rectangle 14"/>
            <p:cNvSpPr>
              <a:spLocks noChangeArrowheads="1"/>
            </p:cNvSpPr>
            <p:nvPr/>
          </p:nvSpPr>
          <p:spPr bwMode="auto">
            <a:xfrm>
              <a:off x="3504" y="2720"/>
              <a:ext cx="547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9935" name="Text Box 15"/>
            <p:cNvSpPr txBox="1">
              <a:spLocks noChangeArrowheads="1"/>
            </p:cNvSpPr>
            <p:nvPr/>
          </p:nvSpPr>
          <p:spPr bwMode="auto">
            <a:xfrm>
              <a:off x="3480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>
                  <a:latin typeface="Courier New" charset="0"/>
                </a:rPr>
                <a:t>token</a:t>
              </a:r>
            </a:p>
          </p:txBody>
        </p:sp>
        <p:sp>
          <p:nvSpPr>
            <p:cNvPr id="849936" name="Rectangle 16"/>
            <p:cNvSpPr>
              <a:spLocks noChangeArrowheads="1"/>
            </p:cNvSpPr>
            <p:nvPr/>
          </p:nvSpPr>
          <p:spPr bwMode="auto">
            <a:xfrm>
              <a:off x="4144" y="2720"/>
              <a:ext cx="547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9937" name="Text Box 17"/>
            <p:cNvSpPr txBox="1">
              <a:spLocks noChangeArrowheads="1"/>
            </p:cNvSpPr>
            <p:nvPr/>
          </p:nvSpPr>
          <p:spPr bwMode="auto">
            <a:xfrm>
              <a:off x="4120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>
                  <a:latin typeface="Courier New" charset="0"/>
                </a:rPr>
                <a:t>exp</a:t>
              </a:r>
            </a:p>
          </p:txBody>
        </p:sp>
        <p:sp>
          <p:nvSpPr>
            <p:cNvPr id="849938" name="Rectangle 18"/>
            <p:cNvSpPr>
              <a:spLocks noChangeArrowheads="1"/>
            </p:cNvSpPr>
            <p:nvPr/>
          </p:nvSpPr>
          <p:spPr bwMode="auto">
            <a:xfrm>
              <a:off x="4776" y="2720"/>
              <a:ext cx="547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9939" name="Text Box 19"/>
            <p:cNvSpPr txBox="1">
              <a:spLocks noChangeArrowheads="1"/>
            </p:cNvSpPr>
            <p:nvPr/>
          </p:nvSpPr>
          <p:spPr bwMode="auto">
            <a:xfrm>
              <a:off x="4752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>
                  <a:latin typeface="Courier New" charset="0"/>
                </a:rPr>
                <a:t>rhs</a:t>
              </a:r>
            </a:p>
          </p:txBody>
        </p:sp>
      </p:grpSp>
      <p:sp>
        <p:nvSpPr>
          <p:cNvPr id="849940" name="Rectangle 20"/>
          <p:cNvSpPr>
            <a:spLocks noChangeArrowheads="1"/>
          </p:cNvSpPr>
          <p:nvPr/>
        </p:nvSpPr>
        <p:spPr bwMode="auto">
          <a:xfrm>
            <a:off x="1600200" y="4356100"/>
            <a:ext cx="17843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noProof="1">
                <a:latin typeface="Courier New" charset="0"/>
              </a:rPr>
              <a:t>odd = 2 * n + 1</a:t>
            </a:r>
            <a:endParaRPr lang="en-US" dirty="0">
              <a:latin typeface="Courier New" charset="0"/>
            </a:endParaRPr>
          </a:p>
        </p:txBody>
      </p:sp>
      <p:sp>
        <p:nvSpPr>
          <p:cNvPr id="849941" name="Text Box 21"/>
          <p:cNvSpPr txBox="1">
            <a:spLocks noChangeArrowheads="1"/>
          </p:cNvSpPr>
          <p:nvPr/>
        </p:nvSpPr>
        <p:spPr bwMode="auto">
          <a:xfrm>
            <a:off x="3530600" y="4307115"/>
            <a:ext cx="8731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600" b="0"/>
              <a:t>0</a:t>
            </a:r>
          </a:p>
        </p:txBody>
      </p:sp>
      <p:grpSp>
        <p:nvGrpSpPr>
          <p:cNvPr id="3" name="Group 22"/>
          <p:cNvGrpSpPr>
            <a:grpSpLocks/>
          </p:cNvGrpSpPr>
          <p:nvPr/>
        </p:nvGrpSpPr>
        <p:grpSpPr bwMode="auto">
          <a:xfrm>
            <a:off x="1370013" y="5919787"/>
            <a:ext cx="688975" cy="571500"/>
            <a:chOff x="4894" y="3729"/>
            <a:chExt cx="434" cy="360"/>
          </a:xfrm>
        </p:grpSpPr>
        <p:sp>
          <p:nvSpPr>
            <p:cNvPr id="849943" name="Rectangle 23"/>
            <p:cNvSpPr>
              <a:spLocks noChangeArrowheads="1"/>
            </p:cNvSpPr>
            <p:nvPr/>
          </p:nvSpPr>
          <p:spPr bwMode="auto">
            <a:xfrm>
              <a:off x="4894" y="3915"/>
              <a:ext cx="434" cy="16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9944" name="Rectangle 24"/>
            <p:cNvSpPr>
              <a:spLocks noChangeArrowheads="1"/>
            </p:cNvSpPr>
            <p:nvPr/>
          </p:nvSpPr>
          <p:spPr bwMode="auto">
            <a:xfrm>
              <a:off x="4896" y="3897"/>
              <a:ext cx="431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noProof="1">
                  <a:latin typeface="Courier New" charset="0"/>
                </a:rPr>
                <a:t>odd</a:t>
              </a:r>
              <a:endParaRPr lang="en-US" dirty="0">
                <a:latin typeface="Courier New" charset="0"/>
              </a:endParaRPr>
            </a:p>
          </p:txBody>
        </p:sp>
        <p:sp>
          <p:nvSpPr>
            <p:cNvPr id="849945" name="Rectangle 25"/>
            <p:cNvSpPr>
              <a:spLocks noChangeArrowheads="1"/>
            </p:cNvSpPr>
            <p:nvPr/>
          </p:nvSpPr>
          <p:spPr bwMode="auto">
            <a:xfrm>
              <a:off x="4894" y="3747"/>
              <a:ext cx="434" cy="16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9946" name="Rectangle 26"/>
            <p:cNvSpPr>
              <a:spLocks noChangeArrowheads="1"/>
            </p:cNvSpPr>
            <p:nvPr/>
          </p:nvSpPr>
          <p:spPr bwMode="auto">
            <a:xfrm>
              <a:off x="4896" y="3729"/>
              <a:ext cx="431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noProof="1">
                  <a:latin typeface="Courier New" charset="0"/>
                </a:rPr>
                <a:t>ID</a:t>
              </a:r>
              <a:endParaRPr lang="en-US" dirty="0">
                <a:latin typeface="Courier New" charset="0"/>
              </a:endParaRPr>
            </a:p>
          </p:txBody>
        </p:sp>
      </p:grpSp>
      <p:sp>
        <p:nvSpPr>
          <p:cNvPr id="849947" name="Oval 27"/>
          <p:cNvSpPr>
            <a:spLocks noChangeArrowheads="1"/>
          </p:cNvSpPr>
          <p:nvPr/>
        </p:nvSpPr>
        <p:spPr bwMode="auto">
          <a:xfrm>
            <a:off x="6985000" y="4483100"/>
            <a:ext cx="74613" cy="74613"/>
          </a:xfrm>
          <a:prstGeom prst="ellipse">
            <a:avLst/>
          </a:prstGeom>
          <a:solidFill>
            <a:srgbClr val="00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cxnSp>
        <p:nvCxnSpPr>
          <p:cNvPr id="849948" name="AutoShape 28"/>
          <p:cNvCxnSpPr>
            <a:cxnSpLocks noChangeShapeType="1"/>
            <a:stCxn id="849947" idx="4"/>
            <a:endCxn id="849945" idx="1"/>
          </p:cNvCxnSpPr>
          <p:nvPr/>
        </p:nvCxnSpPr>
        <p:spPr bwMode="auto">
          <a:xfrm rot="5400000">
            <a:off x="3434557" y="2493169"/>
            <a:ext cx="1524000" cy="5653087"/>
          </a:xfrm>
          <a:prstGeom prst="bentConnector4">
            <a:avLst>
              <a:gd name="adj1" fmla="val 44060"/>
              <a:gd name="adj2" fmla="val 104042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sp>
        <p:nvSpPr>
          <p:cNvPr id="849949" name="Text Box 29"/>
          <p:cNvSpPr txBox="1">
            <a:spLocks noChangeArrowheads="1"/>
          </p:cNvSpPr>
          <p:nvPr/>
        </p:nvSpPr>
        <p:spPr bwMode="auto">
          <a:xfrm>
            <a:off x="2136775" y="444681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0000"/>
                </a:solidFill>
              </a:rPr>
              <a:t>^</a:t>
            </a:r>
          </a:p>
        </p:txBody>
      </p:sp>
      <p:sp>
        <p:nvSpPr>
          <p:cNvPr id="849950" name="Rectangle 30"/>
          <p:cNvSpPr>
            <a:spLocks noChangeArrowheads="1"/>
          </p:cNvSpPr>
          <p:nvPr/>
        </p:nvSpPr>
        <p:spPr bwMode="auto">
          <a:xfrm>
            <a:off x="5594350" y="4362450"/>
            <a:ext cx="8382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 algn="ctr"/>
            <a:r>
              <a:rPr noProof="1">
                <a:latin typeface="Courier New" charset="0"/>
              </a:rPr>
              <a:t>=</a:t>
            </a:r>
            <a:endParaRPr lang="en-US">
              <a:latin typeface="Courier New" charset="0"/>
            </a:endParaRPr>
          </a:p>
        </p:txBody>
      </p:sp>
      <p:sp>
        <p:nvSpPr>
          <p:cNvPr id="849951" name="Text Box 31"/>
          <p:cNvSpPr txBox="1">
            <a:spLocks noChangeArrowheads="1"/>
          </p:cNvSpPr>
          <p:nvPr/>
        </p:nvSpPr>
        <p:spPr bwMode="auto">
          <a:xfrm>
            <a:off x="4537075" y="4307115"/>
            <a:ext cx="8731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600" b="0"/>
              <a:t>1</a:t>
            </a:r>
          </a:p>
        </p:txBody>
      </p:sp>
      <p:grpSp>
        <p:nvGrpSpPr>
          <p:cNvPr id="4" name="Group 32"/>
          <p:cNvGrpSpPr>
            <a:grpSpLocks/>
          </p:cNvGrpSpPr>
          <p:nvPr/>
        </p:nvGrpSpPr>
        <p:grpSpPr bwMode="auto">
          <a:xfrm>
            <a:off x="619125" y="1708150"/>
            <a:ext cx="8089900" cy="3384549"/>
            <a:chOff x="336" y="896"/>
            <a:chExt cx="5096" cy="2132"/>
          </a:xfrm>
        </p:grpSpPr>
        <p:sp>
          <p:nvSpPr>
            <p:cNvPr id="849953" name="Rectangle 33"/>
            <p:cNvSpPr>
              <a:spLocks noChangeArrowheads="1"/>
            </p:cNvSpPr>
            <p:nvPr/>
          </p:nvSpPr>
          <p:spPr bwMode="auto">
            <a:xfrm>
              <a:off x="336" y="907"/>
              <a:ext cx="5060" cy="2121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9954" name="Text Box 34"/>
            <p:cNvSpPr txBox="1">
              <a:spLocks noChangeArrowheads="1"/>
            </p:cNvSpPr>
            <p:nvPr/>
          </p:nvSpPr>
          <p:spPr bwMode="auto">
            <a:xfrm>
              <a:off x="408" y="896"/>
              <a:ext cx="4905" cy="18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r>
                <a:rPr lang="en-US" dirty="0">
                  <a:latin typeface="Courier New" charset="0"/>
                </a:rPr>
                <a:t>Expression </a:t>
              </a:r>
              <a:r>
                <a:rPr lang="en-US" dirty="0" smtClean="0">
                  <a:latin typeface="Courier New" charset="0"/>
                </a:rPr>
                <a:t>*</a:t>
              </a:r>
              <a:r>
                <a:rPr lang="en-US" dirty="0" err="1" smtClean="0">
                  <a:latin typeface="Courier New" charset="0"/>
                </a:rPr>
                <a:t>readE(TokenScanner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>
                  <a:latin typeface="Courier New" charset="0"/>
                </a:rPr>
                <a:t>&amp;</a:t>
              </a:r>
              <a:r>
                <a:rPr lang="en-US" dirty="0" smtClean="0">
                  <a:latin typeface="Courier New" charset="0"/>
                </a:rPr>
                <a:t> scanner, </a:t>
              </a:r>
              <a:r>
                <a:rPr lang="en-US" dirty="0" err="1">
                  <a:latin typeface="Courier New" charset="0"/>
                </a:rPr>
                <a:t>int</a:t>
              </a:r>
              <a:r>
                <a:rPr lang="en-US" dirty="0">
                  <a:latin typeface="Courier New" charset="0"/>
                </a:rPr>
                <a:t> </a:t>
              </a:r>
              <a:r>
                <a:rPr lang="en-US" dirty="0" err="1">
                  <a:latin typeface="Courier New" charset="0"/>
                </a:rPr>
                <a:t>prec</a:t>
              </a:r>
              <a:r>
                <a:rPr lang="en-US" dirty="0">
                  <a:latin typeface="Courier New" charset="0"/>
                </a:rPr>
                <a:t>) {</a:t>
              </a:r>
            </a:p>
            <a:p>
              <a:r>
                <a:rPr lang="en-US" dirty="0">
                  <a:latin typeface="Courier New" charset="0"/>
                </a:rPr>
                <a:t>   Expression *exp =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readT(scanner</a:t>
              </a:r>
              <a:r>
                <a:rPr lang="en-US" dirty="0" smtClean="0">
                  <a:latin typeface="Courier New" charset="0"/>
                </a:rPr>
                <a:t>)</a:t>
              </a:r>
              <a:r>
                <a:rPr lang="en-US" dirty="0">
                  <a:latin typeface="Courier New" charset="0"/>
                </a:rPr>
                <a:t>;</a:t>
              </a:r>
            </a:p>
            <a:p>
              <a:r>
                <a:rPr lang="en-US" dirty="0">
                  <a:latin typeface="Courier New" charset="0"/>
                </a:rPr>
                <a:t>   string token;</a:t>
              </a:r>
            </a:p>
            <a:p>
              <a:r>
                <a:rPr lang="en-US" dirty="0">
                  <a:latin typeface="Courier New" charset="0"/>
                </a:rPr>
                <a:t>   while (true) {</a:t>
              </a:r>
            </a:p>
            <a:p>
              <a:r>
                <a:rPr lang="en-US" dirty="0">
                  <a:latin typeface="Courier New" charset="0"/>
                </a:rPr>
                <a:t>      token =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scanner.nextToken</a:t>
              </a:r>
              <a:r>
                <a:rPr lang="en-US" dirty="0">
                  <a:latin typeface="Courier New" charset="0"/>
                </a:rPr>
                <a:t>();</a:t>
              </a:r>
            </a:p>
            <a:p>
              <a:r>
                <a:rPr lang="en-US" dirty="0">
                  <a:latin typeface="Courier New" charset="0"/>
                </a:rPr>
                <a:t>      </a:t>
              </a:r>
              <a:r>
                <a:rPr lang="en-US" dirty="0" err="1">
                  <a:latin typeface="Courier New" charset="0"/>
                </a:rPr>
                <a:t>int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tprec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>
                  <a:latin typeface="Courier New" charset="0"/>
                </a:rPr>
                <a:t>=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precedence(token</a:t>
              </a:r>
              <a:r>
                <a:rPr lang="en-US" dirty="0">
                  <a:latin typeface="Courier New" charset="0"/>
                </a:rPr>
                <a:t>);</a:t>
              </a:r>
            </a:p>
            <a:p>
              <a:r>
                <a:rPr lang="en-US" dirty="0">
                  <a:latin typeface="Courier New" charset="0"/>
                </a:rPr>
                <a:t>      if </a:t>
              </a:r>
              <a:r>
                <a:rPr lang="en-US" dirty="0" smtClean="0">
                  <a:latin typeface="Courier New" charset="0"/>
                </a:rPr>
                <a:t>(</a:t>
              </a:r>
              <a:r>
                <a:rPr lang="en-US" dirty="0" err="1" smtClean="0">
                  <a:latin typeface="Courier New" charset="0"/>
                </a:rPr>
                <a:t>tprec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>
                  <a:latin typeface="Courier New" charset="0"/>
                </a:rPr>
                <a:t>&lt;= </a:t>
              </a:r>
              <a:r>
                <a:rPr lang="en-US" dirty="0" err="1">
                  <a:latin typeface="Courier New" charset="0"/>
                </a:rPr>
                <a:t>prec</a:t>
              </a:r>
              <a:r>
                <a:rPr lang="en-US" dirty="0">
                  <a:latin typeface="Courier New" charset="0"/>
                </a:rPr>
                <a:t>) break;</a:t>
              </a:r>
            </a:p>
            <a:p>
              <a:r>
                <a:rPr lang="en-US" dirty="0">
                  <a:latin typeface="Courier New" charset="0"/>
                </a:rPr>
                <a:t>      Expression *</a:t>
              </a:r>
              <a:r>
                <a:rPr lang="en-US" dirty="0" err="1">
                  <a:latin typeface="Courier New" charset="0"/>
                </a:rPr>
                <a:t>rhs</a:t>
              </a:r>
              <a:r>
                <a:rPr lang="en-US" dirty="0">
                  <a:latin typeface="Courier New" charset="0"/>
                </a:rPr>
                <a:t> =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readE(scanner</a:t>
              </a:r>
              <a:r>
                <a:rPr lang="en-US" dirty="0" smtClean="0">
                  <a:latin typeface="Courier New" charset="0"/>
                </a:rPr>
                <a:t>, </a:t>
              </a:r>
              <a:r>
                <a:rPr lang="en-US" dirty="0" err="1" smtClean="0">
                  <a:latin typeface="Courier New" charset="0"/>
                </a:rPr>
                <a:t>tprec</a:t>
              </a:r>
              <a:r>
                <a:rPr lang="en-US" dirty="0" smtClean="0">
                  <a:latin typeface="Courier New" charset="0"/>
                </a:rPr>
                <a:t>)</a:t>
              </a:r>
              <a:r>
                <a:rPr lang="en-US" dirty="0">
                  <a:latin typeface="Courier New" charset="0"/>
                </a:rPr>
                <a:t>;</a:t>
              </a:r>
            </a:p>
            <a:p>
              <a:r>
                <a:rPr lang="en-US" dirty="0">
                  <a:latin typeface="Courier New" charset="0"/>
                </a:rPr>
                <a:t>      exp = new </a:t>
              </a:r>
              <a:r>
                <a:rPr lang="en-US" dirty="0" err="1">
                  <a:latin typeface="Courier New" charset="0"/>
                </a:rPr>
                <a:t>CompoundExp</a:t>
              </a:r>
              <a:r>
                <a:rPr lang="en-US" dirty="0" err="1" smtClean="0">
                  <a:latin typeface="Courier New" charset="0"/>
                </a:rPr>
                <a:t>(token</a:t>
              </a:r>
              <a:r>
                <a:rPr lang="en-US" dirty="0" smtClean="0">
                  <a:latin typeface="Courier New" charset="0"/>
                </a:rPr>
                <a:t>, </a:t>
              </a:r>
              <a:r>
                <a:rPr lang="en-US" dirty="0">
                  <a:latin typeface="Courier New" charset="0"/>
                </a:rPr>
                <a:t>exp, </a:t>
              </a:r>
              <a:r>
                <a:rPr lang="en-US" dirty="0" err="1">
                  <a:latin typeface="Courier New" charset="0"/>
                </a:rPr>
                <a:t>rhs</a:t>
              </a:r>
              <a:r>
                <a:rPr lang="en-US" dirty="0">
                  <a:latin typeface="Courier New" charset="0"/>
                </a:rPr>
                <a:t>);</a:t>
              </a:r>
            </a:p>
            <a:p>
              <a:r>
                <a:rPr lang="en-US" dirty="0">
                  <a:latin typeface="Courier New" charset="0"/>
                </a:rPr>
                <a:t>   }</a:t>
              </a:r>
            </a:p>
            <a:p>
              <a:r>
                <a:rPr lang="en-US" dirty="0">
                  <a:latin typeface="Courier New" charset="0"/>
                </a:rPr>
                <a:t>  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scanner.saveToken</a:t>
              </a:r>
              <a:r>
                <a:rPr lang="en-US" dirty="0" err="1">
                  <a:latin typeface="Courier New" charset="0"/>
                </a:rPr>
                <a:t>(token</a:t>
              </a:r>
              <a:r>
                <a:rPr lang="en-US" dirty="0">
                  <a:latin typeface="Courier New" charset="0"/>
                </a:rPr>
                <a:t>);</a:t>
              </a:r>
            </a:p>
            <a:p>
              <a:r>
                <a:rPr lang="en-US" dirty="0">
                  <a:latin typeface="Courier New" charset="0"/>
                </a:rPr>
                <a:t>   return exp;</a:t>
              </a:r>
            </a:p>
            <a:p>
              <a:r>
                <a:rPr lang="en-US" dirty="0">
                  <a:latin typeface="Courier New" charset="0"/>
                </a:rPr>
                <a:t>}</a:t>
              </a:r>
            </a:p>
          </p:txBody>
        </p:sp>
        <p:sp>
          <p:nvSpPr>
            <p:cNvPr id="849955" name="Rectangle 35"/>
            <p:cNvSpPr>
              <a:spLocks noChangeArrowheads="1"/>
            </p:cNvSpPr>
            <p:nvPr/>
          </p:nvSpPr>
          <p:spPr bwMode="auto">
            <a:xfrm>
              <a:off x="986" y="2720"/>
              <a:ext cx="1150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9956" name="Text Box 36"/>
            <p:cNvSpPr txBox="1">
              <a:spLocks noChangeArrowheads="1"/>
            </p:cNvSpPr>
            <p:nvPr/>
          </p:nvSpPr>
          <p:spPr bwMode="auto">
            <a:xfrm>
              <a:off x="960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 smtClean="0">
                  <a:latin typeface="Courier New" charset="0"/>
                </a:rPr>
                <a:t>scanner</a:t>
              </a:r>
              <a:endParaRPr lang="en-US" dirty="0">
                <a:latin typeface="Courier New" charset="0"/>
              </a:endParaRPr>
            </a:p>
          </p:txBody>
        </p:sp>
        <p:sp>
          <p:nvSpPr>
            <p:cNvPr id="849957" name="Rectangle 37"/>
            <p:cNvSpPr>
              <a:spLocks noChangeArrowheads="1"/>
            </p:cNvSpPr>
            <p:nvPr/>
          </p:nvSpPr>
          <p:spPr bwMode="auto">
            <a:xfrm>
              <a:off x="2224" y="2720"/>
              <a:ext cx="547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9958" name="Text Box 38"/>
            <p:cNvSpPr txBox="1">
              <a:spLocks noChangeArrowheads="1"/>
            </p:cNvSpPr>
            <p:nvPr/>
          </p:nvSpPr>
          <p:spPr bwMode="auto">
            <a:xfrm>
              <a:off x="2200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>
                  <a:latin typeface="Courier New" charset="0"/>
                </a:rPr>
                <a:t>prec</a:t>
              </a:r>
            </a:p>
          </p:txBody>
        </p:sp>
        <p:sp>
          <p:nvSpPr>
            <p:cNvPr id="849959" name="Rectangle 39"/>
            <p:cNvSpPr>
              <a:spLocks noChangeArrowheads="1"/>
            </p:cNvSpPr>
            <p:nvPr/>
          </p:nvSpPr>
          <p:spPr bwMode="auto">
            <a:xfrm>
              <a:off x="2864" y="2720"/>
              <a:ext cx="547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9960" name="Text Box 40"/>
            <p:cNvSpPr txBox="1">
              <a:spLocks noChangeArrowheads="1"/>
            </p:cNvSpPr>
            <p:nvPr/>
          </p:nvSpPr>
          <p:spPr bwMode="auto">
            <a:xfrm>
              <a:off x="2840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 dirty="0" err="1" smtClean="0">
                  <a:latin typeface="Courier New" charset="0"/>
                </a:rPr>
                <a:t>tprec</a:t>
              </a:r>
              <a:endParaRPr lang="en-US" dirty="0">
                <a:latin typeface="Courier New" charset="0"/>
              </a:endParaRPr>
            </a:p>
          </p:txBody>
        </p:sp>
        <p:sp>
          <p:nvSpPr>
            <p:cNvPr id="849961" name="Rectangle 41"/>
            <p:cNvSpPr>
              <a:spLocks noChangeArrowheads="1"/>
            </p:cNvSpPr>
            <p:nvPr/>
          </p:nvSpPr>
          <p:spPr bwMode="auto">
            <a:xfrm>
              <a:off x="3504" y="2720"/>
              <a:ext cx="547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9962" name="Text Box 42"/>
            <p:cNvSpPr txBox="1">
              <a:spLocks noChangeArrowheads="1"/>
            </p:cNvSpPr>
            <p:nvPr/>
          </p:nvSpPr>
          <p:spPr bwMode="auto">
            <a:xfrm>
              <a:off x="3480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>
                  <a:latin typeface="Courier New" charset="0"/>
                </a:rPr>
                <a:t>token</a:t>
              </a:r>
            </a:p>
          </p:txBody>
        </p:sp>
        <p:sp>
          <p:nvSpPr>
            <p:cNvPr id="849963" name="Rectangle 43"/>
            <p:cNvSpPr>
              <a:spLocks noChangeArrowheads="1"/>
            </p:cNvSpPr>
            <p:nvPr/>
          </p:nvSpPr>
          <p:spPr bwMode="auto">
            <a:xfrm>
              <a:off x="4144" y="2720"/>
              <a:ext cx="547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9964" name="Text Box 44"/>
            <p:cNvSpPr txBox="1">
              <a:spLocks noChangeArrowheads="1"/>
            </p:cNvSpPr>
            <p:nvPr/>
          </p:nvSpPr>
          <p:spPr bwMode="auto">
            <a:xfrm>
              <a:off x="4120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>
                  <a:latin typeface="Courier New" charset="0"/>
                </a:rPr>
                <a:t>exp</a:t>
              </a:r>
            </a:p>
          </p:txBody>
        </p:sp>
        <p:sp>
          <p:nvSpPr>
            <p:cNvPr id="849965" name="Rectangle 45"/>
            <p:cNvSpPr>
              <a:spLocks noChangeArrowheads="1"/>
            </p:cNvSpPr>
            <p:nvPr/>
          </p:nvSpPr>
          <p:spPr bwMode="auto">
            <a:xfrm>
              <a:off x="4776" y="2720"/>
              <a:ext cx="547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9966" name="Text Box 46"/>
            <p:cNvSpPr txBox="1">
              <a:spLocks noChangeArrowheads="1"/>
            </p:cNvSpPr>
            <p:nvPr/>
          </p:nvSpPr>
          <p:spPr bwMode="auto">
            <a:xfrm>
              <a:off x="4752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>
                  <a:latin typeface="Courier New" charset="0"/>
                </a:rPr>
                <a:t>rhs</a:t>
              </a:r>
            </a:p>
          </p:txBody>
        </p:sp>
      </p:grpSp>
      <p:sp>
        <p:nvSpPr>
          <p:cNvPr id="849967" name="Rectangle 47"/>
          <p:cNvSpPr>
            <a:spLocks noChangeArrowheads="1"/>
          </p:cNvSpPr>
          <p:nvPr/>
        </p:nvSpPr>
        <p:spPr bwMode="auto">
          <a:xfrm>
            <a:off x="1685925" y="4641850"/>
            <a:ext cx="17843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noProof="1">
                <a:latin typeface="Courier New" charset="0"/>
              </a:rPr>
              <a:t>odd = 2 * n + 1</a:t>
            </a:r>
            <a:endParaRPr lang="en-US" dirty="0">
              <a:latin typeface="Courier New" charset="0"/>
            </a:endParaRPr>
          </a:p>
        </p:txBody>
      </p:sp>
      <p:sp>
        <p:nvSpPr>
          <p:cNvPr id="849968" name="Text Box 48"/>
          <p:cNvSpPr txBox="1">
            <a:spLocks noChangeArrowheads="1"/>
          </p:cNvSpPr>
          <p:nvPr/>
        </p:nvSpPr>
        <p:spPr bwMode="auto">
          <a:xfrm>
            <a:off x="3616325" y="4592865"/>
            <a:ext cx="8731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600" b="0"/>
              <a:t>1</a:t>
            </a:r>
          </a:p>
        </p:txBody>
      </p:sp>
      <p:grpSp>
        <p:nvGrpSpPr>
          <p:cNvPr id="5" name="Group 49"/>
          <p:cNvGrpSpPr>
            <a:grpSpLocks/>
          </p:cNvGrpSpPr>
          <p:nvPr/>
        </p:nvGrpSpPr>
        <p:grpSpPr bwMode="auto">
          <a:xfrm>
            <a:off x="3733800" y="5919787"/>
            <a:ext cx="762000" cy="571500"/>
            <a:chOff x="1552" y="3729"/>
            <a:chExt cx="480" cy="360"/>
          </a:xfrm>
        </p:grpSpPr>
        <p:sp>
          <p:nvSpPr>
            <p:cNvPr id="849970" name="Rectangle 50"/>
            <p:cNvSpPr>
              <a:spLocks noChangeArrowheads="1"/>
            </p:cNvSpPr>
            <p:nvPr/>
          </p:nvSpPr>
          <p:spPr bwMode="auto">
            <a:xfrm>
              <a:off x="1568" y="3915"/>
              <a:ext cx="434" cy="16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9971" name="Rectangle 51"/>
            <p:cNvSpPr>
              <a:spLocks noChangeArrowheads="1"/>
            </p:cNvSpPr>
            <p:nvPr/>
          </p:nvSpPr>
          <p:spPr bwMode="auto">
            <a:xfrm>
              <a:off x="1570" y="3897"/>
              <a:ext cx="431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noProof="1">
                  <a:latin typeface="Courier New" charset="0"/>
                </a:rPr>
                <a:t>2</a:t>
              </a:r>
              <a:endParaRPr lang="en-US" dirty="0">
                <a:latin typeface="Courier New" charset="0"/>
              </a:endParaRPr>
            </a:p>
          </p:txBody>
        </p:sp>
        <p:sp>
          <p:nvSpPr>
            <p:cNvPr id="849972" name="Rectangle 52"/>
            <p:cNvSpPr>
              <a:spLocks noChangeArrowheads="1"/>
            </p:cNvSpPr>
            <p:nvPr/>
          </p:nvSpPr>
          <p:spPr bwMode="auto">
            <a:xfrm>
              <a:off x="1568" y="3747"/>
              <a:ext cx="434" cy="16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9973" name="Rectangle 53"/>
            <p:cNvSpPr>
              <a:spLocks noChangeArrowheads="1"/>
            </p:cNvSpPr>
            <p:nvPr/>
          </p:nvSpPr>
          <p:spPr bwMode="auto">
            <a:xfrm>
              <a:off x="1552" y="3729"/>
              <a:ext cx="480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en-US" noProof="1" smtClean="0">
                  <a:latin typeface="Courier New" charset="0"/>
                </a:rPr>
                <a:t>CONST</a:t>
              </a:r>
              <a:endParaRPr lang="en-US" dirty="0">
                <a:latin typeface="Courier New" charset="0"/>
              </a:endParaRPr>
            </a:p>
          </p:txBody>
        </p:sp>
      </p:grpSp>
      <p:sp>
        <p:nvSpPr>
          <p:cNvPr id="849974" name="Oval 54"/>
          <p:cNvSpPr>
            <a:spLocks noChangeArrowheads="1"/>
          </p:cNvSpPr>
          <p:nvPr/>
        </p:nvSpPr>
        <p:spPr bwMode="auto">
          <a:xfrm>
            <a:off x="7086600" y="4775200"/>
            <a:ext cx="74613" cy="74613"/>
          </a:xfrm>
          <a:prstGeom prst="ellipse">
            <a:avLst/>
          </a:prstGeom>
          <a:solidFill>
            <a:srgbClr val="00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49975" name="Text Box 55"/>
          <p:cNvSpPr txBox="1">
            <a:spLocks noChangeArrowheads="1"/>
          </p:cNvSpPr>
          <p:nvPr/>
        </p:nvSpPr>
        <p:spPr bwMode="auto">
          <a:xfrm>
            <a:off x="3073400" y="473256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0000"/>
                </a:solidFill>
              </a:rPr>
              <a:t>^</a:t>
            </a:r>
          </a:p>
        </p:txBody>
      </p:sp>
      <p:sp>
        <p:nvSpPr>
          <p:cNvPr id="849976" name="Text Box 56"/>
          <p:cNvSpPr txBox="1">
            <a:spLocks noChangeArrowheads="1"/>
          </p:cNvSpPr>
          <p:nvPr/>
        </p:nvSpPr>
        <p:spPr bwMode="auto">
          <a:xfrm>
            <a:off x="4625975" y="4592865"/>
            <a:ext cx="8731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600" b="0"/>
              <a:t>3</a:t>
            </a:r>
          </a:p>
        </p:txBody>
      </p:sp>
      <p:sp>
        <p:nvSpPr>
          <p:cNvPr id="849977" name="Rectangle 57"/>
          <p:cNvSpPr>
            <a:spLocks noChangeArrowheads="1"/>
          </p:cNvSpPr>
          <p:nvPr/>
        </p:nvSpPr>
        <p:spPr bwMode="auto">
          <a:xfrm>
            <a:off x="5670550" y="4648200"/>
            <a:ext cx="8382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 algn="ctr"/>
            <a:r>
              <a:rPr noProof="1">
                <a:latin typeface="Courier New" charset="0"/>
              </a:rPr>
              <a:t>*</a:t>
            </a:r>
            <a:endParaRPr lang="en-US">
              <a:latin typeface="Courier New" charset="0"/>
            </a:endParaRPr>
          </a:p>
        </p:txBody>
      </p:sp>
      <p:sp>
        <p:nvSpPr>
          <p:cNvPr id="849978" name="Oval 58"/>
          <p:cNvSpPr>
            <a:spLocks noChangeArrowheads="1"/>
          </p:cNvSpPr>
          <p:nvPr/>
        </p:nvSpPr>
        <p:spPr bwMode="auto">
          <a:xfrm>
            <a:off x="8078788" y="4775200"/>
            <a:ext cx="74612" cy="74613"/>
          </a:xfrm>
          <a:prstGeom prst="ellipse">
            <a:avLst/>
          </a:prstGeom>
          <a:solidFill>
            <a:srgbClr val="00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cxnSp>
        <p:nvCxnSpPr>
          <p:cNvPr id="849979" name="AutoShape 59"/>
          <p:cNvCxnSpPr>
            <a:cxnSpLocks noChangeShapeType="1"/>
            <a:stCxn id="849978" idx="4"/>
            <a:endCxn id="849984" idx="1"/>
          </p:cNvCxnSpPr>
          <p:nvPr/>
        </p:nvCxnSpPr>
        <p:spPr bwMode="auto">
          <a:xfrm rot="5400000">
            <a:off x="6463299" y="4419014"/>
            <a:ext cx="1221997" cy="2083594"/>
          </a:xfrm>
          <a:prstGeom prst="bentConnector4">
            <a:avLst>
              <a:gd name="adj1" fmla="val 63560"/>
              <a:gd name="adj2" fmla="val 110971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grpSp>
        <p:nvGrpSpPr>
          <p:cNvPr id="6" name="Group 60"/>
          <p:cNvGrpSpPr>
            <a:grpSpLocks/>
          </p:cNvGrpSpPr>
          <p:nvPr/>
        </p:nvGrpSpPr>
        <p:grpSpPr bwMode="auto">
          <a:xfrm>
            <a:off x="6029325" y="5919787"/>
            <a:ext cx="688975" cy="571500"/>
            <a:chOff x="4894" y="3729"/>
            <a:chExt cx="434" cy="360"/>
          </a:xfrm>
        </p:grpSpPr>
        <p:sp>
          <p:nvSpPr>
            <p:cNvPr id="849981" name="Rectangle 61"/>
            <p:cNvSpPr>
              <a:spLocks noChangeArrowheads="1"/>
            </p:cNvSpPr>
            <p:nvPr/>
          </p:nvSpPr>
          <p:spPr bwMode="auto">
            <a:xfrm>
              <a:off x="4894" y="3915"/>
              <a:ext cx="434" cy="16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9982" name="Rectangle 62"/>
            <p:cNvSpPr>
              <a:spLocks noChangeArrowheads="1"/>
            </p:cNvSpPr>
            <p:nvPr/>
          </p:nvSpPr>
          <p:spPr bwMode="auto">
            <a:xfrm>
              <a:off x="4896" y="3897"/>
              <a:ext cx="431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noProof="1">
                  <a:latin typeface="Courier New" charset="0"/>
                </a:rPr>
                <a:t>n</a:t>
              </a:r>
              <a:endParaRPr lang="en-US" dirty="0">
                <a:latin typeface="Courier New" charset="0"/>
              </a:endParaRPr>
            </a:p>
          </p:txBody>
        </p:sp>
        <p:sp>
          <p:nvSpPr>
            <p:cNvPr id="849983" name="Rectangle 63"/>
            <p:cNvSpPr>
              <a:spLocks noChangeArrowheads="1"/>
            </p:cNvSpPr>
            <p:nvPr/>
          </p:nvSpPr>
          <p:spPr bwMode="auto">
            <a:xfrm>
              <a:off x="4894" y="3747"/>
              <a:ext cx="434" cy="16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9984" name="Rectangle 64"/>
            <p:cNvSpPr>
              <a:spLocks noChangeArrowheads="1"/>
            </p:cNvSpPr>
            <p:nvPr/>
          </p:nvSpPr>
          <p:spPr bwMode="auto">
            <a:xfrm>
              <a:off x="4896" y="3729"/>
              <a:ext cx="431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noProof="1">
                  <a:latin typeface="Courier New" charset="0"/>
                </a:rPr>
                <a:t>ID</a:t>
              </a:r>
              <a:endParaRPr lang="en-US" dirty="0">
                <a:latin typeface="Courier New" charset="0"/>
              </a:endParaRPr>
            </a:p>
          </p:txBody>
        </p:sp>
      </p:grpSp>
      <p:grpSp>
        <p:nvGrpSpPr>
          <p:cNvPr id="7" name="Group 65"/>
          <p:cNvGrpSpPr>
            <a:grpSpLocks/>
          </p:cNvGrpSpPr>
          <p:nvPr/>
        </p:nvGrpSpPr>
        <p:grpSpPr bwMode="auto">
          <a:xfrm>
            <a:off x="4886325" y="5919791"/>
            <a:ext cx="688975" cy="823913"/>
            <a:chOff x="3078" y="3729"/>
            <a:chExt cx="434" cy="519"/>
          </a:xfrm>
        </p:grpSpPr>
        <p:sp>
          <p:nvSpPr>
            <p:cNvPr id="849986" name="Rectangle 66"/>
            <p:cNvSpPr>
              <a:spLocks noChangeArrowheads="1"/>
            </p:cNvSpPr>
            <p:nvPr/>
          </p:nvSpPr>
          <p:spPr bwMode="auto">
            <a:xfrm>
              <a:off x="3078" y="3915"/>
              <a:ext cx="434" cy="16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9987" name="Rectangle 67"/>
            <p:cNvSpPr>
              <a:spLocks noChangeArrowheads="1"/>
            </p:cNvSpPr>
            <p:nvPr/>
          </p:nvSpPr>
          <p:spPr bwMode="auto">
            <a:xfrm>
              <a:off x="3080" y="3897"/>
              <a:ext cx="431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noProof="1">
                  <a:latin typeface="Courier New" charset="0"/>
                </a:rPr>
                <a:t>*</a:t>
              </a:r>
              <a:endParaRPr lang="en-US" dirty="0">
                <a:latin typeface="Courier New" charset="0"/>
              </a:endParaRPr>
            </a:p>
          </p:txBody>
        </p:sp>
        <p:sp>
          <p:nvSpPr>
            <p:cNvPr id="849988" name="Rectangle 68"/>
            <p:cNvSpPr>
              <a:spLocks noChangeArrowheads="1"/>
            </p:cNvSpPr>
            <p:nvPr/>
          </p:nvSpPr>
          <p:spPr bwMode="auto">
            <a:xfrm>
              <a:off x="3078" y="3747"/>
              <a:ext cx="434" cy="16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9989" name="Rectangle 69"/>
            <p:cNvSpPr>
              <a:spLocks noChangeArrowheads="1"/>
            </p:cNvSpPr>
            <p:nvPr/>
          </p:nvSpPr>
          <p:spPr bwMode="auto">
            <a:xfrm>
              <a:off x="3080" y="3729"/>
              <a:ext cx="431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en-US" noProof="1" smtClean="0">
                  <a:latin typeface="Courier New" charset="0"/>
                </a:rPr>
                <a:t>COMP</a:t>
              </a:r>
              <a:endParaRPr lang="en-US" dirty="0">
                <a:latin typeface="Courier New" charset="0"/>
              </a:endParaRPr>
            </a:p>
          </p:txBody>
        </p:sp>
        <p:sp>
          <p:nvSpPr>
            <p:cNvPr id="849990" name="Rectangle 70"/>
            <p:cNvSpPr>
              <a:spLocks noChangeArrowheads="1"/>
            </p:cNvSpPr>
            <p:nvPr/>
          </p:nvSpPr>
          <p:spPr bwMode="auto">
            <a:xfrm>
              <a:off x="3078" y="4081"/>
              <a:ext cx="213" cy="16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9991" name="Rectangle 71"/>
            <p:cNvSpPr>
              <a:spLocks noChangeArrowheads="1"/>
            </p:cNvSpPr>
            <p:nvPr/>
          </p:nvSpPr>
          <p:spPr bwMode="auto">
            <a:xfrm>
              <a:off x="3293" y="4081"/>
              <a:ext cx="219" cy="16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cxnSp>
        <p:nvCxnSpPr>
          <p:cNvPr id="849992" name="AutoShape 72"/>
          <p:cNvCxnSpPr>
            <a:cxnSpLocks noChangeShapeType="1"/>
            <a:stCxn id="849974" idx="4"/>
            <a:endCxn id="849989" idx="1"/>
          </p:cNvCxnSpPr>
          <p:nvPr/>
        </p:nvCxnSpPr>
        <p:spPr bwMode="auto">
          <a:xfrm rot="5400000">
            <a:off x="5395706" y="4343608"/>
            <a:ext cx="1221997" cy="2234407"/>
          </a:xfrm>
          <a:prstGeom prst="bentConnector4">
            <a:avLst>
              <a:gd name="adj1" fmla="val 49703"/>
              <a:gd name="adj2" fmla="val 110231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849993" name="AutoShape 73"/>
          <p:cNvCxnSpPr>
            <a:cxnSpLocks noChangeShapeType="1"/>
            <a:stCxn id="849994" idx="6"/>
            <a:endCxn id="849984" idx="1"/>
          </p:cNvCxnSpPr>
          <p:nvPr/>
        </p:nvCxnSpPr>
        <p:spPr bwMode="auto">
          <a:xfrm flipV="1">
            <a:off x="5446713" y="6071810"/>
            <a:ext cx="585787" cy="545684"/>
          </a:xfrm>
          <a:prstGeom prst="bentConnector3">
            <a:avLst>
              <a:gd name="adj1" fmla="val 60324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sp>
        <p:nvSpPr>
          <p:cNvPr id="849994" name="Oval 74"/>
          <p:cNvSpPr>
            <a:spLocks noChangeArrowheads="1"/>
          </p:cNvSpPr>
          <p:nvPr/>
        </p:nvSpPr>
        <p:spPr bwMode="auto">
          <a:xfrm>
            <a:off x="5372100" y="6580188"/>
            <a:ext cx="74613" cy="74612"/>
          </a:xfrm>
          <a:prstGeom prst="ellipse">
            <a:avLst/>
          </a:prstGeom>
          <a:solidFill>
            <a:srgbClr val="00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49995" name="Oval 75"/>
          <p:cNvSpPr>
            <a:spLocks noChangeArrowheads="1"/>
          </p:cNvSpPr>
          <p:nvPr/>
        </p:nvSpPr>
        <p:spPr bwMode="auto">
          <a:xfrm>
            <a:off x="5016500" y="6580188"/>
            <a:ext cx="74613" cy="74612"/>
          </a:xfrm>
          <a:prstGeom prst="ellipse">
            <a:avLst/>
          </a:prstGeom>
          <a:solidFill>
            <a:srgbClr val="00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cxnSp>
        <p:nvCxnSpPr>
          <p:cNvPr id="849996" name="AutoShape 76"/>
          <p:cNvCxnSpPr>
            <a:cxnSpLocks noChangeShapeType="1"/>
            <a:stCxn id="849995" idx="2"/>
          </p:cNvCxnSpPr>
          <p:nvPr/>
        </p:nvCxnSpPr>
        <p:spPr bwMode="auto">
          <a:xfrm rot="10800000">
            <a:off x="3759200" y="6096000"/>
            <a:ext cx="1257300" cy="522288"/>
          </a:xfrm>
          <a:prstGeom prst="bentConnector3">
            <a:avLst>
              <a:gd name="adj1" fmla="val 118306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grpSp>
        <p:nvGrpSpPr>
          <p:cNvPr id="8" name="Group 77"/>
          <p:cNvGrpSpPr>
            <a:grpSpLocks/>
          </p:cNvGrpSpPr>
          <p:nvPr/>
        </p:nvGrpSpPr>
        <p:grpSpPr bwMode="auto">
          <a:xfrm>
            <a:off x="4625975" y="4610100"/>
            <a:ext cx="873125" cy="336550"/>
            <a:chOff x="2914" y="2904"/>
            <a:chExt cx="550" cy="212"/>
          </a:xfrm>
        </p:grpSpPr>
        <p:sp>
          <p:nvSpPr>
            <p:cNvPr id="849998" name="Rectangle 78"/>
            <p:cNvSpPr>
              <a:spLocks noChangeArrowheads="1"/>
            </p:cNvSpPr>
            <p:nvPr/>
          </p:nvSpPr>
          <p:spPr bwMode="auto">
            <a:xfrm>
              <a:off x="2964" y="2918"/>
              <a:ext cx="449" cy="198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9999" name="Text Box 79"/>
            <p:cNvSpPr txBox="1">
              <a:spLocks noChangeArrowheads="1"/>
            </p:cNvSpPr>
            <p:nvPr/>
          </p:nvSpPr>
          <p:spPr bwMode="auto">
            <a:xfrm>
              <a:off x="2914" y="2904"/>
              <a:ext cx="550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600" b="0" dirty="0"/>
                <a:t>2</a:t>
              </a:r>
            </a:p>
          </p:txBody>
        </p:sp>
      </p:grpSp>
      <p:grpSp>
        <p:nvGrpSpPr>
          <p:cNvPr id="9" name="Group 80"/>
          <p:cNvGrpSpPr>
            <a:grpSpLocks/>
          </p:cNvGrpSpPr>
          <p:nvPr/>
        </p:nvGrpSpPr>
        <p:grpSpPr bwMode="auto">
          <a:xfrm>
            <a:off x="5670550" y="4648200"/>
            <a:ext cx="838200" cy="314325"/>
            <a:chOff x="3572" y="2928"/>
            <a:chExt cx="528" cy="198"/>
          </a:xfrm>
        </p:grpSpPr>
        <p:sp>
          <p:nvSpPr>
            <p:cNvPr id="850001" name="Rectangle 81"/>
            <p:cNvSpPr>
              <a:spLocks noChangeArrowheads="1"/>
            </p:cNvSpPr>
            <p:nvPr/>
          </p:nvSpPr>
          <p:spPr bwMode="auto">
            <a:xfrm>
              <a:off x="3607" y="2928"/>
              <a:ext cx="449" cy="198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0002" name="Rectangle 82"/>
            <p:cNvSpPr>
              <a:spLocks noChangeArrowheads="1"/>
            </p:cNvSpPr>
            <p:nvPr/>
          </p:nvSpPr>
          <p:spPr bwMode="auto">
            <a:xfrm>
              <a:off x="3572" y="2928"/>
              <a:ext cx="528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noProof="1">
                  <a:latin typeface="Courier New" charset="0"/>
                </a:rPr>
                <a:t>+</a:t>
              </a:r>
              <a:endParaRPr lang="en-US">
                <a:latin typeface="Courier New" charset="0"/>
              </a:endParaRPr>
            </a:p>
          </p:txBody>
        </p:sp>
      </p:grpSp>
      <p:grpSp>
        <p:nvGrpSpPr>
          <p:cNvPr id="10" name="Group 83"/>
          <p:cNvGrpSpPr>
            <a:grpSpLocks/>
          </p:cNvGrpSpPr>
          <p:nvPr/>
        </p:nvGrpSpPr>
        <p:grpSpPr bwMode="auto">
          <a:xfrm>
            <a:off x="708025" y="1987550"/>
            <a:ext cx="8089900" cy="3384549"/>
            <a:chOff x="336" y="896"/>
            <a:chExt cx="5096" cy="2132"/>
          </a:xfrm>
        </p:grpSpPr>
        <p:sp>
          <p:nvSpPr>
            <p:cNvPr id="850004" name="Rectangle 84"/>
            <p:cNvSpPr>
              <a:spLocks noChangeArrowheads="1"/>
            </p:cNvSpPr>
            <p:nvPr/>
          </p:nvSpPr>
          <p:spPr bwMode="auto">
            <a:xfrm>
              <a:off x="336" y="907"/>
              <a:ext cx="5060" cy="2121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0005" name="Text Box 85"/>
            <p:cNvSpPr txBox="1">
              <a:spLocks noChangeArrowheads="1"/>
            </p:cNvSpPr>
            <p:nvPr/>
          </p:nvSpPr>
          <p:spPr bwMode="auto">
            <a:xfrm>
              <a:off x="408" y="896"/>
              <a:ext cx="4905" cy="18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r>
                <a:rPr lang="en-US" dirty="0">
                  <a:latin typeface="Courier New" charset="0"/>
                </a:rPr>
                <a:t>Expression </a:t>
              </a:r>
              <a:r>
                <a:rPr lang="en-US" dirty="0" smtClean="0">
                  <a:latin typeface="Courier New" charset="0"/>
                </a:rPr>
                <a:t>*</a:t>
              </a:r>
              <a:r>
                <a:rPr lang="en-US" dirty="0" err="1" smtClean="0">
                  <a:latin typeface="Courier New" charset="0"/>
                </a:rPr>
                <a:t>readE(TokenScanner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>
                  <a:latin typeface="Courier New" charset="0"/>
                </a:rPr>
                <a:t>&amp;</a:t>
              </a:r>
              <a:r>
                <a:rPr lang="en-US" dirty="0" smtClean="0">
                  <a:latin typeface="Courier New" charset="0"/>
                </a:rPr>
                <a:t> scanner, </a:t>
              </a:r>
              <a:r>
                <a:rPr lang="en-US" dirty="0" err="1">
                  <a:latin typeface="Courier New" charset="0"/>
                </a:rPr>
                <a:t>int</a:t>
              </a:r>
              <a:r>
                <a:rPr lang="en-US" dirty="0">
                  <a:latin typeface="Courier New" charset="0"/>
                </a:rPr>
                <a:t> </a:t>
              </a:r>
              <a:r>
                <a:rPr lang="en-US" dirty="0" err="1">
                  <a:latin typeface="Courier New" charset="0"/>
                </a:rPr>
                <a:t>prec</a:t>
              </a:r>
              <a:r>
                <a:rPr lang="en-US" dirty="0">
                  <a:latin typeface="Courier New" charset="0"/>
                </a:rPr>
                <a:t>) {</a:t>
              </a:r>
            </a:p>
            <a:p>
              <a:r>
                <a:rPr lang="en-US" dirty="0">
                  <a:latin typeface="Courier New" charset="0"/>
                </a:rPr>
                <a:t>   Expression *exp =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readT(scanner</a:t>
              </a:r>
              <a:r>
                <a:rPr lang="en-US" dirty="0" smtClean="0">
                  <a:latin typeface="Courier New" charset="0"/>
                </a:rPr>
                <a:t>)</a:t>
              </a:r>
              <a:r>
                <a:rPr lang="en-US" dirty="0">
                  <a:latin typeface="Courier New" charset="0"/>
                </a:rPr>
                <a:t>;</a:t>
              </a:r>
            </a:p>
            <a:p>
              <a:r>
                <a:rPr lang="en-US" dirty="0">
                  <a:latin typeface="Courier New" charset="0"/>
                </a:rPr>
                <a:t>   string token;</a:t>
              </a:r>
            </a:p>
            <a:p>
              <a:r>
                <a:rPr lang="en-US" dirty="0">
                  <a:latin typeface="Courier New" charset="0"/>
                </a:rPr>
                <a:t>   while (true) {</a:t>
              </a:r>
            </a:p>
            <a:p>
              <a:r>
                <a:rPr lang="en-US" dirty="0">
                  <a:latin typeface="Courier New" charset="0"/>
                </a:rPr>
                <a:t>      token =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scanner.nextToken</a:t>
              </a:r>
              <a:r>
                <a:rPr lang="en-US" dirty="0">
                  <a:latin typeface="Courier New" charset="0"/>
                </a:rPr>
                <a:t>();</a:t>
              </a:r>
            </a:p>
            <a:p>
              <a:r>
                <a:rPr lang="en-US" dirty="0">
                  <a:latin typeface="Courier New" charset="0"/>
                </a:rPr>
                <a:t>      </a:t>
              </a:r>
              <a:r>
                <a:rPr lang="en-US" dirty="0" err="1">
                  <a:latin typeface="Courier New" charset="0"/>
                </a:rPr>
                <a:t>int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tprec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>
                  <a:latin typeface="Courier New" charset="0"/>
                </a:rPr>
                <a:t>=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precedence(token</a:t>
              </a:r>
              <a:r>
                <a:rPr lang="en-US" dirty="0">
                  <a:latin typeface="Courier New" charset="0"/>
                </a:rPr>
                <a:t>);</a:t>
              </a:r>
            </a:p>
            <a:p>
              <a:r>
                <a:rPr lang="en-US" dirty="0">
                  <a:latin typeface="Courier New" charset="0"/>
                </a:rPr>
                <a:t>      if </a:t>
              </a:r>
              <a:r>
                <a:rPr lang="en-US" dirty="0" smtClean="0">
                  <a:latin typeface="Courier New" charset="0"/>
                </a:rPr>
                <a:t>(</a:t>
              </a:r>
              <a:r>
                <a:rPr lang="en-US" dirty="0" err="1" smtClean="0">
                  <a:latin typeface="Courier New" charset="0"/>
                </a:rPr>
                <a:t>tprec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>
                  <a:latin typeface="Courier New" charset="0"/>
                </a:rPr>
                <a:t>&lt;= </a:t>
              </a:r>
              <a:r>
                <a:rPr lang="en-US" dirty="0" err="1">
                  <a:latin typeface="Courier New" charset="0"/>
                </a:rPr>
                <a:t>prec</a:t>
              </a:r>
              <a:r>
                <a:rPr lang="en-US" dirty="0">
                  <a:latin typeface="Courier New" charset="0"/>
                </a:rPr>
                <a:t>) break;</a:t>
              </a:r>
            </a:p>
            <a:p>
              <a:r>
                <a:rPr lang="en-US" dirty="0">
                  <a:latin typeface="Courier New" charset="0"/>
                </a:rPr>
                <a:t>      Expression *</a:t>
              </a:r>
              <a:r>
                <a:rPr lang="en-US" dirty="0" err="1">
                  <a:latin typeface="Courier New" charset="0"/>
                </a:rPr>
                <a:t>rhs</a:t>
              </a:r>
              <a:r>
                <a:rPr lang="en-US" dirty="0">
                  <a:latin typeface="Courier New" charset="0"/>
                </a:rPr>
                <a:t> =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readE(scanner</a:t>
              </a:r>
              <a:r>
                <a:rPr lang="en-US" dirty="0" smtClean="0">
                  <a:latin typeface="Courier New" charset="0"/>
                </a:rPr>
                <a:t>, </a:t>
              </a:r>
              <a:r>
                <a:rPr lang="en-US" dirty="0" err="1" smtClean="0">
                  <a:latin typeface="Courier New" charset="0"/>
                </a:rPr>
                <a:t>tprec</a:t>
              </a:r>
              <a:r>
                <a:rPr lang="en-US" dirty="0" smtClean="0">
                  <a:latin typeface="Courier New" charset="0"/>
                </a:rPr>
                <a:t>)</a:t>
              </a:r>
              <a:r>
                <a:rPr lang="en-US" dirty="0">
                  <a:latin typeface="Courier New" charset="0"/>
                </a:rPr>
                <a:t>;</a:t>
              </a:r>
            </a:p>
            <a:p>
              <a:r>
                <a:rPr lang="en-US" dirty="0">
                  <a:latin typeface="Courier New" charset="0"/>
                </a:rPr>
                <a:t>      exp = new </a:t>
              </a:r>
              <a:r>
                <a:rPr lang="en-US" dirty="0" err="1">
                  <a:latin typeface="Courier New" charset="0"/>
                </a:rPr>
                <a:t>CompoundExp</a:t>
              </a:r>
              <a:r>
                <a:rPr lang="en-US" dirty="0" err="1" smtClean="0">
                  <a:latin typeface="Courier New" charset="0"/>
                </a:rPr>
                <a:t>(token</a:t>
              </a:r>
              <a:r>
                <a:rPr lang="en-US" dirty="0" smtClean="0">
                  <a:latin typeface="Courier New" charset="0"/>
                </a:rPr>
                <a:t>, </a:t>
              </a:r>
              <a:r>
                <a:rPr lang="en-US" dirty="0">
                  <a:latin typeface="Courier New" charset="0"/>
                </a:rPr>
                <a:t>exp, </a:t>
              </a:r>
              <a:r>
                <a:rPr lang="en-US" dirty="0" err="1">
                  <a:latin typeface="Courier New" charset="0"/>
                </a:rPr>
                <a:t>rhs</a:t>
              </a:r>
              <a:r>
                <a:rPr lang="en-US" dirty="0">
                  <a:latin typeface="Courier New" charset="0"/>
                </a:rPr>
                <a:t>);</a:t>
              </a:r>
            </a:p>
            <a:p>
              <a:r>
                <a:rPr lang="en-US" dirty="0">
                  <a:latin typeface="Courier New" charset="0"/>
                </a:rPr>
                <a:t>   }</a:t>
              </a:r>
            </a:p>
            <a:p>
              <a:r>
                <a:rPr lang="en-US" dirty="0">
                  <a:latin typeface="Courier New" charset="0"/>
                </a:rPr>
                <a:t>  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scanner.saveToken</a:t>
              </a:r>
              <a:r>
                <a:rPr lang="en-US" dirty="0" err="1">
                  <a:latin typeface="Courier New" charset="0"/>
                </a:rPr>
                <a:t>(token</a:t>
              </a:r>
              <a:r>
                <a:rPr lang="en-US" dirty="0">
                  <a:latin typeface="Courier New" charset="0"/>
                </a:rPr>
                <a:t>);</a:t>
              </a:r>
            </a:p>
            <a:p>
              <a:r>
                <a:rPr lang="en-US" dirty="0">
                  <a:latin typeface="Courier New" charset="0"/>
                </a:rPr>
                <a:t>   return exp;</a:t>
              </a:r>
            </a:p>
            <a:p>
              <a:r>
                <a:rPr lang="en-US" dirty="0">
                  <a:latin typeface="Courier New" charset="0"/>
                </a:rPr>
                <a:t>}</a:t>
              </a:r>
            </a:p>
          </p:txBody>
        </p:sp>
        <p:sp>
          <p:nvSpPr>
            <p:cNvPr id="850006" name="Rectangle 86"/>
            <p:cNvSpPr>
              <a:spLocks noChangeArrowheads="1"/>
            </p:cNvSpPr>
            <p:nvPr/>
          </p:nvSpPr>
          <p:spPr bwMode="auto">
            <a:xfrm>
              <a:off x="986" y="2720"/>
              <a:ext cx="1150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0007" name="Text Box 87"/>
            <p:cNvSpPr txBox="1">
              <a:spLocks noChangeArrowheads="1"/>
            </p:cNvSpPr>
            <p:nvPr/>
          </p:nvSpPr>
          <p:spPr bwMode="auto">
            <a:xfrm>
              <a:off x="960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 smtClean="0">
                  <a:latin typeface="Courier New" charset="0"/>
                </a:rPr>
                <a:t>scanner</a:t>
              </a:r>
              <a:endParaRPr lang="en-US" dirty="0">
                <a:latin typeface="Courier New" charset="0"/>
              </a:endParaRPr>
            </a:p>
          </p:txBody>
        </p:sp>
        <p:sp>
          <p:nvSpPr>
            <p:cNvPr id="850008" name="Rectangle 88"/>
            <p:cNvSpPr>
              <a:spLocks noChangeArrowheads="1"/>
            </p:cNvSpPr>
            <p:nvPr/>
          </p:nvSpPr>
          <p:spPr bwMode="auto">
            <a:xfrm>
              <a:off x="2224" y="2720"/>
              <a:ext cx="547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0009" name="Text Box 89"/>
            <p:cNvSpPr txBox="1">
              <a:spLocks noChangeArrowheads="1"/>
            </p:cNvSpPr>
            <p:nvPr/>
          </p:nvSpPr>
          <p:spPr bwMode="auto">
            <a:xfrm>
              <a:off x="2200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>
                  <a:latin typeface="Courier New" charset="0"/>
                </a:rPr>
                <a:t>prec</a:t>
              </a:r>
            </a:p>
          </p:txBody>
        </p:sp>
        <p:sp>
          <p:nvSpPr>
            <p:cNvPr id="850010" name="Rectangle 90"/>
            <p:cNvSpPr>
              <a:spLocks noChangeArrowheads="1"/>
            </p:cNvSpPr>
            <p:nvPr/>
          </p:nvSpPr>
          <p:spPr bwMode="auto">
            <a:xfrm>
              <a:off x="2864" y="2720"/>
              <a:ext cx="547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0011" name="Text Box 91"/>
            <p:cNvSpPr txBox="1">
              <a:spLocks noChangeArrowheads="1"/>
            </p:cNvSpPr>
            <p:nvPr/>
          </p:nvSpPr>
          <p:spPr bwMode="auto">
            <a:xfrm>
              <a:off x="2840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 dirty="0" err="1" smtClean="0">
                  <a:latin typeface="Courier New" charset="0"/>
                </a:rPr>
                <a:t>tprec</a:t>
              </a:r>
              <a:endParaRPr lang="en-US" dirty="0">
                <a:latin typeface="Courier New" charset="0"/>
              </a:endParaRPr>
            </a:p>
          </p:txBody>
        </p:sp>
        <p:sp>
          <p:nvSpPr>
            <p:cNvPr id="850012" name="Rectangle 92"/>
            <p:cNvSpPr>
              <a:spLocks noChangeArrowheads="1"/>
            </p:cNvSpPr>
            <p:nvPr/>
          </p:nvSpPr>
          <p:spPr bwMode="auto">
            <a:xfrm>
              <a:off x="3504" y="2720"/>
              <a:ext cx="547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0013" name="Text Box 93"/>
            <p:cNvSpPr txBox="1">
              <a:spLocks noChangeArrowheads="1"/>
            </p:cNvSpPr>
            <p:nvPr/>
          </p:nvSpPr>
          <p:spPr bwMode="auto">
            <a:xfrm>
              <a:off x="3480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>
                  <a:latin typeface="Courier New" charset="0"/>
                </a:rPr>
                <a:t>token</a:t>
              </a:r>
            </a:p>
          </p:txBody>
        </p:sp>
        <p:sp>
          <p:nvSpPr>
            <p:cNvPr id="850014" name="Rectangle 94"/>
            <p:cNvSpPr>
              <a:spLocks noChangeArrowheads="1"/>
            </p:cNvSpPr>
            <p:nvPr/>
          </p:nvSpPr>
          <p:spPr bwMode="auto">
            <a:xfrm>
              <a:off x="4144" y="2720"/>
              <a:ext cx="547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0015" name="Text Box 95"/>
            <p:cNvSpPr txBox="1">
              <a:spLocks noChangeArrowheads="1"/>
            </p:cNvSpPr>
            <p:nvPr/>
          </p:nvSpPr>
          <p:spPr bwMode="auto">
            <a:xfrm>
              <a:off x="4120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>
                  <a:latin typeface="Courier New" charset="0"/>
                </a:rPr>
                <a:t>exp</a:t>
              </a:r>
            </a:p>
          </p:txBody>
        </p:sp>
        <p:sp>
          <p:nvSpPr>
            <p:cNvPr id="850016" name="Rectangle 96"/>
            <p:cNvSpPr>
              <a:spLocks noChangeArrowheads="1"/>
            </p:cNvSpPr>
            <p:nvPr/>
          </p:nvSpPr>
          <p:spPr bwMode="auto">
            <a:xfrm>
              <a:off x="4776" y="2720"/>
              <a:ext cx="547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0017" name="Text Box 97"/>
            <p:cNvSpPr txBox="1">
              <a:spLocks noChangeArrowheads="1"/>
            </p:cNvSpPr>
            <p:nvPr/>
          </p:nvSpPr>
          <p:spPr bwMode="auto">
            <a:xfrm>
              <a:off x="4752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>
                  <a:latin typeface="Courier New" charset="0"/>
                </a:rPr>
                <a:t>rhs</a:t>
              </a:r>
            </a:p>
          </p:txBody>
        </p:sp>
      </p:grpSp>
      <p:sp>
        <p:nvSpPr>
          <p:cNvPr id="850018" name="Rectangle 98"/>
          <p:cNvSpPr>
            <a:spLocks noChangeArrowheads="1"/>
          </p:cNvSpPr>
          <p:nvPr/>
        </p:nvSpPr>
        <p:spPr bwMode="auto">
          <a:xfrm>
            <a:off x="1774825" y="4897060"/>
            <a:ext cx="17843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noProof="1">
                <a:latin typeface="Courier New" charset="0"/>
              </a:rPr>
              <a:t>odd = 2 * n + 1</a:t>
            </a:r>
            <a:endParaRPr lang="en-US" dirty="0">
              <a:latin typeface="Courier New" charset="0"/>
            </a:endParaRPr>
          </a:p>
        </p:txBody>
      </p:sp>
      <p:sp>
        <p:nvSpPr>
          <p:cNvPr id="850019" name="Text Box 99"/>
          <p:cNvSpPr txBox="1">
            <a:spLocks noChangeArrowheads="1"/>
          </p:cNvSpPr>
          <p:nvPr/>
        </p:nvSpPr>
        <p:spPr bwMode="auto">
          <a:xfrm>
            <a:off x="3162300" y="501196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0000"/>
                </a:solidFill>
              </a:rPr>
              <a:t>^</a:t>
            </a:r>
          </a:p>
        </p:txBody>
      </p:sp>
      <p:sp>
        <p:nvSpPr>
          <p:cNvPr id="850020" name="Text Box 100"/>
          <p:cNvSpPr txBox="1">
            <a:spLocks noChangeArrowheads="1"/>
          </p:cNvSpPr>
          <p:nvPr/>
        </p:nvSpPr>
        <p:spPr bwMode="auto">
          <a:xfrm>
            <a:off x="3705225" y="4896455"/>
            <a:ext cx="8731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600" b="0" dirty="0"/>
              <a:t>2</a:t>
            </a:r>
          </a:p>
        </p:txBody>
      </p:sp>
      <p:grpSp>
        <p:nvGrpSpPr>
          <p:cNvPr id="12" name="Group 110"/>
          <p:cNvGrpSpPr>
            <a:grpSpLocks/>
          </p:cNvGrpSpPr>
          <p:nvPr/>
        </p:nvGrpSpPr>
        <p:grpSpPr bwMode="auto">
          <a:xfrm>
            <a:off x="8077200" y="5919787"/>
            <a:ext cx="762000" cy="571500"/>
            <a:chOff x="5112" y="3729"/>
            <a:chExt cx="480" cy="360"/>
          </a:xfrm>
        </p:grpSpPr>
        <p:sp>
          <p:nvSpPr>
            <p:cNvPr id="850031" name="Rectangle 111"/>
            <p:cNvSpPr>
              <a:spLocks noChangeArrowheads="1"/>
            </p:cNvSpPr>
            <p:nvPr/>
          </p:nvSpPr>
          <p:spPr bwMode="auto">
            <a:xfrm>
              <a:off x="5136" y="3915"/>
              <a:ext cx="434" cy="16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0032" name="Rectangle 112"/>
            <p:cNvSpPr>
              <a:spLocks noChangeArrowheads="1"/>
            </p:cNvSpPr>
            <p:nvPr/>
          </p:nvSpPr>
          <p:spPr bwMode="auto">
            <a:xfrm>
              <a:off x="5138" y="3897"/>
              <a:ext cx="431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noProof="1">
                  <a:latin typeface="Courier New" charset="0"/>
                </a:rPr>
                <a:t>1</a:t>
              </a:r>
              <a:endParaRPr lang="en-US" dirty="0">
                <a:latin typeface="Courier New" charset="0"/>
              </a:endParaRPr>
            </a:p>
          </p:txBody>
        </p:sp>
        <p:sp>
          <p:nvSpPr>
            <p:cNvPr id="850033" name="Rectangle 113"/>
            <p:cNvSpPr>
              <a:spLocks noChangeArrowheads="1"/>
            </p:cNvSpPr>
            <p:nvPr/>
          </p:nvSpPr>
          <p:spPr bwMode="auto">
            <a:xfrm>
              <a:off x="5136" y="3747"/>
              <a:ext cx="434" cy="16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0034" name="Rectangle 114"/>
            <p:cNvSpPr>
              <a:spLocks noChangeArrowheads="1"/>
            </p:cNvSpPr>
            <p:nvPr/>
          </p:nvSpPr>
          <p:spPr bwMode="auto">
            <a:xfrm>
              <a:off x="5112" y="3729"/>
              <a:ext cx="480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en-US" noProof="1" smtClean="0">
                  <a:latin typeface="Courier New" charset="0"/>
                </a:rPr>
                <a:t>CONST</a:t>
              </a:r>
              <a:endParaRPr lang="en-US" dirty="0">
                <a:latin typeface="Courier New" charset="0"/>
              </a:endParaRPr>
            </a:p>
          </p:txBody>
        </p:sp>
      </p:grpSp>
      <p:grpSp>
        <p:nvGrpSpPr>
          <p:cNvPr id="115" name="Group 24"/>
          <p:cNvGrpSpPr>
            <a:grpSpLocks/>
          </p:cNvGrpSpPr>
          <p:nvPr/>
        </p:nvGrpSpPr>
        <p:grpSpPr bwMode="auto">
          <a:xfrm>
            <a:off x="803120" y="2278441"/>
            <a:ext cx="8064500" cy="3384549"/>
            <a:chOff x="336" y="960"/>
            <a:chExt cx="5080" cy="2132"/>
          </a:xfrm>
        </p:grpSpPr>
        <p:sp>
          <p:nvSpPr>
            <p:cNvPr id="116" name="Rectangle 25"/>
            <p:cNvSpPr>
              <a:spLocks noChangeArrowheads="1"/>
            </p:cNvSpPr>
            <p:nvPr/>
          </p:nvSpPr>
          <p:spPr bwMode="auto">
            <a:xfrm>
              <a:off x="336" y="971"/>
              <a:ext cx="5060" cy="2121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7" name="Text Box 26"/>
            <p:cNvSpPr txBox="1">
              <a:spLocks noChangeArrowheads="1"/>
            </p:cNvSpPr>
            <p:nvPr/>
          </p:nvSpPr>
          <p:spPr bwMode="auto">
            <a:xfrm>
              <a:off x="408" y="960"/>
              <a:ext cx="4905" cy="18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 dirty="0">
                  <a:latin typeface="Courier New" charset="0"/>
                </a:rPr>
                <a:t>Expression </a:t>
              </a:r>
              <a:r>
                <a:rPr lang="en-US" dirty="0" smtClean="0">
                  <a:latin typeface="Courier New" charset="0"/>
                </a:rPr>
                <a:t>*</a:t>
              </a:r>
              <a:r>
                <a:rPr lang="en-US" dirty="0" err="1" smtClean="0">
                  <a:latin typeface="Courier New" charset="0"/>
                </a:rPr>
                <a:t>readT(TokenScanner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>
                  <a:latin typeface="Courier New" charset="0"/>
                </a:rPr>
                <a:t>&amp;</a:t>
              </a:r>
              <a:r>
                <a:rPr lang="en-US" dirty="0" smtClean="0">
                  <a:latin typeface="Courier New" charset="0"/>
                </a:rPr>
                <a:t> scanner) </a:t>
              </a:r>
              <a:r>
                <a:rPr lang="en-US" dirty="0">
                  <a:latin typeface="Courier New" charset="0"/>
                </a:rPr>
                <a:t>{</a:t>
              </a:r>
            </a:p>
            <a:p>
              <a:pPr>
                <a:lnSpc>
                  <a:spcPct val="110000"/>
                </a:lnSpc>
              </a:pPr>
              <a:r>
                <a:rPr lang="en-US" dirty="0">
                  <a:latin typeface="Courier New" charset="0"/>
                </a:rPr>
                <a:t>  </a:t>
              </a:r>
              <a:r>
                <a:rPr lang="en-US" dirty="0" smtClean="0">
                  <a:latin typeface="Courier New" charset="0"/>
                </a:rPr>
                <a:t> string token = </a:t>
              </a:r>
              <a:r>
                <a:rPr lang="en-US" dirty="0" err="1" smtClean="0">
                  <a:latin typeface="Courier New" charset="0"/>
                </a:rPr>
                <a:t>scanner.nextToken</a:t>
              </a:r>
              <a:r>
                <a:rPr lang="en-US" dirty="0" smtClean="0">
                  <a:latin typeface="Courier New" charset="0"/>
                </a:rPr>
                <a:t>();</a:t>
              </a:r>
            </a:p>
            <a:p>
              <a:pPr>
                <a:lnSpc>
                  <a:spcPct val="110000"/>
                </a:lnSpc>
              </a:pPr>
              <a:r>
                <a:rPr lang="en-US" dirty="0" smtClean="0">
                  <a:latin typeface="Courier New" charset="0"/>
                </a:rPr>
                <a:t>   </a:t>
              </a:r>
              <a:r>
                <a:rPr lang="en-US" dirty="0" err="1" smtClean="0">
                  <a:latin typeface="Courier New" charset="0"/>
                </a:rPr>
                <a:t>TokenType</a:t>
              </a:r>
              <a:r>
                <a:rPr lang="en-US" dirty="0" smtClean="0">
                  <a:latin typeface="Courier New" charset="0"/>
                </a:rPr>
                <a:t> type = </a:t>
              </a:r>
              <a:r>
                <a:rPr lang="en-US" dirty="0" err="1" smtClean="0">
                  <a:latin typeface="Courier New" charset="0"/>
                </a:rPr>
                <a:t>scanner.getTokenType(token</a:t>
              </a:r>
              <a:r>
                <a:rPr lang="en-US" dirty="0" smtClean="0">
                  <a:latin typeface="Courier New" charset="0"/>
                </a:rPr>
                <a:t>);</a:t>
              </a:r>
            </a:p>
            <a:p>
              <a:pPr>
                <a:lnSpc>
                  <a:spcPct val="110000"/>
                </a:lnSpc>
              </a:pPr>
              <a:r>
                <a:rPr lang="en-US" dirty="0" smtClean="0">
                  <a:latin typeface="Courier New" charset="0"/>
                </a:rPr>
                <a:t>   if (type == WORD) return new </a:t>
              </a:r>
              <a:r>
                <a:rPr lang="en-US" dirty="0" err="1" smtClean="0">
                  <a:latin typeface="Courier New" charset="0"/>
                </a:rPr>
                <a:t>IdentifierExp(token</a:t>
              </a:r>
              <a:r>
                <a:rPr lang="en-US" dirty="0" smtClean="0">
                  <a:latin typeface="Courier New" charset="0"/>
                </a:rPr>
                <a:t>);</a:t>
              </a:r>
            </a:p>
            <a:p>
              <a:pPr>
                <a:lnSpc>
                  <a:spcPct val="110000"/>
                </a:lnSpc>
              </a:pPr>
              <a:r>
                <a:rPr lang="en-US" dirty="0" smtClean="0">
                  <a:latin typeface="Courier New" charset="0"/>
                </a:rPr>
                <a:t>   if (type == NUMBER) return new </a:t>
              </a:r>
              <a:r>
                <a:rPr lang="en-US" dirty="0" err="1" smtClean="0">
                  <a:latin typeface="Courier New" charset="0"/>
                </a:rPr>
                <a:t>ConstantExp(stringToInteger(token</a:t>
              </a:r>
              <a:r>
                <a:rPr lang="en-US" dirty="0" smtClean="0">
                  <a:latin typeface="Courier New" charset="0"/>
                </a:rPr>
                <a:t>));</a:t>
              </a:r>
            </a:p>
            <a:p>
              <a:pPr>
                <a:lnSpc>
                  <a:spcPct val="110000"/>
                </a:lnSpc>
              </a:pPr>
              <a:r>
                <a:rPr lang="en-US" dirty="0" smtClean="0">
                  <a:latin typeface="Courier New" charset="0"/>
                </a:rPr>
                <a:t>   if (token != "(") </a:t>
              </a:r>
              <a:r>
                <a:rPr lang="en-US" dirty="0" err="1" smtClean="0">
                  <a:latin typeface="Courier New" charset="0"/>
                </a:rPr>
                <a:t>error("Illegal</a:t>
              </a:r>
              <a:r>
                <a:rPr lang="en-US" dirty="0" smtClean="0">
                  <a:latin typeface="Courier New" charset="0"/>
                </a:rPr>
                <a:t> term in expression");</a:t>
              </a:r>
            </a:p>
            <a:p>
              <a:pPr>
                <a:lnSpc>
                  <a:spcPct val="110000"/>
                </a:lnSpc>
              </a:pPr>
              <a:r>
                <a:rPr lang="en-US" dirty="0" smtClean="0">
                  <a:latin typeface="Courier New" charset="0"/>
                </a:rPr>
                <a:t>   Expression *exp = </a:t>
              </a:r>
              <a:r>
                <a:rPr lang="en-US" dirty="0" err="1" smtClean="0">
                  <a:latin typeface="Courier New" charset="0"/>
                </a:rPr>
                <a:t>readE(scanner</a:t>
              </a:r>
              <a:r>
                <a:rPr lang="en-US" dirty="0" smtClean="0">
                  <a:latin typeface="Courier New" charset="0"/>
                </a:rPr>
                <a:t>, 0);</a:t>
              </a:r>
            </a:p>
            <a:p>
              <a:pPr>
                <a:lnSpc>
                  <a:spcPct val="110000"/>
                </a:lnSpc>
              </a:pPr>
              <a:r>
                <a:rPr lang="en-US" dirty="0" smtClean="0">
                  <a:latin typeface="Courier New" charset="0"/>
                </a:rPr>
                <a:t>   if (</a:t>
              </a:r>
              <a:r>
                <a:rPr lang="en-US" dirty="0" err="1" smtClean="0">
                  <a:latin typeface="Courier New" charset="0"/>
                </a:rPr>
                <a:t>scanner.nextToken</a:t>
              </a:r>
              <a:r>
                <a:rPr lang="en-US" dirty="0" smtClean="0">
                  <a:latin typeface="Courier New" charset="0"/>
                </a:rPr>
                <a:t>() != ")") {</a:t>
              </a:r>
            </a:p>
            <a:p>
              <a:pPr>
                <a:lnSpc>
                  <a:spcPct val="110000"/>
                </a:lnSpc>
              </a:pPr>
              <a:r>
                <a:rPr lang="en-US" dirty="0" smtClean="0">
                  <a:latin typeface="Courier New" charset="0"/>
                </a:rPr>
                <a:t>      </a:t>
              </a:r>
              <a:r>
                <a:rPr lang="en-US" dirty="0" err="1" smtClean="0">
                  <a:latin typeface="Courier New" charset="0"/>
                </a:rPr>
                <a:t>error("Unbalanced</a:t>
              </a:r>
              <a:r>
                <a:rPr lang="en-US" dirty="0" smtClean="0">
                  <a:latin typeface="Courier New" charset="0"/>
                </a:rPr>
                <a:t> parentheses in expression");</a:t>
              </a:r>
            </a:p>
            <a:p>
              <a:pPr>
                <a:lnSpc>
                  <a:spcPct val="110000"/>
                </a:lnSpc>
              </a:pPr>
              <a:r>
                <a:rPr lang="en-US" dirty="0" smtClean="0">
                  <a:latin typeface="Courier New" charset="0"/>
                </a:rPr>
                <a:t>   }</a:t>
              </a:r>
            </a:p>
            <a:p>
              <a:pPr>
                <a:lnSpc>
                  <a:spcPct val="110000"/>
                </a:lnSpc>
              </a:pPr>
              <a:r>
                <a:rPr lang="en-US" dirty="0" smtClean="0">
                  <a:latin typeface="Courier New" charset="0"/>
                </a:rPr>
                <a:t>   return exp;</a:t>
              </a:r>
            </a:p>
            <a:p>
              <a:pPr>
                <a:lnSpc>
                  <a:spcPct val="110000"/>
                </a:lnSpc>
              </a:pPr>
              <a:r>
                <a:rPr lang="en-US" dirty="0">
                  <a:latin typeface="Courier New" charset="0"/>
                </a:rPr>
                <a:t>}</a:t>
              </a:r>
            </a:p>
          </p:txBody>
        </p:sp>
        <p:sp>
          <p:nvSpPr>
            <p:cNvPr id="118" name="Rectangle 27"/>
            <p:cNvSpPr>
              <a:spLocks noChangeArrowheads="1"/>
            </p:cNvSpPr>
            <p:nvPr/>
          </p:nvSpPr>
          <p:spPr bwMode="auto">
            <a:xfrm>
              <a:off x="2124" y="2784"/>
              <a:ext cx="1150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9" name="Text Box 28"/>
            <p:cNvSpPr txBox="1">
              <a:spLocks noChangeArrowheads="1"/>
            </p:cNvSpPr>
            <p:nvPr/>
          </p:nvSpPr>
          <p:spPr bwMode="auto">
            <a:xfrm>
              <a:off x="2074" y="2597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 dirty="0" smtClean="0">
                  <a:latin typeface="Courier New" charset="0"/>
                </a:rPr>
                <a:t>scanner</a:t>
              </a:r>
              <a:endParaRPr lang="en-US" dirty="0">
                <a:latin typeface="Courier New" charset="0"/>
              </a:endParaRPr>
            </a:p>
          </p:txBody>
        </p:sp>
        <p:sp>
          <p:nvSpPr>
            <p:cNvPr id="120" name="Rectangle 29"/>
            <p:cNvSpPr>
              <a:spLocks noChangeArrowheads="1"/>
            </p:cNvSpPr>
            <p:nvPr/>
          </p:nvSpPr>
          <p:spPr bwMode="auto">
            <a:xfrm>
              <a:off x="4120" y="2784"/>
              <a:ext cx="547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1" name="Text Box 30"/>
            <p:cNvSpPr txBox="1">
              <a:spLocks noChangeArrowheads="1"/>
            </p:cNvSpPr>
            <p:nvPr/>
          </p:nvSpPr>
          <p:spPr bwMode="auto">
            <a:xfrm>
              <a:off x="4096" y="2597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>
                  <a:latin typeface="Courier New" charset="0"/>
                </a:rPr>
                <a:t>token</a:t>
              </a:r>
            </a:p>
          </p:txBody>
        </p:sp>
        <p:sp>
          <p:nvSpPr>
            <p:cNvPr id="122" name="Rectangle 31"/>
            <p:cNvSpPr>
              <a:spLocks noChangeArrowheads="1"/>
            </p:cNvSpPr>
            <p:nvPr/>
          </p:nvSpPr>
          <p:spPr bwMode="auto">
            <a:xfrm>
              <a:off x="4760" y="2784"/>
              <a:ext cx="547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" name="Text Box 32"/>
            <p:cNvSpPr txBox="1">
              <a:spLocks noChangeArrowheads="1"/>
            </p:cNvSpPr>
            <p:nvPr/>
          </p:nvSpPr>
          <p:spPr bwMode="auto">
            <a:xfrm>
              <a:off x="4736" y="2597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>
                  <a:latin typeface="Courier New" charset="0"/>
                </a:rPr>
                <a:t>exp</a:t>
              </a:r>
            </a:p>
          </p:txBody>
        </p:sp>
        <p:sp>
          <p:nvSpPr>
            <p:cNvPr id="124" name="Rectangle 27"/>
            <p:cNvSpPr>
              <a:spLocks noChangeArrowheads="1"/>
            </p:cNvSpPr>
            <p:nvPr/>
          </p:nvSpPr>
          <p:spPr bwMode="auto">
            <a:xfrm>
              <a:off x="3360" y="2783"/>
              <a:ext cx="674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5" name="Text Box 28"/>
            <p:cNvSpPr txBox="1">
              <a:spLocks noChangeArrowheads="1"/>
            </p:cNvSpPr>
            <p:nvPr/>
          </p:nvSpPr>
          <p:spPr bwMode="auto">
            <a:xfrm>
              <a:off x="3312" y="2598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 dirty="0" smtClean="0">
                  <a:latin typeface="Courier New" charset="0"/>
                </a:rPr>
                <a:t>type</a:t>
              </a:r>
              <a:endParaRPr lang="en-US" dirty="0">
                <a:latin typeface="Courier New" charset="0"/>
              </a:endParaRPr>
            </a:p>
          </p:txBody>
        </p:sp>
      </p:grpSp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197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76200"/>
            <a:ext cx="9144000" cy="1143000"/>
          </a:xfrm>
          <a:noFill/>
          <a:ln/>
        </p:spPr>
        <p:txBody>
          <a:bodyPr/>
          <a:lstStyle/>
          <a:p>
            <a:r>
              <a:rPr lang="en-US" sz="4000">
                <a:solidFill>
                  <a:srgbClr val="FF0000"/>
                </a:solidFill>
              </a:rPr>
              <a:t>Tracing the Precedence Parser </a:t>
            </a:r>
            <a:endParaRPr lang="en-US">
              <a:solidFill>
                <a:srgbClr val="FF0000"/>
              </a:solidFill>
            </a:endParaRPr>
          </a:p>
        </p:txBody>
      </p:sp>
      <p:sp>
        <p:nvSpPr>
          <p:cNvPr id="851971" name="Rectangle 3"/>
          <p:cNvSpPr>
            <a:spLocks noChangeArrowheads="1"/>
          </p:cNvSpPr>
          <p:nvPr/>
        </p:nvSpPr>
        <p:spPr bwMode="auto">
          <a:xfrm>
            <a:off x="444500" y="1166813"/>
            <a:ext cx="8032750" cy="198437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51972" name="Text Box 4"/>
          <p:cNvSpPr txBox="1">
            <a:spLocks noChangeArrowheads="1"/>
          </p:cNvSpPr>
          <p:nvPr/>
        </p:nvSpPr>
        <p:spPr bwMode="auto">
          <a:xfrm>
            <a:off x="520700" y="1130528"/>
            <a:ext cx="7962900" cy="1747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lnSpc>
                <a:spcPct val="110000"/>
              </a:lnSpc>
            </a:pPr>
            <a:r>
              <a:rPr noProof="1">
                <a:latin typeface="Courier New" charset="0"/>
              </a:rPr>
              <a:t>int main() {</a:t>
            </a:r>
          </a:p>
          <a:p>
            <a:pPr>
              <a:lnSpc>
                <a:spcPct val="110000"/>
              </a:lnSpc>
            </a:pPr>
            <a:r>
              <a:rPr noProof="1">
                <a:latin typeface="Courier New" charset="0"/>
              </a:rPr>
              <a:t>  </a:t>
            </a:r>
            <a:r>
              <a:rPr noProof="1" smtClean="0">
                <a:latin typeface="Courier New" charset="0"/>
              </a:rPr>
              <a:t> </a:t>
            </a:r>
            <a:r>
              <a:rPr lang="en-US" noProof="1" smtClean="0">
                <a:latin typeface="Courier New" charset="0"/>
              </a:rPr>
              <a:t>TokenScanner</a:t>
            </a:r>
            <a:r>
              <a:rPr noProof="1" smtClean="0">
                <a:latin typeface="Courier New" charset="0"/>
              </a:rPr>
              <a:t> scanner </a:t>
            </a:r>
            <a:r>
              <a:rPr noProof="1">
                <a:latin typeface="Courier New" charset="0"/>
              </a:rPr>
              <a:t>= new</a:t>
            </a:r>
            <a:r>
              <a:rPr noProof="1" smtClean="0">
                <a:latin typeface="Courier New" charset="0"/>
              </a:rPr>
              <a:t> </a:t>
            </a:r>
            <a:r>
              <a:rPr lang="en-US" noProof="1" smtClean="0">
                <a:latin typeface="Courier New" charset="0"/>
              </a:rPr>
              <a:t>TokenScanner</a:t>
            </a:r>
            <a:r>
              <a:rPr noProof="1" smtClean="0">
                <a:latin typeface="Courier New" charset="0"/>
              </a:rPr>
              <a:t>(</a:t>
            </a:r>
            <a:r>
              <a:rPr noProof="1">
                <a:latin typeface="Courier New" charset="0"/>
              </a:rPr>
              <a:t>);</a:t>
            </a:r>
          </a:p>
          <a:p>
            <a:pPr>
              <a:lnSpc>
                <a:spcPct val="110000"/>
              </a:lnSpc>
            </a:pPr>
            <a:r>
              <a:rPr noProof="1">
                <a:latin typeface="Courier New" charset="0"/>
              </a:rPr>
              <a:t>  </a:t>
            </a:r>
            <a:r>
              <a:rPr noProof="1" smtClean="0">
                <a:latin typeface="Courier New" charset="0"/>
              </a:rPr>
              <a:t> scanner.setInput</a:t>
            </a:r>
            <a:r>
              <a:rPr noProof="1">
                <a:latin typeface="Courier New" charset="0"/>
              </a:rPr>
              <a:t>("odd = 2 * n + 1");</a:t>
            </a:r>
          </a:p>
          <a:p>
            <a:pPr>
              <a:lnSpc>
                <a:spcPct val="110000"/>
              </a:lnSpc>
            </a:pPr>
            <a:r>
              <a:rPr noProof="1">
                <a:latin typeface="Courier New" charset="0"/>
              </a:rPr>
              <a:t>  </a:t>
            </a:r>
            <a:r>
              <a:rPr noProof="1" smtClean="0">
                <a:latin typeface="Courier New" charset="0"/>
              </a:rPr>
              <a:t> </a:t>
            </a:r>
            <a:r>
              <a:rPr lang="en-US" noProof="1" smtClean="0">
                <a:latin typeface="Courier New" charset="0"/>
              </a:rPr>
              <a:t>scanner.ignoreWhitespace()</a:t>
            </a:r>
            <a:r>
              <a:rPr noProof="1" smtClean="0">
                <a:latin typeface="Courier New" charset="0"/>
              </a:rPr>
              <a:t>;</a:t>
            </a:r>
            <a:endParaRPr noProof="1">
              <a:latin typeface="Courier New" charset="0"/>
            </a:endParaRPr>
          </a:p>
          <a:p>
            <a:pPr>
              <a:lnSpc>
                <a:spcPct val="110000"/>
              </a:lnSpc>
            </a:pPr>
            <a:r>
              <a:rPr noProof="1">
                <a:latin typeface="Courier New" charset="0"/>
              </a:rPr>
              <a:t>   Expression *exp =</a:t>
            </a:r>
            <a:r>
              <a:rPr noProof="1" smtClean="0">
                <a:latin typeface="Courier New" charset="0"/>
              </a:rPr>
              <a:t> </a:t>
            </a:r>
            <a:r>
              <a:rPr lang="en-US" noProof="1" smtClean="0">
                <a:latin typeface="Courier New" charset="0"/>
              </a:rPr>
              <a:t>readE(scanner, 0)</a:t>
            </a:r>
            <a:r>
              <a:rPr noProof="1" smtClean="0">
                <a:latin typeface="Courier New" charset="0"/>
              </a:rPr>
              <a:t>;</a:t>
            </a:r>
            <a:endParaRPr noProof="1">
              <a:latin typeface="Courier New" charset="0"/>
            </a:endParaRPr>
          </a:p>
          <a:p>
            <a:pPr>
              <a:lnSpc>
                <a:spcPct val="110000"/>
              </a:lnSpc>
            </a:pPr>
            <a:r>
              <a:rPr noProof="1">
                <a:latin typeface="Courier New" charset="0"/>
              </a:rPr>
              <a:t>   . . .</a:t>
            </a:r>
          </a:p>
          <a:p>
            <a:pPr>
              <a:lnSpc>
                <a:spcPct val="110000"/>
              </a:lnSpc>
            </a:pPr>
            <a:r>
              <a:rPr noProof="1">
                <a:latin typeface="Courier New" charset="0"/>
              </a:rPr>
              <a:t>}</a:t>
            </a:r>
          </a:p>
        </p:txBody>
      </p:sp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533400" y="1422400"/>
            <a:ext cx="8089900" cy="3384549"/>
            <a:chOff x="336" y="896"/>
            <a:chExt cx="5096" cy="2132"/>
          </a:xfrm>
        </p:grpSpPr>
        <p:sp>
          <p:nvSpPr>
            <p:cNvPr id="851974" name="Rectangle 6"/>
            <p:cNvSpPr>
              <a:spLocks noChangeArrowheads="1"/>
            </p:cNvSpPr>
            <p:nvPr/>
          </p:nvSpPr>
          <p:spPr bwMode="auto">
            <a:xfrm>
              <a:off x="336" y="907"/>
              <a:ext cx="5060" cy="2121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1975" name="Text Box 7"/>
            <p:cNvSpPr txBox="1">
              <a:spLocks noChangeArrowheads="1"/>
            </p:cNvSpPr>
            <p:nvPr/>
          </p:nvSpPr>
          <p:spPr bwMode="auto">
            <a:xfrm>
              <a:off x="408" y="896"/>
              <a:ext cx="4905" cy="18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r>
                <a:rPr lang="en-US" dirty="0">
                  <a:latin typeface="Courier New" charset="0"/>
                </a:rPr>
                <a:t>Expression </a:t>
              </a:r>
              <a:r>
                <a:rPr lang="en-US" dirty="0" smtClean="0">
                  <a:latin typeface="Courier New" charset="0"/>
                </a:rPr>
                <a:t>*</a:t>
              </a:r>
              <a:r>
                <a:rPr lang="en-US" dirty="0" err="1" smtClean="0">
                  <a:latin typeface="Courier New" charset="0"/>
                </a:rPr>
                <a:t>readE(TokenScanner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>
                  <a:latin typeface="Courier New" charset="0"/>
                </a:rPr>
                <a:t>&amp;</a:t>
              </a:r>
              <a:r>
                <a:rPr lang="en-US" dirty="0" smtClean="0">
                  <a:latin typeface="Courier New" charset="0"/>
                </a:rPr>
                <a:t> scanner, </a:t>
              </a:r>
              <a:r>
                <a:rPr lang="en-US" dirty="0" err="1">
                  <a:latin typeface="Courier New" charset="0"/>
                </a:rPr>
                <a:t>int</a:t>
              </a:r>
              <a:r>
                <a:rPr lang="en-US" dirty="0">
                  <a:latin typeface="Courier New" charset="0"/>
                </a:rPr>
                <a:t> </a:t>
              </a:r>
              <a:r>
                <a:rPr lang="en-US" dirty="0" err="1">
                  <a:latin typeface="Courier New" charset="0"/>
                </a:rPr>
                <a:t>prec</a:t>
              </a:r>
              <a:r>
                <a:rPr lang="en-US" dirty="0">
                  <a:latin typeface="Courier New" charset="0"/>
                </a:rPr>
                <a:t>) {</a:t>
              </a:r>
            </a:p>
            <a:p>
              <a:r>
                <a:rPr lang="en-US" dirty="0">
                  <a:latin typeface="Courier New" charset="0"/>
                </a:rPr>
                <a:t>   Expression *exp =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readT(scanner</a:t>
              </a:r>
              <a:r>
                <a:rPr lang="en-US" dirty="0" smtClean="0">
                  <a:latin typeface="Courier New" charset="0"/>
                </a:rPr>
                <a:t>)</a:t>
              </a:r>
              <a:r>
                <a:rPr lang="en-US" dirty="0">
                  <a:latin typeface="Courier New" charset="0"/>
                </a:rPr>
                <a:t>;</a:t>
              </a:r>
            </a:p>
            <a:p>
              <a:r>
                <a:rPr lang="en-US" dirty="0">
                  <a:latin typeface="Courier New" charset="0"/>
                </a:rPr>
                <a:t>   string token;</a:t>
              </a:r>
            </a:p>
            <a:p>
              <a:r>
                <a:rPr lang="en-US" dirty="0">
                  <a:latin typeface="Courier New" charset="0"/>
                </a:rPr>
                <a:t>   while (true) {</a:t>
              </a:r>
            </a:p>
            <a:p>
              <a:r>
                <a:rPr lang="en-US" dirty="0">
                  <a:latin typeface="Courier New" charset="0"/>
                </a:rPr>
                <a:t>      token =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scanner.nextToken</a:t>
              </a:r>
              <a:r>
                <a:rPr lang="en-US" dirty="0">
                  <a:latin typeface="Courier New" charset="0"/>
                </a:rPr>
                <a:t>();</a:t>
              </a:r>
            </a:p>
            <a:p>
              <a:r>
                <a:rPr lang="en-US" dirty="0">
                  <a:latin typeface="Courier New" charset="0"/>
                </a:rPr>
                <a:t>      </a:t>
              </a:r>
              <a:r>
                <a:rPr lang="en-US" dirty="0" err="1">
                  <a:latin typeface="Courier New" charset="0"/>
                </a:rPr>
                <a:t>int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tprec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>
                  <a:latin typeface="Courier New" charset="0"/>
                </a:rPr>
                <a:t>=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precedence(token</a:t>
              </a:r>
              <a:r>
                <a:rPr lang="en-US" dirty="0">
                  <a:latin typeface="Courier New" charset="0"/>
                </a:rPr>
                <a:t>);</a:t>
              </a:r>
            </a:p>
            <a:p>
              <a:r>
                <a:rPr lang="en-US" dirty="0">
                  <a:latin typeface="Courier New" charset="0"/>
                </a:rPr>
                <a:t>      if </a:t>
              </a:r>
              <a:r>
                <a:rPr lang="en-US" dirty="0" smtClean="0">
                  <a:latin typeface="Courier New" charset="0"/>
                </a:rPr>
                <a:t>(</a:t>
              </a:r>
              <a:r>
                <a:rPr lang="en-US" dirty="0" err="1" smtClean="0">
                  <a:latin typeface="Courier New" charset="0"/>
                </a:rPr>
                <a:t>tprec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>
                  <a:latin typeface="Courier New" charset="0"/>
                </a:rPr>
                <a:t>&lt;= </a:t>
              </a:r>
              <a:r>
                <a:rPr lang="en-US" dirty="0" err="1">
                  <a:latin typeface="Courier New" charset="0"/>
                </a:rPr>
                <a:t>prec</a:t>
              </a:r>
              <a:r>
                <a:rPr lang="en-US" dirty="0">
                  <a:latin typeface="Courier New" charset="0"/>
                </a:rPr>
                <a:t>) break;</a:t>
              </a:r>
            </a:p>
            <a:p>
              <a:r>
                <a:rPr lang="en-US" dirty="0">
                  <a:latin typeface="Courier New" charset="0"/>
                </a:rPr>
                <a:t>      Expression *</a:t>
              </a:r>
              <a:r>
                <a:rPr lang="en-US" dirty="0" err="1">
                  <a:latin typeface="Courier New" charset="0"/>
                </a:rPr>
                <a:t>rhs</a:t>
              </a:r>
              <a:r>
                <a:rPr lang="en-US" dirty="0">
                  <a:latin typeface="Courier New" charset="0"/>
                </a:rPr>
                <a:t> =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readE(scanner</a:t>
              </a:r>
              <a:r>
                <a:rPr lang="en-US" dirty="0" smtClean="0">
                  <a:latin typeface="Courier New" charset="0"/>
                </a:rPr>
                <a:t>, </a:t>
              </a:r>
              <a:r>
                <a:rPr lang="en-US" dirty="0" err="1" smtClean="0">
                  <a:latin typeface="Courier New" charset="0"/>
                </a:rPr>
                <a:t>tprec</a:t>
              </a:r>
              <a:r>
                <a:rPr lang="en-US" dirty="0" smtClean="0">
                  <a:latin typeface="Courier New" charset="0"/>
                </a:rPr>
                <a:t>)</a:t>
              </a:r>
              <a:r>
                <a:rPr lang="en-US" dirty="0">
                  <a:latin typeface="Courier New" charset="0"/>
                </a:rPr>
                <a:t>;</a:t>
              </a:r>
            </a:p>
            <a:p>
              <a:r>
                <a:rPr lang="en-US" dirty="0">
                  <a:latin typeface="Courier New" charset="0"/>
                </a:rPr>
                <a:t>      exp = new </a:t>
              </a:r>
              <a:r>
                <a:rPr lang="en-US" dirty="0" err="1">
                  <a:latin typeface="Courier New" charset="0"/>
                </a:rPr>
                <a:t>CompoundExp</a:t>
              </a:r>
              <a:r>
                <a:rPr lang="en-US" dirty="0" err="1" smtClean="0">
                  <a:latin typeface="Courier New" charset="0"/>
                </a:rPr>
                <a:t>(token</a:t>
              </a:r>
              <a:r>
                <a:rPr lang="en-US" dirty="0" smtClean="0">
                  <a:latin typeface="Courier New" charset="0"/>
                </a:rPr>
                <a:t>, </a:t>
              </a:r>
              <a:r>
                <a:rPr lang="en-US" dirty="0">
                  <a:latin typeface="Courier New" charset="0"/>
                </a:rPr>
                <a:t>exp, </a:t>
              </a:r>
              <a:r>
                <a:rPr lang="en-US" dirty="0" err="1">
                  <a:latin typeface="Courier New" charset="0"/>
                </a:rPr>
                <a:t>rhs</a:t>
              </a:r>
              <a:r>
                <a:rPr lang="en-US" dirty="0">
                  <a:latin typeface="Courier New" charset="0"/>
                </a:rPr>
                <a:t>);</a:t>
              </a:r>
            </a:p>
            <a:p>
              <a:r>
                <a:rPr lang="en-US" dirty="0">
                  <a:latin typeface="Courier New" charset="0"/>
                </a:rPr>
                <a:t>   }</a:t>
              </a:r>
            </a:p>
            <a:p>
              <a:r>
                <a:rPr lang="en-US" dirty="0">
                  <a:latin typeface="Courier New" charset="0"/>
                </a:rPr>
                <a:t>  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scanner.saveToken</a:t>
              </a:r>
              <a:r>
                <a:rPr lang="en-US" dirty="0" err="1">
                  <a:latin typeface="Courier New" charset="0"/>
                </a:rPr>
                <a:t>(token</a:t>
              </a:r>
              <a:r>
                <a:rPr lang="en-US" dirty="0">
                  <a:latin typeface="Courier New" charset="0"/>
                </a:rPr>
                <a:t>);</a:t>
              </a:r>
            </a:p>
            <a:p>
              <a:r>
                <a:rPr lang="en-US" dirty="0">
                  <a:latin typeface="Courier New" charset="0"/>
                </a:rPr>
                <a:t>   return exp;</a:t>
              </a:r>
            </a:p>
            <a:p>
              <a:r>
                <a:rPr lang="en-US" dirty="0">
                  <a:latin typeface="Courier New" charset="0"/>
                </a:rPr>
                <a:t>}</a:t>
              </a:r>
            </a:p>
          </p:txBody>
        </p:sp>
        <p:sp>
          <p:nvSpPr>
            <p:cNvPr id="851976" name="Rectangle 8"/>
            <p:cNvSpPr>
              <a:spLocks noChangeArrowheads="1"/>
            </p:cNvSpPr>
            <p:nvPr/>
          </p:nvSpPr>
          <p:spPr bwMode="auto">
            <a:xfrm>
              <a:off x="986" y="2720"/>
              <a:ext cx="1150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1977" name="Text Box 9"/>
            <p:cNvSpPr txBox="1">
              <a:spLocks noChangeArrowheads="1"/>
            </p:cNvSpPr>
            <p:nvPr/>
          </p:nvSpPr>
          <p:spPr bwMode="auto">
            <a:xfrm>
              <a:off x="960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 smtClean="0">
                  <a:latin typeface="Courier New" charset="0"/>
                </a:rPr>
                <a:t>scanner</a:t>
              </a:r>
              <a:endParaRPr lang="en-US" dirty="0">
                <a:latin typeface="Courier New" charset="0"/>
              </a:endParaRPr>
            </a:p>
          </p:txBody>
        </p:sp>
        <p:sp>
          <p:nvSpPr>
            <p:cNvPr id="851978" name="Rectangle 10"/>
            <p:cNvSpPr>
              <a:spLocks noChangeArrowheads="1"/>
            </p:cNvSpPr>
            <p:nvPr/>
          </p:nvSpPr>
          <p:spPr bwMode="auto">
            <a:xfrm>
              <a:off x="2224" y="2720"/>
              <a:ext cx="547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1979" name="Text Box 11"/>
            <p:cNvSpPr txBox="1">
              <a:spLocks noChangeArrowheads="1"/>
            </p:cNvSpPr>
            <p:nvPr/>
          </p:nvSpPr>
          <p:spPr bwMode="auto">
            <a:xfrm>
              <a:off x="2200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>
                  <a:latin typeface="Courier New" charset="0"/>
                </a:rPr>
                <a:t>prec</a:t>
              </a:r>
            </a:p>
          </p:txBody>
        </p:sp>
        <p:sp>
          <p:nvSpPr>
            <p:cNvPr id="851980" name="Rectangle 12"/>
            <p:cNvSpPr>
              <a:spLocks noChangeArrowheads="1"/>
            </p:cNvSpPr>
            <p:nvPr/>
          </p:nvSpPr>
          <p:spPr bwMode="auto">
            <a:xfrm>
              <a:off x="2864" y="2720"/>
              <a:ext cx="547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1981" name="Text Box 13"/>
            <p:cNvSpPr txBox="1">
              <a:spLocks noChangeArrowheads="1"/>
            </p:cNvSpPr>
            <p:nvPr/>
          </p:nvSpPr>
          <p:spPr bwMode="auto">
            <a:xfrm>
              <a:off x="2840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 dirty="0" err="1" smtClean="0">
                  <a:latin typeface="Courier New" charset="0"/>
                </a:rPr>
                <a:t>tprec</a:t>
              </a:r>
              <a:endParaRPr lang="en-US" dirty="0">
                <a:latin typeface="Courier New" charset="0"/>
              </a:endParaRPr>
            </a:p>
          </p:txBody>
        </p:sp>
        <p:sp>
          <p:nvSpPr>
            <p:cNvPr id="851982" name="Rectangle 14"/>
            <p:cNvSpPr>
              <a:spLocks noChangeArrowheads="1"/>
            </p:cNvSpPr>
            <p:nvPr/>
          </p:nvSpPr>
          <p:spPr bwMode="auto">
            <a:xfrm>
              <a:off x="3504" y="2720"/>
              <a:ext cx="547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1983" name="Text Box 15"/>
            <p:cNvSpPr txBox="1">
              <a:spLocks noChangeArrowheads="1"/>
            </p:cNvSpPr>
            <p:nvPr/>
          </p:nvSpPr>
          <p:spPr bwMode="auto">
            <a:xfrm>
              <a:off x="3480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>
                  <a:latin typeface="Courier New" charset="0"/>
                </a:rPr>
                <a:t>token</a:t>
              </a:r>
            </a:p>
          </p:txBody>
        </p:sp>
        <p:sp>
          <p:nvSpPr>
            <p:cNvPr id="851984" name="Rectangle 16"/>
            <p:cNvSpPr>
              <a:spLocks noChangeArrowheads="1"/>
            </p:cNvSpPr>
            <p:nvPr/>
          </p:nvSpPr>
          <p:spPr bwMode="auto">
            <a:xfrm>
              <a:off x="4144" y="2720"/>
              <a:ext cx="547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1985" name="Text Box 17"/>
            <p:cNvSpPr txBox="1">
              <a:spLocks noChangeArrowheads="1"/>
            </p:cNvSpPr>
            <p:nvPr/>
          </p:nvSpPr>
          <p:spPr bwMode="auto">
            <a:xfrm>
              <a:off x="4120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>
                  <a:latin typeface="Courier New" charset="0"/>
                </a:rPr>
                <a:t>exp</a:t>
              </a:r>
            </a:p>
          </p:txBody>
        </p:sp>
        <p:sp>
          <p:nvSpPr>
            <p:cNvPr id="851986" name="Rectangle 18"/>
            <p:cNvSpPr>
              <a:spLocks noChangeArrowheads="1"/>
            </p:cNvSpPr>
            <p:nvPr/>
          </p:nvSpPr>
          <p:spPr bwMode="auto">
            <a:xfrm>
              <a:off x="4776" y="2720"/>
              <a:ext cx="547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1987" name="Text Box 19"/>
            <p:cNvSpPr txBox="1">
              <a:spLocks noChangeArrowheads="1"/>
            </p:cNvSpPr>
            <p:nvPr/>
          </p:nvSpPr>
          <p:spPr bwMode="auto">
            <a:xfrm>
              <a:off x="4752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>
                  <a:latin typeface="Courier New" charset="0"/>
                </a:rPr>
                <a:t>rhs</a:t>
              </a:r>
            </a:p>
          </p:txBody>
        </p:sp>
      </p:grpSp>
      <p:sp>
        <p:nvSpPr>
          <p:cNvPr id="851988" name="Rectangle 20"/>
          <p:cNvSpPr>
            <a:spLocks noChangeArrowheads="1"/>
          </p:cNvSpPr>
          <p:nvPr/>
        </p:nvSpPr>
        <p:spPr bwMode="auto">
          <a:xfrm>
            <a:off x="1600200" y="4356100"/>
            <a:ext cx="17843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noProof="1">
                <a:latin typeface="Courier New" charset="0"/>
              </a:rPr>
              <a:t>odd = 2 * n + 1</a:t>
            </a:r>
            <a:endParaRPr lang="en-US" dirty="0">
              <a:latin typeface="Courier New" charset="0"/>
            </a:endParaRPr>
          </a:p>
        </p:txBody>
      </p:sp>
      <p:sp>
        <p:nvSpPr>
          <p:cNvPr id="851989" name="Text Box 21"/>
          <p:cNvSpPr txBox="1">
            <a:spLocks noChangeArrowheads="1"/>
          </p:cNvSpPr>
          <p:nvPr/>
        </p:nvSpPr>
        <p:spPr bwMode="auto">
          <a:xfrm>
            <a:off x="3530600" y="4307115"/>
            <a:ext cx="8731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600" b="0"/>
              <a:t>0</a:t>
            </a:r>
          </a:p>
        </p:txBody>
      </p:sp>
      <p:grpSp>
        <p:nvGrpSpPr>
          <p:cNvPr id="3" name="Group 22"/>
          <p:cNvGrpSpPr>
            <a:grpSpLocks/>
          </p:cNvGrpSpPr>
          <p:nvPr/>
        </p:nvGrpSpPr>
        <p:grpSpPr bwMode="auto">
          <a:xfrm>
            <a:off x="1370013" y="5919787"/>
            <a:ext cx="688975" cy="571500"/>
            <a:chOff x="4894" y="3729"/>
            <a:chExt cx="434" cy="360"/>
          </a:xfrm>
        </p:grpSpPr>
        <p:sp>
          <p:nvSpPr>
            <p:cNvPr id="851991" name="Rectangle 23"/>
            <p:cNvSpPr>
              <a:spLocks noChangeArrowheads="1"/>
            </p:cNvSpPr>
            <p:nvPr/>
          </p:nvSpPr>
          <p:spPr bwMode="auto">
            <a:xfrm>
              <a:off x="4894" y="3915"/>
              <a:ext cx="434" cy="16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1992" name="Rectangle 24"/>
            <p:cNvSpPr>
              <a:spLocks noChangeArrowheads="1"/>
            </p:cNvSpPr>
            <p:nvPr/>
          </p:nvSpPr>
          <p:spPr bwMode="auto">
            <a:xfrm>
              <a:off x="4896" y="3897"/>
              <a:ext cx="431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noProof="1">
                  <a:latin typeface="Courier New" charset="0"/>
                </a:rPr>
                <a:t>odd</a:t>
              </a:r>
              <a:endParaRPr lang="en-US" dirty="0">
                <a:latin typeface="Courier New" charset="0"/>
              </a:endParaRPr>
            </a:p>
          </p:txBody>
        </p:sp>
        <p:sp>
          <p:nvSpPr>
            <p:cNvPr id="851993" name="Rectangle 25"/>
            <p:cNvSpPr>
              <a:spLocks noChangeArrowheads="1"/>
            </p:cNvSpPr>
            <p:nvPr/>
          </p:nvSpPr>
          <p:spPr bwMode="auto">
            <a:xfrm>
              <a:off x="4894" y="3747"/>
              <a:ext cx="434" cy="16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1994" name="Rectangle 26"/>
            <p:cNvSpPr>
              <a:spLocks noChangeArrowheads="1"/>
            </p:cNvSpPr>
            <p:nvPr/>
          </p:nvSpPr>
          <p:spPr bwMode="auto">
            <a:xfrm>
              <a:off x="4896" y="3729"/>
              <a:ext cx="431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noProof="1">
                  <a:latin typeface="Courier New" charset="0"/>
                </a:rPr>
                <a:t>ID</a:t>
              </a:r>
              <a:endParaRPr lang="en-US" dirty="0">
                <a:latin typeface="Courier New" charset="0"/>
              </a:endParaRPr>
            </a:p>
          </p:txBody>
        </p:sp>
      </p:grpSp>
      <p:sp>
        <p:nvSpPr>
          <p:cNvPr id="851995" name="Oval 27"/>
          <p:cNvSpPr>
            <a:spLocks noChangeArrowheads="1"/>
          </p:cNvSpPr>
          <p:nvPr/>
        </p:nvSpPr>
        <p:spPr bwMode="auto">
          <a:xfrm>
            <a:off x="6985000" y="4483100"/>
            <a:ext cx="74613" cy="74613"/>
          </a:xfrm>
          <a:prstGeom prst="ellipse">
            <a:avLst/>
          </a:prstGeom>
          <a:solidFill>
            <a:srgbClr val="00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cxnSp>
        <p:nvCxnSpPr>
          <p:cNvPr id="851996" name="AutoShape 28"/>
          <p:cNvCxnSpPr>
            <a:cxnSpLocks noChangeShapeType="1"/>
            <a:stCxn id="851995" idx="4"/>
            <a:endCxn id="851993" idx="1"/>
          </p:cNvCxnSpPr>
          <p:nvPr/>
        </p:nvCxnSpPr>
        <p:spPr bwMode="auto">
          <a:xfrm rot="5400000">
            <a:off x="3434557" y="2493169"/>
            <a:ext cx="1524000" cy="5653087"/>
          </a:xfrm>
          <a:prstGeom prst="bentConnector4">
            <a:avLst>
              <a:gd name="adj1" fmla="val 44060"/>
              <a:gd name="adj2" fmla="val 104042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sp>
        <p:nvSpPr>
          <p:cNvPr id="851997" name="Text Box 29"/>
          <p:cNvSpPr txBox="1">
            <a:spLocks noChangeArrowheads="1"/>
          </p:cNvSpPr>
          <p:nvPr/>
        </p:nvSpPr>
        <p:spPr bwMode="auto">
          <a:xfrm>
            <a:off x="2136775" y="444681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0000"/>
                </a:solidFill>
              </a:rPr>
              <a:t>^</a:t>
            </a:r>
          </a:p>
        </p:txBody>
      </p:sp>
      <p:sp>
        <p:nvSpPr>
          <p:cNvPr id="851998" name="Rectangle 30"/>
          <p:cNvSpPr>
            <a:spLocks noChangeArrowheads="1"/>
          </p:cNvSpPr>
          <p:nvPr/>
        </p:nvSpPr>
        <p:spPr bwMode="auto">
          <a:xfrm>
            <a:off x="5594350" y="4362450"/>
            <a:ext cx="8382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 algn="ctr"/>
            <a:r>
              <a:rPr noProof="1">
                <a:latin typeface="Courier New" charset="0"/>
              </a:rPr>
              <a:t>=</a:t>
            </a:r>
            <a:endParaRPr lang="en-US">
              <a:latin typeface="Courier New" charset="0"/>
            </a:endParaRPr>
          </a:p>
        </p:txBody>
      </p:sp>
      <p:sp>
        <p:nvSpPr>
          <p:cNvPr id="851999" name="Text Box 31"/>
          <p:cNvSpPr txBox="1">
            <a:spLocks noChangeArrowheads="1"/>
          </p:cNvSpPr>
          <p:nvPr/>
        </p:nvSpPr>
        <p:spPr bwMode="auto">
          <a:xfrm>
            <a:off x="4537075" y="4307115"/>
            <a:ext cx="8731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600" b="0"/>
              <a:t>1</a:t>
            </a:r>
          </a:p>
        </p:txBody>
      </p:sp>
      <p:grpSp>
        <p:nvGrpSpPr>
          <p:cNvPr id="4" name="Group 32"/>
          <p:cNvGrpSpPr>
            <a:grpSpLocks/>
          </p:cNvGrpSpPr>
          <p:nvPr/>
        </p:nvGrpSpPr>
        <p:grpSpPr bwMode="auto">
          <a:xfrm>
            <a:off x="619125" y="1708150"/>
            <a:ext cx="8089900" cy="3384549"/>
            <a:chOff x="336" y="896"/>
            <a:chExt cx="5096" cy="2132"/>
          </a:xfrm>
        </p:grpSpPr>
        <p:sp>
          <p:nvSpPr>
            <p:cNvPr id="852001" name="Rectangle 33"/>
            <p:cNvSpPr>
              <a:spLocks noChangeArrowheads="1"/>
            </p:cNvSpPr>
            <p:nvPr/>
          </p:nvSpPr>
          <p:spPr bwMode="auto">
            <a:xfrm>
              <a:off x="336" y="907"/>
              <a:ext cx="5060" cy="2121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2002" name="Text Box 34"/>
            <p:cNvSpPr txBox="1">
              <a:spLocks noChangeArrowheads="1"/>
            </p:cNvSpPr>
            <p:nvPr/>
          </p:nvSpPr>
          <p:spPr bwMode="auto">
            <a:xfrm>
              <a:off x="408" y="896"/>
              <a:ext cx="4905" cy="18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r>
                <a:rPr lang="en-US" dirty="0">
                  <a:latin typeface="Courier New" charset="0"/>
                </a:rPr>
                <a:t>Expression </a:t>
              </a:r>
              <a:r>
                <a:rPr lang="en-US" dirty="0" smtClean="0">
                  <a:latin typeface="Courier New" charset="0"/>
                </a:rPr>
                <a:t>*</a:t>
              </a:r>
              <a:r>
                <a:rPr lang="en-US" dirty="0" err="1" smtClean="0">
                  <a:latin typeface="Courier New" charset="0"/>
                </a:rPr>
                <a:t>readE(TokenScanner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>
                  <a:latin typeface="Courier New" charset="0"/>
                </a:rPr>
                <a:t>&amp;</a:t>
              </a:r>
              <a:r>
                <a:rPr lang="en-US" dirty="0" smtClean="0">
                  <a:latin typeface="Courier New" charset="0"/>
                </a:rPr>
                <a:t> scanner, </a:t>
              </a:r>
              <a:r>
                <a:rPr lang="en-US" dirty="0" err="1">
                  <a:latin typeface="Courier New" charset="0"/>
                </a:rPr>
                <a:t>int</a:t>
              </a:r>
              <a:r>
                <a:rPr lang="en-US" dirty="0">
                  <a:latin typeface="Courier New" charset="0"/>
                </a:rPr>
                <a:t> </a:t>
              </a:r>
              <a:r>
                <a:rPr lang="en-US" dirty="0" err="1">
                  <a:latin typeface="Courier New" charset="0"/>
                </a:rPr>
                <a:t>prec</a:t>
              </a:r>
              <a:r>
                <a:rPr lang="en-US" dirty="0">
                  <a:latin typeface="Courier New" charset="0"/>
                </a:rPr>
                <a:t>) {</a:t>
              </a:r>
            </a:p>
            <a:p>
              <a:r>
                <a:rPr lang="en-US" dirty="0">
                  <a:latin typeface="Courier New" charset="0"/>
                </a:rPr>
                <a:t>   Expression *exp =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readT(scanner</a:t>
              </a:r>
              <a:r>
                <a:rPr lang="en-US" dirty="0" smtClean="0">
                  <a:latin typeface="Courier New" charset="0"/>
                </a:rPr>
                <a:t>)</a:t>
              </a:r>
              <a:r>
                <a:rPr lang="en-US" dirty="0">
                  <a:latin typeface="Courier New" charset="0"/>
                </a:rPr>
                <a:t>;</a:t>
              </a:r>
            </a:p>
            <a:p>
              <a:r>
                <a:rPr lang="en-US" dirty="0">
                  <a:latin typeface="Courier New" charset="0"/>
                </a:rPr>
                <a:t>   string token;</a:t>
              </a:r>
            </a:p>
            <a:p>
              <a:r>
                <a:rPr lang="en-US" dirty="0">
                  <a:latin typeface="Courier New" charset="0"/>
                </a:rPr>
                <a:t>   while (true) {</a:t>
              </a:r>
            </a:p>
            <a:p>
              <a:r>
                <a:rPr lang="en-US" dirty="0">
                  <a:latin typeface="Courier New" charset="0"/>
                </a:rPr>
                <a:t>      token =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scanner.nextToken</a:t>
              </a:r>
              <a:r>
                <a:rPr lang="en-US" dirty="0">
                  <a:latin typeface="Courier New" charset="0"/>
                </a:rPr>
                <a:t>();</a:t>
              </a:r>
            </a:p>
            <a:p>
              <a:r>
                <a:rPr lang="en-US" dirty="0">
                  <a:latin typeface="Courier New" charset="0"/>
                </a:rPr>
                <a:t>      </a:t>
              </a:r>
              <a:r>
                <a:rPr lang="en-US" dirty="0" err="1">
                  <a:latin typeface="Courier New" charset="0"/>
                </a:rPr>
                <a:t>int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tprec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>
                  <a:latin typeface="Courier New" charset="0"/>
                </a:rPr>
                <a:t>=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precedence(token</a:t>
              </a:r>
              <a:r>
                <a:rPr lang="en-US" dirty="0">
                  <a:latin typeface="Courier New" charset="0"/>
                </a:rPr>
                <a:t>);</a:t>
              </a:r>
            </a:p>
            <a:p>
              <a:r>
                <a:rPr lang="en-US" dirty="0">
                  <a:latin typeface="Courier New" charset="0"/>
                </a:rPr>
                <a:t>      if </a:t>
              </a:r>
              <a:r>
                <a:rPr lang="en-US" dirty="0" smtClean="0">
                  <a:latin typeface="Courier New" charset="0"/>
                </a:rPr>
                <a:t>(</a:t>
              </a:r>
              <a:r>
                <a:rPr lang="en-US" dirty="0" err="1" smtClean="0">
                  <a:latin typeface="Courier New" charset="0"/>
                </a:rPr>
                <a:t>tprec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>
                  <a:latin typeface="Courier New" charset="0"/>
                </a:rPr>
                <a:t>&lt;= </a:t>
              </a:r>
              <a:r>
                <a:rPr lang="en-US" dirty="0" err="1">
                  <a:latin typeface="Courier New" charset="0"/>
                </a:rPr>
                <a:t>prec</a:t>
              </a:r>
              <a:r>
                <a:rPr lang="en-US" dirty="0">
                  <a:latin typeface="Courier New" charset="0"/>
                </a:rPr>
                <a:t>) break;</a:t>
              </a:r>
            </a:p>
            <a:p>
              <a:r>
                <a:rPr lang="en-US" dirty="0">
                  <a:latin typeface="Courier New" charset="0"/>
                </a:rPr>
                <a:t>      Expression *</a:t>
              </a:r>
              <a:r>
                <a:rPr lang="en-US" dirty="0" err="1">
                  <a:latin typeface="Courier New" charset="0"/>
                </a:rPr>
                <a:t>rhs</a:t>
              </a:r>
              <a:r>
                <a:rPr lang="en-US" dirty="0">
                  <a:latin typeface="Courier New" charset="0"/>
                </a:rPr>
                <a:t> =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readE(scanner</a:t>
              </a:r>
              <a:r>
                <a:rPr lang="en-US" dirty="0" smtClean="0">
                  <a:latin typeface="Courier New" charset="0"/>
                </a:rPr>
                <a:t>, </a:t>
              </a:r>
              <a:r>
                <a:rPr lang="en-US" dirty="0" err="1" smtClean="0">
                  <a:latin typeface="Courier New" charset="0"/>
                </a:rPr>
                <a:t>tprec</a:t>
              </a:r>
              <a:r>
                <a:rPr lang="en-US" dirty="0" smtClean="0">
                  <a:latin typeface="Courier New" charset="0"/>
                </a:rPr>
                <a:t>)</a:t>
              </a:r>
              <a:r>
                <a:rPr lang="en-US" dirty="0">
                  <a:latin typeface="Courier New" charset="0"/>
                </a:rPr>
                <a:t>;</a:t>
              </a:r>
            </a:p>
            <a:p>
              <a:r>
                <a:rPr lang="en-US" dirty="0">
                  <a:latin typeface="Courier New" charset="0"/>
                </a:rPr>
                <a:t>      exp = new </a:t>
              </a:r>
              <a:r>
                <a:rPr lang="en-US" dirty="0" err="1">
                  <a:latin typeface="Courier New" charset="0"/>
                </a:rPr>
                <a:t>CompoundExp</a:t>
              </a:r>
              <a:r>
                <a:rPr lang="en-US" dirty="0" err="1" smtClean="0">
                  <a:latin typeface="Courier New" charset="0"/>
                </a:rPr>
                <a:t>(token</a:t>
              </a:r>
              <a:r>
                <a:rPr lang="en-US" dirty="0" smtClean="0">
                  <a:latin typeface="Courier New" charset="0"/>
                </a:rPr>
                <a:t>, </a:t>
              </a:r>
              <a:r>
                <a:rPr lang="en-US" dirty="0">
                  <a:latin typeface="Courier New" charset="0"/>
                </a:rPr>
                <a:t>exp, </a:t>
              </a:r>
              <a:r>
                <a:rPr lang="en-US" dirty="0" err="1">
                  <a:latin typeface="Courier New" charset="0"/>
                </a:rPr>
                <a:t>rhs</a:t>
              </a:r>
              <a:r>
                <a:rPr lang="en-US" dirty="0">
                  <a:latin typeface="Courier New" charset="0"/>
                </a:rPr>
                <a:t>);</a:t>
              </a:r>
            </a:p>
            <a:p>
              <a:r>
                <a:rPr lang="en-US" dirty="0">
                  <a:latin typeface="Courier New" charset="0"/>
                </a:rPr>
                <a:t>   }</a:t>
              </a:r>
            </a:p>
            <a:p>
              <a:r>
                <a:rPr lang="en-US" dirty="0">
                  <a:latin typeface="Courier New" charset="0"/>
                </a:rPr>
                <a:t>  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scanner.saveToken</a:t>
              </a:r>
              <a:r>
                <a:rPr lang="en-US" dirty="0" err="1">
                  <a:latin typeface="Courier New" charset="0"/>
                </a:rPr>
                <a:t>(token</a:t>
              </a:r>
              <a:r>
                <a:rPr lang="en-US" dirty="0">
                  <a:latin typeface="Courier New" charset="0"/>
                </a:rPr>
                <a:t>);</a:t>
              </a:r>
            </a:p>
            <a:p>
              <a:r>
                <a:rPr lang="en-US" dirty="0">
                  <a:latin typeface="Courier New" charset="0"/>
                </a:rPr>
                <a:t>   return exp;</a:t>
              </a:r>
            </a:p>
            <a:p>
              <a:r>
                <a:rPr lang="en-US" dirty="0">
                  <a:latin typeface="Courier New" charset="0"/>
                </a:rPr>
                <a:t>}</a:t>
              </a:r>
            </a:p>
          </p:txBody>
        </p:sp>
        <p:sp>
          <p:nvSpPr>
            <p:cNvPr id="852003" name="Rectangle 35"/>
            <p:cNvSpPr>
              <a:spLocks noChangeArrowheads="1"/>
            </p:cNvSpPr>
            <p:nvPr/>
          </p:nvSpPr>
          <p:spPr bwMode="auto">
            <a:xfrm>
              <a:off x="986" y="2720"/>
              <a:ext cx="1150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2004" name="Text Box 36"/>
            <p:cNvSpPr txBox="1">
              <a:spLocks noChangeArrowheads="1"/>
            </p:cNvSpPr>
            <p:nvPr/>
          </p:nvSpPr>
          <p:spPr bwMode="auto">
            <a:xfrm>
              <a:off x="960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 smtClean="0">
                  <a:latin typeface="Courier New" charset="0"/>
                </a:rPr>
                <a:t>scanner</a:t>
              </a:r>
              <a:endParaRPr lang="en-US" dirty="0">
                <a:latin typeface="Courier New" charset="0"/>
              </a:endParaRPr>
            </a:p>
          </p:txBody>
        </p:sp>
        <p:sp>
          <p:nvSpPr>
            <p:cNvPr id="852005" name="Rectangle 37"/>
            <p:cNvSpPr>
              <a:spLocks noChangeArrowheads="1"/>
            </p:cNvSpPr>
            <p:nvPr/>
          </p:nvSpPr>
          <p:spPr bwMode="auto">
            <a:xfrm>
              <a:off x="2224" y="2720"/>
              <a:ext cx="547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2006" name="Text Box 38"/>
            <p:cNvSpPr txBox="1">
              <a:spLocks noChangeArrowheads="1"/>
            </p:cNvSpPr>
            <p:nvPr/>
          </p:nvSpPr>
          <p:spPr bwMode="auto">
            <a:xfrm>
              <a:off x="2200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>
                  <a:latin typeface="Courier New" charset="0"/>
                </a:rPr>
                <a:t>prec</a:t>
              </a:r>
            </a:p>
          </p:txBody>
        </p:sp>
        <p:sp>
          <p:nvSpPr>
            <p:cNvPr id="852007" name="Rectangle 39"/>
            <p:cNvSpPr>
              <a:spLocks noChangeArrowheads="1"/>
            </p:cNvSpPr>
            <p:nvPr/>
          </p:nvSpPr>
          <p:spPr bwMode="auto">
            <a:xfrm>
              <a:off x="2864" y="2720"/>
              <a:ext cx="547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2008" name="Text Box 40"/>
            <p:cNvSpPr txBox="1">
              <a:spLocks noChangeArrowheads="1"/>
            </p:cNvSpPr>
            <p:nvPr/>
          </p:nvSpPr>
          <p:spPr bwMode="auto">
            <a:xfrm>
              <a:off x="2840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 dirty="0" err="1" smtClean="0">
                  <a:latin typeface="Courier New" charset="0"/>
                </a:rPr>
                <a:t>tprec</a:t>
              </a:r>
              <a:endParaRPr lang="en-US" dirty="0">
                <a:latin typeface="Courier New" charset="0"/>
              </a:endParaRPr>
            </a:p>
          </p:txBody>
        </p:sp>
        <p:sp>
          <p:nvSpPr>
            <p:cNvPr id="852009" name="Rectangle 41"/>
            <p:cNvSpPr>
              <a:spLocks noChangeArrowheads="1"/>
            </p:cNvSpPr>
            <p:nvPr/>
          </p:nvSpPr>
          <p:spPr bwMode="auto">
            <a:xfrm>
              <a:off x="3504" y="2720"/>
              <a:ext cx="547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2010" name="Text Box 42"/>
            <p:cNvSpPr txBox="1">
              <a:spLocks noChangeArrowheads="1"/>
            </p:cNvSpPr>
            <p:nvPr/>
          </p:nvSpPr>
          <p:spPr bwMode="auto">
            <a:xfrm>
              <a:off x="3480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>
                  <a:latin typeface="Courier New" charset="0"/>
                </a:rPr>
                <a:t>token</a:t>
              </a:r>
            </a:p>
          </p:txBody>
        </p:sp>
        <p:sp>
          <p:nvSpPr>
            <p:cNvPr id="852011" name="Rectangle 43"/>
            <p:cNvSpPr>
              <a:spLocks noChangeArrowheads="1"/>
            </p:cNvSpPr>
            <p:nvPr/>
          </p:nvSpPr>
          <p:spPr bwMode="auto">
            <a:xfrm>
              <a:off x="4144" y="2720"/>
              <a:ext cx="547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2012" name="Text Box 44"/>
            <p:cNvSpPr txBox="1">
              <a:spLocks noChangeArrowheads="1"/>
            </p:cNvSpPr>
            <p:nvPr/>
          </p:nvSpPr>
          <p:spPr bwMode="auto">
            <a:xfrm>
              <a:off x="4120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>
                  <a:latin typeface="Courier New" charset="0"/>
                </a:rPr>
                <a:t>exp</a:t>
              </a:r>
            </a:p>
          </p:txBody>
        </p:sp>
        <p:sp>
          <p:nvSpPr>
            <p:cNvPr id="852013" name="Rectangle 45"/>
            <p:cNvSpPr>
              <a:spLocks noChangeArrowheads="1"/>
            </p:cNvSpPr>
            <p:nvPr/>
          </p:nvSpPr>
          <p:spPr bwMode="auto">
            <a:xfrm>
              <a:off x="4776" y="2720"/>
              <a:ext cx="547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2014" name="Text Box 46"/>
            <p:cNvSpPr txBox="1">
              <a:spLocks noChangeArrowheads="1"/>
            </p:cNvSpPr>
            <p:nvPr/>
          </p:nvSpPr>
          <p:spPr bwMode="auto">
            <a:xfrm>
              <a:off x="4752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>
                  <a:latin typeface="Courier New" charset="0"/>
                </a:rPr>
                <a:t>rhs</a:t>
              </a:r>
            </a:p>
          </p:txBody>
        </p:sp>
      </p:grpSp>
      <p:sp>
        <p:nvSpPr>
          <p:cNvPr id="852015" name="Rectangle 47"/>
          <p:cNvSpPr>
            <a:spLocks noChangeArrowheads="1"/>
          </p:cNvSpPr>
          <p:nvPr/>
        </p:nvSpPr>
        <p:spPr bwMode="auto">
          <a:xfrm>
            <a:off x="1685925" y="4617660"/>
            <a:ext cx="17843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noProof="1">
                <a:latin typeface="Courier New" charset="0"/>
              </a:rPr>
              <a:t>odd = 2 * n + 1</a:t>
            </a:r>
            <a:endParaRPr lang="en-US" dirty="0">
              <a:latin typeface="Courier New" charset="0"/>
            </a:endParaRPr>
          </a:p>
        </p:txBody>
      </p:sp>
      <p:sp>
        <p:nvSpPr>
          <p:cNvPr id="852016" name="Text Box 48"/>
          <p:cNvSpPr txBox="1">
            <a:spLocks noChangeArrowheads="1"/>
          </p:cNvSpPr>
          <p:nvPr/>
        </p:nvSpPr>
        <p:spPr bwMode="auto">
          <a:xfrm>
            <a:off x="3616325" y="4592865"/>
            <a:ext cx="8731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600" b="0"/>
              <a:t>1</a:t>
            </a:r>
          </a:p>
        </p:txBody>
      </p:sp>
      <p:grpSp>
        <p:nvGrpSpPr>
          <p:cNvPr id="5" name="Group 49"/>
          <p:cNvGrpSpPr>
            <a:grpSpLocks/>
          </p:cNvGrpSpPr>
          <p:nvPr/>
        </p:nvGrpSpPr>
        <p:grpSpPr bwMode="auto">
          <a:xfrm>
            <a:off x="3733800" y="5919787"/>
            <a:ext cx="762000" cy="571500"/>
            <a:chOff x="1552" y="3729"/>
            <a:chExt cx="480" cy="360"/>
          </a:xfrm>
        </p:grpSpPr>
        <p:sp>
          <p:nvSpPr>
            <p:cNvPr id="852018" name="Rectangle 50"/>
            <p:cNvSpPr>
              <a:spLocks noChangeArrowheads="1"/>
            </p:cNvSpPr>
            <p:nvPr/>
          </p:nvSpPr>
          <p:spPr bwMode="auto">
            <a:xfrm>
              <a:off x="1568" y="3915"/>
              <a:ext cx="434" cy="16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2019" name="Rectangle 51"/>
            <p:cNvSpPr>
              <a:spLocks noChangeArrowheads="1"/>
            </p:cNvSpPr>
            <p:nvPr/>
          </p:nvSpPr>
          <p:spPr bwMode="auto">
            <a:xfrm>
              <a:off x="1570" y="3897"/>
              <a:ext cx="431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noProof="1">
                  <a:latin typeface="Courier New" charset="0"/>
                </a:rPr>
                <a:t>2</a:t>
              </a:r>
              <a:endParaRPr lang="en-US" dirty="0">
                <a:latin typeface="Courier New" charset="0"/>
              </a:endParaRPr>
            </a:p>
          </p:txBody>
        </p:sp>
        <p:sp>
          <p:nvSpPr>
            <p:cNvPr id="852020" name="Rectangle 52"/>
            <p:cNvSpPr>
              <a:spLocks noChangeArrowheads="1"/>
            </p:cNvSpPr>
            <p:nvPr/>
          </p:nvSpPr>
          <p:spPr bwMode="auto">
            <a:xfrm>
              <a:off x="1568" y="3747"/>
              <a:ext cx="434" cy="16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2021" name="Rectangle 53"/>
            <p:cNvSpPr>
              <a:spLocks noChangeArrowheads="1"/>
            </p:cNvSpPr>
            <p:nvPr/>
          </p:nvSpPr>
          <p:spPr bwMode="auto">
            <a:xfrm>
              <a:off x="1552" y="3729"/>
              <a:ext cx="480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en-US" noProof="1" smtClean="0">
                  <a:latin typeface="Courier New" charset="0"/>
                </a:rPr>
                <a:t>CONST</a:t>
              </a:r>
              <a:endParaRPr lang="en-US" dirty="0">
                <a:latin typeface="Courier New" charset="0"/>
              </a:endParaRPr>
            </a:p>
          </p:txBody>
        </p:sp>
      </p:grpSp>
      <p:sp>
        <p:nvSpPr>
          <p:cNvPr id="852022" name="Oval 54"/>
          <p:cNvSpPr>
            <a:spLocks noChangeArrowheads="1"/>
          </p:cNvSpPr>
          <p:nvPr/>
        </p:nvSpPr>
        <p:spPr bwMode="auto">
          <a:xfrm>
            <a:off x="7086600" y="4775200"/>
            <a:ext cx="74613" cy="74613"/>
          </a:xfrm>
          <a:prstGeom prst="ellipse">
            <a:avLst/>
          </a:prstGeom>
          <a:solidFill>
            <a:srgbClr val="00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52023" name="Text Box 55"/>
          <p:cNvSpPr txBox="1">
            <a:spLocks noChangeArrowheads="1"/>
          </p:cNvSpPr>
          <p:nvPr/>
        </p:nvSpPr>
        <p:spPr bwMode="auto">
          <a:xfrm>
            <a:off x="3073400" y="473256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0000"/>
                </a:solidFill>
              </a:rPr>
              <a:t>^</a:t>
            </a:r>
          </a:p>
        </p:txBody>
      </p:sp>
      <p:sp>
        <p:nvSpPr>
          <p:cNvPr id="852024" name="Text Box 56"/>
          <p:cNvSpPr txBox="1">
            <a:spLocks noChangeArrowheads="1"/>
          </p:cNvSpPr>
          <p:nvPr/>
        </p:nvSpPr>
        <p:spPr bwMode="auto">
          <a:xfrm>
            <a:off x="4625975" y="4592865"/>
            <a:ext cx="8731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600" b="0"/>
              <a:t>3</a:t>
            </a:r>
          </a:p>
        </p:txBody>
      </p:sp>
      <p:sp>
        <p:nvSpPr>
          <p:cNvPr id="852025" name="Rectangle 57"/>
          <p:cNvSpPr>
            <a:spLocks noChangeArrowheads="1"/>
          </p:cNvSpPr>
          <p:nvPr/>
        </p:nvSpPr>
        <p:spPr bwMode="auto">
          <a:xfrm>
            <a:off x="5670550" y="4648200"/>
            <a:ext cx="8382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 algn="ctr"/>
            <a:r>
              <a:rPr noProof="1">
                <a:latin typeface="Courier New" charset="0"/>
              </a:rPr>
              <a:t>*</a:t>
            </a:r>
            <a:endParaRPr lang="en-US">
              <a:latin typeface="Courier New" charset="0"/>
            </a:endParaRPr>
          </a:p>
        </p:txBody>
      </p:sp>
      <p:sp>
        <p:nvSpPr>
          <p:cNvPr id="852026" name="Oval 58"/>
          <p:cNvSpPr>
            <a:spLocks noChangeArrowheads="1"/>
          </p:cNvSpPr>
          <p:nvPr/>
        </p:nvSpPr>
        <p:spPr bwMode="auto">
          <a:xfrm>
            <a:off x="8078788" y="4775200"/>
            <a:ext cx="74612" cy="74613"/>
          </a:xfrm>
          <a:prstGeom prst="ellipse">
            <a:avLst/>
          </a:prstGeom>
          <a:solidFill>
            <a:srgbClr val="00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cxnSp>
        <p:nvCxnSpPr>
          <p:cNvPr id="852027" name="AutoShape 59"/>
          <p:cNvCxnSpPr>
            <a:cxnSpLocks noChangeShapeType="1"/>
            <a:stCxn id="852026" idx="4"/>
            <a:endCxn id="852032" idx="1"/>
          </p:cNvCxnSpPr>
          <p:nvPr/>
        </p:nvCxnSpPr>
        <p:spPr bwMode="auto">
          <a:xfrm rot="5400000">
            <a:off x="6463299" y="4419014"/>
            <a:ext cx="1221997" cy="2083594"/>
          </a:xfrm>
          <a:prstGeom prst="bentConnector4">
            <a:avLst>
              <a:gd name="adj1" fmla="val 63560"/>
              <a:gd name="adj2" fmla="val 110971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grpSp>
        <p:nvGrpSpPr>
          <p:cNvPr id="6" name="Group 60"/>
          <p:cNvGrpSpPr>
            <a:grpSpLocks/>
          </p:cNvGrpSpPr>
          <p:nvPr/>
        </p:nvGrpSpPr>
        <p:grpSpPr bwMode="auto">
          <a:xfrm>
            <a:off x="6029325" y="5919787"/>
            <a:ext cx="688975" cy="571500"/>
            <a:chOff x="4894" y="3729"/>
            <a:chExt cx="434" cy="360"/>
          </a:xfrm>
        </p:grpSpPr>
        <p:sp>
          <p:nvSpPr>
            <p:cNvPr id="852029" name="Rectangle 61"/>
            <p:cNvSpPr>
              <a:spLocks noChangeArrowheads="1"/>
            </p:cNvSpPr>
            <p:nvPr/>
          </p:nvSpPr>
          <p:spPr bwMode="auto">
            <a:xfrm>
              <a:off x="4894" y="3915"/>
              <a:ext cx="434" cy="16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2030" name="Rectangle 62"/>
            <p:cNvSpPr>
              <a:spLocks noChangeArrowheads="1"/>
            </p:cNvSpPr>
            <p:nvPr/>
          </p:nvSpPr>
          <p:spPr bwMode="auto">
            <a:xfrm>
              <a:off x="4896" y="3897"/>
              <a:ext cx="431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noProof="1">
                  <a:latin typeface="Courier New" charset="0"/>
                </a:rPr>
                <a:t>n</a:t>
              </a:r>
              <a:endParaRPr lang="en-US" dirty="0">
                <a:latin typeface="Courier New" charset="0"/>
              </a:endParaRPr>
            </a:p>
          </p:txBody>
        </p:sp>
        <p:sp>
          <p:nvSpPr>
            <p:cNvPr id="852031" name="Rectangle 63"/>
            <p:cNvSpPr>
              <a:spLocks noChangeArrowheads="1"/>
            </p:cNvSpPr>
            <p:nvPr/>
          </p:nvSpPr>
          <p:spPr bwMode="auto">
            <a:xfrm>
              <a:off x="4894" y="3747"/>
              <a:ext cx="434" cy="16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2032" name="Rectangle 64"/>
            <p:cNvSpPr>
              <a:spLocks noChangeArrowheads="1"/>
            </p:cNvSpPr>
            <p:nvPr/>
          </p:nvSpPr>
          <p:spPr bwMode="auto">
            <a:xfrm>
              <a:off x="4896" y="3729"/>
              <a:ext cx="431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noProof="1">
                  <a:latin typeface="Courier New" charset="0"/>
                </a:rPr>
                <a:t>ID</a:t>
              </a:r>
              <a:endParaRPr lang="en-US" dirty="0">
                <a:latin typeface="Courier New" charset="0"/>
              </a:endParaRPr>
            </a:p>
          </p:txBody>
        </p:sp>
      </p:grpSp>
      <p:grpSp>
        <p:nvGrpSpPr>
          <p:cNvPr id="7" name="Group 65"/>
          <p:cNvGrpSpPr>
            <a:grpSpLocks/>
          </p:cNvGrpSpPr>
          <p:nvPr/>
        </p:nvGrpSpPr>
        <p:grpSpPr bwMode="auto">
          <a:xfrm>
            <a:off x="4886325" y="5919791"/>
            <a:ext cx="688975" cy="823913"/>
            <a:chOff x="3078" y="3729"/>
            <a:chExt cx="434" cy="519"/>
          </a:xfrm>
        </p:grpSpPr>
        <p:sp>
          <p:nvSpPr>
            <p:cNvPr id="852034" name="Rectangle 66"/>
            <p:cNvSpPr>
              <a:spLocks noChangeArrowheads="1"/>
            </p:cNvSpPr>
            <p:nvPr/>
          </p:nvSpPr>
          <p:spPr bwMode="auto">
            <a:xfrm>
              <a:off x="3078" y="3915"/>
              <a:ext cx="434" cy="16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2035" name="Rectangle 67"/>
            <p:cNvSpPr>
              <a:spLocks noChangeArrowheads="1"/>
            </p:cNvSpPr>
            <p:nvPr/>
          </p:nvSpPr>
          <p:spPr bwMode="auto">
            <a:xfrm>
              <a:off x="3080" y="3897"/>
              <a:ext cx="431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noProof="1">
                  <a:latin typeface="Courier New" charset="0"/>
                </a:rPr>
                <a:t>*</a:t>
              </a:r>
              <a:endParaRPr lang="en-US" dirty="0">
                <a:latin typeface="Courier New" charset="0"/>
              </a:endParaRPr>
            </a:p>
          </p:txBody>
        </p:sp>
        <p:sp>
          <p:nvSpPr>
            <p:cNvPr id="852036" name="Rectangle 68"/>
            <p:cNvSpPr>
              <a:spLocks noChangeArrowheads="1"/>
            </p:cNvSpPr>
            <p:nvPr/>
          </p:nvSpPr>
          <p:spPr bwMode="auto">
            <a:xfrm>
              <a:off x="3078" y="3747"/>
              <a:ext cx="434" cy="16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2037" name="Rectangle 69"/>
            <p:cNvSpPr>
              <a:spLocks noChangeArrowheads="1"/>
            </p:cNvSpPr>
            <p:nvPr/>
          </p:nvSpPr>
          <p:spPr bwMode="auto">
            <a:xfrm>
              <a:off x="3080" y="3729"/>
              <a:ext cx="431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en-US" noProof="1" smtClean="0">
                  <a:latin typeface="Courier New" charset="0"/>
                </a:rPr>
                <a:t>COMP</a:t>
              </a:r>
              <a:endParaRPr lang="en-US" dirty="0">
                <a:latin typeface="Courier New" charset="0"/>
              </a:endParaRPr>
            </a:p>
          </p:txBody>
        </p:sp>
        <p:sp>
          <p:nvSpPr>
            <p:cNvPr id="852038" name="Rectangle 70"/>
            <p:cNvSpPr>
              <a:spLocks noChangeArrowheads="1"/>
            </p:cNvSpPr>
            <p:nvPr/>
          </p:nvSpPr>
          <p:spPr bwMode="auto">
            <a:xfrm>
              <a:off x="3078" y="4081"/>
              <a:ext cx="213" cy="16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2039" name="Rectangle 71"/>
            <p:cNvSpPr>
              <a:spLocks noChangeArrowheads="1"/>
            </p:cNvSpPr>
            <p:nvPr/>
          </p:nvSpPr>
          <p:spPr bwMode="auto">
            <a:xfrm>
              <a:off x="3293" y="4081"/>
              <a:ext cx="219" cy="16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cxnSp>
        <p:nvCxnSpPr>
          <p:cNvPr id="852040" name="AutoShape 72"/>
          <p:cNvCxnSpPr>
            <a:cxnSpLocks noChangeShapeType="1"/>
            <a:stCxn id="852022" idx="4"/>
            <a:endCxn id="852037" idx="1"/>
          </p:cNvCxnSpPr>
          <p:nvPr/>
        </p:nvCxnSpPr>
        <p:spPr bwMode="auto">
          <a:xfrm rot="5400000">
            <a:off x="5395706" y="4343608"/>
            <a:ext cx="1221997" cy="2234407"/>
          </a:xfrm>
          <a:prstGeom prst="bentConnector4">
            <a:avLst>
              <a:gd name="adj1" fmla="val 49703"/>
              <a:gd name="adj2" fmla="val 110231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852041" name="AutoShape 73"/>
          <p:cNvCxnSpPr>
            <a:cxnSpLocks noChangeShapeType="1"/>
            <a:stCxn id="852042" idx="6"/>
            <a:endCxn id="852032" idx="1"/>
          </p:cNvCxnSpPr>
          <p:nvPr/>
        </p:nvCxnSpPr>
        <p:spPr bwMode="auto">
          <a:xfrm flipV="1">
            <a:off x="5446713" y="6071810"/>
            <a:ext cx="585787" cy="545684"/>
          </a:xfrm>
          <a:prstGeom prst="bentConnector3">
            <a:avLst>
              <a:gd name="adj1" fmla="val 60324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sp>
        <p:nvSpPr>
          <p:cNvPr id="852042" name="Oval 74"/>
          <p:cNvSpPr>
            <a:spLocks noChangeArrowheads="1"/>
          </p:cNvSpPr>
          <p:nvPr/>
        </p:nvSpPr>
        <p:spPr bwMode="auto">
          <a:xfrm>
            <a:off x="5372100" y="6580188"/>
            <a:ext cx="74613" cy="74612"/>
          </a:xfrm>
          <a:prstGeom prst="ellipse">
            <a:avLst/>
          </a:prstGeom>
          <a:solidFill>
            <a:srgbClr val="00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52043" name="Oval 75"/>
          <p:cNvSpPr>
            <a:spLocks noChangeArrowheads="1"/>
          </p:cNvSpPr>
          <p:nvPr/>
        </p:nvSpPr>
        <p:spPr bwMode="auto">
          <a:xfrm>
            <a:off x="5016500" y="6580188"/>
            <a:ext cx="74613" cy="74612"/>
          </a:xfrm>
          <a:prstGeom prst="ellipse">
            <a:avLst/>
          </a:prstGeom>
          <a:solidFill>
            <a:srgbClr val="00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cxnSp>
        <p:nvCxnSpPr>
          <p:cNvPr id="852044" name="AutoShape 76"/>
          <p:cNvCxnSpPr>
            <a:cxnSpLocks noChangeShapeType="1"/>
            <a:stCxn id="852043" idx="2"/>
          </p:cNvCxnSpPr>
          <p:nvPr/>
        </p:nvCxnSpPr>
        <p:spPr bwMode="auto">
          <a:xfrm rot="10800000">
            <a:off x="3759200" y="6096000"/>
            <a:ext cx="1257300" cy="522288"/>
          </a:xfrm>
          <a:prstGeom prst="bentConnector3">
            <a:avLst>
              <a:gd name="adj1" fmla="val 118306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grpSp>
        <p:nvGrpSpPr>
          <p:cNvPr id="8" name="Group 77"/>
          <p:cNvGrpSpPr>
            <a:grpSpLocks/>
          </p:cNvGrpSpPr>
          <p:nvPr/>
        </p:nvGrpSpPr>
        <p:grpSpPr bwMode="auto">
          <a:xfrm>
            <a:off x="4625975" y="4629150"/>
            <a:ext cx="873125" cy="336550"/>
            <a:chOff x="2914" y="2916"/>
            <a:chExt cx="550" cy="212"/>
          </a:xfrm>
        </p:grpSpPr>
        <p:sp>
          <p:nvSpPr>
            <p:cNvPr id="852046" name="Rectangle 78"/>
            <p:cNvSpPr>
              <a:spLocks noChangeArrowheads="1"/>
            </p:cNvSpPr>
            <p:nvPr/>
          </p:nvSpPr>
          <p:spPr bwMode="auto">
            <a:xfrm>
              <a:off x="2964" y="2918"/>
              <a:ext cx="449" cy="198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2047" name="Text Box 79"/>
            <p:cNvSpPr txBox="1">
              <a:spLocks noChangeArrowheads="1"/>
            </p:cNvSpPr>
            <p:nvPr/>
          </p:nvSpPr>
          <p:spPr bwMode="auto">
            <a:xfrm>
              <a:off x="2914" y="2889"/>
              <a:ext cx="550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600" b="0"/>
                <a:t>2</a:t>
              </a:r>
            </a:p>
          </p:txBody>
        </p:sp>
      </p:grpSp>
      <p:grpSp>
        <p:nvGrpSpPr>
          <p:cNvPr id="9" name="Group 80"/>
          <p:cNvGrpSpPr>
            <a:grpSpLocks/>
          </p:cNvGrpSpPr>
          <p:nvPr/>
        </p:nvGrpSpPr>
        <p:grpSpPr bwMode="auto">
          <a:xfrm>
            <a:off x="5670550" y="4648200"/>
            <a:ext cx="838200" cy="314325"/>
            <a:chOff x="3572" y="2928"/>
            <a:chExt cx="528" cy="198"/>
          </a:xfrm>
        </p:grpSpPr>
        <p:sp>
          <p:nvSpPr>
            <p:cNvPr id="852049" name="Rectangle 81"/>
            <p:cNvSpPr>
              <a:spLocks noChangeArrowheads="1"/>
            </p:cNvSpPr>
            <p:nvPr/>
          </p:nvSpPr>
          <p:spPr bwMode="auto">
            <a:xfrm>
              <a:off x="3607" y="2928"/>
              <a:ext cx="449" cy="198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2050" name="Rectangle 82"/>
            <p:cNvSpPr>
              <a:spLocks noChangeArrowheads="1"/>
            </p:cNvSpPr>
            <p:nvPr/>
          </p:nvSpPr>
          <p:spPr bwMode="auto">
            <a:xfrm>
              <a:off x="3572" y="2928"/>
              <a:ext cx="528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noProof="1">
                  <a:latin typeface="Courier New" charset="0"/>
                </a:rPr>
                <a:t>+</a:t>
              </a:r>
              <a:endParaRPr lang="en-US">
                <a:latin typeface="Courier New" charset="0"/>
              </a:endParaRPr>
            </a:p>
          </p:txBody>
        </p:sp>
      </p:grpSp>
      <p:grpSp>
        <p:nvGrpSpPr>
          <p:cNvPr id="10" name="Group 83"/>
          <p:cNvGrpSpPr>
            <a:grpSpLocks/>
          </p:cNvGrpSpPr>
          <p:nvPr/>
        </p:nvGrpSpPr>
        <p:grpSpPr bwMode="auto">
          <a:xfrm>
            <a:off x="708025" y="1987550"/>
            <a:ext cx="8089900" cy="3384549"/>
            <a:chOff x="336" y="896"/>
            <a:chExt cx="5096" cy="2132"/>
          </a:xfrm>
        </p:grpSpPr>
        <p:sp>
          <p:nvSpPr>
            <p:cNvPr id="852052" name="Rectangle 84"/>
            <p:cNvSpPr>
              <a:spLocks noChangeArrowheads="1"/>
            </p:cNvSpPr>
            <p:nvPr/>
          </p:nvSpPr>
          <p:spPr bwMode="auto">
            <a:xfrm>
              <a:off x="336" y="907"/>
              <a:ext cx="5060" cy="2121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2053" name="Text Box 85"/>
            <p:cNvSpPr txBox="1">
              <a:spLocks noChangeArrowheads="1"/>
            </p:cNvSpPr>
            <p:nvPr/>
          </p:nvSpPr>
          <p:spPr bwMode="auto">
            <a:xfrm>
              <a:off x="408" y="896"/>
              <a:ext cx="4905" cy="18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r>
                <a:rPr lang="en-US" dirty="0">
                  <a:latin typeface="Courier New" charset="0"/>
                </a:rPr>
                <a:t>Expression </a:t>
              </a:r>
              <a:r>
                <a:rPr lang="en-US" dirty="0" smtClean="0">
                  <a:latin typeface="Courier New" charset="0"/>
                </a:rPr>
                <a:t>*</a:t>
              </a:r>
              <a:r>
                <a:rPr lang="en-US" dirty="0" err="1" smtClean="0">
                  <a:latin typeface="Courier New" charset="0"/>
                </a:rPr>
                <a:t>readE(TokenScanner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>
                  <a:latin typeface="Courier New" charset="0"/>
                </a:rPr>
                <a:t>&amp;</a:t>
              </a:r>
              <a:r>
                <a:rPr lang="en-US" dirty="0" smtClean="0">
                  <a:latin typeface="Courier New" charset="0"/>
                </a:rPr>
                <a:t> scanner, </a:t>
              </a:r>
              <a:r>
                <a:rPr lang="en-US" dirty="0" err="1">
                  <a:latin typeface="Courier New" charset="0"/>
                </a:rPr>
                <a:t>int</a:t>
              </a:r>
              <a:r>
                <a:rPr lang="en-US" dirty="0">
                  <a:latin typeface="Courier New" charset="0"/>
                </a:rPr>
                <a:t> </a:t>
              </a:r>
              <a:r>
                <a:rPr lang="en-US" dirty="0" err="1">
                  <a:latin typeface="Courier New" charset="0"/>
                </a:rPr>
                <a:t>prec</a:t>
              </a:r>
              <a:r>
                <a:rPr lang="en-US" dirty="0">
                  <a:latin typeface="Courier New" charset="0"/>
                </a:rPr>
                <a:t>) {</a:t>
              </a:r>
            </a:p>
            <a:p>
              <a:r>
                <a:rPr lang="en-US" dirty="0">
                  <a:latin typeface="Courier New" charset="0"/>
                </a:rPr>
                <a:t>   Expression *exp =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readT(scanner</a:t>
              </a:r>
              <a:r>
                <a:rPr lang="en-US" dirty="0" smtClean="0">
                  <a:latin typeface="Courier New" charset="0"/>
                </a:rPr>
                <a:t>)</a:t>
              </a:r>
              <a:r>
                <a:rPr lang="en-US" dirty="0">
                  <a:latin typeface="Courier New" charset="0"/>
                </a:rPr>
                <a:t>;</a:t>
              </a:r>
            </a:p>
            <a:p>
              <a:r>
                <a:rPr lang="en-US" dirty="0">
                  <a:latin typeface="Courier New" charset="0"/>
                </a:rPr>
                <a:t>   string token;</a:t>
              </a:r>
            </a:p>
            <a:p>
              <a:r>
                <a:rPr lang="en-US" dirty="0">
                  <a:latin typeface="Courier New" charset="0"/>
                </a:rPr>
                <a:t>   while (true) {</a:t>
              </a:r>
            </a:p>
            <a:p>
              <a:r>
                <a:rPr lang="en-US" dirty="0">
                  <a:latin typeface="Courier New" charset="0"/>
                </a:rPr>
                <a:t>      token =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scanner.nextToken</a:t>
              </a:r>
              <a:r>
                <a:rPr lang="en-US" dirty="0">
                  <a:latin typeface="Courier New" charset="0"/>
                </a:rPr>
                <a:t>();</a:t>
              </a:r>
            </a:p>
            <a:p>
              <a:r>
                <a:rPr lang="en-US" dirty="0">
                  <a:latin typeface="Courier New" charset="0"/>
                </a:rPr>
                <a:t>      </a:t>
              </a:r>
              <a:r>
                <a:rPr lang="en-US" dirty="0" err="1">
                  <a:latin typeface="Courier New" charset="0"/>
                </a:rPr>
                <a:t>int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tprec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>
                  <a:latin typeface="Courier New" charset="0"/>
                </a:rPr>
                <a:t>=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precedence(token</a:t>
              </a:r>
              <a:r>
                <a:rPr lang="en-US" dirty="0">
                  <a:latin typeface="Courier New" charset="0"/>
                </a:rPr>
                <a:t>);</a:t>
              </a:r>
            </a:p>
            <a:p>
              <a:r>
                <a:rPr lang="en-US" dirty="0">
                  <a:latin typeface="Courier New" charset="0"/>
                </a:rPr>
                <a:t>      if </a:t>
              </a:r>
              <a:r>
                <a:rPr lang="en-US" dirty="0" smtClean="0">
                  <a:latin typeface="Courier New" charset="0"/>
                </a:rPr>
                <a:t>(</a:t>
              </a:r>
              <a:r>
                <a:rPr lang="en-US" dirty="0" err="1" smtClean="0">
                  <a:latin typeface="Courier New" charset="0"/>
                </a:rPr>
                <a:t>tprec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>
                  <a:latin typeface="Courier New" charset="0"/>
                </a:rPr>
                <a:t>&lt;= </a:t>
              </a:r>
              <a:r>
                <a:rPr lang="en-US" dirty="0" err="1">
                  <a:latin typeface="Courier New" charset="0"/>
                </a:rPr>
                <a:t>prec</a:t>
              </a:r>
              <a:r>
                <a:rPr lang="en-US" dirty="0">
                  <a:latin typeface="Courier New" charset="0"/>
                </a:rPr>
                <a:t>) break;</a:t>
              </a:r>
            </a:p>
            <a:p>
              <a:r>
                <a:rPr lang="en-US" dirty="0">
                  <a:latin typeface="Courier New" charset="0"/>
                </a:rPr>
                <a:t>      Expression *</a:t>
              </a:r>
              <a:r>
                <a:rPr lang="en-US" dirty="0" err="1">
                  <a:latin typeface="Courier New" charset="0"/>
                </a:rPr>
                <a:t>rhs</a:t>
              </a:r>
              <a:r>
                <a:rPr lang="en-US" dirty="0">
                  <a:latin typeface="Courier New" charset="0"/>
                </a:rPr>
                <a:t> =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readE(scanner</a:t>
              </a:r>
              <a:r>
                <a:rPr lang="en-US" dirty="0" smtClean="0">
                  <a:latin typeface="Courier New" charset="0"/>
                </a:rPr>
                <a:t>, </a:t>
              </a:r>
              <a:r>
                <a:rPr lang="en-US" dirty="0" err="1" smtClean="0">
                  <a:latin typeface="Courier New" charset="0"/>
                </a:rPr>
                <a:t>tprec</a:t>
              </a:r>
              <a:r>
                <a:rPr lang="en-US" dirty="0" smtClean="0">
                  <a:latin typeface="Courier New" charset="0"/>
                </a:rPr>
                <a:t>)</a:t>
              </a:r>
              <a:r>
                <a:rPr lang="en-US" dirty="0">
                  <a:latin typeface="Courier New" charset="0"/>
                </a:rPr>
                <a:t>;</a:t>
              </a:r>
            </a:p>
            <a:p>
              <a:r>
                <a:rPr lang="en-US" dirty="0">
                  <a:latin typeface="Courier New" charset="0"/>
                </a:rPr>
                <a:t>      exp = new </a:t>
              </a:r>
              <a:r>
                <a:rPr lang="en-US" dirty="0" err="1">
                  <a:latin typeface="Courier New" charset="0"/>
                </a:rPr>
                <a:t>CompoundExp</a:t>
              </a:r>
              <a:r>
                <a:rPr lang="en-US" dirty="0" err="1" smtClean="0">
                  <a:latin typeface="Courier New" charset="0"/>
                </a:rPr>
                <a:t>(token</a:t>
              </a:r>
              <a:r>
                <a:rPr lang="en-US" dirty="0" smtClean="0">
                  <a:latin typeface="Courier New" charset="0"/>
                </a:rPr>
                <a:t>, </a:t>
              </a:r>
              <a:r>
                <a:rPr lang="en-US" dirty="0">
                  <a:latin typeface="Courier New" charset="0"/>
                </a:rPr>
                <a:t>exp, </a:t>
              </a:r>
              <a:r>
                <a:rPr lang="en-US" dirty="0" err="1">
                  <a:latin typeface="Courier New" charset="0"/>
                </a:rPr>
                <a:t>rhs</a:t>
              </a:r>
              <a:r>
                <a:rPr lang="en-US" dirty="0">
                  <a:latin typeface="Courier New" charset="0"/>
                </a:rPr>
                <a:t>);</a:t>
              </a:r>
            </a:p>
            <a:p>
              <a:r>
                <a:rPr lang="en-US" dirty="0">
                  <a:latin typeface="Courier New" charset="0"/>
                </a:rPr>
                <a:t>   }</a:t>
              </a:r>
            </a:p>
            <a:p>
              <a:r>
                <a:rPr lang="en-US" dirty="0">
                  <a:latin typeface="Courier New" charset="0"/>
                </a:rPr>
                <a:t>  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scanner.saveToken</a:t>
              </a:r>
              <a:r>
                <a:rPr lang="en-US" dirty="0" err="1">
                  <a:latin typeface="Courier New" charset="0"/>
                </a:rPr>
                <a:t>(token</a:t>
              </a:r>
              <a:r>
                <a:rPr lang="en-US" dirty="0">
                  <a:latin typeface="Courier New" charset="0"/>
                </a:rPr>
                <a:t>);</a:t>
              </a:r>
            </a:p>
            <a:p>
              <a:r>
                <a:rPr lang="en-US" dirty="0">
                  <a:latin typeface="Courier New" charset="0"/>
                </a:rPr>
                <a:t>   return exp;</a:t>
              </a:r>
            </a:p>
            <a:p>
              <a:r>
                <a:rPr lang="en-US" dirty="0">
                  <a:latin typeface="Courier New" charset="0"/>
                </a:rPr>
                <a:t>}</a:t>
              </a:r>
            </a:p>
          </p:txBody>
        </p:sp>
        <p:sp>
          <p:nvSpPr>
            <p:cNvPr id="852054" name="Rectangle 86"/>
            <p:cNvSpPr>
              <a:spLocks noChangeArrowheads="1"/>
            </p:cNvSpPr>
            <p:nvPr/>
          </p:nvSpPr>
          <p:spPr bwMode="auto">
            <a:xfrm>
              <a:off x="986" y="2720"/>
              <a:ext cx="1150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2055" name="Text Box 87"/>
            <p:cNvSpPr txBox="1">
              <a:spLocks noChangeArrowheads="1"/>
            </p:cNvSpPr>
            <p:nvPr/>
          </p:nvSpPr>
          <p:spPr bwMode="auto">
            <a:xfrm>
              <a:off x="960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 smtClean="0">
                  <a:latin typeface="Courier New" charset="0"/>
                </a:rPr>
                <a:t>scanner</a:t>
              </a:r>
              <a:endParaRPr lang="en-US" dirty="0">
                <a:latin typeface="Courier New" charset="0"/>
              </a:endParaRPr>
            </a:p>
          </p:txBody>
        </p:sp>
        <p:sp>
          <p:nvSpPr>
            <p:cNvPr id="852056" name="Rectangle 88"/>
            <p:cNvSpPr>
              <a:spLocks noChangeArrowheads="1"/>
            </p:cNvSpPr>
            <p:nvPr/>
          </p:nvSpPr>
          <p:spPr bwMode="auto">
            <a:xfrm>
              <a:off x="2224" y="2720"/>
              <a:ext cx="547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2057" name="Text Box 89"/>
            <p:cNvSpPr txBox="1">
              <a:spLocks noChangeArrowheads="1"/>
            </p:cNvSpPr>
            <p:nvPr/>
          </p:nvSpPr>
          <p:spPr bwMode="auto">
            <a:xfrm>
              <a:off x="2200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>
                  <a:latin typeface="Courier New" charset="0"/>
                </a:rPr>
                <a:t>prec</a:t>
              </a:r>
            </a:p>
          </p:txBody>
        </p:sp>
        <p:sp>
          <p:nvSpPr>
            <p:cNvPr id="852058" name="Rectangle 90"/>
            <p:cNvSpPr>
              <a:spLocks noChangeArrowheads="1"/>
            </p:cNvSpPr>
            <p:nvPr/>
          </p:nvSpPr>
          <p:spPr bwMode="auto">
            <a:xfrm>
              <a:off x="2864" y="2720"/>
              <a:ext cx="547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2059" name="Text Box 91"/>
            <p:cNvSpPr txBox="1">
              <a:spLocks noChangeArrowheads="1"/>
            </p:cNvSpPr>
            <p:nvPr/>
          </p:nvSpPr>
          <p:spPr bwMode="auto">
            <a:xfrm>
              <a:off x="2840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 dirty="0" err="1" smtClean="0">
                  <a:latin typeface="Courier New" charset="0"/>
                </a:rPr>
                <a:t>tprec</a:t>
              </a:r>
              <a:endParaRPr lang="en-US" dirty="0">
                <a:latin typeface="Courier New" charset="0"/>
              </a:endParaRPr>
            </a:p>
          </p:txBody>
        </p:sp>
        <p:sp>
          <p:nvSpPr>
            <p:cNvPr id="852060" name="Rectangle 92"/>
            <p:cNvSpPr>
              <a:spLocks noChangeArrowheads="1"/>
            </p:cNvSpPr>
            <p:nvPr/>
          </p:nvSpPr>
          <p:spPr bwMode="auto">
            <a:xfrm>
              <a:off x="3504" y="2720"/>
              <a:ext cx="547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2061" name="Text Box 93"/>
            <p:cNvSpPr txBox="1">
              <a:spLocks noChangeArrowheads="1"/>
            </p:cNvSpPr>
            <p:nvPr/>
          </p:nvSpPr>
          <p:spPr bwMode="auto">
            <a:xfrm>
              <a:off x="3480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>
                  <a:latin typeface="Courier New" charset="0"/>
                </a:rPr>
                <a:t>token</a:t>
              </a:r>
            </a:p>
          </p:txBody>
        </p:sp>
        <p:sp>
          <p:nvSpPr>
            <p:cNvPr id="852062" name="Rectangle 94"/>
            <p:cNvSpPr>
              <a:spLocks noChangeArrowheads="1"/>
            </p:cNvSpPr>
            <p:nvPr/>
          </p:nvSpPr>
          <p:spPr bwMode="auto">
            <a:xfrm>
              <a:off x="4144" y="2720"/>
              <a:ext cx="547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2063" name="Text Box 95"/>
            <p:cNvSpPr txBox="1">
              <a:spLocks noChangeArrowheads="1"/>
            </p:cNvSpPr>
            <p:nvPr/>
          </p:nvSpPr>
          <p:spPr bwMode="auto">
            <a:xfrm>
              <a:off x="4120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>
                  <a:latin typeface="Courier New" charset="0"/>
                </a:rPr>
                <a:t>exp</a:t>
              </a:r>
            </a:p>
          </p:txBody>
        </p:sp>
        <p:sp>
          <p:nvSpPr>
            <p:cNvPr id="852064" name="Rectangle 96"/>
            <p:cNvSpPr>
              <a:spLocks noChangeArrowheads="1"/>
            </p:cNvSpPr>
            <p:nvPr/>
          </p:nvSpPr>
          <p:spPr bwMode="auto">
            <a:xfrm>
              <a:off x="4776" y="2720"/>
              <a:ext cx="547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2065" name="Text Box 97"/>
            <p:cNvSpPr txBox="1">
              <a:spLocks noChangeArrowheads="1"/>
            </p:cNvSpPr>
            <p:nvPr/>
          </p:nvSpPr>
          <p:spPr bwMode="auto">
            <a:xfrm>
              <a:off x="4752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>
                  <a:latin typeface="Courier New" charset="0"/>
                </a:rPr>
                <a:t>rhs</a:t>
              </a:r>
            </a:p>
          </p:txBody>
        </p:sp>
      </p:grpSp>
      <p:sp>
        <p:nvSpPr>
          <p:cNvPr id="852066" name="Rectangle 98"/>
          <p:cNvSpPr>
            <a:spLocks noChangeArrowheads="1"/>
          </p:cNvSpPr>
          <p:nvPr/>
        </p:nvSpPr>
        <p:spPr bwMode="auto">
          <a:xfrm>
            <a:off x="1774825" y="4897060"/>
            <a:ext cx="17843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noProof="1">
                <a:latin typeface="Courier New" charset="0"/>
              </a:rPr>
              <a:t>odd = 2 * n + 1</a:t>
            </a:r>
            <a:endParaRPr lang="en-US" dirty="0">
              <a:latin typeface="Courier New" charset="0"/>
            </a:endParaRPr>
          </a:p>
        </p:txBody>
      </p:sp>
      <p:sp>
        <p:nvSpPr>
          <p:cNvPr id="852067" name="Text Box 99"/>
          <p:cNvSpPr txBox="1">
            <a:spLocks noChangeArrowheads="1"/>
          </p:cNvSpPr>
          <p:nvPr/>
        </p:nvSpPr>
        <p:spPr bwMode="auto">
          <a:xfrm>
            <a:off x="3352800" y="501196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0000"/>
                </a:solidFill>
              </a:rPr>
              <a:t>^</a:t>
            </a:r>
          </a:p>
        </p:txBody>
      </p:sp>
      <p:sp>
        <p:nvSpPr>
          <p:cNvPr id="852068" name="Text Box 100"/>
          <p:cNvSpPr txBox="1">
            <a:spLocks noChangeArrowheads="1"/>
          </p:cNvSpPr>
          <p:nvPr/>
        </p:nvSpPr>
        <p:spPr bwMode="auto">
          <a:xfrm>
            <a:off x="3705225" y="4896455"/>
            <a:ext cx="8731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600" b="0" dirty="0"/>
              <a:t>2</a:t>
            </a:r>
          </a:p>
        </p:txBody>
      </p:sp>
      <p:grpSp>
        <p:nvGrpSpPr>
          <p:cNvPr id="11" name="Group 101"/>
          <p:cNvGrpSpPr>
            <a:grpSpLocks/>
          </p:cNvGrpSpPr>
          <p:nvPr/>
        </p:nvGrpSpPr>
        <p:grpSpPr bwMode="auto">
          <a:xfrm>
            <a:off x="8077200" y="5919787"/>
            <a:ext cx="762000" cy="571500"/>
            <a:chOff x="5112" y="3729"/>
            <a:chExt cx="480" cy="360"/>
          </a:xfrm>
        </p:grpSpPr>
        <p:sp>
          <p:nvSpPr>
            <p:cNvPr id="852070" name="Rectangle 102"/>
            <p:cNvSpPr>
              <a:spLocks noChangeArrowheads="1"/>
            </p:cNvSpPr>
            <p:nvPr/>
          </p:nvSpPr>
          <p:spPr bwMode="auto">
            <a:xfrm>
              <a:off x="5136" y="3915"/>
              <a:ext cx="434" cy="16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2071" name="Rectangle 103"/>
            <p:cNvSpPr>
              <a:spLocks noChangeArrowheads="1"/>
            </p:cNvSpPr>
            <p:nvPr/>
          </p:nvSpPr>
          <p:spPr bwMode="auto">
            <a:xfrm>
              <a:off x="5138" y="3897"/>
              <a:ext cx="431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noProof="1">
                  <a:latin typeface="Courier New" charset="0"/>
                </a:rPr>
                <a:t>1</a:t>
              </a:r>
              <a:endParaRPr lang="en-US" dirty="0">
                <a:latin typeface="Courier New" charset="0"/>
              </a:endParaRPr>
            </a:p>
          </p:txBody>
        </p:sp>
        <p:sp>
          <p:nvSpPr>
            <p:cNvPr id="852072" name="Rectangle 104"/>
            <p:cNvSpPr>
              <a:spLocks noChangeArrowheads="1"/>
            </p:cNvSpPr>
            <p:nvPr/>
          </p:nvSpPr>
          <p:spPr bwMode="auto">
            <a:xfrm>
              <a:off x="5136" y="3747"/>
              <a:ext cx="434" cy="16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2073" name="Rectangle 105"/>
            <p:cNvSpPr>
              <a:spLocks noChangeArrowheads="1"/>
            </p:cNvSpPr>
            <p:nvPr/>
          </p:nvSpPr>
          <p:spPr bwMode="auto">
            <a:xfrm>
              <a:off x="5112" y="3729"/>
              <a:ext cx="480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en-US" noProof="1" smtClean="0">
                  <a:latin typeface="Courier New" charset="0"/>
                </a:rPr>
                <a:t>CONST</a:t>
              </a:r>
              <a:endParaRPr lang="en-US" dirty="0">
                <a:latin typeface="Courier New" charset="0"/>
              </a:endParaRPr>
            </a:p>
          </p:txBody>
        </p:sp>
      </p:grpSp>
      <p:sp>
        <p:nvSpPr>
          <p:cNvPr id="852074" name="Oval 106"/>
          <p:cNvSpPr>
            <a:spLocks noChangeArrowheads="1"/>
          </p:cNvSpPr>
          <p:nvPr/>
        </p:nvSpPr>
        <p:spPr bwMode="auto">
          <a:xfrm>
            <a:off x="7151688" y="5054600"/>
            <a:ext cx="74612" cy="74613"/>
          </a:xfrm>
          <a:prstGeom prst="ellipse">
            <a:avLst/>
          </a:prstGeom>
          <a:solidFill>
            <a:srgbClr val="00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cxnSp>
        <p:nvCxnSpPr>
          <p:cNvPr id="852075" name="AutoShape 107"/>
          <p:cNvCxnSpPr>
            <a:cxnSpLocks noChangeShapeType="1"/>
            <a:stCxn id="852074" idx="4"/>
            <a:endCxn id="852072" idx="1"/>
          </p:cNvCxnSpPr>
          <p:nvPr/>
        </p:nvCxnSpPr>
        <p:spPr bwMode="auto">
          <a:xfrm rot="16200000" flipH="1">
            <a:off x="7176294" y="5142707"/>
            <a:ext cx="952500" cy="925512"/>
          </a:xfrm>
          <a:prstGeom prst="bentConnector2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sp>
        <p:nvSpPr>
          <p:cNvPr id="852076" name="Rectangle 108"/>
          <p:cNvSpPr>
            <a:spLocks noChangeArrowheads="1"/>
          </p:cNvSpPr>
          <p:nvPr/>
        </p:nvSpPr>
        <p:spPr bwMode="auto">
          <a:xfrm>
            <a:off x="1190625" y="2480280"/>
            <a:ext cx="1470025" cy="231775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52077" name="Rectangle 109"/>
          <p:cNvSpPr>
            <a:spLocks noChangeArrowheads="1"/>
          </p:cNvSpPr>
          <p:nvPr/>
        </p:nvSpPr>
        <p:spPr bwMode="auto">
          <a:xfrm>
            <a:off x="1190625" y="2699355"/>
            <a:ext cx="1362075" cy="231775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52078" name="Rectangle 110"/>
          <p:cNvSpPr>
            <a:spLocks noChangeArrowheads="1"/>
          </p:cNvSpPr>
          <p:nvPr/>
        </p:nvSpPr>
        <p:spPr bwMode="auto">
          <a:xfrm>
            <a:off x="1495425" y="2908905"/>
            <a:ext cx="3101975" cy="231775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52079" name="Rectangle 111"/>
          <p:cNvSpPr>
            <a:spLocks noChangeArrowheads="1"/>
          </p:cNvSpPr>
          <p:nvPr/>
        </p:nvSpPr>
        <p:spPr bwMode="auto">
          <a:xfrm>
            <a:off x="1495425" y="3127980"/>
            <a:ext cx="3296708" cy="231775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52080" name="Rectangle 112"/>
          <p:cNvSpPr>
            <a:spLocks noChangeArrowheads="1"/>
          </p:cNvSpPr>
          <p:nvPr/>
        </p:nvSpPr>
        <p:spPr bwMode="auto">
          <a:xfrm>
            <a:off x="1495425" y="3337530"/>
            <a:ext cx="2771775" cy="231775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52081" name="Rectangle 113"/>
          <p:cNvSpPr>
            <a:spLocks noChangeArrowheads="1"/>
          </p:cNvSpPr>
          <p:nvPr/>
        </p:nvSpPr>
        <p:spPr bwMode="auto">
          <a:xfrm>
            <a:off x="1190625" y="4200525"/>
            <a:ext cx="2749550" cy="231775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52082" name="Rectangle 114"/>
          <p:cNvSpPr>
            <a:spLocks noChangeArrowheads="1"/>
          </p:cNvSpPr>
          <p:nvPr/>
        </p:nvSpPr>
        <p:spPr bwMode="auto">
          <a:xfrm>
            <a:off x="1190625" y="4406900"/>
            <a:ext cx="1254125" cy="231775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52083" name="Text Box 115"/>
          <p:cNvSpPr txBox="1">
            <a:spLocks noChangeArrowheads="1"/>
          </p:cNvSpPr>
          <p:nvPr/>
        </p:nvSpPr>
        <p:spPr bwMode="auto">
          <a:xfrm>
            <a:off x="4714875" y="4896455"/>
            <a:ext cx="8731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600" b="0" dirty="0"/>
              <a:t>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2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52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52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52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52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52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52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52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52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52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2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52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2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52076" grpId="0" animBg="1"/>
      <p:bldP spid="852077" grpId="0" animBg="1"/>
      <p:bldP spid="852078" grpId="0" animBg="1"/>
      <p:bldP spid="852079" grpId="0" animBg="1"/>
      <p:bldP spid="852080" grpId="0" animBg="1"/>
      <p:bldP spid="852081" grpId="0" animBg="1"/>
      <p:bldP spid="852082" grpId="0" animBg="1"/>
      <p:bldP spid="852083" grpId="0" build="p" autoUpdateAnimBg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401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76200"/>
            <a:ext cx="9144000" cy="1143000"/>
          </a:xfrm>
          <a:noFill/>
          <a:ln/>
        </p:spPr>
        <p:txBody>
          <a:bodyPr/>
          <a:lstStyle/>
          <a:p>
            <a:r>
              <a:rPr lang="en-US" sz="4000" dirty="0">
                <a:solidFill>
                  <a:srgbClr val="FF0000"/>
                </a:solidFill>
              </a:rPr>
              <a:t>Tracing the Precedence Parser 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854019" name="Rectangle 3"/>
          <p:cNvSpPr>
            <a:spLocks noChangeArrowheads="1"/>
          </p:cNvSpPr>
          <p:nvPr/>
        </p:nvSpPr>
        <p:spPr bwMode="auto">
          <a:xfrm>
            <a:off x="444500" y="1166813"/>
            <a:ext cx="8032750" cy="198437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54020" name="Text Box 4"/>
          <p:cNvSpPr txBox="1">
            <a:spLocks noChangeArrowheads="1"/>
          </p:cNvSpPr>
          <p:nvPr/>
        </p:nvSpPr>
        <p:spPr bwMode="auto">
          <a:xfrm>
            <a:off x="520700" y="1130528"/>
            <a:ext cx="7962900" cy="1747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lnSpc>
                <a:spcPct val="110000"/>
              </a:lnSpc>
            </a:pPr>
            <a:r>
              <a:rPr noProof="1">
                <a:latin typeface="Courier New" charset="0"/>
              </a:rPr>
              <a:t>int main() {</a:t>
            </a:r>
          </a:p>
          <a:p>
            <a:pPr>
              <a:lnSpc>
                <a:spcPct val="110000"/>
              </a:lnSpc>
            </a:pPr>
            <a:r>
              <a:rPr noProof="1">
                <a:latin typeface="Courier New" charset="0"/>
              </a:rPr>
              <a:t>  </a:t>
            </a:r>
            <a:r>
              <a:rPr noProof="1" smtClean="0">
                <a:latin typeface="Courier New" charset="0"/>
              </a:rPr>
              <a:t> </a:t>
            </a:r>
            <a:r>
              <a:rPr lang="en-US" noProof="1" smtClean="0">
                <a:latin typeface="Courier New" charset="0"/>
              </a:rPr>
              <a:t>TokenScanner</a:t>
            </a:r>
            <a:r>
              <a:rPr noProof="1" smtClean="0">
                <a:latin typeface="Courier New" charset="0"/>
              </a:rPr>
              <a:t> scanner </a:t>
            </a:r>
            <a:r>
              <a:rPr noProof="1">
                <a:latin typeface="Courier New" charset="0"/>
              </a:rPr>
              <a:t>= new</a:t>
            </a:r>
            <a:r>
              <a:rPr noProof="1" smtClean="0">
                <a:latin typeface="Courier New" charset="0"/>
              </a:rPr>
              <a:t> </a:t>
            </a:r>
            <a:r>
              <a:rPr lang="en-US" noProof="1" smtClean="0">
                <a:latin typeface="Courier New" charset="0"/>
              </a:rPr>
              <a:t>TokenScanner</a:t>
            </a:r>
            <a:r>
              <a:rPr noProof="1" smtClean="0">
                <a:latin typeface="Courier New" charset="0"/>
              </a:rPr>
              <a:t>(</a:t>
            </a:r>
            <a:r>
              <a:rPr noProof="1">
                <a:latin typeface="Courier New" charset="0"/>
              </a:rPr>
              <a:t>);</a:t>
            </a:r>
          </a:p>
          <a:p>
            <a:pPr>
              <a:lnSpc>
                <a:spcPct val="110000"/>
              </a:lnSpc>
            </a:pPr>
            <a:r>
              <a:rPr noProof="1">
                <a:latin typeface="Courier New" charset="0"/>
              </a:rPr>
              <a:t>  </a:t>
            </a:r>
            <a:r>
              <a:rPr noProof="1" smtClean="0">
                <a:latin typeface="Courier New" charset="0"/>
              </a:rPr>
              <a:t> scanner.setInput</a:t>
            </a:r>
            <a:r>
              <a:rPr noProof="1">
                <a:latin typeface="Courier New" charset="0"/>
              </a:rPr>
              <a:t>("odd = 2 * n + 1");</a:t>
            </a:r>
          </a:p>
          <a:p>
            <a:pPr>
              <a:lnSpc>
                <a:spcPct val="110000"/>
              </a:lnSpc>
            </a:pPr>
            <a:r>
              <a:rPr noProof="1">
                <a:latin typeface="Courier New" charset="0"/>
              </a:rPr>
              <a:t>  </a:t>
            </a:r>
            <a:r>
              <a:rPr noProof="1" smtClean="0">
                <a:latin typeface="Courier New" charset="0"/>
              </a:rPr>
              <a:t> </a:t>
            </a:r>
            <a:r>
              <a:rPr lang="en-US" noProof="1" smtClean="0">
                <a:latin typeface="Courier New" charset="0"/>
              </a:rPr>
              <a:t>scanner.ignoreWhitespace()</a:t>
            </a:r>
            <a:r>
              <a:rPr noProof="1" smtClean="0">
                <a:latin typeface="Courier New" charset="0"/>
              </a:rPr>
              <a:t>;</a:t>
            </a:r>
            <a:endParaRPr noProof="1">
              <a:latin typeface="Courier New" charset="0"/>
            </a:endParaRPr>
          </a:p>
          <a:p>
            <a:pPr>
              <a:lnSpc>
                <a:spcPct val="110000"/>
              </a:lnSpc>
            </a:pPr>
            <a:r>
              <a:rPr noProof="1">
                <a:latin typeface="Courier New" charset="0"/>
              </a:rPr>
              <a:t>   Expression *exp =</a:t>
            </a:r>
            <a:r>
              <a:rPr noProof="1" smtClean="0">
                <a:latin typeface="Courier New" charset="0"/>
              </a:rPr>
              <a:t> </a:t>
            </a:r>
            <a:r>
              <a:rPr lang="en-US" noProof="1" smtClean="0">
                <a:latin typeface="Courier New" charset="0"/>
              </a:rPr>
              <a:t>readE(scanner, 0)</a:t>
            </a:r>
            <a:r>
              <a:rPr noProof="1" smtClean="0">
                <a:latin typeface="Courier New" charset="0"/>
              </a:rPr>
              <a:t>;</a:t>
            </a:r>
            <a:endParaRPr noProof="1">
              <a:latin typeface="Courier New" charset="0"/>
            </a:endParaRPr>
          </a:p>
          <a:p>
            <a:pPr>
              <a:lnSpc>
                <a:spcPct val="110000"/>
              </a:lnSpc>
            </a:pPr>
            <a:r>
              <a:rPr noProof="1">
                <a:latin typeface="Courier New" charset="0"/>
              </a:rPr>
              <a:t>   . . .</a:t>
            </a:r>
          </a:p>
          <a:p>
            <a:pPr>
              <a:lnSpc>
                <a:spcPct val="110000"/>
              </a:lnSpc>
            </a:pPr>
            <a:r>
              <a:rPr noProof="1">
                <a:latin typeface="Courier New" charset="0"/>
              </a:rPr>
              <a:t>}</a:t>
            </a:r>
          </a:p>
        </p:txBody>
      </p:sp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533400" y="1422400"/>
            <a:ext cx="8089900" cy="3384549"/>
            <a:chOff x="336" y="896"/>
            <a:chExt cx="5096" cy="2132"/>
          </a:xfrm>
        </p:grpSpPr>
        <p:sp>
          <p:nvSpPr>
            <p:cNvPr id="854022" name="Rectangle 6"/>
            <p:cNvSpPr>
              <a:spLocks noChangeArrowheads="1"/>
            </p:cNvSpPr>
            <p:nvPr/>
          </p:nvSpPr>
          <p:spPr bwMode="auto">
            <a:xfrm>
              <a:off x="336" y="907"/>
              <a:ext cx="5060" cy="2121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4023" name="Text Box 7"/>
            <p:cNvSpPr txBox="1">
              <a:spLocks noChangeArrowheads="1"/>
            </p:cNvSpPr>
            <p:nvPr/>
          </p:nvSpPr>
          <p:spPr bwMode="auto">
            <a:xfrm>
              <a:off x="408" y="896"/>
              <a:ext cx="4905" cy="18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r>
                <a:rPr lang="en-US" dirty="0">
                  <a:latin typeface="Courier New" charset="0"/>
                </a:rPr>
                <a:t>Expression </a:t>
              </a:r>
              <a:r>
                <a:rPr lang="en-US" dirty="0" smtClean="0">
                  <a:latin typeface="Courier New" charset="0"/>
                </a:rPr>
                <a:t>*</a:t>
              </a:r>
              <a:r>
                <a:rPr lang="en-US" dirty="0" err="1" smtClean="0">
                  <a:latin typeface="Courier New" charset="0"/>
                </a:rPr>
                <a:t>readE(TokenScanner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>
                  <a:latin typeface="Courier New" charset="0"/>
                </a:rPr>
                <a:t>&amp;</a:t>
              </a:r>
              <a:r>
                <a:rPr lang="en-US" dirty="0" smtClean="0">
                  <a:latin typeface="Courier New" charset="0"/>
                </a:rPr>
                <a:t> scanner, </a:t>
              </a:r>
              <a:r>
                <a:rPr lang="en-US" dirty="0" err="1">
                  <a:latin typeface="Courier New" charset="0"/>
                </a:rPr>
                <a:t>int</a:t>
              </a:r>
              <a:r>
                <a:rPr lang="en-US" dirty="0">
                  <a:latin typeface="Courier New" charset="0"/>
                </a:rPr>
                <a:t> </a:t>
              </a:r>
              <a:r>
                <a:rPr lang="en-US" dirty="0" err="1">
                  <a:latin typeface="Courier New" charset="0"/>
                </a:rPr>
                <a:t>prec</a:t>
              </a:r>
              <a:r>
                <a:rPr lang="en-US" dirty="0">
                  <a:latin typeface="Courier New" charset="0"/>
                </a:rPr>
                <a:t>) {</a:t>
              </a:r>
            </a:p>
            <a:p>
              <a:r>
                <a:rPr lang="en-US" dirty="0">
                  <a:latin typeface="Courier New" charset="0"/>
                </a:rPr>
                <a:t>   Expression *exp =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readT(scanner</a:t>
              </a:r>
              <a:r>
                <a:rPr lang="en-US" dirty="0" smtClean="0">
                  <a:latin typeface="Courier New" charset="0"/>
                </a:rPr>
                <a:t>)</a:t>
              </a:r>
              <a:r>
                <a:rPr lang="en-US" dirty="0">
                  <a:latin typeface="Courier New" charset="0"/>
                </a:rPr>
                <a:t>;</a:t>
              </a:r>
            </a:p>
            <a:p>
              <a:r>
                <a:rPr lang="en-US" dirty="0">
                  <a:latin typeface="Courier New" charset="0"/>
                </a:rPr>
                <a:t>   string token;</a:t>
              </a:r>
            </a:p>
            <a:p>
              <a:r>
                <a:rPr lang="en-US" dirty="0">
                  <a:latin typeface="Courier New" charset="0"/>
                </a:rPr>
                <a:t>   while (true) {</a:t>
              </a:r>
            </a:p>
            <a:p>
              <a:r>
                <a:rPr lang="en-US" dirty="0">
                  <a:latin typeface="Courier New" charset="0"/>
                </a:rPr>
                <a:t>      token =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scanner.nextToken</a:t>
              </a:r>
              <a:r>
                <a:rPr lang="en-US" dirty="0">
                  <a:latin typeface="Courier New" charset="0"/>
                </a:rPr>
                <a:t>();</a:t>
              </a:r>
            </a:p>
            <a:p>
              <a:r>
                <a:rPr lang="en-US" dirty="0">
                  <a:latin typeface="Courier New" charset="0"/>
                </a:rPr>
                <a:t>      </a:t>
              </a:r>
              <a:r>
                <a:rPr lang="en-US" dirty="0" err="1">
                  <a:latin typeface="Courier New" charset="0"/>
                </a:rPr>
                <a:t>int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tprec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>
                  <a:latin typeface="Courier New" charset="0"/>
                </a:rPr>
                <a:t>=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precedence(token</a:t>
              </a:r>
              <a:r>
                <a:rPr lang="en-US" dirty="0">
                  <a:latin typeface="Courier New" charset="0"/>
                </a:rPr>
                <a:t>);</a:t>
              </a:r>
            </a:p>
            <a:p>
              <a:r>
                <a:rPr lang="en-US" dirty="0">
                  <a:latin typeface="Courier New" charset="0"/>
                </a:rPr>
                <a:t>      if </a:t>
              </a:r>
              <a:r>
                <a:rPr lang="en-US" dirty="0" smtClean="0">
                  <a:latin typeface="Courier New" charset="0"/>
                </a:rPr>
                <a:t>(</a:t>
              </a:r>
              <a:r>
                <a:rPr lang="en-US" dirty="0" err="1" smtClean="0">
                  <a:latin typeface="Courier New" charset="0"/>
                </a:rPr>
                <a:t>tprec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>
                  <a:latin typeface="Courier New" charset="0"/>
                </a:rPr>
                <a:t>&lt;= </a:t>
              </a:r>
              <a:r>
                <a:rPr lang="en-US" dirty="0" err="1">
                  <a:latin typeface="Courier New" charset="0"/>
                </a:rPr>
                <a:t>prec</a:t>
              </a:r>
              <a:r>
                <a:rPr lang="en-US" dirty="0">
                  <a:latin typeface="Courier New" charset="0"/>
                </a:rPr>
                <a:t>) break;</a:t>
              </a:r>
            </a:p>
            <a:p>
              <a:r>
                <a:rPr lang="en-US" dirty="0">
                  <a:latin typeface="Courier New" charset="0"/>
                </a:rPr>
                <a:t>      Expression *</a:t>
              </a:r>
              <a:r>
                <a:rPr lang="en-US" dirty="0" err="1">
                  <a:latin typeface="Courier New" charset="0"/>
                </a:rPr>
                <a:t>rhs</a:t>
              </a:r>
              <a:r>
                <a:rPr lang="en-US" dirty="0">
                  <a:latin typeface="Courier New" charset="0"/>
                </a:rPr>
                <a:t> =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readE(scanner</a:t>
              </a:r>
              <a:r>
                <a:rPr lang="en-US" dirty="0" smtClean="0">
                  <a:latin typeface="Courier New" charset="0"/>
                </a:rPr>
                <a:t>, </a:t>
              </a:r>
              <a:r>
                <a:rPr lang="en-US" dirty="0" err="1" smtClean="0">
                  <a:latin typeface="Courier New" charset="0"/>
                </a:rPr>
                <a:t>tprec</a:t>
              </a:r>
              <a:r>
                <a:rPr lang="en-US" dirty="0" smtClean="0">
                  <a:latin typeface="Courier New" charset="0"/>
                </a:rPr>
                <a:t>)</a:t>
              </a:r>
              <a:r>
                <a:rPr lang="en-US" dirty="0">
                  <a:latin typeface="Courier New" charset="0"/>
                </a:rPr>
                <a:t>;</a:t>
              </a:r>
            </a:p>
            <a:p>
              <a:r>
                <a:rPr lang="en-US" dirty="0">
                  <a:latin typeface="Courier New" charset="0"/>
                </a:rPr>
                <a:t>      exp = new </a:t>
              </a:r>
              <a:r>
                <a:rPr lang="en-US" dirty="0" err="1">
                  <a:latin typeface="Courier New" charset="0"/>
                </a:rPr>
                <a:t>CompoundExp</a:t>
              </a:r>
              <a:r>
                <a:rPr lang="en-US" dirty="0" err="1" smtClean="0">
                  <a:latin typeface="Courier New" charset="0"/>
                </a:rPr>
                <a:t>(token</a:t>
              </a:r>
              <a:r>
                <a:rPr lang="en-US" dirty="0" smtClean="0">
                  <a:latin typeface="Courier New" charset="0"/>
                </a:rPr>
                <a:t>, </a:t>
              </a:r>
              <a:r>
                <a:rPr lang="en-US" dirty="0">
                  <a:latin typeface="Courier New" charset="0"/>
                </a:rPr>
                <a:t>exp, </a:t>
              </a:r>
              <a:r>
                <a:rPr lang="en-US" dirty="0" err="1">
                  <a:latin typeface="Courier New" charset="0"/>
                </a:rPr>
                <a:t>rhs</a:t>
              </a:r>
              <a:r>
                <a:rPr lang="en-US" dirty="0">
                  <a:latin typeface="Courier New" charset="0"/>
                </a:rPr>
                <a:t>);</a:t>
              </a:r>
            </a:p>
            <a:p>
              <a:r>
                <a:rPr lang="en-US" dirty="0">
                  <a:latin typeface="Courier New" charset="0"/>
                </a:rPr>
                <a:t>   }</a:t>
              </a:r>
            </a:p>
            <a:p>
              <a:r>
                <a:rPr lang="en-US" dirty="0">
                  <a:latin typeface="Courier New" charset="0"/>
                </a:rPr>
                <a:t>  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scanner.saveToken</a:t>
              </a:r>
              <a:r>
                <a:rPr lang="en-US" dirty="0" err="1">
                  <a:latin typeface="Courier New" charset="0"/>
                </a:rPr>
                <a:t>(token</a:t>
              </a:r>
              <a:r>
                <a:rPr lang="en-US" dirty="0">
                  <a:latin typeface="Courier New" charset="0"/>
                </a:rPr>
                <a:t>);</a:t>
              </a:r>
            </a:p>
            <a:p>
              <a:r>
                <a:rPr lang="en-US" dirty="0">
                  <a:latin typeface="Courier New" charset="0"/>
                </a:rPr>
                <a:t>   return exp;</a:t>
              </a:r>
            </a:p>
            <a:p>
              <a:r>
                <a:rPr lang="en-US" dirty="0">
                  <a:latin typeface="Courier New" charset="0"/>
                </a:rPr>
                <a:t>}</a:t>
              </a:r>
            </a:p>
          </p:txBody>
        </p:sp>
        <p:sp>
          <p:nvSpPr>
            <p:cNvPr id="854024" name="Rectangle 8"/>
            <p:cNvSpPr>
              <a:spLocks noChangeArrowheads="1"/>
            </p:cNvSpPr>
            <p:nvPr/>
          </p:nvSpPr>
          <p:spPr bwMode="auto">
            <a:xfrm>
              <a:off x="986" y="2720"/>
              <a:ext cx="1150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4025" name="Text Box 9"/>
            <p:cNvSpPr txBox="1">
              <a:spLocks noChangeArrowheads="1"/>
            </p:cNvSpPr>
            <p:nvPr/>
          </p:nvSpPr>
          <p:spPr bwMode="auto">
            <a:xfrm>
              <a:off x="960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 smtClean="0">
                  <a:latin typeface="Courier New" charset="0"/>
                </a:rPr>
                <a:t>scanner</a:t>
              </a:r>
              <a:endParaRPr lang="en-US" dirty="0">
                <a:latin typeface="Courier New" charset="0"/>
              </a:endParaRPr>
            </a:p>
          </p:txBody>
        </p:sp>
        <p:sp>
          <p:nvSpPr>
            <p:cNvPr id="854026" name="Rectangle 10"/>
            <p:cNvSpPr>
              <a:spLocks noChangeArrowheads="1"/>
            </p:cNvSpPr>
            <p:nvPr/>
          </p:nvSpPr>
          <p:spPr bwMode="auto">
            <a:xfrm>
              <a:off x="2224" y="2720"/>
              <a:ext cx="547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4027" name="Text Box 11"/>
            <p:cNvSpPr txBox="1">
              <a:spLocks noChangeArrowheads="1"/>
            </p:cNvSpPr>
            <p:nvPr/>
          </p:nvSpPr>
          <p:spPr bwMode="auto">
            <a:xfrm>
              <a:off x="2200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>
                  <a:latin typeface="Courier New" charset="0"/>
                </a:rPr>
                <a:t>prec</a:t>
              </a:r>
            </a:p>
          </p:txBody>
        </p:sp>
        <p:sp>
          <p:nvSpPr>
            <p:cNvPr id="854028" name="Rectangle 12"/>
            <p:cNvSpPr>
              <a:spLocks noChangeArrowheads="1"/>
            </p:cNvSpPr>
            <p:nvPr/>
          </p:nvSpPr>
          <p:spPr bwMode="auto">
            <a:xfrm>
              <a:off x="2864" y="2720"/>
              <a:ext cx="547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4029" name="Text Box 13"/>
            <p:cNvSpPr txBox="1">
              <a:spLocks noChangeArrowheads="1"/>
            </p:cNvSpPr>
            <p:nvPr/>
          </p:nvSpPr>
          <p:spPr bwMode="auto">
            <a:xfrm>
              <a:off x="2840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 dirty="0" err="1" smtClean="0">
                  <a:latin typeface="Courier New" charset="0"/>
                </a:rPr>
                <a:t>tprec</a:t>
              </a:r>
              <a:endParaRPr lang="en-US" dirty="0">
                <a:latin typeface="Courier New" charset="0"/>
              </a:endParaRPr>
            </a:p>
          </p:txBody>
        </p:sp>
        <p:sp>
          <p:nvSpPr>
            <p:cNvPr id="854030" name="Rectangle 14"/>
            <p:cNvSpPr>
              <a:spLocks noChangeArrowheads="1"/>
            </p:cNvSpPr>
            <p:nvPr/>
          </p:nvSpPr>
          <p:spPr bwMode="auto">
            <a:xfrm>
              <a:off x="3504" y="2720"/>
              <a:ext cx="547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4031" name="Text Box 15"/>
            <p:cNvSpPr txBox="1">
              <a:spLocks noChangeArrowheads="1"/>
            </p:cNvSpPr>
            <p:nvPr/>
          </p:nvSpPr>
          <p:spPr bwMode="auto">
            <a:xfrm>
              <a:off x="3480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>
                  <a:latin typeface="Courier New" charset="0"/>
                </a:rPr>
                <a:t>token</a:t>
              </a:r>
            </a:p>
          </p:txBody>
        </p:sp>
        <p:sp>
          <p:nvSpPr>
            <p:cNvPr id="854032" name="Rectangle 16"/>
            <p:cNvSpPr>
              <a:spLocks noChangeArrowheads="1"/>
            </p:cNvSpPr>
            <p:nvPr/>
          </p:nvSpPr>
          <p:spPr bwMode="auto">
            <a:xfrm>
              <a:off x="4144" y="2720"/>
              <a:ext cx="547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4033" name="Text Box 17"/>
            <p:cNvSpPr txBox="1">
              <a:spLocks noChangeArrowheads="1"/>
            </p:cNvSpPr>
            <p:nvPr/>
          </p:nvSpPr>
          <p:spPr bwMode="auto">
            <a:xfrm>
              <a:off x="4120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>
                  <a:latin typeface="Courier New" charset="0"/>
                </a:rPr>
                <a:t>exp</a:t>
              </a:r>
            </a:p>
          </p:txBody>
        </p:sp>
        <p:sp>
          <p:nvSpPr>
            <p:cNvPr id="854034" name="Rectangle 18"/>
            <p:cNvSpPr>
              <a:spLocks noChangeArrowheads="1"/>
            </p:cNvSpPr>
            <p:nvPr/>
          </p:nvSpPr>
          <p:spPr bwMode="auto">
            <a:xfrm>
              <a:off x="4776" y="2720"/>
              <a:ext cx="547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4035" name="Text Box 19"/>
            <p:cNvSpPr txBox="1">
              <a:spLocks noChangeArrowheads="1"/>
            </p:cNvSpPr>
            <p:nvPr/>
          </p:nvSpPr>
          <p:spPr bwMode="auto">
            <a:xfrm>
              <a:off x="4752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>
                  <a:latin typeface="Courier New" charset="0"/>
                </a:rPr>
                <a:t>rhs</a:t>
              </a:r>
            </a:p>
          </p:txBody>
        </p:sp>
      </p:grpSp>
      <p:sp>
        <p:nvSpPr>
          <p:cNvPr id="854036" name="Rectangle 20"/>
          <p:cNvSpPr>
            <a:spLocks noChangeArrowheads="1"/>
          </p:cNvSpPr>
          <p:nvPr/>
        </p:nvSpPr>
        <p:spPr bwMode="auto">
          <a:xfrm>
            <a:off x="1600200" y="4356100"/>
            <a:ext cx="17843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noProof="1">
                <a:latin typeface="Courier New" charset="0"/>
              </a:rPr>
              <a:t>odd = 2 * n + 1</a:t>
            </a:r>
            <a:endParaRPr lang="en-US" dirty="0">
              <a:latin typeface="Courier New" charset="0"/>
            </a:endParaRPr>
          </a:p>
        </p:txBody>
      </p:sp>
      <p:sp>
        <p:nvSpPr>
          <p:cNvPr id="854037" name="Text Box 21"/>
          <p:cNvSpPr txBox="1">
            <a:spLocks noChangeArrowheads="1"/>
          </p:cNvSpPr>
          <p:nvPr/>
        </p:nvSpPr>
        <p:spPr bwMode="auto">
          <a:xfrm>
            <a:off x="3530600" y="4307115"/>
            <a:ext cx="8731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600" b="0"/>
              <a:t>0</a:t>
            </a:r>
          </a:p>
        </p:txBody>
      </p:sp>
      <p:grpSp>
        <p:nvGrpSpPr>
          <p:cNvPr id="3" name="Group 22"/>
          <p:cNvGrpSpPr>
            <a:grpSpLocks/>
          </p:cNvGrpSpPr>
          <p:nvPr/>
        </p:nvGrpSpPr>
        <p:grpSpPr bwMode="auto">
          <a:xfrm>
            <a:off x="1370013" y="5919787"/>
            <a:ext cx="688975" cy="571500"/>
            <a:chOff x="4894" y="3729"/>
            <a:chExt cx="434" cy="360"/>
          </a:xfrm>
        </p:grpSpPr>
        <p:sp>
          <p:nvSpPr>
            <p:cNvPr id="854039" name="Rectangle 23"/>
            <p:cNvSpPr>
              <a:spLocks noChangeArrowheads="1"/>
            </p:cNvSpPr>
            <p:nvPr/>
          </p:nvSpPr>
          <p:spPr bwMode="auto">
            <a:xfrm>
              <a:off x="4894" y="3915"/>
              <a:ext cx="434" cy="16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4040" name="Rectangle 24"/>
            <p:cNvSpPr>
              <a:spLocks noChangeArrowheads="1"/>
            </p:cNvSpPr>
            <p:nvPr/>
          </p:nvSpPr>
          <p:spPr bwMode="auto">
            <a:xfrm>
              <a:off x="4896" y="3897"/>
              <a:ext cx="431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noProof="1">
                  <a:latin typeface="Courier New" charset="0"/>
                </a:rPr>
                <a:t>odd</a:t>
              </a:r>
              <a:endParaRPr lang="en-US" dirty="0">
                <a:latin typeface="Courier New" charset="0"/>
              </a:endParaRPr>
            </a:p>
          </p:txBody>
        </p:sp>
        <p:sp>
          <p:nvSpPr>
            <p:cNvPr id="854041" name="Rectangle 25"/>
            <p:cNvSpPr>
              <a:spLocks noChangeArrowheads="1"/>
            </p:cNvSpPr>
            <p:nvPr/>
          </p:nvSpPr>
          <p:spPr bwMode="auto">
            <a:xfrm>
              <a:off x="4894" y="3747"/>
              <a:ext cx="434" cy="16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4042" name="Rectangle 26"/>
            <p:cNvSpPr>
              <a:spLocks noChangeArrowheads="1"/>
            </p:cNvSpPr>
            <p:nvPr/>
          </p:nvSpPr>
          <p:spPr bwMode="auto">
            <a:xfrm>
              <a:off x="4896" y="3729"/>
              <a:ext cx="431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noProof="1">
                  <a:latin typeface="Courier New" charset="0"/>
                </a:rPr>
                <a:t>ID</a:t>
              </a:r>
              <a:endParaRPr lang="en-US" dirty="0">
                <a:latin typeface="Courier New" charset="0"/>
              </a:endParaRPr>
            </a:p>
          </p:txBody>
        </p:sp>
      </p:grpSp>
      <p:sp>
        <p:nvSpPr>
          <p:cNvPr id="854043" name="Oval 27"/>
          <p:cNvSpPr>
            <a:spLocks noChangeArrowheads="1"/>
          </p:cNvSpPr>
          <p:nvPr/>
        </p:nvSpPr>
        <p:spPr bwMode="auto">
          <a:xfrm>
            <a:off x="6985000" y="4483100"/>
            <a:ext cx="74613" cy="74613"/>
          </a:xfrm>
          <a:prstGeom prst="ellipse">
            <a:avLst/>
          </a:prstGeom>
          <a:solidFill>
            <a:srgbClr val="00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cxnSp>
        <p:nvCxnSpPr>
          <p:cNvPr id="854044" name="AutoShape 28"/>
          <p:cNvCxnSpPr>
            <a:cxnSpLocks noChangeShapeType="1"/>
            <a:stCxn id="854043" idx="4"/>
            <a:endCxn id="854041" idx="1"/>
          </p:cNvCxnSpPr>
          <p:nvPr/>
        </p:nvCxnSpPr>
        <p:spPr bwMode="auto">
          <a:xfrm rot="5400000">
            <a:off x="3434557" y="2493169"/>
            <a:ext cx="1524000" cy="5653087"/>
          </a:xfrm>
          <a:prstGeom prst="bentConnector4">
            <a:avLst>
              <a:gd name="adj1" fmla="val 50409"/>
              <a:gd name="adj2" fmla="val 104042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sp>
        <p:nvSpPr>
          <p:cNvPr id="854045" name="Text Box 29"/>
          <p:cNvSpPr txBox="1">
            <a:spLocks noChangeArrowheads="1"/>
          </p:cNvSpPr>
          <p:nvPr/>
        </p:nvSpPr>
        <p:spPr bwMode="auto">
          <a:xfrm>
            <a:off x="2136775" y="444681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0000"/>
                </a:solidFill>
              </a:rPr>
              <a:t>^</a:t>
            </a:r>
          </a:p>
        </p:txBody>
      </p:sp>
      <p:sp>
        <p:nvSpPr>
          <p:cNvPr id="854046" name="Rectangle 30"/>
          <p:cNvSpPr>
            <a:spLocks noChangeArrowheads="1"/>
          </p:cNvSpPr>
          <p:nvPr/>
        </p:nvSpPr>
        <p:spPr bwMode="auto">
          <a:xfrm>
            <a:off x="5594350" y="4362450"/>
            <a:ext cx="8382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 algn="ctr"/>
            <a:r>
              <a:rPr noProof="1">
                <a:latin typeface="Courier New" charset="0"/>
              </a:rPr>
              <a:t>=</a:t>
            </a:r>
            <a:endParaRPr lang="en-US">
              <a:latin typeface="Courier New" charset="0"/>
            </a:endParaRPr>
          </a:p>
        </p:txBody>
      </p:sp>
      <p:sp>
        <p:nvSpPr>
          <p:cNvPr id="854047" name="Text Box 31"/>
          <p:cNvSpPr txBox="1">
            <a:spLocks noChangeArrowheads="1"/>
          </p:cNvSpPr>
          <p:nvPr/>
        </p:nvSpPr>
        <p:spPr bwMode="auto">
          <a:xfrm>
            <a:off x="4537075" y="4307115"/>
            <a:ext cx="8731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600" b="0" dirty="0"/>
              <a:t>1</a:t>
            </a:r>
          </a:p>
        </p:txBody>
      </p:sp>
      <p:grpSp>
        <p:nvGrpSpPr>
          <p:cNvPr id="4" name="Group 32"/>
          <p:cNvGrpSpPr>
            <a:grpSpLocks/>
          </p:cNvGrpSpPr>
          <p:nvPr/>
        </p:nvGrpSpPr>
        <p:grpSpPr bwMode="auto">
          <a:xfrm>
            <a:off x="619125" y="1708150"/>
            <a:ext cx="8089900" cy="3384549"/>
            <a:chOff x="336" y="896"/>
            <a:chExt cx="5096" cy="2132"/>
          </a:xfrm>
        </p:grpSpPr>
        <p:sp>
          <p:nvSpPr>
            <p:cNvPr id="854049" name="Rectangle 33"/>
            <p:cNvSpPr>
              <a:spLocks noChangeArrowheads="1"/>
            </p:cNvSpPr>
            <p:nvPr/>
          </p:nvSpPr>
          <p:spPr bwMode="auto">
            <a:xfrm>
              <a:off x="336" y="907"/>
              <a:ext cx="5060" cy="2121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4050" name="Text Box 34"/>
            <p:cNvSpPr txBox="1">
              <a:spLocks noChangeArrowheads="1"/>
            </p:cNvSpPr>
            <p:nvPr/>
          </p:nvSpPr>
          <p:spPr bwMode="auto">
            <a:xfrm>
              <a:off x="408" y="896"/>
              <a:ext cx="4905" cy="18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r>
                <a:rPr lang="en-US" dirty="0">
                  <a:latin typeface="Courier New" charset="0"/>
                </a:rPr>
                <a:t>Expression </a:t>
              </a:r>
              <a:r>
                <a:rPr lang="en-US" dirty="0" smtClean="0">
                  <a:latin typeface="Courier New" charset="0"/>
                </a:rPr>
                <a:t>*</a:t>
              </a:r>
              <a:r>
                <a:rPr lang="en-US" dirty="0" err="1" smtClean="0">
                  <a:latin typeface="Courier New" charset="0"/>
                </a:rPr>
                <a:t>readE(TokenScanner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>
                  <a:latin typeface="Courier New" charset="0"/>
                </a:rPr>
                <a:t>&amp;</a:t>
              </a:r>
              <a:r>
                <a:rPr lang="en-US" dirty="0" smtClean="0">
                  <a:latin typeface="Courier New" charset="0"/>
                </a:rPr>
                <a:t> scanner, </a:t>
              </a:r>
              <a:r>
                <a:rPr lang="en-US" dirty="0" err="1">
                  <a:latin typeface="Courier New" charset="0"/>
                </a:rPr>
                <a:t>int</a:t>
              </a:r>
              <a:r>
                <a:rPr lang="en-US" dirty="0">
                  <a:latin typeface="Courier New" charset="0"/>
                </a:rPr>
                <a:t> </a:t>
              </a:r>
              <a:r>
                <a:rPr lang="en-US" dirty="0" err="1">
                  <a:latin typeface="Courier New" charset="0"/>
                </a:rPr>
                <a:t>prec</a:t>
              </a:r>
              <a:r>
                <a:rPr lang="en-US" dirty="0">
                  <a:latin typeface="Courier New" charset="0"/>
                </a:rPr>
                <a:t>) {</a:t>
              </a:r>
            </a:p>
            <a:p>
              <a:r>
                <a:rPr lang="en-US" dirty="0">
                  <a:latin typeface="Courier New" charset="0"/>
                </a:rPr>
                <a:t>   Expression *exp =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readT(scanner</a:t>
              </a:r>
              <a:r>
                <a:rPr lang="en-US" dirty="0" smtClean="0">
                  <a:latin typeface="Courier New" charset="0"/>
                </a:rPr>
                <a:t>)</a:t>
              </a:r>
              <a:r>
                <a:rPr lang="en-US" dirty="0">
                  <a:latin typeface="Courier New" charset="0"/>
                </a:rPr>
                <a:t>;</a:t>
              </a:r>
            </a:p>
            <a:p>
              <a:r>
                <a:rPr lang="en-US" dirty="0">
                  <a:latin typeface="Courier New" charset="0"/>
                </a:rPr>
                <a:t>   string token;</a:t>
              </a:r>
            </a:p>
            <a:p>
              <a:r>
                <a:rPr lang="en-US" dirty="0">
                  <a:latin typeface="Courier New" charset="0"/>
                </a:rPr>
                <a:t>   while (true) {</a:t>
              </a:r>
            </a:p>
            <a:p>
              <a:r>
                <a:rPr lang="en-US" dirty="0">
                  <a:latin typeface="Courier New" charset="0"/>
                </a:rPr>
                <a:t>      token =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scanner.nextToken</a:t>
              </a:r>
              <a:r>
                <a:rPr lang="en-US" dirty="0">
                  <a:latin typeface="Courier New" charset="0"/>
                </a:rPr>
                <a:t>();</a:t>
              </a:r>
            </a:p>
            <a:p>
              <a:r>
                <a:rPr lang="en-US" dirty="0">
                  <a:latin typeface="Courier New" charset="0"/>
                </a:rPr>
                <a:t>      </a:t>
              </a:r>
              <a:r>
                <a:rPr lang="en-US" dirty="0" err="1">
                  <a:latin typeface="Courier New" charset="0"/>
                </a:rPr>
                <a:t>int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tprec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>
                  <a:latin typeface="Courier New" charset="0"/>
                </a:rPr>
                <a:t>=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precedence(token</a:t>
              </a:r>
              <a:r>
                <a:rPr lang="en-US" dirty="0">
                  <a:latin typeface="Courier New" charset="0"/>
                </a:rPr>
                <a:t>);</a:t>
              </a:r>
            </a:p>
            <a:p>
              <a:r>
                <a:rPr lang="en-US" dirty="0">
                  <a:latin typeface="Courier New" charset="0"/>
                </a:rPr>
                <a:t>      if </a:t>
              </a:r>
              <a:r>
                <a:rPr lang="en-US" dirty="0" smtClean="0">
                  <a:latin typeface="Courier New" charset="0"/>
                </a:rPr>
                <a:t>(</a:t>
              </a:r>
              <a:r>
                <a:rPr lang="en-US" dirty="0" err="1" smtClean="0">
                  <a:latin typeface="Courier New" charset="0"/>
                </a:rPr>
                <a:t>tprec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>
                  <a:latin typeface="Courier New" charset="0"/>
                </a:rPr>
                <a:t>&lt;= </a:t>
              </a:r>
              <a:r>
                <a:rPr lang="en-US" dirty="0" err="1">
                  <a:latin typeface="Courier New" charset="0"/>
                </a:rPr>
                <a:t>prec</a:t>
              </a:r>
              <a:r>
                <a:rPr lang="en-US" dirty="0">
                  <a:latin typeface="Courier New" charset="0"/>
                </a:rPr>
                <a:t>) break;</a:t>
              </a:r>
            </a:p>
            <a:p>
              <a:r>
                <a:rPr lang="en-US" dirty="0">
                  <a:latin typeface="Courier New" charset="0"/>
                </a:rPr>
                <a:t>      Expression *</a:t>
              </a:r>
              <a:r>
                <a:rPr lang="en-US" dirty="0" err="1">
                  <a:latin typeface="Courier New" charset="0"/>
                </a:rPr>
                <a:t>rhs</a:t>
              </a:r>
              <a:r>
                <a:rPr lang="en-US" dirty="0">
                  <a:latin typeface="Courier New" charset="0"/>
                </a:rPr>
                <a:t> =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readE(scanner</a:t>
              </a:r>
              <a:r>
                <a:rPr lang="en-US" dirty="0" smtClean="0">
                  <a:latin typeface="Courier New" charset="0"/>
                </a:rPr>
                <a:t>, </a:t>
              </a:r>
              <a:r>
                <a:rPr lang="en-US" dirty="0" err="1" smtClean="0">
                  <a:latin typeface="Courier New" charset="0"/>
                </a:rPr>
                <a:t>tprec</a:t>
              </a:r>
              <a:r>
                <a:rPr lang="en-US" dirty="0" smtClean="0">
                  <a:latin typeface="Courier New" charset="0"/>
                </a:rPr>
                <a:t>)</a:t>
              </a:r>
              <a:r>
                <a:rPr lang="en-US" dirty="0">
                  <a:latin typeface="Courier New" charset="0"/>
                </a:rPr>
                <a:t>;</a:t>
              </a:r>
            </a:p>
            <a:p>
              <a:r>
                <a:rPr lang="en-US" dirty="0">
                  <a:latin typeface="Courier New" charset="0"/>
                </a:rPr>
                <a:t>      exp = new </a:t>
              </a:r>
              <a:r>
                <a:rPr lang="en-US" dirty="0" err="1">
                  <a:latin typeface="Courier New" charset="0"/>
                </a:rPr>
                <a:t>CompoundExp</a:t>
              </a:r>
              <a:r>
                <a:rPr lang="en-US" dirty="0" err="1" smtClean="0">
                  <a:latin typeface="Courier New" charset="0"/>
                </a:rPr>
                <a:t>(token</a:t>
              </a:r>
              <a:r>
                <a:rPr lang="en-US" dirty="0" smtClean="0">
                  <a:latin typeface="Courier New" charset="0"/>
                </a:rPr>
                <a:t>, </a:t>
              </a:r>
              <a:r>
                <a:rPr lang="en-US" dirty="0">
                  <a:latin typeface="Courier New" charset="0"/>
                </a:rPr>
                <a:t>exp, </a:t>
              </a:r>
              <a:r>
                <a:rPr lang="en-US" dirty="0" err="1">
                  <a:latin typeface="Courier New" charset="0"/>
                </a:rPr>
                <a:t>rhs</a:t>
              </a:r>
              <a:r>
                <a:rPr lang="en-US" dirty="0">
                  <a:latin typeface="Courier New" charset="0"/>
                </a:rPr>
                <a:t>);</a:t>
              </a:r>
            </a:p>
            <a:p>
              <a:r>
                <a:rPr lang="en-US" dirty="0">
                  <a:latin typeface="Courier New" charset="0"/>
                </a:rPr>
                <a:t>   }</a:t>
              </a:r>
            </a:p>
            <a:p>
              <a:r>
                <a:rPr lang="en-US" dirty="0">
                  <a:latin typeface="Courier New" charset="0"/>
                </a:rPr>
                <a:t>  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scanner.saveToken</a:t>
              </a:r>
              <a:r>
                <a:rPr lang="en-US" dirty="0" err="1">
                  <a:latin typeface="Courier New" charset="0"/>
                </a:rPr>
                <a:t>(token</a:t>
              </a:r>
              <a:r>
                <a:rPr lang="en-US" dirty="0">
                  <a:latin typeface="Courier New" charset="0"/>
                </a:rPr>
                <a:t>);</a:t>
              </a:r>
            </a:p>
            <a:p>
              <a:r>
                <a:rPr lang="en-US" dirty="0">
                  <a:latin typeface="Courier New" charset="0"/>
                </a:rPr>
                <a:t>   return exp;</a:t>
              </a:r>
            </a:p>
            <a:p>
              <a:r>
                <a:rPr lang="en-US" dirty="0">
                  <a:latin typeface="Courier New" charset="0"/>
                </a:rPr>
                <a:t>}</a:t>
              </a:r>
            </a:p>
          </p:txBody>
        </p:sp>
        <p:sp>
          <p:nvSpPr>
            <p:cNvPr id="854051" name="Rectangle 35"/>
            <p:cNvSpPr>
              <a:spLocks noChangeArrowheads="1"/>
            </p:cNvSpPr>
            <p:nvPr/>
          </p:nvSpPr>
          <p:spPr bwMode="auto">
            <a:xfrm>
              <a:off x="986" y="2720"/>
              <a:ext cx="1150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4052" name="Text Box 36"/>
            <p:cNvSpPr txBox="1">
              <a:spLocks noChangeArrowheads="1"/>
            </p:cNvSpPr>
            <p:nvPr/>
          </p:nvSpPr>
          <p:spPr bwMode="auto">
            <a:xfrm>
              <a:off x="960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 smtClean="0">
                  <a:latin typeface="Courier New" charset="0"/>
                </a:rPr>
                <a:t>scanner</a:t>
              </a:r>
              <a:endParaRPr lang="en-US" dirty="0">
                <a:latin typeface="Courier New" charset="0"/>
              </a:endParaRPr>
            </a:p>
          </p:txBody>
        </p:sp>
        <p:sp>
          <p:nvSpPr>
            <p:cNvPr id="854053" name="Rectangle 37"/>
            <p:cNvSpPr>
              <a:spLocks noChangeArrowheads="1"/>
            </p:cNvSpPr>
            <p:nvPr/>
          </p:nvSpPr>
          <p:spPr bwMode="auto">
            <a:xfrm>
              <a:off x="2224" y="2720"/>
              <a:ext cx="547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4054" name="Text Box 38"/>
            <p:cNvSpPr txBox="1">
              <a:spLocks noChangeArrowheads="1"/>
            </p:cNvSpPr>
            <p:nvPr/>
          </p:nvSpPr>
          <p:spPr bwMode="auto">
            <a:xfrm>
              <a:off x="2200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>
                  <a:latin typeface="Courier New" charset="0"/>
                </a:rPr>
                <a:t>prec</a:t>
              </a:r>
            </a:p>
          </p:txBody>
        </p:sp>
        <p:sp>
          <p:nvSpPr>
            <p:cNvPr id="854055" name="Rectangle 39"/>
            <p:cNvSpPr>
              <a:spLocks noChangeArrowheads="1"/>
            </p:cNvSpPr>
            <p:nvPr/>
          </p:nvSpPr>
          <p:spPr bwMode="auto">
            <a:xfrm>
              <a:off x="2864" y="2720"/>
              <a:ext cx="547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4056" name="Text Box 40"/>
            <p:cNvSpPr txBox="1">
              <a:spLocks noChangeArrowheads="1"/>
            </p:cNvSpPr>
            <p:nvPr/>
          </p:nvSpPr>
          <p:spPr bwMode="auto">
            <a:xfrm>
              <a:off x="2840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 dirty="0" err="1" smtClean="0">
                  <a:latin typeface="Courier New" charset="0"/>
                </a:rPr>
                <a:t>tprec</a:t>
              </a:r>
              <a:endParaRPr lang="en-US" dirty="0">
                <a:latin typeface="Courier New" charset="0"/>
              </a:endParaRPr>
            </a:p>
          </p:txBody>
        </p:sp>
        <p:sp>
          <p:nvSpPr>
            <p:cNvPr id="854057" name="Rectangle 41"/>
            <p:cNvSpPr>
              <a:spLocks noChangeArrowheads="1"/>
            </p:cNvSpPr>
            <p:nvPr/>
          </p:nvSpPr>
          <p:spPr bwMode="auto">
            <a:xfrm>
              <a:off x="3504" y="2720"/>
              <a:ext cx="547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4058" name="Text Box 42"/>
            <p:cNvSpPr txBox="1">
              <a:spLocks noChangeArrowheads="1"/>
            </p:cNvSpPr>
            <p:nvPr/>
          </p:nvSpPr>
          <p:spPr bwMode="auto">
            <a:xfrm>
              <a:off x="3480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>
                  <a:latin typeface="Courier New" charset="0"/>
                </a:rPr>
                <a:t>token</a:t>
              </a:r>
            </a:p>
          </p:txBody>
        </p:sp>
        <p:sp>
          <p:nvSpPr>
            <p:cNvPr id="854059" name="Rectangle 43"/>
            <p:cNvSpPr>
              <a:spLocks noChangeArrowheads="1"/>
            </p:cNvSpPr>
            <p:nvPr/>
          </p:nvSpPr>
          <p:spPr bwMode="auto">
            <a:xfrm>
              <a:off x="4144" y="2720"/>
              <a:ext cx="547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4060" name="Text Box 44"/>
            <p:cNvSpPr txBox="1">
              <a:spLocks noChangeArrowheads="1"/>
            </p:cNvSpPr>
            <p:nvPr/>
          </p:nvSpPr>
          <p:spPr bwMode="auto">
            <a:xfrm>
              <a:off x="4120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>
                  <a:latin typeface="Courier New" charset="0"/>
                </a:rPr>
                <a:t>exp</a:t>
              </a:r>
            </a:p>
          </p:txBody>
        </p:sp>
        <p:sp>
          <p:nvSpPr>
            <p:cNvPr id="854061" name="Rectangle 45"/>
            <p:cNvSpPr>
              <a:spLocks noChangeArrowheads="1"/>
            </p:cNvSpPr>
            <p:nvPr/>
          </p:nvSpPr>
          <p:spPr bwMode="auto">
            <a:xfrm>
              <a:off x="4776" y="2720"/>
              <a:ext cx="547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4062" name="Text Box 46"/>
            <p:cNvSpPr txBox="1">
              <a:spLocks noChangeArrowheads="1"/>
            </p:cNvSpPr>
            <p:nvPr/>
          </p:nvSpPr>
          <p:spPr bwMode="auto">
            <a:xfrm>
              <a:off x="4752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>
                  <a:latin typeface="Courier New" charset="0"/>
                </a:rPr>
                <a:t>rhs</a:t>
              </a:r>
            </a:p>
          </p:txBody>
        </p:sp>
      </p:grpSp>
      <p:sp>
        <p:nvSpPr>
          <p:cNvPr id="854063" name="Rectangle 47"/>
          <p:cNvSpPr>
            <a:spLocks noChangeArrowheads="1"/>
          </p:cNvSpPr>
          <p:nvPr/>
        </p:nvSpPr>
        <p:spPr bwMode="auto">
          <a:xfrm>
            <a:off x="1685925" y="4617660"/>
            <a:ext cx="17843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noProof="1">
                <a:latin typeface="Courier New" charset="0"/>
              </a:rPr>
              <a:t>odd = 2 * n + 1</a:t>
            </a:r>
            <a:endParaRPr lang="en-US" dirty="0">
              <a:latin typeface="Courier New" charset="0"/>
            </a:endParaRPr>
          </a:p>
        </p:txBody>
      </p:sp>
      <p:sp>
        <p:nvSpPr>
          <p:cNvPr id="854064" name="Text Box 48"/>
          <p:cNvSpPr txBox="1">
            <a:spLocks noChangeArrowheads="1"/>
          </p:cNvSpPr>
          <p:nvPr/>
        </p:nvSpPr>
        <p:spPr bwMode="auto">
          <a:xfrm>
            <a:off x="3616325" y="4617055"/>
            <a:ext cx="8731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600" b="0" dirty="0"/>
              <a:t>1</a:t>
            </a:r>
          </a:p>
        </p:txBody>
      </p:sp>
      <p:grpSp>
        <p:nvGrpSpPr>
          <p:cNvPr id="5" name="Group 49"/>
          <p:cNvGrpSpPr>
            <a:grpSpLocks/>
          </p:cNvGrpSpPr>
          <p:nvPr/>
        </p:nvGrpSpPr>
        <p:grpSpPr bwMode="auto">
          <a:xfrm>
            <a:off x="3733800" y="5919787"/>
            <a:ext cx="762000" cy="571500"/>
            <a:chOff x="1552" y="3729"/>
            <a:chExt cx="480" cy="360"/>
          </a:xfrm>
        </p:grpSpPr>
        <p:sp>
          <p:nvSpPr>
            <p:cNvPr id="854066" name="Rectangle 50"/>
            <p:cNvSpPr>
              <a:spLocks noChangeArrowheads="1"/>
            </p:cNvSpPr>
            <p:nvPr/>
          </p:nvSpPr>
          <p:spPr bwMode="auto">
            <a:xfrm>
              <a:off x="1568" y="3915"/>
              <a:ext cx="434" cy="16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4067" name="Rectangle 51"/>
            <p:cNvSpPr>
              <a:spLocks noChangeArrowheads="1"/>
            </p:cNvSpPr>
            <p:nvPr/>
          </p:nvSpPr>
          <p:spPr bwMode="auto">
            <a:xfrm>
              <a:off x="1570" y="3897"/>
              <a:ext cx="431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noProof="1">
                  <a:latin typeface="Courier New" charset="0"/>
                </a:rPr>
                <a:t>2</a:t>
              </a:r>
              <a:endParaRPr lang="en-US" dirty="0">
                <a:latin typeface="Courier New" charset="0"/>
              </a:endParaRPr>
            </a:p>
          </p:txBody>
        </p:sp>
        <p:sp>
          <p:nvSpPr>
            <p:cNvPr id="854068" name="Rectangle 52"/>
            <p:cNvSpPr>
              <a:spLocks noChangeArrowheads="1"/>
            </p:cNvSpPr>
            <p:nvPr/>
          </p:nvSpPr>
          <p:spPr bwMode="auto">
            <a:xfrm>
              <a:off x="1568" y="3747"/>
              <a:ext cx="434" cy="16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4069" name="Rectangle 53"/>
            <p:cNvSpPr>
              <a:spLocks noChangeArrowheads="1"/>
            </p:cNvSpPr>
            <p:nvPr/>
          </p:nvSpPr>
          <p:spPr bwMode="auto">
            <a:xfrm>
              <a:off x="1552" y="3729"/>
              <a:ext cx="480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en-US" noProof="1" smtClean="0">
                  <a:latin typeface="Courier New" charset="0"/>
                </a:rPr>
                <a:t>CONST</a:t>
              </a:r>
              <a:endParaRPr lang="en-US" dirty="0">
                <a:latin typeface="Courier New" charset="0"/>
              </a:endParaRPr>
            </a:p>
          </p:txBody>
        </p:sp>
      </p:grpSp>
      <p:sp>
        <p:nvSpPr>
          <p:cNvPr id="854070" name="Oval 54"/>
          <p:cNvSpPr>
            <a:spLocks noChangeArrowheads="1"/>
          </p:cNvSpPr>
          <p:nvPr/>
        </p:nvSpPr>
        <p:spPr bwMode="auto">
          <a:xfrm>
            <a:off x="7086600" y="4775200"/>
            <a:ext cx="74613" cy="74613"/>
          </a:xfrm>
          <a:prstGeom prst="ellipse">
            <a:avLst/>
          </a:prstGeom>
          <a:solidFill>
            <a:srgbClr val="00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54071" name="Text Box 55"/>
          <p:cNvSpPr txBox="1">
            <a:spLocks noChangeArrowheads="1"/>
          </p:cNvSpPr>
          <p:nvPr/>
        </p:nvSpPr>
        <p:spPr bwMode="auto">
          <a:xfrm>
            <a:off x="3263900" y="473256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0000"/>
                </a:solidFill>
              </a:rPr>
              <a:t>^</a:t>
            </a:r>
          </a:p>
        </p:txBody>
      </p:sp>
      <p:sp>
        <p:nvSpPr>
          <p:cNvPr id="854072" name="Text Box 56"/>
          <p:cNvSpPr txBox="1">
            <a:spLocks noChangeArrowheads="1"/>
          </p:cNvSpPr>
          <p:nvPr/>
        </p:nvSpPr>
        <p:spPr bwMode="auto">
          <a:xfrm>
            <a:off x="4625975" y="4592865"/>
            <a:ext cx="8731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600" b="0"/>
              <a:t>3</a:t>
            </a:r>
          </a:p>
        </p:txBody>
      </p:sp>
      <p:sp>
        <p:nvSpPr>
          <p:cNvPr id="854073" name="Rectangle 57"/>
          <p:cNvSpPr>
            <a:spLocks noChangeArrowheads="1"/>
          </p:cNvSpPr>
          <p:nvPr/>
        </p:nvSpPr>
        <p:spPr bwMode="auto">
          <a:xfrm>
            <a:off x="5670550" y="4648200"/>
            <a:ext cx="8382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 algn="ctr"/>
            <a:r>
              <a:rPr noProof="1">
                <a:latin typeface="Courier New" charset="0"/>
              </a:rPr>
              <a:t>*</a:t>
            </a:r>
            <a:endParaRPr lang="en-US">
              <a:latin typeface="Courier New" charset="0"/>
            </a:endParaRPr>
          </a:p>
        </p:txBody>
      </p:sp>
      <p:sp>
        <p:nvSpPr>
          <p:cNvPr id="854074" name="Oval 58"/>
          <p:cNvSpPr>
            <a:spLocks noChangeArrowheads="1"/>
          </p:cNvSpPr>
          <p:nvPr/>
        </p:nvSpPr>
        <p:spPr bwMode="auto">
          <a:xfrm>
            <a:off x="8078788" y="4775200"/>
            <a:ext cx="74612" cy="74613"/>
          </a:xfrm>
          <a:prstGeom prst="ellipse">
            <a:avLst/>
          </a:prstGeom>
          <a:solidFill>
            <a:srgbClr val="00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cxnSp>
        <p:nvCxnSpPr>
          <p:cNvPr id="854075" name="AutoShape 59"/>
          <p:cNvCxnSpPr>
            <a:cxnSpLocks noChangeShapeType="1"/>
            <a:stCxn id="854074" idx="4"/>
            <a:endCxn id="854116" idx="1"/>
          </p:cNvCxnSpPr>
          <p:nvPr/>
        </p:nvCxnSpPr>
        <p:spPr bwMode="auto">
          <a:xfrm rot="5400000">
            <a:off x="7500144" y="5464969"/>
            <a:ext cx="1231900" cy="1588"/>
          </a:xfrm>
          <a:prstGeom prst="bentConnector4">
            <a:avLst>
              <a:gd name="adj1" fmla="val 64301"/>
              <a:gd name="adj2" fmla="val 14500000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grpSp>
        <p:nvGrpSpPr>
          <p:cNvPr id="6" name="Group 60"/>
          <p:cNvGrpSpPr>
            <a:grpSpLocks/>
          </p:cNvGrpSpPr>
          <p:nvPr/>
        </p:nvGrpSpPr>
        <p:grpSpPr bwMode="auto">
          <a:xfrm>
            <a:off x="6029325" y="5919787"/>
            <a:ext cx="688975" cy="571500"/>
            <a:chOff x="4894" y="3729"/>
            <a:chExt cx="434" cy="360"/>
          </a:xfrm>
        </p:grpSpPr>
        <p:sp>
          <p:nvSpPr>
            <p:cNvPr id="854077" name="Rectangle 61"/>
            <p:cNvSpPr>
              <a:spLocks noChangeArrowheads="1"/>
            </p:cNvSpPr>
            <p:nvPr/>
          </p:nvSpPr>
          <p:spPr bwMode="auto">
            <a:xfrm>
              <a:off x="4894" y="3915"/>
              <a:ext cx="434" cy="16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4078" name="Rectangle 62"/>
            <p:cNvSpPr>
              <a:spLocks noChangeArrowheads="1"/>
            </p:cNvSpPr>
            <p:nvPr/>
          </p:nvSpPr>
          <p:spPr bwMode="auto">
            <a:xfrm>
              <a:off x="4896" y="3897"/>
              <a:ext cx="431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noProof="1">
                  <a:latin typeface="Courier New" charset="0"/>
                </a:rPr>
                <a:t>n</a:t>
              </a:r>
              <a:endParaRPr lang="en-US" dirty="0">
                <a:latin typeface="Courier New" charset="0"/>
              </a:endParaRPr>
            </a:p>
          </p:txBody>
        </p:sp>
        <p:sp>
          <p:nvSpPr>
            <p:cNvPr id="854079" name="Rectangle 63"/>
            <p:cNvSpPr>
              <a:spLocks noChangeArrowheads="1"/>
            </p:cNvSpPr>
            <p:nvPr/>
          </p:nvSpPr>
          <p:spPr bwMode="auto">
            <a:xfrm>
              <a:off x="4894" y="3747"/>
              <a:ext cx="434" cy="16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4080" name="Rectangle 64"/>
            <p:cNvSpPr>
              <a:spLocks noChangeArrowheads="1"/>
            </p:cNvSpPr>
            <p:nvPr/>
          </p:nvSpPr>
          <p:spPr bwMode="auto">
            <a:xfrm>
              <a:off x="4896" y="3729"/>
              <a:ext cx="431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noProof="1">
                  <a:latin typeface="Courier New" charset="0"/>
                </a:rPr>
                <a:t>ID</a:t>
              </a:r>
              <a:endParaRPr lang="en-US" dirty="0">
                <a:latin typeface="Courier New" charset="0"/>
              </a:endParaRPr>
            </a:p>
          </p:txBody>
        </p:sp>
      </p:grpSp>
      <p:grpSp>
        <p:nvGrpSpPr>
          <p:cNvPr id="7" name="Group 65"/>
          <p:cNvGrpSpPr>
            <a:grpSpLocks/>
          </p:cNvGrpSpPr>
          <p:nvPr/>
        </p:nvGrpSpPr>
        <p:grpSpPr bwMode="auto">
          <a:xfrm>
            <a:off x="4886325" y="5919791"/>
            <a:ext cx="688975" cy="823913"/>
            <a:chOff x="3078" y="3729"/>
            <a:chExt cx="434" cy="519"/>
          </a:xfrm>
        </p:grpSpPr>
        <p:sp>
          <p:nvSpPr>
            <p:cNvPr id="854082" name="Rectangle 66"/>
            <p:cNvSpPr>
              <a:spLocks noChangeArrowheads="1"/>
            </p:cNvSpPr>
            <p:nvPr/>
          </p:nvSpPr>
          <p:spPr bwMode="auto">
            <a:xfrm>
              <a:off x="3078" y="3915"/>
              <a:ext cx="434" cy="16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4083" name="Rectangle 67"/>
            <p:cNvSpPr>
              <a:spLocks noChangeArrowheads="1"/>
            </p:cNvSpPr>
            <p:nvPr/>
          </p:nvSpPr>
          <p:spPr bwMode="auto">
            <a:xfrm>
              <a:off x="3080" y="3896"/>
              <a:ext cx="431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noProof="1">
                  <a:latin typeface="Courier New" charset="0"/>
                </a:rPr>
                <a:t>*</a:t>
              </a:r>
              <a:endParaRPr lang="en-US" dirty="0">
                <a:latin typeface="Courier New" charset="0"/>
              </a:endParaRPr>
            </a:p>
          </p:txBody>
        </p:sp>
        <p:sp>
          <p:nvSpPr>
            <p:cNvPr id="854084" name="Rectangle 68"/>
            <p:cNvSpPr>
              <a:spLocks noChangeArrowheads="1"/>
            </p:cNvSpPr>
            <p:nvPr/>
          </p:nvSpPr>
          <p:spPr bwMode="auto">
            <a:xfrm>
              <a:off x="3078" y="3747"/>
              <a:ext cx="434" cy="16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4085" name="Rectangle 69"/>
            <p:cNvSpPr>
              <a:spLocks noChangeArrowheads="1"/>
            </p:cNvSpPr>
            <p:nvPr/>
          </p:nvSpPr>
          <p:spPr bwMode="auto">
            <a:xfrm>
              <a:off x="3080" y="3729"/>
              <a:ext cx="431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en-US" noProof="1" smtClean="0">
                  <a:latin typeface="Courier New" charset="0"/>
                </a:rPr>
                <a:t>COMP</a:t>
              </a:r>
              <a:endParaRPr lang="en-US" dirty="0">
                <a:latin typeface="Courier New" charset="0"/>
              </a:endParaRPr>
            </a:p>
          </p:txBody>
        </p:sp>
        <p:sp>
          <p:nvSpPr>
            <p:cNvPr id="854086" name="Rectangle 70"/>
            <p:cNvSpPr>
              <a:spLocks noChangeArrowheads="1"/>
            </p:cNvSpPr>
            <p:nvPr/>
          </p:nvSpPr>
          <p:spPr bwMode="auto">
            <a:xfrm>
              <a:off x="3078" y="4081"/>
              <a:ext cx="213" cy="16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4087" name="Rectangle 71"/>
            <p:cNvSpPr>
              <a:spLocks noChangeArrowheads="1"/>
            </p:cNvSpPr>
            <p:nvPr/>
          </p:nvSpPr>
          <p:spPr bwMode="auto">
            <a:xfrm>
              <a:off x="3293" y="4081"/>
              <a:ext cx="219" cy="16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cxnSp>
        <p:nvCxnSpPr>
          <p:cNvPr id="854088" name="AutoShape 72"/>
          <p:cNvCxnSpPr>
            <a:cxnSpLocks noChangeShapeType="1"/>
            <a:stCxn id="854070" idx="4"/>
            <a:endCxn id="854085" idx="1"/>
          </p:cNvCxnSpPr>
          <p:nvPr/>
        </p:nvCxnSpPr>
        <p:spPr bwMode="auto">
          <a:xfrm rot="5400000">
            <a:off x="5395706" y="4343608"/>
            <a:ext cx="1221997" cy="2234407"/>
          </a:xfrm>
          <a:prstGeom prst="bentConnector4">
            <a:avLst>
              <a:gd name="adj1" fmla="val 49703"/>
              <a:gd name="adj2" fmla="val 110231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854089" name="AutoShape 73"/>
          <p:cNvCxnSpPr>
            <a:cxnSpLocks noChangeShapeType="1"/>
            <a:stCxn id="854090" idx="6"/>
            <a:endCxn id="854080" idx="1"/>
          </p:cNvCxnSpPr>
          <p:nvPr/>
        </p:nvCxnSpPr>
        <p:spPr bwMode="auto">
          <a:xfrm flipV="1">
            <a:off x="5446713" y="6071810"/>
            <a:ext cx="585787" cy="545684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sp>
        <p:nvSpPr>
          <p:cNvPr id="854090" name="Oval 74"/>
          <p:cNvSpPr>
            <a:spLocks noChangeArrowheads="1"/>
          </p:cNvSpPr>
          <p:nvPr/>
        </p:nvSpPr>
        <p:spPr bwMode="auto">
          <a:xfrm>
            <a:off x="5372100" y="6580188"/>
            <a:ext cx="74613" cy="74612"/>
          </a:xfrm>
          <a:prstGeom prst="ellipse">
            <a:avLst/>
          </a:prstGeom>
          <a:solidFill>
            <a:srgbClr val="00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54091" name="Oval 75"/>
          <p:cNvSpPr>
            <a:spLocks noChangeArrowheads="1"/>
          </p:cNvSpPr>
          <p:nvPr/>
        </p:nvSpPr>
        <p:spPr bwMode="auto">
          <a:xfrm>
            <a:off x="5016500" y="6580188"/>
            <a:ext cx="74613" cy="74612"/>
          </a:xfrm>
          <a:prstGeom prst="ellipse">
            <a:avLst/>
          </a:prstGeom>
          <a:solidFill>
            <a:srgbClr val="00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cxnSp>
        <p:nvCxnSpPr>
          <p:cNvPr id="854092" name="AutoShape 76"/>
          <p:cNvCxnSpPr>
            <a:cxnSpLocks noChangeShapeType="1"/>
            <a:stCxn id="854091" idx="2"/>
          </p:cNvCxnSpPr>
          <p:nvPr/>
        </p:nvCxnSpPr>
        <p:spPr bwMode="auto">
          <a:xfrm rot="10800000">
            <a:off x="3759200" y="6096000"/>
            <a:ext cx="1257300" cy="522288"/>
          </a:xfrm>
          <a:prstGeom prst="bentConnector3">
            <a:avLst>
              <a:gd name="adj1" fmla="val 118306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grpSp>
        <p:nvGrpSpPr>
          <p:cNvPr id="8" name="Group 77"/>
          <p:cNvGrpSpPr>
            <a:grpSpLocks/>
          </p:cNvGrpSpPr>
          <p:nvPr/>
        </p:nvGrpSpPr>
        <p:grpSpPr bwMode="auto">
          <a:xfrm>
            <a:off x="4625975" y="4610100"/>
            <a:ext cx="873125" cy="336550"/>
            <a:chOff x="2914" y="2904"/>
            <a:chExt cx="550" cy="212"/>
          </a:xfrm>
        </p:grpSpPr>
        <p:sp>
          <p:nvSpPr>
            <p:cNvPr id="854094" name="Rectangle 78"/>
            <p:cNvSpPr>
              <a:spLocks noChangeArrowheads="1"/>
            </p:cNvSpPr>
            <p:nvPr/>
          </p:nvSpPr>
          <p:spPr bwMode="auto">
            <a:xfrm>
              <a:off x="2964" y="2918"/>
              <a:ext cx="449" cy="198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4095" name="Text Box 79"/>
            <p:cNvSpPr txBox="1">
              <a:spLocks noChangeArrowheads="1"/>
            </p:cNvSpPr>
            <p:nvPr/>
          </p:nvSpPr>
          <p:spPr bwMode="auto">
            <a:xfrm>
              <a:off x="2914" y="2904"/>
              <a:ext cx="550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600" b="0" dirty="0"/>
                <a:t>2</a:t>
              </a:r>
            </a:p>
          </p:txBody>
        </p:sp>
      </p:grpSp>
      <p:grpSp>
        <p:nvGrpSpPr>
          <p:cNvPr id="9" name="Group 80"/>
          <p:cNvGrpSpPr>
            <a:grpSpLocks/>
          </p:cNvGrpSpPr>
          <p:nvPr/>
        </p:nvGrpSpPr>
        <p:grpSpPr bwMode="auto">
          <a:xfrm>
            <a:off x="5670550" y="4648200"/>
            <a:ext cx="838200" cy="314325"/>
            <a:chOff x="3572" y="2928"/>
            <a:chExt cx="528" cy="198"/>
          </a:xfrm>
        </p:grpSpPr>
        <p:sp>
          <p:nvSpPr>
            <p:cNvPr id="854097" name="Rectangle 81"/>
            <p:cNvSpPr>
              <a:spLocks noChangeArrowheads="1"/>
            </p:cNvSpPr>
            <p:nvPr/>
          </p:nvSpPr>
          <p:spPr bwMode="auto">
            <a:xfrm>
              <a:off x="3607" y="2928"/>
              <a:ext cx="449" cy="198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4098" name="Rectangle 82"/>
            <p:cNvSpPr>
              <a:spLocks noChangeArrowheads="1"/>
            </p:cNvSpPr>
            <p:nvPr/>
          </p:nvSpPr>
          <p:spPr bwMode="auto">
            <a:xfrm>
              <a:off x="3572" y="2928"/>
              <a:ext cx="528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noProof="1">
                  <a:latin typeface="Courier New" charset="0"/>
                </a:rPr>
                <a:t>+</a:t>
              </a:r>
              <a:endParaRPr lang="en-US">
                <a:latin typeface="Courier New" charset="0"/>
              </a:endParaRPr>
            </a:p>
          </p:txBody>
        </p:sp>
      </p:grpSp>
      <p:grpSp>
        <p:nvGrpSpPr>
          <p:cNvPr id="10" name="Group 83"/>
          <p:cNvGrpSpPr>
            <a:grpSpLocks/>
          </p:cNvGrpSpPr>
          <p:nvPr/>
        </p:nvGrpSpPr>
        <p:grpSpPr bwMode="auto">
          <a:xfrm>
            <a:off x="708025" y="1987550"/>
            <a:ext cx="8089900" cy="3384549"/>
            <a:chOff x="336" y="896"/>
            <a:chExt cx="5096" cy="2132"/>
          </a:xfrm>
        </p:grpSpPr>
        <p:sp>
          <p:nvSpPr>
            <p:cNvPr id="854100" name="Rectangle 84"/>
            <p:cNvSpPr>
              <a:spLocks noChangeArrowheads="1"/>
            </p:cNvSpPr>
            <p:nvPr/>
          </p:nvSpPr>
          <p:spPr bwMode="auto">
            <a:xfrm>
              <a:off x="336" y="907"/>
              <a:ext cx="5060" cy="2121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4101" name="Text Box 85"/>
            <p:cNvSpPr txBox="1">
              <a:spLocks noChangeArrowheads="1"/>
            </p:cNvSpPr>
            <p:nvPr/>
          </p:nvSpPr>
          <p:spPr bwMode="auto">
            <a:xfrm>
              <a:off x="408" y="896"/>
              <a:ext cx="4905" cy="18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r>
                <a:rPr lang="en-US" dirty="0">
                  <a:latin typeface="Courier New" charset="0"/>
                </a:rPr>
                <a:t>Expression </a:t>
              </a:r>
              <a:r>
                <a:rPr lang="en-US" dirty="0" smtClean="0">
                  <a:latin typeface="Courier New" charset="0"/>
                </a:rPr>
                <a:t>*</a:t>
              </a:r>
              <a:r>
                <a:rPr lang="en-US" dirty="0" err="1" smtClean="0">
                  <a:latin typeface="Courier New" charset="0"/>
                </a:rPr>
                <a:t>readE(TokenScanner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>
                  <a:latin typeface="Courier New" charset="0"/>
                </a:rPr>
                <a:t>&amp;</a:t>
              </a:r>
              <a:r>
                <a:rPr lang="en-US" dirty="0" smtClean="0">
                  <a:latin typeface="Courier New" charset="0"/>
                </a:rPr>
                <a:t> scanner, </a:t>
              </a:r>
              <a:r>
                <a:rPr lang="en-US" dirty="0" err="1">
                  <a:latin typeface="Courier New" charset="0"/>
                </a:rPr>
                <a:t>int</a:t>
              </a:r>
              <a:r>
                <a:rPr lang="en-US" dirty="0">
                  <a:latin typeface="Courier New" charset="0"/>
                </a:rPr>
                <a:t> </a:t>
              </a:r>
              <a:r>
                <a:rPr lang="en-US" dirty="0" err="1">
                  <a:latin typeface="Courier New" charset="0"/>
                </a:rPr>
                <a:t>prec</a:t>
              </a:r>
              <a:r>
                <a:rPr lang="en-US" dirty="0">
                  <a:latin typeface="Courier New" charset="0"/>
                </a:rPr>
                <a:t>) {</a:t>
              </a:r>
            </a:p>
            <a:p>
              <a:r>
                <a:rPr lang="en-US" dirty="0">
                  <a:latin typeface="Courier New" charset="0"/>
                </a:rPr>
                <a:t>   Expression *exp =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readT(scanner</a:t>
              </a:r>
              <a:r>
                <a:rPr lang="en-US" dirty="0" smtClean="0">
                  <a:latin typeface="Courier New" charset="0"/>
                </a:rPr>
                <a:t>)</a:t>
              </a:r>
              <a:r>
                <a:rPr lang="en-US" dirty="0">
                  <a:latin typeface="Courier New" charset="0"/>
                </a:rPr>
                <a:t>;</a:t>
              </a:r>
            </a:p>
            <a:p>
              <a:r>
                <a:rPr lang="en-US" dirty="0">
                  <a:latin typeface="Courier New" charset="0"/>
                </a:rPr>
                <a:t>   string token;</a:t>
              </a:r>
            </a:p>
            <a:p>
              <a:r>
                <a:rPr lang="en-US" dirty="0">
                  <a:latin typeface="Courier New" charset="0"/>
                </a:rPr>
                <a:t>   while (true) {</a:t>
              </a:r>
            </a:p>
            <a:p>
              <a:r>
                <a:rPr lang="en-US" dirty="0">
                  <a:latin typeface="Courier New" charset="0"/>
                </a:rPr>
                <a:t>      token =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scanner.nextToken</a:t>
              </a:r>
              <a:r>
                <a:rPr lang="en-US" dirty="0">
                  <a:latin typeface="Courier New" charset="0"/>
                </a:rPr>
                <a:t>();</a:t>
              </a:r>
            </a:p>
            <a:p>
              <a:r>
                <a:rPr lang="en-US" dirty="0">
                  <a:latin typeface="Courier New" charset="0"/>
                </a:rPr>
                <a:t>      </a:t>
              </a:r>
              <a:r>
                <a:rPr lang="en-US" dirty="0" err="1">
                  <a:latin typeface="Courier New" charset="0"/>
                </a:rPr>
                <a:t>int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tprec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>
                  <a:latin typeface="Courier New" charset="0"/>
                </a:rPr>
                <a:t>=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precedence(token</a:t>
              </a:r>
              <a:r>
                <a:rPr lang="en-US" dirty="0">
                  <a:latin typeface="Courier New" charset="0"/>
                </a:rPr>
                <a:t>);</a:t>
              </a:r>
            </a:p>
            <a:p>
              <a:r>
                <a:rPr lang="en-US" dirty="0">
                  <a:latin typeface="Courier New" charset="0"/>
                </a:rPr>
                <a:t>      if </a:t>
              </a:r>
              <a:r>
                <a:rPr lang="en-US" dirty="0" smtClean="0">
                  <a:latin typeface="Courier New" charset="0"/>
                </a:rPr>
                <a:t>(</a:t>
              </a:r>
              <a:r>
                <a:rPr lang="en-US" dirty="0" err="1" smtClean="0">
                  <a:latin typeface="Courier New" charset="0"/>
                </a:rPr>
                <a:t>tprec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>
                  <a:latin typeface="Courier New" charset="0"/>
                </a:rPr>
                <a:t>&lt;= </a:t>
              </a:r>
              <a:r>
                <a:rPr lang="en-US" dirty="0" err="1">
                  <a:latin typeface="Courier New" charset="0"/>
                </a:rPr>
                <a:t>prec</a:t>
              </a:r>
              <a:r>
                <a:rPr lang="en-US" dirty="0">
                  <a:latin typeface="Courier New" charset="0"/>
                </a:rPr>
                <a:t>) break;</a:t>
              </a:r>
            </a:p>
            <a:p>
              <a:r>
                <a:rPr lang="en-US" dirty="0">
                  <a:latin typeface="Courier New" charset="0"/>
                </a:rPr>
                <a:t>      Expression *</a:t>
              </a:r>
              <a:r>
                <a:rPr lang="en-US" dirty="0" err="1">
                  <a:latin typeface="Courier New" charset="0"/>
                </a:rPr>
                <a:t>rhs</a:t>
              </a:r>
              <a:r>
                <a:rPr lang="en-US" dirty="0">
                  <a:latin typeface="Courier New" charset="0"/>
                </a:rPr>
                <a:t> =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readE(scanner</a:t>
              </a:r>
              <a:r>
                <a:rPr lang="en-US" dirty="0" smtClean="0">
                  <a:latin typeface="Courier New" charset="0"/>
                </a:rPr>
                <a:t>, </a:t>
              </a:r>
              <a:r>
                <a:rPr lang="en-US" dirty="0" err="1" smtClean="0">
                  <a:latin typeface="Courier New" charset="0"/>
                </a:rPr>
                <a:t>tprec</a:t>
              </a:r>
              <a:r>
                <a:rPr lang="en-US" dirty="0" smtClean="0">
                  <a:latin typeface="Courier New" charset="0"/>
                </a:rPr>
                <a:t>)</a:t>
              </a:r>
              <a:r>
                <a:rPr lang="en-US" dirty="0">
                  <a:latin typeface="Courier New" charset="0"/>
                </a:rPr>
                <a:t>;</a:t>
              </a:r>
            </a:p>
            <a:p>
              <a:r>
                <a:rPr lang="en-US" dirty="0">
                  <a:latin typeface="Courier New" charset="0"/>
                </a:rPr>
                <a:t>      exp = new </a:t>
              </a:r>
              <a:r>
                <a:rPr lang="en-US" dirty="0" err="1">
                  <a:latin typeface="Courier New" charset="0"/>
                </a:rPr>
                <a:t>CompoundExp</a:t>
              </a:r>
              <a:r>
                <a:rPr lang="en-US" dirty="0" err="1" smtClean="0">
                  <a:latin typeface="Courier New" charset="0"/>
                </a:rPr>
                <a:t>(token</a:t>
              </a:r>
              <a:r>
                <a:rPr lang="en-US" dirty="0" smtClean="0">
                  <a:latin typeface="Courier New" charset="0"/>
                </a:rPr>
                <a:t>, </a:t>
              </a:r>
              <a:r>
                <a:rPr lang="en-US" dirty="0">
                  <a:latin typeface="Courier New" charset="0"/>
                </a:rPr>
                <a:t>exp, </a:t>
              </a:r>
              <a:r>
                <a:rPr lang="en-US" dirty="0" err="1">
                  <a:latin typeface="Courier New" charset="0"/>
                </a:rPr>
                <a:t>rhs</a:t>
              </a:r>
              <a:r>
                <a:rPr lang="en-US" dirty="0">
                  <a:latin typeface="Courier New" charset="0"/>
                </a:rPr>
                <a:t>);</a:t>
              </a:r>
            </a:p>
            <a:p>
              <a:r>
                <a:rPr lang="en-US" dirty="0">
                  <a:latin typeface="Courier New" charset="0"/>
                </a:rPr>
                <a:t>   }</a:t>
              </a:r>
            </a:p>
            <a:p>
              <a:r>
                <a:rPr lang="en-US" dirty="0">
                  <a:latin typeface="Courier New" charset="0"/>
                </a:rPr>
                <a:t>  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scanner.saveToken</a:t>
              </a:r>
              <a:r>
                <a:rPr lang="en-US" dirty="0" err="1">
                  <a:latin typeface="Courier New" charset="0"/>
                </a:rPr>
                <a:t>(token</a:t>
              </a:r>
              <a:r>
                <a:rPr lang="en-US" dirty="0">
                  <a:latin typeface="Courier New" charset="0"/>
                </a:rPr>
                <a:t>);</a:t>
              </a:r>
            </a:p>
            <a:p>
              <a:r>
                <a:rPr lang="en-US" dirty="0">
                  <a:latin typeface="Courier New" charset="0"/>
                </a:rPr>
                <a:t>   return exp;</a:t>
              </a:r>
            </a:p>
            <a:p>
              <a:r>
                <a:rPr lang="en-US" dirty="0">
                  <a:latin typeface="Courier New" charset="0"/>
                </a:rPr>
                <a:t>}</a:t>
              </a:r>
            </a:p>
          </p:txBody>
        </p:sp>
        <p:sp>
          <p:nvSpPr>
            <p:cNvPr id="854102" name="Rectangle 86"/>
            <p:cNvSpPr>
              <a:spLocks noChangeArrowheads="1"/>
            </p:cNvSpPr>
            <p:nvPr/>
          </p:nvSpPr>
          <p:spPr bwMode="auto">
            <a:xfrm>
              <a:off x="986" y="2720"/>
              <a:ext cx="1150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4103" name="Text Box 87"/>
            <p:cNvSpPr txBox="1">
              <a:spLocks noChangeArrowheads="1"/>
            </p:cNvSpPr>
            <p:nvPr/>
          </p:nvSpPr>
          <p:spPr bwMode="auto">
            <a:xfrm>
              <a:off x="960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 smtClean="0">
                  <a:latin typeface="Courier New" charset="0"/>
                </a:rPr>
                <a:t>scanner</a:t>
              </a:r>
              <a:endParaRPr lang="en-US" dirty="0">
                <a:latin typeface="Courier New" charset="0"/>
              </a:endParaRPr>
            </a:p>
          </p:txBody>
        </p:sp>
        <p:sp>
          <p:nvSpPr>
            <p:cNvPr id="854104" name="Rectangle 88"/>
            <p:cNvSpPr>
              <a:spLocks noChangeArrowheads="1"/>
            </p:cNvSpPr>
            <p:nvPr/>
          </p:nvSpPr>
          <p:spPr bwMode="auto">
            <a:xfrm>
              <a:off x="2224" y="2720"/>
              <a:ext cx="547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4105" name="Text Box 89"/>
            <p:cNvSpPr txBox="1">
              <a:spLocks noChangeArrowheads="1"/>
            </p:cNvSpPr>
            <p:nvPr/>
          </p:nvSpPr>
          <p:spPr bwMode="auto">
            <a:xfrm>
              <a:off x="2200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>
                  <a:latin typeface="Courier New" charset="0"/>
                </a:rPr>
                <a:t>prec</a:t>
              </a:r>
            </a:p>
          </p:txBody>
        </p:sp>
        <p:sp>
          <p:nvSpPr>
            <p:cNvPr id="854106" name="Rectangle 90"/>
            <p:cNvSpPr>
              <a:spLocks noChangeArrowheads="1"/>
            </p:cNvSpPr>
            <p:nvPr/>
          </p:nvSpPr>
          <p:spPr bwMode="auto">
            <a:xfrm>
              <a:off x="2864" y="2720"/>
              <a:ext cx="547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4107" name="Text Box 91"/>
            <p:cNvSpPr txBox="1">
              <a:spLocks noChangeArrowheads="1"/>
            </p:cNvSpPr>
            <p:nvPr/>
          </p:nvSpPr>
          <p:spPr bwMode="auto">
            <a:xfrm>
              <a:off x="2840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 dirty="0" err="1" smtClean="0">
                  <a:latin typeface="Courier New" charset="0"/>
                </a:rPr>
                <a:t>tprec</a:t>
              </a:r>
              <a:endParaRPr lang="en-US" dirty="0">
                <a:latin typeface="Courier New" charset="0"/>
              </a:endParaRPr>
            </a:p>
          </p:txBody>
        </p:sp>
        <p:sp>
          <p:nvSpPr>
            <p:cNvPr id="854108" name="Rectangle 92"/>
            <p:cNvSpPr>
              <a:spLocks noChangeArrowheads="1"/>
            </p:cNvSpPr>
            <p:nvPr/>
          </p:nvSpPr>
          <p:spPr bwMode="auto">
            <a:xfrm>
              <a:off x="3504" y="2720"/>
              <a:ext cx="547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4109" name="Text Box 93"/>
            <p:cNvSpPr txBox="1">
              <a:spLocks noChangeArrowheads="1"/>
            </p:cNvSpPr>
            <p:nvPr/>
          </p:nvSpPr>
          <p:spPr bwMode="auto">
            <a:xfrm>
              <a:off x="3480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>
                  <a:latin typeface="Courier New" charset="0"/>
                </a:rPr>
                <a:t>token</a:t>
              </a:r>
            </a:p>
          </p:txBody>
        </p:sp>
        <p:sp>
          <p:nvSpPr>
            <p:cNvPr id="854110" name="Rectangle 94"/>
            <p:cNvSpPr>
              <a:spLocks noChangeArrowheads="1"/>
            </p:cNvSpPr>
            <p:nvPr/>
          </p:nvSpPr>
          <p:spPr bwMode="auto">
            <a:xfrm>
              <a:off x="4144" y="2720"/>
              <a:ext cx="547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4111" name="Text Box 95"/>
            <p:cNvSpPr txBox="1">
              <a:spLocks noChangeArrowheads="1"/>
            </p:cNvSpPr>
            <p:nvPr/>
          </p:nvSpPr>
          <p:spPr bwMode="auto">
            <a:xfrm>
              <a:off x="4120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>
                  <a:latin typeface="Courier New" charset="0"/>
                </a:rPr>
                <a:t>exp</a:t>
              </a:r>
            </a:p>
          </p:txBody>
        </p:sp>
        <p:sp>
          <p:nvSpPr>
            <p:cNvPr id="854112" name="Rectangle 96"/>
            <p:cNvSpPr>
              <a:spLocks noChangeArrowheads="1"/>
            </p:cNvSpPr>
            <p:nvPr/>
          </p:nvSpPr>
          <p:spPr bwMode="auto">
            <a:xfrm>
              <a:off x="4776" y="2720"/>
              <a:ext cx="547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4113" name="Text Box 97"/>
            <p:cNvSpPr txBox="1">
              <a:spLocks noChangeArrowheads="1"/>
            </p:cNvSpPr>
            <p:nvPr/>
          </p:nvSpPr>
          <p:spPr bwMode="auto">
            <a:xfrm>
              <a:off x="4752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>
                  <a:latin typeface="Courier New" charset="0"/>
                </a:rPr>
                <a:t>rhs</a:t>
              </a:r>
            </a:p>
          </p:txBody>
        </p:sp>
      </p:grpSp>
      <p:sp>
        <p:nvSpPr>
          <p:cNvPr id="854114" name="Rectangle 98"/>
          <p:cNvSpPr>
            <a:spLocks noChangeArrowheads="1"/>
          </p:cNvSpPr>
          <p:nvPr/>
        </p:nvSpPr>
        <p:spPr bwMode="auto">
          <a:xfrm>
            <a:off x="8115300" y="6215063"/>
            <a:ext cx="688975" cy="265112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54115" name="Rectangle 99"/>
          <p:cNvSpPr>
            <a:spLocks noChangeArrowheads="1"/>
          </p:cNvSpPr>
          <p:nvPr/>
        </p:nvSpPr>
        <p:spPr bwMode="auto">
          <a:xfrm>
            <a:off x="8118475" y="6186110"/>
            <a:ext cx="68421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 algn="ctr"/>
            <a:r>
              <a:rPr noProof="1">
                <a:latin typeface="Courier New" charset="0"/>
              </a:rPr>
              <a:t>1</a:t>
            </a:r>
            <a:endParaRPr lang="en-US" dirty="0">
              <a:latin typeface="Courier New" charset="0"/>
            </a:endParaRPr>
          </a:p>
        </p:txBody>
      </p:sp>
      <p:sp>
        <p:nvSpPr>
          <p:cNvPr id="854116" name="Rectangle 100"/>
          <p:cNvSpPr>
            <a:spLocks noChangeArrowheads="1"/>
          </p:cNvSpPr>
          <p:nvPr/>
        </p:nvSpPr>
        <p:spPr bwMode="auto">
          <a:xfrm>
            <a:off x="8115300" y="5948363"/>
            <a:ext cx="688975" cy="265112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54117" name="Rectangle 101"/>
          <p:cNvSpPr>
            <a:spLocks noChangeArrowheads="1"/>
          </p:cNvSpPr>
          <p:nvPr/>
        </p:nvSpPr>
        <p:spPr bwMode="auto">
          <a:xfrm>
            <a:off x="8077200" y="5919410"/>
            <a:ext cx="762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 algn="ctr"/>
            <a:r>
              <a:rPr lang="en-US" noProof="1" smtClean="0">
                <a:latin typeface="Courier New" charset="0"/>
              </a:rPr>
              <a:t>CONST</a:t>
            </a:r>
            <a:endParaRPr lang="en-US" dirty="0">
              <a:latin typeface="Courier New" charset="0"/>
            </a:endParaRP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6066" name="Line 2"/>
          <p:cNvSpPr>
            <a:spLocks noChangeShapeType="1"/>
          </p:cNvSpPr>
          <p:nvPr/>
        </p:nvSpPr>
        <p:spPr bwMode="auto">
          <a:xfrm flipV="1">
            <a:off x="6807200" y="5486400"/>
            <a:ext cx="152400" cy="152400"/>
          </a:xfrm>
          <a:prstGeom prst="line">
            <a:avLst/>
          </a:prstGeom>
          <a:noFill/>
          <a:ln w="9525">
            <a:solidFill>
              <a:srgbClr val="CCFFFF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56067" name="Rectangle 3"/>
          <p:cNvSpPr>
            <a:spLocks noGrp="1" noChangeArrowheads="1"/>
          </p:cNvSpPr>
          <p:nvPr>
            <p:ph type="title"/>
          </p:nvPr>
        </p:nvSpPr>
        <p:spPr>
          <a:xfrm>
            <a:off x="0" y="76200"/>
            <a:ext cx="9144000" cy="1143000"/>
          </a:xfrm>
          <a:noFill/>
          <a:ln/>
        </p:spPr>
        <p:txBody>
          <a:bodyPr/>
          <a:lstStyle/>
          <a:p>
            <a:r>
              <a:rPr lang="en-US" sz="4000">
                <a:solidFill>
                  <a:srgbClr val="FF0000"/>
                </a:solidFill>
              </a:rPr>
              <a:t>Tracing the Precedence Parser </a:t>
            </a:r>
            <a:endParaRPr lang="en-US">
              <a:solidFill>
                <a:srgbClr val="FF0000"/>
              </a:solidFill>
            </a:endParaRPr>
          </a:p>
        </p:txBody>
      </p:sp>
      <p:sp>
        <p:nvSpPr>
          <p:cNvPr id="856068" name="Rectangle 4"/>
          <p:cNvSpPr>
            <a:spLocks noChangeArrowheads="1"/>
          </p:cNvSpPr>
          <p:nvPr/>
        </p:nvSpPr>
        <p:spPr bwMode="auto">
          <a:xfrm>
            <a:off x="444500" y="1166813"/>
            <a:ext cx="8032750" cy="198437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56069" name="Text Box 5"/>
          <p:cNvSpPr txBox="1">
            <a:spLocks noChangeArrowheads="1"/>
          </p:cNvSpPr>
          <p:nvPr/>
        </p:nvSpPr>
        <p:spPr bwMode="auto">
          <a:xfrm>
            <a:off x="520700" y="1130528"/>
            <a:ext cx="7962900" cy="1747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lnSpc>
                <a:spcPct val="110000"/>
              </a:lnSpc>
            </a:pPr>
            <a:r>
              <a:rPr noProof="1">
                <a:latin typeface="Courier New" charset="0"/>
              </a:rPr>
              <a:t>int main() {</a:t>
            </a:r>
          </a:p>
          <a:p>
            <a:pPr>
              <a:lnSpc>
                <a:spcPct val="110000"/>
              </a:lnSpc>
            </a:pPr>
            <a:r>
              <a:rPr noProof="1">
                <a:latin typeface="Courier New" charset="0"/>
              </a:rPr>
              <a:t>  </a:t>
            </a:r>
            <a:r>
              <a:rPr noProof="1" smtClean="0">
                <a:latin typeface="Courier New" charset="0"/>
              </a:rPr>
              <a:t> </a:t>
            </a:r>
            <a:r>
              <a:rPr lang="en-US" noProof="1" smtClean="0">
                <a:latin typeface="Courier New" charset="0"/>
              </a:rPr>
              <a:t>TokenScanner</a:t>
            </a:r>
            <a:r>
              <a:rPr noProof="1" smtClean="0">
                <a:latin typeface="Courier New" charset="0"/>
              </a:rPr>
              <a:t> scanner </a:t>
            </a:r>
            <a:r>
              <a:rPr noProof="1">
                <a:latin typeface="Courier New" charset="0"/>
              </a:rPr>
              <a:t>= new</a:t>
            </a:r>
            <a:r>
              <a:rPr noProof="1" smtClean="0">
                <a:latin typeface="Courier New" charset="0"/>
              </a:rPr>
              <a:t> </a:t>
            </a:r>
            <a:r>
              <a:rPr lang="en-US" noProof="1" smtClean="0">
                <a:latin typeface="Courier New" charset="0"/>
              </a:rPr>
              <a:t>TokenScanner</a:t>
            </a:r>
            <a:r>
              <a:rPr noProof="1" smtClean="0">
                <a:latin typeface="Courier New" charset="0"/>
              </a:rPr>
              <a:t>(</a:t>
            </a:r>
            <a:r>
              <a:rPr noProof="1">
                <a:latin typeface="Courier New" charset="0"/>
              </a:rPr>
              <a:t>);</a:t>
            </a:r>
          </a:p>
          <a:p>
            <a:pPr>
              <a:lnSpc>
                <a:spcPct val="110000"/>
              </a:lnSpc>
            </a:pPr>
            <a:r>
              <a:rPr noProof="1">
                <a:latin typeface="Courier New" charset="0"/>
              </a:rPr>
              <a:t>  </a:t>
            </a:r>
            <a:r>
              <a:rPr noProof="1" smtClean="0">
                <a:latin typeface="Courier New" charset="0"/>
              </a:rPr>
              <a:t> scanner.setInput</a:t>
            </a:r>
            <a:r>
              <a:rPr noProof="1">
                <a:latin typeface="Courier New" charset="0"/>
              </a:rPr>
              <a:t>("odd = 2 * n + 1");</a:t>
            </a:r>
          </a:p>
          <a:p>
            <a:pPr>
              <a:lnSpc>
                <a:spcPct val="110000"/>
              </a:lnSpc>
            </a:pPr>
            <a:r>
              <a:rPr noProof="1">
                <a:latin typeface="Courier New" charset="0"/>
              </a:rPr>
              <a:t>  </a:t>
            </a:r>
            <a:r>
              <a:rPr noProof="1" smtClean="0">
                <a:latin typeface="Courier New" charset="0"/>
              </a:rPr>
              <a:t> </a:t>
            </a:r>
            <a:r>
              <a:rPr lang="en-US" noProof="1" smtClean="0">
                <a:latin typeface="Courier New" charset="0"/>
              </a:rPr>
              <a:t>scanner.ignoreWhitespace()</a:t>
            </a:r>
            <a:r>
              <a:rPr noProof="1" smtClean="0">
                <a:latin typeface="Courier New" charset="0"/>
              </a:rPr>
              <a:t>;</a:t>
            </a:r>
            <a:endParaRPr noProof="1">
              <a:latin typeface="Courier New" charset="0"/>
            </a:endParaRPr>
          </a:p>
          <a:p>
            <a:pPr>
              <a:lnSpc>
                <a:spcPct val="110000"/>
              </a:lnSpc>
            </a:pPr>
            <a:r>
              <a:rPr noProof="1">
                <a:latin typeface="Courier New" charset="0"/>
              </a:rPr>
              <a:t>   Expression *exp =</a:t>
            </a:r>
            <a:r>
              <a:rPr noProof="1" smtClean="0">
                <a:latin typeface="Courier New" charset="0"/>
              </a:rPr>
              <a:t> </a:t>
            </a:r>
            <a:r>
              <a:rPr lang="en-US" noProof="1" smtClean="0">
                <a:latin typeface="Courier New" charset="0"/>
              </a:rPr>
              <a:t>readE(scanner, 0)</a:t>
            </a:r>
            <a:r>
              <a:rPr noProof="1" smtClean="0">
                <a:latin typeface="Courier New" charset="0"/>
              </a:rPr>
              <a:t>;</a:t>
            </a:r>
            <a:endParaRPr noProof="1">
              <a:latin typeface="Courier New" charset="0"/>
            </a:endParaRPr>
          </a:p>
          <a:p>
            <a:pPr>
              <a:lnSpc>
                <a:spcPct val="110000"/>
              </a:lnSpc>
            </a:pPr>
            <a:r>
              <a:rPr noProof="1">
                <a:latin typeface="Courier New" charset="0"/>
              </a:rPr>
              <a:t>   . . .</a:t>
            </a:r>
          </a:p>
          <a:p>
            <a:pPr>
              <a:lnSpc>
                <a:spcPct val="110000"/>
              </a:lnSpc>
            </a:pPr>
            <a:r>
              <a:rPr noProof="1">
                <a:latin typeface="Courier New" charset="0"/>
              </a:rPr>
              <a:t>}</a:t>
            </a:r>
          </a:p>
        </p:txBody>
      </p:sp>
      <p:grpSp>
        <p:nvGrpSpPr>
          <p:cNvPr id="2" name="Group 6"/>
          <p:cNvGrpSpPr>
            <a:grpSpLocks/>
          </p:cNvGrpSpPr>
          <p:nvPr/>
        </p:nvGrpSpPr>
        <p:grpSpPr bwMode="auto">
          <a:xfrm>
            <a:off x="533400" y="1422400"/>
            <a:ext cx="8089900" cy="3384549"/>
            <a:chOff x="336" y="896"/>
            <a:chExt cx="5096" cy="2132"/>
          </a:xfrm>
        </p:grpSpPr>
        <p:sp>
          <p:nvSpPr>
            <p:cNvPr id="856071" name="Rectangle 7"/>
            <p:cNvSpPr>
              <a:spLocks noChangeArrowheads="1"/>
            </p:cNvSpPr>
            <p:nvPr/>
          </p:nvSpPr>
          <p:spPr bwMode="auto">
            <a:xfrm>
              <a:off x="336" y="907"/>
              <a:ext cx="5060" cy="2121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6072" name="Text Box 8"/>
            <p:cNvSpPr txBox="1">
              <a:spLocks noChangeArrowheads="1"/>
            </p:cNvSpPr>
            <p:nvPr/>
          </p:nvSpPr>
          <p:spPr bwMode="auto">
            <a:xfrm>
              <a:off x="408" y="896"/>
              <a:ext cx="4905" cy="18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r>
                <a:rPr lang="en-US" dirty="0">
                  <a:latin typeface="Courier New" charset="0"/>
                </a:rPr>
                <a:t>Expression </a:t>
              </a:r>
              <a:r>
                <a:rPr lang="en-US" dirty="0" smtClean="0">
                  <a:latin typeface="Courier New" charset="0"/>
                </a:rPr>
                <a:t>*</a:t>
              </a:r>
              <a:r>
                <a:rPr lang="en-US" dirty="0" err="1" smtClean="0">
                  <a:latin typeface="Courier New" charset="0"/>
                </a:rPr>
                <a:t>readE(TokenScanner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>
                  <a:latin typeface="Courier New" charset="0"/>
                </a:rPr>
                <a:t>&amp;</a:t>
              </a:r>
              <a:r>
                <a:rPr lang="en-US" dirty="0" smtClean="0">
                  <a:latin typeface="Courier New" charset="0"/>
                </a:rPr>
                <a:t> scanner, </a:t>
              </a:r>
              <a:r>
                <a:rPr lang="en-US" dirty="0" err="1">
                  <a:latin typeface="Courier New" charset="0"/>
                </a:rPr>
                <a:t>int</a:t>
              </a:r>
              <a:r>
                <a:rPr lang="en-US" dirty="0">
                  <a:latin typeface="Courier New" charset="0"/>
                </a:rPr>
                <a:t> </a:t>
              </a:r>
              <a:r>
                <a:rPr lang="en-US" dirty="0" err="1">
                  <a:latin typeface="Courier New" charset="0"/>
                </a:rPr>
                <a:t>prec</a:t>
              </a:r>
              <a:r>
                <a:rPr lang="en-US" dirty="0">
                  <a:latin typeface="Courier New" charset="0"/>
                </a:rPr>
                <a:t>) {</a:t>
              </a:r>
            </a:p>
            <a:p>
              <a:r>
                <a:rPr lang="en-US" dirty="0">
                  <a:latin typeface="Courier New" charset="0"/>
                </a:rPr>
                <a:t>   Expression *exp =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readT(scanner</a:t>
              </a:r>
              <a:r>
                <a:rPr lang="en-US" dirty="0" smtClean="0">
                  <a:latin typeface="Courier New" charset="0"/>
                </a:rPr>
                <a:t>)</a:t>
              </a:r>
              <a:r>
                <a:rPr lang="en-US" dirty="0">
                  <a:latin typeface="Courier New" charset="0"/>
                </a:rPr>
                <a:t>;</a:t>
              </a:r>
            </a:p>
            <a:p>
              <a:r>
                <a:rPr lang="en-US" dirty="0">
                  <a:latin typeface="Courier New" charset="0"/>
                </a:rPr>
                <a:t>   string token;</a:t>
              </a:r>
            </a:p>
            <a:p>
              <a:r>
                <a:rPr lang="en-US" dirty="0">
                  <a:latin typeface="Courier New" charset="0"/>
                </a:rPr>
                <a:t>   while (true) {</a:t>
              </a:r>
            </a:p>
            <a:p>
              <a:r>
                <a:rPr lang="en-US" dirty="0">
                  <a:latin typeface="Courier New" charset="0"/>
                </a:rPr>
                <a:t>      token =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scanner.nextToken</a:t>
              </a:r>
              <a:r>
                <a:rPr lang="en-US" dirty="0">
                  <a:latin typeface="Courier New" charset="0"/>
                </a:rPr>
                <a:t>();</a:t>
              </a:r>
            </a:p>
            <a:p>
              <a:r>
                <a:rPr lang="en-US" dirty="0">
                  <a:latin typeface="Courier New" charset="0"/>
                </a:rPr>
                <a:t>      </a:t>
              </a:r>
              <a:r>
                <a:rPr lang="en-US" dirty="0" err="1">
                  <a:latin typeface="Courier New" charset="0"/>
                </a:rPr>
                <a:t>int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tprec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>
                  <a:latin typeface="Courier New" charset="0"/>
                </a:rPr>
                <a:t>=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precedence(token</a:t>
              </a:r>
              <a:r>
                <a:rPr lang="en-US" dirty="0">
                  <a:latin typeface="Courier New" charset="0"/>
                </a:rPr>
                <a:t>);</a:t>
              </a:r>
            </a:p>
            <a:p>
              <a:r>
                <a:rPr lang="en-US" dirty="0">
                  <a:latin typeface="Courier New" charset="0"/>
                </a:rPr>
                <a:t>      if </a:t>
              </a:r>
              <a:r>
                <a:rPr lang="en-US" dirty="0" smtClean="0">
                  <a:latin typeface="Courier New" charset="0"/>
                </a:rPr>
                <a:t>(</a:t>
              </a:r>
              <a:r>
                <a:rPr lang="en-US" dirty="0" err="1" smtClean="0">
                  <a:latin typeface="Courier New" charset="0"/>
                </a:rPr>
                <a:t>tprec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>
                  <a:latin typeface="Courier New" charset="0"/>
                </a:rPr>
                <a:t>&lt;= </a:t>
              </a:r>
              <a:r>
                <a:rPr lang="en-US" dirty="0" err="1">
                  <a:latin typeface="Courier New" charset="0"/>
                </a:rPr>
                <a:t>prec</a:t>
              </a:r>
              <a:r>
                <a:rPr lang="en-US" dirty="0">
                  <a:latin typeface="Courier New" charset="0"/>
                </a:rPr>
                <a:t>) break;</a:t>
              </a:r>
            </a:p>
            <a:p>
              <a:r>
                <a:rPr lang="en-US" dirty="0">
                  <a:latin typeface="Courier New" charset="0"/>
                </a:rPr>
                <a:t>      Expression *</a:t>
              </a:r>
              <a:r>
                <a:rPr lang="en-US" dirty="0" err="1">
                  <a:latin typeface="Courier New" charset="0"/>
                </a:rPr>
                <a:t>rhs</a:t>
              </a:r>
              <a:r>
                <a:rPr lang="en-US" dirty="0">
                  <a:latin typeface="Courier New" charset="0"/>
                </a:rPr>
                <a:t> =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readE(scanner</a:t>
              </a:r>
              <a:r>
                <a:rPr lang="en-US" dirty="0" smtClean="0">
                  <a:latin typeface="Courier New" charset="0"/>
                </a:rPr>
                <a:t>, </a:t>
              </a:r>
              <a:r>
                <a:rPr lang="en-US" dirty="0" err="1" smtClean="0">
                  <a:latin typeface="Courier New" charset="0"/>
                </a:rPr>
                <a:t>tprec</a:t>
              </a:r>
              <a:r>
                <a:rPr lang="en-US" dirty="0" smtClean="0">
                  <a:latin typeface="Courier New" charset="0"/>
                </a:rPr>
                <a:t>)</a:t>
              </a:r>
              <a:r>
                <a:rPr lang="en-US" dirty="0">
                  <a:latin typeface="Courier New" charset="0"/>
                </a:rPr>
                <a:t>;</a:t>
              </a:r>
            </a:p>
            <a:p>
              <a:r>
                <a:rPr lang="en-US" dirty="0">
                  <a:latin typeface="Courier New" charset="0"/>
                </a:rPr>
                <a:t>      exp = new </a:t>
              </a:r>
              <a:r>
                <a:rPr lang="en-US" dirty="0" err="1">
                  <a:latin typeface="Courier New" charset="0"/>
                </a:rPr>
                <a:t>CompoundExp</a:t>
              </a:r>
              <a:r>
                <a:rPr lang="en-US" dirty="0" err="1" smtClean="0">
                  <a:latin typeface="Courier New" charset="0"/>
                </a:rPr>
                <a:t>(token</a:t>
              </a:r>
              <a:r>
                <a:rPr lang="en-US" dirty="0" smtClean="0">
                  <a:latin typeface="Courier New" charset="0"/>
                </a:rPr>
                <a:t>, </a:t>
              </a:r>
              <a:r>
                <a:rPr lang="en-US" dirty="0">
                  <a:latin typeface="Courier New" charset="0"/>
                </a:rPr>
                <a:t>exp, </a:t>
              </a:r>
              <a:r>
                <a:rPr lang="en-US" dirty="0" err="1">
                  <a:latin typeface="Courier New" charset="0"/>
                </a:rPr>
                <a:t>rhs</a:t>
              </a:r>
              <a:r>
                <a:rPr lang="en-US" dirty="0">
                  <a:latin typeface="Courier New" charset="0"/>
                </a:rPr>
                <a:t>);</a:t>
              </a:r>
            </a:p>
            <a:p>
              <a:r>
                <a:rPr lang="en-US" dirty="0">
                  <a:latin typeface="Courier New" charset="0"/>
                </a:rPr>
                <a:t>   }</a:t>
              </a:r>
            </a:p>
            <a:p>
              <a:r>
                <a:rPr lang="en-US" dirty="0">
                  <a:latin typeface="Courier New" charset="0"/>
                </a:rPr>
                <a:t>  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scanner.saveToken</a:t>
              </a:r>
              <a:r>
                <a:rPr lang="en-US" dirty="0" err="1">
                  <a:latin typeface="Courier New" charset="0"/>
                </a:rPr>
                <a:t>(token</a:t>
              </a:r>
              <a:r>
                <a:rPr lang="en-US" dirty="0">
                  <a:latin typeface="Courier New" charset="0"/>
                </a:rPr>
                <a:t>);</a:t>
              </a:r>
            </a:p>
            <a:p>
              <a:r>
                <a:rPr lang="en-US" dirty="0">
                  <a:latin typeface="Courier New" charset="0"/>
                </a:rPr>
                <a:t>   return exp;</a:t>
              </a:r>
            </a:p>
            <a:p>
              <a:r>
                <a:rPr lang="en-US" dirty="0">
                  <a:latin typeface="Courier New" charset="0"/>
                </a:rPr>
                <a:t>}</a:t>
              </a:r>
            </a:p>
          </p:txBody>
        </p:sp>
        <p:sp>
          <p:nvSpPr>
            <p:cNvPr id="856073" name="Rectangle 9"/>
            <p:cNvSpPr>
              <a:spLocks noChangeArrowheads="1"/>
            </p:cNvSpPr>
            <p:nvPr/>
          </p:nvSpPr>
          <p:spPr bwMode="auto">
            <a:xfrm>
              <a:off x="986" y="2720"/>
              <a:ext cx="1150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6074" name="Text Box 10"/>
            <p:cNvSpPr txBox="1">
              <a:spLocks noChangeArrowheads="1"/>
            </p:cNvSpPr>
            <p:nvPr/>
          </p:nvSpPr>
          <p:spPr bwMode="auto">
            <a:xfrm>
              <a:off x="960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 smtClean="0">
                  <a:latin typeface="Courier New" charset="0"/>
                </a:rPr>
                <a:t>scanner</a:t>
              </a:r>
              <a:endParaRPr lang="en-US" dirty="0">
                <a:latin typeface="Courier New" charset="0"/>
              </a:endParaRPr>
            </a:p>
          </p:txBody>
        </p:sp>
        <p:sp>
          <p:nvSpPr>
            <p:cNvPr id="856075" name="Rectangle 11"/>
            <p:cNvSpPr>
              <a:spLocks noChangeArrowheads="1"/>
            </p:cNvSpPr>
            <p:nvPr/>
          </p:nvSpPr>
          <p:spPr bwMode="auto">
            <a:xfrm>
              <a:off x="2224" y="2720"/>
              <a:ext cx="547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6076" name="Text Box 12"/>
            <p:cNvSpPr txBox="1">
              <a:spLocks noChangeArrowheads="1"/>
            </p:cNvSpPr>
            <p:nvPr/>
          </p:nvSpPr>
          <p:spPr bwMode="auto">
            <a:xfrm>
              <a:off x="2200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>
                  <a:latin typeface="Courier New" charset="0"/>
                </a:rPr>
                <a:t>prec</a:t>
              </a:r>
            </a:p>
          </p:txBody>
        </p:sp>
        <p:sp>
          <p:nvSpPr>
            <p:cNvPr id="856077" name="Rectangle 13"/>
            <p:cNvSpPr>
              <a:spLocks noChangeArrowheads="1"/>
            </p:cNvSpPr>
            <p:nvPr/>
          </p:nvSpPr>
          <p:spPr bwMode="auto">
            <a:xfrm>
              <a:off x="2864" y="2720"/>
              <a:ext cx="547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6078" name="Text Box 14"/>
            <p:cNvSpPr txBox="1">
              <a:spLocks noChangeArrowheads="1"/>
            </p:cNvSpPr>
            <p:nvPr/>
          </p:nvSpPr>
          <p:spPr bwMode="auto">
            <a:xfrm>
              <a:off x="2840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 dirty="0" err="1" smtClean="0">
                  <a:latin typeface="Courier New" charset="0"/>
                </a:rPr>
                <a:t>tprec</a:t>
              </a:r>
              <a:endParaRPr lang="en-US" dirty="0">
                <a:latin typeface="Courier New" charset="0"/>
              </a:endParaRPr>
            </a:p>
          </p:txBody>
        </p:sp>
        <p:sp>
          <p:nvSpPr>
            <p:cNvPr id="856079" name="Rectangle 15"/>
            <p:cNvSpPr>
              <a:spLocks noChangeArrowheads="1"/>
            </p:cNvSpPr>
            <p:nvPr/>
          </p:nvSpPr>
          <p:spPr bwMode="auto">
            <a:xfrm>
              <a:off x="3504" y="2720"/>
              <a:ext cx="547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6080" name="Text Box 16"/>
            <p:cNvSpPr txBox="1">
              <a:spLocks noChangeArrowheads="1"/>
            </p:cNvSpPr>
            <p:nvPr/>
          </p:nvSpPr>
          <p:spPr bwMode="auto">
            <a:xfrm>
              <a:off x="3480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>
                  <a:latin typeface="Courier New" charset="0"/>
                </a:rPr>
                <a:t>token</a:t>
              </a:r>
            </a:p>
          </p:txBody>
        </p:sp>
        <p:sp>
          <p:nvSpPr>
            <p:cNvPr id="856081" name="Rectangle 17"/>
            <p:cNvSpPr>
              <a:spLocks noChangeArrowheads="1"/>
            </p:cNvSpPr>
            <p:nvPr/>
          </p:nvSpPr>
          <p:spPr bwMode="auto">
            <a:xfrm>
              <a:off x="4144" y="2720"/>
              <a:ext cx="547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6082" name="Text Box 18"/>
            <p:cNvSpPr txBox="1">
              <a:spLocks noChangeArrowheads="1"/>
            </p:cNvSpPr>
            <p:nvPr/>
          </p:nvSpPr>
          <p:spPr bwMode="auto">
            <a:xfrm>
              <a:off x="4120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>
                  <a:latin typeface="Courier New" charset="0"/>
                </a:rPr>
                <a:t>exp</a:t>
              </a:r>
            </a:p>
          </p:txBody>
        </p:sp>
        <p:sp>
          <p:nvSpPr>
            <p:cNvPr id="856083" name="Rectangle 19"/>
            <p:cNvSpPr>
              <a:spLocks noChangeArrowheads="1"/>
            </p:cNvSpPr>
            <p:nvPr/>
          </p:nvSpPr>
          <p:spPr bwMode="auto">
            <a:xfrm>
              <a:off x="4776" y="2720"/>
              <a:ext cx="547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6084" name="Text Box 20"/>
            <p:cNvSpPr txBox="1">
              <a:spLocks noChangeArrowheads="1"/>
            </p:cNvSpPr>
            <p:nvPr/>
          </p:nvSpPr>
          <p:spPr bwMode="auto">
            <a:xfrm>
              <a:off x="4752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>
                  <a:latin typeface="Courier New" charset="0"/>
                </a:rPr>
                <a:t>rhs</a:t>
              </a:r>
            </a:p>
          </p:txBody>
        </p:sp>
      </p:grpSp>
      <p:sp>
        <p:nvSpPr>
          <p:cNvPr id="856085" name="Rectangle 21"/>
          <p:cNvSpPr>
            <a:spLocks noChangeArrowheads="1"/>
          </p:cNvSpPr>
          <p:nvPr/>
        </p:nvSpPr>
        <p:spPr bwMode="auto">
          <a:xfrm>
            <a:off x="1600200" y="4331910"/>
            <a:ext cx="17843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noProof="1">
                <a:latin typeface="Courier New" charset="0"/>
              </a:rPr>
              <a:t>odd = 2 * n + 1</a:t>
            </a:r>
            <a:endParaRPr lang="en-US" dirty="0">
              <a:latin typeface="Courier New" charset="0"/>
            </a:endParaRPr>
          </a:p>
        </p:txBody>
      </p:sp>
      <p:sp>
        <p:nvSpPr>
          <p:cNvPr id="856086" name="Text Box 22"/>
          <p:cNvSpPr txBox="1">
            <a:spLocks noChangeArrowheads="1"/>
          </p:cNvSpPr>
          <p:nvPr/>
        </p:nvSpPr>
        <p:spPr bwMode="auto">
          <a:xfrm>
            <a:off x="3530600" y="4307115"/>
            <a:ext cx="8731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600" b="0"/>
              <a:t>0</a:t>
            </a:r>
          </a:p>
        </p:txBody>
      </p:sp>
      <p:grpSp>
        <p:nvGrpSpPr>
          <p:cNvPr id="3" name="Group 23"/>
          <p:cNvGrpSpPr>
            <a:grpSpLocks/>
          </p:cNvGrpSpPr>
          <p:nvPr/>
        </p:nvGrpSpPr>
        <p:grpSpPr bwMode="auto">
          <a:xfrm>
            <a:off x="1370013" y="5919787"/>
            <a:ext cx="688975" cy="571500"/>
            <a:chOff x="4894" y="3729"/>
            <a:chExt cx="434" cy="360"/>
          </a:xfrm>
        </p:grpSpPr>
        <p:sp>
          <p:nvSpPr>
            <p:cNvPr id="856088" name="Rectangle 24"/>
            <p:cNvSpPr>
              <a:spLocks noChangeArrowheads="1"/>
            </p:cNvSpPr>
            <p:nvPr/>
          </p:nvSpPr>
          <p:spPr bwMode="auto">
            <a:xfrm>
              <a:off x="4894" y="3915"/>
              <a:ext cx="434" cy="16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6089" name="Rectangle 25"/>
            <p:cNvSpPr>
              <a:spLocks noChangeArrowheads="1"/>
            </p:cNvSpPr>
            <p:nvPr/>
          </p:nvSpPr>
          <p:spPr bwMode="auto">
            <a:xfrm>
              <a:off x="4896" y="3897"/>
              <a:ext cx="431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noProof="1">
                  <a:latin typeface="Courier New" charset="0"/>
                </a:rPr>
                <a:t>odd</a:t>
              </a:r>
              <a:endParaRPr lang="en-US" dirty="0">
                <a:latin typeface="Courier New" charset="0"/>
              </a:endParaRPr>
            </a:p>
          </p:txBody>
        </p:sp>
        <p:sp>
          <p:nvSpPr>
            <p:cNvPr id="856090" name="Rectangle 26"/>
            <p:cNvSpPr>
              <a:spLocks noChangeArrowheads="1"/>
            </p:cNvSpPr>
            <p:nvPr/>
          </p:nvSpPr>
          <p:spPr bwMode="auto">
            <a:xfrm>
              <a:off x="4894" y="3747"/>
              <a:ext cx="434" cy="16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6091" name="Rectangle 27"/>
            <p:cNvSpPr>
              <a:spLocks noChangeArrowheads="1"/>
            </p:cNvSpPr>
            <p:nvPr/>
          </p:nvSpPr>
          <p:spPr bwMode="auto">
            <a:xfrm>
              <a:off x="4896" y="3729"/>
              <a:ext cx="431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noProof="1">
                  <a:latin typeface="Courier New" charset="0"/>
                </a:rPr>
                <a:t>ID</a:t>
              </a:r>
              <a:endParaRPr lang="en-US" dirty="0">
                <a:latin typeface="Courier New" charset="0"/>
              </a:endParaRPr>
            </a:p>
          </p:txBody>
        </p:sp>
      </p:grpSp>
      <p:sp>
        <p:nvSpPr>
          <p:cNvPr id="856092" name="Oval 28"/>
          <p:cNvSpPr>
            <a:spLocks noChangeArrowheads="1"/>
          </p:cNvSpPr>
          <p:nvPr/>
        </p:nvSpPr>
        <p:spPr bwMode="auto">
          <a:xfrm>
            <a:off x="6985000" y="4483100"/>
            <a:ext cx="74613" cy="74613"/>
          </a:xfrm>
          <a:prstGeom prst="ellipse">
            <a:avLst/>
          </a:prstGeom>
          <a:solidFill>
            <a:srgbClr val="00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cxnSp>
        <p:nvCxnSpPr>
          <p:cNvPr id="856093" name="AutoShape 29"/>
          <p:cNvCxnSpPr>
            <a:cxnSpLocks noChangeShapeType="1"/>
            <a:stCxn id="856092" idx="4"/>
            <a:endCxn id="856090" idx="1"/>
          </p:cNvCxnSpPr>
          <p:nvPr/>
        </p:nvCxnSpPr>
        <p:spPr bwMode="auto">
          <a:xfrm rot="5400000">
            <a:off x="3434557" y="2493169"/>
            <a:ext cx="1524000" cy="5653087"/>
          </a:xfrm>
          <a:prstGeom prst="bentConnector4">
            <a:avLst>
              <a:gd name="adj1" fmla="val 50400"/>
              <a:gd name="adj2" fmla="val 104042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sp>
        <p:nvSpPr>
          <p:cNvPr id="856094" name="Text Box 30"/>
          <p:cNvSpPr txBox="1">
            <a:spLocks noChangeArrowheads="1"/>
          </p:cNvSpPr>
          <p:nvPr/>
        </p:nvSpPr>
        <p:spPr bwMode="auto">
          <a:xfrm>
            <a:off x="2136775" y="444681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0000"/>
                </a:solidFill>
              </a:rPr>
              <a:t>^</a:t>
            </a:r>
          </a:p>
        </p:txBody>
      </p:sp>
      <p:sp>
        <p:nvSpPr>
          <p:cNvPr id="856095" name="Rectangle 31"/>
          <p:cNvSpPr>
            <a:spLocks noChangeArrowheads="1"/>
          </p:cNvSpPr>
          <p:nvPr/>
        </p:nvSpPr>
        <p:spPr bwMode="auto">
          <a:xfrm>
            <a:off x="5594350" y="4362450"/>
            <a:ext cx="8382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 algn="ctr"/>
            <a:r>
              <a:rPr noProof="1">
                <a:latin typeface="Courier New" charset="0"/>
              </a:rPr>
              <a:t>=</a:t>
            </a:r>
            <a:endParaRPr lang="en-US">
              <a:latin typeface="Courier New" charset="0"/>
            </a:endParaRPr>
          </a:p>
        </p:txBody>
      </p:sp>
      <p:sp>
        <p:nvSpPr>
          <p:cNvPr id="856096" name="Text Box 32"/>
          <p:cNvSpPr txBox="1">
            <a:spLocks noChangeArrowheads="1"/>
          </p:cNvSpPr>
          <p:nvPr/>
        </p:nvSpPr>
        <p:spPr bwMode="auto">
          <a:xfrm>
            <a:off x="4537075" y="4307115"/>
            <a:ext cx="8731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600" b="0"/>
              <a:t>1</a:t>
            </a:r>
          </a:p>
        </p:txBody>
      </p:sp>
      <p:grpSp>
        <p:nvGrpSpPr>
          <p:cNvPr id="4" name="Group 33"/>
          <p:cNvGrpSpPr>
            <a:grpSpLocks/>
          </p:cNvGrpSpPr>
          <p:nvPr/>
        </p:nvGrpSpPr>
        <p:grpSpPr bwMode="auto">
          <a:xfrm>
            <a:off x="619125" y="1708150"/>
            <a:ext cx="8089900" cy="3384549"/>
            <a:chOff x="336" y="896"/>
            <a:chExt cx="5096" cy="2132"/>
          </a:xfrm>
        </p:grpSpPr>
        <p:sp>
          <p:nvSpPr>
            <p:cNvPr id="856098" name="Rectangle 34"/>
            <p:cNvSpPr>
              <a:spLocks noChangeArrowheads="1"/>
            </p:cNvSpPr>
            <p:nvPr/>
          </p:nvSpPr>
          <p:spPr bwMode="auto">
            <a:xfrm>
              <a:off x="336" y="907"/>
              <a:ext cx="5060" cy="2121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6099" name="Text Box 35"/>
            <p:cNvSpPr txBox="1">
              <a:spLocks noChangeArrowheads="1"/>
            </p:cNvSpPr>
            <p:nvPr/>
          </p:nvSpPr>
          <p:spPr bwMode="auto">
            <a:xfrm>
              <a:off x="408" y="896"/>
              <a:ext cx="4905" cy="18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r>
                <a:rPr lang="en-US" dirty="0">
                  <a:latin typeface="Courier New" charset="0"/>
                </a:rPr>
                <a:t>Expression </a:t>
              </a:r>
              <a:r>
                <a:rPr lang="en-US" dirty="0" smtClean="0">
                  <a:latin typeface="Courier New" charset="0"/>
                </a:rPr>
                <a:t>*</a:t>
              </a:r>
              <a:r>
                <a:rPr lang="en-US" dirty="0" err="1" smtClean="0">
                  <a:latin typeface="Courier New" charset="0"/>
                </a:rPr>
                <a:t>readE(TokenScanner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>
                  <a:latin typeface="Courier New" charset="0"/>
                </a:rPr>
                <a:t>&amp;</a:t>
              </a:r>
              <a:r>
                <a:rPr lang="en-US" dirty="0" smtClean="0">
                  <a:latin typeface="Courier New" charset="0"/>
                </a:rPr>
                <a:t> scanner, </a:t>
              </a:r>
              <a:r>
                <a:rPr lang="en-US" dirty="0" err="1">
                  <a:latin typeface="Courier New" charset="0"/>
                </a:rPr>
                <a:t>int</a:t>
              </a:r>
              <a:r>
                <a:rPr lang="en-US" dirty="0">
                  <a:latin typeface="Courier New" charset="0"/>
                </a:rPr>
                <a:t> </a:t>
              </a:r>
              <a:r>
                <a:rPr lang="en-US" dirty="0" err="1">
                  <a:latin typeface="Courier New" charset="0"/>
                </a:rPr>
                <a:t>prec</a:t>
              </a:r>
              <a:r>
                <a:rPr lang="en-US" dirty="0">
                  <a:latin typeface="Courier New" charset="0"/>
                </a:rPr>
                <a:t>) {</a:t>
              </a:r>
            </a:p>
            <a:p>
              <a:r>
                <a:rPr lang="en-US" dirty="0">
                  <a:latin typeface="Courier New" charset="0"/>
                </a:rPr>
                <a:t>   Expression *exp =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readT(scanner</a:t>
              </a:r>
              <a:r>
                <a:rPr lang="en-US" dirty="0" smtClean="0">
                  <a:latin typeface="Courier New" charset="0"/>
                </a:rPr>
                <a:t>)</a:t>
              </a:r>
              <a:r>
                <a:rPr lang="en-US" dirty="0">
                  <a:latin typeface="Courier New" charset="0"/>
                </a:rPr>
                <a:t>;</a:t>
              </a:r>
            </a:p>
            <a:p>
              <a:r>
                <a:rPr lang="en-US" dirty="0">
                  <a:latin typeface="Courier New" charset="0"/>
                </a:rPr>
                <a:t>   string token;</a:t>
              </a:r>
            </a:p>
            <a:p>
              <a:r>
                <a:rPr lang="en-US" dirty="0">
                  <a:latin typeface="Courier New" charset="0"/>
                </a:rPr>
                <a:t>   while (true) {</a:t>
              </a:r>
            </a:p>
            <a:p>
              <a:r>
                <a:rPr lang="en-US" dirty="0">
                  <a:latin typeface="Courier New" charset="0"/>
                </a:rPr>
                <a:t>      token =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scanner.nextToken</a:t>
              </a:r>
              <a:r>
                <a:rPr lang="en-US" dirty="0">
                  <a:latin typeface="Courier New" charset="0"/>
                </a:rPr>
                <a:t>();</a:t>
              </a:r>
            </a:p>
            <a:p>
              <a:r>
                <a:rPr lang="en-US" dirty="0">
                  <a:latin typeface="Courier New" charset="0"/>
                </a:rPr>
                <a:t>      </a:t>
              </a:r>
              <a:r>
                <a:rPr lang="en-US" dirty="0" err="1">
                  <a:latin typeface="Courier New" charset="0"/>
                </a:rPr>
                <a:t>int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tprec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>
                  <a:latin typeface="Courier New" charset="0"/>
                </a:rPr>
                <a:t>=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precedence(token</a:t>
              </a:r>
              <a:r>
                <a:rPr lang="en-US" dirty="0">
                  <a:latin typeface="Courier New" charset="0"/>
                </a:rPr>
                <a:t>);</a:t>
              </a:r>
            </a:p>
            <a:p>
              <a:r>
                <a:rPr lang="en-US" dirty="0">
                  <a:latin typeface="Courier New" charset="0"/>
                </a:rPr>
                <a:t>      if </a:t>
              </a:r>
              <a:r>
                <a:rPr lang="en-US" dirty="0" smtClean="0">
                  <a:latin typeface="Courier New" charset="0"/>
                </a:rPr>
                <a:t>(</a:t>
              </a:r>
              <a:r>
                <a:rPr lang="en-US" dirty="0" err="1" smtClean="0">
                  <a:latin typeface="Courier New" charset="0"/>
                </a:rPr>
                <a:t>tprec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>
                  <a:latin typeface="Courier New" charset="0"/>
                </a:rPr>
                <a:t>&lt;= </a:t>
              </a:r>
              <a:r>
                <a:rPr lang="en-US" dirty="0" err="1">
                  <a:latin typeface="Courier New" charset="0"/>
                </a:rPr>
                <a:t>prec</a:t>
              </a:r>
              <a:r>
                <a:rPr lang="en-US" dirty="0">
                  <a:latin typeface="Courier New" charset="0"/>
                </a:rPr>
                <a:t>) break;</a:t>
              </a:r>
            </a:p>
            <a:p>
              <a:r>
                <a:rPr lang="en-US" dirty="0">
                  <a:latin typeface="Courier New" charset="0"/>
                </a:rPr>
                <a:t>      Expression *</a:t>
              </a:r>
              <a:r>
                <a:rPr lang="en-US" dirty="0" err="1">
                  <a:latin typeface="Courier New" charset="0"/>
                </a:rPr>
                <a:t>rhs</a:t>
              </a:r>
              <a:r>
                <a:rPr lang="en-US" dirty="0">
                  <a:latin typeface="Courier New" charset="0"/>
                </a:rPr>
                <a:t> =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readE(scanner</a:t>
              </a:r>
              <a:r>
                <a:rPr lang="en-US" dirty="0" smtClean="0">
                  <a:latin typeface="Courier New" charset="0"/>
                </a:rPr>
                <a:t>, </a:t>
              </a:r>
              <a:r>
                <a:rPr lang="en-US" dirty="0" err="1" smtClean="0">
                  <a:latin typeface="Courier New" charset="0"/>
                </a:rPr>
                <a:t>tprec</a:t>
              </a:r>
              <a:r>
                <a:rPr lang="en-US" dirty="0" smtClean="0">
                  <a:latin typeface="Courier New" charset="0"/>
                </a:rPr>
                <a:t>)</a:t>
              </a:r>
              <a:r>
                <a:rPr lang="en-US" dirty="0">
                  <a:latin typeface="Courier New" charset="0"/>
                </a:rPr>
                <a:t>;</a:t>
              </a:r>
            </a:p>
            <a:p>
              <a:r>
                <a:rPr lang="en-US" dirty="0">
                  <a:latin typeface="Courier New" charset="0"/>
                </a:rPr>
                <a:t>      exp = new </a:t>
              </a:r>
              <a:r>
                <a:rPr lang="en-US" dirty="0" err="1">
                  <a:latin typeface="Courier New" charset="0"/>
                </a:rPr>
                <a:t>CompoundExp</a:t>
              </a:r>
              <a:r>
                <a:rPr lang="en-US" dirty="0" err="1" smtClean="0">
                  <a:latin typeface="Courier New" charset="0"/>
                </a:rPr>
                <a:t>(token</a:t>
              </a:r>
              <a:r>
                <a:rPr lang="en-US" dirty="0" smtClean="0">
                  <a:latin typeface="Courier New" charset="0"/>
                </a:rPr>
                <a:t>, </a:t>
              </a:r>
              <a:r>
                <a:rPr lang="en-US" dirty="0">
                  <a:latin typeface="Courier New" charset="0"/>
                </a:rPr>
                <a:t>exp, </a:t>
              </a:r>
              <a:r>
                <a:rPr lang="en-US" dirty="0" err="1">
                  <a:latin typeface="Courier New" charset="0"/>
                </a:rPr>
                <a:t>rhs</a:t>
              </a:r>
              <a:r>
                <a:rPr lang="en-US" dirty="0">
                  <a:latin typeface="Courier New" charset="0"/>
                </a:rPr>
                <a:t>);</a:t>
              </a:r>
            </a:p>
            <a:p>
              <a:r>
                <a:rPr lang="en-US" dirty="0">
                  <a:latin typeface="Courier New" charset="0"/>
                </a:rPr>
                <a:t>   }</a:t>
              </a:r>
            </a:p>
            <a:p>
              <a:r>
                <a:rPr lang="en-US" dirty="0">
                  <a:latin typeface="Courier New" charset="0"/>
                </a:rPr>
                <a:t>  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scanner.saveToken</a:t>
              </a:r>
              <a:r>
                <a:rPr lang="en-US" dirty="0" err="1">
                  <a:latin typeface="Courier New" charset="0"/>
                </a:rPr>
                <a:t>(token</a:t>
              </a:r>
              <a:r>
                <a:rPr lang="en-US" dirty="0">
                  <a:latin typeface="Courier New" charset="0"/>
                </a:rPr>
                <a:t>);</a:t>
              </a:r>
            </a:p>
            <a:p>
              <a:r>
                <a:rPr lang="en-US" dirty="0">
                  <a:latin typeface="Courier New" charset="0"/>
                </a:rPr>
                <a:t>   return exp;</a:t>
              </a:r>
            </a:p>
            <a:p>
              <a:r>
                <a:rPr lang="en-US" dirty="0">
                  <a:latin typeface="Courier New" charset="0"/>
                </a:rPr>
                <a:t>}</a:t>
              </a:r>
            </a:p>
          </p:txBody>
        </p:sp>
        <p:sp>
          <p:nvSpPr>
            <p:cNvPr id="856100" name="Rectangle 36"/>
            <p:cNvSpPr>
              <a:spLocks noChangeArrowheads="1"/>
            </p:cNvSpPr>
            <p:nvPr/>
          </p:nvSpPr>
          <p:spPr bwMode="auto">
            <a:xfrm>
              <a:off x="986" y="2720"/>
              <a:ext cx="1150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6101" name="Text Box 37"/>
            <p:cNvSpPr txBox="1">
              <a:spLocks noChangeArrowheads="1"/>
            </p:cNvSpPr>
            <p:nvPr/>
          </p:nvSpPr>
          <p:spPr bwMode="auto">
            <a:xfrm>
              <a:off x="960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 smtClean="0">
                  <a:latin typeface="Courier New" charset="0"/>
                </a:rPr>
                <a:t>scanner</a:t>
              </a:r>
              <a:endParaRPr lang="en-US" dirty="0">
                <a:latin typeface="Courier New" charset="0"/>
              </a:endParaRPr>
            </a:p>
          </p:txBody>
        </p:sp>
        <p:sp>
          <p:nvSpPr>
            <p:cNvPr id="856102" name="Rectangle 38"/>
            <p:cNvSpPr>
              <a:spLocks noChangeArrowheads="1"/>
            </p:cNvSpPr>
            <p:nvPr/>
          </p:nvSpPr>
          <p:spPr bwMode="auto">
            <a:xfrm>
              <a:off x="2224" y="2720"/>
              <a:ext cx="547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6103" name="Text Box 39"/>
            <p:cNvSpPr txBox="1">
              <a:spLocks noChangeArrowheads="1"/>
            </p:cNvSpPr>
            <p:nvPr/>
          </p:nvSpPr>
          <p:spPr bwMode="auto">
            <a:xfrm>
              <a:off x="2200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>
                  <a:latin typeface="Courier New" charset="0"/>
                </a:rPr>
                <a:t>prec</a:t>
              </a:r>
            </a:p>
          </p:txBody>
        </p:sp>
        <p:sp>
          <p:nvSpPr>
            <p:cNvPr id="856104" name="Rectangle 40"/>
            <p:cNvSpPr>
              <a:spLocks noChangeArrowheads="1"/>
            </p:cNvSpPr>
            <p:nvPr/>
          </p:nvSpPr>
          <p:spPr bwMode="auto">
            <a:xfrm>
              <a:off x="2864" y="2720"/>
              <a:ext cx="547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6105" name="Text Box 41"/>
            <p:cNvSpPr txBox="1">
              <a:spLocks noChangeArrowheads="1"/>
            </p:cNvSpPr>
            <p:nvPr/>
          </p:nvSpPr>
          <p:spPr bwMode="auto">
            <a:xfrm>
              <a:off x="2840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 dirty="0" err="1" smtClean="0">
                  <a:latin typeface="Courier New" charset="0"/>
                </a:rPr>
                <a:t>tprec</a:t>
              </a:r>
              <a:endParaRPr lang="en-US" dirty="0">
                <a:latin typeface="Courier New" charset="0"/>
              </a:endParaRPr>
            </a:p>
          </p:txBody>
        </p:sp>
        <p:sp>
          <p:nvSpPr>
            <p:cNvPr id="856106" name="Rectangle 42"/>
            <p:cNvSpPr>
              <a:spLocks noChangeArrowheads="1"/>
            </p:cNvSpPr>
            <p:nvPr/>
          </p:nvSpPr>
          <p:spPr bwMode="auto">
            <a:xfrm>
              <a:off x="3504" y="2720"/>
              <a:ext cx="547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6107" name="Text Box 43"/>
            <p:cNvSpPr txBox="1">
              <a:spLocks noChangeArrowheads="1"/>
            </p:cNvSpPr>
            <p:nvPr/>
          </p:nvSpPr>
          <p:spPr bwMode="auto">
            <a:xfrm>
              <a:off x="3480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>
                  <a:latin typeface="Courier New" charset="0"/>
                </a:rPr>
                <a:t>token</a:t>
              </a:r>
            </a:p>
          </p:txBody>
        </p:sp>
        <p:sp>
          <p:nvSpPr>
            <p:cNvPr id="856108" name="Rectangle 44"/>
            <p:cNvSpPr>
              <a:spLocks noChangeArrowheads="1"/>
            </p:cNvSpPr>
            <p:nvPr/>
          </p:nvSpPr>
          <p:spPr bwMode="auto">
            <a:xfrm>
              <a:off x="4144" y="2720"/>
              <a:ext cx="547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6109" name="Text Box 45"/>
            <p:cNvSpPr txBox="1">
              <a:spLocks noChangeArrowheads="1"/>
            </p:cNvSpPr>
            <p:nvPr/>
          </p:nvSpPr>
          <p:spPr bwMode="auto">
            <a:xfrm>
              <a:off x="4120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>
                  <a:latin typeface="Courier New" charset="0"/>
                </a:rPr>
                <a:t>exp</a:t>
              </a:r>
            </a:p>
          </p:txBody>
        </p:sp>
        <p:sp>
          <p:nvSpPr>
            <p:cNvPr id="856110" name="Rectangle 46"/>
            <p:cNvSpPr>
              <a:spLocks noChangeArrowheads="1"/>
            </p:cNvSpPr>
            <p:nvPr/>
          </p:nvSpPr>
          <p:spPr bwMode="auto">
            <a:xfrm>
              <a:off x="4776" y="2720"/>
              <a:ext cx="547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6111" name="Text Box 47"/>
            <p:cNvSpPr txBox="1">
              <a:spLocks noChangeArrowheads="1"/>
            </p:cNvSpPr>
            <p:nvPr/>
          </p:nvSpPr>
          <p:spPr bwMode="auto">
            <a:xfrm>
              <a:off x="4752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>
                  <a:latin typeface="Courier New" charset="0"/>
                </a:rPr>
                <a:t>rhs</a:t>
              </a:r>
            </a:p>
          </p:txBody>
        </p:sp>
      </p:grpSp>
      <p:sp>
        <p:nvSpPr>
          <p:cNvPr id="856112" name="Rectangle 48"/>
          <p:cNvSpPr>
            <a:spLocks noChangeArrowheads="1"/>
          </p:cNvSpPr>
          <p:nvPr/>
        </p:nvSpPr>
        <p:spPr bwMode="auto">
          <a:xfrm>
            <a:off x="1685925" y="4617660"/>
            <a:ext cx="17843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noProof="1">
                <a:latin typeface="Courier New" charset="0"/>
              </a:rPr>
              <a:t>odd = 2 * n + 1</a:t>
            </a:r>
            <a:endParaRPr lang="en-US" dirty="0">
              <a:latin typeface="Courier New" charset="0"/>
            </a:endParaRPr>
          </a:p>
        </p:txBody>
      </p:sp>
      <p:sp>
        <p:nvSpPr>
          <p:cNvPr id="856113" name="Text Box 49"/>
          <p:cNvSpPr txBox="1">
            <a:spLocks noChangeArrowheads="1"/>
          </p:cNvSpPr>
          <p:nvPr/>
        </p:nvSpPr>
        <p:spPr bwMode="auto">
          <a:xfrm>
            <a:off x="3616325" y="4617055"/>
            <a:ext cx="8731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600" b="0" dirty="0"/>
              <a:t>1</a:t>
            </a:r>
          </a:p>
        </p:txBody>
      </p:sp>
      <p:grpSp>
        <p:nvGrpSpPr>
          <p:cNvPr id="5" name="Group 50"/>
          <p:cNvGrpSpPr>
            <a:grpSpLocks/>
          </p:cNvGrpSpPr>
          <p:nvPr/>
        </p:nvGrpSpPr>
        <p:grpSpPr bwMode="auto">
          <a:xfrm>
            <a:off x="3733800" y="5919787"/>
            <a:ext cx="762000" cy="571500"/>
            <a:chOff x="1552" y="3729"/>
            <a:chExt cx="480" cy="360"/>
          </a:xfrm>
        </p:grpSpPr>
        <p:sp>
          <p:nvSpPr>
            <p:cNvPr id="856115" name="Rectangle 51"/>
            <p:cNvSpPr>
              <a:spLocks noChangeArrowheads="1"/>
            </p:cNvSpPr>
            <p:nvPr/>
          </p:nvSpPr>
          <p:spPr bwMode="auto">
            <a:xfrm>
              <a:off x="1568" y="3915"/>
              <a:ext cx="434" cy="16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6116" name="Rectangle 52"/>
            <p:cNvSpPr>
              <a:spLocks noChangeArrowheads="1"/>
            </p:cNvSpPr>
            <p:nvPr/>
          </p:nvSpPr>
          <p:spPr bwMode="auto">
            <a:xfrm>
              <a:off x="1570" y="3897"/>
              <a:ext cx="431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noProof="1">
                  <a:latin typeface="Courier New" charset="0"/>
                </a:rPr>
                <a:t>2</a:t>
              </a:r>
              <a:endParaRPr lang="en-US" dirty="0">
                <a:latin typeface="Courier New" charset="0"/>
              </a:endParaRPr>
            </a:p>
          </p:txBody>
        </p:sp>
        <p:sp>
          <p:nvSpPr>
            <p:cNvPr id="856117" name="Rectangle 53"/>
            <p:cNvSpPr>
              <a:spLocks noChangeArrowheads="1"/>
            </p:cNvSpPr>
            <p:nvPr/>
          </p:nvSpPr>
          <p:spPr bwMode="auto">
            <a:xfrm>
              <a:off x="1568" y="3747"/>
              <a:ext cx="434" cy="16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6118" name="Rectangle 54"/>
            <p:cNvSpPr>
              <a:spLocks noChangeArrowheads="1"/>
            </p:cNvSpPr>
            <p:nvPr/>
          </p:nvSpPr>
          <p:spPr bwMode="auto">
            <a:xfrm>
              <a:off x="1552" y="3729"/>
              <a:ext cx="480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en-US" noProof="1" smtClean="0">
                  <a:latin typeface="Courier New" charset="0"/>
                </a:rPr>
                <a:t>CONST</a:t>
              </a:r>
              <a:endParaRPr lang="en-US" dirty="0">
                <a:latin typeface="Courier New" charset="0"/>
              </a:endParaRPr>
            </a:p>
          </p:txBody>
        </p:sp>
      </p:grpSp>
      <p:sp>
        <p:nvSpPr>
          <p:cNvPr id="856119" name="Oval 55"/>
          <p:cNvSpPr>
            <a:spLocks noChangeArrowheads="1"/>
          </p:cNvSpPr>
          <p:nvPr/>
        </p:nvSpPr>
        <p:spPr bwMode="auto">
          <a:xfrm>
            <a:off x="7086600" y="4775200"/>
            <a:ext cx="74613" cy="74613"/>
          </a:xfrm>
          <a:prstGeom prst="ellipse">
            <a:avLst/>
          </a:prstGeom>
          <a:solidFill>
            <a:srgbClr val="00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56120" name="Text Box 56"/>
          <p:cNvSpPr txBox="1">
            <a:spLocks noChangeArrowheads="1"/>
          </p:cNvSpPr>
          <p:nvPr/>
        </p:nvSpPr>
        <p:spPr bwMode="auto">
          <a:xfrm>
            <a:off x="3263900" y="473256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0000"/>
                </a:solidFill>
              </a:rPr>
              <a:t>^</a:t>
            </a:r>
          </a:p>
        </p:txBody>
      </p:sp>
      <p:sp>
        <p:nvSpPr>
          <p:cNvPr id="856121" name="Text Box 57"/>
          <p:cNvSpPr txBox="1">
            <a:spLocks noChangeArrowheads="1"/>
          </p:cNvSpPr>
          <p:nvPr/>
        </p:nvSpPr>
        <p:spPr bwMode="auto">
          <a:xfrm>
            <a:off x="4625975" y="4617055"/>
            <a:ext cx="8731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600" b="0" dirty="0"/>
              <a:t>2</a:t>
            </a:r>
          </a:p>
        </p:txBody>
      </p:sp>
      <p:sp>
        <p:nvSpPr>
          <p:cNvPr id="856122" name="Rectangle 58"/>
          <p:cNvSpPr>
            <a:spLocks noChangeArrowheads="1"/>
          </p:cNvSpPr>
          <p:nvPr/>
        </p:nvSpPr>
        <p:spPr bwMode="auto">
          <a:xfrm>
            <a:off x="5670550" y="4648200"/>
            <a:ext cx="8382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 algn="ctr"/>
            <a:r>
              <a:rPr noProof="1">
                <a:latin typeface="Courier New" charset="0"/>
              </a:rPr>
              <a:t>+</a:t>
            </a:r>
            <a:endParaRPr lang="en-US">
              <a:latin typeface="Courier New" charset="0"/>
            </a:endParaRPr>
          </a:p>
        </p:txBody>
      </p:sp>
      <p:sp>
        <p:nvSpPr>
          <p:cNvPr id="856123" name="Oval 59"/>
          <p:cNvSpPr>
            <a:spLocks noChangeArrowheads="1"/>
          </p:cNvSpPr>
          <p:nvPr/>
        </p:nvSpPr>
        <p:spPr bwMode="auto">
          <a:xfrm>
            <a:off x="8078788" y="4775200"/>
            <a:ext cx="74612" cy="74613"/>
          </a:xfrm>
          <a:prstGeom prst="ellipse">
            <a:avLst/>
          </a:prstGeom>
          <a:solidFill>
            <a:srgbClr val="00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cxnSp>
        <p:nvCxnSpPr>
          <p:cNvPr id="856124" name="AutoShape 60"/>
          <p:cNvCxnSpPr>
            <a:cxnSpLocks noChangeShapeType="1"/>
            <a:stCxn id="856123" idx="4"/>
            <a:endCxn id="856150" idx="1"/>
          </p:cNvCxnSpPr>
          <p:nvPr/>
        </p:nvCxnSpPr>
        <p:spPr bwMode="auto">
          <a:xfrm rot="5400000">
            <a:off x="7500144" y="5464969"/>
            <a:ext cx="1231900" cy="1588"/>
          </a:xfrm>
          <a:prstGeom prst="bentConnector4">
            <a:avLst>
              <a:gd name="adj1" fmla="val 64301"/>
              <a:gd name="adj2" fmla="val 14500000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grpSp>
        <p:nvGrpSpPr>
          <p:cNvPr id="6" name="Group 61"/>
          <p:cNvGrpSpPr>
            <a:grpSpLocks/>
          </p:cNvGrpSpPr>
          <p:nvPr/>
        </p:nvGrpSpPr>
        <p:grpSpPr bwMode="auto">
          <a:xfrm>
            <a:off x="6029325" y="5919787"/>
            <a:ext cx="688975" cy="571500"/>
            <a:chOff x="4894" y="3729"/>
            <a:chExt cx="434" cy="360"/>
          </a:xfrm>
        </p:grpSpPr>
        <p:sp>
          <p:nvSpPr>
            <p:cNvPr id="856126" name="Rectangle 62"/>
            <p:cNvSpPr>
              <a:spLocks noChangeArrowheads="1"/>
            </p:cNvSpPr>
            <p:nvPr/>
          </p:nvSpPr>
          <p:spPr bwMode="auto">
            <a:xfrm>
              <a:off x="4894" y="3915"/>
              <a:ext cx="434" cy="16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6127" name="Rectangle 63"/>
            <p:cNvSpPr>
              <a:spLocks noChangeArrowheads="1"/>
            </p:cNvSpPr>
            <p:nvPr/>
          </p:nvSpPr>
          <p:spPr bwMode="auto">
            <a:xfrm>
              <a:off x="4896" y="3897"/>
              <a:ext cx="431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noProof="1">
                  <a:latin typeface="Courier New" charset="0"/>
                </a:rPr>
                <a:t>n</a:t>
              </a:r>
              <a:endParaRPr lang="en-US" dirty="0">
                <a:latin typeface="Courier New" charset="0"/>
              </a:endParaRPr>
            </a:p>
          </p:txBody>
        </p:sp>
        <p:sp>
          <p:nvSpPr>
            <p:cNvPr id="856128" name="Rectangle 64"/>
            <p:cNvSpPr>
              <a:spLocks noChangeArrowheads="1"/>
            </p:cNvSpPr>
            <p:nvPr/>
          </p:nvSpPr>
          <p:spPr bwMode="auto">
            <a:xfrm>
              <a:off x="4894" y="3747"/>
              <a:ext cx="434" cy="16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6129" name="Rectangle 65"/>
            <p:cNvSpPr>
              <a:spLocks noChangeArrowheads="1"/>
            </p:cNvSpPr>
            <p:nvPr/>
          </p:nvSpPr>
          <p:spPr bwMode="auto">
            <a:xfrm>
              <a:off x="4896" y="3729"/>
              <a:ext cx="431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noProof="1">
                  <a:latin typeface="Courier New" charset="0"/>
                </a:rPr>
                <a:t>ID</a:t>
              </a:r>
              <a:endParaRPr lang="en-US" dirty="0">
                <a:latin typeface="Courier New" charset="0"/>
              </a:endParaRPr>
            </a:p>
          </p:txBody>
        </p:sp>
      </p:grpSp>
      <p:grpSp>
        <p:nvGrpSpPr>
          <p:cNvPr id="7" name="Group 66"/>
          <p:cNvGrpSpPr>
            <a:grpSpLocks/>
          </p:cNvGrpSpPr>
          <p:nvPr/>
        </p:nvGrpSpPr>
        <p:grpSpPr bwMode="auto">
          <a:xfrm>
            <a:off x="4886325" y="5919791"/>
            <a:ext cx="688975" cy="823913"/>
            <a:chOff x="3078" y="3729"/>
            <a:chExt cx="434" cy="519"/>
          </a:xfrm>
        </p:grpSpPr>
        <p:sp>
          <p:nvSpPr>
            <p:cNvPr id="856131" name="Rectangle 67"/>
            <p:cNvSpPr>
              <a:spLocks noChangeArrowheads="1"/>
            </p:cNvSpPr>
            <p:nvPr/>
          </p:nvSpPr>
          <p:spPr bwMode="auto">
            <a:xfrm>
              <a:off x="3078" y="3915"/>
              <a:ext cx="434" cy="16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6132" name="Rectangle 68"/>
            <p:cNvSpPr>
              <a:spLocks noChangeArrowheads="1"/>
            </p:cNvSpPr>
            <p:nvPr/>
          </p:nvSpPr>
          <p:spPr bwMode="auto">
            <a:xfrm>
              <a:off x="3080" y="3897"/>
              <a:ext cx="431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noProof="1">
                  <a:latin typeface="Courier New" charset="0"/>
                </a:rPr>
                <a:t>*</a:t>
              </a:r>
              <a:endParaRPr lang="en-US" dirty="0">
                <a:latin typeface="Courier New" charset="0"/>
              </a:endParaRPr>
            </a:p>
          </p:txBody>
        </p:sp>
        <p:sp>
          <p:nvSpPr>
            <p:cNvPr id="856133" name="Rectangle 69"/>
            <p:cNvSpPr>
              <a:spLocks noChangeArrowheads="1"/>
            </p:cNvSpPr>
            <p:nvPr/>
          </p:nvSpPr>
          <p:spPr bwMode="auto">
            <a:xfrm>
              <a:off x="3078" y="3747"/>
              <a:ext cx="434" cy="16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6134" name="Rectangle 70"/>
            <p:cNvSpPr>
              <a:spLocks noChangeArrowheads="1"/>
            </p:cNvSpPr>
            <p:nvPr/>
          </p:nvSpPr>
          <p:spPr bwMode="auto">
            <a:xfrm>
              <a:off x="3080" y="3729"/>
              <a:ext cx="431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en-US" noProof="1" smtClean="0">
                  <a:latin typeface="Courier New" charset="0"/>
                </a:rPr>
                <a:t>COMP</a:t>
              </a:r>
              <a:endParaRPr lang="en-US" dirty="0">
                <a:latin typeface="Courier New" charset="0"/>
              </a:endParaRPr>
            </a:p>
          </p:txBody>
        </p:sp>
        <p:sp>
          <p:nvSpPr>
            <p:cNvPr id="856135" name="Rectangle 71"/>
            <p:cNvSpPr>
              <a:spLocks noChangeArrowheads="1"/>
            </p:cNvSpPr>
            <p:nvPr/>
          </p:nvSpPr>
          <p:spPr bwMode="auto">
            <a:xfrm>
              <a:off x="3078" y="4081"/>
              <a:ext cx="213" cy="16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6136" name="Rectangle 72"/>
            <p:cNvSpPr>
              <a:spLocks noChangeArrowheads="1"/>
            </p:cNvSpPr>
            <p:nvPr/>
          </p:nvSpPr>
          <p:spPr bwMode="auto">
            <a:xfrm>
              <a:off x="3293" y="4081"/>
              <a:ext cx="219" cy="16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cxnSp>
        <p:nvCxnSpPr>
          <p:cNvPr id="856137" name="AutoShape 73"/>
          <p:cNvCxnSpPr>
            <a:cxnSpLocks noChangeShapeType="1"/>
            <a:stCxn id="856119" idx="4"/>
            <a:endCxn id="856134" idx="1"/>
          </p:cNvCxnSpPr>
          <p:nvPr/>
        </p:nvCxnSpPr>
        <p:spPr bwMode="auto">
          <a:xfrm rot="5400000">
            <a:off x="5395706" y="4343608"/>
            <a:ext cx="1221997" cy="2234407"/>
          </a:xfrm>
          <a:prstGeom prst="bentConnector4">
            <a:avLst>
              <a:gd name="adj1" fmla="val 49703"/>
              <a:gd name="adj2" fmla="val 110231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856138" name="AutoShape 74"/>
          <p:cNvCxnSpPr>
            <a:cxnSpLocks noChangeShapeType="1"/>
            <a:stCxn id="856139" idx="6"/>
            <a:endCxn id="856129" idx="1"/>
          </p:cNvCxnSpPr>
          <p:nvPr/>
        </p:nvCxnSpPr>
        <p:spPr bwMode="auto">
          <a:xfrm flipV="1">
            <a:off x="5446713" y="6071810"/>
            <a:ext cx="585787" cy="545684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sp>
        <p:nvSpPr>
          <p:cNvPr id="856139" name="Oval 75"/>
          <p:cNvSpPr>
            <a:spLocks noChangeArrowheads="1"/>
          </p:cNvSpPr>
          <p:nvPr/>
        </p:nvSpPr>
        <p:spPr bwMode="auto">
          <a:xfrm>
            <a:off x="5372100" y="6580188"/>
            <a:ext cx="74613" cy="74612"/>
          </a:xfrm>
          <a:prstGeom prst="ellipse">
            <a:avLst/>
          </a:prstGeom>
          <a:solidFill>
            <a:srgbClr val="00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56140" name="Oval 76"/>
          <p:cNvSpPr>
            <a:spLocks noChangeArrowheads="1"/>
          </p:cNvSpPr>
          <p:nvPr/>
        </p:nvSpPr>
        <p:spPr bwMode="auto">
          <a:xfrm>
            <a:off x="5016500" y="6580188"/>
            <a:ext cx="74613" cy="74612"/>
          </a:xfrm>
          <a:prstGeom prst="ellipse">
            <a:avLst/>
          </a:prstGeom>
          <a:solidFill>
            <a:srgbClr val="00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cxnSp>
        <p:nvCxnSpPr>
          <p:cNvPr id="856141" name="AutoShape 77"/>
          <p:cNvCxnSpPr>
            <a:cxnSpLocks noChangeShapeType="1"/>
            <a:stCxn id="856140" idx="2"/>
          </p:cNvCxnSpPr>
          <p:nvPr/>
        </p:nvCxnSpPr>
        <p:spPr bwMode="auto">
          <a:xfrm rot="10800000">
            <a:off x="3759200" y="6096000"/>
            <a:ext cx="1257300" cy="522288"/>
          </a:xfrm>
          <a:prstGeom prst="bentConnector3">
            <a:avLst>
              <a:gd name="adj1" fmla="val 118306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grpSp>
        <p:nvGrpSpPr>
          <p:cNvPr id="8" name="Group 78"/>
          <p:cNvGrpSpPr>
            <a:grpSpLocks/>
          </p:cNvGrpSpPr>
          <p:nvPr/>
        </p:nvGrpSpPr>
        <p:grpSpPr bwMode="auto">
          <a:xfrm>
            <a:off x="4625975" y="4610100"/>
            <a:ext cx="873125" cy="336550"/>
            <a:chOff x="2914" y="2904"/>
            <a:chExt cx="550" cy="212"/>
          </a:xfrm>
        </p:grpSpPr>
        <p:sp>
          <p:nvSpPr>
            <p:cNvPr id="856143" name="Rectangle 79"/>
            <p:cNvSpPr>
              <a:spLocks noChangeArrowheads="1"/>
            </p:cNvSpPr>
            <p:nvPr/>
          </p:nvSpPr>
          <p:spPr bwMode="auto">
            <a:xfrm>
              <a:off x="2964" y="2918"/>
              <a:ext cx="449" cy="198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6144" name="Text Box 80"/>
            <p:cNvSpPr txBox="1">
              <a:spLocks noChangeArrowheads="1"/>
            </p:cNvSpPr>
            <p:nvPr/>
          </p:nvSpPr>
          <p:spPr bwMode="auto">
            <a:xfrm>
              <a:off x="2914" y="2904"/>
              <a:ext cx="550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600" b="0" dirty="0"/>
                <a:t>0</a:t>
              </a:r>
            </a:p>
          </p:txBody>
        </p:sp>
      </p:grpSp>
      <p:grpSp>
        <p:nvGrpSpPr>
          <p:cNvPr id="9" name="Group 81"/>
          <p:cNvGrpSpPr>
            <a:grpSpLocks/>
          </p:cNvGrpSpPr>
          <p:nvPr/>
        </p:nvGrpSpPr>
        <p:grpSpPr bwMode="auto">
          <a:xfrm>
            <a:off x="5670550" y="4648200"/>
            <a:ext cx="838200" cy="314325"/>
            <a:chOff x="3572" y="2928"/>
            <a:chExt cx="528" cy="198"/>
          </a:xfrm>
        </p:grpSpPr>
        <p:sp>
          <p:nvSpPr>
            <p:cNvPr id="856146" name="Rectangle 82"/>
            <p:cNvSpPr>
              <a:spLocks noChangeArrowheads="1"/>
            </p:cNvSpPr>
            <p:nvPr/>
          </p:nvSpPr>
          <p:spPr bwMode="auto">
            <a:xfrm>
              <a:off x="3607" y="2928"/>
              <a:ext cx="449" cy="198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6147" name="Rectangle 83"/>
            <p:cNvSpPr>
              <a:spLocks noChangeArrowheads="1"/>
            </p:cNvSpPr>
            <p:nvPr/>
          </p:nvSpPr>
          <p:spPr bwMode="auto">
            <a:xfrm>
              <a:off x="3572" y="2928"/>
              <a:ext cx="528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noProof="1">
                  <a:latin typeface="Courier New" charset="0"/>
                </a:rPr>
                <a:t> </a:t>
              </a:r>
              <a:endParaRPr lang="en-US">
                <a:latin typeface="Courier New" charset="0"/>
              </a:endParaRPr>
            </a:p>
          </p:txBody>
        </p:sp>
      </p:grpSp>
      <p:sp>
        <p:nvSpPr>
          <p:cNvPr id="856148" name="Rectangle 84"/>
          <p:cNvSpPr>
            <a:spLocks noChangeArrowheads="1"/>
          </p:cNvSpPr>
          <p:nvPr/>
        </p:nvSpPr>
        <p:spPr bwMode="auto">
          <a:xfrm>
            <a:off x="8115300" y="6215063"/>
            <a:ext cx="688975" cy="265112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56149" name="Rectangle 85"/>
          <p:cNvSpPr>
            <a:spLocks noChangeArrowheads="1"/>
          </p:cNvSpPr>
          <p:nvPr/>
        </p:nvSpPr>
        <p:spPr bwMode="auto">
          <a:xfrm>
            <a:off x="8118475" y="6186110"/>
            <a:ext cx="68421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 algn="ctr"/>
            <a:r>
              <a:rPr noProof="1">
                <a:latin typeface="Courier New" charset="0"/>
              </a:rPr>
              <a:t>1</a:t>
            </a:r>
            <a:endParaRPr lang="en-US" dirty="0">
              <a:latin typeface="Courier New" charset="0"/>
            </a:endParaRPr>
          </a:p>
        </p:txBody>
      </p:sp>
      <p:sp>
        <p:nvSpPr>
          <p:cNvPr id="856150" name="Rectangle 86"/>
          <p:cNvSpPr>
            <a:spLocks noChangeArrowheads="1"/>
          </p:cNvSpPr>
          <p:nvPr/>
        </p:nvSpPr>
        <p:spPr bwMode="auto">
          <a:xfrm>
            <a:off x="8115300" y="5948363"/>
            <a:ext cx="688975" cy="265112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56151" name="Rectangle 87"/>
          <p:cNvSpPr>
            <a:spLocks noChangeArrowheads="1"/>
          </p:cNvSpPr>
          <p:nvPr/>
        </p:nvSpPr>
        <p:spPr bwMode="auto">
          <a:xfrm>
            <a:off x="8077200" y="5919410"/>
            <a:ext cx="762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 algn="ctr"/>
            <a:r>
              <a:rPr lang="en-US" noProof="1" smtClean="0">
                <a:latin typeface="Courier New" charset="0"/>
              </a:rPr>
              <a:t>CONST</a:t>
            </a:r>
            <a:endParaRPr lang="en-US" dirty="0">
              <a:latin typeface="Courier New" charset="0"/>
            </a:endParaRPr>
          </a:p>
        </p:txBody>
      </p:sp>
      <p:sp>
        <p:nvSpPr>
          <p:cNvPr id="856152" name="Rectangle 88"/>
          <p:cNvSpPr>
            <a:spLocks noChangeArrowheads="1"/>
          </p:cNvSpPr>
          <p:nvPr/>
        </p:nvSpPr>
        <p:spPr bwMode="auto">
          <a:xfrm>
            <a:off x="1089025" y="2407255"/>
            <a:ext cx="1362075" cy="231775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56153" name="Rectangle 89"/>
          <p:cNvSpPr>
            <a:spLocks noChangeArrowheads="1"/>
          </p:cNvSpPr>
          <p:nvPr/>
        </p:nvSpPr>
        <p:spPr bwMode="auto">
          <a:xfrm>
            <a:off x="1393825" y="2628900"/>
            <a:ext cx="3101975" cy="231775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56154" name="Rectangle 90"/>
          <p:cNvSpPr>
            <a:spLocks noChangeArrowheads="1"/>
          </p:cNvSpPr>
          <p:nvPr/>
        </p:nvSpPr>
        <p:spPr bwMode="auto">
          <a:xfrm>
            <a:off x="1393825" y="2835880"/>
            <a:ext cx="3330575" cy="231775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56155" name="Rectangle 91"/>
          <p:cNvSpPr>
            <a:spLocks noChangeArrowheads="1"/>
          </p:cNvSpPr>
          <p:nvPr/>
        </p:nvSpPr>
        <p:spPr bwMode="auto">
          <a:xfrm>
            <a:off x="1393825" y="3045430"/>
            <a:ext cx="2797175" cy="231775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56156" name="Rectangle 92"/>
          <p:cNvSpPr>
            <a:spLocks noChangeArrowheads="1"/>
          </p:cNvSpPr>
          <p:nvPr/>
        </p:nvSpPr>
        <p:spPr bwMode="auto">
          <a:xfrm>
            <a:off x="1393825" y="3478818"/>
            <a:ext cx="4278842" cy="231775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0" name="Group 93"/>
          <p:cNvGrpSpPr>
            <a:grpSpLocks/>
          </p:cNvGrpSpPr>
          <p:nvPr/>
        </p:nvGrpSpPr>
        <p:grpSpPr bwMode="auto">
          <a:xfrm>
            <a:off x="7083425" y="5919791"/>
            <a:ext cx="688975" cy="823913"/>
            <a:chOff x="3078" y="3729"/>
            <a:chExt cx="434" cy="519"/>
          </a:xfrm>
        </p:grpSpPr>
        <p:sp>
          <p:nvSpPr>
            <p:cNvPr id="856158" name="Rectangle 94"/>
            <p:cNvSpPr>
              <a:spLocks noChangeArrowheads="1"/>
            </p:cNvSpPr>
            <p:nvPr/>
          </p:nvSpPr>
          <p:spPr bwMode="auto">
            <a:xfrm>
              <a:off x="3078" y="3915"/>
              <a:ext cx="434" cy="16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6159" name="Rectangle 95"/>
            <p:cNvSpPr>
              <a:spLocks noChangeArrowheads="1"/>
            </p:cNvSpPr>
            <p:nvPr/>
          </p:nvSpPr>
          <p:spPr bwMode="auto">
            <a:xfrm>
              <a:off x="3080" y="3897"/>
              <a:ext cx="431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noProof="1">
                  <a:latin typeface="Courier New" charset="0"/>
                </a:rPr>
                <a:t>+</a:t>
              </a:r>
              <a:endParaRPr lang="en-US" dirty="0">
                <a:latin typeface="Courier New" charset="0"/>
              </a:endParaRPr>
            </a:p>
          </p:txBody>
        </p:sp>
        <p:sp>
          <p:nvSpPr>
            <p:cNvPr id="856160" name="Rectangle 96"/>
            <p:cNvSpPr>
              <a:spLocks noChangeArrowheads="1"/>
            </p:cNvSpPr>
            <p:nvPr/>
          </p:nvSpPr>
          <p:spPr bwMode="auto">
            <a:xfrm>
              <a:off x="3078" y="3747"/>
              <a:ext cx="434" cy="16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6161" name="Rectangle 97"/>
            <p:cNvSpPr>
              <a:spLocks noChangeArrowheads="1"/>
            </p:cNvSpPr>
            <p:nvPr/>
          </p:nvSpPr>
          <p:spPr bwMode="auto">
            <a:xfrm>
              <a:off x="3080" y="3729"/>
              <a:ext cx="431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en-US" noProof="1" smtClean="0">
                  <a:latin typeface="Courier New" charset="0"/>
                </a:rPr>
                <a:t>COMP</a:t>
              </a:r>
              <a:endParaRPr lang="en-US" dirty="0">
                <a:latin typeface="Courier New" charset="0"/>
              </a:endParaRPr>
            </a:p>
          </p:txBody>
        </p:sp>
        <p:sp>
          <p:nvSpPr>
            <p:cNvPr id="856162" name="Rectangle 98"/>
            <p:cNvSpPr>
              <a:spLocks noChangeArrowheads="1"/>
            </p:cNvSpPr>
            <p:nvPr/>
          </p:nvSpPr>
          <p:spPr bwMode="auto">
            <a:xfrm>
              <a:off x="3078" y="4081"/>
              <a:ext cx="213" cy="16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6163" name="Rectangle 99"/>
            <p:cNvSpPr>
              <a:spLocks noChangeArrowheads="1"/>
            </p:cNvSpPr>
            <p:nvPr/>
          </p:nvSpPr>
          <p:spPr bwMode="auto">
            <a:xfrm>
              <a:off x="3293" y="4081"/>
              <a:ext cx="219" cy="16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856164" name="Oval 100"/>
          <p:cNvSpPr>
            <a:spLocks noChangeArrowheads="1"/>
          </p:cNvSpPr>
          <p:nvPr/>
        </p:nvSpPr>
        <p:spPr bwMode="auto">
          <a:xfrm>
            <a:off x="7569200" y="6580188"/>
            <a:ext cx="74613" cy="74612"/>
          </a:xfrm>
          <a:prstGeom prst="ellipse">
            <a:avLst/>
          </a:prstGeom>
          <a:solidFill>
            <a:srgbClr val="00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56165" name="Oval 101"/>
          <p:cNvSpPr>
            <a:spLocks noChangeArrowheads="1"/>
          </p:cNvSpPr>
          <p:nvPr/>
        </p:nvSpPr>
        <p:spPr bwMode="auto">
          <a:xfrm>
            <a:off x="7213600" y="6580188"/>
            <a:ext cx="74613" cy="74612"/>
          </a:xfrm>
          <a:prstGeom prst="ellipse">
            <a:avLst/>
          </a:prstGeom>
          <a:solidFill>
            <a:srgbClr val="00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cxnSp>
        <p:nvCxnSpPr>
          <p:cNvPr id="856166" name="AutoShape 102"/>
          <p:cNvCxnSpPr>
            <a:cxnSpLocks noChangeShapeType="1"/>
            <a:stCxn id="856164" idx="6"/>
            <a:endCxn id="856150" idx="1"/>
          </p:cNvCxnSpPr>
          <p:nvPr/>
        </p:nvCxnSpPr>
        <p:spPr bwMode="auto">
          <a:xfrm flipV="1">
            <a:off x="7643813" y="6081713"/>
            <a:ext cx="471487" cy="536575"/>
          </a:xfrm>
          <a:prstGeom prst="bentConnector3">
            <a:avLst>
              <a:gd name="adj1" fmla="val 52185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856167" name="AutoShape 103"/>
          <p:cNvCxnSpPr>
            <a:cxnSpLocks noChangeShapeType="1"/>
            <a:stCxn id="856165" idx="2"/>
            <a:endCxn id="856066" idx="0"/>
          </p:cNvCxnSpPr>
          <p:nvPr/>
        </p:nvCxnSpPr>
        <p:spPr bwMode="auto">
          <a:xfrm rot="10800000">
            <a:off x="6807200" y="5638800"/>
            <a:ext cx="406400" cy="979488"/>
          </a:xfrm>
          <a:prstGeom prst="bentConnector2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cxnSp>
      <p:cxnSp>
        <p:nvCxnSpPr>
          <p:cNvPr id="856168" name="AutoShape 104"/>
          <p:cNvCxnSpPr>
            <a:cxnSpLocks noChangeShapeType="1"/>
            <a:stCxn id="856066" idx="0"/>
            <a:endCxn id="856134" idx="1"/>
          </p:cNvCxnSpPr>
          <p:nvPr/>
        </p:nvCxnSpPr>
        <p:spPr bwMode="auto">
          <a:xfrm rot="16200000" flipH="1" flipV="1">
            <a:off x="5631845" y="4896455"/>
            <a:ext cx="433010" cy="1917700"/>
          </a:xfrm>
          <a:prstGeom prst="bentConnector4">
            <a:avLst>
              <a:gd name="adj1" fmla="val -12570"/>
              <a:gd name="adj2" fmla="val 111921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856169" name="AutoShape 105"/>
          <p:cNvCxnSpPr>
            <a:cxnSpLocks noChangeShapeType="1"/>
            <a:stCxn id="856119" idx="4"/>
            <a:endCxn id="856161" idx="1"/>
          </p:cNvCxnSpPr>
          <p:nvPr/>
        </p:nvCxnSpPr>
        <p:spPr bwMode="auto">
          <a:xfrm rot="5400000">
            <a:off x="6494256" y="5442158"/>
            <a:ext cx="1221997" cy="37307"/>
          </a:xfrm>
          <a:prstGeom prst="bentConnector4">
            <a:avLst>
              <a:gd name="adj1" fmla="val 43764"/>
              <a:gd name="adj2" fmla="val 583070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sp>
        <p:nvSpPr>
          <p:cNvPr id="856170" name="Rectangle 106"/>
          <p:cNvSpPr>
            <a:spLocks noChangeArrowheads="1"/>
          </p:cNvSpPr>
          <p:nvPr/>
        </p:nvSpPr>
        <p:spPr bwMode="auto">
          <a:xfrm>
            <a:off x="1089025" y="3921125"/>
            <a:ext cx="2749550" cy="231775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56171" name="Rectangle 107"/>
          <p:cNvSpPr>
            <a:spLocks noChangeArrowheads="1"/>
          </p:cNvSpPr>
          <p:nvPr/>
        </p:nvSpPr>
        <p:spPr bwMode="auto">
          <a:xfrm>
            <a:off x="1089025" y="4127500"/>
            <a:ext cx="1254125" cy="231775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6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6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56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56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56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56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56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56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5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5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5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5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5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5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5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5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6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56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6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56152" grpId="0" animBg="1"/>
      <p:bldP spid="856153" grpId="0" animBg="1"/>
      <p:bldP spid="856154" grpId="0" animBg="1"/>
      <p:bldP spid="856155" grpId="0" animBg="1"/>
      <p:bldP spid="856156" grpId="0" animBg="1"/>
      <p:bldP spid="856164" grpId="0" animBg="1"/>
      <p:bldP spid="856165" grpId="0" animBg="1"/>
      <p:bldP spid="856170" grpId="0" animBg="1"/>
      <p:bldP spid="85617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438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76200"/>
            <a:ext cx="9144000" cy="1143000"/>
          </a:xfrm>
          <a:noFill/>
          <a:ln/>
        </p:spPr>
        <p:txBody>
          <a:bodyPr/>
          <a:lstStyle/>
          <a:p>
            <a:r>
              <a:rPr lang="en-US" sz="4000">
                <a:solidFill>
                  <a:srgbClr val="FF0000"/>
                </a:solidFill>
              </a:rPr>
              <a:t>A Two-Level Grammar</a:t>
            </a:r>
            <a:endParaRPr lang="en-US">
              <a:solidFill>
                <a:srgbClr val="FF0000"/>
              </a:solidFill>
            </a:endParaRPr>
          </a:p>
        </p:txBody>
      </p:sp>
      <p:sp>
        <p:nvSpPr>
          <p:cNvPr id="784387" name="Rectangle 3"/>
          <p:cNvSpPr>
            <a:spLocks noChangeArrowheads="1"/>
          </p:cNvSpPr>
          <p:nvPr/>
        </p:nvSpPr>
        <p:spPr bwMode="auto">
          <a:xfrm>
            <a:off x="482600" y="1155700"/>
            <a:ext cx="8232775" cy="2578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pPr marL="342900" indent="-342900" algn="just">
              <a:lnSpc>
                <a:spcPct val="85000"/>
              </a:lnSpc>
              <a:spcAft>
                <a:spcPct val="20000"/>
              </a:spcAft>
              <a:buFontTx/>
              <a:buChar char="•"/>
            </a:pPr>
            <a:r>
              <a:rPr lang="en-US" sz="2400" b="0" dirty="0"/>
              <a:t>The problem of parsing an expression can be simplified by changing the </a:t>
            </a:r>
            <a:r>
              <a:rPr lang="en-US" sz="2400" b="0" dirty="0" smtClean="0"/>
              <a:t>grammar </a:t>
            </a:r>
            <a:r>
              <a:rPr lang="en-US" sz="2400" b="0" dirty="0"/>
              <a:t>to one that has two levels:</a:t>
            </a:r>
          </a:p>
          <a:p>
            <a:pPr marL="742950" lvl="1" indent="-285750" algn="just">
              <a:lnSpc>
                <a:spcPct val="85000"/>
              </a:lnSpc>
              <a:spcAft>
                <a:spcPct val="20000"/>
              </a:spcAft>
              <a:buFontTx/>
              <a:buChar char="–"/>
            </a:pPr>
            <a:r>
              <a:rPr lang="en-US" sz="2200" b="0" dirty="0">
                <a:ea typeface="ＭＳ Ｐゴシック" charset="-128"/>
              </a:rPr>
              <a:t>An </a:t>
            </a:r>
            <a:r>
              <a:rPr lang="en-US" sz="2200" i="1" dirty="0">
                <a:ea typeface="ＭＳ Ｐゴシック" charset="-128"/>
              </a:rPr>
              <a:t>expression</a:t>
            </a:r>
            <a:r>
              <a:rPr lang="en-US" sz="2200" b="0" dirty="0">
                <a:ea typeface="ＭＳ Ｐゴシック" charset="-128"/>
              </a:rPr>
              <a:t> is either a </a:t>
            </a:r>
            <a:r>
              <a:rPr lang="en-US" sz="2200" b="0" i="1" dirty="0">
                <a:ea typeface="ＭＳ Ｐゴシック" charset="-128"/>
              </a:rPr>
              <a:t>term</a:t>
            </a:r>
            <a:r>
              <a:rPr lang="en-US" sz="2200" b="0" dirty="0">
                <a:ea typeface="ＭＳ Ｐゴシック" charset="-128"/>
              </a:rPr>
              <a:t> or two expressions joined by an operator.</a:t>
            </a:r>
          </a:p>
          <a:p>
            <a:pPr marL="742950" lvl="1" indent="-285750" algn="just">
              <a:lnSpc>
                <a:spcPct val="85000"/>
              </a:lnSpc>
              <a:spcAft>
                <a:spcPct val="60000"/>
              </a:spcAft>
              <a:buFontTx/>
              <a:buChar char="–"/>
            </a:pPr>
            <a:r>
              <a:rPr lang="en-US" sz="2200" b="0" dirty="0">
                <a:ea typeface="ＭＳ Ｐゴシック" charset="-128"/>
              </a:rPr>
              <a:t>A </a:t>
            </a:r>
            <a:r>
              <a:rPr lang="en-US" sz="2200" i="1" dirty="0">
                <a:ea typeface="ＭＳ Ｐゴシック" charset="-128"/>
              </a:rPr>
              <a:t>term</a:t>
            </a:r>
            <a:r>
              <a:rPr lang="en-US" sz="2200" b="0" dirty="0">
                <a:ea typeface="ＭＳ Ｐゴシック" charset="-128"/>
              </a:rPr>
              <a:t> is either a constant, an identifier, or an expression enclosed in parentheses.</a:t>
            </a:r>
          </a:p>
          <a:p>
            <a:pPr marL="342900" indent="-342900" algn="just">
              <a:lnSpc>
                <a:spcPct val="85000"/>
              </a:lnSpc>
              <a:spcAft>
                <a:spcPct val="70000"/>
              </a:spcAft>
              <a:buFontTx/>
              <a:buChar char="•"/>
            </a:pPr>
            <a:r>
              <a:rPr lang="en-US" sz="2400" b="0" dirty="0"/>
              <a:t>This design is reflected in the following revised grammar.</a:t>
            </a:r>
            <a:endParaRPr lang="en-US" sz="2600" b="0" dirty="0"/>
          </a:p>
        </p:txBody>
      </p:sp>
      <p:grpSp>
        <p:nvGrpSpPr>
          <p:cNvPr id="784394" name="Group 10"/>
          <p:cNvGrpSpPr>
            <a:grpSpLocks/>
          </p:cNvGrpSpPr>
          <p:nvPr/>
        </p:nvGrpSpPr>
        <p:grpSpPr bwMode="auto">
          <a:xfrm>
            <a:off x="3429000" y="3810000"/>
            <a:ext cx="2895600" cy="2286000"/>
            <a:chOff x="2237" y="2592"/>
            <a:chExt cx="1824" cy="1440"/>
          </a:xfrm>
        </p:grpSpPr>
        <p:sp>
          <p:nvSpPr>
            <p:cNvPr id="784389" name="Text Box 5"/>
            <p:cNvSpPr txBox="1">
              <a:spLocks noChangeArrowheads="1"/>
            </p:cNvSpPr>
            <p:nvPr/>
          </p:nvSpPr>
          <p:spPr bwMode="auto">
            <a:xfrm>
              <a:off x="2237" y="3277"/>
              <a:ext cx="1224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000"/>
                <a:t>T  </a:t>
              </a:r>
              <a:r>
                <a:rPr lang="en-US" sz="2000">
                  <a:sym typeface="Symbol" charset="2"/>
                </a:rPr>
                <a:t></a:t>
              </a:r>
              <a:r>
                <a:rPr lang="en-US" sz="2000"/>
                <a:t>  </a:t>
              </a:r>
              <a:r>
                <a:rPr lang="en-US" sz="2000" b="0" i="1"/>
                <a:t>constant</a:t>
              </a:r>
              <a:endParaRPr lang="en-US" sz="2000"/>
            </a:p>
          </p:txBody>
        </p:sp>
        <p:sp>
          <p:nvSpPr>
            <p:cNvPr id="784390" name="Text Box 6"/>
            <p:cNvSpPr txBox="1">
              <a:spLocks noChangeArrowheads="1"/>
            </p:cNvSpPr>
            <p:nvPr/>
          </p:nvSpPr>
          <p:spPr bwMode="auto">
            <a:xfrm>
              <a:off x="2237" y="3529"/>
              <a:ext cx="1224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000"/>
                <a:t>T  </a:t>
              </a:r>
              <a:r>
                <a:rPr lang="en-US" sz="2000">
                  <a:sym typeface="Symbol" charset="2"/>
                </a:rPr>
                <a:t></a:t>
              </a:r>
              <a:r>
                <a:rPr lang="en-US" sz="2000"/>
                <a:t>  </a:t>
              </a:r>
              <a:r>
                <a:rPr lang="en-US" sz="2000" b="0" i="1"/>
                <a:t>identifier</a:t>
              </a:r>
              <a:endParaRPr lang="en-US" sz="2000"/>
            </a:p>
          </p:txBody>
        </p:sp>
        <p:sp>
          <p:nvSpPr>
            <p:cNvPr id="784391" name="Text Box 7"/>
            <p:cNvSpPr txBox="1">
              <a:spLocks noChangeArrowheads="1"/>
            </p:cNvSpPr>
            <p:nvPr/>
          </p:nvSpPr>
          <p:spPr bwMode="auto">
            <a:xfrm>
              <a:off x="2237" y="2844"/>
              <a:ext cx="1824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000"/>
                <a:t>E  </a:t>
              </a:r>
              <a:r>
                <a:rPr lang="en-US" sz="2000">
                  <a:sym typeface="Symbol" charset="2"/>
                </a:rPr>
                <a:t></a:t>
              </a:r>
              <a:r>
                <a:rPr lang="en-US" sz="2000"/>
                <a:t>  E  </a:t>
              </a:r>
              <a:r>
                <a:rPr lang="en-US" sz="2000" b="0" i="1"/>
                <a:t>op</a:t>
              </a:r>
              <a:r>
                <a:rPr lang="en-US" sz="2000"/>
                <a:t>  E</a:t>
              </a:r>
            </a:p>
          </p:txBody>
        </p:sp>
        <p:sp>
          <p:nvSpPr>
            <p:cNvPr id="784392" name="Text Box 8"/>
            <p:cNvSpPr txBox="1">
              <a:spLocks noChangeArrowheads="1"/>
            </p:cNvSpPr>
            <p:nvPr/>
          </p:nvSpPr>
          <p:spPr bwMode="auto">
            <a:xfrm>
              <a:off x="2237" y="3782"/>
              <a:ext cx="1224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000"/>
                <a:t>T  </a:t>
              </a:r>
              <a:r>
                <a:rPr lang="en-US" sz="2000">
                  <a:sym typeface="Symbol" charset="2"/>
                </a:rPr>
                <a:t></a:t>
              </a:r>
              <a:r>
                <a:rPr lang="en-US" sz="2000"/>
                <a:t>  </a:t>
              </a:r>
              <a:r>
                <a:rPr lang="en-US" sz="2000" b="0"/>
                <a:t>(</a:t>
              </a:r>
              <a:r>
                <a:rPr lang="en-US" sz="2000"/>
                <a:t> E )</a:t>
              </a:r>
            </a:p>
          </p:txBody>
        </p:sp>
        <p:sp>
          <p:nvSpPr>
            <p:cNvPr id="784393" name="Text Box 9"/>
            <p:cNvSpPr txBox="1">
              <a:spLocks noChangeArrowheads="1"/>
            </p:cNvSpPr>
            <p:nvPr/>
          </p:nvSpPr>
          <p:spPr bwMode="auto">
            <a:xfrm>
              <a:off x="2237" y="2592"/>
              <a:ext cx="1824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000"/>
                <a:t>E  </a:t>
              </a:r>
              <a:r>
                <a:rPr lang="en-US" sz="2000">
                  <a:sym typeface="Symbol" charset="2"/>
                </a:rPr>
                <a:t></a:t>
              </a:r>
              <a:r>
                <a:rPr lang="en-US" sz="2000"/>
                <a:t>  T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4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4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43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4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4387" grpId="0" build="p" bldLvl="2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8114" name="Line 2"/>
          <p:cNvSpPr>
            <a:spLocks noChangeShapeType="1"/>
          </p:cNvSpPr>
          <p:nvPr/>
        </p:nvSpPr>
        <p:spPr bwMode="auto">
          <a:xfrm flipV="1">
            <a:off x="6807200" y="5486400"/>
            <a:ext cx="152400" cy="152400"/>
          </a:xfrm>
          <a:prstGeom prst="line">
            <a:avLst/>
          </a:prstGeom>
          <a:noFill/>
          <a:ln w="9525">
            <a:solidFill>
              <a:srgbClr val="CCFFFF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58115" name="Rectangle 3"/>
          <p:cNvSpPr>
            <a:spLocks noGrp="1" noChangeArrowheads="1"/>
          </p:cNvSpPr>
          <p:nvPr>
            <p:ph type="title"/>
          </p:nvPr>
        </p:nvSpPr>
        <p:spPr>
          <a:xfrm>
            <a:off x="0" y="76200"/>
            <a:ext cx="9144000" cy="1143000"/>
          </a:xfrm>
          <a:noFill/>
          <a:ln/>
        </p:spPr>
        <p:txBody>
          <a:bodyPr/>
          <a:lstStyle/>
          <a:p>
            <a:r>
              <a:rPr lang="en-US" sz="4000">
                <a:solidFill>
                  <a:srgbClr val="FF0000"/>
                </a:solidFill>
              </a:rPr>
              <a:t>Tracing the Precedence Parser </a:t>
            </a:r>
            <a:endParaRPr lang="en-US">
              <a:solidFill>
                <a:srgbClr val="FF0000"/>
              </a:solidFill>
            </a:endParaRPr>
          </a:p>
        </p:txBody>
      </p:sp>
      <p:sp>
        <p:nvSpPr>
          <p:cNvPr id="858116" name="Rectangle 4"/>
          <p:cNvSpPr>
            <a:spLocks noChangeArrowheads="1"/>
          </p:cNvSpPr>
          <p:nvPr/>
        </p:nvSpPr>
        <p:spPr bwMode="auto">
          <a:xfrm>
            <a:off x="444500" y="1166813"/>
            <a:ext cx="8032750" cy="198437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58117" name="Text Box 5"/>
          <p:cNvSpPr txBox="1">
            <a:spLocks noChangeArrowheads="1"/>
          </p:cNvSpPr>
          <p:nvPr/>
        </p:nvSpPr>
        <p:spPr bwMode="auto">
          <a:xfrm>
            <a:off x="520700" y="1130528"/>
            <a:ext cx="7962900" cy="1747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lnSpc>
                <a:spcPct val="110000"/>
              </a:lnSpc>
            </a:pPr>
            <a:r>
              <a:rPr noProof="1">
                <a:latin typeface="Courier New" charset="0"/>
              </a:rPr>
              <a:t>int main() {</a:t>
            </a:r>
          </a:p>
          <a:p>
            <a:pPr>
              <a:lnSpc>
                <a:spcPct val="110000"/>
              </a:lnSpc>
            </a:pPr>
            <a:r>
              <a:rPr noProof="1">
                <a:latin typeface="Courier New" charset="0"/>
              </a:rPr>
              <a:t>  </a:t>
            </a:r>
            <a:r>
              <a:rPr noProof="1" smtClean="0">
                <a:latin typeface="Courier New" charset="0"/>
              </a:rPr>
              <a:t> </a:t>
            </a:r>
            <a:r>
              <a:rPr lang="en-US" noProof="1" smtClean="0">
                <a:latin typeface="Courier New" charset="0"/>
              </a:rPr>
              <a:t>TokenScanner</a:t>
            </a:r>
            <a:r>
              <a:rPr noProof="1" smtClean="0">
                <a:latin typeface="Courier New" charset="0"/>
              </a:rPr>
              <a:t> scanner </a:t>
            </a:r>
            <a:r>
              <a:rPr noProof="1">
                <a:latin typeface="Courier New" charset="0"/>
              </a:rPr>
              <a:t>= new</a:t>
            </a:r>
            <a:r>
              <a:rPr noProof="1" smtClean="0">
                <a:latin typeface="Courier New" charset="0"/>
              </a:rPr>
              <a:t> </a:t>
            </a:r>
            <a:r>
              <a:rPr lang="en-US" noProof="1" smtClean="0">
                <a:latin typeface="Courier New" charset="0"/>
              </a:rPr>
              <a:t>TokenScanner</a:t>
            </a:r>
            <a:r>
              <a:rPr noProof="1" smtClean="0">
                <a:latin typeface="Courier New" charset="0"/>
              </a:rPr>
              <a:t>(</a:t>
            </a:r>
            <a:r>
              <a:rPr noProof="1">
                <a:latin typeface="Courier New" charset="0"/>
              </a:rPr>
              <a:t>);</a:t>
            </a:r>
          </a:p>
          <a:p>
            <a:pPr>
              <a:lnSpc>
                <a:spcPct val="110000"/>
              </a:lnSpc>
            </a:pPr>
            <a:r>
              <a:rPr noProof="1">
                <a:latin typeface="Courier New" charset="0"/>
              </a:rPr>
              <a:t>  </a:t>
            </a:r>
            <a:r>
              <a:rPr noProof="1" smtClean="0">
                <a:latin typeface="Courier New" charset="0"/>
              </a:rPr>
              <a:t> scanner.setInput</a:t>
            </a:r>
            <a:r>
              <a:rPr noProof="1">
                <a:latin typeface="Courier New" charset="0"/>
              </a:rPr>
              <a:t>("odd = 2 * n + 1");</a:t>
            </a:r>
          </a:p>
          <a:p>
            <a:pPr>
              <a:lnSpc>
                <a:spcPct val="110000"/>
              </a:lnSpc>
            </a:pPr>
            <a:r>
              <a:rPr noProof="1">
                <a:latin typeface="Courier New" charset="0"/>
              </a:rPr>
              <a:t>  </a:t>
            </a:r>
            <a:r>
              <a:rPr noProof="1" smtClean="0">
                <a:latin typeface="Courier New" charset="0"/>
              </a:rPr>
              <a:t> </a:t>
            </a:r>
            <a:r>
              <a:rPr lang="en-US" noProof="1" smtClean="0">
                <a:latin typeface="Courier New" charset="0"/>
              </a:rPr>
              <a:t>scanner.ignoreWhitespace()</a:t>
            </a:r>
            <a:r>
              <a:rPr noProof="1" smtClean="0">
                <a:latin typeface="Courier New" charset="0"/>
              </a:rPr>
              <a:t>;</a:t>
            </a:r>
            <a:endParaRPr noProof="1">
              <a:latin typeface="Courier New" charset="0"/>
            </a:endParaRPr>
          </a:p>
          <a:p>
            <a:pPr>
              <a:lnSpc>
                <a:spcPct val="110000"/>
              </a:lnSpc>
            </a:pPr>
            <a:r>
              <a:rPr noProof="1">
                <a:latin typeface="Courier New" charset="0"/>
              </a:rPr>
              <a:t>   Expression *exp =</a:t>
            </a:r>
            <a:r>
              <a:rPr noProof="1" smtClean="0">
                <a:latin typeface="Courier New" charset="0"/>
              </a:rPr>
              <a:t> </a:t>
            </a:r>
            <a:r>
              <a:rPr lang="en-US" noProof="1" smtClean="0">
                <a:latin typeface="Courier New" charset="0"/>
              </a:rPr>
              <a:t>readE(scanner, 0)</a:t>
            </a:r>
            <a:r>
              <a:rPr noProof="1" smtClean="0">
                <a:latin typeface="Courier New" charset="0"/>
              </a:rPr>
              <a:t>;</a:t>
            </a:r>
            <a:endParaRPr noProof="1">
              <a:latin typeface="Courier New" charset="0"/>
            </a:endParaRPr>
          </a:p>
          <a:p>
            <a:pPr>
              <a:lnSpc>
                <a:spcPct val="110000"/>
              </a:lnSpc>
            </a:pPr>
            <a:r>
              <a:rPr noProof="1">
                <a:latin typeface="Courier New" charset="0"/>
              </a:rPr>
              <a:t>   . . .</a:t>
            </a:r>
          </a:p>
          <a:p>
            <a:pPr>
              <a:lnSpc>
                <a:spcPct val="110000"/>
              </a:lnSpc>
            </a:pPr>
            <a:r>
              <a:rPr noProof="1">
                <a:latin typeface="Courier New" charset="0"/>
              </a:rPr>
              <a:t>}</a:t>
            </a:r>
          </a:p>
        </p:txBody>
      </p:sp>
      <p:grpSp>
        <p:nvGrpSpPr>
          <p:cNvPr id="2" name="Group 6"/>
          <p:cNvGrpSpPr>
            <a:grpSpLocks/>
          </p:cNvGrpSpPr>
          <p:nvPr/>
        </p:nvGrpSpPr>
        <p:grpSpPr bwMode="auto">
          <a:xfrm>
            <a:off x="533400" y="1422400"/>
            <a:ext cx="8089900" cy="3384549"/>
            <a:chOff x="336" y="896"/>
            <a:chExt cx="5096" cy="2132"/>
          </a:xfrm>
        </p:grpSpPr>
        <p:sp>
          <p:nvSpPr>
            <p:cNvPr id="858119" name="Rectangle 7"/>
            <p:cNvSpPr>
              <a:spLocks noChangeArrowheads="1"/>
            </p:cNvSpPr>
            <p:nvPr/>
          </p:nvSpPr>
          <p:spPr bwMode="auto">
            <a:xfrm>
              <a:off x="336" y="907"/>
              <a:ext cx="5060" cy="2121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8120" name="Text Box 8"/>
            <p:cNvSpPr txBox="1">
              <a:spLocks noChangeArrowheads="1"/>
            </p:cNvSpPr>
            <p:nvPr/>
          </p:nvSpPr>
          <p:spPr bwMode="auto">
            <a:xfrm>
              <a:off x="408" y="896"/>
              <a:ext cx="4905" cy="18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r>
                <a:rPr lang="en-US" dirty="0">
                  <a:latin typeface="Courier New" charset="0"/>
                </a:rPr>
                <a:t>Expression </a:t>
              </a:r>
              <a:r>
                <a:rPr lang="en-US" dirty="0" smtClean="0">
                  <a:latin typeface="Courier New" charset="0"/>
                </a:rPr>
                <a:t>*</a:t>
              </a:r>
              <a:r>
                <a:rPr lang="en-US" dirty="0" err="1" smtClean="0">
                  <a:latin typeface="Courier New" charset="0"/>
                </a:rPr>
                <a:t>readE(TokenScanner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>
                  <a:latin typeface="Courier New" charset="0"/>
                </a:rPr>
                <a:t>&amp;</a:t>
              </a:r>
              <a:r>
                <a:rPr lang="en-US" dirty="0" smtClean="0">
                  <a:latin typeface="Courier New" charset="0"/>
                </a:rPr>
                <a:t> scanner, </a:t>
              </a:r>
              <a:r>
                <a:rPr lang="en-US" dirty="0" err="1">
                  <a:latin typeface="Courier New" charset="0"/>
                </a:rPr>
                <a:t>int</a:t>
              </a:r>
              <a:r>
                <a:rPr lang="en-US" dirty="0">
                  <a:latin typeface="Courier New" charset="0"/>
                </a:rPr>
                <a:t> </a:t>
              </a:r>
              <a:r>
                <a:rPr lang="en-US" dirty="0" err="1">
                  <a:latin typeface="Courier New" charset="0"/>
                </a:rPr>
                <a:t>prec</a:t>
              </a:r>
              <a:r>
                <a:rPr lang="en-US" dirty="0">
                  <a:latin typeface="Courier New" charset="0"/>
                </a:rPr>
                <a:t>) {</a:t>
              </a:r>
            </a:p>
            <a:p>
              <a:r>
                <a:rPr lang="en-US" dirty="0">
                  <a:latin typeface="Courier New" charset="0"/>
                </a:rPr>
                <a:t>   Expression *exp =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readT(scanner</a:t>
              </a:r>
              <a:r>
                <a:rPr lang="en-US" dirty="0" smtClean="0">
                  <a:latin typeface="Courier New" charset="0"/>
                </a:rPr>
                <a:t>)</a:t>
              </a:r>
              <a:r>
                <a:rPr lang="en-US" dirty="0">
                  <a:latin typeface="Courier New" charset="0"/>
                </a:rPr>
                <a:t>;</a:t>
              </a:r>
            </a:p>
            <a:p>
              <a:r>
                <a:rPr lang="en-US" dirty="0">
                  <a:latin typeface="Courier New" charset="0"/>
                </a:rPr>
                <a:t>   string token;</a:t>
              </a:r>
            </a:p>
            <a:p>
              <a:r>
                <a:rPr lang="en-US" dirty="0">
                  <a:latin typeface="Courier New" charset="0"/>
                </a:rPr>
                <a:t>   while (true) {</a:t>
              </a:r>
            </a:p>
            <a:p>
              <a:r>
                <a:rPr lang="en-US" dirty="0">
                  <a:latin typeface="Courier New" charset="0"/>
                </a:rPr>
                <a:t>      token =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scanner.nextToken</a:t>
              </a:r>
              <a:r>
                <a:rPr lang="en-US" dirty="0">
                  <a:latin typeface="Courier New" charset="0"/>
                </a:rPr>
                <a:t>();</a:t>
              </a:r>
            </a:p>
            <a:p>
              <a:r>
                <a:rPr lang="en-US" dirty="0">
                  <a:latin typeface="Courier New" charset="0"/>
                </a:rPr>
                <a:t>      </a:t>
              </a:r>
              <a:r>
                <a:rPr lang="en-US" dirty="0" err="1">
                  <a:latin typeface="Courier New" charset="0"/>
                </a:rPr>
                <a:t>int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tprec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>
                  <a:latin typeface="Courier New" charset="0"/>
                </a:rPr>
                <a:t>=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precedence(token</a:t>
              </a:r>
              <a:r>
                <a:rPr lang="en-US" dirty="0">
                  <a:latin typeface="Courier New" charset="0"/>
                </a:rPr>
                <a:t>);</a:t>
              </a:r>
            </a:p>
            <a:p>
              <a:r>
                <a:rPr lang="en-US" dirty="0">
                  <a:latin typeface="Courier New" charset="0"/>
                </a:rPr>
                <a:t>      if </a:t>
              </a:r>
              <a:r>
                <a:rPr lang="en-US" dirty="0" smtClean="0">
                  <a:latin typeface="Courier New" charset="0"/>
                </a:rPr>
                <a:t>(</a:t>
              </a:r>
              <a:r>
                <a:rPr lang="en-US" dirty="0" err="1" smtClean="0">
                  <a:latin typeface="Courier New" charset="0"/>
                </a:rPr>
                <a:t>tprec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>
                  <a:latin typeface="Courier New" charset="0"/>
                </a:rPr>
                <a:t>&lt;= </a:t>
              </a:r>
              <a:r>
                <a:rPr lang="en-US" dirty="0" err="1">
                  <a:latin typeface="Courier New" charset="0"/>
                </a:rPr>
                <a:t>prec</a:t>
              </a:r>
              <a:r>
                <a:rPr lang="en-US" dirty="0">
                  <a:latin typeface="Courier New" charset="0"/>
                </a:rPr>
                <a:t>) break;</a:t>
              </a:r>
            </a:p>
            <a:p>
              <a:r>
                <a:rPr lang="en-US" dirty="0">
                  <a:latin typeface="Courier New" charset="0"/>
                </a:rPr>
                <a:t>      Expression *</a:t>
              </a:r>
              <a:r>
                <a:rPr lang="en-US" dirty="0" err="1">
                  <a:latin typeface="Courier New" charset="0"/>
                </a:rPr>
                <a:t>rhs</a:t>
              </a:r>
              <a:r>
                <a:rPr lang="en-US" dirty="0">
                  <a:latin typeface="Courier New" charset="0"/>
                </a:rPr>
                <a:t> =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readE(scanner</a:t>
              </a:r>
              <a:r>
                <a:rPr lang="en-US" dirty="0" smtClean="0">
                  <a:latin typeface="Courier New" charset="0"/>
                </a:rPr>
                <a:t>, </a:t>
              </a:r>
              <a:r>
                <a:rPr lang="en-US" dirty="0" err="1" smtClean="0">
                  <a:latin typeface="Courier New" charset="0"/>
                </a:rPr>
                <a:t>tprec</a:t>
              </a:r>
              <a:r>
                <a:rPr lang="en-US" dirty="0" smtClean="0">
                  <a:latin typeface="Courier New" charset="0"/>
                </a:rPr>
                <a:t>)</a:t>
              </a:r>
              <a:r>
                <a:rPr lang="en-US" dirty="0">
                  <a:latin typeface="Courier New" charset="0"/>
                </a:rPr>
                <a:t>;</a:t>
              </a:r>
            </a:p>
            <a:p>
              <a:r>
                <a:rPr lang="en-US" dirty="0">
                  <a:latin typeface="Courier New" charset="0"/>
                </a:rPr>
                <a:t>      exp = new </a:t>
              </a:r>
              <a:r>
                <a:rPr lang="en-US" dirty="0" err="1">
                  <a:latin typeface="Courier New" charset="0"/>
                </a:rPr>
                <a:t>CompoundExp</a:t>
              </a:r>
              <a:r>
                <a:rPr lang="en-US" dirty="0" err="1" smtClean="0">
                  <a:latin typeface="Courier New" charset="0"/>
                </a:rPr>
                <a:t>(token</a:t>
              </a:r>
              <a:r>
                <a:rPr lang="en-US" dirty="0" smtClean="0">
                  <a:latin typeface="Courier New" charset="0"/>
                </a:rPr>
                <a:t>, </a:t>
              </a:r>
              <a:r>
                <a:rPr lang="en-US" dirty="0">
                  <a:latin typeface="Courier New" charset="0"/>
                </a:rPr>
                <a:t>exp, </a:t>
              </a:r>
              <a:r>
                <a:rPr lang="en-US" dirty="0" err="1">
                  <a:latin typeface="Courier New" charset="0"/>
                </a:rPr>
                <a:t>rhs</a:t>
              </a:r>
              <a:r>
                <a:rPr lang="en-US" dirty="0">
                  <a:latin typeface="Courier New" charset="0"/>
                </a:rPr>
                <a:t>);</a:t>
              </a:r>
            </a:p>
            <a:p>
              <a:r>
                <a:rPr lang="en-US" dirty="0">
                  <a:latin typeface="Courier New" charset="0"/>
                </a:rPr>
                <a:t>   }</a:t>
              </a:r>
            </a:p>
            <a:p>
              <a:r>
                <a:rPr lang="en-US" dirty="0">
                  <a:latin typeface="Courier New" charset="0"/>
                </a:rPr>
                <a:t>  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scanner.saveToken</a:t>
              </a:r>
              <a:r>
                <a:rPr lang="en-US" dirty="0" err="1">
                  <a:latin typeface="Courier New" charset="0"/>
                </a:rPr>
                <a:t>(token</a:t>
              </a:r>
              <a:r>
                <a:rPr lang="en-US" dirty="0">
                  <a:latin typeface="Courier New" charset="0"/>
                </a:rPr>
                <a:t>);</a:t>
              </a:r>
            </a:p>
            <a:p>
              <a:r>
                <a:rPr lang="en-US" dirty="0">
                  <a:latin typeface="Courier New" charset="0"/>
                </a:rPr>
                <a:t>   return exp;</a:t>
              </a:r>
            </a:p>
            <a:p>
              <a:r>
                <a:rPr lang="en-US" dirty="0">
                  <a:latin typeface="Courier New" charset="0"/>
                </a:rPr>
                <a:t>}</a:t>
              </a:r>
            </a:p>
          </p:txBody>
        </p:sp>
        <p:sp>
          <p:nvSpPr>
            <p:cNvPr id="858121" name="Rectangle 9"/>
            <p:cNvSpPr>
              <a:spLocks noChangeArrowheads="1"/>
            </p:cNvSpPr>
            <p:nvPr/>
          </p:nvSpPr>
          <p:spPr bwMode="auto">
            <a:xfrm>
              <a:off x="986" y="2720"/>
              <a:ext cx="1150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8122" name="Text Box 10"/>
            <p:cNvSpPr txBox="1">
              <a:spLocks noChangeArrowheads="1"/>
            </p:cNvSpPr>
            <p:nvPr/>
          </p:nvSpPr>
          <p:spPr bwMode="auto">
            <a:xfrm>
              <a:off x="960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 smtClean="0">
                  <a:latin typeface="Courier New" charset="0"/>
                </a:rPr>
                <a:t>scanner</a:t>
              </a:r>
              <a:endParaRPr lang="en-US" dirty="0">
                <a:latin typeface="Courier New" charset="0"/>
              </a:endParaRPr>
            </a:p>
          </p:txBody>
        </p:sp>
        <p:sp>
          <p:nvSpPr>
            <p:cNvPr id="858123" name="Rectangle 11"/>
            <p:cNvSpPr>
              <a:spLocks noChangeArrowheads="1"/>
            </p:cNvSpPr>
            <p:nvPr/>
          </p:nvSpPr>
          <p:spPr bwMode="auto">
            <a:xfrm>
              <a:off x="2224" y="2720"/>
              <a:ext cx="547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8124" name="Text Box 12"/>
            <p:cNvSpPr txBox="1">
              <a:spLocks noChangeArrowheads="1"/>
            </p:cNvSpPr>
            <p:nvPr/>
          </p:nvSpPr>
          <p:spPr bwMode="auto">
            <a:xfrm>
              <a:off x="2200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>
                  <a:latin typeface="Courier New" charset="0"/>
                </a:rPr>
                <a:t>prec</a:t>
              </a:r>
            </a:p>
          </p:txBody>
        </p:sp>
        <p:sp>
          <p:nvSpPr>
            <p:cNvPr id="858125" name="Rectangle 13"/>
            <p:cNvSpPr>
              <a:spLocks noChangeArrowheads="1"/>
            </p:cNvSpPr>
            <p:nvPr/>
          </p:nvSpPr>
          <p:spPr bwMode="auto">
            <a:xfrm>
              <a:off x="2864" y="2720"/>
              <a:ext cx="547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8126" name="Text Box 14"/>
            <p:cNvSpPr txBox="1">
              <a:spLocks noChangeArrowheads="1"/>
            </p:cNvSpPr>
            <p:nvPr/>
          </p:nvSpPr>
          <p:spPr bwMode="auto">
            <a:xfrm>
              <a:off x="2840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 dirty="0" err="1" smtClean="0">
                  <a:latin typeface="Courier New" charset="0"/>
                </a:rPr>
                <a:t>tprec</a:t>
              </a:r>
              <a:endParaRPr lang="en-US" dirty="0">
                <a:latin typeface="Courier New" charset="0"/>
              </a:endParaRPr>
            </a:p>
          </p:txBody>
        </p:sp>
        <p:sp>
          <p:nvSpPr>
            <p:cNvPr id="858127" name="Rectangle 15"/>
            <p:cNvSpPr>
              <a:spLocks noChangeArrowheads="1"/>
            </p:cNvSpPr>
            <p:nvPr/>
          </p:nvSpPr>
          <p:spPr bwMode="auto">
            <a:xfrm>
              <a:off x="3504" y="2720"/>
              <a:ext cx="547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8128" name="Text Box 16"/>
            <p:cNvSpPr txBox="1">
              <a:spLocks noChangeArrowheads="1"/>
            </p:cNvSpPr>
            <p:nvPr/>
          </p:nvSpPr>
          <p:spPr bwMode="auto">
            <a:xfrm>
              <a:off x="3480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>
                  <a:latin typeface="Courier New" charset="0"/>
                </a:rPr>
                <a:t>token</a:t>
              </a:r>
            </a:p>
          </p:txBody>
        </p:sp>
        <p:sp>
          <p:nvSpPr>
            <p:cNvPr id="858129" name="Rectangle 17"/>
            <p:cNvSpPr>
              <a:spLocks noChangeArrowheads="1"/>
            </p:cNvSpPr>
            <p:nvPr/>
          </p:nvSpPr>
          <p:spPr bwMode="auto">
            <a:xfrm>
              <a:off x="4144" y="2720"/>
              <a:ext cx="547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8130" name="Text Box 18"/>
            <p:cNvSpPr txBox="1">
              <a:spLocks noChangeArrowheads="1"/>
            </p:cNvSpPr>
            <p:nvPr/>
          </p:nvSpPr>
          <p:spPr bwMode="auto">
            <a:xfrm>
              <a:off x="4120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>
                  <a:latin typeface="Courier New" charset="0"/>
                </a:rPr>
                <a:t>exp</a:t>
              </a:r>
            </a:p>
          </p:txBody>
        </p:sp>
        <p:sp>
          <p:nvSpPr>
            <p:cNvPr id="858131" name="Rectangle 19"/>
            <p:cNvSpPr>
              <a:spLocks noChangeArrowheads="1"/>
            </p:cNvSpPr>
            <p:nvPr/>
          </p:nvSpPr>
          <p:spPr bwMode="auto">
            <a:xfrm>
              <a:off x="4776" y="2720"/>
              <a:ext cx="547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8132" name="Text Box 20"/>
            <p:cNvSpPr txBox="1">
              <a:spLocks noChangeArrowheads="1"/>
            </p:cNvSpPr>
            <p:nvPr/>
          </p:nvSpPr>
          <p:spPr bwMode="auto">
            <a:xfrm>
              <a:off x="4752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>
                  <a:latin typeface="Courier New" charset="0"/>
                </a:rPr>
                <a:t>rhs</a:t>
              </a:r>
            </a:p>
          </p:txBody>
        </p:sp>
      </p:grpSp>
      <p:sp>
        <p:nvSpPr>
          <p:cNvPr id="858133" name="Rectangle 21"/>
          <p:cNvSpPr>
            <a:spLocks noChangeArrowheads="1"/>
          </p:cNvSpPr>
          <p:nvPr/>
        </p:nvSpPr>
        <p:spPr bwMode="auto">
          <a:xfrm>
            <a:off x="1600200" y="4331910"/>
            <a:ext cx="17843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noProof="1">
                <a:latin typeface="Courier New" charset="0"/>
              </a:rPr>
              <a:t>odd = 2 * n + 1</a:t>
            </a:r>
            <a:endParaRPr lang="en-US" dirty="0">
              <a:latin typeface="Courier New" charset="0"/>
            </a:endParaRPr>
          </a:p>
        </p:txBody>
      </p:sp>
      <p:sp>
        <p:nvSpPr>
          <p:cNvPr id="858134" name="Text Box 22"/>
          <p:cNvSpPr txBox="1">
            <a:spLocks noChangeArrowheads="1"/>
          </p:cNvSpPr>
          <p:nvPr/>
        </p:nvSpPr>
        <p:spPr bwMode="auto">
          <a:xfrm>
            <a:off x="3530600" y="4331305"/>
            <a:ext cx="8731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600" b="0" dirty="0"/>
              <a:t>0</a:t>
            </a:r>
          </a:p>
        </p:txBody>
      </p:sp>
      <p:grpSp>
        <p:nvGrpSpPr>
          <p:cNvPr id="3" name="Group 23"/>
          <p:cNvGrpSpPr>
            <a:grpSpLocks/>
          </p:cNvGrpSpPr>
          <p:nvPr/>
        </p:nvGrpSpPr>
        <p:grpSpPr bwMode="auto">
          <a:xfrm>
            <a:off x="1370013" y="5919787"/>
            <a:ext cx="688975" cy="571500"/>
            <a:chOff x="4894" y="3729"/>
            <a:chExt cx="434" cy="360"/>
          </a:xfrm>
        </p:grpSpPr>
        <p:sp>
          <p:nvSpPr>
            <p:cNvPr id="858136" name="Rectangle 24"/>
            <p:cNvSpPr>
              <a:spLocks noChangeArrowheads="1"/>
            </p:cNvSpPr>
            <p:nvPr/>
          </p:nvSpPr>
          <p:spPr bwMode="auto">
            <a:xfrm>
              <a:off x="4894" y="3915"/>
              <a:ext cx="434" cy="16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8137" name="Rectangle 25"/>
            <p:cNvSpPr>
              <a:spLocks noChangeArrowheads="1"/>
            </p:cNvSpPr>
            <p:nvPr/>
          </p:nvSpPr>
          <p:spPr bwMode="auto">
            <a:xfrm>
              <a:off x="4896" y="3897"/>
              <a:ext cx="431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noProof="1">
                  <a:latin typeface="Courier New" charset="0"/>
                </a:rPr>
                <a:t>odd</a:t>
              </a:r>
              <a:endParaRPr lang="en-US" dirty="0">
                <a:latin typeface="Courier New" charset="0"/>
              </a:endParaRPr>
            </a:p>
          </p:txBody>
        </p:sp>
        <p:sp>
          <p:nvSpPr>
            <p:cNvPr id="858138" name="Rectangle 26"/>
            <p:cNvSpPr>
              <a:spLocks noChangeArrowheads="1"/>
            </p:cNvSpPr>
            <p:nvPr/>
          </p:nvSpPr>
          <p:spPr bwMode="auto">
            <a:xfrm>
              <a:off x="4894" y="3747"/>
              <a:ext cx="434" cy="16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8139" name="Rectangle 27"/>
            <p:cNvSpPr>
              <a:spLocks noChangeArrowheads="1"/>
            </p:cNvSpPr>
            <p:nvPr/>
          </p:nvSpPr>
          <p:spPr bwMode="auto">
            <a:xfrm>
              <a:off x="4896" y="3729"/>
              <a:ext cx="431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noProof="1">
                  <a:latin typeface="Courier New" charset="0"/>
                </a:rPr>
                <a:t>ID</a:t>
              </a:r>
              <a:endParaRPr lang="en-US" dirty="0">
                <a:latin typeface="Courier New" charset="0"/>
              </a:endParaRPr>
            </a:p>
          </p:txBody>
        </p:sp>
      </p:grpSp>
      <p:sp>
        <p:nvSpPr>
          <p:cNvPr id="858140" name="Oval 28"/>
          <p:cNvSpPr>
            <a:spLocks noChangeArrowheads="1"/>
          </p:cNvSpPr>
          <p:nvPr/>
        </p:nvSpPr>
        <p:spPr bwMode="auto">
          <a:xfrm>
            <a:off x="6985000" y="4483100"/>
            <a:ext cx="74613" cy="74613"/>
          </a:xfrm>
          <a:prstGeom prst="ellipse">
            <a:avLst/>
          </a:prstGeom>
          <a:solidFill>
            <a:srgbClr val="00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cxnSp>
        <p:nvCxnSpPr>
          <p:cNvPr id="858141" name="AutoShape 29"/>
          <p:cNvCxnSpPr>
            <a:cxnSpLocks noChangeShapeType="1"/>
            <a:stCxn id="858140" idx="4"/>
            <a:endCxn id="858138" idx="1"/>
          </p:cNvCxnSpPr>
          <p:nvPr/>
        </p:nvCxnSpPr>
        <p:spPr bwMode="auto">
          <a:xfrm rot="5400000">
            <a:off x="3434557" y="2493169"/>
            <a:ext cx="1524000" cy="5653087"/>
          </a:xfrm>
          <a:prstGeom prst="bentConnector4">
            <a:avLst>
              <a:gd name="adj1" fmla="val 31454"/>
              <a:gd name="adj2" fmla="val 104042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sp>
        <p:nvSpPr>
          <p:cNvPr id="858142" name="Text Box 30"/>
          <p:cNvSpPr txBox="1">
            <a:spLocks noChangeArrowheads="1"/>
          </p:cNvSpPr>
          <p:nvPr/>
        </p:nvSpPr>
        <p:spPr bwMode="auto">
          <a:xfrm>
            <a:off x="3187700" y="444681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0000"/>
                </a:solidFill>
              </a:rPr>
              <a:t>^</a:t>
            </a:r>
          </a:p>
        </p:txBody>
      </p:sp>
      <p:sp>
        <p:nvSpPr>
          <p:cNvPr id="858143" name="Rectangle 31"/>
          <p:cNvSpPr>
            <a:spLocks noChangeArrowheads="1"/>
          </p:cNvSpPr>
          <p:nvPr/>
        </p:nvSpPr>
        <p:spPr bwMode="auto">
          <a:xfrm>
            <a:off x="5594350" y="4362450"/>
            <a:ext cx="8382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 algn="ctr"/>
            <a:r>
              <a:rPr noProof="1">
                <a:latin typeface="Courier New" charset="0"/>
              </a:rPr>
              <a:t>=</a:t>
            </a:r>
            <a:endParaRPr lang="en-US">
              <a:latin typeface="Courier New" charset="0"/>
            </a:endParaRPr>
          </a:p>
        </p:txBody>
      </p:sp>
      <p:sp>
        <p:nvSpPr>
          <p:cNvPr id="858144" name="Text Box 32"/>
          <p:cNvSpPr txBox="1">
            <a:spLocks noChangeArrowheads="1"/>
          </p:cNvSpPr>
          <p:nvPr/>
        </p:nvSpPr>
        <p:spPr bwMode="auto">
          <a:xfrm>
            <a:off x="4537075" y="4331305"/>
            <a:ext cx="8731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600" b="0" dirty="0"/>
              <a:t>1</a:t>
            </a:r>
          </a:p>
        </p:txBody>
      </p:sp>
      <p:grpSp>
        <p:nvGrpSpPr>
          <p:cNvPr id="4" name="Group 33"/>
          <p:cNvGrpSpPr>
            <a:grpSpLocks/>
          </p:cNvGrpSpPr>
          <p:nvPr/>
        </p:nvGrpSpPr>
        <p:grpSpPr bwMode="auto">
          <a:xfrm>
            <a:off x="619125" y="1708150"/>
            <a:ext cx="8089900" cy="3384549"/>
            <a:chOff x="336" y="896"/>
            <a:chExt cx="5096" cy="2132"/>
          </a:xfrm>
        </p:grpSpPr>
        <p:sp>
          <p:nvSpPr>
            <p:cNvPr id="858146" name="Rectangle 34"/>
            <p:cNvSpPr>
              <a:spLocks noChangeArrowheads="1"/>
            </p:cNvSpPr>
            <p:nvPr/>
          </p:nvSpPr>
          <p:spPr bwMode="auto">
            <a:xfrm>
              <a:off x="336" y="907"/>
              <a:ext cx="5060" cy="2121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8147" name="Text Box 35"/>
            <p:cNvSpPr txBox="1">
              <a:spLocks noChangeArrowheads="1"/>
            </p:cNvSpPr>
            <p:nvPr/>
          </p:nvSpPr>
          <p:spPr bwMode="auto">
            <a:xfrm>
              <a:off x="408" y="896"/>
              <a:ext cx="4905" cy="18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r>
                <a:rPr lang="en-US" dirty="0">
                  <a:latin typeface="Courier New" charset="0"/>
                </a:rPr>
                <a:t>Expression </a:t>
              </a:r>
              <a:r>
                <a:rPr lang="en-US" dirty="0" smtClean="0">
                  <a:latin typeface="Courier New" charset="0"/>
                </a:rPr>
                <a:t>*</a:t>
              </a:r>
              <a:r>
                <a:rPr lang="en-US" dirty="0" err="1" smtClean="0">
                  <a:latin typeface="Courier New" charset="0"/>
                </a:rPr>
                <a:t>readE(TokenScanner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>
                  <a:latin typeface="Courier New" charset="0"/>
                </a:rPr>
                <a:t>&amp;</a:t>
              </a:r>
              <a:r>
                <a:rPr lang="en-US" dirty="0" smtClean="0">
                  <a:latin typeface="Courier New" charset="0"/>
                </a:rPr>
                <a:t> scanner, </a:t>
              </a:r>
              <a:r>
                <a:rPr lang="en-US" dirty="0" err="1">
                  <a:latin typeface="Courier New" charset="0"/>
                </a:rPr>
                <a:t>int</a:t>
              </a:r>
              <a:r>
                <a:rPr lang="en-US" dirty="0">
                  <a:latin typeface="Courier New" charset="0"/>
                </a:rPr>
                <a:t> </a:t>
              </a:r>
              <a:r>
                <a:rPr lang="en-US" dirty="0" err="1">
                  <a:latin typeface="Courier New" charset="0"/>
                </a:rPr>
                <a:t>prec</a:t>
              </a:r>
              <a:r>
                <a:rPr lang="en-US" dirty="0">
                  <a:latin typeface="Courier New" charset="0"/>
                </a:rPr>
                <a:t>) {</a:t>
              </a:r>
            </a:p>
            <a:p>
              <a:r>
                <a:rPr lang="en-US" dirty="0">
                  <a:latin typeface="Courier New" charset="0"/>
                </a:rPr>
                <a:t>   Expression *exp =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readT(scanner</a:t>
              </a:r>
              <a:r>
                <a:rPr lang="en-US" dirty="0" smtClean="0">
                  <a:latin typeface="Courier New" charset="0"/>
                </a:rPr>
                <a:t>)</a:t>
              </a:r>
              <a:r>
                <a:rPr lang="en-US" dirty="0">
                  <a:latin typeface="Courier New" charset="0"/>
                </a:rPr>
                <a:t>;</a:t>
              </a:r>
            </a:p>
            <a:p>
              <a:r>
                <a:rPr lang="en-US" dirty="0">
                  <a:latin typeface="Courier New" charset="0"/>
                </a:rPr>
                <a:t>   string token;</a:t>
              </a:r>
            </a:p>
            <a:p>
              <a:r>
                <a:rPr lang="en-US" dirty="0">
                  <a:latin typeface="Courier New" charset="0"/>
                </a:rPr>
                <a:t>   while (true) {</a:t>
              </a:r>
            </a:p>
            <a:p>
              <a:r>
                <a:rPr lang="en-US" dirty="0">
                  <a:latin typeface="Courier New" charset="0"/>
                </a:rPr>
                <a:t>      token =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scanner.nextToken</a:t>
              </a:r>
              <a:r>
                <a:rPr lang="en-US" dirty="0">
                  <a:latin typeface="Courier New" charset="0"/>
                </a:rPr>
                <a:t>();</a:t>
              </a:r>
            </a:p>
            <a:p>
              <a:r>
                <a:rPr lang="en-US" dirty="0">
                  <a:latin typeface="Courier New" charset="0"/>
                </a:rPr>
                <a:t>      </a:t>
              </a:r>
              <a:r>
                <a:rPr lang="en-US" dirty="0" err="1">
                  <a:latin typeface="Courier New" charset="0"/>
                </a:rPr>
                <a:t>int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tprec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>
                  <a:latin typeface="Courier New" charset="0"/>
                </a:rPr>
                <a:t>=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precedence(token</a:t>
              </a:r>
              <a:r>
                <a:rPr lang="en-US" dirty="0">
                  <a:latin typeface="Courier New" charset="0"/>
                </a:rPr>
                <a:t>);</a:t>
              </a:r>
            </a:p>
            <a:p>
              <a:r>
                <a:rPr lang="en-US" dirty="0">
                  <a:latin typeface="Courier New" charset="0"/>
                </a:rPr>
                <a:t>      if </a:t>
              </a:r>
              <a:r>
                <a:rPr lang="en-US" dirty="0" smtClean="0">
                  <a:latin typeface="Courier New" charset="0"/>
                </a:rPr>
                <a:t>(</a:t>
              </a:r>
              <a:r>
                <a:rPr lang="en-US" dirty="0" err="1" smtClean="0">
                  <a:latin typeface="Courier New" charset="0"/>
                </a:rPr>
                <a:t>tprec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>
                  <a:latin typeface="Courier New" charset="0"/>
                </a:rPr>
                <a:t>&lt;= </a:t>
              </a:r>
              <a:r>
                <a:rPr lang="en-US" dirty="0" err="1">
                  <a:latin typeface="Courier New" charset="0"/>
                </a:rPr>
                <a:t>prec</a:t>
              </a:r>
              <a:r>
                <a:rPr lang="en-US" dirty="0">
                  <a:latin typeface="Courier New" charset="0"/>
                </a:rPr>
                <a:t>) break;</a:t>
              </a:r>
            </a:p>
            <a:p>
              <a:r>
                <a:rPr lang="en-US" dirty="0">
                  <a:latin typeface="Courier New" charset="0"/>
                </a:rPr>
                <a:t>      Expression *</a:t>
              </a:r>
              <a:r>
                <a:rPr lang="en-US" dirty="0" err="1">
                  <a:latin typeface="Courier New" charset="0"/>
                </a:rPr>
                <a:t>rhs</a:t>
              </a:r>
              <a:r>
                <a:rPr lang="en-US" dirty="0">
                  <a:latin typeface="Courier New" charset="0"/>
                </a:rPr>
                <a:t> =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readE(scanner</a:t>
              </a:r>
              <a:r>
                <a:rPr lang="en-US" dirty="0" smtClean="0">
                  <a:latin typeface="Courier New" charset="0"/>
                </a:rPr>
                <a:t>, </a:t>
              </a:r>
              <a:r>
                <a:rPr lang="en-US" dirty="0" err="1" smtClean="0">
                  <a:latin typeface="Courier New" charset="0"/>
                </a:rPr>
                <a:t>tprec</a:t>
              </a:r>
              <a:r>
                <a:rPr lang="en-US" dirty="0" smtClean="0">
                  <a:latin typeface="Courier New" charset="0"/>
                </a:rPr>
                <a:t>)</a:t>
              </a:r>
              <a:r>
                <a:rPr lang="en-US" dirty="0">
                  <a:latin typeface="Courier New" charset="0"/>
                </a:rPr>
                <a:t>;</a:t>
              </a:r>
            </a:p>
            <a:p>
              <a:r>
                <a:rPr lang="en-US" dirty="0">
                  <a:latin typeface="Courier New" charset="0"/>
                </a:rPr>
                <a:t>      exp = new </a:t>
              </a:r>
              <a:r>
                <a:rPr lang="en-US" dirty="0" err="1">
                  <a:latin typeface="Courier New" charset="0"/>
                </a:rPr>
                <a:t>CompoundExp</a:t>
              </a:r>
              <a:r>
                <a:rPr lang="en-US" dirty="0" err="1" smtClean="0">
                  <a:latin typeface="Courier New" charset="0"/>
                </a:rPr>
                <a:t>(token</a:t>
              </a:r>
              <a:r>
                <a:rPr lang="en-US" dirty="0" smtClean="0">
                  <a:latin typeface="Courier New" charset="0"/>
                </a:rPr>
                <a:t>, </a:t>
              </a:r>
              <a:r>
                <a:rPr lang="en-US" dirty="0">
                  <a:latin typeface="Courier New" charset="0"/>
                </a:rPr>
                <a:t>exp, </a:t>
              </a:r>
              <a:r>
                <a:rPr lang="en-US" dirty="0" err="1">
                  <a:latin typeface="Courier New" charset="0"/>
                </a:rPr>
                <a:t>rhs</a:t>
              </a:r>
              <a:r>
                <a:rPr lang="en-US" dirty="0">
                  <a:latin typeface="Courier New" charset="0"/>
                </a:rPr>
                <a:t>);</a:t>
              </a:r>
            </a:p>
            <a:p>
              <a:r>
                <a:rPr lang="en-US" dirty="0">
                  <a:latin typeface="Courier New" charset="0"/>
                </a:rPr>
                <a:t>   }</a:t>
              </a:r>
            </a:p>
            <a:p>
              <a:r>
                <a:rPr lang="en-US" dirty="0">
                  <a:latin typeface="Courier New" charset="0"/>
                </a:rPr>
                <a:t>  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scanner.saveToken</a:t>
              </a:r>
              <a:r>
                <a:rPr lang="en-US" dirty="0" err="1">
                  <a:latin typeface="Courier New" charset="0"/>
                </a:rPr>
                <a:t>(token</a:t>
              </a:r>
              <a:r>
                <a:rPr lang="en-US" dirty="0">
                  <a:latin typeface="Courier New" charset="0"/>
                </a:rPr>
                <a:t>);</a:t>
              </a:r>
            </a:p>
            <a:p>
              <a:r>
                <a:rPr lang="en-US" dirty="0">
                  <a:latin typeface="Courier New" charset="0"/>
                </a:rPr>
                <a:t>   return exp;</a:t>
              </a:r>
            </a:p>
            <a:p>
              <a:r>
                <a:rPr lang="en-US" dirty="0">
                  <a:latin typeface="Courier New" charset="0"/>
                </a:rPr>
                <a:t>}</a:t>
              </a:r>
            </a:p>
          </p:txBody>
        </p:sp>
        <p:sp>
          <p:nvSpPr>
            <p:cNvPr id="858148" name="Rectangle 36"/>
            <p:cNvSpPr>
              <a:spLocks noChangeArrowheads="1"/>
            </p:cNvSpPr>
            <p:nvPr/>
          </p:nvSpPr>
          <p:spPr bwMode="auto">
            <a:xfrm>
              <a:off x="986" y="2720"/>
              <a:ext cx="1150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8149" name="Text Box 37"/>
            <p:cNvSpPr txBox="1">
              <a:spLocks noChangeArrowheads="1"/>
            </p:cNvSpPr>
            <p:nvPr/>
          </p:nvSpPr>
          <p:spPr bwMode="auto">
            <a:xfrm>
              <a:off x="960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 smtClean="0">
                  <a:latin typeface="Courier New" charset="0"/>
                </a:rPr>
                <a:t>scanner</a:t>
              </a:r>
              <a:endParaRPr lang="en-US" dirty="0">
                <a:latin typeface="Courier New" charset="0"/>
              </a:endParaRPr>
            </a:p>
          </p:txBody>
        </p:sp>
        <p:sp>
          <p:nvSpPr>
            <p:cNvPr id="858150" name="Rectangle 38"/>
            <p:cNvSpPr>
              <a:spLocks noChangeArrowheads="1"/>
            </p:cNvSpPr>
            <p:nvPr/>
          </p:nvSpPr>
          <p:spPr bwMode="auto">
            <a:xfrm>
              <a:off x="2224" y="2720"/>
              <a:ext cx="547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8151" name="Text Box 39"/>
            <p:cNvSpPr txBox="1">
              <a:spLocks noChangeArrowheads="1"/>
            </p:cNvSpPr>
            <p:nvPr/>
          </p:nvSpPr>
          <p:spPr bwMode="auto">
            <a:xfrm>
              <a:off x="2200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>
                  <a:latin typeface="Courier New" charset="0"/>
                </a:rPr>
                <a:t>prec</a:t>
              </a:r>
            </a:p>
          </p:txBody>
        </p:sp>
        <p:sp>
          <p:nvSpPr>
            <p:cNvPr id="858152" name="Rectangle 40"/>
            <p:cNvSpPr>
              <a:spLocks noChangeArrowheads="1"/>
            </p:cNvSpPr>
            <p:nvPr/>
          </p:nvSpPr>
          <p:spPr bwMode="auto">
            <a:xfrm>
              <a:off x="2864" y="2720"/>
              <a:ext cx="547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8153" name="Text Box 41"/>
            <p:cNvSpPr txBox="1">
              <a:spLocks noChangeArrowheads="1"/>
            </p:cNvSpPr>
            <p:nvPr/>
          </p:nvSpPr>
          <p:spPr bwMode="auto">
            <a:xfrm>
              <a:off x="2840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 dirty="0" err="1" smtClean="0">
                  <a:latin typeface="Courier New" charset="0"/>
                </a:rPr>
                <a:t>tprec</a:t>
              </a:r>
              <a:endParaRPr lang="en-US" dirty="0">
                <a:latin typeface="Courier New" charset="0"/>
              </a:endParaRPr>
            </a:p>
          </p:txBody>
        </p:sp>
        <p:sp>
          <p:nvSpPr>
            <p:cNvPr id="858154" name="Rectangle 42"/>
            <p:cNvSpPr>
              <a:spLocks noChangeArrowheads="1"/>
            </p:cNvSpPr>
            <p:nvPr/>
          </p:nvSpPr>
          <p:spPr bwMode="auto">
            <a:xfrm>
              <a:off x="3504" y="2720"/>
              <a:ext cx="547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8155" name="Text Box 43"/>
            <p:cNvSpPr txBox="1">
              <a:spLocks noChangeArrowheads="1"/>
            </p:cNvSpPr>
            <p:nvPr/>
          </p:nvSpPr>
          <p:spPr bwMode="auto">
            <a:xfrm>
              <a:off x="3480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>
                  <a:latin typeface="Courier New" charset="0"/>
                </a:rPr>
                <a:t>token</a:t>
              </a:r>
            </a:p>
          </p:txBody>
        </p:sp>
        <p:sp>
          <p:nvSpPr>
            <p:cNvPr id="858156" name="Rectangle 44"/>
            <p:cNvSpPr>
              <a:spLocks noChangeArrowheads="1"/>
            </p:cNvSpPr>
            <p:nvPr/>
          </p:nvSpPr>
          <p:spPr bwMode="auto">
            <a:xfrm>
              <a:off x="4144" y="2720"/>
              <a:ext cx="547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8157" name="Text Box 45"/>
            <p:cNvSpPr txBox="1">
              <a:spLocks noChangeArrowheads="1"/>
            </p:cNvSpPr>
            <p:nvPr/>
          </p:nvSpPr>
          <p:spPr bwMode="auto">
            <a:xfrm>
              <a:off x="4120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>
                  <a:latin typeface="Courier New" charset="0"/>
                </a:rPr>
                <a:t>exp</a:t>
              </a:r>
            </a:p>
          </p:txBody>
        </p:sp>
        <p:sp>
          <p:nvSpPr>
            <p:cNvPr id="858158" name="Rectangle 46"/>
            <p:cNvSpPr>
              <a:spLocks noChangeArrowheads="1"/>
            </p:cNvSpPr>
            <p:nvPr/>
          </p:nvSpPr>
          <p:spPr bwMode="auto">
            <a:xfrm>
              <a:off x="4776" y="2720"/>
              <a:ext cx="547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8159" name="Text Box 47"/>
            <p:cNvSpPr txBox="1">
              <a:spLocks noChangeArrowheads="1"/>
            </p:cNvSpPr>
            <p:nvPr/>
          </p:nvSpPr>
          <p:spPr bwMode="auto">
            <a:xfrm>
              <a:off x="4752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>
                  <a:latin typeface="Courier New" charset="0"/>
                </a:rPr>
                <a:t>rhs</a:t>
              </a:r>
            </a:p>
          </p:txBody>
        </p:sp>
      </p:grpSp>
      <p:grpSp>
        <p:nvGrpSpPr>
          <p:cNvPr id="5" name="Group 48"/>
          <p:cNvGrpSpPr>
            <a:grpSpLocks/>
          </p:cNvGrpSpPr>
          <p:nvPr/>
        </p:nvGrpSpPr>
        <p:grpSpPr bwMode="auto">
          <a:xfrm>
            <a:off x="3733800" y="5919787"/>
            <a:ext cx="762000" cy="571500"/>
            <a:chOff x="1552" y="3729"/>
            <a:chExt cx="480" cy="360"/>
          </a:xfrm>
        </p:grpSpPr>
        <p:sp>
          <p:nvSpPr>
            <p:cNvPr id="858161" name="Rectangle 49"/>
            <p:cNvSpPr>
              <a:spLocks noChangeArrowheads="1"/>
            </p:cNvSpPr>
            <p:nvPr/>
          </p:nvSpPr>
          <p:spPr bwMode="auto">
            <a:xfrm>
              <a:off x="1568" y="3915"/>
              <a:ext cx="434" cy="16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8162" name="Rectangle 50"/>
            <p:cNvSpPr>
              <a:spLocks noChangeArrowheads="1"/>
            </p:cNvSpPr>
            <p:nvPr/>
          </p:nvSpPr>
          <p:spPr bwMode="auto">
            <a:xfrm>
              <a:off x="1570" y="3897"/>
              <a:ext cx="431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noProof="1">
                  <a:latin typeface="Courier New" charset="0"/>
                </a:rPr>
                <a:t>2</a:t>
              </a:r>
              <a:endParaRPr lang="en-US" dirty="0">
                <a:latin typeface="Courier New" charset="0"/>
              </a:endParaRPr>
            </a:p>
          </p:txBody>
        </p:sp>
        <p:sp>
          <p:nvSpPr>
            <p:cNvPr id="858163" name="Rectangle 51"/>
            <p:cNvSpPr>
              <a:spLocks noChangeArrowheads="1"/>
            </p:cNvSpPr>
            <p:nvPr/>
          </p:nvSpPr>
          <p:spPr bwMode="auto">
            <a:xfrm>
              <a:off x="1568" y="3747"/>
              <a:ext cx="434" cy="16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8164" name="Rectangle 52"/>
            <p:cNvSpPr>
              <a:spLocks noChangeArrowheads="1"/>
            </p:cNvSpPr>
            <p:nvPr/>
          </p:nvSpPr>
          <p:spPr bwMode="auto">
            <a:xfrm>
              <a:off x="1552" y="3729"/>
              <a:ext cx="480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en-US" noProof="1" smtClean="0">
                  <a:latin typeface="Courier New" charset="0"/>
                </a:rPr>
                <a:t>CONST</a:t>
              </a:r>
              <a:endParaRPr lang="en-US" dirty="0">
                <a:latin typeface="Courier New" charset="0"/>
              </a:endParaRPr>
            </a:p>
          </p:txBody>
        </p:sp>
      </p:grpSp>
      <p:grpSp>
        <p:nvGrpSpPr>
          <p:cNvPr id="6" name="Group 53"/>
          <p:cNvGrpSpPr>
            <a:grpSpLocks/>
          </p:cNvGrpSpPr>
          <p:nvPr/>
        </p:nvGrpSpPr>
        <p:grpSpPr bwMode="auto">
          <a:xfrm>
            <a:off x="6029325" y="5919787"/>
            <a:ext cx="688975" cy="571500"/>
            <a:chOff x="4894" y="3729"/>
            <a:chExt cx="434" cy="360"/>
          </a:xfrm>
        </p:grpSpPr>
        <p:sp>
          <p:nvSpPr>
            <p:cNvPr id="858166" name="Rectangle 54"/>
            <p:cNvSpPr>
              <a:spLocks noChangeArrowheads="1"/>
            </p:cNvSpPr>
            <p:nvPr/>
          </p:nvSpPr>
          <p:spPr bwMode="auto">
            <a:xfrm>
              <a:off x="4894" y="3915"/>
              <a:ext cx="434" cy="16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8167" name="Rectangle 55"/>
            <p:cNvSpPr>
              <a:spLocks noChangeArrowheads="1"/>
            </p:cNvSpPr>
            <p:nvPr/>
          </p:nvSpPr>
          <p:spPr bwMode="auto">
            <a:xfrm>
              <a:off x="4896" y="3897"/>
              <a:ext cx="431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noProof="1">
                  <a:latin typeface="Courier New" charset="0"/>
                </a:rPr>
                <a:t>n</a:t>
              </a:r>
              <a:endParaRPr lang="en-US" dirty="0">
                <a:latin typeface="Courier New" charset="0"/>
              </a:endParaRPr>
            </a:p>
          </p:txBody>
        </p:sp>
        <p:sp>
          <p:nvSpPr>
            <p:cNvPr id="858168" name="Rectangle 56"/>
            <p:cNvSpPr>
              <a:spLocks noChangeArrowheads="1"/>
            </p:cNvSpPr>
            <p:nvPr/>
          </p:nvSpPr>
          <p:spPr bwMode="auto">
            <a:xfrm>
              <a:off x="4894" y="3747"/>
              <a:ext cx="434" cy="16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8169" name="Rectangle 57"/>
            <p:cNvSpPr>
              <a:spLocks noChangeArrowheads="1"/>
            </p:cNvSpPr>
            <p:nvPr/>
          </p:nvSpPr>
          <p:spPr bwMode="auto">
            <a:xfrm>
              <a:off x="4896" y="3729"/>
              <a:ext cx="431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noProof="1">
                  <a:latin typeface="Courier New" charset="0"/>
                </a:rPr>
                <a:t>ID</a:t>
              </a:r>
              <a:endParaRPr lang="en-US" dirty="0">
                <a:latin typeface="Courier New" charset="0"/>
              </a:endParaRPr>
            </a:p>
          </p:txBody>
        </p:sp>
      </p:grpSp>
      <p:grpSp>
        <p:nvGrpSpPr>
          <p:cNvPr id="7" name="Group 58"/>
          <p:cNvGrpSpPr>
            <a:grpSpLocks/>
          </p:cNvGrpSpPr>
          <p:nvPr/>
        </p:nvGrpSpPr>
        <p:grpSpPr bwMode="auto">
          <a:xfrm>
            <a:off x="4886325" y="5919791"/>
            <a:ext cx="688975" cy="823913"/>
            <a:chOff x="3078" y="3729"/>
            <a:chExt cx="434" cy="519"/>
          </a:xfrm>
        </p:grpSpPr>
        <p:sp>
          <p:nvSpPr>
            <p:cNvPr id="858171" name="Rectangle 59"/>
            <p:cNvSpPr>
              <a:spLocks noChangeArrowheads="1"/>
            </p:cNvSpPr>
            <p:nvPr/>
          </p:nvSpPr>
          <p:spPr bwMode="auto">
            <a:xfrm>
              <a:off x="3078" y="3915"/>
              <a:ext cx="434" cy="16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8172" name="Rectangle 60"/>
            <p:cNvSpPr>
              <a:spLocks noChangeArrowheads="1"/>
            </p:cNvSpPr>
            <p:nvPr/>
          </p:nvSpPr>
          <p:spPr bwMode="auto">
            <a:xfrm>
              <a:off x="3080" y="3897"/>
              <a:ext cx="431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noProof="1">
                  <a:latin typeface="Courier New" charset="0"/>
                </a:rPr>
                <a:t>*</a:t>
              </a:r>
              <a:endParaRPr lang="en-US" dirty="0">
                <a:latin typeface="Courier New" charset="0"/>
              </a:endParaRPr>
            </a:p>
          </p:txBody>
        </p:sp>
        <p:sp>
          <p:nvSpPr>
            <p:cNvPr id="858173" name="Rectangle 61"/>
            <p:cNvSpPr>
              <a:spLocks noChangeArrowheads="1"/>
            </p:cNvSpPr>
            <p:nvPr/>
          </p:nvSpPr>
          <p:spPr bwMode="auto">
            <a:xfrm>
              <a:off x="3078" y="3747"/>
              <a:ext cx="434" cy="16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8174" name="Rectangle 62"/>
            <p:cNvSpPr>
              <a:spLocks noChangeArrowheads="1"/>
            </p:cNvSpPr>
            <p:nvPr/>
          </p:nvSpPr>
          <p:spPr bwMode="auto">
            <a:xfrm>
              <a:off x="3080" y="3729"/>
              <a:ext cx="431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en-US" noProof="1" smtClean="0">
                  <a:latin typeface="Courier New" charset="0"/>
                </a:rPr>
                <a:t>COMP</a:t>
              </a:r>
              <a:endParaRPr lang="en-US" dirty="0">
                <a:latin typeface="Courier New" charset="0"/>
              </a:endParaRPr>
            </a:p>
          </p:txBody>
        </p:sp>
        <p:sp>
          <p:nvSpPr>
            <p:cNvPr id="858175" name="Rectangle 63"/>
            <p:cNvSpPr>
              <a:spLocks noChangeArrowheads="1"/>
            </p:cNvSpPr>
            <p:nvPr/>
          </p:nvSpPr>
          <p:spPr bwMode="auto">
            <a:xfrm>
              <a:off x="3078" y="4081"/>
              <a:ext cx="213" cy="16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8176" name="Rectangle 64"/>
            <p:cNvSpPr>
              <a:spLocks noChangeArrowheads="1"/>
            </p:cNvSpPr>
            <p:nvPr/>
          </p:nvSpPr>
          <p:spPr bwMode="auto">
            <a:xfrm>
              <a:off x="3293" y="4081"/>
              <a:ext cx="219" cy="16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cxnSp>
        <p:nvCxnSpPr>
          <p:cNvPr id="858177" name="AutoShape 65"/>
          <p:cNvCxnSpPr>
            <a:cxnSpLocks noChangeShapeType="1"/>
            <a:stCxn id="858178" idx="6"/>
            <a:endCxn id="858169" idx="1"/>
          </p:cNvCxnSpPr>
          <p:nvPr/>
        </p:nvCxnSpPr>
        <p:spPr bwMode="auto">
          <a:xfrm flipV="1">
            <a:off x="5446713" y="6071810"/>
            <a:ext cx="585787" cy="545684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sp>
        <p:nvSpPr>
          <p:cNvPr id="858178" name="Oval 66"/>
          <p:cNvSpPr>
            <a:spLocks noChangeArrowheads="1"/>
          </p:cNvSpPr>
          <p:nvPr/>
        </p:nvSpPr>
        <p:spPr bwMode="auto">
          <a:xfrm>
            <a:off x="5372100" y="6580188"/>
            <a:ext cx="74613" cy="74612"/>
          </a:xfrm>
          <a:prstGeom prst="ellipse">
            <a:avLst/>
          </a:prstGeom>
          <a:solidFill>
            <a:srgbClr val="00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58179" name="Oval 67"/>
          <p:cNvSpPr>
            <a:spLocks noChangeArrowheads="1"/>
          </p:cNvSpPr>
          <p:nvPr/>
        </p:nvSpPr>
        <p:spPr bwMode="auto">
          <a:xfrm>
            <a:off x="5016500" y="6580188"/>
            <a:ext cx="74613" cy="74612"/>
          </a:xfrm>
          <a:prstGeom prst="ellipse">
            <a:avLst/>
          </a:prstGeom>
          <a:solidFill>
            <a:srgbClr val="00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cxnSp>
        <p:nvCxnSpPr>
          <p:cNvPr id="858180" name="AutoShape 68"/>
          <p:cNvCxnSpPr>
            <a:cxnSpLocks noChangeShapeType="1"/>
            <a:stCxn id="858179" idx="2"/>
          </p:cNvCxnSpPr>
          <p:nvPr/>
        </p:nvCxnSpPr>
        <p:spPr bwMode="auto">
          <a:xfrm rot="10800000">
            <a:off x="3759200" y="6096000"/>
            <a:ext cx="1257300" cy="522288"/>
          </a:xfrm>
          <a:prstGeom prst="bentConnector3">
            <a:avLst>
              <a:gd name="adj1" fmla="val 118306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sp>
        <p:nvSpPr>
          <p:cNvPr id="858181" name="Rectangle 69"/>
          <p:cNvSpPr>
            <a:spLocks noChangeArrowheads="1"/>
          </p:cNvSpPr>
          <p:nvPr/>
        </p:nvSpPr>
        <p:spPr bwMode="auto">
          <a:xfrm>
            <a:off x="8115300" y="6215063"/>
            <a:ext cx="688975" cy="265112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58182" name="Rectangle 70"/>
          <p:cNvSpPr>
            <a:spLocks noChangeArrowheads="1"/>
          </p:cNvSpPr>
          <p:nvPr/>
        </p:nvSpPr>
        <p:spPr bwMode="auto">
          <a:xfrm>
            <a:off x="8118475" y="6186110"/>
            <a:ext cx="68421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 algn="ctr"/>
            <a:r>
              <a:rPr noProof="1">
                <a:latin typeface="Courier New" charset="0"/>
              </a:rPr>
              <a:t>1</a:t>
            </a:r>
            <a:endParaRPr lang="en-US" dirty="0">
              <a:latin typeface="Courier New" charset="0"/>
            </a:endParaRPr>
          </a:p>
        </p:txBody>
      </p:sp>
      <p:sp>
        <p:nvSpPr>
          <p:cNvPr id="858183" name="Rectangle 71"/>
          <p:cNvSpPr>
            <a:spLocks noChangeArrowheads="1"/>
          </p:cNvSpPr>
          <p:nvPr/>
        </p:nvSpPr>
        <p:spPr bwMode="auto">
          <a:xfrm>
            <a:off x="8115300" y="5948363"/>
            <a:ext cx="688975" cy="265112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58184" name="Rectangle 72"/>
          <p:cNvSpPr>
            <a:spLocks noChangeArrowheads="1"/>
          </p:cNvSpPr>
          <p:nvPr/>
        </p:nvSpPr>
        <p:spPr bwMode="auto">
          <a:xfrm>
            <a:off x="8077200" y="5919410"/>
            <a:ext cx="762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 algn="ctr"/>
            <a:r>
              <a:rPr lang="en-US" noProof="1" smtClean="0">
                <a:latin typeface="Courier New" charset="0"/>
              </a:rPr>
              <a:t>CONST</a:t>
            </a:r>
            <a:endParaRPr lang="en-US" dirty="0">
              <a:latin typeface="Courier New" charset="0"/>
            </a:endParaRPr>
          </a:p>
        </p:txBody>
      </p:sp>
      <p:grpSp>
        <p:nvGrpSpPr>
          <p:cNvPr id="8" name="Group 73"/>
          <p:cNvGrpSpPr>
            <a:grpSpLocks/>
          </p:cNvGrpSpPr>
          <p:nvPr/>
        </p:nvGrpSpPr>
        <p:grpSpPr bwMode="auto">
          <a:xfrm>
            <a:off x="7083425" y="5919791"/>
            <a:ext cx="688975" cy="823913"/>
            <a:chOff x="3078" y="3729"/>
            <a:chExt cx="434" cy="519"/>
          </a:xfrm>
        </p:grpSpPr>
        <p:sp>
          <p:nvSpPr>
            <p:cNvPr id="858186" name="Rectangle 74"/>
            <p:cNvSpPr>
              <a:spLocks noChangeArrowheads="1"/>
            </p:cNvSpPr>
            <p:nvPr/>
          </p:nvSpPr>
          <p:spPr bwMode="auto">
            <a:xfrm>
              <a:off x="3078" y="3915"/>
              <a:ext cx="434" cy="16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8187" name="Rectangle 75"/>
            <p:cNvSpPr>
              <a:spLocks noChangeArrowheads="1"/>
            </p:cNvSpPr>
            <p:nvPr/>
          </p:nvSpPr>
          <p:spPr bwMode="auto">
            <a:xfrm>
              <a:off x="3080" y="3897"/>
              <a:ext cx="431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noProof="1">
                  <a:latin typeface="Courier New" charset="0"/>
                </a:rPr>
                <a:t>+</a:t>
              </a:r>
              <a:endParaRPr lang="en-US" dirty="0">
                <a:latin typeface="Courier New" charset="0"/>
              </a:endParaRPr>
            </a:p>
          </p:txBody>
        </p:sp>
        <p:sp>
          <p:nvSpPr>
            <p:cNvPr id="858188" name="Rectangle 76"/>
            <p:cNvSpPr>
              <a:spLocks noChangeArrowheads="1"/>
            </p:cNvSpPr>
            <p:nvPr/>
          </p:nvSpPr>
          <p:spPr bwMode="auto">
            <a:xfrm>
              <a:off x="3078" y="3747"/>
              <a:ext cx="434" cy="16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8189" name="Rectangle 77"/>
            <p:cNvSpPr>
              <a:spLocks noChangeArrowheads="1"/>
            </p:cNvSpPr>
            <p:nvPr/>
          </p:nvSpPr>
          <p:spPr bwMode="auto">
            <a:xfrm>
              <a:off x="3080" y="3729"/>
              <a:ext cx="431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en-US" noProof="1" smtClean="0">
                  <a:latin typeface="Courier New" charset="0"/>
                </a:rPr>
                <a:t>COMP</a:t>
              </a:r>
              <a:endParaRPr lang="en-US" dirty="0">
                <a:latin typeface="Courier New" charset="0"/>
              </a:endParaRPr>
            </a:p>
          </p:txBody>
        </p:sp>
        <p:sp>
          <p:nvSpPr>
            <p:cNvPr id="858190" name="Rectangle 78"/>
            <p:cNvSpPr>
              <a:spLocks noChangeArrowheads="1"/>
            </p:cNvSpPr>
            <p:nvPr/>
          </p:nvSpPr>
          <p:spPr bwMode="auto">
            <a:xfrm>
              <a:off x="3078" y="4081"/>
              <a:ext cx="213" cy="16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8191" name="Rectangle 79"/>
            <p:cNvSpPr>
              <a:spLocks noChangeArrowheads="1"/>
            </p:cNvSpPr>
            <p:nvPr/>
          </p:nvSpPr>
          <p:spPr bwMode="auto">
            <a:xfrm>
              <a:off x="3293" y="4081"/>
              <a:ext cx="219" cy="16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858192" name="Oval 80"/>
          <p:cNvSpPr>
            <a:spLocks noChangeArrowheads="1"/>
          </p:cNvSpPr>
          <p:nvPr/>
        </p:nvSpPr>
        <p:spPr bwMode="auto">
          <a:xfrm>
            <a:off x="7569200" y="6580188"/>
            <a:ext cx="74613" cy="74612"/>
          </a:xfrm>
          <a:prstGeom prst="ellipse">
            <a:avLst/>
          </a:prstGeom>
          <a:solidFill>
            <a:srgbClr val="00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58193" name="Oval 81"/>
          <p:cNvSpPr>
            <a:spLocks noChangeArrowheads="1"/>
          </p:cNvSpPr>
          <p:nvPr/>
        </p:nvSpPr>
        <p:spPr bwMode="auto">
          <a:xfrm>
            <a:off x="7213600" y="6580188"/>
            <a:ext cx="74613" cy="74612"/>
          </a:xfrm>
          <a:prstGeom prst="ellipse">
            <a:avLst/>
          </a:prstGeom>
          <a:solidFill>
            <a:srgbClr val="00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cxnSp>
        <p:nvCxnSpPr>
          <p:cNvPr id="858194" name="AutoShape 82"/>
          <p:cNvCxnSpPr>
            <a:cxnSpLocks noChangeShapeType="1"/>
            <a:stCxn id="858192" idx="6"/>
            <a:endCxn id="858183" idx="1"/>
          </p:cNvCxnSpPr>
          <p:nvPr/>
        </p:nvCxnSpPr>
        <p:spPr bwMode="auto">
          <a:xfrm flipV="1">
            <a:off x="7643813" y="6081713"/>
            <a:ext cx="471487" cy="536575"/>
          </a:xfrm>
          <a:prstGeom prst="bentConnector3">
            <a:avLst>
              <a:gd name="adj1" fmla="val 52185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858195" name="AutoShape 83"/>
          <p:cNvCxnSpPr>
            <a:cxnSpLocks noChangeShapeType="1"/>
            <a:stCxn id="858193" idx="2"/>
            <a:endCxn id="858114" idx="0"/>
          </p:cNvCxnSpPr>
          <p:nvPr/>
        </p:nvCxnSpPr>
        <p:spPr bwMode="auto">
          <a:xfrm rot="10800000">
            <a:off x="6807200" y="5638800"/>
            <a:ext cx="406400" cy="979488"/>
          </a:xfrm>
          <a:prstGeom prst="bentConnector2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cxnSp>
      <p:cxnSp>
        <p:nvCxnSpPr>
          <p:cNvPr id="858196" name="AutoShape 84"/>
          <p:cNvCxnSpPr>
            <a:cxnSpLocks noChangeShapeType="1"/>
            <a:stCxn id="858114" idx="0"/>
            <a:endCxn id="858174" idx="1"/>
          </p:cNvCxnSpPr>
          <p:nvPr/>
        </p:nvCxnSpPr>
        <p:spPr bwMode="auto">
          <a:xfrm rot="16200000" flipH="1" flipV="1">
            <a:off x="5631845" y="4896455"/>
            <a:ext cx="433010" cy="1917700"/>
          </a:xfrm>
          <a:prstGeom prst="bentConnector4">
            <a:avLst>
              <a:gd name="adj1" fmla="val -87989"/>
              <a:gd name="adj2" fmla="val 111921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62" name="Line 2"/>
          <p:cNvSpPr>
            <a:spLocks noChangeShapeType="1"/>
          </p:cNvSpPr>
          <p:nvPr/>
        </p:nvSpPr>
        <p:spPr bwMode="auto">
          <a:xfrm flipV="1">
            <a:off x="2171700" y="5486400"/>
            <a:ext cx="152400" cy="152400"/>
          </a:xfrm>
          <a:prstGeom prst="line">
            <a:avLst/>
          </a:prstGeom>
          <a:noFill/>
          <a:ln w="9525">
            <a:solidFill>
              <a:srgbClr val="CCFFFF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60163" name="Line 3"/>
          <p:cNvSpPr>
            <a:spLocks noChangeShapeType="1"/>
          </p:cNvSpPr>
          <p:nvPr/>
        </p:nvSpPr>
        <p:spPr bwMode="auto">
          <a:xfrm flipH="1" flipV="1">
            <a:off x="3187700" y="5257800"/>
            <a:ext cx="152400" cy="152400"/>
          </a:xfrm>
          <a:prstGeom prst="line">
            <a:avLst/>
          </a:prstGeom>
          <a:noFill/>
          <a:ln w="9525">
            <a:solidFill>
              <a:srgbClr val="CCFFFF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60164" name="Line 4"/>
          <p:cNvSpPr>
            <a:spLocks noChangeShapeType="1"/>
          </p:cNvSpPr>
          <p:nvPr/>
        </p:nvSpPr>
        <p:spPr bwMode="auto">
          <a:xfrm flipV="1">
            <a:off x="6896100" y="5257800"/>
            <a:ext cx="152400" cy="152400"/>
          </a:xfrm>
          <a:prstGeom prst="line">
            <a:avLst/>
          </a:prstGeom>
          <a:noFill/>
          <a:ln w="9525">
            <a:solidFill>
              <a:srgbClr val="CCFFFF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60165" name="Line 5"/>
          <p:cNvSpPr>
            <a:spLocks noChangeShapeType="1"/>
          </p:cNvSpPr>
          <p:nvPr/>
        </p:nvSpPr>
        <p:spPr bwMode="auto">
          <a:xfrm flipV="1">
            <a:off x="6807200" y="5486400"/>
            <a:ext cx="152400" cy="152400"/>
          </a:xfrm>
          <a:prstGeom prst="line">
            <a:avLst/>
          </a:prstGeom>
          <a:noFill/>
          <a:ln w="9525">
            <a:solidFill>
              <a:srgbClr val="CCFFFF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60166" name="Rectangle 6"/>
          <p:cNvSpPr>
            <a:spLocks noGrp="1" noChangeArrowheads="1"/>
          </p:cNvSpPr>
          <p:nvPr>
            <p:ph type="title"/>
          </p:nvPr>
        </p:nvSpPr>
        <p:spPr>
          <a:xfrm>
            <a:off x="0" y="76200"/>
            <a:ext cx="9144000" cy="1143000"/>
          </a:xfrm>
          <a:noFill/>
          <a:ln/>
        </p:spPr>
        <p:txBody>
          <a:bodyPr/>
          <a:lstStyle/>
          <a:p>
            <a:r>
              <a:rPr lang="en-US" sz="4000">
                <a:solidFill>
                  <a:srgbClr val="FF0000"/>
                </a:solidFill>
              </a:rPr>
              <a:t>Tracing the Precedence Parser </a:t>
            </a:r>
            <a:endParaRPr lang="en-US">
              <a:solidFill>
                <a:srgbClr val="FF0000"/>
              </a:solidFill>
            </a:endParaRPr>
          </a:p>
        </p:txBody>
      </p:sp>
      <p:sp>
        <p:nvSpPr>
          <p:cNvPr id="860167" name="Rectangle 7"/>
          <p:cNvSpPr>
            <a:spLocks noChangeArrowheads="1"/>
          </p:cNvSpPr>
          <p:nvPr/>
        </p:nvSpPr>
        <p:spPr bwMode="auto">
          <a:xfrm>
            <a:off x="444500" y="1166813"/>
            <a:ext cx="8032750" cy="198437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60168" name="Text Box 8"/>
          <p:cNvSpPr txBox="1">
            <a:spLocks noChangeArrowheads="1"/>
          </p:cNvSpPr>
          <p:nvPr/>
        </p:nvSpPr>
        <p:spPr bwMode="auto">
          <a:xfrm>
            <a:off x="520700" y="1130528"/>
            <a:ext cx="7962900" cy="1747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lnSpc>
                <a:spcPct val="110000"/>
              </a:lnSpc>
            </a:pPr>
            <a:r>
              <a:rPr noProof="1">
                <a:latin typeface="Courier New" charset="0"/>
              </a:rPr>
              <a:t>int main() {</a:t>
            </a:r>
          </a:p>
          <a:p>
            <a:pPr>
              <a:lnSpc>
                <a:spcPct val="110000"/>
              </a:lnSpc>
            </a:pPr>
            <a:r>
              <a:rPr noProof="1">
                <a:latin typeface="Courier New" charset="0"/>
              </a:rPr>
              <a:t>  </a:t>
            </a:r>
            <a:r>
              <a:rPr noProof="1" smtClean="0">
                <a:latin typeface="Courier New" charset="0"/>
              </a:rPr>
              <a:t> </a:t>
            </a:r>
            <a:r>
              <a:rPr lang="en-US" noProof="1" smtClean="0">
                <a:latin typeface="Courier New" charset="0"/>
              </a:rPr>
              <a:t>TokenScanner</a:t>
            </a:r>
            <a:r>
              <a:rPr noProof="1" smtClean="0">
                <a:latin typeface="Courier New" charset="0"/>
              </a:rPr>
              <a:t> scanner </a:t>
            </a:r>
            <a:r>
              <a:rPr noProof="1">
                <a:latin typeface="Courier New" charset="0"/>
              </a:rPr>
              <a:t>= new</a:t>
            </a:r>
            <a:r>
              <a:rPr noProof="1" smtClean="0">
                <a:latin typeface="Courier New" charset="0"/>
              </a:rPr>
              <a:t> </a:t>
            </a:r>
            <a:r>
              <a:rPr lang="en-US" noProof="1" smtClean="0">
                <a:latin typeface="Courier New" charset="0"/>
              </a:rPr>
              <a:t>TokenScanner</a:t>
            </a:r>
            <a:r>
              <a:rPr noProof="1" smtClean="0">
                <a:latin typeface="Courier New" charset="0"/>
              </a:rPr>
              <a:t>(</a:t>
            </a:r>
            <a:r>
              <a:rPr noProof="1">
                <a:latin typeface="Courier New" charset="0"/>
              </a:rPr>
              <a:t>);</a:t>
            </a:r>
          </a:p>
          <a:p>
            <a:pPr>
              <a:lnSpc>
                <a:spcPct val="110000"/>
              </a:lnSpc>
            </a:pPr>
            <a:r>
              <a:rPr noProof="1">
                <a:latin typeface="Courier New" charset="0"/>
              </a:rPr>
              <a:t>  </a:t>
            </a:r>
            <a:r>
              <a:rPr noProof="1" smtClean="0">
                <a:latin typeface="Courier New" charset="0"/>
              </a:rPr>
              <a:t> scanner.setInput</a:t>
            </a:r>
            <a:r>
              <a:rPr noProof="1">
                <a:latin typeface="Courier New" charset="0"/>
              </a:rPr>
              <a:t>("odd = 2 * n + 1");</a:t>
            </a:r>
          </a:p>
          <a:p>
            <a:pPr>
              <a:lnSpc>
                <a:spcPct val="110000"/>
              </a:lnSpc>
            </a:pPr>
            <a:r>
              <a:rPr noProof="1">
                <a:latin typeface="Courier New" charset="0"/>
              </a:rPr>
              <a:t>  </a:t>
            </a:r>
            <a:r>
              <a:rPr noProof="1" smtClean="0">
                <a:latin typeface="Courier New" charset="0"/>
              </a:rPr>
              <a:t> </a:t>
            </a:r>
            <a:r>
              <a:rPr lang="en-US" noProof="1" smtClean="0">
                <a:latin typeface="Courier New" charset="0"/>
              </a:rPr>
              <a:t>scanner.ignoreWhitespace()</a:t>
            </a:r>
            <a:r>
              <a:rPr noProof="1" smtClean="0">
                <a:latin typeface="Courier New" charset="0"/>
              </a:rPr>
              <a:t>;</a:t>
            </a:r>
            <a:endParaRPr noProof="1">
              <a:latin typeface="Courier New" charset="0"/>
            </a:endParaRPr>
          </a:p>
          <a:p>
            <a:pPr>
              <a:lnSpc>
                <a:spcPct val="110000"/>
              </a:lnSpc>
            </a:pPr>
            <a:r>
              <a:rPr noProof="1">
                <a:latin typeface="Courier New" charset="0"/>
              </a:rPr>
              <a:t>   Expression *exp =</a:t>
            </a:r>
            <a:r>
              <a:rPr noProof="1" smtClean="0">
                <a:latin typeface="Courier New" charset="0"/>
              </a:rPr>
              <a:t> </a:t>
            </a:r>
            <a:r>
              <a:rPr lang="en-US" noProof="1" smtClean="0">
                <a:latin typeface="Courier New" charset="0"/>
              </a:rPr>
              <a:t>readE(scanner, 0)</a:t>
            </a:r>
            <a:r>
              <a:rPr noProof="1" smtClean="0">
                <a:latin typeface="Courier New" charset="0"/>
              </a:rPr>
              <a:t>;</a:t>
            </a:r>
            <a:endParaRPr noProof="1">
              <a:latin typeface="Courier New" charset="0"/>
            </a:endParaRPr>
          </a:p>
          <a:p>
            <a:pPr>
              <a:lnSpc>
                <a:spcPct val="110000"/>
              </a:lnSpc>
            </a:pPr>
            <a:r>
              <a:rPr noProof="1">
                <a:latin typeface="Courier New" charset="0"/>
              </a:rPr>
              <a:t>   . . .</a:t>
            </a:r>
          </a:p>
          <a:p>
            <a:pPr>
              <a:lnSpc>
                <a:spcPct val="110000"/>
              </a:lnSpc>
            </a:pPr>
            <a:r>
              <a:rPr noProof="1">
                <a:latin typeface="Courier New" charset="0"/>
              </a:rPr>
              <a:t>}</a:t>
            </a:r>
          </a:p>
        </p:txBody>
      </p:sp>
      <p:grpSp>
        <p:nvGrpSpPr>
          <p:cNvPr id="2" name="Group 9"/>
          <p:cNvGrpSpPr>
            <a:grpSpLocks/>
          </p:cNvGrpSpPr>
          <p:nvPr/>
        </p:nvGrpSpPr>
        <p:grpSpPr bwMode="auto">
          <a:xfrm>
            <a:off x="533400" y="1422400"/>
            <a:ext cx="8089900" cy="3384549"/>
            <a:chOff x="336" y="896"/>
            <a:chExt cx="5096" cy="2132"/>
          </a:xfrm>
        </p:grpSpPr>
        <p:sp>
          <p:nvSpPr>
            <p:cNvPr id="860170" name="Rectangle 10"/>
            <p:cNvSpPr>
              <a:spLocks noChangeArrowheads="1"/>
            </p:cNvSpPr>
            <p:nvPr/>
          </p:nvSpPr>
          <p:spPr bwMode="auto">
            <a:xfrm>
              <a:off x="336" y="907"/>
              <a:ext cx="5060" cy="2121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0171" name="Text Box 11"/>
            <p:cNvSpPr txBox="1">
              <a:spLocks noChangeArrowheads="1"/>
            </p:cNvSpPr>
            <p:nvPr/>
          </p:nvSpPr>
          <p:spPr bwMode="auto">
            <a:xfrm>
              <a:off x="408" y="896"/>
              <a:ext cx="4905" cy="18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r>
                <a:rPr lang="en-US" dirty="0">
                  <a:latin typeface="Courier New" charset="0"/>
                </a:rPr>
                <a:t>Expression </a:t>
              </a:r>
              <a:r>
                <a:rPr lang="en-US" dirty="0" smtClean="0">
                  <a:latin typeface="Courier New" charset="0"/>
                </a:rPr>
                <a:t>*</a:t>
              </a:r>
              <a:r>
                <a:rPr lang="en-US" dirty="0" err="1" smtClean="0">
                  <a:latin typeface="Courier New" charset="0"/>
                </a:rPr>
                <a:t>readE(TokenScanner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>
                  <a:latin typeface="Courier New" charset="0"/>
                </a:rPr>
                <a:t>&amp;</a:t>
              </a:r>
              <a:r>
                <a:rPr lang="en-US" dirty="0" smtClean="0">
                  <a:latin typeface="Courier New" charset="0"/>
                </a:rPr>
                <a:t> scanner, </a:t>
              </a:r>
              <a:r>
                <a:rPr lang="en-US" dirty="0" err="1">
                  <a:latin typeface="Courier New" charset="0"/>
                </a:rPr>
                <a:t>int</a:t>
              </a:r>
              <a:r>
                <a:rPr lang="en-US" dirty="0">
                  <a:latin typeface="Courier New" charset="0"/>
                </a:rPr>
                <a:t> </a:t>
              </a:r>
              <a:r>
                <a:rPr lang="en-US" dirty="0" err="1">
                  <a:latin typeface="Courier New" charset="0"/>
                </a:rPr>
                <a:t>prec</a:t>
              </a:r>
              <a:r>
                <a:rPr lang="en-US" dirty="0">
                  <a:latin typeface="Courier New" charset="0"/>
                </a:rPr>
                <a:t>) {</a:t>
              </a:r>
            </a:p>
            <a:p>
              <a:r>
                <a:rPr lang="en-US" dirty="0">
                  <a:latin typeface="Courier New" charset="0"/>
                </a:rPr>
                <a:t>   Expression *exp =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readT(scanner</a:t>
              </a:r>
              <a:r>
                <a:rPr lang="en-US" dirty="0" smtClean="0">
                  <a:latin typeface="Courier New" charset="0"/>
                </a:rPr>
                <a:t>)</a:t>
              </a:r>
              <a:r>
                <a:rPr lang="en-US" dirty="0">
                  <a:latin typeface="Courier New" charset="0"/>
                </a:rPr>
                <a:t>;</a:t>
              </a:r>
            </a:p>
            <a:p>
              <a:r>
                <a:rPr lang="en-US" dirty="0">
                  <a:latin typeface="Courier New" charset="0"/>
                </a:rPr>
                <a:t>   string token;</a:t>
              </a:r>
            </a:p>
            <a:p>
              <a:r>
                <a:rPr lang="en-US" dirty="0">
                  <a:latin typeface="Courier New" charset="0"/>
                </a:rPr>
                <a:t>   while (true) {</a:t>
              </a:r>
            </a:p>
            <a:p>
              <a:r>
                <a:rPr lang="en-US" dirty="0">
                  <a:latin typeface="Courier New" charset="0"/>
                </a:rPr>
                <a:t>      token =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scanner.nextToken</a:t>
              </a:r>
              <a:r>
                <a:rPr lang="en-US" dirty="0">
                  <a:latin typeface="Courier New" charset="0"/>
                </a:rPr>
                <a:t>();</a:t>
              </a:r>
            </a:p>
            <a:p>
              <a:r>
                <a:rPr lang="en-US" dirty="0">
                  <a:latin typeface="Courier New" charset="0"/>
                </a:rPr>
                <a:t>      </a:t>
              </a:r>
              <a:r>
                <a:rPr lang="en-US" dirty="0" err="1">
                  <a:latin typeface="Courier New" charset="0"/>
                </a:rPr>
                <a:t>int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tprec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>
                  <a:latin typeface="Courier New" charset="0"/>
                </a:rPr>
                <a:t>=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precedence(token</a:t>
              </a:r>
              <a:r>
                <a:rPr lang="en-US" dirty="0">
                  <a:latin typeface="Courier New" charset="0"/>
                </a:rPr>
                <a:t>);</a:t>
              </a:r>
            </a:p>
            <a:p>
              <a:r>
                <a:rPr lang="en-US" dirty="0">
                  <a:latin typeface="Courier New" charset="0"/>
                </a:rPr>
                <a:t>      if </a:t>
              </a:r>
              <a:r>
                <a:rPr lang="en-US" dirty="0" smtClean="0">
                  <a:latin typeface="Courier New" charset="0"/>
                </a:rPr>
                <a:t>(</a:t>
              </a:r>
              <a:r>
                <a:rPr lang="en-US" dirty="0" err="1" smtClean="0">
                  <a:latin typeface="Courier New" charset="0"/>
                </a:rPr>
                <a:t>tprec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>
                  <a:latin typeface="Courier New" charset="0"/>
                </a:rPr>
                <a:t>&lt;= </a:t>
              </a:r>
              <a:r>
                <a:rPr lang="en-US" dirty="0" err="1">
                  <a:latin typeface="Courier New" charset="0"/>
                </a:rPr>
                <a:t>prec</a:t>
              </a:r>
              <a:r>
                <a:rPr lang="en-US" dirty="0">
                  <a:latin typeface="Courier New" charset="0"/>
                </a:rPr>
                <a:t>) break;</a:t>
              </a:r>
            </a:p>
            <a:p>
              <a:r>
                <a:rPr lang="en-US" dirty="0">
                  <a:latin typeface="Courier New" charset="0"/>
                </a:rPr>
                <a:t>      Expression *</a:t>
              </a:r>
              <a:r>
                <a:rPr lang="en-US" dirty="0" err="1">
                  <a:latin typeface="Courier New" charset="0"/>
                </a:rPr>
                <a:t>rhs</a:t>
              </a:r>
              <a:r>
                <a:rPr lang="en-US" dirty="0">
                  <a:latin typeface="Courier New" charset="0"/>
                </a:rPr>
                <a:t> =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readE(scanner</a:t>
              </a:r>
              <a:r>
                <a:rPr lang="en-US" dirty="0" smtClean="0">
                  <a:latin typeface="Courier New" charset="0"/>
                </a:rPr>
                <a:t>, </a:t>
              </a:r>
              <a:r>
                <a:rPr lang="en-US" dirty="0" err="1" smtClean="0">
                  <a:latin typeface="Courier New" charset="0"/>
                </a:rPr>
                <a:t>tprec</a:t>
              </a:r>
              <a:r>
                <a:rPr lang="en-US" dirty="0" smtClean="0">
                  <a:latin typeface="Courier New" charset="0"/>
                </a:rPr>
                <a:t>)</a:t>
              </a:r>
              <a:r>
                <a:rPr lang="en-US" dirty="0">
                  <a:latin typeface="Courier New" charset="0"/>
                </a:rPr>
                <a:t>;</a:t>
              </a:r>
            </a:p>
            <a:p>
              <a:r>
                <a:rPr lang="en-US" dirty="0">
                  <a:latin typeface="Courier New" charset="0"/>
                </a:rPr>
                <a:t>      exp = new </a:t>
              </a:r>
              <a:r>
                <a:rPr lang="en-US" dirty="0" err="1">
                  <a:latin typeface="Courier New" charset="0"/>
                </a:rPr>
                <a:t>CompoundExp</a:t>
              </a:r>
              <a:r>
                <a:rPr lang="en-US" dirty="0" err="1" smtClean="0">
                  <a:latin typeface="Courier New" charset="0"/>
                </a:rPr>
                <a:t>(token</a:t>
              </a:r>
              <a:r>
                <a:rPr lang="en-US" dirty="0" smtClean="0">
                  <a:latin typeface="Courier New" charset="0"/>
                </a:rPr>
                <a:t>, </a:t>
              </a:r>
              <a:r>
                <a:rPr lang="en-US" dirty="0">
                  <a:latin typeface="Courier New" charset="0"/>
                </a:rPr>
                <a:t>exp, </a:t>
              </a:r>
              <a:r>
                <a:rPr lang="en-US" dirty="0" err="1">
                  <a:latin typeface="Courier New" charset="0"/>
                </a:rPr>
                <a:t>rhs</a:t>
              </a:r>
              <a:r>
                <a:rPr lang="en-US" dirty="0">
                  <a:latin typeface="Courier New" charset="0"/>
                </a:rPr>
                <a:t>);</a:t>
              </a:r>
            </a:p>
            <a:p>
              <a:r>
                <a:rPr lang="en-US" dirty="0">
                  <a:latin typeface="Courier New" charset="0"/>
                </a:rPr>
                <a:t>   }</a:t>
              </a:r>
            </a:p>
            <a:p>
              <a:r>
                <a:rPr lang="en-US" dirty="0">
                  <a:latin typeface="Courier New" charset="0"/>
                </a:rPr>
                <a:t>  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scanner.saveToken</a:t>
              </a:r>
              <a:r>
                <a:rPr lang="en-US" dirty="0" err="1">
                  <a:latin typeface="Courier New" charset="0"/>
                </a:rPr>
                <a:t>(token</a:t>
              </a:r>
              <a:r>
                <a:rPr lang="en-US" dirty="0">
                  <a:latin typeface="Courier New" charset="0"/>
                </a:rPr>
                <a:t>);</a:t>
              </a:r>
            </a:p>
            <a:p>
              <a:r>
                <a:rPr lang="en-US" dirty="0">
                  <a:latin typeface="Courier New" charset="0"/>
                </a:rPr>
                <a:t>   return exp;</a:t>
              </a:r>
            </a:p>
            <a:p>
              <a:r>
                <a:rPr lang="en-US" dirty="0">
                  <a:latin typeface="Courier New" charset="0"/>
                </a:rPr>
                <a:t>}</a:t>
              </a:r>
            </a:p>
          </p:txBody>
        </p:sp>
        <p:sp>
          <p:nvSpPr>
            <p:cNvPr id="860172" name="Rectangle 12"/>
            <p:cNvSpPr>
              <a:spLocks noChangeArrowheads="1"/>
            </p:cNvSpPr>
            <p:nvPr/>
          </p:nvSpPr>
          <p:spPr bwMode="auto">
            <a:xfrm>
              <a:off x="986" y="2720"/>
              <a:ext cx="1150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0173" name="Text Box 13"/>
            <p:cNvSpPr txBox="1">
              <a:spLocks noChangeArrowheads="1"/>
            </p:cNvSpPr>
            <p:nvPr/>
          </p:nvSpPr>
          <p:spPr bwMode="auto">
            <a:xfrm>
              <a:off x="960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 smtClean="0">
                  <a:latin typeface="Courier New" charset="0"/>
                </a:rPr>
                <a:t>scanner</a:t>
              </a:r>
              <a:endParaRPr lang="en-US" dirty="0">
                <a:latin typeface="Courier New" charset="0"/>
              </a:endParaRPr>
            </a:p>
          </p:txBody>
        </p:sp>
        <p:sp>
          <p:nvSpPr>
            <p:cNvPr id="860174" name="Rectangle 14"/>
            <p:cNvSpPr>
              <a:spLocks noChangeArrowheads="1"/>
            </p:cNvSpPr>
            <p:nvPr/>
          </p:nvSpPr>
          <p:spPr bwMode="auto">
            <a:xfrm>
              <a:off x="2224" y="2720"/>
              <a:ext cx="547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0175" name="Text Box 15"/>
            <p:cNvSpPr txBox="1">
              <a:spLocks noChangeArrowheads="1"/>
            </p:cNvSpPr>
            <p:nvPr/>
          </p:nvSpPr>
          <p:spPr bwMode="auto">
            <a:xfrm>
              <a:off x="2200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>
                  <a:latin typeface="Courier New" charset="0"/>
                </a:rPr>
                <a:t>prec</a:t>
              </a:r>
            </a:p>
          </p:txBody>
        </p:sp>
        <p:sp>
          <p:nvSpPr>
            <p:cNvPr id="860176" name="Rectangle 16"/>
            <p:cNvSpPr>
              <a:spLocks noChangeArrowheads="1"/>
            </p:cNvSpPr>
            <p:nvPr/>
          </p:nvSpPr>
          <p:spPr bwMode="auto">
            <a:xfrm>
              <a:off x="2864" y="2720"/>
              <a:ext cx="547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0177" name="Text Box 17"/>
            <p:cNvSpPr txBox="1">
              <a:spLocks noChangeArrowheads="1"/>
            </p:cNvSpPr>
            <p:nvPr/>
          </p:nvSpPr>
          <p:spPr bwMode="auto">
            <a:xfrm>
              <a:off x="2840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 dirty="0" err="1" smtClean="0">
                  <a:latin typeface="Courier New" charset="0"/>
                </a:rPr>
                <a:t>tprec</a:t>
              </a:r>
              <a:endParaRPr lang="en-US" dirty="0">
                <a:latin typeface="Courier New" charset="0"/>
              </a:endParaRPr>
            </a:p>
          </p:txBody>
        </p:sp>
        <p:sp>
          <p:nvSpPr>
            <p:cNvPr id="860178" name="Rectangle 18"/>
            <p:cNvSpPr>
              <a:spLocks noChangeArrowheads="1"/>
            </p:cNvSpPr>
            <p:nvPr/>
          </p:nvSpPr>
          <p:spPr bwMode="auto">
            <a:xfrm>
              <a:off x="3504" y="2720"/>
              <a:ext cx="547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0179" name="Text Box 19"/>
            <p:cNvSpPr txBox="1">
              <a:spLocks noChangeArrowheads="1"/>
            </p:cNvSpPr>
            <p:nvPr/>
          </p:nvSpPr>
          <p:spPr bwMode="auto">
            <a:xfrm>
              <a:off x="3480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>
                  <a:latin typeface="Courier New" charset="0"/>
                </a:rPr>
                <a:t>token</a:t>
              </a:r>
            </a:p>
          </p:txBody>
        </p:sp>
        <p:sp>
          <p:nvSpPr>
            <p:cNvPr id="860180" name="Rectangle 20"/>
            <p:cNvSpPr>
              <a:spLocks noChangeArrowheads="1"/>
            </p:cNvSpPr>
            <p:nvPr/>
          </p:nvSpPr>
          <p:spPr bwMode="auto">
            <a:xfrm>
              <a:off x="4144" y="2720"/>
              <a:ext cx="547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0181" name="Text Box 21"/>
            <p:cNvSpPr txBox="1">
              <a:spLocks noChangeArrowheads="1"/>
            </p:cNvSpPr>
            <p:nvPr/>
          </p:nvSpPr>
          <p:spPr bwMode="auto">
            <a:xfrm>
              <a:off x="4120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>
                  <a:latin typeface="Courier New" charset="0"/>
                </a:rPr>
                <a:t>exp</a:t>
              </a:r>
            </a:p>
          </p:txBody>
        </p:sp>
        <p:sp>
          <p:nvSpPr>
            <p:cNvPr id="860182" name="Rectangle 22"/>
            <p:cNvSpPr>
              <a:spLocks noChangeArrowheads="1"/>
            </p:cNvSpPr>
            <p:nvPr/>
          </p:nvSpPr>
          <p:spPr bwMode="auto">
            <a:xfrm>
              <a:off x="4776" y="2720"/>
              <a:ext cx="547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0183" name="Text Box 23"/>
            <p:cNvSpPr txBox="1">
              <a:spLocks noChangeArrowheads="1"/>
            </p:cNvSpPr>
            <p:nvPr/>
          </p:nvSpPr>
          <p:spPr bwMode="auto">
            <a:xfrm>
              <a:off x="4752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>
                  <a:latin typeface="Courier New" charset="0"/>
                </a:rPr>
                <a:t>rhs</a:t>
              </a:r>
            </a:p>
          </p:txBody>
        </p:sp>
      </p:grpSp>
      <p:sp>
        <p:nvSpPr>
          <p:cNvPr id="860184" name="Rectangle 24"/>
          <p:cNvSpPr>
            <a:spLocks noChangeArrowheads="1"/>
          </p:cNvSpPr>
          <p:nvPr/>
        </p:nvSpPr>
        <p:spPr bwMode="auto">
          <a:xfrm>
            <a:off x="1600200" y="4331910"/>
            <a:ext cx="17843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noProof="1">
                <a:latin typeface="Courier New" charset="0"/>
              </a:rPr>
              <a:t>odd = 2 * n + 1</a:t>
            </a:r>
            <a:endParaRPr lang="en-US" dirty="0">
              <a:latin typeface="Courier New" charset="0"/>
            </a:endParaRPr>
          </a:p>
        </p:txBody>
      </p:sp>
      <p:sp>
        <p:nvSpPr>
          <p:cNvPr id="860185" name="Text Box 25"/>
          <p:cNvSpPr txBox="1">
            <a:spLocks noChangeArrowheads="1"/>
          </p:cNvSpPr>
          <p:nvPr/>
        </p:nvSpPr>
        <p:spPr bwMode="auto">
          <a:xfrm>
            <a:off x="3530600" y="4331305"/>
            <a:ext cx="8731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600" b="0" dirty="0"/>
              <a:t>0</a:t>
            </a:r>
          </a:p>
        </p:txBody>
      </p:sp>
      <p:grpSp>
        <p:nvGrpSpPr>
          <p:cNvPr id="3" name="Group 26"/>
          <p:cNvGrpSpPr>
            <a:grpSpLocks/>
          </p:cNvGrpSpPr>
          <p:nvPr/>
        </p:nvGrpSpPr>
        <p:grpSpPr bwMode="auto">
          <a:xfrm>
            <a:off x="1370013" y="5919787"/>
            <a:ext cx="688975" cy="571500"/>
            <a:chOff x="4894" y="3729"/>
            <a:chExt cx="434" cy="360"/>
          </a:xfrm>
        </p:grpSpPr>
        <p:sp>
          <p:nvSpPr>
            <p:cNvPr id="860187" name="Rectangle 27"/>
            <p:cNvSpPr>
              <a:spLocks noChangeArrowheads="1"/>
            </p:cNvSpPr>
            <p:nvPr/>
          </p:nvSpPr>
          <p:spPr bwMode="auto">
            <a:xfrm>
              <a:off x="4894" y="3915"/>
              <a:ext cx="434" cy="16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0188" name="Rectangle 28"/>
            <p:cNvSpPr>
              <a:spLocks noChangeArrowheads="1"/>
            </p:cNvSpPr>
            <p:nvPr/>
          </p:nvSpPr>
          <p:spPr bwMode="auto">
            <a:xfrm>
              <a:off x="4896" y="3897"/>
              <a:ext cx="431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noProof="1">
                  <a:latin typeface="Courier New" charset="0"/>
                </a:rPr>
                <a:t>odd</a:t>
              </a:r>
              <a:endParaRPr lang="en-US" dirty="0">
                <a:latin typeface="Courier New" charset="0"/>
              </a:endParaRPr>
            </a:p>
          </p:txBody>
        </p:sp>
        <p:sp>
          <p:nvSpPr>
            <p:cNvPr id="860189" name="Rectangle 29"/>
            <p:cNvSpPr>
              <a:spLocks noChangeArrowheads="1"/>
            </p:cNvSpPr>
            <p:nvPr/>
          </p:nvSpPr>
          <p:spPr bwMode="auto">
            <a:xfrm>
              <a:off x="4894" y="3747"/>
              <a:ext cx="434" cy="16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0190" name="Rectangle 30"/>
            <p:cNvSpPr>
              <a:spLocks noChangeArrowheads="1"/>
            </p:cNvSpPr>
            <p:nvPr/>
          </p:nvSpPr>
          <p:spPr bwMode="auto">
            <a:xfrm>
              <a:off x="4896" y="3729"/>
              <a:ext cx="431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noProof="1">
                  <a:latin typeface="Courier New" charset="0"/>
                </a:rPr>
                <a:t>ID</a:t>
              </a:r>
              <a:endParaRPr lang="en-US" dirty="0">
                <a:latin typeface="Courier New" charset="0"/>
              </a:endParaRPr>
            </a:p>
          </p:txBody>
        </p:sp>
      </p:grpSp>
      <p:sp>
        <p:nvSpPr>
          <p:cNvPr id="860191" name="Oval 31"/>
          <p:cNvSpPr>
            <a:spLocks noChangeArrowheads="1"/>
          </p:cNvSpPr>
          <p:nvPr/>
        </p:nvSpPr>
        <p:spPr bwMode="auto">
          <a:xfrm>
            <a:off x="6985000" y="4483100"/>
            <a:ext cx="74613" cy="74613"/>
          </a:xfrm>
          <a:prstGeom prst="ellipse">
            <a:avLst/>
          </a:prstGeom>
          <a:solidFill>
            <a:srgbClr val="00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cxnSp>
        <p:nvCxnSpPr>
          <p:cNvPr id="860192" name="AutoShape 32"/>
          <p:cNvCxnSpPr>
            <a:cxnSpLocks noChangeShapeType="1"/>
            <a:stCxn id="860191" idx="4"/>
            <a:endCxn id="860189" idx="1"/>
          </p:cNvCxnSpPr>
          <p:nvPr/>
        </p:nvCxnSpPr>
        <p:spPr bwMode="auto">
          <a:xfrm rot="5400000">
            <a:off x="3434557" y="2493169"/>
            <a:ext cx="1524000" cy="5653087"/>
          </a:xfrm>
          <a:prstGeom prst="bentConnector4">
            <a:avLst>
              <a:gd name="adj1" fmla="val 50502"/>
              <a:gd name="adj2" fmla="val 104042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sp>
        <p:nvSpPr>
          <p:cNvPr id="860193" name="Text Box 33"/>
          <p:cNvSpPr txBox="1">
            <a:spLocks noChangeArrowheads="1"/>
          </p:cNvSpPr>
          <p:nvPr/>
        </p:nvSpPr>
        <p:spPr bwMode="auto">
          <a:xfrm>
            <a:off x="3187700" y="444681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0000"/>
                </a:solidFill>
              </a:rPr>
              <a:t>^</a:t>
            </a:r>
          </a:p>
        </p:txBody>
      </p:sp>
      <p:sp>
        <p:nvSpPr>
          <p:cNvPr id="860194" name="Rectangle 34"/>
          <p:cNvSpPr>
            <a:spLocks noChangeArrowheads="1"/>
          </p:cNvSpPr>
          <p:nvPr/>
        </p:nvSpPr>
        <p:spPr bwMode="auto">
          <a:xfrm>
            <a:off x="5594350" y="4362450"/>
            <a:ext cx="8382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 algn="ctr"/>
            <a:r>
              <a:rPr noProof="1">
                <a:latin typeface="Courier New" charset="0"/>
              </a:rPr>
              <a:t>=</a:t>
            </a:r>
            <a:endParaRPr lang="en-US">
              <a:latin typeface="Courier New" charset="0"/>
            </a:endParaRPr>
          </a:p>
        </p:txBody>
      </p:sp>
      <p:sp>
        <p:nvSpPr>
          <p:cNvPr id="860195" name="Text Box 35"/>
          <p:cNvSpPr txBox="1">
            <a:spLocks noChangeArrowheads="1"/>
          </p:cNvSpPr>
          <p:nvPr/>
        </p:nvSpPr>
        <p:spPr bwMode="auto">
          <a:xfrm>
            <a:off x="4537075" y="4331305"/>
            <a:ext cx="8731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600" b="0" dirty="0" smtClean="0"/>
              <a:t>1</a:t>
            </a:r>
            <a:endParaRPr lang="en-US" sz="1600" b="0" dirty="0"/>
          </a:p>
        </p:txBody>
      </p:sp>
      <p:grpSp>
        <p:nvGrpSpPr>
          <p:cNvPr id="4" name="Group 36"/>
          <p:cNvGrpSpPr>
            <a:grpSpLocks/>
          </p:cNvGrpSpPr>
          <p:nvPr/>
        </p:nvGrpSpPr>
        <p:grpSpPr bwMode="auto">
          <a:xfrm>
            <a:off x="3733800" y="5919787"/>
            <a:ext cx="762000" cy="571500"/>
            <a:chOff x="1552" y="3729"/>
            <a:chExt cx="480" cy="360"/>
          </a:xfrm>
        </p:grpSpPr>
        <p:sp>
          <p:nvSpPr>
            <p:cNvPr id="860197" name="Rectangle 37"/>
            <p:cNvSpPr>
              <a:spLocks noChangeArrowheads="1"/>
            </p:cNvSpPr>
            <p:nvPr/>
          </p:nvSpPr>
          <p:spPr bwMode="auto">
            <a:xfrm>
              <a:off x="1568" y="3915"/>
              <a:ext cx="434" cy="16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0198" name="Rectangle 38"/>
            <p:cNvSpPr>
              <a:spLocks noChangeArrowheads="1"/>
            </p:cNvSpPr>
            <p:nvPr/>
          </p:nvSpPr>
          <p:spPr bwMode="auto">
            <a:xfrm>
              <a:off x="1570" y="3897"/>
              <a:ext cx="431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noProof="1">
                  <a:latin typeface="Courier New" charset="0"/>
                </a:rPr>
                <a:t>2</a:t>
              </a:r>
              <a:endParaRPr lang="en-US" dirty="0">
                <a:latin typeface="Courier New" charset="0"/>
              </a:endParaRPr>
            </a:p>
          </p:txBody>
        </p:sp>
        <p:sp>
          <p:nvSpPr>
            <p:cNvPr id="860199" name="Rectangle 39"/>
            <p:cNvSpPr>
              <a:spLocks noChangeArrowheads="1"/>
            </p:cNvSpPr>
            <p:nvPr/>
          </p:nvSpPr>
          <p:spPr bwMode="auto">
            <a:xfrm>
              <a:off x="1568" y="3747"/>
              <a:ext cx="434" cy="16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0200" name="Rectangle 40"/>
            <p:cNvSpPr>
              <a:spLocks noChangeArrowheads="1"/>
            </p:cNvSpPr>
            <p:nvPr/>
          </p:nvSpPr>
          <p:spPr bwMode="auto">
            <a:xfrm>
              <a:off x="1552" y="3729"/>
              <a:ext cx="480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en-US" noProof="1" smtClean="0">
                  <a:latin typeface="Courier New" charset="0"/>
                </a:rPr>
                <a:t>CONST</a:t>
              </a:r>
              <a:endParaRPr lang="en-US" dirty="0">
                <a:latin typeface="Courier New" charset="0"/>
              </a:endParaRPr>
            </a:p>
          </p:txBody>
        </p:sp>
      </p:grpSp>
      <p:sp>
        <p:nvSpPr>
          <p:cNvPr id="860201" name="Oval 41"/>
          <p:cNvSpPr>
            <a:spLocks noChangeArrowheads="1"/>
          </p:cNvSpPr>
          <p:nvPr/>
        </p:nvSpPr>
        <p:spPr bwMode="auto">
          <a:xfrm>
            <a:off x="7975600" y="4483100"/>
            <a:ext cx="74613" cy="74613"/>
          </a:xfrm>
          <a:prstGeom prst="ellipse">
            <a:avLst/>
          </a:prstGeom>
          <a:solidFill>
            <a:srgbClr val="00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5" name="Group 42"/>
          <p:cNvGrpSpPr>
            <a:grpSpLocks/>
          </p:cNvGrpSpPr>
          <p:nvPr/>
        </p:nvGrpSpPr>
        <p:grpSpPr bwMode="auto">
          <a:xfrm>
            <a:off x="6029325" y="5919787"/>
            <a:ext cx="688975" cy="571500"/>
            <a:chOff x="4894" y="3729"/>
            <a:chExt cx="434" cy="360"/>
          </a:xfrm>
        </p:grpSpPr>
        <p:sp>
          <p:nvSpPr>
            <p:cNvPr id="860203" name="Rectangle 43"/>
            <p:cNvSpPr>
              <a:spLocks noChangeArrowheads="1"/>
            </p:cNvSpPr>
            <p:nvPr/>
          </p:nvSpPr>
          <p:spPr bwMode="auto">
            <a:xfrm>
              <a:off x="4894" y="3915"/>
              <a:ext cx="434" cy="16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0204" name="Rectangle 44"/>
            <p:cNvSpPr>
              <a:spLocks noChangeArrowheads="1"/>
            </p:cNvSpPr>
            <p:nvPr/>
          </p:nvSpPr>
          <p:spPr bwMode="auto">
            <a:xfrm>
              <a:off x="4896" y="3897"/>
              <a:ext cx="431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noProof="1">
                  <a:latin typeface="Courier New" charset="0"/>
                </a:rPr>
                <a:t>n</a:t>
              </a:r>
              <a:endParaRPr lang="en-US" dirty="0">
                <a:latin typeface="Courier New" charset="0"/>
              </a:endParaRPr>
            </a:p>
          </p:txBody>
        </p:sp>
        <p:sp>
          <p:nvSpPr>
            <p:cNvPr id="860205" name="Rectangle 45"/>
            <p:cNvSpPr>
              <a:spLocks noChangeArrowheads="1"/>
            </p:cNvSpPr>
            <p:nvPr/>
          </p:nvSpPr>
          <p:spPr bwMode="auto">
            <a:xfrm>
              <a:off x="4894" y="3747"/>
              <a:ext cx="434" cy="16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0206" name="Rectangle 46"/>
            <p:cNvSpPr>
              <a:spLocks noChangeArrowheads="1"/>
            </p:cNvSpPr>
            <p:nvPr/>
          </p:nvSpPr>
          <p:spPr bwMode="auto">
            <a:xfrm>
              <a:off x="4896" y="3729"/>
              <a:ext cx="431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noProof="1">
                  <a:latin typeface="Courier New" charset="0"/>
                </a:rPr>
                <a:t>ID</a:t>
              </a:r>
              <a:endParaRPr lang="en-US" dirty="0">
                <a:latin typeface="Courier New" charset="0"/>
              </a:endParaRPr>
            </a:p>
          </p:txBody>
        </p:sp>
      </p:grpSp>
      <p:grpSp>
        <p:nvGrpSpPr>
          <p:cNvPr id="6" name="Group 47"/>
          <p:cNvGrpSpPr>
            <a:grpSpLocks/>
          </p:cNvGrpSpPr>
          <p:nvPr/>
        </p:nvGrpSpPr>
        <p:grpSpPr bwMode="auto">
          <a:xfrm>
            <a:off x="4886325" y="5919791"/>
            <a:ext cx="688975" cy="823913"/>
            <a:chOff x="3078" y="3729"/>
            <a:chExt cx="434" cy="519"/>
          </a:xfrm>
        </p:grpSpPr>
        <p:sp>
          <p:nvSpPr>
            <p:cNvPr id="860208" name="Rectangle 48"/>
            <p:cNvSpPr>
              <a:spLocks noChangeArrowheads="1"/>
            </p:cNvSpPr>
            <p:nvPr/>
          </p:nvSpPr>
          <p:spPr bwMode="auto">
            <a:xfrm>
              <a:off x="3078" y="3915"/>
              <a:ext cx="434" cy="16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0209" name="Rectangle 49"/>
            <p:cNvSpPr>
              <a:spLocks noChangeArrowheads="1"/>
            </p:cNvSpPr>
            <p:nvPr/>
          </p:nvSpPr>
          <p:spPr bwMode="auto">
            <a:xfrm>
              <a:off x="3080" y="3897"/>
              <a:ext cx="431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noProof="1">
                  <a:latin typeface="Courier New" charset="0"/>
                </a:rPr>
                <a:t>*</a:t>
              </a:r>
              <a:endParaRPr lang="en-US" dirty="0">
                <a:latin typeface="Courier New" charset="0"/>
              </a:endParaRPr>
            </a:p>
          </p:txBody>
        </p:sp>
        <p:sp>
          <p:nvSpPr>
            <p:cNvPr id="860210" name="Rectangle 50"/>
            <p:cNvSpPr>
              <a:spLocks noChangeArrowheads="1"/>
            </p:cNvSpPr>
            <p:nvPr/>
          </p:nvSpPr>
          <p:spPr bwMode="auto">
            <a:xfrm>
              <a:off x="3078" y="3747"/>
              <a:ext cx="434" cy="16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0211" name="Rectangle 51"/>
            <p:cNvSpPr>
              <a:spLocks noChangeArrowheads="1"/>
            </p:cNvSpPr>
            <p:nvPr/>
          </p:nvSpPr>
          <p:spPr bwMode="auto">
            <a:xfrm>
              <a:off x="3080" y="3729"/>
              <a:ext cx="431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en-US" noProof="1" smtClean="0">
                  <a:latin typeface="Courier New" charset="0"/>
                </a:rPr>
                <a:t>COMP</a:t>
              </a:r>
              <a:endParaRPr lang="en-US" dirty="0">
                <a:latin typeface="Courier New" charset="0"/>
              </a:endParaRPr>
            </a:p>
          </p:txBody>
        </p:sp>
        <p:sp>
          <p:nvSpPr>
            <p:cNvPr id="860212" name="Rectangle 52"/>
            <p:cNvSpPr>
              <a:spLocks noChangeArrowheads="1"/>
            </p:cNvSpPr>
            <p:nvPr/>
          </p:nvSpPr>
          <p:spPr bwMode="auto">
            <a:xfrm>
              <a:off x="3078" y="4081"/>
              <a:ext cx="213" cy="16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0213" name="Rectangle 53"/>
            <p:cNvSpPr>
              <a:spLocks noChangeArrowheads="1"/>
            </p:cNvSpPr>
            <p:nvPr/>
          </p:nvSpPr>
          <p:spPr bwMode="auto">
            <a:xfrm>
              <a:off x="3293" y="4081"/>
              <a:ext cx="219" cy="16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cxnSp>
        <p:nvCxnSpPr>
          <p:cNvPr id="860214" name="AutoShape 54"/>
          <p:cNvCxnSpPr>
            <a:cxnSpLocks noChangeShapeType="1"/>
            <a:stCxn id="860215" idx="6"/>
            <a:endCxn id="860206" idx="1"/>
          </p:cNvCxnSpPr>
          <p:nvPr/>
        </p:nvCxnSpPr>
        <p:spPr bwMode="auto">
          <a:xfrm flipV="1">
            <a:off x="5446713" y="6071810"/>
            <a:ext cx="585787" cy="545684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sp>
        <p:nvSpPr>
          <p:cNvPr id="860215" name="Oval 55"/>
          <p:cNvSpPr>
            <a:spLocks noChangeArrowheads="1"/>
          </p:cNvSpPr>
          <p:nvPr/>
        </p:nvSpPr>
        <p:spPr bwMode="auto">
          <a:xfrm>
            <a:off x="5372100" y="6580188"/>
            <a:ext cx="74613" cy="74612"/>
          </a:xfrm>
          <a:prstGeom prst="ellipse">
            <a:avLst/>
          </a:prstGeom>
          <a:solidFill>
            <a:srgbClr val="00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60216" name="Oval 56"/>
          <p:cNvSpPr>
            <a:spLocks noChangeArrowheads="1"/>
          </p:cNvSpPr>
          <p:nvPr/>
        </p:nvSpPr>
        <p:spPr bwMode="auto">
          <a:xfrm>
            <a:off x="5016500" y="6580188"/>
            <a:ext cx="74613" cy="74612"/>
          </a:xfrm>
          <a:prstGeom prst="ellipse">
            <a:avLst/>
          </a:prstGeom>
          <a:solidFill>
            <a:srgbClr val="00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cxnSp>
        <p:nvCxnSpPr>
          <p:cNvPr id="860217" name="AutoShape 57"/>
          <p:cNvCxnSpPr>
            <a:cxnSpLocks noChangeShapeType="1"/>
            <a:stCxn id="860216" idx="2"/>
          </p:cNvCxnSpPr>
          <p:nvPr/>
        </p:nvCxnSpPr>
        <p:spPr bwMode="auto">
          <a:xfrm rot="10800000">
            <a:off x="3759200" y="6096000"/>
            <a:ext cx="1257300" cy="522288"/>
          </a:xfrm>
          <a:prstGeom prst="bentConnector3">
            <a:avLst>
              <a:gd name="adj1" fmla="val 118306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sp>
        <p:nvSpPr>
          <p:cNvPr id="860218" name="Rectangle 58"/>
          <p:cNvSpPr>
            <a:spLocks noChangeArrowheads="1"/>
          </p:cNvSpPr>
          <p:nvPr/>
        </p:nvSpPr>
        <p:spPr bwMode="auto">
          <a:xfrm>
            <a:off x="8115300" y="6215063"/>
            <a:ext cx="688975" cy="265112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60219" name="Rectangle 59"/>
          <p:cNvSpPr>
            <a:spLocks noChangeArrowheads="1"/>
          </p:cNvSpPr>
          <p:nvPr/>
        </p:nvSpPr>
        <p:spPr bwMode="auto">
          <a:xfrm>
            <a:off x="8118475" y="6186110"/>
            <a:ext cx="68421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 algn="ctr"/>
            <a:r>
              <a:rPr noProof="1">
                <a:latin typeface="Courier New" charset="0"/>
              </a:rPr>
              <a:t>1</a:t>
            </a:r>
            <a:endParaRPr lang="en-US" dirty="0">
              <a:latin typeface="Courier New" charset="0"/>
            </a:endParaRPr>
          </a:p>
        </p:txBody>
      </p:sp>
      <p:sp>
        <p:nvSpPr>
          <p:cNvPr id="860220" name="Rectangle 60"/>
          <p:cNvSpPr>
            <a:spLocks noChangeArrowheads="1"/>
          </p:cNvSpPr>
          <p:nvPr/>
        </p:nvSpPr>
        <p:spPr bwMode="auto">
          <a:xfrm>
            <a:off x="8115300" y="5948363"/>
            <a:ext cx="688975" cy="265112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60221" name="Rectangle 61"/>
          <p:cNvSpPr>
            <a:spLocks noChangeArrowheads="1"/>
          </p:cNvSpPr>
          <p:nvPr/>
        </p:nvSpPr>
        <p:spPr bwMode="auto">
          <a:xfrm>
            <a:off x="8077200" y="5919410"/>
            <a:ext cx="762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 algn="ctr"/>
            <a:r>
              <a:rPr lang="en-US" noProof="1" smtClean="0">
                <a:latin typeface="Courier New" charset="0"/>
              </a:rPr>
              <a:t>CONST</a:t>
            </a:r>
            <a:endParaRPr lang="en-US" dirty="0">
              <a:latin typeface="Courier New" charset="0"/>
            </a:endParaRPr>
          </a:p>
        </p:txBody>
      </p:sp>
      <p:grpSp>
        <p:nvGrpSpPr>
          <p:cNvPr id="7" name="Group 62"/>
          <p:cNvGrpSpPr>
            <a:grpSpLocks/>
          </p:cNvGrpSpPr>
          <p:nvPr/>
        </p:nvGrpSpPr>
        <p:grpSpPr bwMode="auto">
          <a:xfrm>
            <a:off x="7083425" y="5919791"/>
            <a:ext cx="688975" cy="823913"/>
            <a:chOff x="3078" y="3729"/>
            <a:chExt cx="434" cy="519"/>
          </a:xfrm>
        </p:grpSpPr>
        <p:sp>
          <p:nvSpPr>
            <p:cNvPr id="860223" name="Rectangle 63"/>
            <p:cNvSpPr>
              <a:spLocks noChangeArrowheads="1"/>
            </p:cNvSpPr>
            <p:nvPr/>
          </p:nvSpPr>
          <p:spPr bwMode="auto">
            <a:xfrm>
              <a:off x="3078" y="3915"/>
              <a:ext cx="434" cy="16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0224" name="Rectangle 64"/>
            <p:cNvSpPr>
              <a:spLocks noChangeArrowheads="1"/>
            </p:cNvSpPr>
            <p:nvPr/>
          </p:nvSpPr>
          <p:spPr bwMode="auto">
            <a:xfrm>
              <a:off x="3080" y="3897"/>
              <a:ext cx="431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noProof="1">
                  <a:latin typeface="Courier New" charset="0"/>
                </a:rPr>
                <a:t>+</a:t>
              </a:r>
              <a:endParaRPr lang="en-US" dirty="0">
                <a:latin typeface="Courier New" charset="0"/>
              </a:endParaRPr>
            </a:p>
          </p:txBody>
        </p:sp>
        <p:sp>
          <p:nvSpPr>
            <p:cNvPr id="860225" name="Rectangle 65"/>
            <p:cNvSpPr>
              <a:spLocks noChangeArrowheads="1"/>
            </p:cNvSpPr>
            <p:nvPr/>
          </p:nvSpPr>
          <p:spPr bwMode="auto">
            <a:xfrm>
              <a:off x="3078" y="3747"/>
              <a:ext cx="434" cy="16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0226" name="Rectangle 66"/>
            <p:cNvSpPr>
              <a:spLocks noChangeArrowheads="1"/>
            </p:cNvSpPr>
            <p:nvPr/>
          </p:nvSpPr>
          <p:spPr bwMode="auto">
            <a:xfrm>
              <a:off x="3080" y="3729"/>
              <a:ext cx="431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en-US" noProof="1" smtClean="0">
                  <a:latin typeface="Courier New" charset="0"/>
                </a:rPr>
                <a:t>COMP</a:t>
              </a:r>
              <a:endParaRPr lang="en-US" dirty="0">
                <a:latin typeface="Courier New" charset="0"/>
              </a:endParaRPr>
            </a:p>
          </p:txBody>
        </p:sp>
        <p:sp>
          <p:nvSpPr>
            <p:cNvPr id="860227" name="Rectangle 67"/>
            <p:cNvSpPr>
              <a:spLocks noChangeArrowheads="1"/>
            </p:cNvSpPr>
            <p:nvPr/>
          </p:nvSpPr>
          <p:spPr bwMode="auto">
            <a:xfrm>
              <a:off x="3078" y="4081"/>
              <a:ext cx="213" cy="16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0228" name="Rectangle 68"/>
            <p:cNvSpPr>
              <a:spLocks noChangeArrowheads="1"/>
            </p:cNvSpPr>
            <p:nvPr/>
          </p:nvSpPr>
          <p:spPr bwMode="auto">
            <a:xfrm>
              <a:off x="3293" y="4081"/>
              <a:ext cx="219" cy="16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860229" name="Oval 69"/>
          <p:cNvSpPr>
            <a:spLocks noChangeArrowheads="1"/>
          </p:cNvSpPr>
          <p:nvPr/>
        </p:nvSpPr>
        <p:spPr bwMode="auto">
          <a:xfrm>
            <a:off x="7569200" y="6580188"/>
            <a:ext cx="74613" cy="74612"/>
          </a:xfrm>
          <a:prstGeom prst="ellipse">
            <a:avLst/>
          </a:prstGeom>
          <a:solidFill>
            <a:srgbClr val="00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60230" name="Oval 70"/>
          <p:cNvSpPr>
            <a:spLocks noChangeArrowheads="1"/>
          </p:cNvSpPr>
          <p:nvPr/>
        </p:nvSpPr>
        <p:spPr bwMode="auto">
          <a:xfrm>
            <a:off x="7213600" y="6580188"/>
            <a:ext cx="74613" cy="74612"/>
          </a:xfrm>
          <a:prstGeom prst="ellipse">
            <a:avLst/>
          </a:prstGeom>
          <a:solidFill>
            <a:srgbClr val="00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cxnSp>
        <p:nvCxnSpPr>
          <p:cNvPr id="860231" name="AutoShape 71"/>
          <p:cNvCxnSpPr>
            <a:cxnSpLocks noChangeShapeType="1"/>
            <a:stCxn id="860229" idx="6"/>
            <a:endCxn id="860220" idx="1"/>
          </p:cNvCxnSpPr>
          <p:nvPr/>
        </p:nvCxnSpPr>
        <p:spPr bwMode="auto">
          <a:xfrm flipV="1">
            <a:off x="7643813" y="6081713"/>
            <a:ext cx="471487" cy="536575"/>
          </a:xfrm>
          <a:prstGeom prst="bentConnector3">
            <a:avLst>
              <a:gd name="adj1" fmla="val 52185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860232" name="AutoShape 72"/>
          <p:cNvCxnSpPr>
            <a:cxnSpLocks noChangeShapeType="1"/>
            <a:stCxn id="860230" idx="2"/>
            <a:endCxn id="860165" idx="0"/>
          </p:cNvCxnSpPr>
          <p:nvPr/>
        </p:nvCxnSpPr>
        <p:spPr bwMode="auto">
          <a:xfrm rot="10800000">
            <a:off x="6807200" y="5638800"/>
            <a:ext cx="406400" cy="979488"/>
          </a:xfrm>
          <a:prstGeom prst="bentConnector2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cxnSp>
      <p:cxnSp>
        <p:nvCxnSpPr>
          <p:cNvPr id="860233" name="AutoShape 73"/>
          <p:cNvCxnSpPr>
            <a:cxnSpLocks noChangeShapeType="1"/>
            <a:stCxn id="860165" idx="0"/>
            <a:endCxn id="860211" idx="1"/>
          </p:cNvCxnSpPr>
          <p:nvPr/>
        </p:nvCxnSpPr>
        <p:spPr bwMode="auto">
          <a:xfrm rot="16200000" flipH="1" flipV="1">
            <a:off x="5631845" y="4896455"/>
            <a:ext cx="433010" cy="1917700"/>
          </a:xfrm>
          <a:prstGeom prst="bentConnector4">
            <a:avLst>
              <a:gd name="adj1" fmla="val -6984"/>
              <a:gd name="adj2" fmla="val 111921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860234" name="AutoShape 74"/>
          <p:cNvCxnSpPr>
            <a:cxnSpLocks noChangeShapeType="1"/>
            <a:stCxn id="860201" idx="4"/>
            <a:endCxn id="860226" idx="1"/>
          </p:cNvCxnSpPr>
          <p:nvPr/>
        </p:nvCxnSpPr>
        <p:spPr bwMode="auto">
          <a:xfrm rot="5400000">
            <a:off x="6792706" y="4851608"/>
            <a:ext cx="1514097" cy="926307"/>
          </a:xfrm>
          <a:prstGeom prst="bentConnector4">
            <a:avLst>
              <a:gd name="adj1" fmla="val 70530"/>
              <a:gd name="adj2" fmla="val 120762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grpSp>
        <p:nvGrpSpPr>
          <p:cNvPr id="8" name="Group 75"/>
          <p:cNvGrpSpPr>
            <a:grpSpLocks/>
          </p:cNvGrpSpPr>
          <p:nvPr/>
        </p:nvGrpSpPr>
        <p:grpSpPr bwMode="auto">
          <a:xfrm>
            <a:off x="4537075" y="4330700"/>
            <a:ext cx="873125" cy="336550"/>
            <a:chOff x="2914" y="2904"/>
            <a:chExt cx="550" cy="212"/>
          </a:xfrm>
        </p:grpSpPr>
        <p:sp>
          <p:nvSpPr>
            <p:cNvPr id="860236" name="Rectangle 76"/>
            <p:cNvSpPr>
              <a:spLocks noChangeArrowheads="1"/>
            </p:cNvSpPr>
            <p:nvPr/>
          </p:nvSpPr>
          <p:spPr bwMode="auto">
            <a:xfrm>
              <a:off x="2964" y="2918"/>
              <a:ext cx="449" cy="198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0237" name="Text Box 77"/>
            <p:cNvSpPr txBox="1">
              <a:spLocks noChangeArrowheads="1"/>
            </p:cNvSpPr>
            <p:nvPr/>
          </p:nvSpPr>
          <p:spPr bwMode="auto">
            <a:xfrm>
              <a:off x="2914" y="2904"/>
              <a:ext cx="550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600" b="0" dirty="0"/>
                <a:t>0</a:t>
              </a:r>
            </a:p>
          </p:txBody>
        </p:sp>
      </p:grpSp>
      <p:grpSp>
        <p:nvGrpSpPr>
          <p:cNvPr id="9" name="Group 78"/>
          <p:cNvGrpSpPr>
            <a:grpSpLocks/>
          </p:cNvGrpSpPr>
          <p:nvPr/>
        </p:nvGrpSpPr>
        <p:grpSpPr bwMode="auto">
          <a:xfrm>
            <a:off x="5581650" y="4368800"/>
            <a:ext cx="838200" cy="314325"/>
            <a:chOff x="3572" y="2928"/>
            <a:chExt cx="528" cy="198"/>
          </a:xfrm>
        </p:grpSpPr>
        <p:sp>
          <p:nvSpPr>
            <p:cNvPr id="860239" name="Rectangle 79"/>
            <p:cNvSpPr>
              <a:spLocks noChangeArrowheads="1"/>
            </p:cNvSpPr>
            <p:nvPr/>
          </p:nvSpPr>
          <p:spPr bwMode="auto">
            <a:xfrm>
              <a:off x="3607" y="2928"/>
              <a:ext cx="449" cy="198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0240" name="Rectangle 80"/>
            <p:cNvSpPr>
              <a:spLocks noChangeArrowheads="1"/>
            </p:cNvSpPr>
            <p:nvPr/>
          </p:nvSpPr>
          <p:spPr bwMode="auto">
            <a:xfrm>
              <a:off x="3572" y="2928"/>
              <a:ext cx="528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noProof="1">
                  <a:latin typeface="Courier New" charset="0"/>
                </a:rPr>
                <a:t> </a:t>
              </a:r>
              <a:endParaRPr lang="en-US">
                <a:latin typeface="Courier New" charset="0"/>
              </a:endParaRPr>
            </a:p>
          </p:txBody>
        </p:sp>
      </p:grpSp>
      <p:sp>
        <p:nvSpPr>
          <p:cNvPr id="860241" name="Rectangle 81"/>
          <p:cNvSpPr>
            <a:spLocks noChangeArrowheads="1"/>
          </p:cNvSpPr>
          <p:nvPr/>
        </p:nvSpPr>
        <p:spPr bwMode="auto">
          <a:xfrm>
            <a:off x="1000125" y="2127855"/>
            <a:ext cx="1362075" cy="231775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60242" name="Rectangle 82"/>
          <p:cNvSpPr>
            <a:spLocks noChangeArrowheads="1"/>
          </p:cNvSpPr>
          <p:nvPr/>
        </p:nvSpPr>
        <p:spPr bwMode="auto">
          <a:xfrm>
            <a:off x="1304925" y="2337405"/>
            <a:ext cx="3101975" cy="231775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60243" name="Rectangle 83"/>
          <p:cNvSpPr>
            <a:spLocks noChangeArrowheads="1"/>
          </p:cNvSpPr>
          <p:nvPr/>
        </p:nvSpPr>
        <p:spPr bwMode="auto">
          <a:xfrm>
            <a:off x="1304925" y="2556480"/>
            <a:ext cx="3317875" cy="231775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60244" name="Rectangle 84"/>
          <p:cNvSpPr>
            <a:spLocks noChangeArrowheads="1"/>
          </p:cNvSpPr>
          <p:nvPr/>
        </p:nvSpPr>
        <p:spPr bwMode="auto">
          <a:xfrm>
            <a:off x="1304925" y="2766030"/>
            <a:ext cx="2809875" cy="231775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60245" name="Rectangle 85"/>
          <p:cNvSpPr>
            <a:spLocks noChangeArrowheads="1"/>
          </p:cNvSpPr>
          <p:nvPr/>
        </p:nvSpPr>
        <p:spPr bwMode="auto">
          <a:xfrm>
            <a:off x="1304925" y="3187323"/>
            <a:ext cx="4300007" cy="231775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60246" name="Rectangle 86"/>
          <p:cNvSpPr>
            <a:spLocks noChangeArrowheads="1"/>
          </p:cNvSpPr>
          <p:nvPr/>
        </p:nvSpPr>
        <p:spPr bwMode="auto">
          <a:xfrm>
            <a:off x="1000125" y="3629630"/>
            <a:ext cx="2749550" cy="231775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60247" name="Rectangle 87"/>
          <p:cNvSpPr>
            <a:spLocks noChangeArrowheads="1"/>
          </p:cNvSpPr>
          <p:nvPr/>
        </p:nvSpPr>
        <p:spPr bwMode="auto">
          <a:xfrm>
            <a:off x="1000125" y="3848100"/>
            <a:ext cx="1254125" cy="231775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0" name="Group 88"/>
          <p:cNvGrpSpPr>
            <a:grpSpLocks/>
          </p:cNvGrpSpPr>
          <p:nvPr/>
        </p:nvGrpSpPr>
        <p:grpSpPr bwMode="auto">
          <a:xfrm>
            <a:off x="2527300" y="5919791"/>
            <a:ext cx="688975" cy="823913"/>
            <a:chOff x="3078" y="3729"/>
            <a:chExt cx="434" cy="519"/>
          </a:xfrm>
        </p:grpSpPr>
        <p:sp>
          <p:nvSpPr>
            <p:cNvPr id="860249" name="Rectangle 89"/>
            <p:cNvSpPr>
              <a:spLocks noChangeArrowheads="1"/>
            </p:cNvSpPr>
            <p:nvPr/>
          </p:nvSpPr>
          <p:spPr bwMode="auto">
            <a:xfrm>
              <a:off x="3078" y="3915"/>
              <a:ext cx="434" cy="16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0250" name="Rectangle 90"/>
            <p:cNvSpPr>
              <a:spLocks noChangeArrowheads="1"/>
            </p:cNvSpPr>
            <p:nvPr/>
          </p:nvSpPr>
          <p:spPr bwMode="auto">
            <a:xfrm>
              <a:off x="3080" y="3897"/>
              <a:ext cx="431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noProof="1">
                  <a:latin typeface="Courier New" charset="0"/>
                </a:rPr>
                <a:t>=</a:t>
              </a:r>
              <a:endParaRPr lang="en-US" dirty="0">
                <a:latin typeface="Courier New" charset="0"/>
              </a:endParaRPr>
            </a:p>
          </p:txBody>
        </p:sp>
        <p:sp>
          <p:nvSpPr>
            <p:cNvPr id="860251" name="Rectangle 91"/>
            <p:cNvSpPr>
              <a:spLocks noChangeArrowheads="1"/>
            </p:cNvSpPr>
            <p:nvPr/>
          </p:nvSpPr>
          <p:spPr bwMode="auto">
            <a:xfrm>
              <a:off x="3078" y="3747"/>
              <a:ext cx="434" cy="16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0252" name="Rectangle 92"/>
            <p:cNvSpPr>
              <a:spLocks noChangeArrowheads="1"/>
            </p:cNvSpPr>
            <p:nvPr/>
          </p:nvSpPr>
          <p:spPr bwMode="auto">
            <a:xfrm>
              <a:off x="3080" y="3729"/>
              <a:ext cx="431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en-US" noProof="1" smtClean="0">
                  <a:latin typeface="Courier New" charset="0"/>
                </a:rPr>
                <a:t>COMP</a:t>
              </a:r>
              <a:endParaRPr lang="en-US" dirty="0">
                <a:latin typeface="Courier New" charset="0"/>
              </a:endParaRPr>
            </a:p>
          </p:txBody>
        </p:sp>
        <p:sp>
          <p:nvSpPr>
            <p:cNvPr id="860253" name="Rectangle 93"/>
            <p:cNvSpPr>
              <a:spLocks noChangeArrowheads="1"/>
            </p:cNvSpPr>
            <p:nvPr/>
          </p:nvSpPr>
          <p:spPr bwMode="auto">
            <a:xfrm>
              <a:off x="3078" y="4081"/>
              <a:ext cx="213" cy="16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0254" name="Rectangle 94"/>
            <p:cNvSpPr>
              <a:spLocks noChangeArrowheads="1"/>
            </p:cNvSpPr>
            <p:nvPr/>
          </p:nvSpPr>
          <p:spPr bwMode="auto">
            <a:xfrm>
              <a:off x="3293" y="4081"/>
              <a:ext cx="219" cy="16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860255" name="Oval 95"/>
          <p:cNvSpPr>
            <a:spLocks noChangeArrowheads="1"/>
          </p:cNvSpPr>
          <p:nvPr/>
        </p:nvSpPr>
        <p:spPr bwMode="auto">
          <a:xfrm>
            <a:off x="3013075" y="6580188"/>
            <a:ext cx="74613" cy="74612"/>
          </a:xfrm>
          <a:prstGeom prst="ellipse">
            <a:avLst/>
          </a:prstGeom>
          <a:solidFill>
            <a:srgbClr val="00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60256" name="Oval 96"/>
          <p:cNvSpPr>
            <a:spLocks noChangeArrowheads="1"/>
          </p:cNvSpPr>
          <p:nvPr/>
        </p:nvSpPr>
        <p:spPr bwMode="auto">
          <a:xfrm>
            <a:off x="2657475" y="6580188"/>
            <a:ext cx="74613" cy="74612"/>
          </a:xfrm>
          <a:prstGeom prst="ellipse">
            <a:avLst/>
          </a:prstGeom>
          <a:solidFill>
            <a:srgbClr val="00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cxnSp>
        <p:nvCxnSpPr>
          <p:cNvPr id="860257" name="AutoShape 97"/>
          <p:cNvCxnSpPr>
            <a:cxnSpLocks noChangeShapeType="1"/>
            <a:stCxn id="860255" idx="6"/>
            <a:endCxn id="860163" idx="0"/>
          </p:cNvCxnSpPr>
          <p:nvPr/>
        </p:nvCxnSpPr>
        <p:spPr bwMode="auto">
          <a:xfrm flipV="1">
            <a:off x="3087688" y="5410200"/>
            <a:ext cx="252412" cy="1208088"/>
          </a:xfrm>
          <a:prstGeom prst="bentConnector2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cxnSp>
      <p:cxnSp>
        <p:nvCxnSpPr>
          <p:cNvPr id="860258" name="AutoShape 98"/>
          <p:cNvCxnSpPr>
            <a:cxnSpLocks noChangeShapeType="1"/>
            <a:stCxn id="860164" idx="0"/>
            <a:endCxn id="860226" idx="1"/>
          </p:cNvCxnSpPr>
          <p:nvPr/>
        </p:nvCxnSpPr>
        <p:spPr bwMode="auto">
          <a:xfrm rot="16200000" flipH="1">
            <a:off x="6660545" y="5645755"/>
            <a:ext cx="661610" cy="190500"/>
          </a:xfrm>
          <a:prstGeom prst="bentConnector4">
            <a:avLst>
              <a:gd name="adj1" fmla="val 98903"/>
              <a:gd name="adj2" fmla="val 90000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860259" name="AutoShape 99"/>
          <p:cNvCxnSpPr>
            <a:cxnSpLocks noChangeShapeType="1"/>
            <a:stCxn id="860163" idx="0"/>
            <a:endCxn id="860164" idx="0"/>
          </p:cNvCxnSpPr>
          <p:nvPr/>
        </p:nvCxnSpPr>
        <p:spPr bwMode="auto">
          <a:xfrm>
            <a:off x="3340100" y="5410200"/>
            <a:ext cx="3556000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</p:cxnSp>
      <p:cxnSp>
        <p:nvCxnSpPr>
          <p:cNvPr id="860260" name="AutoShape 100"/>
          <p:cNvCxnSpPr>
            <a:cxnSpLocks noChangeShapeType="1"/>
            <a:stCxn id="860256" idx="2"/>
            <a:endCxn id="860162" idx="0"/>
          </p:cNvCxnSpPr>
          <p:nvPr/>
        </p:nvCxnSpPr>
        <p:spPr bwMode="auto">
          <a:xfrm rot="10800000">
            <a:off x="2171700" y="5638800"/>
            <a:ext cx="485775" cy="979488"/>
          </a:xfrm>
          <a:prstGeom prst="bentConnector2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cxnSp>
      <p:cxnSp>
        <p:nvCxnSpPr>
          <p:cNvPr id="860261" name="AutoShape 101"/>
          <p:cNvCxnSpPr>
            <a:cxnSpLocks noChangeShapeType="1"/>
            <a:stCxn id="860162" idx="0"/>
            <a:endCxn id="860190" idx="1"/>
          </p:cNvCxnSpPr>
          <p:nvPr/>
        </p:nvCxnSpPr>
        <p:spPr bwMode="auto">
          <a:xfrm rot="16200000" flipH="1" flipV="1">
            <a:off x="1555939" y="5456049"/>
            <a:ext cx="433010" cy="798512"/>
          </a:xfrm>
          <a:prstGeom prst="bentConnector4">
            <a:avLst>
              <a:gd name="adj1" fmla="val 1397"/>
              <a:gd name="adj2" fmla="val 128628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860262" name="AutoShape 102"/>
          <p:cNvCxnSpPr>
            <a:cxnSpLocks noChangeShapeType="1"/>
            <a:stCxn id="860191" idx="4"/>
            <a:endCxn id="860252" idx="1"/>
          </p:cNvCxnSpPr>
          <p:nvPr/>
        </p:nvCxnSpPr>
        <p:spPr bwMode="auto">
          <a:xfrm rot="5400000">
            <a:off x="4019343" y="3068845"/>
            <a:ext cx="1514097" cy="4491832"/>
          </a:xfrm>
          <a:prstGeom prst="bentConnector4">
            <a:avLst>
              <a:gd name="adj1" fmla="val 36979"/>
              <a:gd name="adj2" fmla="val 105089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0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0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0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0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0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0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0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0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0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60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6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6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6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6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0241" grpId="0" animBg="1"/>
      <p:bldP spid="860242" grpId="0" animBg="1"/>
      <p:bldP spid="860243" grpId="0" animBg="1"/>
      <p:bldP spid="860244" grpId="0" animBg="1"/>
      <p:bldP spid="860245" grpId="0" animBg="1"/>
      <p:bldP spid="860246" grpId="0" animBg="1"/>
      <p:bldP spid="860247" grpId="0" animBg="1"/>
      <p:bldP spid="860255" grpId="0" animBg="1"/>
      <p:bldP spid="860256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2210" name="Line 2"/>
          <p:cNvSpPr>
            <a:spLocks noChangeShapeType="1"/>
          </p:cNvSpPr>
          <p:nvPr/>
        </p:nvSpPr>
        <p:spPr bwMode="auto">
          <a:xfrm flipV="1">
            <a:off x="2171700" y="5486400"/>
            <a:ext cx="152400" cy="152400"/>
          </a:xfrm>
          <a:prstGeom prst="line">
            <a:avLst/>
          </a:prstGeom>
          <a:noFill/>
          <a:ln w="9525">
            <a:solidFill>
              <a:srgbClr val="CCFFFF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62211" name="Line 3"/>
          <p:cNvSpPr>
            <a:spLocks noChangeShapeType="1"/>
          </p:cNvSpPr>
          <p:nvPr/>
        </p:nvSpPr>
        <p:spPr bwMode="auto">
          <a:xfrm flipH="1" flipV="1">
            <a:off x="3187700" y="5257800"/>
            <a:ext cx="152400" cy="152400"/>
          </a:xfrm>
          <a:prstGeom prst="line">
            <a:avLst/>
          </a:prstGeom>
          <a:noFill/>
          <a:ln w="9525">
            <a:solidFill>
              <a:srgbClr val="CCFFFF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62212" name="Line 4"/>
          <p:cNvSpPr>
            <a:spLocks noChangeShapeType="1"/>
          </p:cNvSpPr>
          <p:nvPr/>
        </p:nvSpPr>
        <p:spPr bwMode="auto">
          <a:xfrm flipV="1">
            <a:off x="6896100" y="5257800"/>
            <a:ext cx="152400" cy="152400"/>
          </a:xfrm>
          <a:prstGeom prst="line">
            <a:avLst/>
          </a:prstGeom>
          <a:noFill/>
          <a:ln w="9525">
            <a:solidFill>
              <a:srgbClr val="CCFFFF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62213" name="Line 5"/>
          <p:cNvSpPr>
            <a:spLocks noChangeShapeType="1"/>
          </p:cNvSpPr>
          <p:nvPr/>
        </p:nvSpPr>
        <p:spPr bwMode="auto">
          <a:xfrm flipV="1">
            <a:off x="6807200" y="5486400"/>
            <a:ext cx="152400" cy="152400"/>
          </a:xfrm>
          <a:prstGeom prst="line">
            <a:avLst/>
          </a:prstGeom>
          <a:noFill/>
          <a:ln w="9525">
            <a:solidFill>
              <a:srgbClr val="CCFFFF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62214" name="Rectangle 6"/>
          <p:cNvSpPr>
            <a:spLocks noGrp="1" noChangeArrowheads="1"/>
          </p:cNvSpPr>
          <p:nvPr>
            <p:ph type="title"/>
          </p:nvPr>
        </p:nvSpPr>
        <p:spPr>
          <a:xfrm>
            <a:off x="0" y="76200"/>
            <a:ext cx="9144000" cy="1143000"/>
          </a:xfrm>
          <a:noFill/>
          <a:ln/>
        </p:spPr>
        <p:txBody>
          <a:bodyPr/>
          <a:lstStyle/>
          <a:p>
            <a:r>
              <a:rPr lang="en-US" sz="4000">
                <a:solidFill>
                  <a:srgbClr val="FF0000"/>
                </a:solidFill>
              </a:rPr>
              <a:t>Tracing the Precedence Parser </a:t>
            </a:r>
            <a:endParaRPr lang="en-US">
              <a:solidFill>
                <a:srgbClr val="FF0000"/>
              </a:solidFill>
            </a:endParaRPr>
          </a:p>
        </p:txBody>
      </p:sp>
      <p:sp>
        <p:nvSpPr>
          <p:cNvPr id="862215" name="Rectangle 7"/>
          <p:cNvSpPr>
            <a:spLocks noChangeArrowheads="1"/>
          </p:cNvSpPr>
          <p:nvPr/>
        </p:nvSpPr>
        <p:spPr bwMode="auto">
          <a:xfrm>
            <a:off x="444500" y="1166813"/>
            <a:ext cx="8032750" cy="198437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62216" name="Text Box 8"/>
          <p:cNvSpPr txBox="1">
            <a:spLocks noChangeArrowheads="1"/>
          </p:cNvSpPr>
          <p:nvPr/>
        </p:nvSpPr>
        <p:spPr bwMode="auto">
          <a:xfrm>
            <a:off x="520700" y="1130528"/>
            <a:ext cx="7962900" cy="19846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lnSpc>
                <a:spcPct val="110000"/>
              </a:lnSpc>
            </a:pPr>
            <a:r>
              <a:rPr lang="en-US" noProof="1" smtClean="0">
                <a:latin typeface="Courier New" charset="0"/>
              </a:rPr>
              <a:t>int main() {</a:t>
            </a:r>
          </a:p>
          <a:p>
            <a:pPr>
              <a:lnSpc>
                <a:spcPct val="110000"/>
              </a:lnSpc>
            </a:pPr>
            <a:r>
              <a:rPr lang="en-US" noProof="1" smtClean="0">
                <a:latin typeface="Courier New" charset="0"/>
              </a:rPr>
              <a:t>   TokenScanner scanner = new TokenScanner();</a:t>
            </a:r>
          </a:p>
          <a:p>
            <a:pPr>
              <a:lnSpc>
                <a:spcPct val="110000"/>
              </a:lnSpc>
            </a:pPr>
            <a:r>
              <a:rPr lang="en-US" noProof="1" smtClean="0">
                <a:latin typeface="Courier New" charset="0"/>
              </a:rPr>
              <a:t>   scanner.setInput("odd = 2 * n + 1");</a:t>
            </a:r>
          </a:p>
          <a:p>
            <a:pPr>
              <a:lnSpc>
                <a:spcPct val="110000"/>
              </a:lnSpc>
            </a:pPr>
            <a:r>
              <a:rPr lang="en-US" noProof="1" smtClean="0">
                <a:latin typeface="Courier New" charset="0"/>
              </a:rPr>
              <a:t>   scanner.ignoreWhitespace();</a:t>
            </a:r>
          </a:p>
          <a:p>
            <a:pPr>
              <a:lnSpc>
                <a:spcPct val="110000"/>
              </a:lnSpc>
            </a:pPr>
            <a:r>
              <a:rPr lang="en-US" noProof="1" smtClean="0">
                <a:latin typeface="Courier New" charset="0"/>
              </a:rPr>
              <a:t>   scanner.scanNumbers();</a:t>
            </a:r>
          </a:p>
          <a:p>
            <a:pPr>
              <a:lnSpc>
                <a:spcPct val="110000"/>
              </a:lnSpc>
            </a:pPr>
            <a:r>
              <a:rPr lang="en-US" noProof="1" smtClean="0">
                <a:latin typeface="Courier New" charset="0"/>
              </a:rPr>
              <a:t>   Expression *exp = readE(scanner, 0);</a:t>
            </a:r>
          </a:p>
          <a:p>
            <a:pPr>
              <a:lnSpc>
                <a:spcPct val="110000"/>
              </a:lnSpc>
            </a:pPr>
            <a:r>
              <a:rPr lang="en-US" noProof="1" smtClean="0">
                <a:latin typeface="Courier New" charset="0"/>
              </a:rPr>
              <a:t>   . . .</a:t>
            </a:r>
          </a:p>
          <a:p>
            <a:pPr>
              <a:lnSpc>
                <a:spcPct val="110000"/>
              </a:lnSpc>
            </a:pPr>
            <a:r>
              <a:rPr lang="en-US" noProof="1" smtClean="0">
                <a:latin typeface="Courier New" charset="0"/>
              </a:rPr>
              <a:t>}</a:t>
            </a:r>
            <a:endParaRPr lang="en-US" noProof="1">
              <a:latin typeface="Courier New" charset="0"/>
            </a:endParaRPr>
          </a:p>
        </p:txBody>
      </p:sp>
      <p:sp>
        <p:nvSpPr>
          <p:cNvPr id="862217" name="Rectangle 9"/>
          <p:cNvSpPr>
            <a:spLocks noChangeArrowheads="1"/>
          </p:cNvSpPr>
          <p:nvPr/>
        </p:nvSpPr>
        <p:spPr bwMode="auto">
          <a:xfrm>
            <a:off x="5324475" y="2616200"/>
            <a:ext cx="1825625" cy="381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62218" name="Text Box 10"/>
          <p:cNvSpPr txBox="1">
            <a:spLocks noChangeArrowheads="1"/>
          </p:cNvSpPr>
          <p:nvPr/>
        </p:nvSpPr>
        <p:spPr bwMode="auto">
          <a:xfrm>
            <a:off x="5283200" y="2325915"/>
            <a:ext cx="1079500" cy="325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lnSpc>
                <a:spcPct val="110000"/>
              </a:lnSpc>
            </a:pPr>
            <a:r>
              <a:rPr lang="en-US" smtClean="0">
                <a:latin typeface="Courier New" charset="0"/>
              </a:rPr>
              <a:t>scanner</a:t>
            </a:r>
            <a:endParaRPr lang="en-US" dirty="0">
              <a:latin typeface="Courier New" charset="0"/>
            </a:endParaRPr>
          </a:p>
        </p:txBody>
      </p:sp>
      <p:sp>
        <p:nvSpPr>
          <p:cNvPr id="862219" name="Rectangle 11"/>
          <p:cNvSpPr>
            <a:spLocks noChangeArrowheads="1"/>
          </p:cNvSpPr>
          <p:nvPr/>
        </p:nvSpPr>
        <p:spPr bwMode="auto">
          <a:xfrm>
            <a:off x="7289800" y="2616200"/>
            <a:ext cx="990600" cy="381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62220" name="Text Box 12"/>
          <p:cNvSpPr txBox="1">
            <a:spLocks noChangeArrowheads="1"/>
          </p:cNvSpPr>
          <p:nvPr/>
        </p:nvSpPr>
        <p:spPr bwMode="auto">
          <a:xfrm>
            <a:off x="7251700" y="2325915"/>
            <a:ext cx="1079500" cy="325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lnSpc>
                <a:spcPct val="110000"/>
              </a:lnSpc>
            </a:pPr>
            <a:r>
              <a:rPr lang="en-US">
                <a:latin typeface="Courier New" charset="0"/>
              </a:rPr>
              <a:t>exp</a:t>
            </a:r>
          </a:p>
        </p:txBody>
      </p:sp>
      <p:sp>
        <p:nvSpPr>
          <p:cNvPr id="862221" name="Rectangle 13"/>
          <p:cNvSpPr>
            <a:spLocks noChangeArrowheads="1"/>
          </p:cNvSpPr>
          <p:nvPr/>
        </p:nvSpPr>
        <p:spPr bwMode="auto">
          <a:xfrm>
            <a:off x="5359400" y="2630110"/>
            <a:ext cx="17843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noProof="1">
                <a:latin typeface="Courier New" charset="0"/>
              </a:rPr>
              <a:t>odd = 2 * n + 1</a:t>
            </a:r>
            <a:endParaRPr lang="en-US" dirty="0">
              <a:latin typeface="Courier New" charset="0"/>
            </a:endParaRPr>
          </a:p>
        </p:txBody>
      </p:sp>
      <p:sp>
        <p:nvSpPr>
          <p:cNvPr id="862222" name="Text Box 14"/>
          <p:cNvSpPr txBox="1">
            <a:spLocks noChangeArrowheads="1"/>
          </p:cNvSpPr>
          <p:nvPr/>
        </p:nvSpPr>
        <p:spPr bwMode="auto">
          <a:xfrm>
            <a:off x="6946900" y="274501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0000"/>
                </a:solidFill>
              </a:rPr>
              <a:t>^</a:t>
            </a:r>
          </a:p>
        </p:txBody>
      </p:sp>
      <p:grpSp>
        <p:nvGrpSpPr>
          <p:cNvPr id="2" name="Group 15"/>
          <p:cNvGrpSpPr>
            <a:grpSpLocks/>
          </p:cNvGrpSpPr>
          <p:nvPr/>
        </p:nvGrpSpPr>
        <p:grpSpPr bwMode="auto">
          <a:xfrm>
            <a:off x="533400" y="1422400"/>
            <a:ext cx="8089900" cy="3384549"/>
            <a:chOff x="336" y="896"/>
            <a:chExt cx="5096" cy="2132"/>
          </a:xfrm>
        </p:grpSpPr>
        <p:sp>
          <p:nvSpPr>
            <p:cNvPr id="862224" name="Rectangle 16"/>
            <p:cNvSpPr>
              <a:spLocks noChangeArrowheads="1"/>
            </p:cNvSpPr>
            <p:nvPr/>
          </p:nvSpPr>
          <p:spPr bwMode="auto">
            <a:xfrm>
              <a:off x="336" y="907"/>
              <a:ext cx="5060" cy="2121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2225" name="Text Box 17"/>
            <p:cNvSpPr txBox="1">
              <a:spLocks noChangeArrowheads="1"/>
            </p:cNvSpPr>
            <p:nvPr/>
          </p:nvSpPr>
          <p:spPr bwMode="auto">
            <a:xfrm>
              <a:off x="408" y="896"/>
              <a:ext cx="4905" cy="18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r>
                <a:rPr lang="en-US" dirty="0">
                  <a:latin typeface="Courier New" charset="0"/>
                </a:rPr>
                <a:t>Expression </a:t>
              </a:r>
              <a:r>
                <a:rPr lang="en-US" dirty="0" smtClean="0">
                  <a:latin typeface="Courier New" charset="0"/>
                </a:rPr>
                <a:t>*</a:t>
              </a:r>
              <a:r>
                <a:rPr lang="en-US" dirty="0" err="1" smtClean="0">
                  <a:latin typeface="Courier New" charset="0"/>
                </a:rPr>
                <a:t>readE(TokenScanner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>
                  <a:latin typeface="Courier New" charset="0"/>
                </a:rPr>
                <a:t>&amp;</a:t>
              </a:r>
              <a:r>
                <a:rPr lang="en-US" dirty="0" smtClean="0">
                  <a:latin typeface="Courier New" charset="0"/>
                </a:rPr>
                <a:t> scanner, </a:t>
              </a:r>
              <a:r>
                <a:rPr lang="en-US" dirty="0" err="1">
                  <a:latin typeface="Courier New" charset="0"/>
                </a:rPr>
                <a:t>int</a:t>
              </a:r>
              <a:r>
                <a:rPr lang="en-US" dirty="0">
                  <a:latin typeface="Courier New" charset="0"/>
                </a:rPr>
                <a:t> </a:t>
              </a:r>
              <a:r>
                <a:rPr lang="en-US" dirty="0" err="1">
                  <a:latin typeface="Courier New" charset="0"/>
                </a:rPr>
                <a:t>prec</a:t>
              </a:r>
              <a:r>
                <a:rPr lang="en-US" dirty="0">
                  <a:latin typeface="Courier New" charset="0"/>
                </a:rPr>
                <a:t>) {</a:t>
              </a:r>
            </a:p>
            <a:p>
              <a:r>
                <a:rPr lang="en-US" dirty="0">
                  <a:latin typeface="Courier New" charset="0"/>
                </a:rPr>
                <a:t>   Expression *exp =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readT(scanner</a:t>
              </a:r>
              <a:r>
                <a:rPr lang="en-US" dirty="0" smtClean="0">
                  <a:latin typeface="Courier New" charset="0"/>
                </a:rPr>
                <a:t>)</a:t>
              </a:r>
              <a:r>
                <a:rPr lang="en-US" dirty="0">
                  <a:latin typeface="Courier New" charset="0"/>
                </a:rPr>
                <a:t>;</a:t>
              </a:r>
            </a:p>
            <a:p>
              <a:r>
                <a:rPr lang="en-US" dirty="0">
                  <a:latin typeface="Courier New" charset="0"/>
                </a:rPr>
                <a:t>   string token;</a:t>
              </a:r>
            </a:p>
            <a:p>
              <a:r>
                <a:rPr lang="en-US" dirty="0">
                  <a:latin typeface="Courier New" charset="0"/>
                </a:rPr>
                <a:t>   while (true) {</a:t>
              </a:r>
            </a:p>
            <a:p>
              <a:r>
                <a:rPr lang="en-US" dirty="0">
                  <a:latin typeface="Courier New" charset="0"/>
                </a:rPr>
                <a:t>      token =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scanner.nextToken</a:t>
              </a:r>
              <a:r>
                <a:rPr lang="en-US" dirty="0">
                  <a:latin typeface="Courier New" charset="0"/>
                </a:rPr>
                <a:t>();</a:t>
              </a:r>
            </a:p>
            <a:p>
              <a:r>
                <a:rPr lang="en-US" dirty="0">
                  <a:latin typeface="Courier New" charset="0"/>
                </a:rPr>
                <a:t>      </a:t>
              </a:r>
              <a:r>
                <a:rPr lang="en-US" dirty="0" err="1">
                  <a:latin typeface="Courier New" charset="0"/>
                </a:rPr>
                <a:t>int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tprec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>
                  <a:latin typeface="Courier New" charset="0"/>
                </a:rPr>
                <a:t>=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precedence(token</a:t>
              </a:r>
              <a:r>
                <a:rPr lang="en-US" dirty="0">
                  <a:latin typeface="Courier New" charset="0"/>
                </a:rPr>
                <a:t>);</a:t>
              </a:r>
            </a:p>
            <a:p>
              <a:r>
                <a:rPr lang="en-US" dirty="0">
                  <a:latin typeface="Courier New" charset="0"/>
                </a:rPr>
                <a:t>      if </a:t>
              </a:r>
              <a:r>
                <a:rPr lang="en-US" dirty="0" smtClean="0">
                  <a:latin typeface="Courier New" charset="0"/>
                </a:rPr>
                <a:t>(</a:t>
              </a:r>
              <a:r>
                <a:rPr lang="en-US" dirty="0" err="1" smtClean="0">
                  <a:latin typeface="Courier New" charset="0"/>
                </a:rPr>
                <a:t>tprec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>
                  <a:latin typeface="Courier New" charset="0"/>
                </a:rPr>
                <a:t>&lt;= </a:t>
              </a:r>
              <a:r>
                <a:rPr lang="en-US" dirty="0" err="1">
                  <a:latin typeface="Courier New" charset="0"/>
                </a:rPr>
                <a:t>prec</a:t>
              </a:r>
              <a:r>
                <a:rPr lang="en-US" dirty="0">
                  <a:latin typeface="Courier New" charset="0"/>
                </a:rPr>
                <a:t>) break;</a:t>
              </a:r>
            </a:p>
            <a:p>
              <a:r>
                <a:rPr lang="en-US" dirty="0">
                  <a:latin typeface="Courier New" charset="0"/>
                </a:rPr>
                <a:t>      Expression *</a:t>
              </a:r>
              <a:r>
                <a:rPr lang="en-US" dirty="0" err="1">
                  <a:latin typeface="Courier New" charset="0"/>
                </a:rPr>
                <a:t>rhs</a:t>
              </a:r>
              <a:r>
                <a:rPr lang="en-US" dirty="0">
                  <a:latin typeface="Courier New" charset="0"/>
                </a:rPr>
                <a:t> =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readE(scanner</a:t>
              </a:r>
              <a:r>
                <a:rPr lang="en-US" dirty="0" smtClean="0">
                  <a:latin typeface="Courier New" charset="0"/>
                </a:rPr>
                <a:t>, </a:t>
              </a:r>
              <a:r>
                <a:rPr lang="en-US" dirty="0" err="1" smtClean="0">
                  <a:latin typeface="Courier New" charset="0"/>
                </a:rPr>
                <a:t>tprec</a:t>
              </a:r>
              <a:r>
                <a:rPr lang="en-US" dirty="0" smtClean="0">
                  <a:latin typeface="Courier New" charset="0"/>
                </a:rPr>
                <a:t>)</a:t>
              </a:r>
              <a:r>
                <a:rPr lang="en-US" dirty="0">
                  <a:latin typeface="Courier New" charset="0"/>
                </a:rPr>
                <a:t>;</a:t>
              </a:r>
            </a:p>
            <a:p>
              <a:r>
                <a:rPr lang="en-US" dirty="0">
                  <a:latin typeface="Courier New" charset="0"/>
                </a:rPr>
                <a:t>      exp = new </a:t>
              </a:r>
              <a:r>
                <a:rPr lang="en-US" dirty="0" err="1">
                  <a:latin typeface="Courier New" charset="0"/>
                </a:rPr>
                <a:t>CompoundExp</a:t>
              </a:r>
              <a:r>
                <a:rPr lang="en-US" dirty="0" err="1" smtClean="0">
                  <a:latin typeface="Courier New" charset="0"/>
                </a:rPr>
                <a:t>(token</a:t>
              </a:r>
              <a:r>
                <a:rPr lang="en-US" dirty="0" smtClean="0">
                  <a:latin typeface="Courier New" charset="0"/>
                </a:rPr>
                <a:t>, </a:t>
              </a:r>
              <a:r>
                <a:rPr lang="en-US" dirty="0">
                  <a:latin typeface="Courier New" charset="0"/>
                </a:rPr>
                <a:t>exp, </a:t>
              </a:r>
              <a:r>
                <a:rPr lang="en-US" dirty="0" err="1">
                  <a:latin typeface="Courier New" charset="0"/>
                </a:rPr>
                <a:t>rhs</a:t>
              </a:r>
              <a:r>
                <a:rPr lang="en-US" dirty="0">
                  <a:latin typeface="Courier New" charset="0"/>
                </a:rPr>
                <a:t>);</a:t>
              </a:r>
            </a:p>
            <a:p>
              <a:r>
                <a:rPr lang="en-US" dirty="0">
                  <a:latin typeface="Courier New" charset="0"/>
                </a:rPr>
                <a:t>   }</a:t>
              </a:r>
            </a:p>
            <a:p>
              <a:r>
                <a:rPr lang="en-US" dirty="0">
                  <a:latin typeface="Courier New" charset="0"/>
                </a:rPr>
                <a:t>  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scanner.saveToken</a:t>
              </a:r>
              <a:r>
                <a:rPr lang="en-US" dirty="0" err="1">
                  <a:latin typeface="Courier New" charset="0"/>
                </a:rPr>
                <a:t>(token</a:t>
              </a:r>
              <a:r>
                <a:rPr lang="en-US" dirty="0">
                  <a:latin typeface="Courier New" charset="0"/>
                </a:rPr>
                <a:t>);</a:t>
              </a:r>
            </a:p>
            <a:p>
              <a:r>
                <a:rPr lang="en-US" dirty="0">
                  <a:latin typeface="Courier New" charset="0"/>
                </a:rPr>
                <a:t>   return exp;</a:t>
              </a:r>
            </a:p>
            <a:p>
              <a:r>
                <a:rPr lang="en-US" dirty="0">
                  <a:latin typeface="Courier New" charset="0"/>
                </a:rPr>
                <a:t>}</a:t>
              </a:r>
            </a:p>
          </p:txBody>
        </p:sp>
        <p:sp>
          <p:nvSpPr>
            <p:cNvPr id="862226" name="Rectangle 18"/>
            <p:cNvSpPr>
              <a:spLocks noChangeArrowheads="1"/>
            </p:cNvSpPr>
            <p:nvPr/>
          </p:nvSpPr>
          <p:spPr bwMode="auto">
            <a:xfrm>
              <a:off x="986" y="2720"/>
              <a:ext cx="1150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2227" name="Text Box 19"/>
            <p:cNvSpPr txBox="1">
              <a:spLocks noChangeArrowheads="1"/>
            </p:cNvSpPr>
            <p:nvPr/>
          </p:nvSpPr>
          <p:spPr bwMode="auto">
            <a:xfrm>
              <a:off x="960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 smtClean="0">
                  <a:latin typeface="Courier New" charset="0"/>
                </a:rPr>
                <a:t>scanner</a:t>
              </a:r>
              <a:endParaRPr lang="en-US" dirty="0">
                <a:latin typeface="Courier New" charset="0"/>
              </a:endParaRPr>
            </a:p>
          </p:txBody>
        </p:sp>
        <p:sp>
          <p:nvSpPr>
            <p:cNvPr id="862228" name="Rectangle 20"/>
            <p:cNvSpPr>
              <a:spLocks noChangeArrowheads="1"/>
            </p:cNvSpPr>
            <p:nvPr/>
          </p:nvSpPr>
          <p:spPr bwMode="auto">
            <a:xfrm>
              <a:off x="2224" y="2720"/>
              <a:ext cx="547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2229" name="Text Box 21"/>
            <p:cNvSpPr txBox="1">
              <a:spLocks noChangeArrowheads="1"/>
            </p:cNvSpPr>
            <p:nvPr/>
          </p:nvSpPr>
          <p:spPr bwMode="auto">
            <a:xfrm>
              <a:off x="2200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>
                  <a:latin typeface="Courier New" charset="0"/>
                </a:rPr>
                <a:t>prec</a:t>
              </a:r>
            </a:p>
          </p:txBody>
        </p:sp>
        <p:sp>
          <p:nvSpPr>
            <p:cNvPr id="862230" name="Rectangle 22"/>
            <p:cNvSpPr>
              <a:spLocks noChangeArrowheads="1"/>
            </p:cNvSpPr>
            <p:nvPr/>
          </p:nvSpPr>
          <p:spPr bwMode="auto">
            <a:xfrm>
              <a:off x="2864" y="2720"/>
              <a:ext cx="547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2231" name="Text Box 23"/>
            <p:cNvSpPr txBox="1">
              <a:spLocks noChangeArrowheads="1"/>
            </p:cNvSpPr>
            <p:nvPr/>
          </p:nvSpPr>
          <p:spPr bwMode="auto">
            <a:xfrm>
              <a:off x="2840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 dirty="0" err="1" smtClean="0">
                  <a:latin typeface="Courier New" charset="0"/>
                </a:rPr>
                <a:t>tprec</a:t>
              </a:r>
              <a:endParaRPr lang="en-US" dirty="0">
                <a:latin typeface="Courier New" charset="0"/>
              </a:endParaRPr>
            </a:p>
          </p:txBody>
        </p:sp>
        <p:sp>
          <p:nvSpPr>
            <p:cNvPr id="862232" name="Rectangle 24"/>
            <p:cNvSpPr>
              <a:spLocks noChangeArrowheads="1"/>
            </p:cNvSpPr>
            <p:nvPr/>
          </p:nvSpPr>
          <p:spPr bwMode="auto">
            <a:xfrm>
              <a:off x="3504" y="2720"/>
              <a:ext cx="547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2233" name="Text Box 25"/>
            <p:cNvSpPr txBox="1">
              <a:spLocks noChangeArrowheads="1"/>
            </p:cNvSpPr>
            <p:nvPr/>
          </p:nvSpPr>
          <p:spPr bwMode="auto">
            <a:xfrm>
              <a:off x="3480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>
                  <a:latin typeface="Courier New" charset="0"/>
                </a:rPr>
                <a:t>token</a:t>
              </a:r>
            </a:p>
          </p:txBody>
        </p:sp>
        <p:sp>
          <p:nvSpPr>
            <p:cNvPr id="862234" name="Rectangle 26"/>
            <p:cNvSpPr>
              <a:spLocks noChangeArrowheads="1"/>
            </p:cNvSpPr>
            <p:nvPr/>
          </p:nvSpPr>
          <p:spPr bwMode="auto">
            <a:xfrm>
              <a:off x="4144" y="2720"/>
              <a:ext cx="547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2235" name="Text Box 27"/>
            <p:cNvSpPr txBox="1">
              <a:spLocks noChangeArrowheads="1"/>
            </p:cNvSpPr>
            <p:nvPr/>
          </p:nvSpPr>
          <p:spPr bwMode="auto">
            <a:xfrm>
              <a:off x="4120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>
                  <a:latin typeface="Courier New" charset="0"/>
                </a:rPr>
                <a:t>exp</a:t>
              </a:r>
            </a:p>
          </p:txBody>
        </p:sp>
        <p:sp>
          <p:nvSpPr>
            <p:cNvPr id="862236" name="Rectangle 28"/>
            <p:cNvSpPr>
              <a:spLocks noChangeArrowheads="1"/>
            </p:cNvSpPr>
            <p:nvPr/>
          </p:nvSpPr>
          <p:spPr bwMode="auto">
            <a:xfrm>
              <a:off x="4776" y="2720"/>
              <a:ext cx="547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2237" name="Text Box 29"/>
            <p:cNvSpPr txBox="1">
              <a:spLocks noChangeArrowheads="1"/>
            </p:cNvSpPr>
            <p:nvPr/>
          </p:nvSpPr>
          <p:spPr bwMode="auto">
            <a:xfrm>
              <a:off x="4752" y="2533"/>
              <a:ext cx="680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>
                  <a:latin typeface="Courier New" charset="0"/>
                </a:rPr>
                <a:t>rhs</a:t>
              </a:r>
            </a:p>
          </p:txBody>
        </p:sp>
      </p:grpSp>
      <p:grpSp>
        <p:nvGrpSpPr>
          <p:cNvPr id="3" name="Group 30"/>
          <p:cNvGrpSpPr>
            <a:grpSpLocks/>
          </p:cNvGrpSpPr>
          <p:nvPr/>
        </p:nvGrpSpPr>
        <p:grpSpPr bwMode="auto">
          <a:xfrm>
            <a:off x="1370013" y="5919787"/>
            <a:ext cx="688975" cy="571500"/>
            <a:chOff x="4894" y="3729"/>
            <a:chExt cx="434" cy="360"/>
          </a:xfrm>
        </p:grpSpPr>
        <p:sp>
          <p:nvSpPr>
            <p:cNvPr id="862239" name="Rectangle 31"/>
            <p:cNvSpPr>
              <a:spLocks noChangeArrowheads="1"/>
            </p:cNvSpPr>
            <p:nvPr/>
          </p:nvSpPr>
          <p:spPr bwMode="auto">
            <a:xfrm>
              <a:off x="4894" y="3915"/>
              <a:ext cx="434" cy="16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2240" name="Rectangle 32"/>
            <p:cNvSpPr>
              <a:spLocks noChangeArrowheads="1"/>
            </p:cNvSpPr>
            <p:nvPr/>
          </p:nvSpPr>
          <p:spPr bwMode="auto">
            <a:xfrm>
              <a:off x="4896" y="3897"/>
              <a:ext cx="431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noProof="1">
                  <a:latin typeface="Courier New" charset="0"/>
                </a:rPr>
                <a:t>odd</a:t>
              </a:r>
              <a:endParaRPr lang="en-US" dirty="0">
                <a:latin typeface="Courier New" charset="0"/>
              </a:endParaRPr>
            </a:p>
          </p:txBody>
        </p:sp>
        <p:sp>
          <p:nvSpPr>
            <p:cNvPr id="862241" name="Rectangle 33"/>
            <p:cNvSpPr>
              <a:spLocks noChangeArrowheads="1"/>
            </p:cNvSpPr>
            <p:nvPr/>
          </p:nvSpPr>
          <p:spPr bwMode="auto">
            <a:xfrm>
              <a:off x="4894" y="3747"/>
              <a:ext cx="434" cy="16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2242" name="Rectangle 34"/>
            <p:cNvSpPr>
              <a:spLocks noChangeArrowheads="1"/>
            </p:cNvSpPr>
            <p:nvPr/>
          </p:nvSpPr>
          <p:spPr bwMode="auto">
            <a:xfrm>
              <a:off x="4896" y="3729"/>
              <a:ext cx="431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noProof="1">
                  <a:latin typeface="Courier New" charset="0"/>
                </a:rPr>
                <a:t>ID</a:t>
              </a:r>
              <a:endParaRPr lang="en-US" dirty="0">
                <a:latin typeface="Courier New" charset="0"/>
              </a:endParaRPr>
            </a:p>
          </p:txBody>
        </p:sp>
      </p:grpSp>
      <p:grpSp>
        <p:nvGrpSpPr>
          <p:cNvPr id="4" name="Group 35"/>
          <p:cNvGrpSpPr>
            <a:grpSpLocks/>
          </p:cNvGrpSpPr>
          <p:nvPr/>
        </p:nvGrpSpPr>
        <p:grpSpPr bwMode="auto">
          <a:xfrm>
            <a:off x="3733800" y="5919787"/>
            <a:ext cx="762000" cy="571500"/>
            <a:chOff x="1552" y="3729"/>
            <a:chExt cx="480" cy="360"/>
          </a:xfrm>
        </p:grpSpPr>
        <p:sp>
          <p:nvSpPr>
            <p:cNvPr id="862244" name="Rectangle 36"/>
            <p:cNvSpPr>
              <a:spLocks noChangeArrowheads="1"/>
            </p:cNvSpPr>
            <p:nvPr/>
          </p:nvSpPr>
          <p:spPr bwMode="auto">
            <a:xfrm>
              <a:off x="1568" y="3915"/>
              <a:ext cx="434" cy="16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2245" name="Rectangle 37"/>
            <p:cNvSpPr>
              <a:spLocks noChangeArrowheads="1"/>
            </p:cNvSpPr>
            <p:nvPr/>
          </p:nvSpPr>
          <p:spPr bwMode="auto">
            <a:xfrm>
              <a:off x="1570" y="3897"/>
              <a:ext cx="431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noProof="1">
                  <a:latin typeface="Courier New" charset="0"/>
                </a:rPr>
                <a:t>2</a:t>
              </a:r>
              <a:endParaRPr lang="en-US" dirty="0">
                <a:latin typeface="Courier New" charset="0"/>
              </a:endParaRPr>
            </a:p>
          </p:txBody>
        </p:sp>
        <p:sp>
          <p:nvSpPr>
            <p:cNvPr id="862246" name="Rectangle 38"/>
            <p:cNvSpPr>
              <a:spLocks noChangeArrowheads="1"/>
            </p:cNvSpPr>
            <p:nvPr/>
          </p:nvSpPr>
          <p:spPr bwMode="auto">
            <a:xfrm>
              <a:off x="1568" y="3747"/>
              <a:ext cx="434" cy="16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2247" name="Rectangle 39"/>
            <p:cNvSpPr>
              <a:spLocks noChangeArrowheads="1"/>
            </p:cNvSpPr>
            <p:nvPr/>
          </p:nvSpPr>
          <p:spPr bwMode="auto">
            <a:xfrm>
              <a:off x="1552" y="3729"/>
              <a:ext cx="480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en-US" noProof="1" smtClean="0">
                  <a:latin typeface="Courier New" charset="0"/>
                </a:rPr>
                <a:t>CONST</a:t>
              </a:r>
              <a:endParaRPr lang="en-US" dirty="0">
                <a:latin typeface="Courier New" charset="0"/>
              </a:endParaRPr>
            </a:p>
          </p:txBody>
        </p:sp>
      </p:grpSp>
      <p:grpSp>
        <p:nvGrpSpPr>
          <p:cNvPr id="5" name="Group 40"/>
          <p:cNvGrpSpPr>
            <a:grpSpLocks/>
          </p:cNvGrpSpPr>
          <p:nvPr/>
        </p:nvGrpSpPr>
        <p:grpSpPr bwMode="auto">
          <a:xfrm>
            <a:off x="6029325" y="5919787"/>
            <a:ext cx="688975" cy="571500"/>
            <a:chOff x="4894" y="3729"/>
            <a:chExt cx="434" cy="360"/>
          </a:xfrm>
        </p:grpSpPr>
        <p:sp>
          <p:nvSpPr>
            <p:cNvPr id="862249" name="Rectangle 41"/>
            <p:cNvSpPr>
              <a:spLocks noChangeArrowheads="1"/>
            </p:cNvSpPr>
            <p:nvPr/>
          </p:nvSpPr>
          <p:spPr bwMode="auto">
            <a:xfrm>
              <a:off x="4894" y="3915"/>
              <a:ext cx="434" cy="16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2250" name="Rectangle 42"/>
            <p:cNvSpPr>
              <a:spLocks noChangeArrowheads="1"/>
            </p:cNvSpPr>
            <p:nvPr/>
          </p:nvSpPr>
          <p:spPr bwMode="auto">
            <a:xfrm>
              <a:off x="4896" y="3897"/>
              <a:ext cx="431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noProof="1">
                  <a:latin typeface="Courier New" charset="0"/>
                </a:rPr>
                <a:t>n</a:t>
              </a:r>
              <a:endParaRPr lang="en-US" dirty="0">
                <a:latin typeface="Courier New" charset="0"/>
              </a:endParaRPr>
            </a:p>
          </p:txBody>
        </p:sp>
        <p:sp>
          <p:nvSpPr>
            <p:cNvPr id="862251" name="Rectangle 43"/>
            <p:cNvSpPr>
              <a:spLocks noChangeArrowheads="1"/>
            </p:cNvSpPr>
            <p:nvPr/>
          </p:nvSpPr>
          <p:spPr bwMode="auto">
            <a:xfrm>
              <a:off x="4894" y="3747"/>
              <a:ext cx="434" cy="16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2252" name="Rectangle 44"/>
            <p:cNvSpPr>
              <a:spLocks noChangeArrowheads="1"/>
            </p:cNvSpPr>
            <p:nvPr/>
          </p:nvSpPr>
          <p:spPr bwMode="auto">
            <a:xfrm>
              <a:off x="4896" y="3729"/>
              <a:ext cx="431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noProof="1">
                  <a:latin typeface="Courier New" charset="0"/>
                </a:rPr>
                <a:t>ID</a:t>
              </a:r>
              <a:endParaRPr lang="en-US" dirty="0">
                <a:latin typeface="Courier New" charset="0"/>
              </a:endParaRPr>
            </a:p>
          </p:txBody>
        </p:sp>
      </p:grpSp>
      <p:grpSp>
        <p:nvGrpSpPr>
          <p:cNvPr id="6" name="Group 45"/>
          <p:cNvGrpSpPr>
            <a:grpSpLocks/>
          </p:cNvGrpSpPr>
          <p:nvPr/>
        </p:nvGrpSpPr>
        <p:grpSpPr bwMode="auto">
          <a:xfrm>
            <a:off x="4886325" y="5919791"/>
            <a:ext cx="688975" cy="823913"/>
            <a:chOff x="3078" y="3729"/>
            <a:chExt cx="434" cy="519"/>
          </a:xfrm>
        </p:grpSpPr>
        <p:sp>
          <p:nvSpPr>
            <p:cNvPr id="862254" name="Rectangle 46"/>
            <p:cNvSpPr>
              <a:spLocks noChangeArrowheads="1"/>
            </p:cNvSpPr>
            <p:nvPr/>
          </p:nvSpPr>
          <p:spPr bwMode="auto">
            <a:xfrm>
              <a:off x="3078" y="3915"/>
              <a:ext cx="434" cy="16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2255" name="Rectangle 47"/>
            <p:cNvSpPr>
              <a:spLocks noChangeArrowheads="1"/>
            </p:cNvSpPr>
            <p:nvPr/>
          </p:nvSpPr>
          <p:spPr bwMode="auto">
            <a:xfrm>
              <a:off x="3080" y="3897"/>
              <a:ext cx="431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noProof="1">
                  <a:latin typeface="Courier New" charset="0"/>
                </a:rPr>
                <a:t>*</a:t>
              </a:r>
              <a:endParaRPr lang="en-US" dirty="0">
                <a:latin typeface="Courier New" charset="0"/>
              </a:endParaRPr>
            </a:p>
          </p:txBody>
        </p:sp>
        <p:sp>
          <p:nvSpPr>
            <p:cNvPr id="862256" name="Rectangle 48"/>
            <p:cNvSpPr>
              <a:spLocks noChangeArrowheads="1"/>
            </p:cNvSpPr>
            <p:nvPr/>
          </p:nvSpPr>
          <p:spPr bwMode="auto">
            <a:xfrm>
              <a:off x="3078" y="3747"/>
              <a:ext cx="434" cy="16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2257" name="Rectangle 49"/>
            <p:cNvSpPr>
              <a:spLocks noChangeArrowheads="1"/>
            </p:cNvSpPr>
            <p:nvPr/>
          </p:nvSpPr>
          <p:spPr bwMode="auto">
            <a:xfrm>
              <a:off x="3080" y="3729"/>
              <a:ext cx="431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en-US" noProof="1" smtClean="0">
                  <a:latin typeface="Courier New" charset="0"/>
                </a:rPr>
                <a:t>COMP</a:t>
              </a:r>
              <a:endParaRPr lang="en-US" dirty="0">
                <a:latin typeface="Courier New" charset="0"/>
              </a:endParaRPr>
            </a:p>
          </p:txBody>
        </p:sp>
        <p:sp>
          <p:nvSpPr>
            <p:cNvPr id="862258" name="Rectangle 50"/>
            <p:cNvSpPr>
              <a:spLocks noChangeArrowheads="1"/>
            </p:cNvSpPr>
            <p:nvPr/>
          </p:nvSpPr>
          <p:spPr bwMode="auto">
            <a:xfrm>
              <a:off x="3078" y="4081"/>
              <a:ext cx="213" cy="16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2259" name="Rectangle 51"/>
            <p:cNvSpPr>
              <a:spLocks noChangeArrowheads="1"/>
            </p:cNvSpPr>
            <p:nvPr/>
          </p:nvSpPr>
          <p:spPr bwMode="auto">
            <a:xfrm>
              <a:off x="3293" y="4081"/>
              <a:ext cx="219" cy="16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cxnSp>
        <p:nvCxnSpPr>
          <p:cNvPr id="862260" name="AutoShape 52"/>
          <p:cNvCxnSpPr>
            <a:cxnSpLocks noChangeShapeType="1"/>
            <a:stCxn id="862261" idx="6"/>
            <a:endCxn id="862252" idx="1"/>
          </p:cNvCxnSpPr>
          <p:nvPr/>
        </p:nvCxnSpPr>
        <p:spPr bwMode="auto">
          <a:xfrm flipV="1">
            <a:off x="5446713" y="6071810"/>
            <a:ext cx="585787" cy="545684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sp>
        <p:nvSpPr>
          <p:cNvPr id="862261" name="Oval 53"/>
          <p:cNvSpPr>
            <a:spLocks noChangeArrowheads="1"/>
          </p:cNvSpPr>
          <p:nvPr/>
        </p:nvSpPr>
        <p:spPr bwMode="auto">
          <a:xfrm>
            <a:off x="5372100" y="6580188"/>
            <a:ext cx="74613" cy="74612"/>
          </a:xfrm>
          <a:prstGeom prst="ellipse">
            <a:avLst/>
          </a:prstGeom>
          <a:solidFill>
            <a:srgbClr val="00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62262" name="Oval 54"/>
          <p:cNvSpPr>
            <a:spLocks noChangeArrowheads="1"/>
          </p:cNvSpPr>
          <p:nvPr/>
        </p:nvSpPr>
        <p:spPr bwMode="auto">
          <a:xfrm>
            <a:off x="5016500" y="6580188"/>
            <a:ext cx="74613" cy="74612"/>
          </a:xfrm>
          <a:prstGeom prst="ellipse">
            <a:avLst/>
          </a:prstGeom>
          <a:solidFill>
            <a:srgbClr val="00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cxnSp>
        <p:nvCxnSpPr>
          <p:cNvPr id="862263" name="AutoShape 55"/>
          <p:cNvCxnSpPr>
            <a:cxnSpLocks noChangeShapeType="1"/>
            <a:stCxn id="862262" idx="2"/>
          </p:cNvCxnSpPr>
          <p:nvPr/>
        </p:nvCxnSpPr>
        <p:spPr bwMode="auto">
          <a:xfrm rot="10800000">
            <a:off x="3759200" y="6096000"/>
            <a:ext cx="1257300" cy="522288"/>
          </a:xfrm>
          <a:prstGeom prst="bentConnector3">
            <a:avLst>
              <a:gd name="adj1" fmla="val 118306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sp>
        <p:nvSpPr>
          <p:cNvPr id="862264" name="Rectangle 56"/>
          <p:cNvSpPr>
            <a:spLocks noChangeArrowheads="1"/>
          </p:cNvSpPr>
          <p:nvPr/>
        </p:nvSpPr>
        <p:spPr bwMode="auto">
          <a:xfrm>
            <a:off x="8115300" y="6215063"/>
            <a:ext cx="688975" cy="265112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62265" name="Rectangle 57"/>
          <p:cNvSpPr>
            <a:spLocks noChangeArrowheads="1"/>
          </p:cNvSpPr>
          <p:nvPr/>
        </p:nvSpPr>
        <p:spPr bwMode="auto">
          <a:xfrm>
            <a:off x="8118475" y="6186110"/>
            <a:ext cx="68421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 algn="ctr"/>
            <a:r>
              <a:rPr noProof="1">
                <a:latin typeface="Courier New" charset="0"/>
              </a:rPr>
              <a:t>1</a:t>
            </a:r>
            <a:endParaRPr lang="en-US" dirty="0">
              <a:latin typeface="Courier New" charset="0"/>
            </a:endParaRPr>
          </a:p>
        </p:txBody>
      </p:sp>
      <p:sp>
        <p:nvSpPr>
          <p:cNvPr id="862266" name="Rectangle 58"/>
          <p:cNvSpPr>
            <a:spLocks noChangeArrowheads="1"/>
          </p:cNvSpPr>
          <p:nvPr/>
        </p:nvSpPr>
        <p:spPr bwMode="auto">
          <a:xfrm>
            <a:off x="8115300" y="5948363"/>
            <a:ext cx="688975" cy="265112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62267" name="Rectangle 59"/>
          <p:cNvSpPr>
            <a:spLocks noChangeArrowheads="1"/>
          </p:cNvSpPr>
          <p:nvPr/>
        </p:nvSpPr>
        <p:spPr bwMode="auto">
          <a:xfrm>
            <a:off x="8077200" y="5919410"/>
            <a:ext cx="762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 algn="ctr"/>
            <a:r>
              <a:rPr lang="en-US" noProof="1" smtClean="0">
                <a:latin typeface="Courier New" charset="0"/>
              </a:rPr>
              <a:t>CONST</a:t>
            </a:r>
            <a:endParaRPr lang="en-US" dirty="0">
              <a:latin typeface="Courier New" charset="0"/>
            </a:endParaRPr>
          </a:p>
        </p:txBody>
      </p:sp>
      <p:grpSp>
        <p:nvGrpSpPr>
          <p:cNvPr id="7" name="Group 60"/>
          <p:cNvGrpSpPr>
            <a:grpSpLocks/>
          </p:cNvGrpSpPr>
          <p:nvPr/>
        </p:nvGrpSpPr>
        <p:grpSpPr bwMode="auto">
          <a:xfrm>
            <a:off x="7083425" y="5919791"/>
            <a:ext cx="688975" cy="823913"/>
            <a:chOff x="3078" y="3729"/>
            <a:chExt cx="434" cy="519"/>
          </a:xfrm>
        </p:grpSpPr>
        <p:sp>
          <p:nvSpPr>
            <p:cNvPr id="862269" name="Rectangle 61"/>
            <p:cNvSpPr>
              <a:spLocks noChangeArrowheads="1"/>
            </p:cNvSpPr>
            <p:nvPr/>
          </p:nvSpPr>
          <p:spPr bwMode="auto">
            <a:xfrm>
              <a:off x="3078" y="3915"/>
              <a:ext cx="434" cy="16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2270" name="Rectangle 62"/>
            <p:cNvSpPr>
              <a:spLocks noChangeArrowheads="1"/>
            </p:cNvSpPr>
            <p:nvPr/>
          </p:nvSpPr>
          <p:spPr bwMode="auto">
            <a:xfrm>
              <a:off x="3080" y="3897"/>
              <a:ext cx="431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noProof="1">
                  <a:latin typeface="Courier New" charset="0"/>
                </a:rPr>
                <a:t>+</a:t>
              </a:r>
              <a:endParaRPr lang="en-US" dirty="0">
                <a:latin typeface="Courier New" charset="0"/>
              </a:endParaRPr>
            </a:p>
          </p:txBody>
        </p:sp>
        <p:sp>
          <p:nvSpPr>
            <p:cNvPr id="862271" name="Rectangle 63"/>
            <p:cNvSpPr>
              <a:spLocks noChangeArrowheads="1"/>
            </p:cNvSpPr>
            <p:nvPr/>
          </p:nvSpPr>
          <p:spPr bwMode="auto">
            <a:xfrm>
              <a:off x="3078" y="3747"/>
              <a:ext cx="434" cy="16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2272" name="Rectangle 64"/>
            <p:cNvSpPr>
              <a:spLocks noChangeArrowheads="1"/>
            </p:cNvSpPr>
            <p:nvPr/>
          </p:nvSpPr>
          <p:spPr bwMode="auto">
            <a:xfrm>
              <a:off x="3080" y="3729"/>
              <a:ext cx="431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en-US" noProof="1" smtClean="0">
                  <a:latin typeface="Courier New" charset="0"/>
                </a:rPr>
                <a:t>COMP</a:t>
              </a:r>
              <a:endParaRPr lang="en-US" dirty="0">
                <a:latin typeface="Courier New" charset="0"/>
              </a:endParaRPr>
            </a:p>
          </p:txBody>
        </p:sp>
        <p:sp>
          <p:nvSpPr>
            <p:cNvPr id="862273" name="Rectangle 65"/>
            <p:cNvSpPr>
              <a:spLocks noChangeArrowheads="1"/>
            </p:cNvSpPr>
            <p:nvPr/>
          </p:nvSpPr>
          <p:spPr bwMode="auto">
            <a:xfrm>
              <a:off x="3078" y="4081"/>
              <a:ext cx="213" cy="16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2274" name="Rectangle 66"/>
            <p:cNvSpPr>
              <a:spLocks noChangeArrowheads="1"/>
            </p:cNvSpPr>
            <p:nvPr/>
          </p:nvSpPr>
          <p:spPr bwMode="auto">
            <a:xfrm>
              <a:off x="3293" y="4081"/>
              <a:ext cx="219" cy="16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862275" name="Oval 67"/>
          <p:cNvSpPr>
            <a:spLocks noChangeArrowheads="1"/>
          </p:cNvSpPr>
          <p:nvPr/>
        </p:nvSpPr>
        <p:spPr bwMode="auto">
          <a:xfrm>
            <a:off x="7569200" y="6580188"/>
            <a:ext cx="74613" cy="74612"/>
          </a:xfrm>
          <a:prstGeom prst="ellipse">
            <a:avLst/>
          </a:prstGeom>
          <a:solidFill>
            <a:srgbClr val="00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62276" name="Oval 68"/>
          <p:cNvSpPr>
            <a:spLocks noChangeArrowheads="1"/>
          </p:cNvSpPr>
          <p:nvPr/>
        </p:nvSpPr>
        <p:spPr bwMode="auto">
          <a:xfrm>
            <a:off x="7213600" y="6580188"/>
            <a:ext cx="74613" cy="74612"/>
          </a:xfrm>
          <a:prstGeom prst="ellipse">
            <a:avLst/>
          </a:prstGeom>
          <a:solidFill>
            <a:srgbClr val="00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cxnSp>
        <p:nvCxnSpPr>
          <p:cNvPr id="862277" name="AutoShape 69"/>
          <p:cNvCxnSpPr>
            <a:cxnSpLocks noChangeShapeType="1"/>
            <a:stCxn id="862275" idx="6"/>
            <a:endCxn id="862266" idx="1"/>
          </p:cNvCxnSpPr>
          <p:nvPr/>
        </p:nvCxnSpPr>
        <p:spPr bwMode="auto">
          <a:xfrm flipV="1">
            <a:off x="7643813" y="6081713"/>
            <a:ext cx="471487" cy="536575"/>
          </a:xfrm>
          <a:prstGeom prst="bentConnector3">
            <a:avLst>
              <a:gd name="adj1" fmla="val 52185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862278" name="AutoShape 70"/>
          <p:cNvCxnSpPr>
            <a:cxnSpLocks noChangeShapeType="1"/>
            <a:stCxn id="862276" idx="2"/>
            <a:endCxn id="862213" idx="0"/>
          </p:cNvCxnSpPr>
          <p:nvPr/>
        </p:nvCxnSpPr>
        <p:spPr bwMode="auto">
          <a:xfrm rot="10800000">
            <a:off x="6807200" y="5638800"/>
            <a:ext cx="406400" cy="979488"/>
          </a:xfrm>
          <a:prstGeom prst="bentConnector2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cxnSp>
      <p:cxnSp>
        <p:nvCxnSpPr>
          <p:cNvPr id="862279" name="AutoShape 71"/>
          <p:cNvCxnSpPr>
            <a:cxnSpLocks noChangeShapeType="1"/>
            <a:stCxn id="862213" idx="0"/>
            <a:endCxn id="862257" idx="1"/>
          </p:cNvCxnSpPr>
          <p:nvPr/>
        </p:nvCxnSpPr>
        <p:spPr bwMode="auto">
          <a:xfrm rot="16200000" flipH="1" flipV="1">
            <a:off x="5631845" y="4896455"/>
            <a:ext cx="433010" cy="1917700"/>
          </a:xfrm>
          <a:prstGeom prst="bentConnector4">
            <a:avLst>
              <a:gd name="adj1" fmla="val -4190"/>
              <a:gd name="adj2" fmla="val 111921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grpSp>
        <p:nvGrpSpPr>
          <p:cNvPr id="8" name="Group 72"/>
          <p:cNvGrpSpPr>
            <a:grpSpLocks/>
          </p:cNvGrpSpPr>
          <p:nvPr/>
        </p:nvGrpSpPr>
        <p:grpSpPr bwMode="auto">
          <a:xfrm>
            <a:off x="2527300" y="5919791"/>
            <a:ext cx="688975" cy="823913"/>
            <a:chOff x="3078" y="3729"/>
            <a:chExt cx="434" cy="519"/>
          </a:xfrm>
        </p:grpSpPr>
        <p:sp>
          <p:nvSpPr>
            <p:cNvPr id="862281" name="Rectangle 73"/>
            <p:cNvSpPr>
              <a:spLocks noChangeArrowheads="1"/>
            </p:cNvSpPr>
            <p:nvPr/>
          </p:nvSpPr>
          <p:spPr bwMode="auto">
            <a:xfrm>
              <a:off x="3078" y="3915"/>
              <a:ext cx="434" cy="16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2282" name="Rectangle 74"/>
            <p:cNvSpPr>
              <a:spLocks noChangeArrowheads="1"/>
            </p:cNvSpPr>
            <p:nvPr/>
          </p:nvSpPr>
          <p:spPr bwMode="auto">
            <a:xfrm>
              <a:off x="3080" y="3897"/>
              <a:ext cx="431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noProof="1">
                  <a:latin typeface="Courier New" charset="0"/>
                </a:rPr>
                <a:t>=</a:t>
              </a:r>
              <a:endParaRPr lang="en-US" dirty="0">
                <a:latin typeface="Courier New" charset="0"/>
              </a:endParaRPr>
            </a:p>
          </p:txBody>
        </p:sp>
        <p:sp>
          <p:nvSpPr>
            <p:cNvPr id="862283" name="Rectangle 75"/>
            <p:cNvSpPr>
              <a:spLocks noChangeArrowheads="1"/>
            </p:cNvSpPr>
            <p:nvPr/>
          </p:nvSpPr>
          <p:spPr bwMode="auto">
            <a:xfrm>
              <a:off x="3078" y="3747"/>
              <a:ext cx="434" cy="16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2284" name="Rectangle 76"/>
            <p:cNvSpPr>
              <a:spLocks noChangeArrowheads="1"/>
            </p:cNvSpPr>
            <p:nvPr/>
          </p:nvSpPr>
          <p:spPr bwMode="auto">
            <a:xfrm>
              <a:off x="3080" y="3729"/>
              <a:ext cx="431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en-US" noProof="1" smtClean="0">
                  <a:latin typeface="Courier New" charset="0"/>
                </a:rPr>
                <a:t>COMP</a:t>
              </a:r>
              <a:endParaRPr lang="en-US" dirty="0">
                <a:latin typeface="Courier New" charset="0"/>
              </a:endParaRPr>
            </a:p>
          </p:txBody>
        </p:sp>
        <p:sp>
          <p:nvSpPr>
            <p:cNvPr id="862285" name="Rectangle 77"/>
            <p:cNvSpPr>
              <a:spLocks noChangeArrowheads="1"/>
            </p:cNvSpPr>
            <p:nvPr/>
          </p:nvSpPr>
          <p:spPr bwMode="auto">
            <a:xfrm>
              <a:off x="3078" y="4081"/>
              <a:ext cx="213" cy="16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2286" name="Rectangle 78"/>
            <p:cNvSpPr>
              <a:spLocks noChangeArrowheads="1"/>
            </p:cNvSpPr>
            <p:nvPr/>
          </p:nvSpPr>
          <p:spPr bwMode="auto">
            <a:xfrm>
              <a:off x="3293" y="4081"/>
              <a:ext cx="219" cy="16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862287" name="Oval 79"/>
          <p:cNvSpPr>
            <a:spLocks noChangeArrowheads="1"/>
          </p:cNvSpPr>
          <p:nvPr/>
        </p:nvSpPr>
        <p:spPr bwMode="auto">
          <a:xfrm>
            <a:off x="3013075" y="6580188"/>
            <a:ext cx="74613" cy="74612"/>
          </a:xfrm>
          <a:prstGeom prst="ellipse">
            <a:avLst/>
          </a:prstGeom>
          <a:solidFill>
            <a:srgbClr val="00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62288" name="Oval 80"/>
          <p:cNvSpPr>
            <a:spLocks noChangeArrowheads="1"/>
          </p:cNvSpPr>
          <p:nvPr/>
        </p:nvSpPr>
        <p:spPr bwMode="auto">
          <a:xfrm>
            <a:off x="2657475" y="6580188"/>
            <a:ext cx="74613" cy="74612"/>
          </a:xfrm>
          <a:prstGeom prst="ellipse">
            <a:avLst/>
          </a:prstGeom>
          <a:solidFill>
            <a:srgbClr val="00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cxnSp>
        <p:nvCxnSpPr>
          <p:cNvPr id="862289" name="AutoShape 81"/>
          <p:cNvCxnSpPr>
            <a:cxnSpLocks noChangeShapeType="1"/>
            <a:stCxn id="862287" idx="6"/>
            <a:endCxn id="862211" idx="0"/>
          </p:cNvCxnSpPr>
          <p:nvPr/>
        </p:nvCxnSpPr>
        <p:spPr bwMode="auto">
          <a:xfrm flipV="1">
            <a:off x="3087688" y="5410200"/>
            <a:ext cx="252412" cy="1208088"/>
          </a:xfrm>
          <a:prstGeom prst="bentConnector2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cxnSp>
      <p:cxnSp>
        <p:nvCxnSpPr>
          <p:cNvPr id="862290" name="AutoShape 82"/>
          <p:cNvCxnSpPr>
            <a:cxnSpLocks noChangeShapeType="1"/>
            <a:stCxn id="862212" idx="0"/>
            <a:endCxn id="862272" idx="1"/>
          </p:cNvCxnSpPr>
          <p:nvPr/>
        </p:nvCxnSpPr>
        <p:spPr bwMode="auto">
          <a:xfrm rot="16200000" flipH="1">
            <a:off x="6660545" y="5645755"/>
            <a:ext cx="661610" cy="190500"/>
          </a:xfrm>
          <a:prstGeom prst="bentConnector4">
            <a:avLst>
              <a:gd name="adj1" fmla="val 98903"/>
              <a:gd name="adj2" fmla="val 26508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862291" name="AutoShape 83"/>
          <p:cNvCxnSpPr>
            <a:cxnSpLocks noChangeShapeType="1"/>
            <a:stCxn id="862211" idx="0"/>
            <a:endCxn id="862212" idx="0"/>
          </p:cNvCxnSpPr>
          <p:nvPr/>
        </p:nvCxnSpPr>
        <p:spPr bwMode="auto">
          <a:xfrm>
            <a:off x="3340100" y="5410200"/>
            <a:ext cx="3556000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</p:cxnSp>
      <p:cxnSp>
        <p:nvCxnSpPr>
          <p:cNvPr id="862292" name="AutoShape 84"/>
          <p:cNvCxnSpPr>
            <a:cxnSpLocks noChangeShapeType="1"/>
            <a:stCxn id="862288" idx="2"/>
            <a:endCxn id="862210" idx="0"/>
          </p:cNvCxnSpPr>
          <p:nvPr/>
        </p:nvCxnSpPr>
        <p:spPr bwMode="auto">
          <a:xfrm rot="10800000">
            <a:off x="2171700" y="5638800"/>
            <a:ext cx="485775" cy="979488"/>
          </a:xfrm>
          <a:prstGeom prst="bentConnector2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cxnSp>
      <p:cxnSp>
        <p:nvCxnSpPr>
          <p:cNvPr id="862293" name="AutoShape 85"/>
          <p:cNvCxnSpPr>
            <a:cxnSpLocks noChangeShapeType="1"/>
            <a:stCxn id="862210" idx="0"/>
            <a:endCxn id="862242" idx="1"/>
          </p:cNvCxnSpPr>
          <p:nvPr/>
        </p:nvCxnSpPr>
        <p:spPr bwMode="auto">
          <a:xfrm rot="16200000" flipH="1" flipV="1">
            <a:off x="1555939" y="5456049"/>
            <a:ext cx="433010" cy="798512"/>
          </a:xfrm>
          <a:prstGeom prst="bentConnector4">
            <a:avLst>
              <a:gd name="adj1" fmla="val 1397"/>
              <a:gd name="adj2" fmla="val 128628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4258" name="Line 2"/>
          <p:cNvSpPr>
            <a:spLocks noChangeShapeType="1"/>
          </p:cNvSpPr>
          <p:nvPr/>
        </p:nvSpPr>
        <p:spPr bwMode="auto">
          <a:xfrm flipV="1">
            <a:off x="2171700" y="5486400"/>
            <a:ext cx="152400" cy="152400"/>
          </a:xfrm>
          <a:prstGeom prst="line">
            <a:avLst/>
          </a:prstGeom>
          <a:noFill/>
          <a:ln w="9525">
            <a:solidFill>
              <a:srgbClr val="CCFFFF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64259" name="Line 3"/>
          <p:cNvSpPr>
            <a:spLocks noChangeShapeType="1"/>
          </p:cNvSpPr>
          <p:nvPr/>
        </p:nvSpPr>
        <p:spPr bwMode="auto">
          <a:xfrm flipH="1" flipV="1">
            <a:off x="3187700" y="5257800"/>
            <a:ext cx="152400" cy="152400"/>
          </a:xfrm>
          <a:prstGeom prst="line">
            <a:avLst/>
          </a:prstGeom>
          <a:noFill/>
          <a:ln w="9525">
            <a:solidFill>
              <a:srgbClr val="CCFFFF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64260" name="Line 4"/>
          <p:cNvSpPr>
            <a:spLocks noChangeShapeType="1"/>
          </p:cNvSpPr>
          <p:nvPr/>
        </p:nvSpPr>
        <p:spPr bwMode="auto">
          <a:xfrm flipV="1">
            <a:off x="6896100" y="5257800"/>
            <a:ext cx="152400" cy="152400"/>
          </a:xfrm>
          <a:prstGeom prst="line">
            <a:avLst/>
          </a:prstGeom>
          <a:noFill/>
          <a:ln w="9525">
            <a:solidFill>
              <a:srgbClr val="CCFFFF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64261" name="Line 5"/>
          <p:cNvSpPr>
            <a:spLocks noChangeShapeType="1"/>
          </p:cNvSpPr>
          <p:nvPr/>
        </p:nvSpPr>
        <p:spPr bwMode="auto">
          <a:xfrm flipV="1">
            <a:off x="6807200" y="5486400"/>
            <a:ext cx="152400" cy="152400"/>
          </a:xfrm>
          <a:prstGeom prst="line">
            <a:avLst/>
          </a:prstGeom>
          <a:noFill/>
          <a:ln w="9525">
            <a:solidFill>
              <a:srgbClr val="CCFFFF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64262" name="Rectangle 6"/>
          <p:cNvSpPr>
            <a:spLocks noGrp="1" noChangeArrowheads="1"/>
          </p:cNvSpPr>
          <p:nvPr>
            <p:ph type="title"/>
          </p:nvPr>
        </p:nvSpPr>
        <p:spPr>
          <a:xfrm>
            <a:off x="0" y="76200"/>
            <a:ext cx="9144000" cy="1143000"/>
          </a:xfrm>
          <a:noFill/>
          <a:ln/>
        </p:spPr>
        <p:txBody>
          <a:bodyPr/>
          <a:lstStyle/>
          <a:p>
            <a:r>
              <a:rPr lang="en-US" sz="4000">
                <a:solidFill>
                  <a:srgbClr val="FF0000"/>
                </a:solidFill>
              </a:rPr>
              <a:t>Tracing the Precedence Parser </a:t>
            </a:r>
            <a:endParaRPr lang="en-US">
              <a:solidFill>
                <a:srgbClr val="FF0000"/>
              </a:solidFill>
            </a:endParaRPr>
          </a:p>
        </p:txBody>
      </p:sp>
      <p:sp>
        <p:nvSpPr>
          <p:cNvPr id="864263" name="Rectangle 7"/>
          <p:cNvSpPr>
            <a:spLocks noChangeArrowheads="1"/>
          </p:cNvSpPr>
          <p:nvPr/>
        </p:nvSpPr>
        <p:spPr bwMode="auto">
          <a:xfrm>
            <a:off x="444500" y="1166813"/>
            <a:ext cx="8032750" cy="198437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64264" name="Text Box 8"/>
          <p:cNvSpPr txBox="1">
            <a:spLocks noChangeArrowheads="1"/>
          </p:cNvSpPr>
          <p:nvPr/>
        </p:nvSpPr>
        <p:spPr bwMode="auto">
          <a:xfrm>
            <a:off x="520700" y="1130528"/>
            <a:ext cx="7962900" cy="19846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lnSpc>
                <a:spcPct val="110000"/>
              </a:lnSpc>
            </a:pPr>
            <a:r>
              <a:rPr lang="en-US" noProof="1" smtClean="0">
                <a:latin typeface="Courier New" charset="0"/>
              </a:rPr>
              <a:t>int main() {</a:t>
            </a:r>
          </a:p>
          <a:p>
            <a:pPr>
              <a:lnSpc>
                <a:spcPct val="110000"/>
              </a:lnSpc>
            </a:pPr>
            <a:r>
              <a:rPr lang="en-US" noProof="1" smtClean="0">
                <a:latin typeface="Courier New" charset="0"/>
              </a:rPr>
              <a:t>   TokenScanner scanner = new TokenScanner();</a:t>
            </a:r>
          </a:p>
          <a:p>
            <a:pPr>
              <a:lnSpc>
                <a:spcPct val="110000"/>
              </a:lnSpc>
            </a:pPr>
            <a:r>
              <a:rPr lang="en-US" noProof="1" smtClean="0">
                <a:latin typeface="Courier New" charset="0"/>
              </a:rPr>
              <a:t>   scanner.setInput("odd = 2 * n + 1");</a:t>
            </a:r>
          </a:p>
          <a:p>
            <a:pPr>
              <a:lnSpc>
                <a:spcPct val="110000"/>
              </a:lnSpc>
            </a:pPr>
            <a:r>
              <a:rPr lang="en-US" noProof="1" smtClean="0">
                <a:latin typeface="Courier New" charset="0"/>
              </a:rPr>
              <a:t>   scanner.ignoreWhitespace();</a:t>
            </a:r>
          </a:p>
          <a:p>
            <a:pPr>
              <a:lnSpc>
                <a:spcPct val="110000"/>
              </a:lnSpc>
            </a:pPr>
            <a:r>
              <a:rPr lang="en-US" noProof="1" smtClean="0">
                <a:latin typeface="Courier New" charset="0"/>
              </a:rPr>
              <a:t>   scanner.scanNumbers();</a:t>
            </a:r>
          </a:p>
          <a:p>
            <a:pPr>
              <a:lnSpc>
                <a:spcPct val="110000"/>
              </a:lnSpc>
            </a:pPr>
            <a:r>
              <a:rPr lang="en-US" noProof="1" smtClean="0">
                <a:latin typeface="Courier New" charset="0"/>
              </a:rPr>
              <a:t>   Expression *exp = readE(scanner, 0);</a:t>
            </a:r>
          </a:p>
          <a:p>
            <a:pPr>
              <a:lnSpc>
                <a:spcPct val="110000"/>
              </a:lnSpc>
            </a:pPr>
            <a:r>
              <a:rPr lang="en-US" noProof="1" smtClean="0">
                <a:latin typeface="Courier New" charset="0"/>
              </a:rPr>
              <a:t>   . . .</a:t>
            </a:r>
          </a:p>
          <a:p>
            <a:pPr>
              <a:lnSpc>
                <a:spcPct val="110000"/>
              </a:lnSpc>
            </a:pPr>
            <a:r>
              <a:rPr lang="en-US" noProof="1" smtClean="0">
                <a:latin typeface="Courier New" charset="0"/>
              </a:rPr>
              <a:t>}</a:t>
            </a:r>
            <a:endParaRPr lang="en-US" noProof="1">
              <a:latin typeface="Courier New" charset="0"/>
            </a:endParaRPr>
          </a:p>
        </p:txBody>
      </p:sp>
      <p:grpSp>
        <p:nvGrpSpPr>
          <p:cNvPr id="2" name="Group 9"/>
          <p:cNvGrpSpPr>
            <a:grpSpLocks/>
          </p:cNvGrpSpPr>
          <p:nvPr/>
        </p:nvGrpSpPr>
        <p:grpSpPr bwMode="auto">
          <a:xfrm>
            <a:off x="1370013" y="5919787"/>
            <a:ext cx="688975" cy="571500"/>
            <a:chOff x="4894" y="3729"/>
            <a:chExt cx="434" cy="360"/>
          </a:xfrm>
        </p:grpSpPr>
        <p:sp>
          <p:nvSpPr>
            <p:cNvPr id="864266" name="Rectangle 10"/>
            <p:cNvSpPr>
              <a:spLocks noChangeArrowheads="1"/>
            </p:cNvSpPr>
            <p:nvPr/>
          </p:nvSpPr>
          <p:spPr bwMode="auto">
            <a:xfrm>
              <a:off x="4894" y="3915"/>
              <a:ext cx="434" cy="16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4267" name="Rectangle 11"/>
            <p:cNvSpPr>
              <a:spLocks noChangeArrowheads="1"/>
            </p:cNvSpPr>
            <p:nvPr/>
          </p:nvSpPr>
          <p:spPr bwMode="auto">
            <a:xfrm>
              <a:off x="4896" y="3897"/>
              <a:ext cx="431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noProof="1">
                  <a:latin typeface="Courier New" charset="0"/>
                </a:rPr>
                <a:t>odd</a:t>
              </a:r>
              <a:endParaRPr lang="en-US" dirty="0">
                <a:latin typeface="Courier New" charset="0"/>
              </a:endParaRPr>
            </a:p>
          </p:txBody>
        </p:sp>
        <p:sp>
          <p:nvSpPr>
            <p:cNvPr id="864268" name="Rectangle 12"/>
            <p:cNvSpPr>
              <a:spLocks noChangeArrowheads="1"/>
            </p:cNvSpPr>
            <p:nvPr/>
          </p:nvSpPr>
          <p:spPr bwMode="auto">
            <a:xfrm>
              <a:off x="4894" y="3747"/>
              <a:ext cx="434" cy="16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4269" name="Rectangle 13"/>
            <p:cNvSpPr>
              <a:spLocks noChangeArrowheads="1"/>
            </p:cNvSpPr>
            <p:nvPr/>
          </p:nvSpPr>
          <p:spPr bwMode="auto">
            <a:xfrm>
              <a:off x="4896" y="3729"/>
              <a:ext cx="431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noProof="1">
                  <a:latin typeface="Courier New" charset="0"/>
                </a:rPr>
                <a:t>ID</a:t>
              </a:r>
              <a:endParaRPr lang="en-US" dirty="0">
                <a:latin typeface="Courier New" charset="0"/>
              </a:endParaRPr>
            </a:p>
          </p:txBody>
        </p:sp>
      </p:grpSp>
      <p:sp>
        <p:nvSpPr>
          <p:cNvPr id="864270" name="Oval 14"/>
          <p:cNvSpPr>
            <a:spLocks noChangeArrowheads="1"/>
          </p:cNvSpPr>
          <p:nvPr/>
        </p:nvSpPr>
        <p:spPr bwMode="auto">
          <a:xfrm>
            <a:off x="7761288" y="2782888"/>
            <a:ext cx="74612" cy="74612"/>
          </a:xfrm>
          <a:prstGeom prst="ellipse">
            <a:avLst/>
          </a:prstGeom>
          <a:solidFill>
            <a:srgbClr val="00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3" name="Group 15"/>
          <p:cNvGrpSpPr>
            <a:grpSpLocks/>
          </p:cNvGrpSpPr>
          <p:nvPr/>
        </p:nvGrpSpPr>
        <p:grpSpPr bwMode="auto">
          <a:xfrm>
            <a:off x="3733800" y="5919787"/>
            <a:ext cx="762000" cy="571500"/>
            <a:chOff x="1552" y="3729"/>
            <a:chExt cx="480" cy="360"/>
          </a:xfrm>
        </p:grpSpPr>
        <p:sp>
          <p:nvSpPr>
            <p:cNvPr id="864272" name="Rectangle 16"/>
            <p:cNvSpPr>
              <a:spLocks noChangeArrowheads="1"/>
            </p:cNvSpPr>
            <p:nvPr/>
          </p:nvSpPr>
          <p:spPr bwMode="auto">
            <a:xfrm>
              <a:off x="1568" y="3915"/>
              <a:ext cx="434" cy="16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4273" name="Rectangle 17"/>
            <p:cNvSpPr>
              <a:spLocks noChangeArrowheads="1"/>
            </p:cNvSpPr>
            <p:nvPr/>
          </p:nvSpPr>
          <p:spPr bwMode="auto">
            <a:xfrm>
              <a:off x="1570" y="3897"/>
              <a:ext cx="431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noProof="1">
                  <a:latin typeface="Courier New" charset="0"/>
                </a:rPr>
                <a:t>2</a:t>
              </a:r>
              <a:endParaRPr lang="en-US" dirty="0">
                <a:latin typeface="Courier New" charset="0"/>
              </a:endParaRPr>
            </a:p>
          </p:txBody>
        </p:sp>
        <p:sp>
          <p:nvSpPr>
            <p:cNvPr id="864274" name="Rectangle 18"/>
            <p:cNvSpPr>
              <a:spLocks noChangeArrowheads="1"/>
            </p:cNvSpPr>
            <p:nvPr/>
          </p:nvSpPr>
          <p:spPr bwMode="auto">
            <a:xfrm>
              <a:off x="1568" y="3747"/>
              <a:ext cx="434" cy="16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4275" name="Rectangle 19"/>
            <p:cNvSpPr>
              <a:spLocks noChangeArrowheads="1"/>
            </p:cNvSpPr>
            <p:nvPr/>
          </p:nvSpPr>
          <p:spPr bwMode="auto">
            <a:xfrm>
              <a:off x="1552" y="3729"/>
              <a:ext cx="480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en-US" noProof="1" smtClean="0">
                  <a:latin typeface="Courier New" charset="0"/>
                </a:rPr>
                <a:t>CONST</a:t>
              </a:r>
              <a:endParaRPr lang="en-US" dirty="0">
                <a:latin typeface="Courier New" charset="0"/>
              </a:endParaRPr>
            </a:p>
          </p:txBody>
        </p:sp>
      </p:grpSp>
      <p:grpSp>
        <p:nvGrpSpPr>
          <p:cNvPr id="4" name="Group 20"/>
          <p:cNvGrpSpPr>
            <a:grpSpLocks/>
          </p:cNvGrpSpPr>
          <p:nvPr/>
        </p:nvGrpSpPr>
        <p:grpSpPr bwMode="auto">
          <a:xfrm>
            <a:off x="6029325" y="5919787"/>
            <a:ext cx="688975" cy="571500"/>
            <a:chOff x="4894" y="3729"/>
            <a:chExt cx="434" cy="360"/>
          </a:xfrm>
        </p:grpSpPr>
        <p:sp>
          <p:nvSpPr>
            <p:cNvPr id="864277" name="Rectangle 21"/>
            <p:cNvSpPr>
              <a:spLocks noChangeArrowheads="1"/>
            </p:cNvSpPr>
            <p:nvPr/>
          </p:nvSpPr>
          <p:spPr bwMode="auto">
            <a:xfrm>
              <a:off x="4894" y="3915"/>
              <a:ext cx="434" cy="16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4278" name="Rectangle 22"/>
            <p:cNvSpPr>
              <a:spLocks noChangeArrowheads="1"/>
            </p:cNvSpPr>
            <p:nvPr/>
          </p:nvSpPr>
          <p:spPr bwMode="auto">
            <a:xfrm>
              <a:off x="4896" y="3897"/>
              <a:ext cx="431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noProof="1">
                  <a:latin typeface="Courier New" charset="0"/>
                </a:rPr>
                <a:t>n</a:t>
              </a:r>
              <a:endParaRPr lang="en-US" dirty="0">
                <a:latin typeface="Courier New" charset="0"/>
              </a:endParaRPr>
            </a:p>
          </p:txBody>
        </p:sp>
        <p:sp>
          <p:nvSpPr>
            <p:cNvPr id="864279" name="Rectangle 23"/>
            <p:cNvSpPr>
              <a:spLocks noChangeArrowheads="1"/>
            </p:cNvSpPr>
            <p:nvPr/>
          </p:nvSpPr>
          <p:spPr bwMode="auto">
            <a:xfrm>
              <a:off x="4894" y="3747"/>
              <a:ext cx="434" cy="16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4280" name="Rectangle 24"/>
            <p:cNvSpPr>
              <a:spLocks noChangeArrowheads="1"/>
            </p:cNvSpPr>
            <p:nvPr/>
          </p:nvSpPr>
          <p:spPr bwMode="auto">
            <a:xfrm>
              <a:off x="4896" y="3729"/>
              <a:ext cx="431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noProof="1">
                  <a:latin typeface="Courier New" charset="0"/>
                </a:rPr>
                <a:t>ID</a:t>
              </a:r>
              <a:endParaRPr lang="en-US" dirty="0">
                <a:latin typeface="Courier New" charset="0"/>
              </a:endParaRPr>
            </a:p>
          </p:txBody>
        </p:sp>
      </p:grpSp>
      <p:grpSp>
        <p:nvGrpSpPr>
          <p:cNvPr id="5" name="Group 25"/>
          <p:cNvGrpSpPr>
            <a:grpSpLocks/>
          </p:cNvGrpSpPr>
          <p:nvPr/>
        </p:nvGrpSpPr>
        <p:grpSpPr bwMode="auto">
          <a:xfrm>
            <a:off x="4886325" y="5919791"/>
            <a:ext cx="688975" cy="823913"/>
            <a:chOff x="3078" y="3729"/>
            <a:chExt cx="434" cy="519"/>
          </a:xfrm>
        </p:grpSpPr>
        <p:sp>
          <p:nvSpPr>
            <p:cNvPr id="864282" name="Rectangle 26"/>
            <p:cNvSpPr>
              <a:spLocks noChangeArrowheads="1"/>
            </p:cNvSpPr>
            <p:nvPr/>
          </p:nvSpPr>
          <p:spPr bwMode="auto">
            <a:xfrm>
              <a:off x="3078" y="3915"/>
              <a:ext cx="434" cy="16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4283" name="Rectangle 27"/>
            <p:cNvSpPr>
              <a:spLocks noChangeArrowheads="1"/>
            </p:cNvSpPr>
            <p:nvPr/>
          </p:nvSpPr>
          <p:spPr bwMode="auto">
            <a:xfrm>
              <a:off x="3080" y="3897"/>
              <a:ext cx="431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noProof="1">
                  <a:latin typeface="Courier New" charset="0"/>
                </a:rPr>
                <a:t>*</a:t>
              </a:r>
              <a:endParaRPr lang="en-US" dirty="0">
                <a:latin typeface="Courier New" charset="0"/>
              </a:endParaRPr>
            </a:p>
          </p:txBody>
        </p:sp>
        <p:sp>
          <p:nvSpPr>
            <p:cNvPr id="864284" name="Rectangle 28"/>
            <p:cNvSpPr>
              <a:spLocks noChangeArrowheads="1"/>
            </p:cNvSpPr>
            <p:nvPr/>
          </p:nvSpPr>
          <p:spPr bwMode="auto">
            <a:xfrm>
              <a:off x="3078" y="3747"/>
              <a:ext cx="434" cy="16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4285" name="Rectangle 29"/>
            <p:cNvSpPr>
              <a:spLocks noChangeArrowheads="1"/>
            </p:cNvSpPr>
            <p:nvPr/>
          </p:nvSpPr>
          <p:spPr bwMode="auto">
            <a:xfrm>
              <a:off x="3080" y="3729"/>
              <a:ext cx="431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en-US" noProof="1" smtClean="0">
                  <a:latin typeface="Courier New" charset="0"/>
                </a:rPr>
                <a:t>COMP</a:t>
              </a:r>
              <a:endParaRPr lang="en-US" dirty="0">
                <a:latin typeface="Courier New" charset="0"/>
              </a:endParaRPr>
            </a:p>
          </p:txBody>
        </p:sp>
        <p:sp>
          <p:nvSpPr>
            <p:cNvPr id="864286" name="Rectangle 30"/>
            <p:cNvSpPr>
              <a:spLocks noChangeArrowheads="1"/>
            </p:cNvSpPr>
            <p:nvPr/>
          </p:nvSpPr>
          <p:spPr bwMode="auto">
            <a:xfrm>
              <a:off x="3078" y="4081"/>
              <a:ext cx="213" cy="16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4287" name="Rectangle 31"/>
            <p:cNvSpPr>
              <a:spLocks noChangeArrowheads="1"/>
            </p:cNvSpPr>
            <p:nvPr/>
          </p:nvSpPr>
          <p:spPr bwMode="auto">
            <a:xfrm>
              <a:off x="3293" y="4081"/>
              <a:ext cx="219" cy="16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cxnSp>
        <p:nvCxnSpPr>
          <p:cNvPr id="864288" name="AutoShape 32"/>
          <p:cNvCxnSpPr>
            <a:cxnSpLocks noChangeShapeType="1"/>
            <a:stCxn id="864289" idx="6"/>
            <a:endCxn id="864280" idx="1"/>
          </p:cNvCxnSpPr>
          <p:nvPr/>
        </p:nvCxnSpPr>
        <p:spPr bwMode="auto">
          <a:xfrm flipV="1">
            <a:off x="5446713" y="6071810"/>
            <a:ext cx="585787" cy="545684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sp>
        <p:nvSpPr>
          <p:cNvPr id="864289" name="Oval 33"/>
          <p:cNvSpPr>
            <a:spLocks noChangeArrowheads="1"/>
          </p:cNvSpPr>
          <p:nvPr/>
        </p:nvSpPr>
        <p:spPr bwMode="auto">
          <a:xfrm>
            <a:off x="5372100" y="6580188"/>
            <a:ext cx="74613" cy="74612"/>
          </a:xfrm>
          <a:prstGeom prst="ellipse">
            <a:avLst/>
          </a:prstGeom>
          <a:solidFill>
            <a:srgbClr val="00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64290" name="Oval 34"/>
          <p:cNvSpPr>
            <a:spLocks noChangeArrowheads="1"/>
          </p:cNvSpPr>
          <p:nvPr/>
        </p:nvSpPr>
        <p:spPr bwMode="auto">
          <a:xfrm>
            <a:off x="5016500" y="6580188"/>
            <a:ext cx="74613" cy="74612"/>
          </a:xfrm>
          <a:prstGeom prst="ellipse">
            <a:avLst/>
          </a:prstGeom>
          <a:solidFill>
            <a:srgbClr val="00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cxnSp>
        <p:nvCxnSpPr>
          <p:cNvPr id="864291" name="AutoShape 35"/>
          <p:cNvCxnSpPr>
            <a:cxnSpLocks noChangeShapeType="1"/>
            <a:stCxn id="864290" idx="2"/>
          </p:cNvCxnSpPr>
          <p:nvPr/>
        </p:nvCxnSpPr>
        <p:spPr bwMode="auto">
          <a:xfrm rot="10800000">
            <a:off x="3759200" y="6096000"/>
            <a:ext cx="1257300" cy="522288"/>
          </a:xfrm>
          <a:prstGeom prst="bentConnector3">
            <a:avLst>
              <a:gd name="adj1" fmla="val 118306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sp>
        <p:nvSpPr>
          <p:cNvPr id="864292" name="Rectangle 36"/>
          <p:cNvSpPr>
            <a:spLocks noChangeArrowheads="1"/>
          </p:cNvSpPr>
          <p:nvPr/>
        </p:nvSpPr>
        <p:spPr bwMode="auto">
          <a:xfrm>
            <a:off x="8115300" y="6215063"/>
            <a:ext cx="688975" cy="265112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64293" name="Rectangle 37"/>
          <p:cNvSpPr>
            <a:spLocks noChangeArrowheads="1"/>
          </p:cNvSpPr>
          <p:nvPr/>
        </p:nvSpPr>
        <p:spPr bwMode="auto">
          <a:xfrm>
            <a:off x="8118475" y="6186110"/>
            <a:ext cx="68421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 algn="ctr"/>
            <a:r>
              <a:rPr noProof="1">
                <a:latin typeface="Courier New" charset="0"/>
              </a:rPr>
              <a:t>1</a:t>
            </a:r>
            <a:endParaRPr lang="en-US" dirty="0">
              <a:latin typeface="Courier New" charset="0"/>
            </a:endParaRPr>
          </a:p>
        </p:txBody>
      </p:sp>
      <p:sp>
        <p:nvSpPr>
          <p:cNvPr id="864294" name="Rectangle 38"/>
          <p:cNvSpPr>
            <a:spLocks noChangeArrowheads="1"/>
          </p:cNvSpPr>
          <p:nvPr/>
        </p:nvSpPr>
        <p:spPr bwMode="auto">
          <a:xfrm>
            <a:off x="8115300" y="5948363"/>
            <a:ext cx="688975" cy="265112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64295" name="Rectangle 39"/>
          <p:cNvSpPr>
            <a:spLocks noChangeArrowheads="1"/>
          </p:cNvSpPr>
          <p:nvPr/>
        </p:nvSpPr>
        <p:spPr bwMode="auto">
          <a:xfrm>
            <a:off x="8077200" y="5919410"/>
            <a:ext cx="762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 algn="ctr"/>
            <a:r>
              <a:rPr lang="en-US" noProof="1" smtClean="0">
                <a:latin typeface="Courier New" charset="0"/>
              </a:rPr>
              <a:t>CONST</a:t>
            </a:r>
            <a:endParaRPr lang="en-US" dirty="0">
              <a:latin typeface="Courier New" charset="0"/>
            </a:endParaRPr>
          </a:p>
        </p:txBody>
      </p:sp>
      <p:grpSp>
        <p:nvGrpSpPr>
          <p:cNvPr id="6" name="Group 40"/>
          <p:cNvGrpSpPr>
            <a:grpSpLocks/>
          </p:cNvGrpSpPr>
          <p:nvPr/>
        </p:nvGrpSpPr>
        <p:grpSpPr bwMode="auto">
          <a:xfrm>
            <a:off x="7083425" y="5919791"/>
            <a:ext cx="688975" cy="823913"/>
            <a:chOff x="3078" y="3729"/>
            <a:chExt cx="434" cy="519"/>
          </a:xfrm>
        </p:grpSpPr>
        <p:sp>
          <p:nvSpPr>
            <p:cNvPr id="864297" name="Rectangle 41"/>
            <p:cNvSpPr>
              <a:spLocks noChangeArrowheads="1"/>
            </p:cNvSpPr>
            <p:nvPr/>
          </p:nvSpPr>
          <p:spPr bwMode="auto">
            <a:xfrm>
              <a:off x="3078" y="3915"/>
              <a:ext cx="434" cy="16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4298" name="Rectangle 42"/>
            <p:cNvSpPr>
              <a:spLocks noChangeArrowheads="1"/>
            </p:cNvSpPr>
            <p:nvPr/>
          </p:nvSpPr>
          <p:spPr bwMode="auto">
            <a:xfrm>
              <a:off x="3080" y="3897"/>
              <a:ext cx="431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noProof="1">
                  <a:latin typeface="Courier New" charset="0"/>
                </a:rPr>
                <a:t>+</a:t>
              </a:r>
              <a:endParaRPr lang="en-US" dirty="0">
                <a:latin typeface="Courier New" charset="0"/>
              </a:endParaRPr>
            </a:p>
          </p:txBody>
        </p:sp>
        <p:sp>
          <p:nvSpPr>
            <p:cNvPr id="864299" name="Rectangle 43"/>
            <p:cNvSpPr>
              <a:spLocks noChangeArrowheads="1"/>
            </p:cNvSpPr>
            <p:nvPr/>
          </p:nvSpPr>
          <p:spPr bwMode="auto">
            <a:xfrm>
              <a:off x="3078" y="3747"/>
              <a:ext cx="434" cy="16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4300" name="Rectangle 44"/>
            <p:cNvSpPr>
              <a:spLocks noChangeArrowheads="1"/>
            </p:cNvSpPr>
            <p:nvPr/>
          </p:nvSpPr>
          <p:spPr bwMode="auto">
            <a:xfrm>
              <a:off x="3080" y="3729"/>
              <a:ext cx="431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en-US" noProof="1" smtClean="0">
                  <a:latin typeface="Courier New" charset="0"/>
                </a:rPr>
                <a:t>COMP</a:t>
              </a:r>
              <a:endParaRPr lang="en-US" dirty="0">
                <a:latin typeface="Courier New" charset="0"/>
              </a:endParaRPr>
            </a:p>
          </p:txBody>
        </p:sp>
        <p:sp>
          <p:nvSpPr>
            <p:cNvPr id="864301" name="Rectangle 45"/>
            <p:cNvSpPr>
              <a:spLocks noChangeArrowheads="1"/>
            </p:cNvSpPr>
            <p:nvPr/>
          </p:nvSpPr>
          <p:spPr bwMode="auto">
            <a:xfrm>
              <a:off x="3078" y="4081"/>
              <a:ext cx="213" cy="16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4302" name="Rectangle 46"/>
            <p:cNvSpPr>
              <a:spLocks noChangeArrowheads="1"/>
            </p:cNvSpPr>
            <p:nvPr/>
          </p:nvSpPr>
          <p:spPr bwMode="auto">
            <a:xfrm>
              <a:off x="3293" y="4081"/>
              <a:ext cx="219" cy="16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864303" name="Oval 47"/>
          <p:cNvSpPr>
            <a:spLocks noChangeArrowheads="1"/>
          </p:cNvSpPr>
          <p:nvPr/>
        </p:nvSpPr>
        <p:spPr bwMode="auto">
          <a:xfrm>
            <a:off x="7569200" y="6580188"/>
            <a:ext cx="74613" cy="74612"/>
          </a:xfrm>
          <a:prstGeom prst="ellipse">
            <a:avLst/>
          </a:prstGeom>
          <a:solidFill>
            <a:srgbClr val="00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64304" name="Oval 48"/>
          <p:cNvSpPr>
            <a:spLocks noChangeArrowheads="1"/>
          </p:cNvSpPr>
          <p:nvPr/>
        </p:nvSpPr>
        <p:spPr bwMode="auto">
          <a:xfrm>
            <a:off x="7213600" y="6580188"/>
            <a:ext cx="74613" cy="74612"/>
          </a:xfrm>
          <a:prstGeom prst="ellipse">
            <a:avLst/>
          </a:prstGeom>
          <a:solidFill>
            <a:srgbClr val="00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cxnSp>
        <p:nvCxnSpPr>
          <p:cNvPr id="864305" name="AutoShape 49"/>
          <p:cNvCxnSpPr>
            <a:cxnSpLocks noChangeShapeType="1"/>
            <a:stCxn id="864303" idx="6"/>
            <a:endCxn id="864294" idx="1"/>
          </p:cNvCxnSpPr>
          <p:nvPr/>
        </p:nvCxnSpPr>
        <p:spPr bwMode="auto">
          <a:xfrm flipV="1">
            <a:off x="7643813" y="6081713"/>
            <a:ext cx="471487" cy="536575"/>
          </a:xfrm>
          <a:prstGeom prst="bentConnector3">
            <a:avLst>
              <a:gd name="adj1" fmla="val 52185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864306" name="AutoShape 50"/>
          <p:cNvCxnSpPr>
            <a:cxnSpLocks noChangeShapeType="1"/>
            <a:stCxn id="864304" idx="2"/>
            <a:endCxn id="864261" idx="0"/>
          </p:cNvCxnSpPr>
          <p:nvPr/>
        </p:nvCxnSpPr>
        <p:spPr bwMode="auto">
          <a:xfrm rot="10800000">
            <a:off x="6807200" y="5638800"/>
            <a:ext cx="406400" cy="979488"/>
          </a:xfrm>
          <a:prstGeom prst="bentConnector2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cxnSp>
      <p:cxnSp>
        <p:nvCxnSpPr>
          <p:cNvPr id="864307" name="AutoShape 51"/>
          <p:cNvCxnSpPr>
            <a:cxnSpLocks noChangeShapeType="1"/>
            <a:stCxn id="864261" idx="0"/>
            <a:endCxn id="864285" idx="1"/>
          </p:cNvCxnSpPr>
          <p:nvPr/>
        </p:nvCxnSpPr>
        <p:spPr bwMode="auto">
          <a:xfrm rot="16200000" flipH="1" flipV="1">
            <a:off x="5631845" y="4896455"/>
            <a:ext cx="433010" cy="1917700"/>
          </a:xfrm>
          <a:prstGeom prst="bentConnector4">
            <a:avLst>
              <a:gd name="adj1" fmla="val -1397"/>
              <a:gd name="adj2" fmla="val 111921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grpSp>
        <p:nvGrpSpPr>
          <p:cNvPr id="7" name="Group 52"/>
          <p:cNvGrpSpPr>
            <a:grpSpLocks/>
          </p:cNvGrpSpPr>
          <p:nvPr/>
        </p:nvGrpSpPr>
        <p:grpSpPr bwMode="auto">
          <a:xfrm>
            <a:off x="2527300" y="5919791"/>
            <a:ext cx="688975" cy="823913"/>
            <a:chOff x="3078" y="3729"/>
            <a:chExt cx="434" cy="519"/>
          </a:xfrm>
        </p:grpSpPr>
        <p:sp>
          <p:nvSpPr>
            <p:cNvPr id="864309" name="Rectangle 53"/>
            <p:cNvSpPr>
              <a:spLocks noChangeArrowheads="1"/>
            </p:cNvSpPr>
            <p:nvPr/>
          </p:nvSpPr>
          <p:spPr bwMode="auto">
            <a:xfrm>
              <a:off x="3078" y="3915"/>
              <a:ext cx="434" cy="16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4310" name="Rectangle 54"/>
            <p:cNvSpPr>
              <a:spLocks noChangeArrowheads="1"/>
            </p:cNvSpPr>
            <p:nvPr/>
          </p:nvSpPr>
          <p:spPr bwMode="auto">
            <a:xfrm>
              <a:off x="3080" y="3897"/>
              <a:ext cx="431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noProof="1">
                  <a:latin typeface="Courier New" charset="0"/>
                </a:rPr>
                <a:t>=</a:t>
              </a:r>
              <a:endParaRPr lang="en-US" dirty="0">
                <a:latin typeface="Courier New" charset="0"/>
              </a:endParaRPr>
            </a:p>
          </p:txBody>
        </p:sp>
        <p:sp>
          <p:nvSpPr>
            <p:cNvPr id="864311" name="Rectangle 55"/>
            <p:cNvSpPr>
              <a:spLocks noChangeArrowheads="1"/>
            </p:cNvSpPr>
            <p:nvPr/>
          </p:nvSpPr>
          <p:spPr bwMode="auto">
            <a:xfrm>
              <a:off x="3078" y="3747"/>
              <a:ext cx="434" cy="16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4312" name="Rectangle 56"/>
            <p:cNvSpPr>
              <a:spLocks noChangeArrowheads="1"/>
            </p:cNvSpPr>
            <p:nvPr/>
          </p:nvSpPr>
          <p:spPr bwMode="auto">
            <a:xfrm>
              <a:off x="3080" y="3729"/>
              <a:ext cx="431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en-US" noProof="1" smtClean="0">
                  <a:latin typeface="Courier New" charset="0"/>
                </a:rPr>
                <a:t>COMP</a:t>
              </a:r>
              <a:endParaRPr lang="en-US" dirty="0">
                <a:latin typeface="Courier New" charset="0"/>
              </a:endParaRPr>
            </a:p>
          </p:txBody>
        </p:sp>
        <p:sp>
          <p:nvSpPr>
            <p:cNvPr id="864313" name="Rectangle 57"/>
            <p:cNvSpPr>
              <a:spLocks noChangeArrowheads="1"/>
            </p:cNvSpPr>
            <p:nvPr/>
          </p:nvSpPr>
          <p:spPr bwMode="auto">
            <a:xfrm>
              <a:off x="3078" y="4081"/>
              <a:ext cx="213" cy="16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4314" name="Rectangle 58"/>
            <p:cNvSpPr>
              <a:spLocks noChangeArrowheads="1"/>
            </p:cNvSpPr>
            <p:nvPr/>
          </p:nvSpPr>
          <p:spPr bwMode="auto">
            <a:xfrm>
              <a:off x="3293" y="4081"/>
              <a:ext cx="219" cy="16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864315" name="Oval 59"/>
          <p:cNvSpPr>
            <a:spLocks noChangeArrowheads="1"/>
          </p:cNvSpPr>
          <p:nvPr/>
        </p:nvSpPr>
        <p:spPr bwMode="auto">
          <a:xfrm>
            <a:off x="3013075" y="6580188"/>
            <a:ext cx="74613" cy="74612"/>
          </a:xfrm>
          <a:prstGeom prst="ellipse">
            <a:avLst/>
          </a:prstGeom>
          <a:solidFill>
            <a:srgbClr val="00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64316" name="Oval 60"/>
          <p:cNvSpPr>
            <a:spLocks noChangeArrowheads="1"/>
          </p:cNvSpPr>
          <p:nvPr/>
        </p:nvSpPr>
        <p:spPr bwMode="auto">
          <a:xfrm>
            <a:off x="2657475" y="6580188"/>
            <a:ext cx="74613" cy="74612"/>
          </a:xfrm>
          <a:prstGeom prst="ellipse">
            <a:avLst/>
          </a:prstGeom>
          <a:solidFill>
            <a:srgbClr val="00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cxnSp>
        <p:nvCxnSpPr>
          <p:cNvPr id="864317" name="AutoShape 61"/>
          <p:cNvCxnSpPr>
            <a:cxnSpLocks noChangeShapeType="1"/>
            <a:stCxn id="864315" idx="6"/>
            <a:endCxn id="864259" idx="0"/>
          </p:cNvCxnSpPr>
          <p:nvPr/>
        </p:nvCxnSpPr>
        <p:spPr bwMode="auto">
          <a:xfrm flipV="1">
            <a:off x="3087688" y="5410200"/>
            <a:ext cx="252412" cy="1208088"/>
          </a:xfrm>
          <a:prstGeom prst="bentConnector2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cxnSp>
      <p:cxnSp>
        <p:nvCxnSpPr>
          <p:cNvPr id="864318" name="AutoShape 62"/>
          <p:cNvCxnSpPr>
            <a:cxnSpLocks noChangeShapeType="1"/>
            <a:stCxn id="864260" idx="0"/>
            <a:endCxn id="864300" idx="1"/>
          </p:cNvCxnSpPr>
          <p:nvPr/>
        </p:nvCxnSpPr>
        <p:spPr bwMode="auto">
          <a:xfrm rot="16200000" flipH="1">
            <a:off x="6660545" y="5645755"/>
            <a:ext cx="661610" cy="190500"/>
          </a:xfrm>
          <a:prstGeom prst="bentConnector4">
            <a:avLst>
              <a:gd name="adj1" fmla="val 100731"/>
              <a:gd name="adj2" fmla="val 90000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864319" name="AutoShape 63"/>
          <p:cNvCxnSpPr>
            <a:cxnSpLocks noChangeShapeType="1"/>
            <a:stCxn id="864259" idx="0"/>
            <a:endCxn id="864260" idx="0"/>
          </p:cNvCxnSpPr>
          <p:nvPr/>
        </p:nvCxnSpPr>
        <p:spPr bwMode="auto">
          <a:xfrm>
            <a:off x="3340100" y="5410200"/>
            <a:ext cx="3556000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</p:cxnSp>
      <p:cxnSp>
        <p:nvCxnSpPr>
          <p:cNvPr id="864320" name="AutoShape 64"/>
          <p:cNvCxnSpPr>
            <a:cxnSpLocks noChangeShapeType="1"/>
            <a:stCxn id="864316" idx="2"/>
            <a:endCxn id="864258" idx="0"/>
          </p:cNvCxnSpPr>
          <p:nvPr/>
        </p:nvCxnSpPr>
        <p:spPr bwMode="auto">
          <a:xfrm rot="10800000">
            <a:off x="2171700" y="5638800"/>
            <a:ext cx="485775" cy="979488"/>
          </a:xfrm>
          <a:prstGeom prst="bentConnector2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cxnSp>
      <p:cxnSp>
        <p:nvCxnSpPr>
          <p:cNvPr id="864321" name="AutoShape 65"/>
          <p:cNvCxnSpPr>
            <a:cxnSpLocks noChangeShapeType="1"/>
            <a:stCxn id="864258" idx="0"/>
            <a:endCxn id="864269" idx="1"/>
          </p:cNvCxnSpPr>
          <p:nvPr/>
        </p:nvCxnSpPr>
        <p:spPr bwMode="auto">
          <a:xfrm rot="16200000" flipH="1" flipV="1">
            <a:off x="1555939" y="5456049"/>
            <a:ext cx="433010" cy="798512"/>
          </a:xfrm>
          <a:prstGeom prst="bentConnector4">
            <a:avLst>
              <a:gd name="adj1" fmla="val 1397"/>
              <a:gd name="adj2" fmla="val 128628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864322" name="AutoShape 66"/>
          <p:cNvCxnSpPr>
            <a:cxnSpLocks noChangeShapeType="1"/>
            <a:stCxn id="864270" idx="4"/>
            <a:endCxn id="864312" idx="1"/>
          </p:cNvCxnSpPr>
          <p:nvPr/>
        </p:nvCxnSpPr>
        <p:spPr bwMode="auto">
          <a:xfrm rot="5400000">
            <a:off x="3557380" y="1830596"/>
            <a:ext cx="3214310" cy="5268119"/>
          </a:xfrm>
          <a:prstGeom prst="bentConnector4">
            <a:avLst>
              <a:gd name="adj1" fmla="val 65691"/>
              <a:gd name="adj2" fmla="val 104339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sp>
        <p:nvSpPr>
          <p:cNvPr id="864323" name="Rectangle 67"/>
          <p:cNvSpPr>
            <a:spLocks noChangeArrowheads="1"/>
          </p:cNvSpPr>
          <p:nvPr/>
        </p:nvSpPr>
        <p:spPr bwMode="auto">
          <a:xfrm>
            <a:off x="5324475" y="2616200"/>
            <a:ext cx="1825625" cy="381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64324" name="Text Box 68"/>
          <p:cNvSpPr txBox="1">
            <a:spLocks noChangeArrowheads="1"/>
          </p:cNvSpPr>
          <p:nvPr/>
        </p:nvSpPr>
        <p:spPr bwMode="auto">
          <a:xfrm>
            <a:off x="5283200" y="2325915"/>
            <a:ext cx="1079500" cy="325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lnSpc>
                <a:spcPct val="110000"/>
              </a:lnSpc>
            </a:pPr>
            <a:r>
              <a:rPr lang="en-US" smtClean="0">
                <a:latin typeface="Courier New" charset="0"/>
              </a:rPr>
              <a:t>scanner</a:t>
            </a:r>
            <a:endParaRPr lang="en-US" dirty="0">
              <a:latin typeface="Courier New" charset="0"/>
            </a:endParaRPr>
          </a:p>
        </p:txBody>
      </p:sp>
      <p:sp>
        <p:nvSpPr>
          <p:cNvPr id="864325" name="Rectangle 69"/>
          <p:cNvSpPr>
            <a:spLocks noChangeArrowheads="1"/>
          </p:cNvSpPr>
          <p:nvPr/>
        </p:nvSpPr>
        <p:spPr bwMode="auto">
          <a:xfrm>
            <a:off x="7289800" y="2616200"/>
            <a:ext cx="990600" cy="381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64326" name="Text Box 70"/>
          <p:cNvSpPr txBox="1">
            <a:spLocks noChangeArrowheads="1"/>
          </p:cNvSpPr>
          <p:nvPr/>
        </p:nvSpPr>
        <p:spPr bwMode="auto">
          <a:xfrm>
            <a:off x="7251700" y="2325915"/>
            <a:ext cx="1079500" cy="325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lnSpc>
                <a:spcPct val="110000"/>
              </a:lnSpc>
            </a:pPr>
            <a:r>
              <a:rPr lang="en-US">
                <a:latin typeface="Courier New" charset="0"/>
              </a:rPr>
              <a:t>exp</a:t>
            </a:r>
          </a:p>
        </p:txBody>
      </p:sp>
      <p:sp>
        <p:nvSpPr>
          <p:cNvPr id="864327" name="Rectangle 71"/>
          <p:cNvSpPr>
            <a:spLocks noChangeArrowheads="1"/>
          </p:cNvSpPr>
          <p:nvPr/>
        </p:nvSpPr>
        <p:spPr bwMode="auto">
          <a:xfrm>
            <a:off x="5359400" y="2630110"/>
            <a:ext cx="17843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noProof="1">
                <a:latin typeface="Courier New" charset="0"/>
              </a:rPr>
              <a:t>odd = 2 * n + 1</a:t>
            </a:r>
            <a:endParaRPr lang="en-US" dirty="0">
              <a:latin typeface="Courier New" charset="0"/>
            </a:endParaRPr>
          </a:p>
        </p:txBody>
      </p:sp>
      <p:sp>
        <p:nvSpPr>
          <p:cNvPr id="864328" name="Text Box 72"/>
          <p:cNvSpPr txBox="1">
            <a:spLocks noChangeArrowheads="1"/>
          </p:cNvSpPr>
          <p:nvPr/>
        </p:nvSpPr>
        <p:spPr bwMode="auto">
          <a:xfrm>
            <a:off x="6946900" y="274501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0000"/>
                </a:solidFill>
              </a:rPr>
              <a:t>^</a:t>
            </a:r>
          </a:p>
        </p:txBody>
      </p:sp>
      <p:sp>
        <p:nvSpPr>
          <p:cNvPr id="864329" name="Rectangle 73"/>
          <p:cNvSpPr>
            <a:spLocks noChangeArrowheads="1"/>
          </p:cNvSpPr>
          <p:nvPr/>
        </p:nvSpPr>
        <p:spPr bwMode="auto">
          <a:xfrm>
            <a:off x="911225" y="2642805"/>
            <a:ext cx="593725" cy="231775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auto">
          <a:xfrm rot="204227">
            <a:off x="2130425" y="716243"/>
            <a:ext cx="4916269" cy="5579407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  <p:pic>
        <p:nvPicPr>
          <p:cNvPr id="7" name="Picture 6" descr="GatesTrans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7095" y="532187"/>
            <a:ext cx="5310174" cy="602101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835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76200"/>
            <a:ext cx="9144000" cy="1143000"/>
          </a:xfrm>
          <a:noFill/>
          <a:ln/>
        </p:spPr>
        <p:txBody>
          <a:bodyPr/>
          <a:lstStyle/>
          <a:p>
            <a:r>
              <a:rPr lang="en-US" sz="4000" dirty="0">
                <a:solidFill>
                  <a:srgbClr val="FF0000"/>
                </a:solidFill>
              </a:rPr>
              <a:t>Exercise:</a:t>
            </a:r>
            <a:r>
              <a:rPr lang="en-US" sz="4000" dirty="0" smtClean="0">
                <a:solidFill>
                  <a:srgbClr val="FF0000"/>
                </a:solidFill>
              </a:rPr>
              <a:t> Coding a BASIC Program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62" name="Rectangle 3"/>
          <p:cNvSpPr>
            <a:spLocks noChangeArrowheads="1"/>
          </p:cNvSpPr>
          <p:nvPr/>
        </p:nvSpPr>
        <p:spPr bwMode="auto">
          <a:xfrm>
            <a:off x="482600" y="1155700"/>
            <a:ext cx="8232775" cy="2578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pPr marL="342900" indent="-342900" algn="just">
              <a:lnSpc>
                <a:spcPct val="85000"/>
              </a:lnSpc>
              <a:spcAft>
                <a:spcPct val="20000"/>
              </a:spcAft>
              <a:buFontTx/>
              <a:buChar char="•"/>
            </a:pPr>
            <a:r>
              <a:rPr lang="en-US" sz="2400" b="0" dirty="0" smtClean="0"/>
              <a:t>On the second practice midterm, one of the problems concerned the </a:t>
            </a:r>
            <a:r>
              <a:rPr lang="en-US" sz="2400" i="1" dirty="0" smtClean="0"/>
              <a:t>hailstone sequence</a:t>
            </a:r>
            <a:r>
              <a:rPr lang="en-US" sz="2400" b="0" i="1" dirty="0" smtClean="0"/>
              <a:t>. </a:t>
            </a:r>
            <a:r>
              <a:rPr lang="en-US" sz="2400" b="0" dirty="0" smtClean="0"/>
              <a:t> For any positive integer </a:t>
            </a:r>
            <a:r>
              <a:rPr lang="en-US" sz="2400" b="0" i="1" dirty="0" err="1" smtClean="0"/>
              <a:t>n</a:t>
            </a:r>
            <a:r>
              <a:rPr lang="en-US" sz="2400" b="0" i="1" dirty="0" smtClean="0"/>
              <a:t>,</a:t>
            </a:r>
            <a:r>
              <a:rPr lang="en-US" sz="2400" b="0" dirty="0" smtClean="0"/>
              <a:t> you compute the terms in the hailstone sequence by repeatedly executing the following steps:</a:t>
            </a:r>
          </a:p>
          <a:p>
            <a:pPr marL="742950" lvl="1" indent="-285750" algn="just">
              <a:lnSpc>
                <a:spcPct val="85000"/>
              </a:lnSpc>
              <a:spcAft>
                <a:spcPct val="20000"/>
              </a:spcAft>
              <a:buFontTx/>
              <a:buChar char="–"/>
            </a:pPr>
            <a:r>
              <a:rPr lang="en-US" sz="2000" b="0" dirty="0" smtClean="0"/>
              <a:t>If </a:t>
            </a:r>
            <a:r>
              <a:rPr lang="en-US" sz="2000" b="0" i="1" dirty="0" err="1" smtClean="0"/>
              <a:t>n</a:t>
            </a:r>
            <a:r>
              <a:rPr lang="en-US" sz="2000" b="0" dirty="0" smtClean="0"/>
              <a:t> is equal to 1, you’ve reached the end of the sequence and can stop.</a:t>
            </a:r>
          </a:p>
          <a:p>
            <a:pPr marL="742950" lvl="1" indent="-285750" algn="just">
              <a:lnSpc>
                <a:spcPct val="85000"/>
              </a:lnSpc>
              <a:spcAft>
                <a:spcPct val="20000"/>
              </a:spcAft>
              <a:buFontTx/>
              <a:buChar char="–"/>
            </a:pPr>
            <a:r>
              <a:rPr lang="en-US" sz="2000" b="0" dirty="0" smtClean="0">
                <a:ea typeface="ＭＳ Ｐゴシック" charset="-128"/>
              </a:rPr>
              <a:t>If</a:t>
            </a:r>
            <a:r>
              <a:rPr lang="en-US" sz="2000" b="0" dirty="0" smtClean="0"/>
              <a:t> </a:t>
            </a:r>
            <a:r>
              <a:rPr lang="en-US" sz="2000" b="0" i="1" dirty="0" err="1" smtClean="0"/>
              <a:t>n</a:t>
            </a:r>
            <a:r>
              <a:rPr lang="en-US" sz="2000" b="0" dirty="0" smtClean="0"/>
              <a:t> is even, divide it by two.</a:t>
            </a:r>
            <a:endParaRPr lang="en-US" sz="2200" b="0" dirty="0" smtClean="0">
              <a:ea typeface="ＭＳ Ｐゴシック" charset="-128"/>
            </a:endParaRPr>
          </a:p>
          <a:p>
            <a:pPr marL="742950" lvl="1" indent="-285750" algn="just">
              <a:lnSpc>
                <a:spcPct val="85000"/>
              </a:lnSpc>
              <a:spcAft>
                <a:spcPct val="60000"/>
              </a:spcAft>
              <a:buFontTx/>
              <a:buChar char="–"/>
            </a:pPr>
            <a:r>
              <a:rPr lang="en-US" sz="2000" b="0" dirty="0" smtClean="0"/>
              <a:t>If </a:t>
            </a:r>
            <a:r>
              <a:rPr lang="en-US" sz="2000" b="0" i="1" dirty="0" err="1" smtClean="0"/>
              <a:t>n</a:t>
            </a:r>
            <a:r>
              <a:rPr lang="en-US" sz="2000" b="0" dirty="0" smtClean="0"/>
              <a:t> is odd, multiply it by three and add one.</a:t>
            </a:r>
          </a:p>
        </p:txBody>
      </p:sp>
      <p:sp>
        <p:nvSpPr>
          <p:cNvPr id="63" name="Rectangle 3"/>
          <p:cNvSpPr>
            <a:spLocks noChangeArrowheads="1"/>
          </p:cNvSpPr>
          <p:nvPr/>
        </p:nvSpPr>
        <p:spPr bwMode="auto">
          <a:xfrm>
            <a:off x="482600" y="3594100"/>
            <a:ext cx="8232775" cy="977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pPr marL="342900" indent="-342900" algn="just">
              <a:lnSpc>
                <a:spcPct val="85000"/>
              </a:lnSpc>
              <a:spcAft>
                <a:spcPct val="20000"/>
              </a:spcAft>
              <a:buFontTx/>
              <a:buChar char="•"/>
            </a:pPr>
            <a:r>
              <a:rPr lang="en-US" sz="2400" b="0" dirty="0" smtClean="0"/>
              <a:t>Write a BASIC program that reads in an integer and prints out its hailstone sequence</a:t>
            </a:r>
            <a:r>
              <a:rPr lang="en-US" sz="2400" b="0" i="1" dirty="0" smtClean="0"/>
              <a:t>.</a:t>
            </a:r>
            <a:endParaRPr lang="en-US" sz="2000" b="0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 build="p" bldLvl="2"/>
      <p:bldP spid="63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76200"/>
            <a:ext cx="9144000" cy="1143000"/>
          </a:xfrm>
          <a:noFill/>
          <a:ln/>
        </p:spPr>
        <p:txBody>
          <a:bodyPr/>
          <a:lstStyle/>
          <a:p>
            <a:r>
              <a:rPr lang="en-US" sz="4000" dirty="0" smtClean="0">
                <a:solidFill>
                  <a:srgbClr val="FF0000"/>
                </a:solidFill>
              </a:rPr>
              <a:t>The Basic Starter Project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7825" y="1319177"/>
            <a:ext cx="8388350" cy="470062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438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76200"/>
            <a:ext cx="9144000" cy="1143000"/>
          </a:xfrm>
          <a:noFill/>
          <a:ln/>
        </p:spPr>
        <p:txBody>
          <a:bodyPr/>
          <a:lstStyle/>
          <a:p>
            <a:r>
              <a:rPr lang="en-US" sz="4000" dirty="0" smtClean="0">
                <a:solidFill>
                  <a:srgbClr val="FF0000"/>
                </a:solidFill>
              </a:rPr>
              <a:t>Modules in the Starter Folder</a:t>
            </a:r>
            <a:endParaRPr lang="en-US" dirty="0">
              <a:solidFill>
                <a:srgbClr val="FF0000"/>
              </a:solidFill>
            </a:endParaRPr>
          </a:p>
        </p:txBody>
      </p:sp>
      <p:grpSp>
        <p:nvGrpSpPr>
          <p:cNvPr id="19" name="Group 18"/>
          <p:cNvGrpSpPr/>
          <p:nvPr/>
        </p:nvGrpSpPr>
        <p:grpSpPr>
          <a:xfrm>
            <a:off x="1219200" y="1352490"/>
            <a:ext cx="6400800" cy="400110"/>
            <a:chOff x="1219200" y="1352490"/>
            <a:chExt cx="6400800" cy="400110"/>
          </a:xfrm>
        </p:grpSpPr>
        <p:sp>
          <p:nvSpPr>
            <p:cNvPr id="26" name="TextBox 25"/>
            <p:cNvSpPr txBox="1"/>
            <p:nvPr/>
          </p:nvSpPr>
          <p:spPr>
            <a:xfrm>
              <a:off x="1219200" y="1352490"/>
              <a:ext cx="37338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dirty="0" err="1">
                  <a:latin typeface="Courier New"/>
                  <a:cs typeface="Courier New"/>
                </a:rPr>
                <a:t>B</a:t>
              </a:r>
              <a:r>
                <a:rPr lang="en-US" sz="2000" dirty="0" err="1" smtClean="0">
                  <a:latin typeface="Courier New"/>
                  <a:cs typeface="Courier New"/>
                </a:rPr>
                <a:t>asic.cpp</a:t>
              </a:r>
              <a:endParaRPr lang="en-US" sz="2000" dirty="0">
                <a:latin typeface="Courier New"/>
                <a:cs typeface="Courier New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3886200" y="1352490"/>
              <a:ext cx="37338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0" i="1" dirty="0" smtClean="0">
                  <a:latin typeface="Times New Roman"/>
                  <a:cs typeface="Times New Roman"/>
                </a:rPr>
                <a:t>You write this one, but it’s short.</a:t>
              </a:r>
              <a:endParaRPr lang="en-US" sz="2000" b="0" i="1" dirty="0">
                <a:latin typeface="Times New Roman"/>
                <a:cs typeface="Times New Roman"/>
              </a:endParaRPr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1219200" y="2096777"/>
            <a:ext cx="7399866" cy="712721"/>
            <a:chOff x="1219200" y="1823965"/>
            <a:chExt cx="7399866" cy="712721"/>
          </a:xfrm>
        </p:grpSpPr>
        <p:sp>
          <p:nvSpPr>
            <p:cNvPr id="27" name="TextBox 26"/>
            <p:cNvSpPr txBox="1"/>
            <p:nvPr/>
          </p:nvSpPr>
          <p:spPr>
            <a:xfrm>
              <a:off x="1219200" y="1828800"/>
              <a:ext cx="373380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dirty="0" err="1" smtClean="0">
                  <a:latin typeface="Courier New"/>
                  <a:cs typeface="Courier New"/>
                </a:rPr>
                <a:t>exp.h</a:t>
              </a:r>
              <a:endParaRPr lang="en-US" sz="2000" dirty="0" smtClean="0">
                <a:latin typeface="Courier New"/>
                <a:cs typeface="Courier New"/>
              </a:endParaRPr>
            </a:p>
            <a:p>
              <a:r>
                <a:rPr lang="en-US" sz="2000" dirty="0" err="1" smtClean="0">
                  <a:latin typeface="Courier New"/>
                  <a:cs typeface="Courier New"/>
                </a:rPr>
                <a:t>exp.cpp</a:t>
              </a:r>
              <a:endParaRPr lang="en-US" sz="2000" dirty="0">
                <a:latin typeface="Courier New"/>
                <a:cs typeface="Courier New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886200" y="1823965"/>
              <a:ext cx="4732866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0" i="1" dirty="0" smtClean="0">
                  <a:latin typeface="Times New Roman"/>
                  <a:cs typeface="Times New Roman"/>
                </a:rPr>
                <a:t>You need to remove the </a:t>
              </a:r>
              <a:r>
                <a:rPr lang="en-US" sz="1800" dirty="0" smtClean="0">
                  <a:latin typeface="Courier New"/>
                  <a:cs typeface="Courier New"/>
                </a:rPr>
                <a:t>=</a:t>
              </a:r>
              <a:r>
                <a:rPr lang="en-US" sz="2000" b="0" i="1" dirty="0" smtClean="0">
                  <a:latin typeface="Times New Roman"/>
                  <a:cs typeface="Times New Roman"/>
                </a:rPr>
                <a:t> operator and add a few things to </a:t>
              </a:r>
              <a:r>
                <a:rPr lang="en-US" sz="1800" dirty="0" err="1" smtClean="0">
                  <a:latin typeface="Courier New"/>
                  <a:cs typeface="Courier New"/>
                </a:rPr>
                <a:t>EvaluationContext</a:t>
              </a:r>
              <a:r>
                <a:rPr lang="en-US" sz="2000" b="0" i="1" dirty="0" smtClean="0">
                  <a:latin typeface="Times New Roman"/>
                  <a:cs typeface="Times New Roman"/>
                </a:rPr>
                <a:t>.</a:t>
              </a:r>
              <a:endParaRPr lang="en-US" sz="2000" b="0" i="1" dirty="0">
                <a:latin typeface="Times New Roman"/>
                <a:cs typeface="Times New Roman"/>
              </a:endParaRPr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1219200" y="3153675"/>
            <a:ext cx="6637865" cy="707886"/>
            <a:chOff x="1219200" y="3505200"/>
            <a:chExt cx="6637865" cy="707886"/>
          </a:xfrm>
        </p:grpSpPr>
        <p:sp>
          <p:nvSpPr>
            <p:cNvPr id="29" name="TextBox 28"/>
            <p:cNvSpPr txBox="1"/>
            <p:nvPr/>
          </p:nvSpPr>
          <p:spPr>
            <a:xfrm>
              <a:off x="1219200" y="3505200"/>
              <a:ext cx="373380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dirty="0" err="1" smtClean="0">
                  <a:latin typeface="Courier New"/>
                  <a:cs typeface="Courier New"/>
                </a:rPr>
                <a:t>parser.h</a:t>
              </a:r>
              <a:endParaRPr lang="en-US" sz="2000" dirty="0" smtClean="0">
                <a:latin typeface="Courier New"/>
                <a:cs typeface="Courier New"/>
              </a:endParaRPr>
            </a:p>
            <a:p>
              <a:r>
                <a:rPr lang="en-US" sz="2000" dirty="0" err="1" smtClean="0">
                  <a:latin typeface="Courier New"/>
                  <a:cs typeface="Courier New"/>
                </a:rPr>
                <a:t>parser.cpp</a:t>
              </a:r>
              <a:endParaRPr lang="en-US" sz="2000" dirty="0">
                <a:latin typeface="Courier New"/>
                <a:cs typeface="Courier New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3886200" y="3505200"/>
              <a:ext cx="397086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0" i="1" dirty="0" smtClean="0">
                  <a:latin typeface="Times New Roman"/>
                  <a:cs typeface="Times New Roman"/>
                </a:rPr>
                <a:t>You need to remove the </a:t>
              </a:r>
              <a:r>
                <a:rPr lang="en-US" sz="1800" dirty="0" smtClean="0">
                  <a:latin typeface="Courier New"/>
                  <a:cs typeface="Courier New"/>
                </a:rPr>
                <a:t>=</a:t>
              </a:r>
              <a:r>
                <a:rPr lang="en-US" sz="2000" b="0" i="1" dirty="0" smtClean="0">
                  <a:latin typeface="Times New Roman"/>
                  <a:cs typeface="Times New Roman"/>
                </a:rPr>
                <a:t> operator.</a:t>
              </a:r>
              <a:endParaRPr lang="en-US" sz="2000" b="0" i="1" dirty="0">
                <a:latin typeface="Times New Roman"/>
                <a:cs typeface="Times New Roman"/>
              </a:endParaRP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1219200" y="4205738"/>
            <a:ext cx="7382932" cy="707886"/>
            <a:chOff x="1219200" y="4343400"/>
            <a:chExt cx="7382932" cy="707886"/>
          </a:xfrm>
        </p:grpSpPr>
        <p:sp>
          <p:nvSpPr>
            <p:cNvPr id="30" name="TextBox 29"/>
            <p:cNvSpPr txBox="1"/>
            <p:nvPr/>
          </p:nvSpPr>
          <p:spPr>
            <a:xfrm>
              <a:off x="1219200" y="4343400"/>
              <a:ext cx="373380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dirty="0" err="1" smtClean="0">
                  <a:latin typeface="Courier New"/>
                  <a:cs typeface="Courier New"/>
                </a:rPr>
                <a:t>program.h</a:t>
              </a:r>
              <a:endParaRPr lang="en-US" sz="2000" dirty="0" smtClean="0">
                <a:latin typeface="Courier New"/>
                <a:cs typeface="Courier New"/>
              </a:endParaRPr>
            </a:p>
            <a:p>
              <a:r>
                <a:rPr lang="en-US" sz="2000" dirty="0" err="1" smtClean="0">
                  <a:latin typeface="Courier New"/>
                  <a:cs typeface="Courier New"/>
                </a:rPr>
                <a:t>program.cpp</a:t>
              </a:r>
              <a:endParaRPr lang="en-US" sz="2000" dirty="0">
                <a:latin typeface="Courier New"/>
                <a:cs typeface="Courier New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886200" y="4343400"/>
              <a:ext cx="4715932" cy="6514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90000"/>
                </a:lnSpc>
              </a:pPr>
              <a:r>
                <a:rPr lang="en-US" sz="2000" b="0" i="1" dirty="0" smtClean="0">
                  <a:latin typeface="Times New Roman"/>
                  <a:cs typeface="Times New Roman"/>
                </a:rPr>
                <a:t>You’re given the interface, but need to write the private section and the implementation.</a:t>
              </a:r>
              <a:endParaRPr lang="en-US" sz="2000" b="0" i="1" dirty="0">
                <a:latin typeface="Times New Roman"/>
                <a:cs typeface="Times New Roman"/>
              </a:endParaRP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1219200" y="5257800"/>
            <a:ext cx="7382932" cy="707886"/>
            <a:chOff x="1219200" y="5540514"/>
            <a:chExt cx="7382932" cy="707886"/>
          </a:xfrm>
        </p:grpSpPr>
        <p:sp>
          <p:nvSpPr>
            <p:cNvPr id="31" name="TextBox 30"/>
            <p:cNvSpPr txBox="1"/>
            <p:nvPr/>
          </p:nvSpPr>
          <p:spPr>
            <a:xfrm>
              <a:off x="1219200" y="5540514"/>
              <a:ext cx="373380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dirty="0" err="1" smtClean="0">
                  <a:latin typeface="Courier New"/>
                  <a:cs typeface="Courier New"/>
                </a:rPr>
                <a:t>statement.h</a:t>
              </a:r>
              <a:endParaRPr lang="en-US" sz="2000" dirty="0" smtClean="0">
                <a:latin typeface="Courier New"/>
                <a:cs typeface="Courier New"/>
              </a:endParaRPr>
            </a:p>
            <a:p>
              <a:r>
                <a:rPr lang="en-US" sz="2000" dirty="0" err="1" smtClean="0">
                  <a:latin typeface="Courier New"/>
                  <a:cs typeface="Courier New"/>
                </a:rPr>
                <a:t>statement.cpp</a:t>
              </a:r>
              <a:endParaRPr lang="en-US" sz="2000" dirty="0">
                <a:latin typeface="Courier New"/>
                <a:cs typeface="Courier New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3886200" y="5540514"/>
              <a:ext cx="4715932" cy="6514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90000"/>
                </a:lnSpc>
              </a:pPr>
              <a:r>
                <a:rPr lang="en-US" sz="2000" b="0" i="1" dirty="0" smtClean="0">
                  <a:latin typeface="Times New Roman"/>
                  <a:cs typeface="Times New Roman"/>
                </a:rPr>
                <a:t>You’re given the interface and need to supply the implementation.</a:t>
              </a:r>
              <a:endParaRPr lang="en-US" sz="2000" b="0" i="1" dirty="0">
                <a:latin typeface="Times New Roman"/>
                <a:cs typeface="Times New Roman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0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76200"/>
            <a:ext cx="9144000" cy="1143000"/>
          </a:xfrm>
          <a:noFill/>
          <a:ln/>
        </p:spPr>
        <p:txBody>
          <a:bodyPr/>
          <a:lstStyle/>
          <a:p>
            <a:r>
              <a:rPr lang="en-US" sz="4000" dirty="0" smtClean="0">
                <a:solidFill>
                  <a:srgbClr val="FF0000"/>
                </a:solidFill>
              </a:rPr>
              <a:t>Your Primary Tasks</a:t>
            </a:r>
            <a:endParaRPr lang="en-US" dirty="0">
              <a:solidFill>
                <a:srgbClr val="FF0000"/>
              </a:solidFill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635001" y="1150865"/>
            <a:ext cx="8080374" cy="825500"/>
            <a:chOff x="635001" y="1150865"/>
            <a:chExt cx="8080374" cy="825500"/>
          </a:xfrm>
        </p:grpSpPr>
        <p:sp>
          <p:nvSpPr>
            <p:cNvPr id="768003" name="Rectangle 3"/>
            <p:cNvSpPr>
              <a:spLocks noChangeArrowheads="1"/>
            </p:cNvSpPr>
            <p:nvPr/>
          </p:nvSpPr>
          <p:spPr bwMode="auto">
            <a:xfrm>
              <a:off x="1066800" y="1150865"/>
              <a:ext cx="7648575" cy="8255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pPr algn="just">
                <a:lnSpc>
                  <a:spcPct val="85000"/>
                </a:lnSpc>
                <a:spcAft>
                  <a:spcPct val="50000"/>
                </a:spcAft>
              </a:pPr>
              <a:r>
                <a:rPr lang="en-US" sz="2400" b="0" dirty="0" smtClean="0"/>
                <a:t>Figure out how the pieces of the program go together and what you need to do.</a:t>
              </a:r>
              <a:endParaRPr lang="en-US" sz="2400" b="0" dirty="0"/>
            </a:p>
          </p:txBody>
        </p:sp>
        <p:sp>
          <p:nvSpPr>
            <p:cNvPr id="6" name="Rectangle 3"/>
            <p:cNvSpPr>
              <a:spLocks noChangeArrowheads="1"/>
            </p:cNvSpPr>
            <p:nvPr/>
          </p:nvSpPr>
          <p:spPr bwMode="auto">
            <a:xfrm>
              <a:off x="635001" y="1150865"/>
              <a:ext cx="736600" cy="4445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pPr algn="just">
                <a:lnSpc>
                  <a:spcPct val="85000"/>
                </a:lnSpc>
                <a:spcAft>
                  <a:spcPct val="50000"/>
                </a:spcAft>
              </a:pPr>
              <a:r>
                <a:rPr lang="en-US" sz="2400" b="0" dirty="0" smtClean="0"/>
                <a:t>1.</a:t>
              </a:r>
              <a:endParaRPr lang="en-US" sz="2400" b="0" dirty="0"/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633790" y="1917700"/>
            <a:ext cx="8080374" cy="825500"/>
            <a:chOff x="635001" y="1150865"/>
            <a:chExt cx="8080374" cy="825500"/>
          </a:xfrm>
        </p:grpSpPr>
        <p:sp>
          <p:nvSpPr>
            <p:cNvPr id="9" name="Rectangle 3"/>
            <p:cNvSpPr>
              <a:spLocks noChangeArrowheads="1"/>
            </p:cNvSpPr>
            <p:nvPr/>
          </p:nvSpPr>
          <p:spPr bwMode="auto">
            <a:xfrm>
              <a:off x="1066800" y="1150865"/>
              <a:ext cx="7648575" cy="8255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pPr algn="just">
                <a:lnSpc>
                  <a:spcPct val="85000"/>
                </a:lnSpc>
                <a:spcAft>
                  <a:spcPct val="50000"/>
                </a:spcAft>
              </a:pPr>
              <a:r>
                <a:rPr lang="en-US" sz="2400" b="0" dirty="0" smtClean="0"/>
                <a:t>Code the </a:t>
              </a:r>
              <a:r>
                <a:rPr lang="en-US" sz="2000" dirty="0" smtClean="0">
                  <a:latin typeface="Courier New"/>
                  <a:cs typeface="Courier New"/>
                </a:rPr>
                <a:t>Program</a:t>
              </a:r>
              <a:r>
                <a:rPr lang="en-US" sz="2400" b="0" dirty="0" smtClean="0"/>
                <a:t> class, keeping in mind what methods need to run in constant time.</a:t>
              </a:r>
              <a:endParaRPr lang="en-US" sz="2400" b="0" dirty="0"/>
            </a:p>
          </p:txBody>
        </p:sp>
        <p:sp>
          <p:nvSpPr>
            <p:cNvPr id="10" name="Rectangle 3"/>
            <p:cNvSpPr>
              <a:spLocks noChangeArrowheads="1"/>
            </p:cNvSpPr>
            <p:nvPr/>
          </p:nvSpPr>
          <p:spPr bwMode="auto">
            <a:xfrm>
              <a:off x="635001" y="1150865"/>
              <a:ext cx="736600" cy="4445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pPr algn="just">
                <a:lnSpc>
                  <a:spcPct val="85000"/>
                </a:lnSpc>
                <a:spcAft>
                  <a:spcPct val="50000"/>
                </a:spcAft>
              </a:pPr>
              <a:r>
                <a:rPr lang="en-US" sz="2400" b="0" dirty="0" smtClean="0"/>
                <a:t>2.</a:t>
              </a:r>
              <a:endParaRPr lang="en-US" sz="2400" b="0" dirty="0"/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447040" y="2679700"/>
            <a:ext cx="8283305" cy="3332610"/>
            <a:chOff x="447040" y="2679700"/>
            <a:chExt cx="8283305" cy="3332610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mc:AlternateContent>
            <mc:Choice xmlns:ma="http://schemas.microsoft.com/office/mac/drawingml/2008/main" Requires="ma">
              <p:blipFill>
                <a:blip r:embed="rId3"/>
                <a:srcRect/>
                <a:stretch>
                  <a:fillRect/>
                </a:stretch>
              </p:blipFill>
            </mc:Choice>
            <mc:Fallback>
              <p:blipFill>
                <a:blip r:embed="rId4"/>
                <a:srcRect/>
                <a:stretch>
                  <a:fillRect/>
                </a:stretch>
              </p:blipFill>
            </mc:Fallback>
          </mc:AlternateContent>
          <p:spPr bwMode="auto">
            <a:xfrm>
              <a:off x="447040" y="3350390"/>
              <a:ext cx="8249920" cy="26619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11" name="Group 10"/>
            <p:cNvGrpSpPr/>
            <p:nvPr/>
          </p:nvGrpSpPr>
          <p:grpSpPr>
            <a:xfrm>
              <a:off x="649971" y="2679700"/>
              <a:ext cx="8080374" cy="825500"/>
              <a:chOff x="635001" y="1150865"/>
              <a:chExt cx="8080374" cy="825500"/>
            </a:xfrm>
          </p:grpSpPr>
          <p:sp>
            <p:nvSpPr>
              <p:cNvPr id="12" name="Rectangle 3"/>
              <p:cNvSpPr>
                <a:spLocks noChangeArrowheads="1"/>
              </p:cNvSpPr>
              <p:nvPr/>
            </p:nvSpPr>
            <p:spPr bwMode="auto">
              <a:xfrm>
                <a:off x="1066800" y="1150865"/>
                <a:ext cx="7648575" cy="8255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85000"/>
                  </a:lnSpc>
                  <a:spcAft>
                    <a:spcPct val="50000"/>
                  </a:spcAft>
                </a:pPr>
                <a:r>
                  <a:rPr lang="en-US" sz="2400" b="0" dirty="0" smtClean="0"/>
                  <a:t>Implement the </a:t>
                </a:r>
                <a:r>
                  <a:rPr lang="en-US" sz="2000" dirty="0" smtClean="0">
                    <a:latin typeface="Courier New"/>
                    <a:cs typeface="Courier New"/>
                  </a:rPr>
                  <a:t>Statement</a:t>
                </a:r>
                <a:r>
                  <a:rPr lang="en-US" sz="2400" b="0" dirty="0" smtClean="0"/>
                  <a:t> class hierarchy:  </a:t>
                </a:r>
                <a:endParaRPr lang="en-US" sz="2400" b="0" dirty="0"/>
              </a:p>
            </p:txBody>
          </p:sp>
          <p:sp>
            <p:nvSpPr>
              <p:cNvPr id="13" name="Rectangle 3"/>
              <p:cNvSpPr>
                <a:spLocks noChangeArrowheads="1"/>
              </p:cNvSpPr>
              <p:nvPr/>
            </p:nvSpPr>
            <p:spPr bwMode="auto">
              <a:xfrm>
                <a:off x="635001" y="1150865"/>
                <a:ext cx="736600" cy="4445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85000"/>
                  </a:lnSpc>
                  <a:spcAft>
                    <a:spcPct val="50000"/>
                  </a:spcAft>
                </a:pPr>
                <a:r>
                  <a:rPr lang="en-US" sz="2400" b="0" dirty="0" smtClean="0"/>
                  <a:t>3.</a:t>
                </a:r>
                <a:endParaRPr lang="en-US" sz="2400" b="0" dirty="0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635" name="Rectangle 3"/>
          <p:cNvSpPr>
            <a:spLocks noGrp="1" noChangeArrowheads="1"/>
          </p:cNvSpPr>
          <p:nvPr>
            <p:ph type="title"/>
          </p:nvPr>
        </p:nvSpPr>
        <p:spPr>
          <a:xfrm>
            <a:off x="0" y="2667000"/>
            <a:ext cx="9144000" cy="1143000"/>
          </a:xfrm>
          <a:noFill/>
          <a:ln/>
        </p:spPr>
        <p:txBody>
          <a:bodyPr/>
          <a:lstStyle/>
          <a:p>
            <a:r>
              <a:rPr lang="en-US" sz="3600">
                <a:solidFill>
                  <a:srgbClr val="FF0000"/>
                </a:solidFill>
              </a:rPr>
              <a:t>The End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630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76200"/>
            <a:ext cx="9144000" cy="1143000"/>
          </a:xfrm>
          <a:noFill/>
          <a:ln/>
        </p:spPr>
        <p:txBody>
          <a:bodyPr/>
          <a:lstStyle/>
          <a:p>
            <a:r>
              <a:rPr lang="en-US" sz="4000">
                <a:solidFill>
                  <a:srgbClr val="FF0000"/>
                </a:solidFill>
              </a:rPr>
              <a:t>Ambiguity in Parse Structures</a:t>
            </a:r>
            <a:endParaRPr lang="en-US">
              <a:solidFill>
                <a:srgbClr val="FF0000"/>
              </a:solidFill>
            </a:endParaRPr>
          </a:p>
        </p:txBody>
      </p:sp>
      <p:sp>
        <p:nvSpPr>
          <p:cNvPr id="866307" name="Rectangle 3"/>
          <p:cNvSpPr>
            <a:spLocks noChangeArrowheads="1"/>
          </p:cNvSpPr>
          <p:nvPr/>
        </p:nvSpPr>
        <p:spPr bwMode="auto">
          <a:xfrm>
            <a:off x="482600" y="1155700"/>
            <a:ext cx="8232775" cy="113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pPr marL="342900" indent="-342900" algn="just">
              <a:lnSpc>
                <a:spcPct val="85000"/>
              </a:lnSpc>
              <a:spcAft>
                <a:spcPct val="20000"/>
              </a:spcAft>
              <a:buFontTx/>
              <a:buChar char="•"/>
            </a:pPr>
            <a:r>
              <a:rPr lang="en-US" sz="2400" b="0" dirty="0"/>
              <a:t>Although the two-level grammar from the preceding </a:t>
            </a:r>
            <a:r>
              <a:rPr lang="en-US" sz="2400" b="0" dirty="0" smtClean="0"/>
              <a:t>slide can recognize any expression</a:t>
            </a:r>
            <a:r>
              <a:rPr lang="en-US" sz="2400" b="0" dirty="0"/>
              <a:t>, it</a:t>
            </a:r>
            <a:r>
              <a:rPr lang="en-US" sz="2400" b="0" dirty="0" smtClean="0"/>
              <a:t> is </a:t>
            </a:r>
            <a:r>
              <a:rPr lang="en-US" sz="2400" i="1" dirty="0" smtClean="0"/>
              <a:t>ambiguous</a:t>
            </a:r>
            <a:r>
              <a:rPr lang="en-US" sz="2400" b="0" dirty="0" smtClean="0"/>
              <a:t> because the </a:t>
            </a:r>
            <a:r>
              <a:rPr lang="en-US" sz="2400" b="0" dirty="0"/>
              <a:t>same input string</a:t>
            </a:r>
            <a:r>
              <a:rPr lang="en-US" sz="2400" b="0" dirty="0" smtClean="0"/>
              <a:t> can generate </a:t>
            </a:r>
            <a:r>
              <a:rPr lang="en-US" sz="2400" b="0" dirty="0"/>
              <a:t>more than one parse tree.</a:t>
            </a:r>
            <a:endParaRPr lang="en-US" sz="2600" b="0" dirty="0"/>
          </a:p>
        </p:txBody>
      </p:sp>
      <p:grpSp>
        <p:nvGrpSpPr>
          <p:cNvPr id="866364" name="Group 60"/>
          <p:cNvGrpSpPr>
            <a:grpSpLocks/>
          </p:cNvGrpSpPr>
          <p:nvPr/>
        </p:nvGrpSpPr>
        <p:grpSpPr bwMode="auto">
          <a:xfrm>
            <a:off x="1752600" y="4121150"/>
            <a:ext cx="2209800" cy="336550"/>
            <a:chOff x="1104" y="2636"/>
            <a:chExt cx="1392" cy="212"/>
          </a:xfrm>
        </p:grpSpPr>
        <p:sp>
          <p:nvSpPr>
            <p:cNvPr id="866320" name="Text Box 16"/>
            <p:cNvSpPr txBox="1">
              <a:spLocks noChangeArrowheads="1"/>
            </p:cNvSpPr>
            <p:nvPr/>
          </p:nvSpPr>
          <p:spPr bwMode="auto">
            <a:xfrm>
              <a:off x="1104" y="2636"/>
              <a:ext cx="288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600">
                  <a:latin typeface="Courier New" charset="0"/>
                </a:rPr>
                <a:t>x</a:t>
              </a:r>
            </a:p>
          </p:txBody>
        </p:sp>
        <p:sp>
          <p:nvSpPr>
            <p:cNvPr id="866321" name="Text Box 17"/>
            <p:cNvSpPr txBox="1">
              <a:spLocks noChangeArrowheads="1"/>
            </p:cNvSpPr>
            <p:nvPr/>
          </p:nvSpPr>
          <p:spPr bwMode="auto">
            <a:xfrm>
              <a:off x="1380" y="2636"/>
              <a:ext cx="288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600">
                  <a:latin typeface="Courier New" charset="0"/>
                </a:rPr>
                <a:t>+</a:t>
              </a:r>
            </a:p>
          </p:txBody>
        </p:sp>
        <p:sp>
          <p:nvSpPr>
            <p:cNvPr id="866322" name="Text Box 18"/>
            <p:cNvSpPr txBox="1">
              <a:spLocks noChangeArrowheads="1"/>
            </p:cNvSpPr>
            <p:nvPr/>
          </p:nvSpPr>
          <p:spPr bwMode="auto">
            <a:xfrm>
              <a:off x="1656" y="2636"/>
              <a:ext cx="288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600">
                  <a:latin typeface="Courier New" charset="0"/>
                </a:rPr>
                <a:t>2</a:t>
              </a:r>
            </a:p>
          </p:txBody>
        </p:sp>
        <p:sp>
          <p:nvSpPr>
            <p:cNvPr id="866323" name="Text Box 19"/>
            <p:cNvSpPr txBox="1">
              <a:spLocks noChangeArrowheads="1"/>
            </p:cNvSpPr>
            <p:nvPr/>
          </p:nvSpPr>
          <p:spPr bwMode="auto">
            <a:xfrm>
              <a:off x="1932" y="2636"/>
              <a:ext cx="288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600">
                  <a:latin typeface="Courier New" charset="0"/>
                </a:rPr>
                <a:t>*</a:t>
              </a:r>
            </a:p>
          </p:txBody>
        </p:sp>
        <p:sp>
          <p:nvSpPr>
            <p:cNvPr id="866324" name="Text Box 20"/>
            <p:cNvSpPr txBox="1">
              <a:spLocks noChangeArrowheads="1"/>
            </p:cNvSpPr>
            <p:nvPr/>
          </p:nvSpPr>
          <p:spPr bwMode="auto">
            <a:xfrm>
              <a:off x="2208" y="2636"/>
              <a:ext cx="288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600">
                  <a:latin typeface="Courier New" charset="0"/>
                </a:rPr>
                <a:t>y</a:t>
              </a:r>
            </a:p>
          </p:txBody>
        </p:sp>
      </p:grpSp>
      <p:grpSp>
        <p:nvGrpSpPr>
          <p:cNvPr id="866361" name="Group 57"/>
          <p:cNvGrpSpPr>
            <a:grpSpLocks/>
          </p:cNvGrpSpPr>
          <p:nvPr/>
        </p:nvGrpSpPr>
        <p:grpSpPr bwMode="auto">
          <a:xfrm>
            <a:off x="1752600" y="2298700"/>
            <a:ext cx="2184400" cy="1860550"/>
            <a:chOff x="1104" y="1616"/>
            <a:chExt cx="1376" cy="1172"/>
          </a:xfrm>
        </p:grpSpPr>
        <p:sp>
          <p:nvSpPr>
            <p:cNvPr id="866326" name="Line 22"/>
            <p:cNvSpPr>
              <a:spLocks noChangeShapeType="1"/>
            </p:cNvSpPr>
            <p:nvPr/>
          </p:nvSpPr>
          <p:spPr bwMode="auto">
            <a:xfrm flipV="1">
              <a:off x="1248" y="2644"/>
              <a:ext cx="0" cy="144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6327" name="Text Box 23"/>
            <p:cNvSpPr txBox="1">
              <a:spLocks noChangeArrowheads="1"/>
            </p:cNvSpPr>
            <p:nvPr/>
          </p:nvSpPr>
          <p:spPr bwMode="auto">
            <a:xfrm>
              <a:off x="1104" y="2428"/>
              <a:ext cx="288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800">
                  <a:solidFill>
                    <a:srgbClr val="FF0000"/>
                  </a:solidFill>
                </a:rPr>
                <a:t>T</a:t>
              </a:r>
              <a:endParaRPr lang="en-US" sz="1600">
                <a:solidFill>
                  <a:srgbClr val="FF0000"/>
                </a:solidFill>
              </a:endParaRPr>
            </a:p>
          </p:txBody>
        </p:sp>
        <p:sp>
          <p:nvSpPr>
            <p:cNvPr id="866328" name="Line 24"/>
            <p:cNvSpPr>
              <a:spLocks noChangeShapeType="1"/>
            </p:cNvSpPr>
            <p:nvPr/>
          </p:nvSpPr>
          <p:spPr bwMode="auto">
            <a:xfrm flipV="1">
              <a:off x="1792" y="2644"/>
              <a:ext cx="0" cy="144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6329" name="Text Box 25"/>
            <p:cNvSpPr txBox="1">
              <a:spLocks noChangeArrowheads="1"/>
            </p:cNvSpPr>
            <p:nvPr/>
          </p:nvSpPr>
          <p:spPr bwMode="auto">
            <a:xfrm>
              <a:off x="1648" y="2428"/>
              <a:ext cx="288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800">
                  <a:solidFill>
                    <a:srgbClr val="FF0000"/>
                  </a:solidFill>
                </a:rPr>
                <a:t>T</a:t>
              </a:r>
              <a:endParaRPr lang="en-US" sz="1600">
                <a:solidFill>
                  <a:srgbClr val="FF0000"/>
                </a:solidFill>
              </a:endParaRPr>
            </a:p>
          </p:txBody>
        </p:sp>
        <p:sp>
          <p:nvSpPr>
            <p:cNvPr id="866330" name="Line 26"/>
            <p:cNvSpPr>
              <a:spLocks noChangeShapeType="1"/>
            </p:cNvSpPr>
            <p:nvPr/>
          </p:nvSpPr>
          <p:spPr bwMode="auto">
            <a:xfrm flipV="1">
              <a:off x="2336" y="2644"/>
              <a:ext cx="0" cy="144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6331" name="Text Box 27"/>
            <p:cNvSpPr txBox="1">
              <a:spLocks noChangeArrowheads="1"/>
            </p:cNvSpPr>
            <p:nvPr/>
          </p:nvSpPr>
          <p:spPr bwMode="auto">
            <a:xfrm>
              <a:off x="2192" y="2428"/>
              <a:ext cx="288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800">
                  <a:solidFill>
                    <a:srgbClr val="FF0000"/>
                  </a:solidFill>
                </a:rPr>
                <a:t>T</a:t>
              </a:r>
              <a:endParaRPr lang="en-US" sz="1600">
                <a:solidFill>
                  <a:srgbClr val="FF0000"/>
                </a:solidFill>
              </a:endParaRPr>
            </a:p>
          </p:txBody>
        </p:sp>
        <p:sp>
          <p:nvSpPr>
            <p:cNvPr id="866332" name="Line 28"/>
            <p:cNvSpPr>
              <a:spLocks noChangeShapeType="1"/>
            </p:cNvSpPr>
            <p:nvPr/>
          </p:nvSpPr>
          <p:spPr bwMode="auto">
            <a:xfrm flipV="1">
              <a:off x="1520" y="2239"/>
              <a:ext cx="6" cy="548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6333" name="Text Box 29"/>
            <p:cNvSpPr txBox="1">
              <a:spLocks noChangeArrowheads="1"/>
            </p:cNvSpPr>
            <p:nvPr/>
          </p:nvSpPr>
          <p:spPr bwMode="auto">
            <a:xfrm>
              <a:off x="1384" y="2021"/>
              <a:ext cx="288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800">
                  <a:solidFill>
                    <a:srgbClr val="FF0000"/>
                  </a:solidFill>
                </a:rPr>
                <a:t>E</a:t>
              </a:r>
              <a:endParaRPr lang="en-US" sz="1600">
                <a:solidFill>
                  <a:srgbClr val="FF0000"/>
                </a:solidFill>
              </a:endParaRPr>
            </a:p>
          </p:txBody>
        </p:sp>
        <p:sp>
          <p:nvSpPr>
            <p:cNvPr id="866334" name="Line 30"/>
            <p:cNvSpPr>
              <a:spLocks noChangeShapeType="1"/>
            </p:cNvSpPr>
            <p:nvPr/>
          </p:nvSpPr>
          <p:spPr bwMode="auto">
            <a:xfrm flipV="1">
              <a:off x="1288" y="2242"/>
              <a:ext cx="175" cy="206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6335" name="Line 31"/>
            <p:cNvSpPr>
              <a:spLocks noChangeShapeType="1"/>
            </p:cNvSpPr>
            <p:nvPr/>
          </p:nvSpPr>
          <p:spPr bwMode="auto">
            <a:xfrm flipH="1" flipV="1">
              <a:off x="1593" y="2242"/>
              <a:ext cx="175" cy="206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6336" name="Line 32"/>
            <p:cNvSpPr>
              <a:spLocks noChangeShapeType="1"/>
            </p:cNvSpPr>
            <p:nvPr/>
          </p:nvSpPr>
          <p:spPr bwMode="auto">
            <a:xfrm flipH="1" flipV="1">
              <a:off x="2022" y="1834"/>
              <a:ext cx="39" cy="952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6337" name="Text Box 33"/>
            <p:cNvSpPr txBox="1">
              <a:spLocks noChangeArrowheads="1"/>
            </p:cNvSpPr>
            <p:nvPr/>
          </p:nvSpPr>
          <p:spPr bwMode="auto">
            <a:xfrm>
              <a:off x="1888" y="1616"/>
              <a:ext cx="288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800">
                  <a:solidFill>
                    <a:srgbClr val="FF0000"/>
                  </a:solidFill>
                </a:rPr>
                <a:t>E</a:t>
              </a:r>
              <a:endParaRPr lang="en-US" sz="1600">
                <a:solidFill>
                  <a:srgbClr val="FF0000"/>
                </a:solidFill>
              </a:endParaRPr>
            </a:p>
          </p:txBody>
        </p:sp>
        <p:sp>
          <p:nvSpPr>
            <p:cNvPr id="866338" name="Line 34"/>
            <p:cNvSpPr>
              <a:spLocks noChangeShapeType="1"/>
            </p:cNvSpPr>
            <p:nvPr/>
          </p:nvSpPr>
          <p:spPr bwMode="auto">
            <a:xfrm flipV="1">
              <a:off x="1592" y="1837"/>
              <a:ext cx="367" cy="217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6339" name="Line 35"/>
            <p:cNvSpPr>
              <a:spLocks noChangeShapeType="1"/>
            </p:cNvSpPr>
            <p:nvPr/>
          </p:nvSpPr>
          <p:spPr bwMode="auto">
            <a:xfrm flipH="1" flipV="1">
              <a:off x="2089" y="1837"/>
              <a:ext cx="213" cy="621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66363" name="Group 59"/>
          <p:cNvGrpSpPr>
            <a:grpSpLocks/>
          </p:cNvGrpSpPr>
          <p:nvPr/>
        </p:nvGrpSpPr>
        <p:grpSpPr bwMode="auto">
          <a:xfrm>
            <a:off x="5168900" y="4121150"/>
            <a:ext cx="2209800" cy="336550"/>
            <a:chOff x="3256" y="2636"/>
            <a:chExt cx="1392" cy="212"/>
          </a:xfrm>
        </p:grpSpPr>
        <p:sp>
          <p:nvSpPr>
            <p:cNvPr id="866340" name="Text Box 36"/>
            <p:cNvSpPr txBox="1">
              <a:spLocks noChangeArrowheads="1"/>
            </p:cNvSpPr>
            <p:nvPr/>
          </p:nvSpPr>
          <p:spPr bwMode="auto">
            <a:xfrm>
              <a:off x="3256" y="2636"/>
              <a:ext cx="288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600">
                  <a:latin typeface="Courier New" charset="0"/>
                </a:rPr>
                <a:t>x</a:t>
              </a:r>
            </a:p>
          </p:txBody>
        </p:sp>
        <p:sp>
          <p:nvSpPr>
            <p:cNvPr id="866341" name="Text Box 37"/>
            <p:cNvSpPr txBox="1">
              <a:spLocks noChangeArrowheads="1"/>
            </p:cNvSpPr>
            <p:nvPr/>
          </p:nvSpPr>
          <p:spPr bwMode="auto">
            <a:xfrm>
              <a:off x="3532" y="2636"/>
              <a:ext cx="288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600">
                  <a:latin typeface="Courier New" charset="0"/>
                </a:rPr>
                <a:t>+</a:t>
              </a:r>
            </a:p>
          </p:txBody>
        </p:sp>
        <p:sp>
          <p:nvSpPr>
            <p:cNvPr id="866342" name="Text Box 38"/>
            <p:cNvSpPr txBox="1">
              <a:spLocks noChangeArrowheads="1"/>
            </p:cNvSpPr>
            <p:nvPr/>
          </p:nvSpPr>
          <p:spPr bwMode="auto">
            <a:xfrm>
              <a:off x="3808" y="2636"/>
              <a:ext cx="288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600">
                  <a:latin typeface="Courier New" charset="0"/>
                </a:rPr>
                <a:t>2</a:t>
              </a:r>
            </a:p>
          </p:txBody>
        </p:sp>
        <p:sp>
          <p:nvSpPr>
            <p:cNvPr id="866343" name="Text Box 39"/>
            <p:cNvSpPr txBox="1">
              <a:spLocks noChangeArrowheads="1"/>
            </p:cNvSpPr>
            <p:nvPr/>
          </p:nvSpPr>
          <p:spPr bwMode="auto">
            <a:xfrm>
              <a:off x="4084" y="2636"/>
              <a:ext cx="288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600">
                  <a:latin typeface="Courier New" charset="0"/>
                </a:rPr>
                <a:t>*</a:t>
              </a:r>
            </a:p>
          </p:txBody>
        </p:sp>
        <p:sp>
          <p:nvSpPr>
            <p:cNvPr id="866344" name="Text Box 40"/>
            <p:cNvSpPr txBox="1">
              <a:spLocks noChangeArrowheads="1"/>
            </p:cNvSpPr>
            <p:nvPr/>
          </p:nvSpPr>
          <p:spPr bwMode="auto">
            <a:xfrm>
              <a:off x="4360" y="2636"/>
              <a:ext cx="288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600">
                  <a:latin typeface="Courier New" charset="0"/>
                </a:rPr>
                <a:t>y</a:t>
              </a:r>
            </a:p>
          </p:txBody>
        </p:sp>
      </p:grpSp>
      <p:grpSp>
        <p:nvGrpSpPr>
          <p:cNvPr id="866362" name="Group 58"/>
          <p:cNvGrpSpPr>
            <a:grpSpLocks/>
          </p:cNvGrpSpPr>
          <p:nvPr/>
        </p:nvGrpSpPr>
        <p:grpSpPr bwMode="auto">
          <a:xfrm>
            <a:off x="5168900" y="2298700"/>
            <a:ext cx="2184400" cy="1860550"/>
            <a:chOff x="3216" y="1616"/>
            <a:chExt cx="1376" cy="1172"/>
          </a:xfrm>
        </p:grpSpPr>
        <p:sp>
          <p:nvSpPr>
            <p:cNvPr id="866345" name="Line 41"/>
            <p:cNvSpPr>
              <a:spLocks noChangeShapeType="1"/>
            </p:cNvSpPr>
            <p:nvPr/>
          </p:nvSpPr>
          <p:spPr bwMode="auto">
            <a:xfrm flipH="1" flipV="1">
              <a:off x="4448" y="2644"/>
              <a:ext cx="0" cy="144"/>
            </a:xfrm>
            <a:prstGeom prst="line">
              <a:avLst/>
            </a:prstGeom>
            <a:noFill/>
            <a:ln w="9525">
              <a:solidFill>
                <a:srgbClr val="009900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6346" name="Text Box 42"/>
            <p:cNvSpPr txBox="1">
              <a:spLocks noChangeArrowheads="1"/>
            </p:cNvSpPr>
            <p:nvPr/>
          </p:nvSpPr>
          <p:spPr bwMode="auto">
            <a:xfrm flipH="1">
              <a:off x="4304" y="2428"/>
              <a:ext cx="288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800">
                  <a:solidFill>
                    <a:srgbClr val="009900"/>
                  </a:solidFill>
                </a:rPr>
                <a:t>T</a:t>
              </a:r>
              <a:endParaRPr lang="en-US" sz="1600">
                <a:solidFill>
                  <a:srgbClr val="009900"/>
                </a:solidFill>
              </a:endParaRPr>
            </a:p>
          </p:txBody>
        </p:sp>
        <p:sp>
          <p:nvSpPr>
            <p:cNvPr id="866347" name="Line 43"/>
            <p:cNvSpPr>
              <a:spLocks noChangeShapeType="1"/>
            </p:cNvSpPr>
            <p:nvPr/>
          </p:nvSpPr>
          <p:spPr bwMode="auto">
            <a:xfrm flipH="1" flipV="1">
              <a:off x="3904" y="2644"/>
              <a:ext cx="0" cy="144"/>
            </a:xfrm>
            <a:prstGeom prst="line">
              <a:avLst/>
            </a:prstGeom>
            <a:noFill/>
            <a:ln w="9525">
              <a:solidFill>
                <a:srgbClr val="009900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6348" name="Text Box 44"/>
            <p:cNvSpPr txBox="1">
              <a:spLocks noChangeArrowheads="1"/>
            </p:cNvSpPr>
            <p:nvPr/>
          </p:nvSpPr>
          <p:spPr bwMode="auto">
            <a:xfrm flipH="1">
              <a:off x="3760" y="2428"/>
              <a:ext cx="288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800">
                  <a:solidFill>
                    <a:srgbClr val="009900"/>
                  </a:solidFill>
                </a:rPr>
                <a:t>T</a:t>
              </a:r>
              <a:endParaRPr lang="en-US" sz="1600">
                <a:solidFill>
                  <a:srgbClr val="009900"/>
                </a:solidFill>
              </a:endParaRPr>
            </a:p>
          </p:txBody>
        </p:sp>
        <p:sp>
          <p:nvSpPr>
            <p:cNvPr id="866349" name="Line 45"/>
            <p:cNvSpPr>
              <a:spLocks noChangeShapeType="1"/>
            </p:cNvSpPr>
            <p:nvPr/>
          </p:nvSpPr>
          <p:spPr bwMode="auto">
            <a:xfrm flipH="1" flipV="1">
              <a:off x="3360" y="2644"/>
              <a:ext cx="0" cy="144"/>
            </a:xfrm>
            <a:prstGeom prst="line">
              <a:avLst/>
            </a:prstGeom>
            <a:noFill/>
            <a:ln w="9525">
              <a:solidFill>
                <a:srgbClr val="009900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6350" name="Text Box 46"/>
            <p:cNvSpPr txBox="1">
              <a:spLocks noChangeArrowheads="1"/>
            </p:cNvSpPr>
            <p:nvPr/>
          </p:nvSpPr>
          <p:spPr bwMode="auto">
            <a:xfrm flipH="1">
              <a:off x="3216" y="2428"/>
              <a:ext cx="288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800">
                  <a:solidFill>
                    <a:srgbClr val="009900"/>
                  </a:solidFill>
                </a:rPr>
                <a:t>T</a:t>
              </a:r>
              <a:endParaRPr lang="en-US" sz="1600">
                <a:solidFill>
                  <a:srgbClr val="009900"/>
                </a:solidFill>
              </a:endParaRPr>
            </a:p>
          </p:txBody>
        </p:sp>
        <p:sp>
          <p:nvSpPr>
            <p:cNvPr id="866351" name="Line 47"/>
            <p:cNvSpPr>
              <a:spLocks noChangeShapeType="1"/>
            </p:cNvSpPr>
            <p:nvPr/>
          </p:nvSpPr>
          <p:spPr bwMode="auto">
            <a:xfrm flipH="1" flipV="1">
              <a:off x="4170" y="2239"/>
              <a:ext cx="6" cy="548"/>
            </a:xfrm>
            <a:prstGeom prst="line">
              <a:avLst/>
            </a:prstGeom>
            <a:noFill/>
            <a:ln w="9525">
              <a:solidFill>
                <a:srgbClr val="009900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6352" name="Text Box 48"/>
            <p:cNvSpPr txBox="1">
              <a:spLocks noChangeArrowheads="1"/>
            </p:cNvSpPr>
            <p:nvPr/>
          </p:nvSpPr>
          <p:spPr bwMode="auto">
            <a:xfrm flipH="1">
              <a:off x="4024" y="2021"/>
              <a:ext cx="288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800">
                  <a:solidFill>
                    <a:srgbClr val="009900"/>
                  </a:solidFill>
                </a:rPr>
                <a:t>E</a:t>
              </a:r>
              <a:endParaRPr lang="en-US" sz="1600">
                <a:solidFill>
                  <a:srgbClr val="009900"/>
                </a:solidFill>
              </a:endParaRPr>
            </a:p>
          </p:txBody>
        </p:sp>
        <p:sp>
          <p:nvSpPr>
            <p:cNvPr id="866353" name="Line 49"/>
            <p:cNvSpPr>
              <a:spLocks noChangeShapeType="1"/>
            </p:cNvSpPr>
            <p:nvPr/>
          </p:nvSpPr>
          <p:spPr bwMode="auto">
            <a:xfrm flipH="1" flipV="1">
              <a:off x="4233" y="2242"/>
              <a:ext cx="175" cy="206"/>
            </a:xfrm>
            <a:prstGeom prst="line">
              <a:avLst/>
            </a:prstGeom>
            <a:noFill/>
            <a:ln w="9525">
              <a:solidFill>
                <a:srgbClr val="009900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6354" name="Line 50"/>
            <p:cNvSpPr>
              <a:spLocks noChangeShapeType="1"/>
            </p:cNvSpPr>
            <p:nvPr/>
          </p:nvSpPr>
          <p:spPr bwMode="auto">
            <a:xfrm flipV="1">
              <a:off x="3928" y="2242"/>
              <a:ext cx="175" cy="206"/>
            </a:xfrm>
            <a:prstGeom prst="line">
              <a:avLst/>
            </a:prstGeom>
            <a:noFill/>
            <a:ln w="9525">
              <a:solidFill>
                <a:srgbClr val="009900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6355" name="Line 51"/>
            <p:cNvSpPr>
              <a:spLocks noChangeShapeType="1"/>
            </p:cNvSpPr>
            <p:nvPr/>
          </p:nvSpPr>
          <p:spPr bwMode="auto">
            <a:xfrm flipV="1">
              <a:off x="3635" y="1834"/>
              <a:ext cx="39" cy="952"/>
            </a:xfrm>
            <a:prstGeom prst="line">
              <a:avLst/>
            </a:prstGeom>
            <a:noFill/>
            <a:ln w="9525">
              <a:solidFill>
                <a:srgbClr val="009900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6356" name="Text Box 52"/>
            <p:cNvSpPr txBox="1">
              <a:spLocks noChangeArrowheads="1"/>
            </p:cNvSpPr>
            <p:nvPr/>
          </p:nvSpPr>
          <p:spPr bwMode="auto">
            <a:xfrm flipH="1">
              <a:off x="3520" y="1616"/>
              <a:ext cx="288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800">
                  <a:solidFill>
                    <a:srgbClr val="009900"/>
                  </a:solidFill>
                </a:rPr>
                <a:t>E</a:t>
              </a:r>
              <a:endParaRPr lang="en-US" sz="1600">
                <a:solidFill>
                  <a:srgbClr val="009900"/>
                </a:solidFill>
              </a:endParaRPr>
            </a:p>
          </p:txBody>
        </p:sp>
        <p:sp>
          <p:nvSpPr>
            <p:cNvPr id="866357" name="Line 53"/>
            <p:cNvSpPr>
              <a:spLocks noChangeShapeType="1"/>
            </p:cNvSpPr>
            <p:nvPr/>
          </p:nvSpPr>
          <p:spPr bwMode="auto">
            <a:xfrm flipH="1" flipV="1">
              <a:off x="3737" y="1837"/>
              <a:ext cx="367" cy="217"/>
            </a:xfrm>
            <a:prstGeom prst="line">
              <a:avLst/>
            </a:prstGeom>
            <a:noFill/>
            <a:ln w="9525">
              <a:solidFill>
                <a:srgbClr val="009900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6358" name="Line 54"/>
            <p:cNvSpPr>
              <a:spLocks noChangeShapeType="1"/>
            </p:cNvSpPr>
            <p:nvPr/>
          </p:nvSpPr>
          <p:spPr bwMode="auto">
            <a:xfrm flipV="1">
              <a:off x="3394" y="1837"/>
              <a:ext cx="213" cy="621"/>
            </a:xfrm>
            <a:prstGeom prst="line">
              <a:avLst/>
            </a:prstGeom>
            <a:noFill/>
            <a:ln w="9525">
              <a:solidFill>
                <a:srgbClr val="009900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866366" name="Rectangle 62"/>
          <p:cNvSpPr>
            <a:spLocks noChangeArrowheads="1"/>
          </p:cNvSpPr>
          <p:nvPr/>
        </p:nvSpPr>
        <p:spPr bwMode="auto">
          <a:xfrm>
            <a:off x="482600" y="4622800"/>
            <a:ext cx="8232775" cy="200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pPr marL="342900" indent="-342900" algn="just">
              <a:lnSpc>
                <a:spcPct val="85000"/>
              </a:lnSpc>
              <a:spcAft>
                <a:spcPct val="20000"/>
              </a:spcAft>
              <a:buFontTx/>
              <a:buChar char="•"/>
            </a:pPr>
            <a:r>
              <a:rPr lang="en-US" sz="2400" b="0" dirty="0"/>
              <a:t>Ambiguity in grammars is typically resolved by providing the parser with information about the </a:t>
            </a:r>
            <a:r>
              <a:rPr lang="en-US" sz="2400" i="1" dirty="0"/>
              <a:t>precedence</a:t>
            </a:r>
            <a:r>
              <a:rPr lang="en-US" sz="2400" b="0" dirty="0"/>
              <a:t> of the operators</a:t>
            </a:r>
            <a:r>
              <a:rPr lang="en-US" sz="2400" b="0" dirty="0" smtClean="0"/>
              <a:t>.</a:t>
            </a:r>
          </a:p>
          <a:p>
            <a:pPr marL="342900" indent="-342900" algn="just">
              <a:lnSpc>
                <a:spcPct val="85000"/>
              </a:lnSpc>
              <a:spcAft>
                <a:spcPct val="20000"/>
              </a:spcAft>
              <a:buFontTx/>
              <a:buChar char="•"/>
            </a:pPr>
            <a:endParaRPr lang="en-US" sz="2400" b="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6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6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000"/>
                                        <p:tgtEl>
                                          <p:spTgt spid="866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6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6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1000"/>
                                        <p:tgtEl>
                                          <p:spTgt spid="866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6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636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835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76200"/>
            <a:ext cx="9144000" cy="1143000"/>
          </a:xfrm>
          <a:noFill/>
          <a:ln/>
        </p:spPr>
        <p:txBody>
          <a:bodyPr/>
          <a:lstStyle/>
          <a:p>
            <a:r>
              <a:rPr lang="en-US" sz="4000">
                <a:solidFill>
                  <a:srgbClr val="FF0000"/>
                </a:solidFill>
              </a:rPr>
              <a:t>Exercise: Parsing an Expression</a:t>
            </a:r>
            <a:endParaRPr lang="en-US">
              <a:solidFill>
                <a:srgbClr val="FF0000"/>
              </a:solidFill>
            </a:endParaRPr>
          </a:p>
        </p:txBody>
      </p:sp>
      <p:sp>
        <p:nvSpPr>
          <p:cNvPr id="868355" name="Rectangle 3"/>
          <p:cNvSpPr>
            <a:spLocks noChangeArrowheads="1"/>
          </p:cNvSpPr>
          <p:nvPr/>
        </p:nvSpPr>
        <p:spPr bwMode="auto">
          <a:xfrm>
            <a:off x="482600" y="1155700"/>
            <a:ext cx="8232775" cy="59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pPr marL="342900" indent="-342900" algn="just">
              <a:lnSpc>
                <a:spcPct val="85000"/>
              </a:lnSpc>
              <a:spcAft>
                <a:spcPct val="20000"/>
              </a:spcAft>
              <a:buFontTx/>
              <a:buChar char="•"/>
            </a:pPr>
            <a:r>
              <a:rPr lang="en-US" sz="2400" b="0"/>
              <a:t>Diagram the expression tree that results from the input string</a:t>
            </a:r>
          </a:p>
        </p:txBody>
      </p:sp>
      <p:grpSp>
        <p:nvGrpSpPr>
          <p:cNvPr id="2" name="Group 18"/>
          <p:cNvGrpSpPr>
            <a:grpSpLocks/>
          </p:cNvGrpSpPr>
          <p:nvPr/>
        </p:nvGrpSpPr>
        <p:grpSpPr bwMode="auto">
          <a:xfrm>
            <a:off x="2952750" y="1657655"/>
            <a:ext cx="3232150" cy="366713"/>
            <a:chOff x="1672" y="1200"/>
            <a:chExt cx="2036" cy="231"/>
          </a:xfrm>
        </p:grpSpPr>
        <p:sp>
          <p:nvSpPr>
            <p:cNvPr id="868363" name="Text Box 11"/>
            <p:cNvSpPr txBox="1">
              <a:spLocks noChangeArrowheads="1"/>
            </p:cNvSpPr>
            <p:nvPr/>
          </p:nvSpPr>
          <p:spPr bwMode="auto">
            <a:xfrm>
              <a:off x="2316" y="1200"/>
              <a:ext cx="288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800">
                  <a:latin typeface="Courier New" charset="0"/>
                </a:rPr>
                <a:t>2</a:t>
              </a:r>
            </a:p>
          </p:txBody>
        </p:sp>
        <p:sp>
          <p:nvSpPr>
            <p:cNvPr id="868364" name="Text Box 12"/>
            <p:cNvSpPr txBox="1">
              <a:spLocks noChangeArrowheads="1"/>
            </p:cNvSpPr>
            <p:nvPr/>
          </p:nvSpPr>
          <p:spPr bwMode="auto">
            <a:xfrm>
              <a:off x="2592" y="1200"/>
              <a:ext cx="288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800">
                  <a:latin typeface="Courier New" charset="0"/>
                </a:rPr>
                <a:t>*</a:t>
              </a:r>
            </a:p>
          </p:txBody>
        </p:sp>
        <p:sp>
          <p:nvSpPr>
            <p:cNvPr id="868365" name="Text Box 13"/>
            <p:cNvSpPr txBox="1">
              <a:spLocks noChangeArrowheads="1"/>
            </p:cNvSpPr>
            <p:nvPr/>
          </p:nvSpPr>
          <p:spPr bwMode="auto">
            <a:xfrm>
              <a:off x="2868" y="1200"/>
              <a:ext cx="288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800">
                  <a:latin typeface="Courier New" charset="0"/>
                </a:rPr>
                <a:t>n</a:t>
              </a:r>
            </a:p>
          </p:txBody>
        </p:sp>
        <p:sp>
          <p:nvSpPr>
            <p:cNvPr id="868366" name="Text Box 14"/>
            <p:cNvSpPr txBox="1">
              <a:spLocks noChangeArrowheads="1"/>
            </p:cNvSpPr>
            <p:nvPr/>
          </p:nvSpPr>
          <p:spPr bwMode="auto">
            <a:xfrm>
              <a:off x="3144" y="1200"/>
              <a:ext cx="288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800">
                  <a:latin typeface="Courier New" charset="0"/>
                </a:rPr>
                <a:t>+</a:t>
              </a:r>
            </a:p>
          </p:txBody>
        </p:sp>
        <p:sp>
          <p:nvSpPr>
            <p:cNvPr id="868367" name="Text Box 15"/>
            <p:cNvSpPr txBox="1">
              <a:spLocks noChangeArrowheads="1"/>
            </p:cNvSpPr>
            <p:nvPr/>
          </p:nvSpPr>
          <p:spPr bwMode="auto">
            <a:xfrm>
              <a:off x="3420" y="1200"/>
              <a:ext cx="288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800" dirty="0">
                  <a:latin typeface="Courier New" charset="0"/>
                </a:rPr>
                <a:t>1</a:t>
              </a:r>
            </a:p>
          </p:txBody>
        </p:sp>
        <p:sp>
          <p:nvSpPr>
            <p:cNvPr id="868368" name="Text Box 16"/>
            <p:cNvSpPr txBox="1">
              <a:spLocks noChangeArrowheads="1"/>
            </p:cNvSpPr>
            <p:nvPr/>
          </p:nvSpPr>
          <p:spPr bwMode="auto">
            <a:xfrm>
              <a:off x="1672" y="1200"/>
              <a:ext cx="47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800">
                  <a:latin typeface="Courier New" charset="0"/>
                </a:rPr>
                <a:t>odd</a:t>
              </a:r>
            </a:p>
          </p:txBody>
        </p:sp>
        <p:sp>
          <p:nvSpPr>
            <p:cNvPr id="868369" name="Text Box 17"/>
            <p:cNvSpPr txBox="1">
              <a:spLocks noChangeArrowheads="1"/>
            </p:cNvSpPr>
            <p:nvPr/>
          </p:nvSpPr>
          <p:spPr bwMode="auto">
            <a:xfrm>
              <a:off x="2092" y="1200"/>
              <a:ext cx="288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800">
                  <a:latin typeface="Courier New" charset="0"/>
                </a:rPr>
                <a:t>=</a:t>
              </a:r>
            </a:p>
          </p:txBody>
        </p:sp>
      </p:grpSp>
      <p:sp>
        <p:nvSpPr>
          <p:cNvPr id="868373" name="Rectangle 21"/>
          <p:cNvSpPr>
            <a:spLocks noChangeArrowheads="1"/>
          </p:cNvSpPr>
          <p:nvPr/>
        </p:nvSpPr>
        <p:spPr bwMode="auto">
          <a:xfrm>
            <a:off x="876300" y="5872163"/>
            <a:ext cx="1341438" cy="265112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68374" name="Rectangle 22"/>
          <p:cNvSpPr>
            <a:spLocks noChangeArrowheads="1"/>
          </p:cNvSpPr>
          <p:nvPr/>
        </p:nvSpPr>
        <p:spPr bwMode="auto">
          <a:xfrm>
            <a:off x="787400" y="5843815"/>
            <a:ext cx="15240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 algn="ctr"/>
            <a:r>
              <a:rPr lang="en-US" sz="1200" noProof="1" smtClean="0">
                <a:latin typeface="Courier New" charset="0"/>
              </a:rPr>
              <a:t>IDENTIFIER</a:t>
            </a:r>
            <a:endParaRPr lang="en-US" sz="1200" dirty="0">
              <a:latin typeface="Courier New" charset="0"/>
            </a:endParaRPr>
          </a:p>
        </p:txBody>
      </p:sp>
      <p:grpSp>
        <p:nvGrpSpPr>
          <p:cNvPr id="3" name="Group 25"/>
          <p:cNvGrpSpPr>
            <a:grpSpLocks/>
          </p:cNvGrpSpPr>
          <p:nvPr/>
        </p:nvGrpSpPr>
        <p:grpSpPr bwMode="auto">
          <a:xfrm>
            <a:off x="838200" y="6102360"/>
            <a:ext cx="1379538" cy="293688"/>
            <a:chOff x="1152" y="3681"/>
            <a:chExt cx="869" cy="185"/>
          </a:xfrm>
        </p:grpSpPr>
        <p:sp>
          <p:nvSpPr>
            <p:cNvPr id="868378" name="Rectangle 26"/>
            <p:cNvSpPr>
              <a:spLocks noChangeArrowheads="1"/>
            </p:cNvSpPr>
            <p:nvPr/>
          </p:nvSpPr>
          <p:spPr bwMode="auto">
            <a:xfrm>
              <a:off x="1176" y="3699"/>
              <a:ext cx="845" cy="16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8379" name="Rectangle 27"/>
            <p:cNvSpPr>
              <a:spLocks noChangeArrowheads="1"/>
            </p:cNvSpPr>
            <p:nvPr/>
          </p:nvSpPr>
          <p:spPr bwMode="auto">
            <a:xfrm>
              <a:off x="1152" y="3681"/>
              <a:ext cx="864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sz="1200" noProof="1">
                  <a:latin typeface="Courier New" charset="0"/>
                </a:rPr>
                <a:t>odd</a:t>
              </a:r>
              <a:endParaRPr lang="en-US" sz="1200">
                <a:latin typeface="Courier New" charset="0"/>
              </a:endParaRPr>
            </a:p>
          </p:txBody>
        </p:sp>
      </p:grpSp>
      <p:sp>
        <p:nvSpPr>
          <p:cNvPr id="868389" name="Rectangle 37"/>
          <p:cNvSpPr>
            <a:spLocks noChangeArrowheads="1"/>
          </p:cNvSpPr>
          <p:nvPr/>
        </p:nvSpPr>
        <p:spPr bwMode="auto">
          <a:xfrm>
            <a:off x="2951163" y="5872163"/>
            <a:ext cx="1341437" cy="265112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68390" name="Rectangle 38"/>
          <p:cNvSpPr>
            <a:spLocks noChangeArrowheads="1"/>
          </p:cNvSpPr>
          <p:nvPr/>
        </p:nvSpPr>
        <p:spPr bwMode="auto">
          <a:xfrm>
            <a:off x="2913063" y="5843815"/>
            <a:ext cx="13716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 algn="ctr"/>
            <a:r>
              <a:rPr lang="en-US" sz="1200" noProof="1" smtClean="0">
                <a:latin typeface="Courier New" charset="0"/>
              </a:rPr>
              <a:t>CONSTANT</a:t>
            </a:r>
            <a:endParaRPr lang="en-US" sz="1200" dirty="0">
              <a:latin typeface="Courier New" charset="0"/>
            </a:endParaRPr>
          </a:p>
        </p:txBody>
      </p:sp>
      <p:sp>
        <p:nvSpPr>
          <p:cNvPr id="868392" name="Rectangle 40"/>
          <p:cNvSpPr>
            <a:spLocks noChangeArrowheads="1"/>
          </p:cNvSpPr>
          <p:nvPr/>
        </p:nvSpPr>
        <p:spPr bwMode="auto">
          <a:xfrm>
            <a:off x="2951163" y="6130925"/>
            <a:ext cx="1341437" cy="265113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68393" name="Rectangle 41"/>
          <p:cNvSpPr>
            <a:spLocks noChangeArrowheads="1"/>
          </p:cNvSpPr>
          <p:nvPr/>
        </p:nvSpPr>
        <p:spPr bwMode="auto">
          <a:xfrm>
            <a:off x="2913063" y="6114673"/>
            <a:ext cx="13716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 algn="ctr"/>
            <a:r>
              <a:rPr sz="1200" noProof="1">
                <a:latin typeface="Courier New" charset="0"/>
              </a:rPr>
              <a:t>2</a:t>
            </a:r>
            <a:endParaRPr lang="en-US" sz="1200">
              <a:latin typeface="Courier New" charset="0"/>
            </a:endParaRPr>
          </a:p>
        </p:txBody>
      </p:sp>
      <p:sp>
        <p:nvSpPr>
          <p:cNvPr id="868403" name="Rectangle 51"/>
          <p:cNvSpPr>
            <a:spLocks noChangeArrowheads="1"/>
          </p:cNvSpPr>
          <p:nvPr/>
        </p:nvSpPr>
        <p:spPr bwMode="auto">
          <a:xfrm>
            <a:off x="7100888" y="5872163"/>
            <a:ext cx="1341437" cy="265112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68404" name="Rectangle 52"/>
          <p:cNvSpPr>
            <a:spLocks noChangeArrowheads="1"/>
          </p:cNvSpPr>
          <p:nvPr/>
        </p:nvSpPr>
        <p:spPr bwMode="auto">
          <a:xfrm>
            <a:off x="7062788" y="5843815"/>
            <a:ext cx="13716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 algn="ctr"/>
            <a:r>
              <a:rPr lang="en-US" sz="1200" noProof="1" smtClean="0">
                <a:latin typeface="Courier New" charset="0"/>
              </a:rPr>
              <a:t>CONSTANT</a:t>
            </a:r>
            <a:endParaRPr lang="en-US" sz="1200" dirty="0">
              <a:latin typeface="Courier New" charset="0"/>
            </a:endParaRPr>
          </a:p>
        </p:txBody>
      </p:sp>
      <p:sp>
        <p:nvSpPr>
          <p:cNvPr id="868406" name="Rectangle 54"/>
          <p:cNvSpPr>
            <a:spLocks noChangeArrowheads="1"/>
          </p:cNvSpPr>
          <p:nvPr/>
        </p:nvSpPr>
        <p:spPr bwMode="auto">
          <a:xfrm>
            <a:off x="7100888" y="6130925"/>
            <a:ext cx="1341437" cy="265113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68407" name="Rectangle 55"/>
          <p:cNvSpPr>
            <a:spLocks noChangeArrowheads="1"/>
          </p:cNvSpPr>
          <p:nvPr/>
        </p:nvSpPr>
        <p:spPr bwMode="auto">
          <a:xfrm>
            <a:off x="7062788" y="6114673"/>
            <a:ext cx="13716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 algn="ctr"/>
            <a:r>
              <a:rPr sz="1200" noProof="1">
                <a:latin typeface="Courier New" charset="0"/>
              </a:rPr>
              <a:t>1</a:t>
            </a:r>
            <a:endParaRPr lang="en-US" sz="1200">
              <a:latin typeface="Courier New" charset="0"/>
            </a:endParaRPr>
          </a:p>
        </p:txBody>
      </p:sp>
      <p:sp>
        <p:nvSpPr>
          <p:cNvPr id="868410" name="Rectangle 58"/>
          <p:cNvSpPr>
            <a:spLocks noChangeArrowheads="1"/>
          </p:cNvSpPr>
          <p:nvPr/>
        </p:nvSpPr>
        <p:spPr bwMode="auto">
          <a:xfrm>
            <a:off x="5029200" y="5872163"/>
            <a:ext cx="1341438" cy="265112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68411" name="Rectangle 59"/>
          <p:cNvSpPr>
            <a:spLocks noChangeArrowheads="1"/>
          </p:cNvSpPr>
          <p:nvPr/>
        </p:nvSpPr>
        <p:spPr bwMode="auto">
          <a:xfrm>
            <a:off x="4940300" y="5843815"/>
            <a:ext cx="15240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 algn="ctr"/>
            <a:r>
              <a:rPr lang="en-US" sz="1200" noProof="1" smtClean="0">
                <a:latin typeface="Courier New" charset="0"/>
              </a:rPr>
              <a:t>IDENTIFIER</a:t>
            </a:r>
            <a:endParaRPr lang="en-US" sz="1200" dirty="0">
              <a:latin typeface="Courier New" charset="0"/>
            </a:endParaRPr>
          </a:p>
        </p:txBody>
      </p:sp>
      <p:grpSp>
        <p:nvGrpSpPr>
          <p:cNvPr id="4" name="Group 60"/>
          <p:cNvGrpSpPr>
            <a:grpSpLocks/>
          </p:cNvGrpSpPr>
          <p:nvPr/>
        </p:nvGrpSpPr>
        <p:grpSpPr bwMode="auto">
          <a:xfrm>
            <a:off x="4991100" y="6115060"/>
            <a:ext cx="1379538" cy="280988"/>
            <a:chOff x="1152" y="3689"/>
            <a:chExt cx="869" cy="177"/>
          </a:xfrm>
        </p:grpSpPr>
        <p:sp>
          <p:nvSpPr>
            <p:cNvPr id="868413" name="Rectangle 61"/>
            <p:cNvSpPr>
              <a:spLocks noChangeArrowheads="1"/>
            </p:cNvSpPr>
            <p:nvPr/>
          </p:nvSpPr>
          <p:spPr bwMode="auto">
            <a:xfrm>
              <a:off x="1176" y="3699"/>
              <a:ext cx="845" cy="16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8414" name="Rectangle 62"/>
            <p:cNvSpPr>
              <a:spLocks noChangeArrowheads="1"/>
            </p:cNvSpPr>
            <p:nvPr/>
          </p:nvSpPr>
          <p:spPr bwMode="auto">
            <a:xfrm>
              <a:off x="1152" y="3689"/>
              <a:ext cx="864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sz="1200" noProof="1">
                  <a:latin typeface="Courier New" charset="0"/>
                </a:rPr>
                <a:t>n</a:t>
              </a:r>
              <a:endParaRPr lang="en-US" sz="1200">
                <a:latin typeface="Courier New" charset="0"/>
              </a:endParaRPr>
            </a:p>
          </p:txBody>
        </p:sp>
      </p:grpSp>
      <p:sp>
        <p:nvSpPr>
          <p:cNvPr id="868417" name="Rectangle 65"/>
          <p:cNvSpPr>
            <a:spLocks noChangeArrowheads="1"/>
          </p:cNvSpPr>
          <p:nvPr/>
        </p:nvSpPr>
        <p:spPr bwMode="auto">
          <a:xfrm>
            <a:off x="3314700" y="4292600"/>
            <a:ext cx="1341438" cy="265113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68418" name="Rectangle 66"/>
          <p:cNvSpPr>
            <a:spLocks noChangeArrowheads="1"/>
          </p:cNvSpPr>
          <p:nvPr/>
        </p:nvSpPr>
        <p:spPr bwMode="auto">
          <a:xfrm>
            <a:off x="3276600" y="4276348"/>
            <a:ext cx="13716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 algn="ctr"/>
            <a:r>
              <a:rPr lang="en-US" sz="1200" noProof="1" smtClean="0">
                <a:latin typeface="Courier New" charset="0"/>
              </a:rPr>
              <a:t>COMPOUND</a:t>
            </a:r>
            <a:endParaRPr lang="en-US" sz="1200" dirty="0">
              <a:latin typeface="Courier New" charset="0"/>
            </a:endParaRPr>
          </a:p>
        </p:txBody>
      </p:sp>
      <p:sp>
        <p:nvSpPr>
          <p:cNvPr id="868420" name="Rectangle 68"/>
          <p:cNvSpPr>
            <a:spLocks noChangeArrowheads="1"/>
          </p:cNvSpPr>
          <p:nvPr/>
        </p:nvSpPr>
        <p:spPr bwMode="auto">
          <a:xfrm>
            <a:off x="3314700" y="4551363"/>
            <a:ext cx="1341438" cy="265112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68421" name="Rectangle 69"/>
          <p:cNvSpPr>
            <a:spLocks noChangeArrowheads="1"/>
          </p:cNvSpPr>
          <p:nvPr/>
        </p:nvSpPr>
        <p:spPr bwMode="auto">
          <a:xfrm>
            <a:off x="3276600" y="4535110"/>
            <a:ext cx="13716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 algn="ctr"/>
            <a:r>
              <a:rPr sz="1200" noProof="1">
                <a:latin typeface="Courier New" charset="0"/>
              </a:rPr>
              <a:t>*</a:t>
            </a:r>
            <a:endParaRPr lang="en-US" sz="1200">
              <a:latin typeface="Courier New" charset="0"/>
            </a:endParaRPr>
          </a:p>
        </p:txBody>
      </p:sp>
      <p:sp>
        <p:nvSpPr>
          <p:cNvPr id="868424" name="Rectangle 72"/>
          <p:cNvSpPr>
            <a:spLocks noChangeArrowheads="1"/>
          </p:cNvSpPr>
          <p:nvPr/>
        </p:nvSpPr>
        <p:spPr bwMode="auto">
          <a:xfrm>
            <a:off x="3314700" y="4810125"/>
            <a:ext cx="1341438" cy="265113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68426" name="Rectangle 74"/>
          <p:cNvSpPr>
            <a:spLocks noChangeArrowheads="1"/>
          </p:cNvSpPr>
          <p:nvPr/>
        </p:nvSpPr>
        <p:spPr bwMode="auto">
          <a:xfrm>
            <a:off x="3314700" y="5068888"/>
            <a:ext cx="1341438" cy="265112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68429" name="Oval 77"/>
          <p:cNvSpPr>
            <a:spLocks noChangeArrowheads="1"/>
          </p:cNvSpPr>
          <p:nvPr/>
        </p:nvSpPr>
        <p:spPr bwMode="auto">
          <a:xfrm>
            <a:off x="3930650" y="4902200"/>
            <a:ext cx="74613" cy="74613"/>
          </a:xfrm>
          <a:prstGeom prst="ellipse">
            <a:avLst/>
          </a:prstGeom>
          <a:solidFill>
            <a:srgbClr val="00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68430" name="Oval 78"/>
          <p:cNvSpPr>
            <a:spLocks noChangeArrowheads="1"/>
          </p:cNvSpPr>
          <p:nvPr/>
        </p:nvSpPr>
        <p:spPr bwMode="auto">
          <a:xfrm>
            <a:off x="3930650" y="5168900"/>
            <a:ext cx="74613" cy="74613"/>
          </a:xfrm>
          <a:prstGeom prst="ellipse">
            <a:avLst/>
          </a:prstGeom>
          <a:solidFill>
            <a:srgbClr val="00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68432" name="Rectangle 80"/>
          <p:cNvSpPr>
            <a:spLocks noChangeArrowheads="1"/>
          </p:cNvSpPr>
          <p:nvPr/>
        </p:nvSpPr>
        <p:spPr bwMode="auto">
          <a:xfrm>
            <a:off x="5295900" y="2971800"/>
            <a:ext cx="1341438" cy="265113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68433" name="Rectangle 81"/>
          <p:cNvSpPr>
            <a:spLocks noChangeArrowheads="1"/>
          </p:cNvSpPr>
          <p:nvPr/>
        </p:nvSpPr>
        <p:spPr bwMode="auto">
          <a:xfrm>
            <a:off x="5257800" y="2955548"/>
            <a:ext cx="13716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 algn="ctr"/>
            <a:r>
              <a:rPr lang="en-US" sz="1200" noProof="1" smtClean="0">
                <a:latin typeface="Courier New" charset="0"/>
              </a:rPr>
              <a:t>COMPOUND</a:t>
            </a:r>
            <a:endParaRPr lang="en-US" sz="1200" dirty="0">
              <a:latin typeface="Courier New" charset="0"/>
            </a:endParaRPr>
          </a:p>
        </p:txBody>
      </p:sp>
      <p:sp>
        <p:nvSpPr>
          <p:cNvPr id="868434" name="Rectangle 82"/>
          <p:cNvSpPr>
            <a:spLocks noChangeArrowheads="1"/>
          </p:cNvSpPr>
          <p:nvPr/>
        </p:nvSpPr>
        <p:spPr bwMode="auto">
          <a:xfrm>
            <a:off x="5295900" y="3230563"/>
            <a:ext cx="1341438" cy="265112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68435" name="Rectangle 83"/>
          <p:cNvSpPr>
            <a:spLocks noChangeArrowheads="1"/>
          </p:cNvSpPr>
          <p:nvPr/>
        </p:nvSpPr>
        <p:spPr bwMode="auto">
          <a:xfrm>
            <a:off x="5257800" y="3214310"/>
            <a:ext cx="13716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 algn="ctr"/>
            <a:r>
              <a:rPr sz="1200" noProof="1">
                <a:latin typeface="Courier New" charset="0"/>
              </a:rPr>
              <a:t>+</a:t>
            </a:r>
            <a:endParaRPr lang="en-US" sz="1200">
              <a:latin typeface="Courier New" charset="0"/>
            </a:endParaRPr>
          </a:p>
        </p:txBody>
      </p:sp>
      <p:sp>
        <p:nvSpPr>
          <p:cNvPr id="868436" name="Rectangle 84"/>
          <p:cNvSpPr>
            <a:spLocks noChangeArrowheads="1"/>
          </p:cNvSpPr>
          <p:nvPr/>
        </p:nvSpPr>
        <p:spPr bwMode="auto">
          <a:xfrm>
            <a:off x="5295900" y="3489325"/>
            <a:ext cx="1341438" cy="265113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68437" name="Rectangle 85"/>
          <p:cNvSpPr>
            <a:spLocks noChangeArrowheads="1"/>
          </p:cNvSpPr>
          <p:nvPr/>
        </p:nvSpPr>
        <p:spPr bwMode="auto">
          <a:xfrm>
            <a:off x="5295900" y="3748088"/>
            <a:ext cx="1341438" cy="265112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68438" name="Oval 86"/>
          <p:cNvSpPr>
            <a:spLocks noChangeArrowheads="1"/>
          </p:cNvSpPr>
          <p:nvPr/>
        </p:nvSpPr>
        <p:spPr bwMode="auto">
          <a:xfrm>
            <a:off x="5911850" y="3581400"/>
            <a:ext cx="74613" cy="74613"/>
          </a:xfrm>
          <a:prstGeom prst="ellipse">
            <a:avLst/>
          </a:prstGeom>
          <a:solidFill>
            <a:srgbClr val="00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68439" name="Oval 87"/>
          <p:cNvSpPr>
            <a:spLocks noChangeArrowheads="1"/>
          </p:cNvSpPr>
          <p:nvPr/>
        </p:nvSpPr>
        <p:spPr bwMode="auto">
          <a:xfrm>
            <a:off x="5911850" y="3848100"/>
            <a:ext cx="74613" cy="74613"/>
          </a:xfrm>
          <a:prstGeom prst="ellipse">
            <a:avLst/>
          </a:prstGeom>
          <a:solidFill>
            <a:srgbClr val="00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68441" name="Rectangle 89"/>
          <p:cNvSpPr>
            <a:spLocks noChangeArrowheads="1"/>
          </p:cNvSpPr>
          <p:nvPr/>
        </p:nvSpPr>
        <p:spPr bwMode="auto">
          <a:xfrm>
            <a:off x="2019300" y="2387600"/>
            <a:ext cx="1341438" cy="265113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68442" name="Rectangle 90"/>
          <p:cNvSpPr>
            <a:spLocks noChangeArrowheads="1"/>
          </p:cNvSpPr>
          <p:nvPr/>
        </p:nvSpPr>
        <p:spPr bwMode="auto">
          <a:xfrm>
            <a:off x="1981200" y="2356078"/>
            <a:ext cx="13716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 algn="ctr"/>
            <a:r>
              <a:rPr lang="en-US" sz="1200" noProof="1" smtClean="0">
                <a:latin typeface="Courier New" charset="0"/>
              </a:rPr>
              <a:t>COMPOUND</a:t>
            </a:r>
            <a:endParaRPr lang="en-US" sz="1200" dirty="0">
              <a:latin typeface="Courier New" charset="0"/>
            </a:endParaRPr>
          </a:p>
        </p:txBody>
      </p:sp>
      <p:sp>
        <p:nvSpPr>
          <p:cNvPr id="868443" name="Rectangle 91"/>
          <p:cNvSpPr>
            <a:spLocks noChangeArrowheads="1"/>
          </p:cNvSpPr>
          <p:nvPr/>
        </p:nvSpPr>
        <p:spPr bwMode="auto">
          <a:xfrm>
            <a:off x="2019300" y="2646363"/>
            <a:ext cx="1341438" cy="265112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68444" name="Rectangle 92"/>
          <p:cNvSpPr>
            <a:spLocks noChangeArrowheads="1"/>
          </p:cNvSpPr>
          <p:nvPr/>
        </p:nvSpPr>
        <p:spPr bwMode="auto">
          <a:xfrm>
            <a:off x="1981200" y="2618015"/>
            <a:ext cx="13716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 algn="ctr"/>
            <a:r>
              <a:rPr sz="1200" noProof="1">
                <a:latin typeface="Courier New" charset="0"/>
              </a:rPr>
              <a:t>=</a:t>
            </a:r>
            <a:endParaRPr lang="en-US" sz="1200">
              <a:latin typeface="Courier New" charset="0"/>
            </a:endParaRPr>
          </a:p>
        </p:txBody>
      </p:sp>
      <p:sp>
        <p:nvSpPr>
          <p:cNvPr id="868445" name="Rectangle 93"/>
          <p:cNvSpPr>
            <a:spLocks noChangeArrowheads="1"/>
          </p:cNvSpPr>
          <p:nvPr/>
        </p:nvSpPr>
        <p:spPr bwMode="auto">
          <a:xfrm>
            <a:off x="2019300" y="2905125"/>
            <a:ext cx="1341438" cy="265113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68446" name="Rectangle 94"/>
          <p:cNvSpPr>
            <a:spLocks noChangeArrowheads="1"/>
          </p:cNvSpPr>
          <p:nvPr/>
        </p:nvSpPr>
        <p:spPr bwMode="auto">
          <a:xfrm>
            <a:off x="2019300" y="3163888"/>
            <a:ext cx="1341438" cy="265112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68447" name="Oval 95"/>
          <p:cNvSpPr>
            <a:spLocks noChangeArrowheads="1"/>
          </p:cNvSpPr>
          <p:nvPr/>
        </p:nvSpPr>
        <p:spPr bwMode="auto">
          <a:xfrm>
            <a:off x="2635250" y="2997200"/>
            <a:ext cx="74613" cy="74613"/>
          </a:xfrm>
          <a:prstGeom prst="ellipse">
            <a:avLst/>
          </a:prstGeom>
          <a:solidFill>
            <a:srgbClr val="00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68448" name="Oval 96"/>
          <p:cNvSpPr>
            <a:spLocks noChangeArrowheads="1"/>
          </p:cNvSpPr>
          <p:nvPr/>
        </p:nvSpPr>
        <p:spPr bwMode="auto">
          <a:xfrm>
            <a:off x="2635250" y="3263900"/>
            <a:ext cx="74613" cy="74613"/>
          </a:xfrm>
          <a:prstGeom prst="ellipse">
            <a:avLst/>
          </a:prstGeom>
          <a:solidFill>
            <a:srgbClr val="00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cxnSp>
        <p:nvCxnSpPr>
          <p:cNvPr id="868449" name="AutoShape 97"/>
          <p:cNvCxnSpPr>
            <a:cxnSpLocks noChangeShapeType="1"/>
            <a:stCxn id="868447" idx="2"/>
            <a:endCxn id="868373" idx="1"/>
          </p:cNvCxnSpPr>
          <p:nvPr/>
        </p:nvCxnSpPr>
        <p:spPr bwMode="auto">
          <a:xfrm rot="10800000" flipV="1">
            <a:off x="876300" y="3035300"/>
            <a:ext cx="1758950" cy="2970213"/>
          </a:xfrm>
          <a:prstGeom prst="bentConnector3">
            <a:avLst>
              <a:gd name="adj1" fmla="val 112995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868450" name="AutoShape 98"/>
          <p:cNvCxnSpPr>
            <a:cxnSpLocks noChangeShapeType="1"/>
            <a:stCxn id="868448" idx="6"/>
            <a:endCxn id="868432" idx="1"/>
          </p:cNvCxnSpPr>
          <p:nvPr/>
        </p:nvCxnSpPr>
        <p:spPr bwMode="auto">
          <a:xfrm flipV="1">
            <a:off x="2709863" y="3105150"/>
            <a:ext cx="2586037" cy="196850"/>
          </a:xfrm>
          <a:prstGeom prst="bentConnector3">
            <a:avLst>
              <a:gd name="adj1" fmla="val 58315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868451" name="AutoShape 99"/>
          <p:cNvCxnSpPr>
            <a:cxnSpLocks noChangeShapeType="1"/>
            <a:stCxn id="868439" idx="6"/>
            <a:endCxn id="868403" idx="1"/>
          </p:cNvCxnSpPr>
          <p:nvPr/>
        </p:nvCxnSpPr>
        <p:spPr bwMode="auto">
          <a:xfrm>
            <a:off x="5986463" y="3886200"/>
            <a:ext cx="1114425" cy="2119313"/>
          </a:xfrm>
          <a:prstGeom prst="bentConnector3">
            <a:avLst>
              <a:gd name="adj1" fmla="val 74931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868454" name="AutoShape 102"/>
          <p:cNvCxnSpPr>
            <a:cxnSpLocks noChangeShapeType="1"/>
            <a:stCxn id="868438" idx="2"/>
            <a:endCxn id="868417" idx="1"/>
          </p:cNvCxnSpPr>
          <p:nvPr/>
        </p:nvCxnSpPr>
        <p:spPr bwMode="auto">
          <a:xfrm rot="10800000" flipV="1">
            <a:off x="3314700" y="3619500"/>
            <a:ext cx="2597150" cy="806450"/>
          </a:xfrm>
          <a:prstGeom prst="bentConnector3">
            <a:avLst>
              <a:gd name="adj1" fmla="val 108801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868455" name="AutoShape 103"/>
          <p:cNvCxnSpPr>
            <a:cxnSpLocks noChangeShapeType="1"/>
            <a:stCxn id="868429" idx="2"/>
            <a:endCxn id="868389" idx="1"/>
          </p:cNvCxnSpPr>
          <p:nvPr/>
        </p:nvCxnSpPr>
        <p:spPr bwMode="auto">
          <a:xfrm rot="10800000" flipV="1">
            <a:off x="2951163" y="4940300"/>
            <a:ext cx="979487" cy="1065213"/>
          </a:xfrm>
          <a:prstGeom prst="bentConnector3">
            <a:avLst>
              <a:gd name="adj1" fmla="val 123338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868456" name="AutoShape 104"/>
          <p:cNvCxnSpPr>
            <a:cxnSpLocks noChangeShapeType="1"/>
            <a:stCxn id="868430" idx="6"/>
            <a:endCxn id="868410" idx="1"/>
          </p:cNvCxnSpPr>
          <p:nvPr/>
        </p:nvCxnSpPr>
        <p:spPr bwMode="auto">
          <a:xfrm>
            <a:off x="4005263" y="5207000"/>
            <a:ext cx="1023937" cy="798513"/>
          </a:xfrm>
          <a:prstGeom prst="bentConnector3">
            <a:avLst>
              <a:gd name="adj1" fmla="val 75968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sp>
        <p:nvSpPr>
          <p:cNvPr id="868462" name="Oval 110"/>
          <p:cNvSpPr>
            <a:spLocks noChangeArrowheads="1"/>
          </p:cNvSpPr>
          <p:nvPr/>
        </p:nvSpPr>
        <p:spPr bwMode="auto">
          <a:xfrm>
            <a:off x="839788" y="2211388"/>
            <a:ext cx="74612" cy="74612"/>
          </a:xfrm>
          <a:prstGeom prst="ellipse">
            <a:avLst/>
          </a:prstGeom>
          <a:solidFill>
            <a:srgbClr val="00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cxnSp>
        <p:nvCxnSpPr>
          <p:cNvPr id="868463" name="AutoShape 111"/>
          <p:cNvCxnSpPr>
            <a:cxnSpLocks noChangeShapeType="1"/>
            <a:stCxn id="868462" idx="6"/>
            <a:endCxn id="868441" idx="1"/>
          </p:cNvCxnSpPr>
          <p:nvPr/>
        </p:nvCxnSpPr>
        <p:spPr bwMode="auto">
          <a:xfrm>
            <a:off x="914400" y="2249488"/>
            <a:ext cx="1104900" cy="271462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8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8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8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8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8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8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83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83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83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84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84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8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8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8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8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8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84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84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8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8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8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8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8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84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0"/>
                            </p:stCondLst>
                            <p:childTnLst>
                              <p:par>
                                <p:cTn id="7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8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8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8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8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8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84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84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00"/>
                            </p:stCondLst>
                            <p:childTnLst>
                              <p:par>
                                <p:cTn id="9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8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8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8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8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8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8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8373" grpId="0" animBg="1"/>
      <p:bldP spid="868374" grpId="0" build="p" autoUpdateAnimBg="0"/>
      <p:bldP spid="868389" grpId="0" animBg="1"/>
      <p:bldP spid="868390" grpId="0" build="p" autoUpdateAnimBg="0"/>
      <p:bldP spid="868392" grpId="0" animBg="1"/>
      <p:bldP spid="868393" grpId="0" build="p" autoUpdateAnimBg="0"/>
      <p:bldP spid="868403" grpId="0" animBg="1"/>
      <p:bldP spid="868404" grpId="0" build="p" autoUpdateAnimBg="0"/>
      <p:bldP spid="868406" grpId="0" animBg="1"/>
      <p:bldP spid="868407" grpId="0" build="p" autoUpdateAnimBg="0"/>
      <p:bldP spid="868410" grpId="0" animBg="1"/>
      <p:bldP spid="868411" grpId="0" build="p" autoUpdateAnimBg="0"/>
      <p:bldP spid="868417" grpId="0" animBg="1"/>
      <p:bldP spid="868418" grpId="0" build="p" autoUpdateAnimBg="0"/>
      <p:bldP spid="868420" grpId="0" animBg="1"/>
      <p:bldP spid="868421" grpId="0" build="p" autoUpdateAnimBg="0"/>
      <p:bldP spid="868424" grpId="0" animBg="1"/>
      <p:bldP spid="868426" grpId="0" animBg="1"/>
      <p:bldP spid="868429" grpId="0" animBg="1"/>
      <p:bldP spid="868430" grpId="0" animBg="1"/>
      <p:bldP spid="868432" grpId="0" animBg="1"/>
      <p:bldP spid="868433" grpId="0" build="p" autoUpdateAnimBg="0"/>
      <p:bldP spid="868434" grpId="0" animBg="1"/>
      <p:bldP spid="868435" grpId="0" build="p" autoUpdateAnimBg="0"/>
      <p:bldP spid="868436" grpId="0" animBg="1"/>
      <p:bldP spid="868437" grpId="0" animBg="1"/>
      <p:bldP spid="868438" grpId="0" animBg="1"/>
      <p:bldP spid="868439" grpId="0" animBg="1"/>
      <p:bldP spid="868441" grpId="0" animBg="1"/>
      <p:bldP spid="868442" grpId="0" build="p" autoUpdateAnimBg="0"/>
      <p:bldP spid="868443" grpId="0" animBg="1"/>
      <p:bldP spid="868444" grpId="0" build="p" autoUpdateAnimBg="0"/>
      <p:bldP spid="868445" grpId="0" animBg="1"/>
      <p:bldP spid="868446" grpId="0" animBg="1"/>
      <p:bldP spid="868447" grpId="0" animBg="1"/>
      <p:bldP spid="868448" grpId="0" animBg="1"/>
      <p:bldP spid="86846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42" name="Rectangle 2"/>
          <p:cNvSpPr>
            <a:spLocks noChangeArrowheads="1"/>
          </p:cNvSpPr>
          <p:nvPr/>
        </p:nvSpPr>
        <p:spPr bwMode="auto">
          <a:xfrm>
            <a:off x="304800" y="1076325"/>
            <a:ext cx="8534400" cy="54768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endParaRPr lang="en-US" sz="2400" b="0"/>
          </a:p>
        </p:txBody>
      </p:sp>
      <p:sp>
        <p:nvSpPr>
          <p:cNvPr id="778243" name="Text Box 3"/>
          <p:cNvSpPr txBox="1">
            <a:spLocks noChangeArrowheads="1"/>
          </p:cNvSpPr>
          <p:nvPr/>
        </p:nvSpPr>
        <p:spPr bwMode="auto">
          <a:xfrm>
            <a:off x="342900" y="1193800"/>
            <a:ext cx="8440738" cy="5068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lnSpc>
                <a:spcPct val="90000"/>
              </a:lnSpc>
            </a:pPr>
            <a:r>
              <a:rPr lang="en-US" dirty="0">
                <a:solidFill>
                  <a:srgbClr val="0000FF"/>
                </a:solidFill>
                <a:latin typeface="Courier New" charset="0"/>
              </a:rPr>
              <a:t>/*</a:t>
            </a:r>
          </a:p>
          <a:p>
            <a:pPr>
              <a:lnSpc>
                <a:spcPct val="90000"/>
              </a:lnSpc>
            </a:pPr>
            <a:r>
              <a:rPr lang="en-US" dirty="0">
                <a:solidFill>
                  <a:srgbClr val="0000FF"/>
                </a:solidFill>
                <a:latin typeface="Courier New" charset="0"/>
              </a:rPr>
              <a:t> * Implementation notes:</a:t>
            </a: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 </a:t>
            </a:r>
            <a:r>
              <a:rPr lang="en-US" dirty="0" err="1" smtClean="0">
                <a:solidFill>
                  <a:srgbClr val="0000FF"/>
                </a:solidFill>
                <a:latin typeface="Courier New" charset="0"/>
              </a:rPr>
              <a:t>readE</a:t>
            </a:r>
            <a:endParaRPr lang="en-US" dirty="0" smtClean="0">
              <a:solidFill>
                <a:srgbClr val="0000FF"/>
              </a:solidFill>
              <a:latin typeface="Courier New" charset="0"/>
            </a:endParaRPr>
          </a:p>
          <a:p>
            <a:pPr>
              <a:lnSpc>
                <a:spcPct val="90000"/>
              </a:lnSpc>
            </a:pPr>
            <a:r>
              <a:rPr lang="en-US" dirty="0">
                <a:solidFill>
                  <a:srgbClr val="0000FF"/>
                </a:solidFill>
                <a:latin typeface="Courier New" charset="0"/>
              </a:rPr>
              <a:t> * Usage: exp =</a:t>
            </a: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 </a:t>
            </a:r>
            <a:r>
              <a:rPr lang="en-US" dirty="0" err="1" smtClean="0">
                <a:solidFill>
                  <a:srgbClr val="0000FF"/>
                </a:solidFill>
                <a:latin typeface="Courier New" charset="0"/>
              </a:rPr>
              <a:t>readE(scanner</a:t>
            </a: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, </a:t>
            </a:r>
            <a:r>
              <a:rPr lang="en-US" dirty="0" err="1">
                <a:solidFill>
                  <a:srgbClr val="0000FF"/>
                </a:solidFill>
                <a:latin typeface="Courier New" charset="0"/>
              </a:rPr>
              <a:t>prec</a:t>
            </a:r>
            <a:r>
              <a:rPr lang="en-US" dirty="0">
                <a:solidFill>
                  <a:srgbClr val="0000FF"/>
                </a:solidFill>
                <a:latin typeface="Courier New" charset="0"/>
              </a:rPr>
              <a:t>);</a:t>
            </a:r>
          </a:p>
          <a:p>
            <a:pPr>
              <a:lnSpc>
                <a:spcPct val="90000"/>
              </a:lnSpc>
            </a:pPr>
            <a:r>
              <a:rPr lang="en-US" dirty="0">
                <a:solidFill>
                  <a:srgbClr val="0000FF"/>
                </a:solidFill>
                <a:latin typeface="Courier New" charset="0"/>
              </a:rPr>
              <a:t> * ----------------------------------</a:t>
            </a:r>
          </a:p>
          <a:p>
            <a:pPr>
              <a:lnSpc>
                <a:spcPct val="90000"/>
              </a:lnSpc>
            </a:pPr>
            <a:r>
              <a:rPr lang="en-US" dirty="0">
                <a:solidFill>
                  <a:srgbClr val="0000FF"/>
                </a:solidFill>
                <a:latin typeface="Courier New" charset="0"/>
              </a:rPr>
              <a:t> * This function reads the next expression from the</a:t>
            </a: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 scanner </a:t>
            </a:r>
            <a:r>
              <a:rPr lang="en-US" dirty="0">
                <a:solidFill>
                  <a:srgbClr val="0000FF"/>
                </a:solidFill>
                <a:latin typeface="Courier New" charset="0"/>
              </a:rPr>
              <a:t>by</a:t>
            </a:r>
          </a:p>
          <a:p>
            <a:pPr>
              <a:lnSpc>
                <a:spcPct val="90000"/>
              </a:lnSpc>
            </a:pPr>
            <a:r>
              <a:rPr lang="en-US" dirty="0">
                <a:solidFill>
                  <a:srgbClr val="0000FF"/>
                </a:solidFill>
                <a:latin typeface="Courier New" charset="0"/>
              </a:rPr>
              <a:t> * matching the input to the following ambiguous grammar:</a:t>
            </a:r>
          </a:p>
          <a:p>
            <a:pPr>
              <a:lnSpc>
                <a:spcPct val="90000"/>
              </a:lnSpc>
            </a:pPr>
            <a:r>
              <a:rPr lang="en-US" dirty="0">
                <a:solidFill>
                  <a:srgbClr val="0000FF"/>
                </a:solidFill>
                <a:latin typeface="Courier New" charset="0"/>
              </a:rPr>
              <a:t> *</a:t>
            </a:r>
          </a:p>
          <a:p>
            <a:pPr>
              <a:lnSpc>
                <a:spcPct val="90000"/>
              </a:lnSpc>
            </a:pPr>
            <a:r>
              <a:rPr lang="en-US" dirty="0">
                <a:solidFill>
                  <a:srgbClr val="0000FF"/>
                </a:solidFill>
                <a:latin typeface="Courier New" charset="0"/>
              </a:rPr>
              <a:t> *       E  -&gt;  T</a:t>
            </a:r>
          </a:p>
          <a:p>
            <a:pPr>
              <a:lnSpc>
                <a:spcPct val="90000"/>
              </a:lnSpc>
            </a:pPr>
            <a:r>
              <a:rPr lang="en-US" dirty="0">
                <a:solidFill>
                  <a:srgbClr val="0000FF"/>
                </a:solidFill>
                <a:latin typeface="Courier New" charset="0"/>
              </a:rPr>
              <a:t> *       E  -&gt;  E op E</a:t>
            </a:r>
          </a:p>
          <a:p>
            <a:pPr>
              <a:lnSpc>
                <a:spcPct val="90000"/>
              </a:lnSpc>
            </a:pPr>
            <a:r>
              <a:rPr lang="en-US" dirty="0">
                <a:solidFill>
                  <a:srgbClr val="0000FF"/>
                </a:solidFill>
                <a:latin typeface="Courier New" charset="0"/>
              </a:rPr>
              <a:t> *</a:t>
            </a:r>
          </a:p>
          <a:p>
            <a:pPr>
              <a:lnSpc>
                <a:spcPct val="90000"/>
              </a:lnSpc>
            </a:pPr>
            <a:r>
              <a:rPr lang="en-US" dirty="0">
                <a:solidFill>
                  <a:srgbClr val="0000FF"/>
                </a:solidFill>
                <a:latin typeface="Courier New" charset="0"/>
              </a:rPr>
              <a:t> * This version of the method uses precedence to resolve ambiguity.</a:t>
            </a:r>
          </a:p>
          <a:p>
            <a:pPr>
              <a:lnSpc>
                <a:spcPct val="90000"/>
              </a:lnSpc>
            </a:pPr>
            <a:r>
              <a:rPr lang="en-US" dirty="0">
                <a:solidFill>
                  <a:srgbClr val="0000FF"/>
                </a:solidFill>
                <a:latin typeface="Courier New" charset="0"/>
              </a:rPr>
              <a:t> */</a:t>
            </a:r>
          </a:p>
          <a:p>
            <a:pPr>
              <a:lnSpc>
                <a:spcPct val="90000"/>
              </a:lnSpc>
            </a:pPr>
            <a:endParaRPr lang="en-US" sz="900" dirty="0">
              <a:latin typeface="Courier New" charset="0"/>
            </a:endParaRPr>
          </a:p>
          <a:p>
            <a:pPr>
              <a:lnSpc>
                <a:spcPct val="90000"/>
              </a:lnSpc>
            </a:pPr>
            <a:r>
              <a:rPr lang="en-US" dirty="0">
                <a:latin typeface="Courier New" charset="0"/>
              </a:rPr>
              <a:t>Expression </a:t>
            </a:r>
            <a:r>
              <a:rPr lang="en-US" dirty="0" smtClean="0">
                <a:latin typeface="Courier New" charset="0"/>
              </a:rPr>
              <a:t>*</a:t>
            </a:r>
            <a:r>
              <a:rPr lang="en-US" dirty="0" err="1" smtClean="0">
                <a:latin typeface="Courier New" charset="0"/>
              </a:rPr>
              <a:t>readE(TokenScanner</a:t>
            </a:r>
            <a:r>
              <a:rPr lang="en-US" dirty="0" smtClean="0">
                <a:latin typeface="Courier New" charset="0"/>
              </a:rPr>
              <a:t> </a:t>
            </a:r>
            <a:r>
              <a:rPr lang="en-US" dirty="0">
                <a:latin typeface="Courier New" charset="0"/>
              </a:rPr>
              <a:t>&amp;</a:t>
            </a:r>
            <a:r>
              <a:rPr lang="en-US" dirty="0" smtClean="0">
                <a:latin typeface="Courier New" charset="0"/>
              </a:rPr>
              <a:t> scanner, </a:t>
            </a:r>
            <a:r>
              <a:rPr lang="en-US" dirty="0" err="1">
                <a:latin typeface="Courier New" charset="0"/>
              </a:rPr>
              <a:t>int</a:t>
            </a:r>
            <a:r>
              <a:rPr lang="en-US" dirty="0">
                <a:latin typeface="Courier New" charset="0"/>
              </a:rPr>
              <a:t> </a:t>
            </a:r>
            <a:r>
              <a:rPr lang="en-US" dirty="0" err="1">
                <a:latin typeface="Courier New" charset="0"/>
              </a:rPr>
              <a:t>prec</a:t>
            </a:r>
            <a:r>
              <a:rPr lang="en-US" dirty="0">
                <a:latin typeface="Courier New" charset="0"/>
              </a:rPr>
              <a:t>) {</a:t>
            </a:r>
            <a:endParaRPr lang="en-US" dirty="0" smtClean="0">
              <a:latin typeface="Courier New" charset="0"/>
            </a:endParaRPr>
          </a:p>
          <a:p>
            <a:pPr>
              <a:lnSpc>
                <a:spcPct val="90000"/>
              </a:lnSpc>
            </a:pPr>
            <a:r>
              <a:rPr lang="en-US" dirty="0" smtClean="0">
                <a:latin typeface="Courier New" charset="0"/>
              </a:rPr>
              <a:t>   Expression *exp = </a:t>
            </a:r>
            <a:r>
              <a:rPr lang="en-US" dirty="0" err="1" smtClean="0">
                <a:latin typeface="Courier New" charset="0"/>
              </a:rPr>
              <a:t>readT(scanner</a:t>
            </a:r>
            <a:r>
              <a:rPr lang="en-US" dirty="0" smtClean="0">
                <a:latin typeface="Courier New" charset="0"/>
              </a:rPr>
              <a:t>);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latin typeface="Courier New" charset="0"/>
              </a:rPr>
              <a:t>   string token;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latin typeface="Courier New" charset="0"/>
              </a:rPr>
              <a:t>   while (true) {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latin typeface="Courier New" charset="0"/>
              </a:rPr>
              <a:t>      token = </a:t>
            </a:r>
            <a:r>
              <a:rPr lang="en-US" dirty="0" err="1" smtClean="0">
                <a:latin typeface="Courier New" charset="0"/>
              </a:rPr>
              <a:t>scanner.nextToken</a:t>
            </a:r>
            <a:r>
              <a:rPr lang="en-US" dirty="0" smtClean="0">
                <a:latin typeface="Courier New" charset="0"/>
              </a:rPr>
              <a:t>();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latin typeface="Courier New" charset="0"/>
              </a:rPr>
              <a:t>      </a:t>
            </a:r>
            <a:r>
              <a:rPr lang="en-US" dirty="0" err="1" smtClean="0">
                <a:latin typeface="Courier New" charset="0"/>
              </a:rPr>
              <a:t>int</a:t>
            </a:r>
            <a:r>
              <a:rPr lang="en-US" dirty="0" smtClean="0">
                <a:latin typeface="Courier New" charset="0"/>
              </a:rPr>
              <a:t> </a:t>
            </a:r>
            <a:r>
              <a:rPr lang="en-US" dirty="0" err="1" smtClean="0">
                <a:latin typeface="Courier New" charset="0"/>
              </a:rPr>
              <a:t>tprec</a:t>
            </a:r>
            <a:r>
              <a:rPr lang="en-US" dirty="0" smtClean="0">
                <a:latin typeface="Courier New" charset="0"/>
              </a:rPr>
              <a:t> = </a:t>
            </a:r>
            <a:r>
              <a:rPr lang="en-US" dirty="0" err="1" smtClean="0">
                <a:latin typeface="Courier New" charset="0"/>
              </a:rPr>
              <a:t>precedence(token</a:t>
            </a:r>
            <a:r>
              <a:rPr lang="en-US" dirty="0" smtClean="0">
                <a:latin typeface="Courier New" charset="0"/>
              </a:rPr>
              <a:t>);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latin typeface="Courier New" charset="0"/>
              </a:rPr>
              <a:t>      if (</a:t>
            </a:r>
            <a:r>
              <a:rPr lang="en-US" dirty="0" err="1" smtClean="0">
                <a:latin typeface="Courier New" charset="0"/>
              </a:rPr>
              <a:t>tprec</a:t>
            </a:r>
            <a:r>
              <a:rPr lang="en-US" dirty="0" smtClean="0">
                <a:latin typeface="Courier New" charset="0"/>
              </a:rPr>
              <a:t> &lt;= </a:t>
            </a:r>
            <a:r>
              <a:rPr lang="en-US" dirty="0" err="1" smtClean="0">
                <a:latin typeface="Courier New" charset="0"/>
              </a:rPr>
              <a:t>prec</a:t>
            </a:r>
            <a:r>
              <a:rPr lang="en-US" dirty="0" smtClean="0">
                <a:latin typeface="Courier New" charset="0"/>
              </a:rPr>
              <a:t>) break;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latin typeface="Courier New" charset="0"/>
              </a:rPr>
              <a:t>      Expression *</a:t>
            </a:r>
            <a:r>
              <a:rPr lang="en-US" dirty="0" err="1" smtClean="0">
                <a:latin typeface="Courier New" charset="0"/>
              </a:rPr>
              <a:t>rhs</a:t>
            </a:r>
            <a:r>
              <a:rPr lang="en-US" dirty="0" smtClean="0">
                <a:latin typeface="Courier New" charset="0"/>
              </a:rPr>
              <a:t> = </a:t>
            </a:r>
            <a:r>
              <a:rPr lang="en-US" dirty="0" err="1" smtClean="0">
                <a:latin typeface="Courier New" charset="0"/>
              </a:rPr>
              <a:t>readE(scanner</a:t>
            </a:r>
            <a:r>
              <a:rPr lang="en-US" dirty="0" smtClean="0">
                <a:latin typeface="Courier New" charset="0"/>
              </a:rPr>
              <a:t>, </a:t>
            </a:r>
            <a:r>
              <a:rPr lang="en-US" dirty="0" err="1" smtClean="0">
                <a:latin typeface="Courier New" charset="0"/>
              </a:rPr>
              <a:t>tprec</a:t>
            </a:r>
            <a:r>
              <a:rPr lang="en-US" dirty="0" smtClean="0">
                <a:latin typeface="Courier New" charset="0"/>
              </a:rPr>
              <a:t>);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latin typeface="Courier New" charset="0"/>
              </a:rPr>
              <a:t>      exp = new </a:t>
            </a:r>
            <a:r>
              <a:rPr lang="en-US" dirty="0" err="1" smtClean="0">
                <a:latin typeface="Courier New" charset="0"/>
              </a:rPr>
              <a:t>CompoundExp(token</a:t>
            </a:r>
            <a:r>
              <a:rPr lang="en-US" dirty="0" smtClean="0">
                <a:latin typeface="Courier New" charset="0"/>
              </a:rPr>
              <a:t>, exp, </a:t>
            </a:r>
            <a:r>
              <a:rPr lang="en-US" dirty="0" err="1" smtClean="0">
                <a:latin typeface="Courier New" charset="0"/>
              </a:rPr>
              <a:t>rhs</a:t>
            </a:r>
            <a:r>
              <a:rPr lang="en-US" dirty="0" smtClean="0">
                <a:latin typeface="Courier New" charset="0"/>
              </a:rPr>
              <a:t>);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latin typeface="Courier New" charset="0"/>
              </a:rPr>
              <a:t>   }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latin typeface="Courier New" charset="0"/>
              </a:rPr>
              <a:t>   </a:t>
            </a:r>
            <a:r>
              <a:rPr lang="en-US" dirty="0" err="1" smtClean="0">
                <a:latin typeface="Courier New" charset="0"/>
              </a:rPr>
              <a:t>scanner.saveToken(token</a:t>
            </a:r>
            <a:r>
              <a:rPr lang="en-US" dirty="0" smtClean="0">
                <a:latin typeface="Courier New" charset="0"/>
              </a:rPr>
              <a:t>);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latin typeface="Courier New" charset="0"/>
              </a:rPr>
              <a:t>   return exp;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latin typeface="Courier New" charset="0"/>
              </a:rPr>
              <a:t>}</a:t>
            </a:r>
            <a:endParaRPr lang="en-US" sz="2400" dirty="0"/>
          </a:p>
        </p:txBody>
      </p:sp>
      <p:sp>
        <p:nvSpPr>
          <p:cNvPr id="778244" name="Rectangle 4"/>
          <p:cNvSpPr>
            <a:spLocks noChangeArrowheads="1"/>
          </p:cNvSpPr>
          <p:nvPr/>
        </p:nvSpPr>
        <p:spPr bwMode="auto">
          <a:xfrm>
            <a:off x="0" y="0"/>
            <a:ext cx="9131300" cy="1087438"/>
          </a:xfrm>
          <a:prstGeom prst="rect">
            <a:avLst/>
          </a:prstGeom>
          <a:solidFill>
            <a:srgbClr val="CCFF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78245" name="Rectangle 5"/>
          <p:cNvSpPr>
            <a:spLocks noChangeArrowheads="1"/>
          </p:cNvSpPr>
          <p:nvPr/>
        </p:nvSpPr>
        <p:spPr bwMode="auto">
          <a:xfrm>
            <a:off x="0" y="6567488"/>
            <a:ext cx="9131300" cy="290512"/>
          </a:xfrm>
          <a:prstGeom prst="rect">
            <a:avLst/>
          </a:prstGeom>
          <a:solidFill>
            <a:srgbClr val="CCFF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78246" name="Rectangle 6"/>
          <p:cNvSpPr>
            <a:spLocks noGrp="1" noChangeArrowheads="1"/>
          </p:cNvSpPr>
          <p:nvPr>
            <p:ph type="title"/>
          </p:nvPr>
        </p:nvSpPr>
        <p:spPr>
          <a:xfrm>
            <a:off x="0" y="76200"/>
            <a:ext cx="9144000" cy="1143000"/>
          </a:xfrm>
          <a:noFill/>
          <a:ln/>
        </p:spPr>
        <p:txBody>
          <a:bodyPr/>
          <a:lstStyle/>
          <a:p>
            <a:r>
              <a:rPr lang="en-US" sz="4000" dirty="0">
                <a:solidFill>
                  <a:srgbClr val="FF0000"/>
                </a:solidFill>
              </a:rPr>
              <a:t>The </a:t>
            </a:r>
            <a:r>
              <a:rPr lang="en-US" sz="3600" b="1" dirty="0" err="1">
                <a:solidFill>
                  <a:srgbClr val="FF0000"/>
                </a:solidFill>
                <a:latin typeface="Courier New" charset="0"/>
              </a:rPr>
              <a:t>parser.cpp</a:t>
            </a:r>
            <a:r>
              <a:rPr lang="en-US" sz="4000" dirty="0">
                <a:solidFill>
                  <a:srgbClr val="FF0000"/>
                </a:solidFill>
              </a:rPr>
              <a:t> Implementation</a:t>
            </a:r>
          </a:p>
        </p:txBody>
      </p:sp>
      <p:sp>
        <p:nvSpPr>
          <p:cNvPr id="778247" name="Rectangle 7"/>
          <p:cNvSpPr>
            <a:spLocks noChangeArrowheads="1"/>
          </p:cNvSpPr>
          <p:nvPr/>
        </p:nvSpPr>
        <p:spPr bwMode="auto">
          <a:xfrm>
            <a:off x="304800" y="1076325"/>
            <a:ext cx="8534400" cy="54768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endParaRPr lang="en-US" sz="2400" b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0290" name="Rectangle 2"/>
          <p:cNvSpPr>
            <a:spLocks noChangeArrowheads="1"/>
          </p:cNvSpPr>
          <p:nvPr/>
        </p:nvSpPr>
        <p:spPr bwMode="auto">
          <a:xfrm>
            <a:off x="304800" y="1076325"/>
            <a:ext cx="8534400" cy="54768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endParaRPr lang="en-US" sz="2400" b="0"/>
          </a:p>
        </p:txBody>
      </p:sp>
      <p:sp>
        <p:nvSpPr>
          <p:cNvPr id="780291" name="Text Box 3"/>
          <p:cNvSpPr txBox="1">
            <a:spLocks noChangeArrowheads="1"/>
          </p:cNvSpPr>
          <p:nvPr/>
        </p:nvSpPr>
        <p:spPr bwMode="auto">
          <a:xfrm>
            <a:off x="350838" y="1219200"/>
            <a:ext cx="8440737" cy="5068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lnSpc>
                <a:spcPct val="90000"/>
              </a:lnSpc>
            </a:pPr>
            <a:r>
              <a:rPr lang="en-US" dirty="0">
                <a:solidFill>
                  <a:srgbClr val="0000FF"/>
                </a:solidFill>
                <a:latin typeface="Courier New" charset="0"/>
              </a:rPr>
              <a:t>/*</a:t>
            </a:r>
          </a:p>
          <a:p>
            <a:pPr>
              <a:lnSpc>
                <a:spcPct val="90000"/>
              </a:lnSpc>
            </a:pPr>
            <a:r>
              <a:rPr lang="en-US" dirty="0">
                <a:solidFill>
                  <a:srgbClr val="0000FF"/>
                </a:solidFill>
                <a:latin typeface="Courier New" charset="0"/>
              </a:rPr>
              <a:t> * Implementation notes:</a:t>
            </a: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 </a:t>
            </a:r>
            <a:r>
              <a:rPr lang="en-US" dirty="0" err="1" smtClean="0">
                <a:solidFill>
                  <a:srgbClr val="0000FF"/>
                </a:solidFill>
                <a:latin typeface="Courier New" charset="0"/>
              </a:rPr>
              <a:t>readE</a:t>
            </a:r>
            <a:endParaRPr lang="en-US" dirty="0" smtClean="0">
              <a:solidFill>
                <a:srgbClr val="0000FF"/>
              </a:solidFill>
              <a:latin typeface="Courier New" charset="0"/>
            </a:endParaRPr>
          </a:p>
          <a:p>
            <a:pPr>
              <a:lnSpc>
                <a:spcPct val="90000"/>
              </a:lnSpc>
            </a:pPr>
            <a:r>
              <a:rPr lang="en-US" dirty="0">
                <a:solidFill>
                  <a:srgbClr val="0000FF"/>
                </a:solidFill>
                <a:latin typeface="Courier New" charset="0"/>
              </a:rPr>
              <a:t> * Usage: exp =</a:t>
            </a: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 </a:t>
            </a:r>
            <a:r>
              <a:rPr lang="en-US" dirty="0" err="1" smtClean="0">
                <a:solidFill>
                  <a:srgbClr val="0000FF"/>
                </a:solidFill>
                <a:latin typeface="Courier New" charset="0"/>
              </a:rPr>
              <a:t>readE(scanner</a:t>
            </a: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, </a:t>
            </a:r>
            <a:r>
              <a:rPr lang="en-US" dirty="0" err="1">
                <a:solidFill>
                  <a:srgbClr val="0000FF"/>
                </a:solidFill>
                <a:latin typeface="Courier New" charset="0"/>
              </a:rPr>
              <a:t>prec</a:t>
            </a:r>
            <a:r>
              <a:rPr lang="en-US" dirty="0">
                <a:solidFill>
                  <a:srgbClr val="0000FF"/>
                </a:solidFill>
                <a:latin typeface="Courier New" charset="0"/>
              </a:rPr>
              <a:t>);</a:t>
            </a:r>
          </a:p>
          <a:p>
            <a:pPr>
              <a:lnSpc>
                <a:spcPct val="90000"/>
              </a:lnSpc>
            </a:pPr>
            <a:r>
              <a:rPr lang="en-US" dirty="0">
                <a:solidFill>
                  <a:srgbClr val="0000FF"/>
                </a:solidFill>
                <a:latin typeface="Courier New" charset="0"/>
              </a:rPr>
              <a:t> * ----------------------------------</a:t>
            </a:r>
          </a:p>
          <a:p>
            <a:pPr>
              <a:lnSpc>
                <a:spcPct val="90000"/>
              </a:lnSpc>
            </a:pPr>
            <a:r>
              <a:rPr lang="en-US" dirty="0">
                <a:solidFill>
                  <a:srgbClr val="0000FF"/>
                </a:solidFill>
                <a:latin typeface="Courier New" charset="0"/>
              </a:rPr>
              <a:t> * This function reads the next expression from the</a:t>
            </a: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 scanner </a:t>
            </a:r>
            <a:r>
              <a:rPr lang="en-US" dirty="0">
                <a:solidFill>
                  <a:srgbClr val="0000FF"/>
                </a:solidFill>
                <a:latin typeface="Courier New" charset="0"/>
              </a:rPr>
              <a:t>by</a:t>
            </a:r>
          </a:p>
          <a:p>
            <a:pPr>
              <a:lnSpc>
                <a:spcPct val="90000"/>
              </a:lnSpc>
            </a:pPr>
            <a:r>
              <a:rPr lang="en-US" dirty="0">
                <a:solidFill>
                  <a:srgbClr val="0000FF"/>
                </a:solidFill>
                <a:latin typeface="Courier New" charset="0"/>
              </a:rPr>
              <a:t> * matching the input to the following ambiguous grammar:</a:t>
            </a:r>
          </a:p>
          <a:p>
            <a:pPr>
              <a:lnSpc>
                <a:spcPct val="90000"/>
              </a:lnSpc>
            </a:pPr>
            <a:r>
              <a:rPr lang="en-US" dirty="0">
                <a:solidFill>
                  <a:srgbClr val="0000FF"/>
                </a:solidFill>
                <a:latin typeface="Courier New" charset="0"/>
              </a:rPr>
              <a:t> *</a:t>
            </a:r>
          </a:p>
          <a:p>
            <a:pPr>
              <a:lnSpc>
                <a:spcPct val="90000"/>
              </a:lnSpc>
            </a:pPr>
            <a:r>
              <a:rPr lang="en-US" dirty="0">
                <a:solidFill>
                  <a:srgbClr val="0000FF"/>
                </a:solidFill>
                <a:latin typeface="Courier New" charset="0"/>
              </a:rPr>
              <a:t> </a:t>
            </a: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*       </a:t>
            </a:r>
            <a:r>
              <a:rPr lang="en-US" dirty="0">
                <a:solidFill>
                  <a:srgbClr val="0000FF"/>
                </a:solidFill>
                <a:latin typeface="Courier New" charset="0"/>
              </a:rPr>
              <a:t>E  -&gt;  T</a:t>
            </a:r>
          </a:p>
          <a:p>
            <a:pPr>
              <a:lnSpc>
                <a:spcPct val="90000"/>
              </a:lnSpc>
            </a:pPr>
            <a:r>
              <a:rPr lang="en-US" dirty="0">
                <a:solidFill>
                  <a:srgbClr val="0000FF"/>
                </a:solidFill>
                <a:latin typeface="Courier New" charset="0"/>
              </a:rPr>
              <a:t> </a:t>
            </a: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*       </a:t>
            </a:r>
            <a:r>
              <a:rPr lang="en-US" dirty="0">
                <a:solidFill>
                  <a:srgbClr val="0000FF"/>
                </a:solidFill>
                <a:latin typeface="Courier New" charset="0"/>
              </a:rPr>
              <a:t>E  -&gt;  E op E</a:t>
            </a:r>
          </a:p>
          <a:p>
            <a:pPr>
              <a:lnSpc>
                <a:spcPct val="90000"/>
              </a:lnSpc>
            </a:pPr>
            <a:r>
              <a:rPr lang="en-US" dirty="0">
                <a:solidFill>
                  <a:srgbClr val="0000FF"/>
                </a:solidFill>
                <a:latin typeface="Courier New" charset="0"/>
              </a:rPr>
              <a:t> *</a:t>
            </a:r>
          </a:p>
          <a:p>
            <a:pPr>
              <a:lnSpc>
                <a:spcPct val="90000"/>
              </a:lnSpc>
            </a:pPr>
            <a:r>
              <a:rPr lang="en-US" dirty="0">
                <a:solidFill>
                  <a:srgbClr val="0000FF"/>
                </a:solidFill>
                <a:latin typeface="Courier New" charset="0"/>
              </a:rPr>
              <a:t> * This version of the method uses precedence to resolve ambiguity.</a:t>
            </a:r>
          </a:p>
          <a:p>
            <a:pPr>
              <a:lnSpc>
                <a:spcPct val="90000"/>
              </a:lnSpc>
            </a:pPr>
            <a:r>
              <a:rPr lang="en-US" dirty="0">
                <a:solidFill>
                  <a:srgbClr val="0000FF"/>
                </a:solidFill>
                <a:latin typeface="Courier New" charset="0"/>
              </a:rPr>
              <a:t> */</a:t>
            </a:r>
          </a:p>
          <a:p>
            <a:pPr>
              <a:lnSpc>
                <a:spcPct val="90000"/>
              </a:lnSpc>
            </a:pPr>
            <a:endParaRPr lang="en-US" sz="900" dirty="0">
              <a:latin typeface="Courier New" charset="0"/>
            </a:endParaRPr>
          </a:p>
          <a:p>
            <a:pPr>
              <a:lnSpc>
                <a:spcPct val="90000"/>
              </a:lnSpc>
            </a:pPr>
            <a:r>
              <a:rPr lang="en-US" dirty="0">
                <a:latin typeface="Courier New" charset="0"/>
              </a:rPr>
              <a:t>Expression </a:t>
            </a:r>
            <a:r>
              <a:rPr lang="en-US" dirty="0" smtClean="0">
                <a:latin typeface="Courier New" charset="0"/>
              </a:rPr>
              <a:t>*</a:t>
            </a:r>
            <a:r>
              <a:rPr lang="en-US" dirty="0" err="1" smtClean="0">
                <a:latin typeface="Courier New" charset="0"/>
              </a:rPr>
              <a:t>readE(TokenScanner</a:t>
            </a:r>
            <a:r>
              <a:rPr lang="en-US" dirty="0" smtClean="0">
                <a:latin typeface="Courier New" charset="0"/>
              </a:rPr>
              <a:t> </a:t>
            </a:r>
            <a:r>
              <a:rPr lang="en-US" dirty="0">
                <a:latin typeface="Courier New" charset="0"/>
              </a:rPr>
              <a:t>&amp;</a:t>
            </a:r>
            <a:r>
              <a:rPr lang="en-US" dirty="0" smtClean="0">
                <a:latin typeface="Courier New" charset="0"/>
              </a:rPr>
              <a:t> scanner, </a:t>
            </a:r>
            <a:r>
              <a:rPr lang="en-US" dirty="0" err="1">
                <a:latin typeface="Courier New" charset="0"/>
              </a:rPr>
              <a:t>int</a:t>
            </a:r>
            <a:r>
              <a:rPr lang="en-US" dirty="0">
                <a:latin typeface="Courier New" charset="0"/>
              </a:rPr>
              <a:t> </a:t>
            </a:r>
            <a:r>
              <a:rPr lang="en-US" dirty="0" err="1">
                <a:latin typeface="Courier New" charset="0"/>
              </a:rPr>
              <a:t>prec</a:t>
            </a:r>
            <a:r>
              <a:rPr lang="en-US" dirty="0">
                <a:latin typeface="Courier New" charset="0"/>
              </a:rPr>
              <a:t>) {</a:t>
            </a:r>
            <a:endParaRPr lang="en-US" dirty="0" smtClean="0">
              <a:latin typeface="Courier New" charset="0"/>
            </a:endParaRPr>
          </a:p>
          <a:p>
            <a:pPr>
              <a:lnSpc>
                <a:spcPct val="90000"/>
              </a:lnSpc>
            </a:pPr>
            <a:r>
              <a:rPr lang="en-US" dirty="0" smtClean="0">
                <a:latin typeface="Courier New" charset="0"/>
              </a:rPr>
              <a:t>   Expression </a:t>
            </a:r>
            <a:r>
              <a:rPr lang="en-US" dirty="0">
                <a:latin typeface="Courier New" charset="0"/>
              </a:rPr>
              <a:t>*exp =</a:t>
            </a:r>
            <a:r>
              <a:rPr lang="en-US" dirty="0" smtClean="0">
                <a:latin typeface="Courier New" charset="0"/>
              </a:rPr>
              <a:t> </a:t>
            </a:r>
            <a:r>
              <a:rPr lang="en-US" dirty="0" err="1" smtClean="0">
                <a:latin typeface="Courier New" charset="0"/>
              </a:rPr>
              <a:t>readT(scanner</a:t>
            </a:r>
            <a:r>
              <a:rPr lang="en-US" dirty="0" smtClean="0">
                <a:latin typeface="Courier New" charset="0"/>
              </a:rPr>
              <a:t>)</a:t>
            </a:r>
            <a:r>
              <a:rPr lang="en-US" dirty="0">
                <a:latin typeface="Courier New" charset="0"/>
              </a:rPr>
              <a:t>;</a:t>
            </a:r>
            <a:endParaRPr lang="en-US" dirty="0" smtClean="0">
              <a:latin typeface="Courier New" charset="0"/>
            </a:endParaRPr>
          </a:p>
          <a:p>
            <a:pPr>
              <a:lnSpc>
                <a:spcPct val="90000"/>
              </a:lnSpc>
            </a:pPr>
            <a:r>
              <a:rPr lang="en-US" dirty="0" smtClean="0">
                <a:latin typeface="Courier New" charset="0"/>
              </a:rPr>
              <a:t>   string </a:t>
            </a:r>
            <a:r>
              <a:rPr lang="en-US" dirty="0">
                <a:latin typeface="Courier New" charset="0"/>
              </a:rPr>
              <a:t>token;</a:t>
            </a:r>
            <a:endParaRPr lang="en-US" dirty="0" smtClean="0">
              <a:latin typeface="Courier New" charset="0"/>
            </a:endParaRPr>
          </a:p>
          <a:p>
            <a:pPr>
              <a:lnSpc>
                <a:spcPct val="90000"/>
              </a:lnSpc>
            </a:pPr>
            <a:r>
              <a:rPr lang="en-US" dirty="0" smtClean="0">
                <a:latin typeface="Courier New" charset="0"/>
              </a:rPr>
              <a:t>   while </a:t>
            </a:r>
            <a:r>
              <a:rPr lang="en-US" dirty="0">
                <a:latin typeface="Courier New" charset="0"/>
              </a:rPr>
              <a:t>(true) {</a:t>
            </a:r>
            <a:endParaRPr lang="en-US" dirty="0" smtClean="0">
              <a:latin typeface="Courier New" charset="0"/>
            </a:endParaRPr>
          </a:p>
          <a:p>
            <a:pPr>
              <a:lnSpc>
                <a:spcPct val="90000"/>
              </a:lnSpc>
            </a:pPr>
            <a:r>
              <a:rPr lang="en-US" dirty="0" smtClean="0">
                <a:latin typeface="Courier New" charset="0"/>
              </a:rPr>
              <a:t>      token </a:t>
            </a:r>
            <a:r>
              <a:rPr lang="en-US" dirty="0">
                <a:latin typeface="Courier New" charset="0"/>
              </a:rPr>
              <a:t>=</a:t>
            </a:r>
            <a:r>
              <a:rPr lang="en-US" dirty="0" smtClean="0">
                <a:latin typeface="Courier New" charset="0"/>
              </a:rPr>
              <a:t> </a:t>
            </a:r>
            <a:r>
              <a:rPr lang="en-US" dirty="0" err="1" smtClean="0">
                <a:latin typeface="Courier New" charset="0"/>
              </a:rPr>
              <a:t>scanner.nextToken</a:t>
            </a:r>
            <a:r>
              <a:rPr lang="en-US" dirty="0">
                <a:latin typeface="Courier New" charset="0"/>
              </a:rPr>
              <a:t>();</a:t>
            </a:r>
            <a:endParaRPr lang="en-US" dirty="0" smtClean="0">
              <a:latin typeface="Courier New" charset="0"/>
            </a:endParaRPr>
          </a:p>
          <a:p>
            <a:pPr>
              <a:lnSpc>
                <a:spcPct val="90000"/>
              </a:lnSpc>
            </a:pPr>
            <a:r>
              <a:rPr lang="en-US" dirty="0" smtClean="0">
                <a:latin typeface="Courier New" charset="0"/>
              </a:rPr>
              <a:t>      </a:t>
            </a:r>
            <a:r>
              <a:rPr lang="en-US" dirty="0" err="1" smtClean="0">
                <a:latin typeface="Courier New" charset="0"/>
              </a:rPr>
              <a:t>int</a:t>
            </a:r>
            <a:r>
              <a:rPr lang="en-US" dirty="0" smtClean="0">
                <a:latin typeface="Courier New" charset="0"/>
              </a:rPr>
              <a:t> </a:t>
            </a:r>
            <a:r>
              <a:rPr lang="en-US" dirty="0" err="1" smtClean="0">
                <a:latin typeface="Courier New" charset="0"/>
              </a:rPr>
              <a:t>tprec</a:t>
            </a:r>
            <a:r>
              <a:rPr lang="en-US" dirty="0" smtClean="0">
                <a:latin typeface="Courier New" charset="0"/>
              </a:rPr>
              <a:t> </a:t>
            </a:r>
            <a:r>
              <a:rPr lang="en-US" dirty="0">
                <a:latin typeface="Courier New" charset="0"/>
              </a:rPr>
              <a:t>=</a:t>
            </a:r>
            <a:r>
              <a:rPr lang="en-US" dirty="0" smtClean="0">
                <a:latin typeface="Courier New" charset="0"/>
              </a:rPr>
              <a:t> </a:t>
            </a:r>
            <a:r>
              <a:rPr lang="en-US" dirty="0" err="1" smtClean="0">
                <a:latin typeface="Courier New" charset="0"/>
              </a:rPr>
              <a:t>precedence(token</a:t>
            </a:r>
            <a:r>
              <a:rPr lang="en-US" dirty="0">
                <a:latin typeface="Courier New" charset="0"/>
              </a:rPr>
              <a:t>);</a:t>
            </a:r>
            <a:endParaRPr lang="en-US" dirty="0" smtClean="0">
              <a:latin typeface="Courier New" charset="0"/>
            </a:endParaRPr>
          </a:p>
          <a:p>
            <a:pPr>
              <a:lnSpc>
                <a:spcPct val="90000"/>
              </a:lnSpc>
            </a:pPr>
            <a:r>
              <a:rPr lang="en-US" dirty="0" smtClean="0">
                <a:latin typeface="Courier New" charset="0"/>
              </a:rPr>
              <a:t>      if (</a:t>
            </a:r>
            <a:r>
              <a:rPr lang="en-US" dirty="0" err="1" smtClean="0">
                <a:latin typeface="Courier New" charset="0"/>
              </a:rPr>
              <a:t>tprec</a:t>
            </a:r>
            <a:r>
              <a:rPr lang="en-US" dirty="0" smtClean="0">
                <a:latin typeface="Courier New" charset="0"/>
              </a:rPr>
              <a:t> </a:t>
            </a:r>
            <a:r>
              <a:rPr lang="en-US" dirty="0">
                <a:latin typeface="Courier New" charset="0"/>
              </a:rPr>
              <a:t>&lt;= </a:t>
            </a:r>
            <a:r>
              <a:rPr lang="en-US" dirty="0" err="1">
                <a:latin typeface="Courier New" charset="0"/>
              </a:rPr>
              <a:t>prec</a:t>
            </a:r>
            <a:r>
              <a:rPr lang="en-US" dirty="0">
                <a:latin typeface="Courier New" charset="0"/>
              </a:rPr>
              <a:t>) break;</a:t>
            </a:r>
            <a:endParaRPr lang="en-US" dirty="0" smtClean="0">
              <a:latin typeface="Courier New" charset="0"/>
            </a:endParaRPr>
          </a:p>
          <a:p>
            <a:pPr>
              <a:lnSpc>
                <a:spcPct val="90000"/>
              </a:lnSpc>
            </a:pPr>
            <a:r>
              <a:rPr lang="en-US" dirty="0" smtClean="0">
                <a:latin typeface="Courier New" charset="0"/>
              </a:rPr>
              <a:t>      Expression </a:t>
            </a:r>
            <a:r>
              <a:rPr lang="en-US" dirty="0">
                <a:latin typeface="Courier New" charset="0"/>
              </a:rPr>
              <a:t>*</a:t>
            </a:r>
            <a:r>
              <a:rPr lang="en-US" dirty="0" err="1">
                <a:latin typeface="Courier New" charset="0"/>
              </a:rPr>
              <a:t>rhs</a:t>
            </a:r>
            <a:r>
              <a:rPr lang="en-US" dirty="0">
                <a:latin typeface="Courier New" charset="0"/>
              </a:rPr>
              <a:t> =</a:t>
            </a:r>
            <a:r>
              <a:rPr lang="en-US" dirty="0" smtClean="0">
                <a:latin typeface="Courier New" charset="0"/>
              </a:rPr>
              <a:t> </a:t>
            </a:r>
            <a:r>
              <a:rPr lang="en-US" dirty="0" err="1" smtClean="0">
                <a:latin typeface="Courier New" charset="0"/>
              </a:rPr>
              <a:t>readE(scanner</a:t>
            </a:r>
            <a:r>
              <a:rPr lang="en-US" dirty="0" smtClean="0">
                <a:latin typeface="Courier New" charset="0"/>
              </a:rPr>
              <a:t>, </a:t>
            </a:r>
            <a:r>
              <a:rPr lang="en-US" dirty="0" err="1" smtClean="0">
                <a:latin typeface="Courier New" charset="0"/>
              </a:rPr>
              <a:t>tprec</a:t>
            </a:r>
            <a:r>
              <a:rPr lang="en-US" dirty="0" smtClean="0">
                <a:latin typeface="Courier New" charset="0"/>
              </a:rPr>
              <a:t>)</a:t>
            </a:r>
            <a:r>
              <a:rPr lang="en-US" dirty="0">
                <a:latin typeface="Courier New" charset="0"/>
              </a:rPr>
              <a:t>;</a:t>
            </a:r>
            <a:endParaRPr lang="en-US" dirty="0" smtClean="0">
              <a:latin typeface="Courier New" charset="0"/>
            </a:endParaRPr>
          </a:p>
          <a:p>
            <a:pPr>
              <a:lnSpc>
                <a:spcPct val="90000"/>
              </a:lnSpc>
            </a:pPr>
            <a:r>
              <a:rPr lang="en-US" dirty="0" smtClean="0">
                <a:latin typeface="Courier New" charset="0"/>
              </a:rPr>
              <a:t>      exp </a:t>
            </a:r>
            <a:r>
              <a:rPr lang="en-US" dirty="0">
                <a:latin typeface="Courier New" charset="0"/>
              </a:rPr>
              <a:t>= new </a:t>
            </a:r>
            <a:r>
              <a:rPr lang="en-US" dirty="0" err="1">
                <a:latin typeface="Courier New" charset="0"/>
              </a:rPr>
              <a:t>CompoundExp</a:t>
            </a:r>
            <a:r>
              <a:rPr lang="en-US" dirty="0" err="1" smtClean="0">
                <a:latin typeface="Courier New" charset="0"/>
              </a:rPr>
              <a:t>(token</a:t>
            </a:r>
            <a:r>
              <a:rPr lang="en-US" dirty="0" smtClean="0">
                <a:latin typeface="Courier New" charset="0"/>
              </a:rPr>
              <a:t>, </a:t>
            </a:r>
            <a:r>
              <a:rPr lang="en-US" dirty="0">
                <a:latin typeface="Courier New" charset="0"/>
              </a:rPr>
              <a:t>exp, </a:t>
            </a:r>
            <a:r>
              <a:rPr lang="en-US" dirty="0" err="1">
                <a:latin typeface="Courier New" charset="0"/>
              </a:rPr>
              <a:t>rhs</a:t>
            </a:r>
            <a:r>
              <a:rPr lang="en-US" dirty="0">
                <a:latin typeface="Courier New" charset="0"/>
              </a:rPr>
              <a:t>);</a:t>
            </a:r>
            <a:endParaRPr lang="en-US" dirty="0" smtClean="0">
              <a:latin typeface="Courier New" charset="0"/>
            </a:endParaRPr>
          </a:p>
          <a:p>
            <a:pPr>
              <a:lnSpc>
                <a:spcPct val="90000"/>
              </a:lnSpc>
            </a:pPr>
            <a:r>
              <a:rPr lang="en-US" dirty="0" smtClean="0">
                <a:latin typeface="Courier New" charset="0"/>
              </a:rPr>
              <a:t>   }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latin typeface="Courier New" charset="0"/>
              </a:rPr>
              <a:t>   </a:t>
            </a:r>
            <a:r>
              <a:rPr lang="en-US" dirty="0" err="1" smtClean="0">
                <a:latin typeface="Courier New" charset="0"/>
              </a:rPr>
              <a:t>scanner.saveToken</a:t>
            </a:r>
            <a:r>
              <a:rPr lang="en-US" dirty="0" err="1">
                <a:latin typeface="Courier New" charset="0"/>
              </a:rPr>
              <a:t>(token</a:t>
            </a:r>
            <a:r>
              <a:rPr lang="en-US" dirty="0">
                <a:latin typeface="Courier New" charset="0"/>
              </a:rPr>
              <a:t>);</a:t>
            </a:r>
            <a:endParaRPr lang="en-US" dirty="0" smtClean="0">
              <a:latin typeface="Courier New" charset="0"/>
            </a:endParaRPr>
          </a:p>
          <a:p>
            <a:pPr>
              <a:lnSpc>
                <a:spcPct val="90000"/>
              </a:lnSpc>
            </a:pPr>
            <a:r>
              <a:rPr lang="en-US" dirty="0" smtClean="0">
                <a:latin typeface="Courier New" charset="0"/>
              </a:rPr>
              <a:t>   return </a:t>
            </a:r>
            <a:r>
              <a:rPr lang="en-US" dirty="0">
                <a:latin typeface="Courier New" charset="0"/>
              </a:rPr>
              <a:t>exp;</a:t>
            </a:r>
          </a:p>
          <a:p>
            <a:pPr>
              <a:lnSpc>
                <a:spcPct val="90000"/>
              </a:lnSpc>
            </a:pPr>
            <a:r>
              <a:rPr lang="en-US" dirty="0">
                <a:latin typeface="Courier New" charset="0"/>
              </a:rPr>
              <a:t>}</a:t>
            </a:r>
          </a:p>
        </p:txBody>
      </p:sp>
      <p:grpSp>
        <p:nvGrpSpPr>
          <p:cNvPr id="780299" name="Group 11"/>
          <p:cNvGrpSpPr>
            <a:grpSpLocks/>
          </p:cNvGrpSpPr>
          <p:nvPr/>
        </p:nvGrpSpPr>
        <p:grpSpPr bwMode="auto">
          <a:xfrm>
            <a:off x="355600" y="1143000"/>
            <a:ext cx="8494713" cy="5334000"/>
            <a:chOff x="224" y="720"/>
            <a:chExt cx="5351" cy="3360"/>
          </a:xfrm>
        </p:grpSpPr>
        <p:sp>
          <p:nvSpPr>
            <p:cNvPr id="780293" name="Rectangle 5"/>
            <p:cNvSpPr>
              <a:spLocks noChangeArrowheads="1"/>
            </p:cNvSpPr>
            <p:nvPr/>
          </p:nvSpPr>
          <p:spPr bwMode="auto">
            <a:xfrm>
              <a:off x="224" y="720"/>
              <a:ext cx="5351" cy="3360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0294" name="Text Box 6"/>
            <p:cNvSpPr txBox="1">
              <a:spLocks noChangeArrowheads="1"/>
            </p:cNvSpPr>
            <p:nvPr/>
          </p:nvSpPr>
          <p:spPr bwMode="auto">
            <a:xfrm>
              <a:off x="235" y="752"/>
              <a:ext cx="5332" cy="23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en-US" dirty="0">
                  <a:solidFill>
                    <a:srgbClr val="0000FF"/>
                  </a:solidFill>
                  <a:latin typeface="Courier New" charset="0"/>
                </a:rPr>
                <a:t>/*</a:t>
              </a:r>
            </a:p>
            <a:p>
              <a:pPr>
                <a:lnSpc>
                  <a:spcPct val="90000"/>
                </a:lnSpc>
              </a:pPr>
              <a:r>
                <a:rPr lang="en-US" dirty="0">
                  <a:solidFill>
                    <a:srgbClr val="0000FF"/>
                  </a:solidFill>
                  <a:latin typeface="Courier New" charset="0"/>
                </a:rPr>
                <a:t> * Function:</a:t>
              </a:r>
              <a:r>
                <a:rPr lang="en-US" dirty="0" smtClean="0">
                  <a:solidFill>
                    <a:srgbClr val="0000FF"/>
                  </a:solidFill>
                  <a:latin typeface="Courier New" charset="0"/>
                </a:rPr>
                <a:t> </a:t>
              </a:r>
              <a:r>
                <a:rPr lang="en-US" dirty="0" err="1" smtClean="0">
                  <a:solidFill>
                    <a:srgbClr val="0000FF"/>
                  </a:solidFill>
                  <a:latin typeface="Courier New" charset="0"/>
                </a:rPr>
                <a:t>readT</a:t>
              </a:r>
              <a:endParaRPr lang="en-US" dirty="0" smtClean="0">
                <a:solidFill>
                  <a:srgbClr val="0000FF"/>
                </a:solidFill>
                <a:latin typeface="Courier New" charset="0"/>
              </a:endParaRPr>
            </a:p>
            <a:p>
              <a:pPr>
                <a:lnSpc>
                  <a:spcPct val="90000"/>
                </a:lnSpc>
              </a:pPr>
              <a:r>
                <a:rPr lang="en-US" dirty="0">
                  <a:solidFill>
                    <a:srgbClr val="0000FF"/>
                  </a:solidFill>
                  <a:latin typeface="Courier New" charset="0"/>
                </a:rPr>
                <a:t> * Usage: exp =</a:t>
              </a:r>
              <a:r>
                <a:rPr lang="en-US" dirty="0" smtClean="0">
                  <a:solidFill>
                    <a:srgbClr val="0000FF"/>
                  </a:solidFill>
                  <a:latin typeface="Courier New" charset="0"/>
                </a:rPr>
                <a:t> </a:t>
              </a:r>
              <a:r>
                <a:rPr lang="en-US" dirty="0" err="1" smtClean="0">
                  <a:solidFill>
                    <a:srgbClr val="0000FF"/>
                  </a:solidFill>
                  <a:latin typeface="Courier New" charset="0"/>
                </a:rPr>
                <a:t>readT(scanner</a:t>
              </a:r>
              <a:r>
                <a:rPr lang="en-US" dirty="0" smtClean="0">
                  <a:solidFill>
                    <a:srgbClr val="0000FF"/>
                  </a:solidFill>
                  <a:latin typeface="Courier New" charset="0"/>
                </a:rPr>
                <a:t>)</a:t>
              </a:r>
              <a:r>
                <a:rPr lang="en-US" dirty="0">
                  <a:solidFill>
                    <a:srgbClr val="0000FF"/>
                  </a:solidFill>
                  <a:latin typeface="Courier New" charset="0"/>
                </a:rPr>
                <a:t>;</a:t>
              </a:r>
            </a:p>
            <a:p>
              <a:pPr>
                <a:lnSpc>
                  <a:spcPct val="90000"/>
                </a:lnSpc>
              </a:pPr>
              <a:r>
                <a:rPr lang="en-US" dirty="0">
                  <a:solidFill>
                    <a:srgbClr val="0000FF"/>
                  </a:solidFill>
                  <a:latin typeface="Courier New" charset="0"/>
                </a:rPr>
                <a:t> * ----------------------------</a:t>
              </a:r>
            </a:p>
            <a:p>
              <a:pPr>
                <a:lnSpc>
                  <a:spcPct val="90000"/>
                </a:lnSpc>
              </a:pPr>
              <a:r>
                <a:rPr lang="en-US" dirty="0">
                  <a:solidFill>
                    <a:srgbClr val="0000FF"/>
                  </a:solidFill>
                  <a:latin typeface="Courier New" charset="0"/>
                </a:rPr>
                <a:t> * This function reads a single term from the</a:t>
              </a:r>
              <a:r>
                <a:rPr lang="en-US" dirty="0" smtClean="0">
                  <a:solidFill>
                    <a:srgbClr val="0000FF"/>
                  </a:solidFill>
                  <a:latin typeface="Courier New" charset="0"/>
                </a:rPr>
                <a:t> scanner.</a:t>
              </a:r>
              <a:endParaRPr lang="en-US" dirty="0">
                <a:solidFill>
                  <a:srgbClr val="0000FF"/>
                </a:solidFill>
                <a:latin typeface="Courier New" charset="0"/>
              </a:endParaRPr>
            </a:p>
            <a:p>
              <a:pPr>
                <a:lnSpc>
                  <a:spcPct val="90000"/>
                </a:lnSpc>
              </a:pPr>
              <a:r>
                <a:rPr lang="en-US" dirty="0">
                  <a:solidFill>
                    <a:srgbClr val="0000FF"/>
                  </a:solidFill>
                  <a:latin typeface="Courier New" charset="0"/>
                </a:rPr>
                <a:t> */</a:t>
              </a:r>
            </a:p>
            <a:p>
              <a:pPr>
                <a:lnSpc>
                  <a:spcPct val="90000"/>
                </a:lnSpc>
              </a:pPr>
              <a:endParaRPr lang="en-US" dirty="0">
                <a:latin typeface="Courier New" charset="0"/>
              </a:endParaRPr>
            </a:p>
            <a:p>
              <a:pPr>
                <a:lnSpc>
                  <a:spcPct val="90000"/>
                </a:lnSpc>
              </a:pPr>
              <a:r>
                <a:rPr lang="en-US" dirty="0">
                  <a:latin typeface="Courier New" charset="0"/>
                </a:rPr>
                <a:t>Expression </a:t>
              </a:r>
              <a:r>
                <a:rPr lang="en-US" dirty="0" smtClean="0">
                  <a:latin typeface="Courier New" charset="0"/>
                </a:rPr>
                <a:t>*</a:t>
              </a:r>
              <a:r>
                <a:rPr lang="en-US" dirty="0" err="1" smtClean="0">
                  <a:latin typeface="Courier New" charset="0"/>
                </a:rPr>
                <a:t>readT(TokenScanner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>
                  <a:latin typeface="Courier New" charset="0"/>
                </a:rPr>
                <a:t>&amp;</a:t>
              </a:r>
              <a:r>
                <a:rPr lang="en-US" dirty="0" smtClean="0">
                  <a:latin typeface="Courier New" charset="0"/>
                </a:rPr>
                <a:t> scanner) </a:t>
              </a:r>
              <a:r>
                <a:rPr lang="en-US" dirty="0">
                  <a:latin typeface="Courier New" charset="0"/>
                </a:rPr>
                <a:t>{</a:t>
              </a:r>
              <a:endParaRPr lang="en-US" dirty="0" smtClean="0">
                <a:latin typeface="Courier New" charset="0"/>
              </a:endParaRPr>
            </a:p>
            <a:p>
              <a:pPr>
                <a:lnSpc>
                  <a:spcPct val="90000"/>
                </a:lnSpc>
              </a:pPr>
              <a:r>
                <a:rPr lang="en-US" dirty="0" smtClean="0">
                  <a:latin typeface="Courier New" charset="0"/>
                </a:rPr>
                <a:t>   string token = </a:t>
              </a:r>
              <a:r>
                <a:rPr lang="en-US" dirty="0" err="1" smtClean="0">
                  <a:latin typeface="Courier New" charset="0"/>
                </a:rPr>
                <a:t>scanner.nextToken</a:t>
              </a:r>
              <a:r>
                <a:rPr lang="en-US" dirty="0" smtClean="0">
                  <a:latin typeface="Courier New" charset="0"/>
                </a:rPr>
                <a:t>();</a:t>
              </a:r>
            </a:p>
            <a:p>
              <a:pPr>
                <a:lnSpc>
                  <a:spcPct val="90000"/>
                </a:lnSpc>
              </a:pPr>
              <a:r>
                <a:rPr lang="en-US" dirty="0" smtClean="0">
                  <a:latin typeface="Courier New" charset="0"/>
                </a:rPr>
                <a:t>   </a:t>
              </a:r>
              <a:r>
                <a:rPr lang="en-US" dirty="0" err="1" smtClean="0">
                  <a:latin typeface="Courier New" charset="0"/>
                </a:rPr>
                <a:t>TokenType</a:t>
              </a:r>
              <a:r>
                <a:rPr lang="en-US" dirty="0" smtClean="0">
                  <a:latin typeface="Courier New" charset="0"/>
                </a:rPr>
                <a:t> type = </a:t>
              </a:r>
              <a:r>
                <a:rPr lang="en-US" dirty="0" err="1" smtClean="0">
                  <a:latin typeface="Courier New" charset="0"/>
                </a:rPr>
                <a:t>scanner.getTokenType(token</a:t>
              </a:r>
              <a:r>
                <a:rPr lang="en-US" dirty="0" smtClean="0">
                  <a:latin typeface="Courier New" charset="0"/>
                </a:rPr>
                <a:t>);</a:t>
              </a:r>
            </a:p>
            <a:p>
              <a:pPr>
                <a:lnSpc>
                  <a:spcPct val="90000"/>
                </a:lnSpc>
              </a:pPr>
              <a:r>
                <a:rPr lang="en-US" dirty="0" smtClean="0">
                  <a:latin typeface="Courier New" charset="0"/>
                </a:rPr>
                <a:t>   if (type == WORD) return new </a:t>
              </a:r>
              <a:r>
                <a:rPr lang="en-US" dirty="0" err="1" smtClean="0">
                  <a:latin typeface="Courier New" charset="0"/>
                </a:rPr>
                <a:t>IdentifierExp(token</a:t>
              </a:r>
              <a:r>
                <a:rPr lang="en-US" dirty="0" smtClean="0">
                  <a:latin typeface="Courier New" charset="0"/>
                </a:rPr>
                <a:t>);</a:t>
              </a:r>
            </a:p>
            <a:p>
              <a:pPr>
                <a:lnSpc>
                  <a:spcPct val="90000"/>
                </a:lnSpc>
              </a:pPr>
              <a:r>
                <a:rPr lang="en-US" dirty="0" smtClean="0">
                  <a:latin typeface="Courier New" charset="0"/>
                </a:rPr>
                <a:t>   if (type == NUMBER) return new </a:t>
              </a:r>
              <a:r>
                <a:rPr lang="en-US" dirty="0" err="1" smtClean="0">
                  <a:latin typeface="Courier New" charset="0"/>
                </a:rPr>
                <a:t>ConstantExp(stringToInteger(token</a:t>
              </a:r>
              <a:r>
                <a:rPr lang="en-US" dirty="0" smtClean="0">
                  <a:latin typeface="Courier New" charset="0"/>
                </a:rPr>
                <a:t>));</a:t>
              </a:r>
            </a:p>
            <a:p>
              <a:pPr>
                <a:lnSpc>
                  <a:spcPct val="90000"/>
                </a:lnSpc>
              </a:pPr>
              <a:r>
                <a:rPr lang="en-US" dirty="0" smtClean="0">
                  <a:latin typeface="Courier New" charset="0"/>
                </a:rPr>
                <a:t>   if (token != "(") </a:t>
              </a:r>
              <a:r>
                <a:rPr lang="en-US" dirty="0" err="1" smtClean="0">
                  <a:latin typeface="Courier New" charset="0"/>
                </a:rPr>
                <a:t>error("Illegal</a:t>
              </a:r>
              <a:r>
                <a:rPr lang="en-US" dirty="0" smtClean="0">
                  <a:latin typeface="Courier New" charset="0"/>
                </a:rPr>
                <a:t> term in expression");</a:t>
              </a:r>
            </a:p>
            <a:p>
              <a:pPr>
                <a:lnSpc>
                  <a:spcPct val="90000"/>
                </a:lnSpc>
              </a:pPr>
              <a:r>
                <a:rPr lang="en-US" dirty="0" smtClean="0">
                  <a:latin typeface="Courier New" charset="0"/>
                </a:rPr>
                <a:t>   Expression *exp = </a:t>
              </a:r>
              <a:r>
                <a:rPr lang="en-US" dirty="0" err="1" smtClean="0">
                  <a:latin typeface="Courier New" charset="0"/>
                </a:rPr>
                <a:t>readE(scanner</a:t>
              </a:r>
              <a:r>
                <a:rPr lang="en-US" dirty="0" smtClean="0">
                  <a:latin typeface="Courier New" charset="0"/>
                </a:rPr>
                <a:t>, 0);</a:t>
              </a:r>
            </a:p>
            <a:p>
              <a:pPr>
                <a:lnSpc>
                  <a:spcPct val="90000"/>
                </a:lnSpc>
              </a:pPr>
              <a:r>
                <a:rPr lang="en-US" dirty="0" smtClean="0">
                  <a:latin typeface="Courier New" charset="0"/>
                </a:rPr>
                <a:t>   if (</a:t>
              </a:r>
              <a:r>
                <a:rPr lang="en-US" dirty="0" err="1" smtClean="0">
                  <a:latin typeface="Courier New" charset="0"/>
                </a:rPr>
                <a:t>scanner.nextToken</a:t>
              </a:r>
              <a:r>
                <a:rPr lang="en-US" dirty="0" smtClean="0">
                  <a:latin typeface="Courier New" charset="0"/>
                </a:rPr>
                <a:t>() != ")") {</a:t>
              </a:r>
            </a:p>
            <a:p>
              <a:pPr>
                <a:lnSpc>
                  <a:spcPct val="90000"/>
                </a:lnSpc>
              </a:pPr>
              <a:r>
                <a:rPr lang="en-US" dirty="0" smtClean="0">
                  <a:latin typeface="Courier New" charset="0"/>
                </a:rPr>
                <a:t>      </a:t>
              </a:r>
              <a:r>
                <a:rPr lang="en-US" dirty="0" err="1" smtClean="0">
                  <a:latin typeface="Courier New" charset="0"/>
                </a:rPr>
                <a:t>error("Unbalanced</a:t>
              </a:r>
              <a:r>
                <a:rPr lang="en-US" dirty="0" smtClean="0">
                  <a:latin typeface="Courier New" charset="0"/>
                </a:rPr>
                <a:t> parentheses in expression");</a:t>
              </a:r>
            </a:p>
            <a:p>
              <a:pPr>
                <a:lnSpc>
                  <a:spcPct val="90000"/>
                </a:lnSpc>
              </a:pPr>
              <a:r>
                <a:rPr lang="en-US" dirty="0" smtClean="0">
                  <a:latin typeface="Courier New" charset="0"/>
                </a:rPr>
                <a:t>   }</a:t>
              </a:r>
            </a:p>
            <a:p>
              <a:pPr>
                <a:lnSpc>
                  <a:spcPct val="90000"/>
                </a:lnSpc>
              </a:pPr>
              <a:r>
                <a:rPr lang="en-US" dirty="0" smtClean="0">
                  <a:latin typeface="Courier New" charset="0"/>
                </a:rPr>
                <a:t>   return exp;</a:t>
              </a:r>
            </a:p>
            <a:p>
              <a:pPr>
                <a:lnSpc>
                  <a:spcPct val="90000"/>
                </a:lnSpc>
              </a:pPr>
              <a:r>
                <a:rPr lang="en-US" dirty="0" smtClean="0">
                  <a:latin typeface="Courier New" charset="0"/>
                </a:rPr>
                <a:t>}</a:t>
              </a:r>
              <a:endParaRPr lang="en-US" sz="2400" b="0" dirty="0"/>
            </a:p>
          </p:txBody>
        </p:sp>
      </p:grpSp>
      <p:sp>
        <p:nvSpPr>
          <p:cNvPr id="780295" name="Rectangle 7"/>
          <p:cNvSpPr>
            <a:spLocks noChangeArrowheads="1"/>
          </p:cNvSpPr>
          <p:nvPr/>
        </p:nvSpPr>
        <p:spPr bwMode="auto">
          <a:xfrm>
            <a:off x="0" y="0"/>
            <a:ext cx="9131300" cy="1089025"/>
          </a:xfrm>
          <a:prstGeom prst="rect">
            <a:avLst/>
          </a:prstGeom>
          <a:solidFill>
            <a:srgbClr val="CCFF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80296" name="Rectangle 8"/>
          <p:cNvSpPr>
            <a:spLocks noChangeArrowheads="1"/>
          </p:cNvSpPr>
          <p:nvPr/>
        </p:nvSpPr>
        <p:spPr bwMode="auto">
          <a:xfrm>
            <a:off x="0" y="6567488"/>
            <a:ext cx="9131300" cy="290512"/>
          </a:xfrm>
          <a:prstGeom prst="rect">
            <a:avLst/>
          </a:prstGeom>
          <a:solidFill>
            <a:srgbClr val="CCFF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80297" name="Rectangle 9"/>
          <p:cNvSpPr>
            <a:spLocks noGrp="1" noChangeArrowheads="1"/>
          </p:cNvSpPr>
          <p:nvPr>
            <p:ph type="title"/>
          </p:nvPr>
        </p:nvSpPr>
        <p:spPr>
          <a:xfrm>
            <a:off x="0" y="76200"/>
            <a:ext cx="9144000" cy="1143000"/>
          </a:xfrm>
          <a:noFill/>
          <a:ln/>
        </p:spPr>
        <p:txBody>
          <a:bodyPr/>
          <a:lstStyle/>
          <a:p>
            <a:r>
              <a:rPr lang="en-US" sz="4000">
                <a:solidFill>
                  <a:srgbClr val="FF0000"/>
                </a:solidFill>
              </a:rPr>
              <a:t>The </a:t>
            </a:r>
            <a:r>
              <a:rPr lang="en-US" sz="3600" b="1">
                <a:solidFill>
                  <a:srgbClr val="FF0000"/>
                </a:solidFill>
                <a:latin typeface="Courier New" charset="0"/>
              </a:rPr>
              <a:t>parser.cpp</a:t>
            </a:r>
            <a:r>
              <a:rPr lang="en-US" sz="4000">
                <a:solidFill>
                  <a:srgbClr val="FF0000"/>
                </a:solidFill>
              </a:rPr>
              <a:t> Implementation</a:t>
            </a:r>
            <a:endParaRPr lang="en-US">
              <a:solidFill>
                <a:srgbClr val="FF0000"/>
              </a:solidFill>
            </a:endParaRPr>
          </a:p>
        </p:txBody>
      </p:sp>
      <p:sp>
        <p:nvSpPr>
          <p:cNvPr id="780298" name="Rectangle 10"/>
          <p:cNvSpPr>
            <a:spLocks noChangeArrowheads="1"/>
          </p:cNvSpPr>
          <p:nvPr/>
        </p:nvSpPr>
        <p:spPr bwMode="auto">
          <a:xfrm>
            <a:off x="304800" y="1076325"/>
            <a:ext cx="8534400" cy="54768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endParaRPr lang="en-US" sz="2400" b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1000"/>
                                        <p:tgtEl>
                                          <p:spTgt spid="780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780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80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0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7802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7802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029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2338" name="Rectangle 2"/>
          <p:cNvSpPr>
            <a:spLocks noChangeArrowheads="1"/>
          </p:cNvSpPr>
          <p:nvPr/>
        </p:nvSpPr>
        <p:spPr bwMode="auto">
          <a:xfrm>
            <a:off x="304800" y="1076325"/>
            <a:ext cx="8534400" cy="54768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endParaRPr lang="en-US" sz="2400" b="0"/>
          </a:p>
        </p:txBody>
      </p:sp>
      <p:sp>
        <p:nvSpPr>
          <p:cNvPr id="782339" name="Text Box 3"/>
          <p:cNvSpPr txBox="1">
            <a:spLocks noChangeArrowheads="1"/>
          </p:cNvSpPr>
          <p:nvPr/>
        </p:nvSpPr>
        <p:spPr bwMode="auto">
          <a:xfrm>
            <a:off x="350838" y="1219200"/>
            <a:ext cx="8440737" cy="37800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/*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 * Function: </a:t>
            </a:r>
            <a:r>
              <a:rPr lang="en-US" dirty="0" err="1" smtClean="0">
                <a:solidFill>
                  <a:srgbClr val="0000FF"/>
                </a:solidFill>
                <a:latin typeface="Courier New" charset="0"/>
              </a:rPr>
              <a:t>readT</a:t>
            </a:r>
            <a:endParaRPr lang="en-US" dirty="0" smtClean="0">
              <a:solidFill>
                <a:srgbClr val="0000FF"/>
              </a:solidFill>
              <a:latin typeface="Courier New" charset="0"/>
            </a:endParaRP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 * Usage: exp = </a:t>
            </a:r>
            <a:r>
              <a:rPr lang="en-US" dirty="0" err="1" smtClean="0">
                <a:solidFill>
                  <a:srgbClr val="0000FF"/>
                </a:solidFill>
                <a:latin typeface="Courier New" charset="0"/>
              </a:rPr>
              <a:t>readT(scanner</a:t>
            </a: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);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 * ----------------------------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 * This function reads a single term from the scanner.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 */</a:t>
            </a:r>
          </a:p>
          <a:p>
            <a:pPr>
              <a:lnSpc>
                <a:spcPct val="90000"/>
              </a:lnSpc>
            </a:pPr>
            <a:endParaRPr lang="en-US" dirty="0" smtClean="0">
              <a:latin typeface="Courier New" charset="0"/>
            </a:endParaRPr>
          </a:p>
          <a:p>
            <a:pPr>
              <a:lnSpc>
                <a:spcPct val="90000"/>
              </a:lnSpc>
            </a:pPr>
            <a:r>
              <a:rPr lang="en-US" dirty="0" smtClean="0">
                <a:latin typeface="Courier New" charset="0"/>
              </a:rPr>
              <a:t>Expression *</a:t>
            </a:r>
            <a:r>
              <a:rPr lang="en-US" dirty="0" err="1" smtClean="0">
                <a:latin typeface="Courier New" charset="0"/>
              </a:rPr>
              <a:t>readT(TokenScanner</a:t>
            </a:r>
            <a:r>
              <a:rPr lang="en-US" dirty="0" smtClean="0">
                <a:latin typeface="Courier New" charset="0"/>
              </a:rPr>
              <a:t> &amp; scanner) {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latin typeface="Courier New" charset="0"/>
              </a:rPr>
              <a:t>   string token = </a:t>
            </a:r>
            <a:r>
              <a:rPr lang="en-US" dirty="0" err="1" smtClean="0">
                <a:latin typeface="Courier New" charset="0"/>
              </a:rPr>
              <a:t>scanner.nextToken</a:t>
            </a:r>
            <a:r>
              <a:rPr lang="en-US" dirty="0" smtClean="0">
                <a:latin typeface="Courier New" charset="0"/>
              </a:rPr>
              <a:t>();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latin typeface="Courier New" charset="0"/>
              </a:rPr>
              <a:t>   </a:t>
            </a:r>
            <a:r>
              <a:rPr lang="en-US" dirty="0" err="1" smtClean="0">
                <a:latin typeface="Courier New" charset="0"/>
              </a:rPr>
              <a:t>TokenType</a:t>
            </a:r>
            <a:r>
              <a:rPr lang="en-US" dirty="0" smtClean="0">
                <a:latin typeface="Courier New" charset="0"/>
              </a:rPr>
              <a:t> type = </a:t>
            </a:r>
            <a:r>
              <a:rPr lang="en-US" dirty="0" err="1" smtClean="0">
                <a:latin typeface="Courier New" charset="0"/>
              </a:rPr>
              <a:t>scanner.getTokenType(token</a:t>
            </a:r>
            <a:r>
              <a:rPr lang="en-US" dirty="0" smtClean="0">
                <a:latin typeface="Courier New" charset="0"/>
              </a:rPr>
              <a:t>);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latin typeface="Courier New" charset="0"/>
              </a:rPr>
              <a:t>   if (type == WORD) return new </a:t>
            </a:r>
            <a:r>
              <a:rPr lang="en-US" dirty="0" err="1" smtClean="0">
                <a:latin typeface="Courier New" charset="0"/>
              </a:rPr>
              <a:t>IdentifierExp(token</a:t>
            </a:r>
            <a:r>
              <a:rPr lang="en-US" dirty="0" smtClean="0">
                <a:latin typeface="Courier New" charset="0"/>
              </a:rPr>
              <a:t>);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latin typeface="Courier New" charset="0"/>
              </a:rPr>
              <a:t>   if (type == NUMBER) return new </a:t>
            </a:r>
            <a:r>
              <a:rPr lang="en-US" dirty="0" err="1" smtClean="0">
                <a:latin typeface="Courier New" charset="0"/>
              </a:rPr>
              <a:t>ConstantExp(stringToInteger(token</a:t>
            </a:r>
            <a:r>
              <a:rPr lang="en-US" dirty="0" smtClean="0">
                <a:latin typeface="Courier New" charset="0"/>
              </a:rPr>
              <a:t>));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latin typeface="Courier New" charset="0"/>
              </a:rPr>
              <a:t>   if (token != "(") </a:t>
            </a:r>
            <a:r>
              <a:rPr lang="en-US" dirty="0" err="1" smtClean="0">
                <a:latin typeface="Courier New" charset="0"/>
              </a:rPr>
              <a:t>error("Illegal</a:t>
            </a:r>
            <a:r>
              <a:rPr lang="en-US" dirty="0" smtClean="0">
                <a:latin typeface="Courier New" charset="0"/>
              </a:rPr>
              <a:t> term in expression");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latin typeface="Courier New" charset="0"/>
              </a:rPr>
              <a:t>   Expression *exp = </a:t>
            </a:r>
            <a:r>
              <a:rPr lang="en-US" dirty="0" err="1" smtClean="0">
                <a:latin typeface="Courier New" charset="0"/>
              </a:rPr>
              <a:t>readE(scanner</a:t>
            </a:r>
            <a:r>
              <a:rPr lang="en-US" dirty="0" smtClean="0">
                <a:latin typeface="Courier New" charset="0"/>
              </a:rPr>
              <a:t>, 0);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latin typeface="Courier New" charset="0"/>
              </a:rPr>
              <a:t>   if (</a:t>
            </a:r>
            <a:r>
              <a:rPr lang="en-US" dirty="0" err="1" smtClean="0">
                <a:latin typeface="Courier New" charset="0"/>
              </a:rPr>
              <a:t>scanner.nextToken</a:t>
            </a:r>
            <a:r>
              <a:rPr lang="en-US" dirty="0" smtClean="0">
                <a:latin typeface="Courier New" charset="0"/>
              </a:rPr>
              <a:t>() != ")") {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latin typeface="Courier New" charset="0"/>
              </a:rPr>
              <a:t>      </a:t>
            </a:r>
            <a:r>
              <a:rPr lang="en-US" dirty="0" err="1" smtClean="0">
                <a:latin typeface="Courier New" charset="0"/>
              </a:rPr>
              <a:t>error("Unbalanced</a:t>
            </a:r>
            <a:r>
              <a:rPr lang="en-US" dirty="0" smtClean="0">
                <a:latin typeface="Courier New" charset="0"/>
              </a:rPr>
              <a:t> parentheses in expression");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latin typeface="Courier New" charset="0"/>
              </a:rPr>
              <a:t>   }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latin typeface="Courier New" charset="0"/>
              </a:rPr>
              <a:t>   return exp;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latin typeface="Courier New" charset="0"/>
              </a:rPr>
              <a:t>}</a:t>
            </a:r>
            <a:endParaRPr lang="en-US" sz="2400" b="0" dirty="0"/>
          </a:p>
        </p:txBody>
      </p:sp>
      <p:grpSp>
        <p:nvGrpSpPr>
          <p:cNvPr id="782340" name="Group 4"/>
          <p:cNvGrpSpPr>
            <a:grpSpLocks/>
          </p:cNvGrpSpPr>
          <p:nvPr/>
        </p:nvGrpSpPr>
        <p:grpSpPr bwMode="auto">
          <a:xfrm>
            <a:off x="355600" y="1143000"/>
            <a:ext cx="8494713" cy="5364163"/>
            <a:chOff x="224" y="720"/>
            <a:chExt cx="5351" cy="3379"/>
          </a:xfrm>
        </p:grpSpPr>
        <p:sp>
          <p:nvSpPr>
            <p:cNvPr id="782341" name="Rectangle 5"/>
            <p:cNvSpPr>
              <a:spLocks noChangeArrowheads="1"/>
            </p:cNvSpPr>
            <p:nvPr/>
          </p:nvSpPr>
          <p:spPr bwMode="auto">
            <a:xfrm>
              <a:off x="224" y="720"/>
              <a:ext cx="5351" cy="3379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2342" name="Text Box 6"/>
            <p:cNvSpPr txBox="1">
              <a:spLocks noChangeArrowheads="1"/>
            </p:cNvSpPr>
            <p:nvPr/>
          </p:nvSpPr>
          <p:spPr bwMode="auto">
            <a:xfrm>
              <a:off x="235" y="752"/>
              <a:ext cx="5332" cy="17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en-US" dirty="0">
                  <a:solidFill>
                    <a:srgbClr val="0000FF"/>
                  </a:solidFill>
                  <a:latin typeface="Courier New" charset="0"/>
                </a:rPr>
                <a:t>/*</a:t>
              </a:r>
            </a:p>
            <a:p>
              <a:pPr>
                <a:lnSpc>
                  <a:spcPct val="90000"/>
                </a:lnSpc>
              </a:pPr>
              <a:r>
                <a:rPr lang="en-US" dirty="0">
                  <a:solidFill>
                    <a:srgbClr val="0000FF"/>
                  </a:solidFill>
                  <a:latin typeface="Courier New" charset="0"/>
                </a:rPr>
                <a:t> * Function:</a:t>
              </a:r>
              <a:r>
                <a:rPr lang="en-US" dirty="0" smtClean="0">
                  <a:solidFill>
                    <a:srgbClr val="0000FF"/>
                  </a:solidFill>
                  <a:latin typeface="Courier New" charset="0"/>
                </a:rPr>
                <a:t> precedence</a:t>
              </a:r>
              <a:endParaRPr lang="en-US" dirty="0">
                <a:solidFill>
                  <a:srgbClr val="0000FF"/>
                </a:solidFill>
                <a:latin typeface="Courier New" charset="0"/>
              </a:endParaRPr>
            </a:p>
            <a:p>
              <a:pPr>
                <a:lnSpc>
                  <a:spcPct val="90000"/>
                </a:lnSpc>
              </a:pPr>
              <a:r>
                <a:rPr lang="en-US" dirty="0">
                  <a:solidFill>
                    <a:srgbClr val="0000FF"/>
                  </a:solidFill>
                  <a:latin typeface="Courier New" charset="0"/>
                </a:rPr>
                <a:t> * Usage: </a:t>
              </a:r>
              <a:r>
                <a:rPr lang="en-US" dirty="0" err="1">
                  <a:solidFill>
                    <a:srgbClr val="0000FF"/>
                  </a:solidFill>
                  <a:latin typeface="Courier New" charset="0"/>
                </a:rPr>
                <a:t>prec</a:t>
              </a:r>
              <a:r>
                <a:rPr lang="en-US" dirty="0">
                  <a:solidFill>
                    <a:srgbClr val="0000FF"/>
                  </a:solidFill>
                  <a:latin typeface="Courier New" charset="0"/>
                </a:rPr>
                <a:t> =</a:t>
              </a:r>
              <a:r>
                <a:rPr lang="en-US" dirty="0" smtClean="0">
                  <a:solidFill>
                    <a:srgbClr val="0000FF"/>
                  </a:solidFill>
                  <a:latin typeface="Courier New" charset="0"/>
                </a:rPr>
                <a:t> </a:t>
              </a:r>
              <a:r>
                <a:rPr lang="en-US" dirty="0" err="1" smtClean="0">
                  <a:solidFill>
                    <a:srgbClr val="0000FF"/>
                  </a:solidFill>
                  <a:latin typeface="Courier New" charset="0"/>
                </a:rPr>
                <a:t>precedence</a:t>
              </a:r>
              <a:r>
                <a:rPr lang="en-US" dirty="0" err="1">
                  <a:solidFill>
                    <a:srgbClr val="0000FF"/>
                  </a:solidFill>
                  <a:latin typeface="Courier New" charset="0"/>
                </a:rPr>
                <a:t>(token</a:t>
              </a:r>
              <a:r>
                <a:rPr lang="en-US" dirty="0">
                  <a:solidFill>
                    <a:srgbClr val="0000FF"/>
                  </a:solidFill>
                  <a:latin typeface="Courier New" charset="0"/>
                </a:rPr>
                <a:t>);</a:t>
              </a:r>
            </a:p>
            <a:p>
              <a:pPr>
                <a:lnSpc>
                  <a:spcPct val="90000"/>
                </a:lnSpc>
              </a:pPr>
              <a:r>
                <a:rPr lang="en-US" dirty="0">
                  <a:solidFill>
                    <a:srgbClr val="0000FF"/>
                  </a:solidFill>
                  <a:latin typeface="Courier New" charset="0"/>
                </a:rPr>
                <a:t> * --------------------------------</a:t>
              </a:r>
            </a:p>
            <a:p>
              <a:pPr>
                <a:lnSpc>
                  <a:spcPct val="90000"/>
                </a:lnSpc>
              </a:pPr>
              <a:r>
                <a:rPr lang="en-US" dirty="0">
                  <a:solidFill>
                    <a:srgbClr val="0000FF"/>
                  </a:solidFill>
                  <a:latin typeface="Courier New" charset="0"/>
                </a:rPr>
                <a:t> * This function returns the precedence of the specified operator</a:t>
              </a:r>
            </a:p>
            <a:p>
              <a:pPr>
                <a:lnSpc>
                  <a:spcPct val="90000"/>
                </a:lnSpc>
              </a:pPr>
              <a:r>
                <a:rPr lang="en-US" dirty="0">
                  <a:solidFill>
                    <a:srgbClr val="0000FF"/>
                  </a:solidFill>
                  <a:latin typeface="Courier New" charset="0"/>
                </a:rPr>
                <a:t> * token.  If the token is not an operator,</a:t>
              </a:r>
              <a:r>
                <a:rPr lang="en-US" dirty="0" smtClean="0">
                  <a:solidFill>
                    <a:srgbClr val="0000FF"/>
                  </a:solidFill>
                  <a:latin typeface="Courier New" charset="0"/>
                </a:rPr>
                <a:t> precedence </a:t>
              </a:r>
              <a:r>
                <a:rPr lang="en-US" dirty="0">
                  <a:solidFill>
                    <a:srgbClr val="0000FF"/>
                  </a:solidFill>
                  <a:latin typeface="Courier New" charset="0"/>
                </a:rPr>
                <a:t>returns 0.</a:t>
              </a:r>
            </a:p>
            <a:p>
              <a:pPr>
                <a:lnSpc>
                  <a:spcPct val="90000"/>
                </a:lnSpc>
              </a:pPr>
              <a:r>
                <a:rPr lang="en-US" dirty="0">
                  <a:solidFill>
                    <a:srgbClr val="0000FF"/>
                  </a:solidFill>
                  <a:latin typeface="Courier New" charset="0"/>
                </a:rPr>
                <a:t> */</a:t>
              </a:r>
            </a:p>
            <a:p>
              <a:pPr>
                <a:lnSpc>
                  <a:spcPct val="90000"/>
                </a:lnSpc>
              </a:pPr>
              <a:endParaRPr lang="en-US" dirty="0">
                <a:latin typeface="Courier New" charset="0"/>
              </a:endParaRPr>
            </a:p>
            <a:p>
              <a:pPr>
                <a:lnSpc>
                  <a:spcPct val="90000"/>
                </a:lnSpc>
              </a:pPr>
              <a:r>
                <a:rPr lang="en-US" dirty="0" err="1">
                  <a:latin typeface="Courier New" charset="0"/>
                </a:rPr>
                <a:t>int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precedence(string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>
                  <a:latin typeface="Courier New" charset="0"/>
                </a:rPr>
                <a:t>token) {</a:t>
              </a:r>
              <a:endParaRPr lang="en-US" dirty="0" smtClean="0">
                <a:latin typeface="Courier New" charset="0"/>
              </a:endParaRPr>
            </a:p>
            <a:p>
              <a:pPr>
                <a:lnSpc>
                  <a:spcPct val="90000"/>
                </a:lnSpc>
              </a:pPr>
              <a:r>
                <a:rPr lang="en-US" dirty="0" smtClean="0">
                  <a:latin typeface="Courier New" charset="0"/>
                </a:rPr>
                <a:t>   if (token == "=") return 1;</a:t>
              </a:r>
            </a:p>
            <a:p>
              <a:pPr>
                <a:lnSpc>
                  <a:spcPct val="90000"/>
                </a:lnSpc>
              </a:pPr>
              <a:r>
                <a:rPr lang="en-US" dirty="0" smtClean="0">
                  <a:latin typeface="Courier New" charset="0"/>
                </a:rPr>
                <a:t>   if (token == "+" || token == "-") return 2;</a:t>
              </a:r>
            </a:p>
            <a:p>
              <a:pPr>
                <a:lnSpc>
                  <a:spcPct val="90000"/>
                </a:lnSpc>
              </a:pPr>
              <a:r>
                <a:rPr lang="en-US" dirty="0" smtClean="0">
                  <a:latin typeface="Courier New" charset="0"/>
                </a:rPr>
                <a:t>   if (token == "*" || token == "/") return 3;</a:t>
              </a:r>
            </a:p>
            <a:p>
              <a:pPr>
                <a:lnSpc>
                  <a:spcPct val="90000"/>
                </a:lnSpc>
              </a:pPr>
              <a:r>
                <a:rPr lang="en-US" dirty="0" smtClean="0">
                  <a:latin typeface="Courier New" charset="0"/>
                </a:rPr>
                <a:t>   return 0;</a:t>
              </a:r>
            </a:p>
            <a:p>
              <a:pPr>
                <a:lnSpc>
                  <a:spcPct val="90000"/>
                </a:lnSpc>
              </a:pPr>
              <a:r>
                <a:rPr lang="en-US" dirty="0" smtClean="0">
                  <a:latin typeface="Courier New" charset="0"/>
                </a:rPr>
                <a:t>}</a:t>
              </a:r>
              <a:endParaRPr lang="en-US" dirty="0">
                <a:latin typeface="Courier New" charset="0"/>
              </a:endParaRPr>
            </a:p>
          </p:txBody>
        </p:sp>
      </p:grpSp>
      <p:sp>
        <p:nvSpPr>
          <p:cNvPr id="782343" name="Rectangle 7"/>
          <p:cNvSpPr>
            <a:spLocks noChangeArrowheads="1"/>
          </p:cNvSpPr>
          <p:nvPr/>
        </p:nvSpPr>
        <p:spPr bwMode="auto">
          <a:xfrm>
            <a:off x="0" y="0"/>
            <a:ext cx="9131300" cy="1089025"/>
          </a:xfrm>
          <a:prstGeom prst="rect">
            <a:avLst/>
          </a:prstGeom>
          <a:solidFill>
            <a:srgbClr val="CCFF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82344" name="Rectangle 8"/>
          <p:cNvSpPr>
            <a:spLocks noChangeArrowheads="1"/>
          </p:cNvSpPr>
          <p:nvPr/>
        </p:nvSpPr>
        <p:spPr bwMode="auto">
          <a:xfrm>
            <a:off x="0" y="6567488"/>
            <a:ext cx="9131300" cy="290512"/>
          </a:xfrm>
          <a:prstGeom prst="rect">
            <a:avLst/>
          </a:prstGeom>
          <a:solidFill>
            <a:srgbClr val="CCFF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82345" name="Rectangle 9"/>
          <p:cNvSpPr>
            <a:spLocks noGrp="1" noChangeArrowheads="1"/>
          </p:cNvSpPr>
          <p:nvPr>
            <p:ph type="title"/>
          </p:nvPr>
        </p:nvSpPr>
        <p:spPr>
          <a:xfrm>
            <a:off x="0" y="76200"/>
            <a:ext cx="9144000" cy="1143000"/>
          </a:xfrm>
          <a:noFill/>
          <a:ln/>
        </p:spPr>
        <p:txBody>
          <a:bodyPr/>
          <a:lstStyle/>
          <a:p>
            <a:r>
              <a:rPr lang="en-US" sz="4000">
                <a:solidFill>
                  <a:srgbClr val="FF0000"/>
                </a:solidFill>
              </a:rPr>
              <a:t>The </a:t>
            </a:r>
            <a:r>
              <a:rPr lang="en-US" sz="3600" b="1">
                <a:solidFill>
                  <a:srgbClr val="FF0000"/>
                </a:solidFill>
                <a:latin typeface="Courier New" charset="0"/>
              </a:rPr>
              <a:t>parser.cpp</a:t>
            </a:r>
            <a:r>
              <a:rPr lang="en-US" sz="4000">
                <a:solidFill>
                  <a:srgbClr val="FF0000"/>
                </a:solidFill>
              </a:rPr>
              <a:t> Implementation</a:t>
            </a:r>
            <a:endParaRPr lang="en-US">
              <a:solidFill>
                <a:srgbClr val="FF0000"/>
              </a:solidFill>
            </a:endParaRPr>
          </a:p>
        </p:txBody>
      </p:sp>
      <p:sp>
        <p:nvSpPr>
          <p:cNvPr id="782346" name="Rectangle 10"/>
          <p:cNvSpPr>
            <a:spLocks noChangeArrowheads="1"/>
          </p:cNvSpPr>
          <p:nvPr/>
        </p:nvSpPr>
        <p:spPr bwMode="auto">
          <a:xfrm>
            <a:off x="304800" y="1076325"/>
            <a:ext cx="8534400" cy="54768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endParaRPr lang="en-US" sz="2400" b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1000"/>
                                        <p:tgtEl>
                                          <p:spTgt spid="782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782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82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2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782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782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233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510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76200"/>
            <a:ext cx="9144000" cy="1143000"/>
          </a:xfrm>
          <a:noFill/>
          <a:ln/>
        </p:spPr>
        <p:txBody>
          <a:bodyPr/>
          <a:lstStyle/>
          <a:p>
            <a:r>
              <a:rPr lang="en-US" sz="4000">
                <a:solidFill>
                  <a:srgbClr val="FF0000"/>
                </a:solidFill>
              </a:rPr>
              <a:t>Tracing the Precedence Parser </a:t>
            </a:r>
            <a:endParaRPr lang="en-US">
              <a:solidFill>
                <a:srgbClr val="FF0000"/>
              </a:solidFill>
            </a:endParaRPr>
          </a:p>
        </p:txBody>
      </p:sp>
      <p:sp>
        <p:nvSpPr>
          <p:cNvPr id="815107" name="Text Box 3">
            <a:hlinkClick r:id="" action="ppaction://hlinkshowjump?jump=nextslide"/>
          </p:cNvPr>
          <p:cNvSpPr txBox="1">
            <a:spLocks noChangeArrowheads="1"/>
          </p:cNvSpPr>
          <p:nvPr/>
        </p:nvSpPr>
        <p:spPr bwMode="auto">
          <a:xfrm>
            <a:off x="7848600" y="6364515"/>
            <a:ext cx="1143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b="0" i="1"/>
              <a:t>skip simulation</a:t>
            </a:r>
          </a:p>
        </p:txBody>
      </p:sp>
      <p:sp>
        <p:nvSpPr>
          <p:cNvPr id="815108" name="Rectangle 4"/>
          <p:cNvSpPr>
            <a:spLocks noChangeArrowheads="1"/>
          </p:cNvSpPr>
          <p:nvPr/>
        </p:nvSpPr>
        <p:spPr bwMode="auto">
          <a:xfrm>
            <a:off x="444500" y="1166813"/>
            <a:ext cx="8032750" cy="198437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15109" name="Text Box 5"/>
          <p:cNvSpPr txBox="1">
            <a:spLocks noChangeArrowheads="1"/>
          </p:cNvSpPr>
          <p:nvPr/>
        </p:nvSpPr>
        <p:spPr bwMode="auto">
          <a:xfrm>
            <a:off x="520700" y="1130528"/>
            <a:ext cx="7962900" cy="19846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lnSpc>
                <a:spcPct val="110000"/>
              </a:lnSpc>
            </a:pPr>
            <a:r>
              <a:rPr noProof="1">
                <a:latin typeface="Courier New" charset="0"/>
              </a:rPr>
              <a:t>int main() {</a:t>
            </a:r>
          </a:p>
          <a:p>
            <a:pPr>
              <a:lnSpc>
                <a:spcPct val="110000"/>
              </a:lnSpc>
            </a:pPr>
            <a:r>
              <a:rPr noProof="1">
                <a:latin typeface="Courier New" charset="0"/>
              </a:rPr>
              <a:t>  </a:t>
            </a:r>
            <a:r>
              <a:rPr noProof="1" smtClean="0">
                <a:latin typeface="Courier New" charset="0"/>
              </a:rPr>
              <a:t> </a:t>
            </a:r>
            <a:r>
              <a:rPr lang="en-US" noProof="1" smtClean="0">
                <a:latin typeface="Courier New" charset="0"/>
              </a:rPr>
              <a:t>TokenScanner</a:t>
            </a:r>
            <a:r>
              <a:rPr noProof="1" smtClean="0">
                <a:latin typeface="Courier New" charset="0"/>
              </a:rPr>
              <a:t> scanner </a:t>
            </a:r>
            <a:r>
              <a:rPr noProof="1">
                <a:latin typeface="Courier New" charset="0"/>
              </a:rPr>
              <a:t>= new</a:t>
            </a:r>
            <a:r>
              <a:rPr noProof="1" smtClean="0">
                <a:latin typeface="Courier New" charset="0"/>
              </a:rPr>
              <a:t> </a:t>
            </a:r>
            <a:r>
              <a:rPr lang="en-US" noProof="1" smtClean="0">
                <a:latin typeface="Courier New" charset="0"/>
              </a:rPr>
              <a:t>TokenScanner</a:t>
            </a:r>
            <a:r>
              <a:rPr noProof="1" smtClean="0">
                <a:latin typeface="Courier New" charset="0"/>
              </a:rPr>
              <a:t>(</a:t>
            </a:r>
            <a:r>
              <a:rPr noProof="1">
                <a:latin typeface="Courier New" charset="0"/>
              </a:rPr>
              <a:t>);</a:t>
            </a:r>
          </a:p>
          <a:p>
            <a:pPr>
              <a:lnSpc>
                <a:spcPct val="110000"/>
              </a:lnSpc>
            </a:pPr>
            <a:r>
              <a:rPr noProof="1">
                <a:latin typeface="Courier New" charset="0"/>
              </a:rPr>
              <a:t>  </a:t>
            </a:r>
            <a:r>
              <a:rPr noProof="1" smtClean="0">
                <a:latin typeface="Courier New" charset="0"/>
              </a:rPr>
              <a:t> scanner.setInput</a:t>
            </a:r>
            <a:r>
              <a:rPr noProof="1">
                <a:latin typeface="Courier New" charset="0"/>
              </a:rPr>
              <a:t>("odd = 2 * n + 1");</a:t>
            </a:r>
          </a:p>
          <a:p>
            <a:pPr>
              <a:lnSpc>
                <a:spcPct val="110000"/>
              </a:lnSpc>
            </a:pPr>
            <a:r>
              <a:rPr noProof="1">
                <a:latin typeface="Courier New" charset="0"/>
              </a:rPr>
              <a:t>  </a:t>
            </a:r>
            <a:r>
              <a:rPr noProof="1" smtClean="0">
                <a:latin typeface="Courier New" charset="0"/>
              </a:rPr>
              <a:t> scanner.</a:t>
            </a:r>
            <a:r>
              <a:rPr lang="en-US" noProof="1" smtClean="0">
                <a:latin typeface="Courier New" charset="0"/>
              </a:rPr>
              <a:t>ignoreWhitespace</a:t>
            </a:r>
            <a:r>
              <a:rPr noProof="1" smtClean="0">
                <a:latin typeface="Courier New" charset="0"/>
              </a:rPr>
              <a:t>();</a:t>
            </a:r>
            <a:endParaRPr lang="en-US" noProof="1" smtClean="0">
              <a:latin typeface="Courier New" charset="0"/>
            </a:endParaRPr>
          </a:p>
          <a:p>
            <a:pPr>
              <a:lnSpc>
                <a:spcPct val="110000"/>
              </a:lnSpc>
            </a:pPr>
            <a:r>
              <a:rPr lang="en-US" noProof="1" smtClean="0">
                <a:latin typeface="Courier New" charset="0"/>
              </a:rPr>
              <a:t>   scanner.scanNumbers();</a:t>
            </a:r>
            <a:endParaRPr noProof="1" smtClean="0">
              <a:latin typeface="Courier New" charset="0"/>
            </a:endParaRPr>
          </a:p>
          <a:p>
            <a:pPr>
              <a:lnSpc>
                <a:spcPct val="110000"/>
              </a:lnSpc>
            </a:pPr>
            <a:r>
              <a:rPr noProof="1">
                <a:latin typeface="Courier New" charset="0"/>
              </a:rPr>
              <a:t>   Expression *exp =</a:t>
            </a:r>
            <a:r>
              <a:rPr noProof="1" smtClean="0">
                <a:latin typeface="Courier New" charset="0"/>
              </a:rPr>
              <a:t> </a:t>
            </a:r>
            <a:r>
              <a:rPr lang="en-US" noProof="1" smtClean="0">
                <a:latin typeface="Courier New" charset="0"/>
              </a:rPr>
              <a:t>readE(scanner, 0)</a:t>
            </a:r>
            <a:r>
              <a:rPr noProof="1" smtClean="0">
                <a:latin typeface="Courier New" charset="0"/>
              </a:rPr>
              <a:t>;</a:t>
            </a:r>
            <a:endParaRPr noProof="1">
              <a:latin typeface="Courier New" charset="0"/>
            </a:endParaRPr>
          </a:p>
          <a:p>
            <a:pPr>
              <a:lnSpc>
                <a:spcPct val="110000"/>
              </a:lnSpc>
            </a:pPr>
            <a:r>
              <a:rPr noProof="1">
                <a:latin typeface="Courier New" charset="0"/>
              </a:rPr>
              <a:t>   . . .</a:t>
            </a:r>
          </a:p>
          <a:p>
            <a:pPr>
              <a:lnSpc>
                <a:spcPct val="110000"/>
              </a:lnSpc>
            </a:pPr>
            <a:r>
              <a:rPr noProof="1">
                <a:latin typeface="Courier New" charset="0"/>
              </a:rPr>
              <a:t>}</a:t>
            </a:r>
          </a:p>
        </p:txBody>
      </p:sp>
      <p:sp>
        <p:nvSpPr>
          <p:cNvPr id="815110" name="Rectangle 6"/>
          <p:cNvSpPr>
            <a:spLocks noChangeArrowheads="1"/>
          </p:cNvSpPr>
          <p:nvPr/>
        </p:nvSpPr>
        <p:spPr bwMode="auto">
          <a:xfrm>
            <a:off x="5324475" y="2616200"/>
            <a:ext cx="1825625" cy="381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15111" name="Text Box 7"/>
          <p:cNvSpPr txBox="1">
            <a:spLocks noChangeArrowheads="1"/>
          </p:cNvSpPr>
          <p:nvPr/>
        </p:nvSpPr>
        <p:spPr bwMode="auto">
          <a:xfrm>
            <a:off x="5283200" y="2325915"/>
            <a:ext cx="1079500" cy="325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lnSpc>
                <a:spcPct val="110000"/>
              </a:lnSpc>
            </a:pPr>
            <a:r>
              <a:rPr lang="en-US" smtClean="0">
                <a:latin typeface="Courier New" charset="0"/>
              </a:rPr>
              <a:t>scanner</a:t>
            </a:r>
            <a:endParaRPr lang="en-US" dirty="0">
              <a:latin typeface="Courier New" charset="0"/>
            </a:endParaRPr>
          </a:p>
        </p:txBody>
      </p:sp>
      <p:sp>
        <p:nvSpPr>
          <p:cNvPr id="815112" name="Rectangle 8"/>
          <p:cNvSpPr>
            <a:spLocks noChangeArrowheads="1"/>
          </p:cNvSpPr>
          <p:nvPr/>
        </p:nvSpPr>
        <p:spPr bwMode="auto">
          <a:xfrm>
            <a:off x="7289800" y="2616200"/>
            <a:ext cx="990600" cy="381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15113" name="Text Box 9"/>
          <p:cNvSpPr txBox="1">
            <a:spLocks noChangeArrowheads="1"/>
          </p:cNvSpPr>
          <p:nvPr/>
        </p:nvSpPr>
        <p:spPr bwMode="auto">
          <a:xfrm>
            <a:off x="7251700" y="2325915"/>
            <a:ext cx="1079500" cy="325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lnSpc>
                <a:spcPct val="110000"/>
              </a:lnSpc>
            </a:pPr>
            <a:r>
              <a:rPr lang="en-US">
                <a:latin typeface="Courier New" charset="0"/>
              </a:rPr>
              <a:t>exp</a:t>
            </a:r>
          </a:p>
        </p:txBody>
      </p:sp>
      <p:sp>
        <p:nvSpPr>
          <p:cNvPr id="815114" name="Rectangle 10"/>
          <p:cNvSpPr>
            <a:spLocks noChangeArrowheads="1"/>
          </p:cNvSpPr>
          <p:nvPr/>
        </p:nvSpPr>
        <p:spPr bwMode="auto">
          <a:xfrm>
            <a:off x="5359400" y="2630110"/>
            <a:ext cx="17843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noProof="1">
                <a:latin typeface="Courier New" charset="0"/>
              </a:rPr>
              <a:t>odd = 2 * n + 1</a:t>
            </a:r>
            <a:endParaRPr lang="en-US" dirty="0">
              <a:latin typeface="Courier New" charset="0"/>
            </a:endParaRPr>
          </a:p>
        </p:txBody>
      </p:sp>
      <p:sp>
        <p:nvSpPr>
          <p:cNvPr id="815115" name="Text Box 11"/>
          <p:cNvSpPr txBox="1">
            <a:spLocks noChangeArrowheads="1"/>
          </p:cNvSpPr>
          <p:nvPr/>
        </p:nvSpPr>
        <p:spPr bwMode="auto">
          <a:xfrm>
            <a:off x="5308600" y="274501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0000"/>
                </a:solidFill>
              </a:rPr>
              <a:t>^</a:t>
            </a:r>
          </a:p>
        </p:txBody>
      </p:sp>
      <p:sp>
        <p:nvSpPr>
          <p:cNvPr id="815116" name="Rectangle 12"/>
          <p:cNvSpPr>
            <a:spLocks noChangeArrowheads="1"/>
          </p:cNvSpPr>
          <p:nvPr/>
        </p:nvSpPr>
        <p:spPr bwMode="auto">
          <a:xfrm>
            <a:off x="889000" y="1455738"/>
            <a:ext cx="4597400" cy="231775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15117" name="Rectangle 13"/>
          <p:cNvSpPr>
            <a:spLocks noChangeArrowheads="1"/>
          </p:cNvSpPr>
          <p:nvPr/>
        </p:nvSpPr>
        <p:spPr bwMode="auto">
          <a:xfrm>
            <a:off x="889000" y="1690688"/>
            <a:ext cx="3935413" cy="228600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15118" name="Rectangle 14"/>
          <p:cNvSpPr>
            <a:spLocks noChangeArrowheads="1"/>
          </p:cNvSpPr>
          <p:nvPr/>
        </p:nvSpPr>
        <p:spPr bwMode="auto">
          <a:xfrm>
            <a:off x="889000" y="1927225"/>
            <a:ext cx="2997200" cy="228600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15119" name="Rectangle 15"/>
          <p:cNvSpPr>
            <a:spLocks noChangeArrowheads="1"/>
          </p:cNvSpPr>
          <p:nvPr/>
        </p:nvSpPr>
        <p:spPr bwMode="auto">
          <a:xfrm>
            <a:off x="889000" y="2378298"/>
            <a:ext cx="3911600" cy="228600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Rectangle 14"/>
          <p:cNvSpPr>
            <a:spLocks noChangeArrowheads="1"/>
          </p:cNvSpPr>
          <p:nvPr/>
        </p:nvSpPr>
        <p:spPr bwMode="auto">
          <a:xfrm>
            <a:off x="890210" y="2152195"/>
            <a:ext cx="2462590" cy="228600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5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15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5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15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5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5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5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15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5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5114" grpId="0"/>
      <p:bldP spid="815115" grpId="0"/>
      <p:bldP spid="815116" grpId="0" animBg="1"/>
      <p:bldP spid="815117" grpId="0" animBg="1"/>
      <p:bldP spid="815118" grpId="0" animBg="1"/>
      <p:bldP spid="815119" grpId="0" animBg="1"/>
      <p:bldP spid="16" grpId="0" animBg="1"/>
    </p:bldLst>
  </p:timing>
</p:sld>
</file>

<file path=ppt/theme/theme1.xml><?xml version="1.0" encoding="utf-8"?>
<a:theme xmlns:a="http://schemas.openxmlformats.org/drawingml/2006/main" name="Blank Presentation">
  <a:themeElements>
    <a:clrScheme name="Blank 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1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1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21272</TotalTime>
  <Words>9683</Words>
  <Application>Microsoft Macintosh PowerPoint</Application>
  <PresentationFormat>On-screen Show (4:3)</PresentationFormat>
  <Paragraphs>1936</Paragraphs>
  <Slides>39</Slides>
  <Notes>39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39</vt:i4>
      </vt:variant>
    </vt:vector>
  </HeadingPairs>
  <TitlesOfParts>
    <vt:vector size="40" baseType="lpstr">
      <vt:lpstr>Blank Presentation</vt:lpstr>
      <vt:lpstr>Parsing Strategies</vt:lpstr>
      <vt:lpstr>The Problem of Parsing</vt:lpstr>
      <vt:lpstr>A Two-Level Grammar</vt:lpstr>
      <vt:lpstr>Ambiguity in Parse Structures</vt:lpstr>
      <vt:lpstr>Exercise: Parsing an Expression</vt:lpstr>
      <vt:lpstr>The parser.cpp Implementation</vt:lpstr>
      <vt:lpstr>The parser.cpp Implementation</vt:lpstr>
      <vt:lpstr>The parser.cpp Implementation</vt:lpstr>
      <vt:lpstr>Tracing the Precedence Parser </vt:lpstr>
      <vt:lpstr>Tracing the Precedence Parser </vt:lpstr>
      <vt:lpstr>Tracing the Precedence Parser </vt:lpstr>
      <vt:lpstr>Tracing the Precedence Parser </vt:lpstr>
      <vt:lpstr>Tracing the Precedence Parser </vt:lpstr>
      <vt:lpstr>Tracing the Precedence Parser </vt:lpstr>
      <vt:lpstr>Tracing the Precedence Parser </vt:lpstr>
      <vt:lpstr>Tracing the Precedence Parser </vt:lpstr>
      <vt:lpstr>Tracing the Precedence Parser </vt:lpstr>
      <vt:lpstr>Tracing the Precedence Parser </vt:lpstr>
      <vt:lpstr>Tracing the Precedence Parser </vt:lpstr>
      <vt:lpstr>Tracing the Precedence Parser </vt:lpstr>
      <vt:lpstr>Tracing the Precedence Parser </vt:lpstr>
      <vt:lpstr>Tracing the Precedence Parser </vt:lpstr>
      <vt:lpstr>Tracing the Precedence Parser </vt:lpstr>
      <vt:lpstr>Tracing the Precedence Parser </vt:lpstr>
      <vt:lpstr>Tracing the Precedence Parser </vt:lpstr>
      <vt:lpstr>Tracing the Precedence Parser </vt:lpstr>
      <vt:lpstr>Tracing the Precedence Parser </vt:lpstr>
      <vt:lpstr>Tracing the Precedence Parser </vt:lpstr>
      <vt:lpstr>Tracing the Precedence Parser </vt:lpstr>
      <vt:lpstr>Tracing the Precedence Parser </vt:lpstr>
      <vt:lpstr>Tracing the Precedence Parser </vt:lpstr>
      <vt:lpstr>Tracing the Precedence Parser </vt:lpstr>
      <vt:lpstr>Tracing the Precedence Parser </vt:lpstr>
      <vt:lpstr>Slide 34</vt:lpstr>
      <vt:lpstr>Exercise: Coding a BASIC Program</vt:lpstr>
      <vt:lpstr>The Basic Starter Project</vt:lpstr>
      <vt:lpstr>Modules in the Starter Folder</vt:lpstr>
      <vt:lpstr>Your Primary Tasks</vt:lpstr>
      <vt:lpstr>The End</vt:lpstr>
    </vt:vector>
  </TitlesOfParts>
  <Company>Stanford University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3—Expressions</dc:title>
  <cp:lastModifiedBy>Eric Roberts</cp:lastModifiedBy>
  <cp:revision>168</cp:revision>
  <dcterms:created xsi:type="dcterms:W3CDTF">2015-02-27T18:16:58Z</dcterms:created>
  <dcterms:modified xsi:type="dcterms:W3CDTF">2015-02-27T18:23:56Z</dcterms:modified>
</cp:coreProperties>
</file>