
<file path=[Content_Types].xml><?xml version="1.0" encoding="utf-8"?>
<Types xmlns="http://schemas.openxmlformats.org/package/2006/content-types">
  <Override PartName="/ppt/slides/slide18.xml" ContentType="application/vnd.openxmlformats-officedocument.presentationml.slide+xml"/>
  <Override PartName="/ppt/notesSlides/notesSlide4.xml" ContentType="application/vnd.openxmlformats-officedocument.presentationml.notesSlide+xml"/>
  <Override PartName="/ppt/slides/slide9.xml" ContentType="application/vnd.openxmlformats-officedocument.presentationml.slide+xml"/>
  <Override PartName="/ppt/slides/slide14.xml" ContentType="application/vnd.openxmlformats-officedocument.presentationml.slide+xml"/>
  <Override PartName="/ppt/slideLayouts/slideLayout9.xml" ContentType="application/vnd.openxmlformats-officedocument.presentationml.slideLayout+xml"/>
  <Override PartName="/ppt/slideLayouts/slideLayout11.xml" ContentType="application/vnd.openxmlformats-officedocument.presentationml.slideLayout+xml"/>
  <Override PartName="/ppt/slides/slide5.xml" ContentType="application/vnd.openxmlformats-officedocument.presentationml.slide+xml"/>
  <Override PartName="/ppt/notesSlides/notesSlide9.xml" ContentType="application/vnd.openxmlformats-officedocument.presentationml.notesSlide+xml"/>
  <Override PartName="/ppt/notesSlides/notesSlide16.xml" ContentType="application/vnd.openxmlformats-officedocument.presentationml.notesSlide+xml"/>
  <Default Extension="rels" ContentType="application/vnd.openxmlformats-package.relationships+xml"/>
  <Override PartName="/ppt/slides/slide10.xml" ContentType="application/vnd.openxmlformats-officedocument.presentationml.slide+xml"/>
  <Override PartName="/ppt/slideLayouts/slideLayout5.xml" ContentType="application/vnd.openxmlformats-officedocument.presentationml.slideLayout+xml"/>
  <Override PartName="/ppt/notesMasters/notesMaster1.xml" ContentType="application/vnd.openxmlformats-officedocument.presentationml.notesMaster+xml"/>
  <Override PartName="/ppt/slides/slide1.xml" ContentType="application/vnd.openxmlformats-officedocument.presentationml.slide+xml"/>
  <Override PartName="/ppt/slides/slide26.xml" ContentType="application/vnd.openxmlformats-officedocument.presentationml.slide+xml"/>
  <Override PartName="/ppt/notesSlides/notesSlide12.xml" ContentType="application/vnd.openxmlformats-officedocument.presentationml.notesSlide+xml"/>
  <Override PartName="/ppt/notesSlides/notesSlide28.xml" ContentType="application/vnd.openxmlformats-officedocument.presentationml.notesSlide+xml"/>
  <Override PartName="/ppt/theme/theme2.xml" ContentType="application/vnd.openxmlformats-officedocument.theme+xml"/>
  <Override PartName="/ppt/slideLayouts/slideLayout1.xml" ContentType="application/vnd.openxmlformats-officedocument.presentationml.slideLayout+xml"/>
  <Override PartName="/docProps/app.xml" ContentType="application/vnd.openxmlformats-officedocument.extended-properties+xml"/>
  <Override PartName="/ppt/slides/slide22.xml" ContentType="application/vnd.openxmlformats-officedocument.presentationml.slide+xml"/>
  <Override PartName="/ppt/notesSlides/notesSlide24.xml" ContentType="application/vnd.openxmlformats-officedocument.presentationml.notesSlide+xml"/>
  <Default Extension="xml" ContentType="application/xml"/>
  <Override PartName="/ppt/slides/slide19.xml" ContentType="application/vnd.openxmlformats-officedocument.presentationml.slide+xml"/>
  <Override PartName="/ppt/notesSlides/notesSlide5.xml" ContentType="application/vnd.openxmlformats-officedocument.presentationml.notesSlide+xml"/>
  <Override PartName="/ppt/tableStyles.xml" ContentType="application/vnd.openxmlformats-officedocument.presentationml.tableStyles+xml"/>
  <Override PartName="/ppt/notesSlides/notesSlide20.xml" ContentType="application/vnd.openxmlformats-officedocument.presentationml.notesSlide+xml"/>
  <Override PartName="/ppt/slides/slide15.xml" ContentType="application/vnd.openxmlformats-officedocument.presentationml.slide+xml"/>
  <Override PartName="/ppt/notesSlides/notesSlide1.xml" ContentType="application/vnd.openxmlformats-officedocument.presentationml.notesSlide+xml"/>
  <Override PartName="/ppt/notesSlides/notesSlide17.xml" ContentType="application/vnd.openxmlformats-officedocument.presentationml.notesSlide+xml"/>
  <Override PartName="/ppt/slides/slide6.xml" ContentType="application/vnd.openxmlformats-officedocument.presentationml.slide+xml"/>
  <Override PartName="/docProps/core.xml" ContentType="application/vnd.openxmlformats-package.core-properties+xml"/>
  <Override PartName="/ppt/slides/slide11.xml" ContentType="application/vnd.openxmlformats-officedocument.presentationml.slide+xml"/>
  <Override PartName="/ppt/slideLayouts/slideLayout6.xml" ContentType="application/vnd.openxmlformats-officedocument.presentationml.slideLayout+xml"/>
  <Override PartName="/ppt/notesSlides/notesSlide13.xml" ContentType="application/vnd.openxmlformats-officedocument.presentationml.notesSlide+xml"/>
  <Override PartName="/ppt/slides/slide27.xml" ContentType="application/vnd.openxmlformats-officedocument.presentationml.slide+xml"/>
  <Override PartName="/ppt/slides/slide2.xml" ContentType="application/vnd.openxmlformats-officedocument.presentationml.slide+xml"/>
  <Default Extension="png" ContentType="image/png"/>
  <Override PartName="/ppt/slideLayouts/slideLayout2.xml" ContentType="application/vnd.openxmlformats-officedocument.presentationml.slideLayout+xml"/>
  <Override PartName="/ppt/slides/slide23.xml" ContentType="application/vnd.openxmlformats-officedocument.presentationml.slide+xml"/>
  <Override PartName="/ppt/notesSlides/notesSlide25.xml" ContentType="application/vnd.openxmlformats-officedocument.presentationml.notesSlide+xml"/>
  <Override PartName="/ppt/notesSlides/notesSlide6.xml" ContentType="application/vnd.openxmlformats-officedocument.presentationml.notesSlide+xml"/>
  <Override PartName="/ppt/notesSlides/notesSlide21.xml" ContentType="application/vnd.openxmlformats-officedocument.presentationml.notesSlide+xml"/>
  <Override PartName="/ppt/slides/slide16.xml" ContentType="application/vnd.openxmlformats-officedocument.presentationml.slide+xml"/>
  <Override PartName="/ppt/notesSlides/notesSlide2.xml" ContentType="application/vnd.openxmlformats-officedocument.presentationml.notesSlide+xml"/>
  <Override PartName="/ppt/notesSlides/notesSlide18.xml" ContentType="application/vnd.openxmlformats-officedocument.presentationml.notesSlide+xml"/>
  <Override PartName="/ppt/slides/slide7.xml" ContentType="application/vnd.openxmlformats-officedocument.presentationml.slide+xml"/>
  <Override PartName="/ppt/presentation.xml" ContentType="application/vnd.openxmlformats-officedocument.presentationml.presentation.main+xml"/>
  <Override PartName="/ppt/slides/slide12.xml" ContentType="application/vnd.openxmlformats-officedocument.presentationml.slide+xml"/>
  <Override PartName="/ppt/slideLayouts/slideLayout7.xml" ContentType="application/vnd.openxmlformats-officedocument.presentationml.slideLayout+xml"/>
  <Override PartName="/ppt/notesSlides/notesSlide14.xml" ContentType="application/vnd.openxmlformats-officedocument.presentationml.notesSlide+xml"/>
  <Override PartName="/ppt/slides/slide3.xml" ContentType="application/vnd.openxmlformats-officedocument.presentationml.slide+xml"/>
  <Override PartName="/ppt/slides/slide28.xml" ContentType="application/vnd.openxmlformats-officedocument.presentationml.slide+xml"/>
  <Override PartName="/ppt/slideLayouts/slideLayout3.xml" ContentType="application/vnd.openxmlformats-officedocument.presentationml.slideLayout+xml"/>
  <Override PartName="/ppt/slides/slide24.xml" ContentType="application/vnd.openxmlformats-officedocument.presentationml.slide+xml"/>
  <Override PartName="/ppt/notesSlides/notesSlide26.xml" ContentType="application/vnd.openxmlformats-officedocument.presentationml.notesSlide+xml"/>
  <Override PartName="/ppt/slides/slide20.xml" ContentType="application/vnd.openxmlformats-officedocument.presentationml.slide+xml"/>
  <Override PartName="/ppt/notesSlides/notesSlide7.xml" ContentType="application/vnd.openxmlformats-officedocument.presentationml.notesSlide+xml"/>
  <Override PartName="/ppt/notesSlides/notesSlide22.xml" ContentType="application/vnd.openxmlformats-officedocument.presentationml.notesSlide+xml"/>
  <Override PartName="/ppt/slides/slide17.xml" ContentType="application/vnd.openxmlformats-officedocument.presentationml.slide+xml"/>
  <Override PartName="/ppt/notesSlides/notesSlide3.xml" ContentType="application/vnd.openxmlformats-officedocument.presentationml.notesSlide+xml"/>
  <Override PartName="/ppt/notesSlides/notesSlide10.xml" ContentType="application/vnd.openxmlformats-officedocument.presentationml.notesSlide+xml"/>
  <Override PartName="/ppt/slides/slide8.xml" ContentType="application/vnd.openxmlformats-officedocument.presentationml.slide+xml"/>
  <Override PartName="/ppt/notesSlides/notesSlide19.xml" ContentType="application/vnd.openxmlformats-officedocument.presentationml.notesSlide+xml"/>
  <Override PartName="/ppt/presProps.xml" ContentType="application/vnd.openxmlformats-officedocument.presentationml.presProps+xml"/>
  <Override PartName="/ppt/slides/slide13.xml" ContentType="application/vnd.openxmlformats-officedocument.presentationml.slide+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s/slide4.xml" ContentType="application/vnd.openxmlformats-officedocument.presentationml.slide+xml"/>
  <Override PartName="/ppt/notesSlides/notesSlide8.xml" ContentType="application/vnd.openxmlformats-officedocument.presentationml.notesSlide+xml"/>
  <Override PartName="/ppt/notesSlides/notesSlide15.xml" ContentType="application/vnd.openxmlformats-officedocument.presentationml.notesSlide+xml"/>
  <Override PartName="/ppt/notesSlides/notesSlide11.xml" ContentType="application/vnd.openxmlformats-officedocument.presentationml.notesSlide+xml"/>
  <Override PartName="/ppt/slideLayouts/slideLayout4.xml" ContentType="application/vnd.openxmlformats-officedocument.presentationml.slideLayout+xml"/>
  <Override PartName="/ppt/slides/slide25.xml" ContentType="application/vnd.openxmlformats-officedocument.presentationml.slide+xml"/>
  <Override PartName="/ppt/notesSlides/notesSlide27.xml" ContentType="application/vnd.openxmlformats-officedocument.presentationml.notesSlide+xml"/>
  <Override PartName="/ppt/slideMasters/slideMaster1.xml" ContentType="application/vnd.openxmlformats-officedocument.presentationml.slideMaster+xml"/>
  <Override PartName="/ppt/theme/theme1.xml" ContentType="application/vnd.openxmlformats-officedocument.theme+xml"/>
  <Override PartName="/ppt/slides/slide21.xml" ContentType="application/vnd.openxmlformats-officedocument.presentationml.slide+xml"/>
  <Default Extension="bin" ContentType="application/vnd.openxmlformats-officedocument.presentationml.printerSettings"/>
  <Override PartName="/ppt/viewProps.xml" ContentType="application/vnd.openxmlformats-officedocument.presentationml.viewProps+xml"/>
  <Override PartName="/ppt/notesSlides/notesSlide23.xml" ContentType="application/vnd.openxmlformats-officedocument.presentationml.notesSlide+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trictFirstAndLastChars="0" saveSubsetFonts="1" autoCompressPictures="0">
  <p:sldMasterIdLst>
    <p:sldMasterId id="2147483648" r:id="rId1"/>
  </p:sldMasterIdLst>
  <p:notesMasterIdLst>
    <p:notesMasterId r:id="rId30"/>
  </p:notesMasterIdLst>
  <p:sldIdLst>
    <p:sldId id="441" r:id="rId2"/>
    <p:sldId id="541" r:id="rId3"/>
    <p:sldId id="562" r:id="rId4"/>
    <p:sldId id="558" r:id="rId5"/>
    <p:sldId id="565" r:id="rId6"/>
    <p:sldId id="490" r:id="rId7"/>
    <p:sldId id="510" r:id="rId8"/>
    <p:sldId id="492" r:id="rId9"/>
    <p:sldId id="511" r:id="rId10"/>
    <p:sldId id="512" r:id="rId11"/>
    <p:sldId id="564" r:id="rId12"/>
    <p:sldId id="569" r:id="rId13"/>
    <p:sldId id="504" r:id="rId14"/>
    <p:sldId id="563" r:id="rId15"/>
    <p:sldId id="573" r:id="rId16"/>
    <p:sldId id="580" r:id="rId17"/>
    <p:sldId id="578" r:id="rId18"/>
    <p:sldId id="579" r:id="rId19"/>
    <p:sldId id="581" r:id="rId20"/>
    <p:sldId id="582" r:id="rId21"/>
    <p:sldId id="584" r:id="rId22"/>
    <p:sldId id="587" r:id="rId23"/>
    <p:sldId id="585" r:id="rId24"/>
    <p:sldId id="589" r:id="rId25"/>
    <p:sldId id="590" r:id="rId26"/>
    <p:sldId id="591" r:id="rId27"/>
    <p:sldId id="593" r:id="rId28"/>
    <p:sldId id="369" r:id="rId29"/>
  </p:sldIdLst>
  <p:sldSz cx="9144000" cy="6858000" type="screen4x3"/>
  <p:notesSz cx="9144000" cy="6858000"/>
  <p:defaultTextStyle>
    <a:defPPr>
      <a:defRPr lang="en-US"/>
    </a:defPPr>
    <a:lvl1pPr algn="l" rtl="0" eaLnBrk="0" fontAlgn="base" hangingPunct="0">
      <a:spcBef>
        <a:spcPct val="0"/>
      </a:spcBef>
      <a:spcAft>
        <a:spcPct val="0"/>
      </a:spcAft>
      <a:defRPr sz="1400" b="1" kern="1200">
        <a:solidFill>
          <a:schemeClr val="tx1"/>
        </a:solidFill>
        <a:latin typeface="Times New Roman" charset="0"/>
        <a:ea typeface="+mn-ea"/>
        <a:cs typeface="+mn-cs"/>
      </a:defRPr>
    </a:lvl1pPr>
    <a:lvl2pPr marL="457200" algn="l" rtl="0" eaLnBrk="0" fontAlgn="base" hangingPunct="0">
      <a:spcBef>
        <a:spcPct val="0"/>
      </a:spcBef>
      <a:spcAft>
        <a:spcPct val="0"/>
      </a:spcAft>
      <a:defRPr sz="1400" b="1" kern="1200">
        <a:solidFill>
          <a:schemeClr val="tx1"/>
        </a:solidFill>
        <a:latin typeface="Times New Roman" charset="0"/>
        <a:ea typeface="+mn-ea"/>
        <a:cs typeface="+mn-cs"/>
      </a:defRPr>
    </a:lvl2pPr>
    <a:lvl3pPr marL="914400" algn="l" rtl="0" eaLnBrk="0" fontAlgn="base" hangingPunct="0">
      <a:spcBef>
        <a:spcPct val="0"/>
      </a:spcBef>
      <a:spcAft>
        <a:spcPct val="0"/>
      </a:spcAft>
      <a:defRPr sz="1400" b="1" kern="1200">
        <a:solidFill>
          <a:schemeClr val="tx1"/>
        </a:solidFill>
        <a:latin typeface="Times New Roman" charset="0"/>
        <a:ea typeface="+mn-ea"/>
        <a:cs typeface="+mn-cs"/>
      </a:defRPr>
    </a:lvl3pPr>
    <a:lvl4pPr marL="1371600" algn="l" rtl="0" eaLnBrk="0" fontAlgn="base" hangingPunct="0">
      <a:spcBef>
        <a:spcPct val="0"/>
      </a:spcBef>
      <a:spcAft>
        <a:spcPct val="0"/>
      </a:spcAft>
      <a:defRPr sz="1400" b="1" kern="1200">
        <a:solidFill>
          <a:schemeClr val="tx1"/>
        </a:solidFill>
        <a:latin typeface="Times New Roman" charset="0"/>
        <a:ea typeface="+mn-ea"/>
        <a:cs typeface="+mn-cs"/>
      </a:defRPr>
    </a:lvl4pPr>
    <a:lvl5pPr marL="1828800" algn="l" rtl="0" eaLnBrk="0" fontAlgn="base" hangingPunct="0">
      <a:spcBef>
        <a:spcPct val="0"/>
      </a:spcBef>
      <a:spcAft>
        <a:spcPct val="0"/>
      </a:spcAft>
      <a:defRPr sz="1400" b="1" kern="1200">
        <a:solidFill>
          <a:schemeClr val="tx1"/>
        </a:solidFill>
        <a:latin typeface="Times New Roman" charset="0"/>
        <a:ea typeface="+mn-ea"/>
        <a:cs typeface="+mn-cs"/>
      </a:defRPr>
    </a:lvl5pPr>
    <a:lvl6pPr marL="2286000" algn="l" defTabSz="457200" rtl="0" eaLnBrk="1" latinLnBrk="0" hangingPunct="1">
      <a:defRPr sz="1400" b="1" kern="1200">
        <a:solidFill>
          <a:schemeClr val="tx1"/>
        </a:solidFill>
        <a:latin typeface="Times New Roman" charset="0"/>
        <a:ea typeface="+mn-ea"/>
        <a:cs typeface="+mn-cs"/>
      </a:defRPr>
    </a:lvl6pPr>
    <a:lvl7pPr marL="2743200" algn="l" defTabSz="457200" rtl="0" eaLnBrk="1" latinLnBrk="0" hangingPunct="1">
      <a:defRPr sz="1400" b="1" kern="1200">
        <a:solidFill>
          <a:schemeClr val="tx1"/>
        </a:solidFill>
        <a:latin typeface="Times New Roman" charset="0"/>
        <a:ea typeface="+mn-ea"/>
        <a:cs typeface="+mn-cs"/>
      </a:defRPr>
    </a:lvl7pPr>
    <a:lvl8pPr marL="3200400" algn="l" defTabSz="457200" rtl="0" eaLnBrk="1" latinLnBrk="0" hangingPunct="1">
      <a:defRPr sz="1400" b="1" kern="1200">
        <a:solidFill>
          <a:schemeClr val="tx1"/>
        </a:solidFill>
        <a:latin typeface="Times New Roman" charset="0"/>
        <a:ea typeface="+mn-ea"/>
        <a:cs typeface="+mn-cs"/>
      </a:defRPr>
    </a:lvl8pPr>
    <a:lvl9pPr marL="3657600" algn="l" defTabSz="457200" rtl="0" eaLnBrk="1" latinLnBrk="0" hangingPunct="1">
      <a:defRPr sz="1400" b="1" kern="1200">
        <a:solidFill>
          <a:schemeClr val="tx1"/>
        </a:solidFill>
        <a:latin typeface="Times New Roman"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prnPr/>
  <p:clrMru>
    <a:srgbClr val="000000"/>
    <a:srgbClr val="009900"/>
    <a:srgbClr val="66FF66"/>
    <a:srgbClr val="969696"/>
    <a:srgbClr val="FFFF66"/>
    <a:srgbClr val="FF0000"/>
    <a:srgbClr val="CCFFFF"/>
    <a:srgbClr val="FFFFFF"/>
    <a:srgbClr val="0000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ferSingleView="1">
    <p:restoredLeft sz="32787"/>
    <p:restoredTop sz="90929"/>
  </p:normalViewPr>
  <p:slideViewPr>
    <p:cSldViewPr showGuides="1">
      <p:cViewPr>
        <p:scale>
          <a:sx n="105" d="100"/>
          <a:sy n="105" d="100"/>
        </p:scale>
        <p:origin x="-1136" y="-10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notesMaster" Target="notesMasters/notesMaster1.xml"/><Relationship Id="rId31" Type="http://schemas.openxmlformats.org/officeDocument/2006/relationships/printerSettings" Target="printerSettings/printerSettings1.bin"/><Relationship Id="rId32" Type="http://schemas.openxmlformats.org/officeDocument/2006/relationships/presProps" Target="presProps.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viewProps" Target="viewProps.xml"/><Relationship Id="rId34" Type="http://schemas.openxmlformats.org/officeDocument/2006/relationships/theme" Target="theme/theme1.xml"/><Relationship Id="rId35"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3962400" cy="381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b="0"/>
            </a:lvl1pPr>
          </a:lstStyle>
          <a:p>
            <a:endParaRPr lang="en-US"/>
          </a:p>
        </p:txBody>
      </p:sp>
      <p:sp>
        <p:nvSpPr>
          <p:cNvPr id="97283" name="Rectangle 3"/>
          <p:cNvSpPr>
            <a:spLocks noGrp="1" noChangeArrowheads="1"/>
          </p:cNvSpPr>
          <p:nvPr>
            <p:ph type="dt" idx="1"/>
          </p:nvPr>
        </p:nvSpPr>
        <p:spPr bwMode="auto">
          <a:xfrm>
            <a:off x="5181600" y="0"/>
            <a:ext cx="3962400" cy="381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b="0"/>
            </a:lvl1pPr>
          </a:lstStyle>
          <a:p>
            <a:endParaRPr lang="en-US"/>
          </a:p>
        </p:txBody>
      </p:sp>
      <p:sp>
        <p:nvSpPr>
          <p:cNvPr id="97284" name="Rectangle 4"/>
          <p:cNvSpPr>
            <a:spLocks noGrp="1" noRot="1" noChangeAspect="1" noChangeArrowheads="1" noTextEdit="1"/>
          </p:cNvSpPr>
          <p:nvPr>
            <p:ph type="sldImg" idx="2"/>
          </p:nvPr>
        </p:nvSpPr>
        <p:spPr bwMode="auto">
          <a:xfrm>
            <a:off x="2844800" y="533400"/>
            <a:ext cx="3454400" cy="2590800"/>
          </a:xfrm>
          <a:prstGeom prst="rect">
            <a:avLst/>
          </a:prstGeom>
          <a:noFill/>
          <a:ln w="9525">
            <a:solidFill>
              <a:srgbClr val="000000"/>
            </a:solidFill>
            <a:miter lim="800000"/>
            <a:headEnd/>
            <a:tailEnd/>
          </a:ln>
          <a:effectLst/>
        </p:spPr>
      </p:sp>
      <p:sp>
        <p:nvSpPr>
          <p:cNvPr id="97285" name="Rectangle 5"/>
          <p:cNvSpPr>
            <a:spLocks noGrp="1" noChangeArrowheads="1"/>
          </p:cNvSpPr>
          <p:nvPr>
            <p:ph type="body" sz="quarter" idx="3"/>
          </p:nvPr>
        </p:nvSpPr>
        <p:spPr bwMode="auto">
          <a:xfrm>
            <a:off x="1219200" y="3276600"/>
            <a:ext cx="6705600" cy="3048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7286" name="Rectangle 6"/>
          <p:cNvSpPr>
            <a:spLocks noGrp="1" noChangeArrowheads="1"/>
          </p:cNvSpPr>
          <p:nvPr>
            <p:ph type="ftr" sz="quarter" idx="4"/>
          </p:nvPr>
        </p:nvSpPr>
        <p:spPr bwMode="auto">
          <a:xfrm>
            <a:off x="0" y="6477000"/>
            <a:ext cx="3962400" cy="3810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b="0"/>
            </a:lvl1pPr>
          </a:lstStyle>
          <a:p>
            <a:endParaRPr lang="en-US"/>
          </a:p>
        </p:txBody>
      </p:sp>
      <p:sp>
        <p:nvSpPr>
          <p:cNvPr id="97287" name="Rectangle 7"/>
          <p:cNvSpPr>
            <a:spLocks noGrp="1" noChangeArrowheads="1"/>
          </p:cNvSpPr>
          <p:nvPr>
            <p:ph type="sldNum" sz="quarter" idx="5"/>
          </p:nvPr>
        </p:nvSpPr>
        <p:spPr bwMode="auto">
          <a:xfrm>
            <a:off x="5181600" y="6477000"/>
            <a:ext cx="3962400" cy="3810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b="0"/>
            </a:lvl1pPr>
          </a:lstStyle>
          <a:p>
            <a:fld id="{6D1848D2-189F-E246-87B0-7DCF0FB1D505}" type="slidenum">
              <a:rPr lang="en-US"/>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123CE17-BF12-0A43-A162-6D1978B8DE4C}" type="slidenum">
              <a:rPr lang="en-US"/>
              <a:pPr/>
              <a:t>1</a:t>
            </a:fld>
            <a:endParaRPr lang="en-US"/>
          </a:p>
        </p:txBody>
      </p:sp>
      <p:sp>
        <p:nvSpPr>
          <p:cNvPr id="460802" name="Rectangle 2"/>
          <p:cNvSpPr>
            <a:spLocks noGrp="1" noRot="1" noChangeAspect="1" noChangeArrowheads="1" noTextEdit="1"/>
          </p:cNvSpPr>
          <p:nvPr>
            <p:ph type="sldImg"/>
          </p:nvPr>
        </p:nvSpPr>
        <p:spPr>
          <a:ln/>
        </p:spPr>
      </p:sp>
      <p:sp>
        <p:nvSpPr>
          <p:cNvPr id="4608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9999FB3-E802-5042-8217-58742451C5EE}" type="slidenum">
              <a:rPr lang="en-US"/>
              <a:pPr/>
              <a:t>10</a:t>
            </a:fld>
            <a:endParaRPr lang="en-US"/>
          </a:p>
        </p:txBody>
      </p:sp>
      <p:sp>
        <p:nvSpPr>
          <p:cNvPr id="791554"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791555"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9999FB3-E802-5042-8217-58742451C5EE}" type="slidenum">
              <a:rPr lang="en-US"/>
              <a:pPr/>
              <a:t>11</a:t>
            </a:fld>
            <a:endParaRPr lang="en-US"/>
          </a:p>
        </p:txBody>
      </p:sp>
      <p:sp>
        <p:nvSpPr>
          <p:cNvPr id="791554"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791555"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22F2A71-6347-F548-95E9-B2A8E26044AC}" type="slidenum">
              <a:rPr lang="en-US"/>
              <a:pPr/>
              <a:t>12</a:t>
            </a:fld>
            <a:endParaRPr lang="en-US"/>
          </a:p>
        </p:txBody>
      </p:sp>
      <p:sp>
        <p:nvSpPr>
          <p:cNvPr id="771074"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771075"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1DB00C0-F497-1048-AA53-D206E7B44D02}" type="slidenum">
              <a:rPr lang="en-US"/>
              <a:pPr/>
              <a:t>13</a:t>
            </a:fld>
            <a:endParaRPr lang="en-US"/>
          </a:p>
        </p:txBody>
      </p:sp>
      <p:sp>
        <p:nvSpPr>
          <p:cNvPr id="775170"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775171"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A370A07-6DF4-4241-A4B2-838274B528F9}" type="slidenum">
              <a:rPr lang="en-US"/>
              <a:pPr/>
              <a:t>14</a:t>
            </a:fld>
            <a:endParaRPr lang="en-US"/>
          </a:p>
        </p:txBody>
      </p:sp>
      <p:sp>
        <p:nvSpPr>
          <p:cNvPr id="869378"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869379"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A370A07-6DF4-4241-A4B2-838274B528F9}" type="slidenum">
              <a:rPr lang="en-US"/>
              <a:pPr/>
              <a:t>15</a:t>
            </a:fld>
            <a:endParaRPr lang="en-US"/>
          </a:p>
        </p:txBody>
      </p:sp>
      <p:sp>
        <p:nvSpPr>
          <p:cNvPr id="869378"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869379"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A370A07-6DF4-4241-A4B2-838274B528F9}" type="slidenum">
              <a:rPr lang="en-US"/>
              <a:pPr/>
              <a:t>16</a:t>
            </a:fld>
            <a:endParaRPr lang="en-US"/>
          </a:p>
        </p:txBody>
      </p:sp>
      <p:sp>
        <p:nvSpPr>
          <p:cNvPr id="869378"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869379"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A370A07-6DF4-4241-A4B2-838274B528F9}" type="slidenum">
              <a:rPr lang="en-US"/>
              <a:pPr/>
              <a:t>17</a:t>
            </a:fld>
            <a:endParaRPr lang="en-US"/>
          </a:p>
        </p:txBody>
      </p:sp>
      <p:sp>
        <p:nvSpPr>
          <p:cNvPr id="869378"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869379"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A370A07-6DF4-4241-A4B2-838274B528F9}" type="slidenum">
              <a:rPr lang="en-US"/>
              <a:pPr/>
              <a:t>18</a:t>
            </a:fld>
            <a:endParaRPr lang="en-US"/>
          </a:p>
        </p:txBody>
      </p:sp>
      <p:sp>
        <p:nvSpPr>
          <p:cNvPr id="869378"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869379"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A370A07-6DF4-4241-A4B2-838274B528F9}" type="slidenum">
              <a:rPr lang="en-US"/>
              <a:pPr/>
              <a:t>19</a:t>
            </a:fld>
            <a:endParaRPr lang="en-US"/>
          </a:p>
        </p:txBody>
      </p:sp>
      <p:sp>
        <p:nvSpPr>
          <p:cNvPr id="869378"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869379"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22F2A71-6347-F548-95E9-B2A8E26044AC}" type="slidenum">
              <a:rPr lang="en-US"/>
              <a:pPr/>
              <a:t>2</a:t>
            </a:fld>
            <a:endParaRPr lang="en-US"/>
          </a:p>
        </p:txBody>
      </p:sp>
      <p:sp>
        <p:nvSpPr>
          <p:cNvPr id="771074"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771075"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A370A07-6DF4-4241-A4B2-838274B528F9}" type="slidenum">
              <a:rPr lang="en-US"/>
              <a:pPr/>
              <a:t>20</a:t>
            </a:fld>
            <a:endParaRPr lang="en-US"/>
          </a:p>
        </p:txBody>
      </p:sp>
      <p:sp>
        <p:nvSpPr>
          <p:cNvPr id="869378"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869379"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A370A07-6DF4-4241-A4B2-838274B528F9}" type="slidenum">
              <a:rPr lang="en-US"/>
              <a:pPr/>
              <a:t>21</a:t>
            </a:fld>
            <a:endParaRPr lang="en-US"/>
          </a:p>
        </p:txBody>
      </p:sp>
      <p:sp>
        <p:nvSpPr>
          <p:cNvPr id="869378"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869379"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A370A07-6DF4-4241-A4B2-838274B528F9}" type="slidenum">
              <a:rPr lang="en-US"/>
              <a:pPr/>
              <a:t>22</a:t>
            </a:fld>
            <a:endParaRPr lang="en-US"/>
          </a:p>
        </p:txBody>
      </p:sp>
      <p:sp>
        <p:nvSpPr>
          <p:cNvPr id="869378"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869379"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A370A07-6DF4-4241-A4B2-838274B528F9}" type="slidenum">
              <a:rPr lang="en-US"/>
              <a:pPr/>
              <a:t>23</a:t>
            </a:fld>
            <a:endParaRPr lang="en-US"/>
          </a:p>
        </p:txBody>
      </p:sp>
      <p:sp>
        <p:nvSpPr>
          <p:cNvPr id="869378"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869379"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A370A07-6DF4-4241-A4B2-838274B528F9}" type="slidenum">
              <a:rPr lang="en-US"/>
              <a:pPr/>
              <a:t>24</a:t>
            </a:fld>
            <a:endParaRPr lang="en-US"/>
          </a:p>
        </p:txBody>
      </p:sp>
      <p:sp>
        <p:nvSpPr>
          <p:cNvPr id="869378"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869379"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A370A07-6DF4-4241-A4B2-838274B528F9}" type="slidenum">
              <a:rPr lang="en-US"/>
              <a:pPr/>
              <a:t>25</a:t>
            </a:fld>
            <a:endParaRPr lang="en-US"/>
          </a:p>
        </p:txBody>
      </p:sp>
      <p:sp>
        <p:nvSpPr>
          <p:cNvPr id="869378"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869379"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A370A07-6DF4-4241-A4B2-838274B528F9}" type="slidenum">
              <a:rPr lang="en-US"/>
              <a:pPr/>
              <a:t>26</a:t>
            </a:fld>
            <a:endParaRPr lang="en-US"/>
          </a:p>
        </p:txBody>
      </p:sp>
      <p:sp>
        <p:nvSpPr>
          <p:cNvPr id="869378"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869379"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A370A07-6DF4-4241-A4B2-838274B528F9}" type="slidenum">
              <a:rPr lang="en-US"/>
              <a:pPr/>
              <a:t>27</a:t>
            </a:fld>
            <a:endParaRPr lang="en-US"/>
          </a:p>
        </p:txBody>
      </p:sp>
      <p:sp>
        <p:nvSpPr>
          <p:cNvPr id="869378"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869379"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2DAA6BF-0229-1E40-9ECA-80FFD37A1579}" type="slidenum">
              <a:rPr lang="en-US"/>
              <a:pPr/>
              <a:t>28</a:t>
            </a:fld>
            <a:endParaRPr lang="en-US"/>
          </a:p>
        </p:txBody>
      </p:sp>
      <p:sp>
        <p:nvSpPr>
          <p:cNvPr id="198658" name="Rectangle 2"/>
          <p:cNvSpPr>
            <a:spLocks noGrp="1" noRot="1" noChangeAspect="1" noChangeArrowheads="1" noTextEdit="1"/>
          </p:cNvSpPr>
          <p:nvPr>
            <p:ph type="sldImg"/>
          </p:nvPr>
        </p:nvSpPr>
        <p:spPr>
          <a:ln/>
        </p:spPr>
      </p:sp>
      <p:sp>
        <p:nvSpPr>
          <p:cNvPr id="19865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22F2A71-6347-F548-95E9-B2A8E26044AC}" type="slidenum">
              <a:rPr lang="en-US"/>
              <a:pPr/>
              <a:t>3</a:t>
            </a:fld>
            <a:endParaRPr lang="en-US"/>
          </a:p>
        </p:txBody>
      </p:sp>
      <p:sp>
        <p:nvSpPr>
          <p:cNvPr id="771074"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771075"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0139566-429A-C041-AEDB-52CF650BD1AC}" type="slidenum">
              <a:rPr lang="en-US"/>
              <a:pPr/>
              <a:t>4</a:t>
            </a:fld>
            <a:endParaRPr lang="en-US"/>
          </a:p>
        </p:txBody>
      </p:sp>
      <p:sp>
        <p:nvSpPr>
          <p:cNvPr id="758786"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758787"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328F564-C367-E54D-9723-1C7E8A23FACB}" type="slidenum">
              <a:rPr lang="en-US"/>
              <a:pPr/>
              <a:t>5</a:t>
            </a:fld>
            <a:endParaRPr lang="en-US"/>
          </a:p>
        </p:txBody>
      </p:sp>
      <p:sp>
        <p:nvSpPr>
          <p:cNvPr id="769026"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769027"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DAB8B09-277E-1543-9D03-148A11AB0D13}" type="slidenum">
              <a:rPr lang="en-US"/>
              <a:pPr/>
              <a:t>6</a:t>
            </a:fld>
            <a:endParaRPr lang="en-US"/>
          </a:p>
        </p:txBody>
      </p:sp>
      <p:sp>
        <p:nvSpPr>
          <p:cNvPr id="746498"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746499"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CDD328A-DAAD-4042-9752-F9D0C6FDA09B}" type="slidenum">
              <a:rPr lang="en-US"/>
              <a:pPr/>
              <a:t>7</a:t>
            </a:fld>
            <a:endParaRPr lang="en-US"/>
          </a:p>
        </p:txBody>
      </p:sp>
      <p:sp>
        <p:nvSpPr>
          <p:cNvPr id="787458"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787459"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F7D9789-F29E-8A40-BECA-DA419520BD12}" type="slidenum">
              <a:rPr lang="en-US"/>
              <a:pPr/>
              <a:t>8</a:t>
            </a:fld>
            <a:endParaRPr lang="en-US"/>
          </a:p>
        </p:txBody>
      </p:sp>
      <p:sp>
        <p:nvSpPr>
          <p:cNvPr id="750594"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750595"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034D0EA-737E-CA42-9254-DDB12818B46F}" type="slidenum">
              <a:rPr lang="en-US"/>
              <a:pPr/>
              <a:t>9</a:t>
            </a:fld>
            <a:endParaRPr lang="en-US"/>
          </a:p>
        </p:txBody>
      </p:sp>
      <p:sp>
        <p:nvSpPr>
          <p:cNvPr id="789506"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789507"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smtClean="0"/>
            </a:lvl1pPr>
          </a:lstStyle>
          <a:p>
            <a:fld id="{B620330D-3E26-FE42-A47B-40FD912CBE1E}"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smtClean="0"/>
            </a:lvl1pPr>
          </a:lstStyle>
          <a:p>
            <a:fld id="{E5FAA6ED-8007-374B-B658-074F509A29CD}"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smtClean="0"/>
            </a:lvl1pPr>
          </a:lstStyle>
          <a:p>
            <a:fld id="{FEAD8861-82BB-E14B-9E15-1509667678DF}"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smtClean="0"/>
            </a:lvl1pPr>
          </a:lstStyle>
          <a:p>
            <a:fld id="{EA818685-751A-614C-A643-0DB302760737}"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smtClean="0"/>
            </a:lvl1pPr>
          </a:lstStyle>
          <a:p>
            <a:fld id="{4675843B-3178-5343-9972-1D655ACE3AA6}"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smtClean="0"/>
            </a:lvl1pPr>
          </a:lstStyle>
          <a:p>
            <a:fld id="{3AD9A386-2D58-2247-A209-7F6740358F10}"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smtClean="0"/>
            </a:lvl1pPr>
          </a:lstStyle>
          <a:p>
            <a:fld id="{89765C11-191F-A84B-BAA2-5F4FCD842266}"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smtClean="0"/>
            </a:lvl1pPr>
          </a:lstStyle>
          <a:p>
            <a:fld id="{B2512AE0-D490-C849-A77C-306EF2E9B8F7}"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smtClean="0"/>
            </a:lvl1pPr>
          </a:lstStyle>
          <a:p>
            <a:fld id="{FE125D40-A0CB-A940-898A-35B559C96BB2}"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smtClean="0"/>
            </a:lvl1pPr>
          </a:lstStyle>
          <a:p>
            <a:fld id="{B82C90B6-6EE2-B74F-BE7F-52D0FA7E0C8D}"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smtClean="0"/>
            </a:lvl1pPr>
          </a:lstStyle>
          <a:p>
            <a:fld id="{B4A1BB4D-04C4-1A4D-889D-1F6053382593}"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CCFFFF"/>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b="0"/>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b="0"/>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b="0"/>
            </a:lvl1pPr>
          </a:lstStyle>
          <a:p>
            <a:fld id="{D3F8020C-4511-D84B-9FB2-F4C8795252A3}"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charset="0"/>
        </a:defRPr>
      </a:lvl2pPr>
      <a:lvl3pPr algn="ctr" rtl="0" eaLnBrk="0" fontAlgn="base" hangingPunct="0">
        <a:spcBef>
          <a:spcPct val="0"/>
        </a:spcBef>
        <a:spcAft>
          <a:spcPct val="0"/>
        </a:spcAft>
        <a:defRPr sz="4400">
          <a:solidFill>
            <a:schemeClr val="tx2"/>
          </a:solidFill>
          <a:latin typeface="Times New Roman" charset="0"/>
        </a:defRPr>
      </a:lvl3pPr>
      <a:lvl4pPr algn="ctr" rtl="0" eaLnBrk="0" fontAlgn="base" hangingPunct="0">
        <a:spcBef>
          <a:spcPct val="0"/>
        </a:spcBef>
        <a:spcAft>
          <a:spcPct val="0"/>
        </a:spcAft>
        <a:defRPr sz="4400">
          <a:solidFill>
            <a:schemeClr val="tx2"/>
          </a:solidFill>
          <a:latin typeface="Times New Roman" charset="0"/>
        </a:defRPr>
      </a:lvl4pPr>
      <a:lvl5pPr algn="ctr" rtl="0" eaLnBrk="0" fontAlgn="base" hangingPunct="0">
        <a:spcBef>
          <a:spcPct val="0"/>
        </a:spcBef>
        <a:spcAft>
          <a:spcPct val="0"/>
        </a:spcAft>
        <a:defRPr sz="4400">
          <a:solidFill>
            <a:schemeClr val="tx2"/>
          </a:solidFill>
          <a:latin typeface="Times New Roman" charset="0"/>
        </a:defRPr>
      </a:lvl5pPr>
      <a:lvl6pPr marL="457200" algn="ctr" rtl="0" eaLnBrk="0" fontAlgn="base" hangingPunct="0">
        <a:spcBef>
          <a:spcPct val="0"/>
        </a:spcBef>
        <a:spcAft>
          <a:spcPct val="0"/>
        </a:spcAft>
        <a:defRPr sz="4400">
          <a:solidFill>
            <a:schemeClr val="tx2"/>
          </a:solidFill>
          <a:latin typeface="Times New Roman" charset="0"/>
        </a:defRPr>
      </a:lvl6pPr>
      <a:lvl7pPr marL="914400" algn="ctr" rtl="0" eaLnBrk="0" fontAlgn="base" hangingPunct="0">
        <a:spcBef>
          <a:spcPct val="0"/>
        </a:spcBef>
        <a:spcAft>
          <a:spcPct val="0"/>
        </a:spcAft>
        <a:defRPr sz="4400">
          <a:solidFill>
            <a:schemeClr val="tx2"/>
          </a:solidFill>
          <a:latin typeface="Times New Roman" charset="0"/>
        </a:defRPr>
      </a:lvl7pPr>
      <a:lvl8pPr marL="1371600" algn="ctr" rtl="0" eaLnBrk="0" fontAlgn="base" hangingPunct="0">
        <a:spcBef>
          <a:spcPct val="0"/>
        </a:spcBef>
        <a:spcAft>
          <a:spcPct val="0"/>
        </a:spcAft>
        <a:defRPr sz="4400">
          <a:solidFill>
            <a:schemeClr val="tx2"/>
          </a:solidFill>
          <a:latin typeface="Times New Roman" charset="0"/>
        </a:defRPr>
      </a:lvl8pPr>
      <a:lvl9pPr marL="1828800" algn="ctr" rtl="0" eaLnBrk="0" fontAlgn="base" hangingPunct="0">
        <a:spcBef>
          <a:spcPct val="0"/>
        </a:spcBef>
        <a:spcAft>
          <a:spcPct val="0"/>
        </a:spcAft>
        <a:defRPr sz="4400">
          <a:solidFill>
            <a:schemeClr val="tx2"/>
          </a:solidFill>
          <a:latin typeface="Times New Roman"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charset="-128"/>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128"/>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128"/>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128"/>
        </a:defRPr>
      </a:lvl5pPr>
      <a:lvl6pPr marL="2514600" indent="-228600" algn="l" rtl="0" eaLnBrk="0" fontAlgn="base" hangingPunct="0">
        <a:spcBef>
          <a:spcPct val="20000"/>
        </a:spcBef>
        <a:spcAft>
          <a:spcPct val="0"/>
        </a:spcAft>
        <a:buChar char="»"/>
        <a:defRPr sz="2000">
          <a:solidFill>
            <a:schemeClr val="tx1"/>
          </a:solidFill>
          <a:latin typeface="+mn-lt"/>
          <a:ea typeface="ＭＳ Ｐゴシック" charset="-128"/>
        </a:defRPr>
      </a:lvl6pPr>
      <a:lvl7pPr marL="2971800" indent="-228600" algn="l" rtl="0" eaLnBrk="0" fontAlgn="base" hangingPunct="0">
        <a:spcBef>
          <a:spcPct val="20000"/>
        </a:spcBef>
        <a:spcAft>
          <a:spcPct val="0"/>
        </a:spcAft>
        <a:buChar char="»"/>
        <a:defRPr sz="2000">
          <a:solidFill>
            <a:schemeClr val="tx1"/>
          </a:solidFill>
          <a:latin typeface="+mn-lt"/>
          <a:ea typeface="ＭＳ Ｐゴシック" charset="-128"/>
        </a:defRPr>
      </a:lvl7pPr>
      <a:lvl8pPr marL="3429000" indent="-228600" algn="l" rtl="0" eaLnBrk="0" fontAlgn="base" hangingPunct="0">
        <a:spcBef>
          <a:spcPct val="20000"/>
        </a:spcBef>
        <a:spcAft>
          <a:spcPct val="0"/>
        </a:spcAft>
        <a:buChar char="»"/>
        <a:defRPr sz="2000">
          <a:solidFill>
            <a:schemeClr val="tx1"/>
          </a:solidFill>
          <a:latin typeface="+mn-lt"/>
          <a:ea typeface="ＭＳ Ｐゴシック" charset="-128"/>
        </a:defRPr>
      </a:lvl8pPr>
      <a:lvl9pPr marL="3886200" indent="-228600" algn="l" rtl="0" eaLnBrk="0" fontAlgn="base" hangingPunct="0">
        <a:spcBef>
          <a:spcPct val="20000"/>
        </a:spcBef>
        <a:spcAft>
          <a:spcPct val="0"/>
        </a:spcAft>
        <a:buChar char="»"/>
        <a:defRPr sz="2000">
          <a:solidFill>
            <a:schemeClr val="tx1"/>
          </a:solidFill>
          <a:latin typeface="+mn-lt"/>
          <a:ea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49538" name="Rectangle 2"/>
          <p:cNvSpPr>
            <a:spLocks noGrp="1" noChangeArrowheads="1"/>
          </p:cNvSpPr>
          <p:nvPr>
            <p:ph type="ctrTitle"/>
          </p:nvPr>
        </p:nvSpPr>
        <p:spPr>
          <a:xfrm>
            <a:off x="0" y="1143000"/>
            <a:ext cx="9144000" cy="1143000"/>
          </a:xfrm>
        </p:spPr>
        <p:txBody>
          <a:bodyPr/>
          <a:lstStyle/>
          <a:p>
            <a:r>
              <a:rPr lang="en-US" sz="6000" dirty="0">
                <a:solidFill>
                  <a:srgbClr val="FF0000"/>
                </a:solidFill>
              </a:rPr>
              <a:t>Expression Trees</a:t>
            </a:r>
          </a:p>
        </p:txBody>
      </p:sp>
      <p:sp>
        <p:nvSpPr>
          <p:cNvPr id="449576" name="Text Box 40"/>
          <p:cNvSpPr txBox="1">
            <a:spLocks noChangeArrowheads="1"/>
          </p:cNvSpPr>
          <p:nvPr/>
        </p:nvSpPr>
        <p:spPr bwMode="auto">
          <a:xfrm>
            <a:off x="0" y="4456113"/>
            <a:ext cx="9144000" cy="1360372"/>
          </a:xfrm>
          <a:prstGeom prst="rect">
            <a:avLst/>
          </a:prstGeom>
          <a:noFill/>
          <a:ln w="9525">
            <a:noFill/>
            <a:miter lim="800000"/>
            <a:headEnd/>
            <a:tailEnd/>
          </a:ln>
          <a:effectLst/>
        </p:spPr>
        <p:txBody>
          <a:bodyPr>
            <a:prstTxWarp prst="textNoShape">
              <a:avLst/>
            </a:prstTxWarp>
            <a:spAutoFit/>
          </a:bodyPr>
          <a:lstStyle/>
          <a:p>
            <a:pPr algn="ctr">
              <a:lnSpc>
                <a:spcPct val="85000"/>
              </a:lnSpc>
            </a:pPr>
            <a:r>
              <a:rPr lang="en-US" sz="3200" b="0" dirty="0"/>
              <a:t>Eric Roberts</a:t>
            </a:r>
          </a:p>
          <a:p>
            <a:pPr algn="ctr">
              <a:lnSpc>
                <a:spcPct val="85000"/>
              </a:lnSpc>
            </a:pPr>
            <a:r>
              <a:rPr lang="en-US" sz="3200" b="0" dirty="0"/>
              <a:t>CS 106B</a:t>
            </a:r>
            <a:endParaRPr lang="en-US" sz="3200" b="0" dirty="0" smtClean="0"/>
          </a:p>
          <a:p>
            <a:pPr algn="ctr">
              <a:lnSpc>
                <a:spcPct val="85000"/>
              </a:lnSpc>
            </a:pPr>
            <a:r>
              <a:rPr lang="en-US" sz="3200" b="0" dirty="0" smtClean="0"/>
              <a:t>March 2, 2015</a:t>
            </a:r>
            <a:endParaRPr lang="en-US" sz="3200" b="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90530" name="Rectangle 2"/>
          <p:cNvSpPr>
            <a:spLocks noChangeArrowheads="1"/>
          </p:cNvSpPr>
          <p:nvPr/>
        </p:nvSpPr>
        <p:spPr bwMode="auto">
          <a:xfrm>
            <a:off x="304800" y="1076325"/>
            <a:ext cx="8534400" cy="5476875"/>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400" b="0"/>
          </a:p>
        </p:txBody>
      </p:sp>
      <p:sp>
        <p:nvSpPr>
          <p:cNvPr id="790531" name="Text Box 3"/>
          <p:cNvSpPr txBox="1">
            <a:spLocks noChangeArrowheads="1"/>
          </p:cNvSpPr>
          <p:nvPr/>
        </p:nvSpPr>
        <p:spPr bwMode="auto">
          <a:xfrm>
            <a:off x="350838" y="1197864"/>
            <a:ext cx="8440737" cy="4140108"/>
          </a:xfrm>
          <a:prstGeom prst="rect">
            <a:avLst/>
          </a:prstGeom>
          <a:noFill/>
          <a:ln w="9525">
            <a:noFill/>
            <a:miter lim="800000"/>
            <a:headEnd/>
            <a:tailEnd/>
          </a:ln>
          <a:effectLst/>
        </p:spPr>
        <p:txBody>
          <a:bodyPr>
            <a:prstTxWarp prst="textNoShape">
              <a:avLst/>
            </a:prstTxWarp>
            <a:spAutoFit/>
          </a:bodyPr>
          <a:lstStyle/>
          <a:p>
            <a:pPr>
              <a:lnSpc>
                <a:spcPct val="90000"/>
              </a:lnSpc>
            </a:pPr>
            <a:r>
              <a:rPr lang="en-US" dirty="0" smtClean="0">
                <a:solidFill>
                  <a:srgbClr val="0000FF"/>
                </a:solidFill>
                <a:latin typeface="Courier New" charset="0"/>
              </a:rPr>
              <a:t>/*</a:t>
            </a:r>
          </a:p>
          <a:p>
            <a:pPr>
              <a:lnSpc>
                <a:spcPct val="90000"/>
              </a:lnSpc>
            </a:pPr>
            <a:r>
              <a:rPr lang="en-US" dirty="0" smtClean="0">
                <a:solidFill>
                  <a:srgbClr val="0000FF"/>
                </a:solidFill>
                <a:latin typeface="Courier New" charset="0"/>
              </a:rPr>
              <a:t> * Class: </a:t>
            </a:r>
            <a:r>
              <a:rPr lang="en-US" dirty="0" err="1" smtClean="0">
                <a:solidFill>
                  <a:srgbClr val="0000FF"/>
                </a:solidFill>
                <a:latin typeface="Courier New" charset="0"/>
              </a:rPr>
              <a:t>IdentifierExp</a:t>
            </a:r>
            <a:endParaRPr lang="en-US" dirty="0" smtClean="0">
              <a:solidFill>
                <a:srgbClr val="0000FF"/>
              </a:solidFill>
              <a:latin typeface="Courier New" charset="0"/>
            </a:endParaRPr>
          </a:p>
          <a:p>
            <a:pPr>
              <a:lnSpc>
                <a:spcPct val="90000"/>
              </a:lnSpc>
            </a:pPr>
            <a:r>
              <a:rPr lang="en-US" dirty="0" smtClean="0">
                <a:solidFill>
                  <a:srgbClr val="0000FF"/>
                </a:solidFill>
                <a:latin typeface="Courier New" charset="0"/>
              </a:rPr>
              <a:t> * --------------------</a:t>
            </a:r>
          </a:p>
          <a:p>
            <a:pPr>
              <a:lnSpc>
                <a:spcPct val="90000"/>
              </a:lnSpc>
            </a:pPr>
            <a:r>
              <a:rPr lang="en-US" dirty="0" smtClean="0">
                <a:solidFill>
                  <a:srgbClr val="0000FF"/>
                </a:solidFill>
                <a:latin typeface="Courier New" charset="0"/>
              </a:rPr>
              <a:t> * This subclass represents a expression corresponding to a variable.</a:t>
            </a:r>
          </a:p>
          <a:p>
            <a:pPr>
              <a:lnSpc>
                <a:spcPct val="90000"/>
              </a:lnSpc>
            </a:pPr>
            <a:r>
              <a:rPr lang="en-US" dirty="0" smtClean="0">
                <a:solidFill>
                  <a:srgbClr val="0000FF"/>
                </a:solidFill>
                <a:latin typeface="Courier New" charset="0"/>
              </a:rPr>
              <a:t> */</a:t>
            </a:r>
          </a:p>
          <a:p>
            <a:pPr>
              <a:lnSpc>
                <a:spcPct val="90000"/>
              </a:lnSpc>
            </a:pPr>
            <a:endParaRPr lang="en-US" dirty="0" smtClean="0">
              <a:latin typeface="Courier New" charset="0"/>
            </a:endParaRPr>
          </a:p>
          <a:p>
            <a:pPr>
              <a:lnSpc>
                <a:spcPct val="90000"/>
              </a:lnSpc>
            </a:pPr>
            <a:r>
              <a:rPr lang="en-US" dirty="0" smtClean="0">
                <a:latin typeface="Courier New" charset="0"/>
              </a:rPr>
              <a:t>class </a:t>
            </a:r>
            <a:r>
              <a:rPr lang="en-US" dirty="0" err="1" smtClean="0">
                <a:latin typeface="Courier New" charset="0"/>
              </a:rPr>
              <a:t>IdentifierExp</a:t>
            </a:r>
            <a:r>
              <a:rPr lang="en-US" dirty="0" smtClean="0">
                <a:latin typeface="Courier New" charset="0"/>
              </a:rPr>
              <a:t>: public Expression {</a:t>
            </a:r>
          </a:p>
          <a:p>
            <a:pPr>
              <a:lnSpc>
                <a:spcPct val="90000"/>
              </a:lnSpc>
            </a:pPr>
            <a:endParaRPr lang="en-US" sz="900" dirty="0" smtClean="0">
              <a:latin typeface="Courier New" charset="0"/>
            </a:endParaRPr>
          </a:p>
          <a:p>
            <a:pPr>
              <a:lnSpc>
                <a:spcPct val="90000"/>
              </a:lnSpc>
            </a:pPr>
            <a:r>
              <a:rPr lang="en-US" dirty="0" smtClean="0">
                <a:latin typeface="Courier New" charset="0"/>
              </a:rPr>
              <a:t>public:</a:t>
            </a:r>
          </a:p>
          <a:p>
            <a:pPr>
              <a:lnSpc>
                <a:spcPct val="90000"/>
              </a:lnSpc>
            </a:pPr>
            <a:endParaRPr lang="en-US" sz="900" dirty="0" smtClean="0">
              <a:latin typeface="Courier New" charset="0"/>
            </a:endParaRPr>
          </a:p>
          <a:p>
            <a:pPr>
              <a:lnSpc>
                <a:spcPct val="90000"/>
              </a:lnSpc>
            </a:pPr>
            <a:r>
              <a:rPr lang="en-US" dirty="0" smtClean="0">
                <a:latin typeface="Courier New" charset="0"/>
              </a:rPr>
              <a:t>   </a:t>
            </a:r>
            <a:r>
              <a:rPr lang="en-US" dirty="0" err="1" smtClean="0">
                <a:latin typeface="Courier New" charset="0"/>
              </a:rPr>
              <a:t>IdentifierExp(string</a:t>
            </a:r>
            <a:r>
              <a:rPr lang="en-US" dirty="0" smtClean="0">
                <a:latin typeface="Courier New" charset="0"/>
              </a:rPr>
              <a:t> name);</a:t>
            </a:r>
          </a:p>
          <a:p>
            <a:pPr>
              <a:lnSpc>
                <a:spcPct val="90000"/>
              </a:lnSpc>
            </a:pPr>
            <a:endParaRPr lang="en-US" sz="900" dirty="0" smtClean="0">
              <a:latin typeface="Courier New" charset="0"/>
            </a:endParaRPr>
          </a:p>
          <a:p>
            <a:pPr>
              <a:lnSpc>
                <a:spcPct val="90000"/>
              </a:lnSpc>
            </a:pPr>
            <a:r>
              <a:rPr lang="en-US" dirty="0" smtClean="0">
                <a:latin typeface="Courier New" charset="0"/>
              </a:rPr>
              <a:t>   virtual </a:t>
            </a:r>
            <a:r>
              <a:rPr lang="en-US" dirty="0" err="1" smtClean="0">
                <a:latin typeface="Courier New" charset="0"/>
              </a:rPr>
              <a:t>int</a:t>
            </a:r>
            <a:r>
              <a:rPr lang="en-US" dirty="0" smtClean="0">
                <a:latin typeface="Courier New" charset="0"/>
              </a:rPr>
              <a:t> </a:t>
            </a:r>
            <a:r>
              <a:rPr lang="en-US" dirty="0" err="1" smtClean="0">
                <a:latin typeface="Courier New" charset="0"/>
              </a:rPr>
              <a:t>eval(EvaluationContext</a:t>
            </a:r>
            <a:r>
              <a:rPr lang="en-US" dirty="0" smtClean="0">
                <a:latin typeface="Courier New" charset="0"/>
              </a:rPr>
              <a:t> &amp; context);</a:t>
            </a:r>
          </a:p>
          <a:p>
            <a:pPr>
              <a:lnSpc>
                <a:spcPct val="90000"/>
              </a:lnSpc>
            </a:pPr>
            <a:r>
              <a:rPr lang="en-US" dirty="0" smtClean="0">
                <a:latin typeface="Courier New" charset="0"/>
              </a:rPr>
              <a:t>   virtual </a:t>
            </a:r>
            <a:r>
              <a:rPr lang="en-US" dirty="0" err="1" smtClean="0">
                <a:latin typeface="Courier New" charset="0"/>
              </a:rPr>
              <a:t>std::string</a:t>
            </a:r>
            <a:r>
              <a:rPr lang="en-US" dirty="0" smtClean="0">
                <a:latin typeface="Courier New" charset="0"/>
              </a:rPr>
              <a:t> </a:t>
            </a:r>
            <a:r>
              <a:rPr lang="en-US" dirty="0" err="1" smtClean="0">
                <a:latin typeface="Courier New" charset="0"/>
              </a:rPr>
              <a:t>toString</a:t>
            </a:r>
            <a:r>
              <a:rPr lang="en-US" dirty="0" smtClean="0">
                <a:latin typeface="Courier New" charset="0"/>
              </a:rPr>
              <a:t>();</a:t>
            </a:r>
          </a:p>
          <a:p>
            <a:pPr>
              <a:lnSpc>
                <a:spcPct val="90000"/>
              </a:lnSpc>
            </a:pPr>
            <a:r>
              <a:rPr lang="en-US" dirty="0" smtClean="0">
                <a:latin typeface="Courier New" charset="0"/>
              </a:rPr>
              <a:t>   virtual </a:t>
            </a:r>
            <a:r>
              <a:rPr lang="en-US" dirty="0" err="1" smtClean="0">
                <a:latin typeface="Courier New" charset="0"/>
              </a:rPr>
              <a:t>ExpressionType</a:t>
            </a:r>
            <a:r>
              <a:rPr lang="en-US" dirty="0" smtClean="0">
                <a:latin typeface="Courier New" charset="0"/>
              </a:rPr>
              <a:t> type();</a:t>
            </a:r>
          </a:p>
          <a:p>
            <a:pPr>
              <a:lnSpc>
                <a:spcPct val="90000"/>
              </a:lnSpc>
            </a:pPr>
            <a:endParaRPr lang="en-US" sz="900" dirty="0" smtClean="0">
              <a:latin typeface="Courier New" charset="0"/>
            </a:endParaRPr>
          </a:p>
          <a:p>
            <a:pPr>
              <a:lnSpc>
                <a:spcPct val="90000"/>
              </a:lnSpc>
            </a:pPr>
            <a:r>
              <a:rPr lang="en-US" dirty="0" smtClean="0">
                <a:latin typeface="Courier New" charset="0"/>
              </a:rPr>
              <a:t>   virtual string </a:t>
            </a:r>
            <a:r>
              <a:rPr lang="en-US" dirty="0" err="1" smtClean="0">
                <a:latin typeface="Courier New" charset="0"/>
              </a:rPr>
              <a:t>getIdentifierName</a:t>
            </a:r>
            <a:r>
              <a:rPr lang="en-US" dirty="0" smtClean="0">
                <a:latin typeface="Courier New" charset="0"/>
              </a:rPr>
              <a:t>();</a:t>
            </a:r>
          </a:p>
          <a:p>
            <a:pPr>
              <a:lnSpc>
                <a:spcPct val="90000"/>
              </a:lnSpc>
            </a:pPr>
            <a:endParaRPr lang="en-US" dirty="0" smtClean="0">
              <a:latin typeface="Courier New" charset="0"/>
            </a:endParaRPr>
          </a:p>
          <a:p>
            <a:pPr>
              <a:lnSpc>
                <a:spcPct val="90000"/>
              </a:lnSpc>
            </a:pPr>
            <a:r>
              <a:rPr lang="en-US" dirty="0" smtClean="0">
                <a:latin typeface="Courier New" charset="0"/>
              </a:rPr>
              <a:t>private:</a:t>
            </a:r>
          </a:p>
          <a:p>
            <a:pPr>
              <a:lnSpc>
                <a:spcPct val="90000"/>
              </a:lnSpc>
            </a:pPr>
            <a:endParaRPr lang="en-US" sz="900" dirty="0" smtClean="0">
              <a:latin typeface="Courier New" charset="0"/>
            </a:endParaRPr>
          </a:p>
          <a:p>
            <a:pPr>
              <a:lnSpc>
                <a:spcPct val="90000"/>
              </a:lnSpc>
            </a:pPr>
            <a:r>
              <a:rPr lang="en-US" dirty="0" smtClean="0">
                <a:latin typeface="Courier New" charset="0"/>
              </a:rPr>
              <a:t>   </a:t>
            </a:r>
            <a:r>
              <a:rPr lang="en-US" dirty="0" err="1" smtClean="0">
                <a:latin typeface="Courier New" charset="0"/>
              </a:rPr>
              <a:t>std::string</a:t>
            </a:r>
            <a:r>
              <a:rPr lang="en-US" dirty="0" smtClean="0">
                <a:latin typeface="Courier New" charset="0"/>
              </a:rPr>
              <a:t> name;</a:t>
            </a:r>
          </a:p>
          <a:p>
            <a:pPr>
              <a:lnSpc>
                <a:spcPct val="90000"/>
              </a:lnSpc>
            </a:pPr>
            <a:endParaRPr lang="en-US" sz="900" dirty="0" smtClean="0">
              <a:latin typeface="Courier New" charset="0"/>
            </a:endParaRPr>
          </a:p>
          <a:p>
            <a:pPr>
              <a:lnSpc>
                <a:spcPct val="90000"/>
              </a:lnSpc>
            </a:pPr>
            <a:r>
              <a:rPr lang="en-US" dirty="0" smtClean="0">
                <a:latin typeface="Courier New" charset="0"/>
              </a:rPr>
              <a:t>};</a:t>
            </a:r>
            <a:endParaRPr lang="en-US" dirty="0">
              <a:latin typeface="Courier New" charset="0"/>
            </a:endParaRPr>
          </a:p>
        </p:txBody>
      </p:sp>
      <p:grpSp>
        <p:nvGrpSpPr>
          <p:cNvPr id="790532" name="Group 4"/>
          <p:cNvGrpSpPr>
            <a:grpSpLocks/>
          </p:cNvGrpSpPr>
          <p:nvPr/>
        </p:nvGrpSpPr>
        <p:grpSpPr bwMode="auto">
          <a:xfrm>
            <a:off x="347663" y="1143000"/>
            <a:ext cx="8502650" cy="5364163"/>
            <a:chOff x="219" y="720"/>
            <a:chExt cx="5356" cy="3379"/>
          </a:xfrm>
        </p:grpSpPr>
        <p:sp>
          <p:nvSpPr>
            <p:cNvPr id="790533" name="Rectangle 5"/>
            <p:cNvSpPr>
              <a:spLocks noChangeArrowheads="1"/>
            </p:cNvSpPr>
            <p:nvPr/>
          </p:nvSpPr>
          <p:spPr bwMode="auto">
            <a:xfrm>
              <a:off x="224" y="720"/>
              <a:ext cx="5351" cy="3379"/>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790534" name="Text Box 6"/>
            <p:cNvSpPr txBox="1">
              <a:spLocks noChangeArrowheads="1"/>
            </p:cNvSpPr>
            <p:nvPr/>
          </p:nvSpPr>
          <p:spPr bwMode="auto">
            <a:xfrm>
              <a:off x="219" y="752"/>
              <a:ext cx="5332" cy="3341"/>
            </a:xfrm>
            <a:prstGeom prst="rect">
              <a:avLst/>
            </a:prstGeom>
            <a:noFill/>
            <a:ln w="9525">
              <a:noFill/>
              <a:miter lim="800000"/>
              <a:headEnd/>
              <a:tailEnd/>
            </a:ln>
            <a:effectLst/>
          </p:spPr>
          <p:txBody>
            <a:bodyPr>
              <a:prstTxWarp prst="textNoShape">
                <a:avLst/>
              </a:prstTxWarp>
              <a:spAutoFit/>
            </a:bodyPr>
            <a:lstStyle/>
            <a:p>
              <a:pPr>
                <a:lnSpc>
                  <a:spcPct val="90000"/>
                </a:lnSpc>
              </a:pPr>
              <a:r>
                <a:rPr lang="en-US" dirty="0">
                  <a:solidFill>
                    <a:srgbClr val="0000FF"/>
                  </a:solidFill>
                  <a:latin typeface="Courier New" charset="0"/>
                </a:rPr>
                <a:t>/*</a:t>
              </a:r>
            </a:p>
            <a:p>
              <a:pPr>
                <a:lnSpc>
                  <a:spcPct val="90000"/>
                </a:lnSpc>
              </a:pPr>
              <a:r>
                <a:rPr lang="en-US" dirty="0">
                  <a:solidFill>
                    <a:srgbClr val="0000FF"/>
                  </a:solidFill>
                  <a:latin typeface="Courier New" charset="0"/>
                </a:rPr>
                <a:t> * Class: </a:t>
              </a:r>
              <a:r>
                <a:rPr lang="en-US" dirty="0" err="1">
                  <a:solidFill>
                    <a:srgbClr val="0000FF"/>
                  </a:solidFill>
                  <a:latin typeface="Courier New" charset="0"/>
                </a:rPr>
                <a:t>CompoundExp</a:t>
              </a:r>
              <a:endParaRPr lang="en-US" dirty="0">
                <a:solidFill>
                  <a:srgbClr val="0000FF"/>
                </a:solidFill>
                <a:latin typeface="Courier New" charset="0"/>
              </a:endParaRPr>
            </a:p>
            <a:p>
              <a:pPr>
                <a:lnSpc>
                  <a:spcPct val="90000"/>
                </a:lnSpc>
              </a:pPr>
              <a:r>
                <a:rPr lang="en-US" dirty="0">
                  <a:solidFill>
                    <a:srgbClr val="0000FF"/>
                  </a:solidFill>
                  <a:latin typeface="Courier New" charset="0"/>
                </a:rPr>
                <a:t> * -----------------</a:t>
              </a:r>
              <a:r>
                <a:rPr lang="en-US" dirty="0" smtClean="0">
                  <a:solidFill>
                    <a:srgbClr val="0000FF"/>
                  </a:solidFill>
                  <a:latin typeface="Courier New" charset="0"/>
                </a:rPr>
                <a:t>-</a:t>
              </a:r>
            </a:p>
            <a:p>
              <a:pPr>
                <a:lnSpc>
                  <a:spcPct val="90000"/>
                </a:lnSpc>
              </a:pPr>
              <a:r>
                <a:rPr lang="en-US" dirty="0">
                  <a:solidFill>
                    <a:srgbClr val="0000FF"/>
                  </a:solidFill>
                  <a:latin typeface="Courier New" charset="0"/>
                </a:rPr>
                <a:t> * This subclass represents a compound expression.</a:t>
              </a:r>
            </a:p>
            <a:p>
              <a:pPr>
                <a:lnSpc>
                  <a:spcPct val="90000"/>
                </a:lnSpc>
              </a:pPr>
              <a:r>
                <a:rPr lang="en-US" dirty="0">
                  <a:solidFill>
                    <a:srgbClr val="0000FF"/>
                  </a:solidFill>
                  <a:latin typeface="Courier New" charset="0"/>
                </a:rPr>
                <a:t> */</a:t>
              </a:r>
            </a:p>
            <a:p>
              <a:pPr>
                <a:lnSpc>
                  <a:spcPct val="90000"/>
                </a:lnSpc>
              </a:pPr>
              <a:endParaRPr lang="en-US" dirty="0">
                <a:latin typeface="Courier New" charset="0"/>
              </a:endParaRPr>
            </a:p>
            <a:p>
              <a:pPr>
                <a:lnSpc>
                  <a:spcPct val="90000"/>
                </a:lnSpc>
              </a:pPr>
              <a:r>
                <a:rPr lang="en-US" dirty="0">
                  <a:latin typeface="Courier New" charset="0"/>
                </a:rPr>
                <a:t>class </a:t>
              </a:r>
              <a:r>
                <a:rPr lang="en-US" dirty="0" err="1">
                  <a:latin typeface="Courier New" charset="0"/>
                </a:rPr>
                <a:t>CompoundExp</a:t>
              </a:r>
              <a:r>
                <a:rPr lang="en-US" dirty="0">
                  <a:latin typeface="Courier New" charset="0"/>
                </a:rPr>
                <a:t>: public Expression {</a:t>
              </a:r>
            </a:p>
            <a:p>
              <a:pPr>
                <a:lnSpc>
                  <a:spcPct val="90000"/>
                </a:lnSpc>
              </a:pPr>
              <a:endParaRPr lang="en-US" sz="900" dirty="0">
                <a:latin typeface="Courier New" charset="0"/>
              </a:endParaRPr>
            </a:p>
            <a:p>
              <a:pPr>
                <a:lnSpc>
                  <a:spcPct val="90000"/>
                </a:lnSpc>
              </a:pPr>
              <a:r>
                <a:rPr lang="en-US" dirty="0">
                  <a:latin typeface="Courier New" charset="0"/>
                </a:rPr>
                <a:t>public:</a:t>
              </a:r>
            </a:p>
            <a:p>
              <a:pPr>
                <a:lnSpc>
                  <a:spcPct val="90000"/>
                </a:lnSpc>
              </a:pPr>
              <a:endParaRPr lang="en-US" sz="900" dirty="0" smtClean="0">
                <a:latin typeface="Courier New" charset="0"/>
              </a:endParaRPr>
            </a:p>
            <a:p>
              <a:pPr>
                <a:lnSpc>
                  <a:spcPct val="90000"/>
                </a:lnSpc>
              </a:pPr>
              <a:r>
                <a:rPr lang="en-US" dirty="0" smtClean="0">
                  <a:latin typeface="Courier New" charset="0"/>
                </a:rPr>
                <a:t>   </a:t>
              </a:r>
              <a:r>
                <a:rPr lang="en-US" dirty="0" err="1" smtClean="0">
                  <a:latin typeface="Courier New" charset="0"/>
                </a:rPr>
                <a:t>CompoundExp(string</a:t>
              </a:r>
              <a:r>
                <a:rPr lang="en-US" dirty="0" smtClean="0">
                  <a:latin typeface="Courier New" charset="0"/>
                </a:rPr>
                <a:t> </a:t>
              </a:r>
              <a:r>
                <a:rPr lang="en-US" dirty="0">
                  <a:latin typeface="Courier New" charset="0"/>
                </a:rPr>
                <a:t>op, Expression *lhs, Expression *</a:t>
              </a:r>
              <a:r>
                <a:rPr lang="en-US" dirty="0" err="1">
                  <a:latin typeface="Courier New" charset="0"/>
                </a:rPr>
                <a:t>rhs</a:t>
              </a:r>
              <a:r>
                <a:rPr lang="en-US" dirty="0">
                  <a:latin typeface="Courier New" charset="0"/>
                </a:rPr>
                <a:t>);</a:t>
              </a:r>
              <a:endParaRPr lang="en-US" dirty="0" smtClean="0">
                <a:latin typeface="Courier New" charset="0"/>
              </a:endParaRPr>
            </a:p>
            <a:p>
              <a:pPr>
                <a:lnSpc>
                  <a:spcPct val="90000"/>
                </a:lnSpc>
              </a:pPr>
              <a:r>
                <a:rPr lang="en-US" dirty="0" smtClean="0">
                  <a:latin typeface="Courier New" charset="0"/>
                </a:rPr>
                <a:t>   virtual </a:t>
              </a:r>
              <a:r>
                <a:rPr lang="en-US" dirty="0">
                  <a:latin typeface="Courier New" charset="0"/>
                </a:rPr>
                <a:t>~</a:t>
              </a:r>
              <a:r>
                <a:rPr lang="en-US" dirty="0" err="1">
                  <a:latin typeface="Courier New" charset="0"/>
                </a:rPr>
                <a:t>CompoundExp</a:t>
              </a:r>
              <a:r>
                <a:rPr lang="en-US" dirty="0">
                  <a:latin typeface="Courier New" charset="0"/>
                </a:rPr>
                <a:t>();</a:t>
              </a:r>
            </a:p>
            <a:p>
              <a:pPr>
                <a:lnSpc>
                  <a:spcPct val="90000"/>
                </a:lnSpc>
              </a:pPr>
              <a:endParaRPr lang="en-US" sz="900" dirty="0" smtClean="0">
                <a:latin typeface="Courier New" charset="0"/>
              </a:endParaRPr>
            </a:p>
            <a:p>
              <a:pPr>
                <a:lnSpc>
                  <a:spcPct val="90000"/>
                </a:lnSpc>
              </a:pPr>
              <a:r>
                <a:rPr lang="en-US" dirty="0" smtClean="0">
                  <a:latin typeface="Courier New" charset="0"/>
                </a:rPr>
                <a:t>   virtual </a:t>
              </a:r>
              <a:r>
                <a:rPr lang="en-US" dirty="0" err="1">
                  <a:latin typeface="Courier New" charset="0"/>
                </a:rPr>
                <a:t>int</a:t>
              </a:r>
              <a:r>
                <a:rPr lang="en-US" dirty="0">
                  <a:latin typeface="Courier New" charset="0"/>
                </a:rPr>
                <a:t> </a:t>
              </a:r>
              <a:r>
                <a:rPr lang="en-US" dirty="0" err="1">
                  <a:latin typeface="Courier New" charset="0"/>
                </a:rPr>
                <a:t>eval</a:t>
              </a:r>
              <a:r>
                <a:rPr lang="en-US" dirty="0" err="1" smtClean="0">
                  <a:latin typeface="Courier New" charset="0"/>
                </a:rPr>
                <a:t>(EvaluationContext</a:t>
              </a:r>
              <a:r>
                <a:rPr lang="en-US" dirty="0" smtClean="0">
                  <a:latin typeface="Courier New" charset="0"/>
                </a:rPr>
                <a:t> &amp; context)</a:t>
              </a:r>
              <a:r>
                <a:rPr lang="en-US" dirty="0">
                  <a:latin typeface="Courier New" charset="0"/>
                </a:rPr>
                <a:t>;</a:t>
              </a:r>
              <a:endParaRPr lang="en-US" dirty="0" smtClean="0">
                <a:latin typeface="Courier New" charset="0"/>
              </a:endParaRPr>
            </a:p>
            <a:p>
              <a:pPr>
                <a:lnSpc>
                  <a:spcPct val="90000"/>
                </a:lnSpc>
              </a:pPr>
              <a:r>
                <a:rPr lang="en-US" dirty="0" smtClean="0">
                  <a:latin typeface="Courier New" charset="0"/>
                </a:rPr>
                <a:t>   virtual </a:t>
              </a:r>
              <a:r>
                <a:rPr lang="en-US" dirty="0" err="1" smtClean="0">
                  <a:latin typeface="Courier New" charset="0"/>
                </a:rPr>
                <a:t>std::string</a:t>
              </a:r>
              <a:r>
                <a:rPr lang="en-US" dirty="0" smtClean="0">
                  <a:latin typeface="Courier New" charset="0"/>
                </a:rPr>
                <a:t> </a:t>
              </a:r>
              <a:r>
                <a:rPr lang="en-US" dirty="0" err="1">
                  <a:latin typeface="Courier New" charset="0"/>
                </a:rPr>
                <a:t>toString</a:t>
              </a:r>
              <a:r>
                <a:rPr lang="en-US" dirty="0">
                  <a:latin typeface="Courier New" charset="0"/>
                </a:rPr>
                <a:t>();</a:t>
              </a:r>
              <a:endParaRPr lang="en-US" dirty="0" smtClean="0">
                <a:latin typeface="Courier New" charset="0"/>
              </a:endParaRPr>
            </a:p>
            <a:p>
              <a:pPr>
                <a:lnSpc>
                  <a:spcPct val="90000"/>
                </a:lnSpc>
              </a:pPr>
              <a:r>
                <a:rPr lang="en-US" dirty="0" smtClean="0">
                  <a:latin typeface="Courier New" charset="0"/>
                </a:rPr>
                <a:t>   virtual </a:t>
              </a:r>
              <a:r>
                <a:rPr lang="en-US" dirty="0" err="1" smtClean="0">
                  <a:latin typeface="Courier New" charset="0"/>
                </a:rPr>
                <a:t>ExpressionType</a:t>
              </a:r>
              <a:r>
                <a:rPr lang="en-US" dirty="0" smtClean="0">
                  <a:latin typeface="Courier New" charset="0"/>
                </a:rPr>
                <a:t> </a:t>
              </a:r>
              <a:r>
                <a:rPr lang="en-US" dirty="0">
                  <a:latin typeface="Courier New" charset="0"/>
                </a:rPr>
                <a:t>type();</a:t>
              </a:r>
            </a:p>
            <a:p>
              <a:pPr>
                <a:lnSpc>
                  <a:spcPct val="90000"/>
                </a:lnSpc>
              </a:pPr>
              <a:endParaRPr lang="en-US" sz="900" dirty="0" smtClean="0">
                <a:latin typeface="Courier New" charset="0"/>
              </a:endParaRPr>
            </a:p>
            <a:p>
              <a:pPr>
                <a:lnSpc>
                  <a:spcPct val="90000"/>
                </a:lnSpc>
              </a:pPr>
              <a:r>
                <a:rPr lang="en-US" dirty="0" smtClean="0">
                  <a:latin typeface="Courier New" charset="0"/>
                </a:rPr>
                <a:t>   virtual </a:t>
              </a:r>
              <a:r>
                <a:rPr lang="en-US" dirty="0" err="1" smtClean="0">
                  <a:latin typeface="Courier New" charset="0"/>
                </a:rPr>
                <a:t>std::string</a:t>
              </a:r>
              <a:r>
                <a:rPr lang="en-US" dirty="0" smtClean="0">
                  <a:latin typeface="Courier New" charset="0"/>
                </a:rPr>
                <a:t> </a:t>
              </a:r>
              <a:r>
                <a:rPr lang="en-US" dirty="0" err="1" smtClean="0">
                  <a:latin typeface="Courier New" charset="0"/>
                </a:rPr>
                <a:t>getOperator</a:t>
              </a:r>
              <a:r>
                <a:rPr lang="en-US" dirty="0" smtClean="0">
                  <a:latin typeface="Courier New" charset="0"/>
                </a:rPr>
                <a:t>(</a:t>
              </a:r>
              <a:r>
                <a:rPr lang="en-US" dirty="0">
                  <a:latin typeface="Courier New" charset="0"/>
                </a:rPr>
                <a:t>);</a:t>
              </a:r>
              <a:endParaRPr lang="en-US" dirty="0" smtClean="0">
                <a:latin typeface="Courier New" charset="0"/>
              </a:endParaRPr>
            </a:p>
            <a:p>
              <a:pPr>
                <a:lnSpc>
                  <a:spcPct val="90000"/>
                </a:lnSpc>
              </a:pPr>
              <a:r>
                <a:rPr lang="en-US" dirty="0" smtClean="0">
                  <a:latin typeface="Courier New" charset="0"/>
                </a:rPr>
                <a:t>   virtual Expression </a:t>
              </a:r>
              <a:r>
                <a:rPr lang="en-US" dirty="0">
                  <a:latin typeface="Courier New" charset="0"/>
                </a:rPr>
                <a:t>*</a:t>
              </a:r>
              <a:r>
                <a:rPr lang="en-US" dirty="0" err="1">
                  <a:latin typeface="Courier New" charset="0"/>
                </a:rPr>
                <a:t>getLHS</a:t>
              </a:r>
              <a:r>
                <a:rPr lang="en-US" dirty="0">
                  <a:latin typeface="Courier New" charset="0"/>
                </a:rPr>
                <a:t>();</a:t>
              </a:r>
              <a:endParaRPr lang="en-US" dirty="0" smtClean="0">
                <a:latin typeface="Courier New" charset="0"/>
              </a:endParaRPr>
            </a:p>
            <a:p>
              <a:pPr>
                <a:lnSpc>
                  <a:spcPct val="90000"/>
                </a:lnSpc>
              </a:pPr>
              <a:r>
                <a:rPr lang="en-US" dirty="0" smtClean="0">
                  <a:latin typeface="Courier New" charset="0"/>
                </a:rPr>
                <a:t>   virtual Expression </a:t>
              </a:r>
              <a:r>
                <a:rPr lang="en-US" dirty="0">
                  <a:latin typeface="Courier New" charset="0"/>
                </a:rPr>
                <a:t>*</a:t>
              </a:r>
              <a:r>
                <a:rPr lang="en-US" dirty="0" err="1">
                  <a:latin typeface="Courier New" charset="0"/>
                </a:rPr>
                <a:t>getRHS</a:t>
              </a:r>
              <a:r>
                <a:rPr lang="en-US" dirty="0">
                  <a:latin typeface="Courier New" charset="0"/>
                </a:rPr>
                <a:t>();</a:t>
              </a:r>
            </a:p>
            <a:p>
              <a:pPr>
                <a:lnSpc>
                  <a:spcPct val="90000"/>
                </a:lnSpc>
              </a:pPr>
              <a:endParaRPr lang="en-US" dirty="0">
                <a:latin typeface="Courier New" charset="0"/>
              </a:endParaRPr>
            </a:p>
            <a:p>
              <a:pPr>
                <a:lnSpc>
                  <a:spcPct val="90000"/>
                </a:lnSpc>
              </a:pPr>
              <a:r>
                <a:rPr lang="en-US" dirty="0">
                  <a:latin typeface="Courier New" charset="0"/>
                </a:rPr>
                <a:t>private:</a:t>
              </a:r>
            </a:p>
            <a:p>
              <a:pPr>
                <a:lnSpc>
                  <a:spcPct val="90000"/>
                </a:lnSpc>
              </a:pPr>
              <a:endParaRPr lang="en-US" sz="900" dirty="0" smtClean="0">
                <a:latin typeface="Courier New" charset="0"/>
              </a:endParaRPr>
            </a:p>
            <a:p>
              <a:pPr>
                <a:lnSpc>
                  <a:spcPct val="90000"/>
                </a:lnSpc>
              </a:pPr>
              <a:r>
                <a:rPr lang="en-US" dirty="0" smtClean="0">
                  <a:latin typeface="Courier New" charset="0"/>
                </a:rPr>
                <a:t>   </a:t>
              </a:r>
              <a:r>
                <a:rPr lang="en-US" dirty="0" err="1" smtClean="0">
                  <a:latin typeface="Courier New" charset="0"/>
                </a:rPr>
                <a:t>std::string</a:t>
              </a:r>
              <a:r>
                <a:rPr lang="en-US" dirty="0" smtClean="0">
                  <a:latin typeface="Courier New" charset="0"/>
                </a:rPr>
                <a:t> op</a:t>
              </a:r>
              <a:r>
                <a:rPr lang="en-US" dirty="0">
                  <a:latin typeface="Courier New" charset="0"/>
                </a:rPr>
                <a:t>;</a:t>
              </a:r>
              <a:endParaRPr lang="en-US" dirty="0" smtClean="0">
                <a:latin typeface="Courier New" charset="0"/>
              </a:endParaRPr>
            </a:p>
            <a:p>
              <a:pPr>
                <a:lnSpc>
                  <a:spcPct val="90000"/>
                </a:lnSpc>
              </a:pPr>
              <a:r>
                <a:rPr lang="en-US" dirty="0" smtClean="0">
                  <a:latin typeface="Courier New" charset="0"/>
                </a:rPr>
                <a:t>   Expression </a:t>
              </a:r>
              <a:r>
                <a:rPr lang="en-US" dirty="0">
                  <a:latin typeface="Courier New" charset="0"/>
                </a:rPr>
                <a:t>*lhs, *</a:t>
              </a:r>
              <a:r>
                <a:rPr lang="en-US" dirty="0" err="1">
                  <a:latin typeface="Courier New" charset="0"/>
                </a:rPr>
                <a:t>rhs</a:t>
              </a:r>
              <a:r>
                <a:rPr lang="en-US" dirty="0">
                  <a:latin typeface="Courier New" charset="0"/>
                </a:rPr>
                <a:t>;</a:t>
              </a:r>
            </a:p>
            <a:p>
              <a:pPr>
                <a:lnSpc>
                  <a:spcPct val="90000"/>
                </a:lnSpc>
              </a:pPr>
              <a:endParaRPr lang="en-US" sz="900" dirty="0">
                <a:latin typeface="Courier New" charset="0"/>
              </a:endParaRPr>
            </a:p>
            <a:p>
              <a:pPr>
                <a:lnSpc>
                  <a:spcPct val="90000"/>
                </a:lnSpc>
              </a:pPr>
              <a:r>
                <a:rPr lang="en-US" dirty="0">
                  <a:latin typeface="Courier New" charset="0"/>
                </a:rPr>
                <a:t>};</a:t>
              </a:r>
              <a:endParaRPr lang="en-US" dirty="0" smtClean="0">
                <a:latin typeface="Courier New" charset="0"/>
              </a:endParaRPr>
            </a:p>
            <a:p>
              <a:pPr>
                <a:lnSpc>
                  <a:spcPct val="90000"/>
                </a:lnSpc>
              </a:pPr>
              <a:endParaRPr lang="en-US" dirty="0">
                <a:latin typeface="Courier New" charset="0"/>
              </a:endParaRPr>
            </a:p>
          </p:txBody>
        </p:sp>
      </p:grpSp>
      <p:sp>
        <p:nvSpPr>
          <p:cNvPr id="790535" name="Rectangle 7"/>
          <p:cNvSpPr>
            <a:spLocks noChangeArrowheads="1"/>
          </p:cNvSpPr>
          <p:nvPr/>
        </p:nvSpPr>
        <p:spPr bwMode="auto">
          <a:xfrm>
            <a:off x="0" y="0"/>
            <a:ext cx="9131300" cy="1089025"/>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790536" name="Rectangle 8"/>
          <p:cNvSpPr>
            <a:spLocks noChangeArrowheads="1"/>
          </p:cNvSpPr>
          <p:nvPr/>
        </p:nvSpPr>
        <p:spPr bwMode="auto">
          <a:xfrm>
            <a:off x="0" y="6567488"/>
            <a:ext cx="9131300" cy="290512"/>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790537" name="Rectangle 9"/>
          <p:cNvSpPr>
            <a:spLocks noGrp="1" noChangeArrowheads="1"/>
          </p:cNvSpPr>
          <p:nvPr>
            <p:ph type="title"/>
          </p:nvPr>
        </p:nvSpPr>
        <p:spPr>
          <a:xfrm>
            <a:off x="0" y="76200"/>
            <a:ext cx="9144000" cy="1143000"/>
          </a:xfrm>
          <a:noFill/>
          <a:ln/>
        </p:spPr>
        <p:txBody>
          <a:bodyPr/>
          <a:lstStyle/>
          <a:p>
            <a:r>
              <a:rPr lang="en-US" sz="4000">
                <a:solidFill>
                  <a:srgbClr val="FF0000"/>
                </a:solidFill>
              </a:rPr>
              <a:t>The </a:t>
            </a:r>
            <a:r>
              <a:rPr lang="en-US" sz="3600" b="1">
                <a:solidFill>
                  <a:srgbClr val="FF0000"/>
                </a:solidFill>
                <a:latin typeface="Courier New" charset="0"/>
              </a:rPr>
              <a:t>exp.h</a:t>
            </a:r>
            <a:r>
              <a:rPr lang="en-US" sz="4000">
                <a:solidFill>
                  <a:srgbClr val="FF0000"/>
                </a:solidFill>
              </a:rPr>
              <a:t> Interface</a:t>
            </a:r>
            <a:endParaRPr lang="en-US">
              <a:solidFill>
                <a:srgbClr val="FF0000"/>
              </a:solidFill>
            </a:endParaRPr>
          </a:p>
        </p:txBody>
      </p:sp>
      <p:sp>
        <p:nvSpPr>
          <p:cNvPr id="790538" name="Rectangle 10"/>
          <p:cNvSpPr>
            <a:spLocks noChangeArrowheads="1"/>
          </p:cNvSpPr>
          <p:nvPr/>
        </p:nvSpPr>
        <p:spPr bwMode="auto">
          <a:xfrm>
            <a:off x="304800" y="1076325"/>
            <a:ext cx="8534400" cy="5476875"/>
          </a:xfrm>
          <a:prstGeom prst="rect">
            <a:avLst/>
          </a:prstGeom>
          <a:noFill/>
          <a:ln w="9525">
            <a:solidFill>
              <a:schemeClr val="tx1"/>
            </a:solidFill>
            <a:miter lim="800000"/>
            <a:headEnd/>
            <a:tailEnd/>
          </a:ln>
          <a:effectLst/>
        </p:spPr>
        <p:txBody>
          <a:bodyPr wrap="none" anchor="ctr">
            <a:prstTxWarp prst="textNoShape">
              <a:avLst/>
            </a:prstTxWarp>
          </a:bodyPr>
          <a:lstStyle/>
          <a:p>
            <a:pPr algn="ctr"/>
            <a:endParaRPr lang="en-US" sz="2400" b="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1" fill="hold" grpId="0" nodeType="afterEffect">
                                  <p:stCondLst>
                                    <p:cond delay="0"/>
                                  </p:stCondLst>
                                  <p:childTnLst>
                                    <p:anim calcmode="lin" valueType="num">
                                      <p:cBhvr additive="base">
                                        <p:cTn id="6" dur="1000"/>
                                        <p:tgtEl>
                                          <p:spTgt spid="790531"/>
                                        </p:tgtEl>
                                        <p:attrNameLst>
                                          <p:attrName>ppt_x</p:attrName>
                                        </p:attrNameLst>
                                      </p:cBhvr>
                                      <p:tavLst>
                                        <p:tav tm="0">
                                          <p:val>
                                            <p:strVal val="ppt_x"/>
                                          </p:val>
                                        </p:tav>
                                        <p:tav tm="100000">
                                          <p:val>
                                            <p:strVal val="ppt_x"/>
                                          </p:val>
                                        </p:tav>
                                      </p:tavLst>
                                    </p:anim>
                                    <p:anim calcmode="lin" valueType="num">
                                      <p:cBhvr additive="base">
                                        <p:cTn id="7" dur="1000"/>
                                        <p:tgtEl>
                                          <p:spTgt spid="790531"/>
                                        </p:tgtEl>
                                        <p:attrNameLst>
                                          <p:attrName>ppt_y</p:attrName>
                                        </p:attrNameLst>
                                      </p:cBhvr>
                                      <p:tavLst>
                                        <p:tav tm="0">
                                          <p:val>
                                            <p:strVal val="ppt_y"/>
                                          </p:val>
                                        </p:tav>
                                        <p:tav tm="100000">
                                          <p:val>
                                            <p:strVal val="0-ppt_h/2"/>
                                          </p:val>
                                        </p:tav>
                                      </p:tavLst>
                                    </p:anim>
                                    <p:set>
                                      <p:cBhvr>
                                        <p:cTn id="8" dur="1" fill="hold">
                                          <p:stCondLst>
                                            <p:cond delay="999"/>
                                          </p:stCondLst>
                                        </p:cTn>
                                        <p:tgtEl>
                                          <p:spTgt spid="790531"/>
                                        </p:tgtEl>
                                        <p:attrNameLst>
                                          <p:attrName>style.visibility</p:attrName>
                                        </p:attrNameLst>
                                      </p:cBhvr>
                                      <p:to>
                                        <p:strVal val="hidden"/>
                                      </p:to>
                                    </p:set>
                                  </p:childTnLst>
                                </p:cTn>
                              </p:par>
                              <p:par>
                                <p:cTn id="9" presetID="2" presetClass="entr" presetSubtype="4" fill="hold" nodeType="withEffect">
                                  <p:stCondLst>
                                    <p:cond delay="0"/>
                                  </p:stCondLst>
                                  <p:childTnLst>
                                    <p:set>
                                      <p:cBhvr>
                                        <p:cTn id="10" dur="1" fill="hold">
                                          <p:stCondLst>
                                            <p:cond delay="0"/>
                                          </p:stCondLst>
                                        </p:cTn>
                                        <p:tgtEl>
                                          <p:spTgt spid="790532"/>
                                        </p:tgtEl>
                                        <p:attrNameLst>
                                          <p:attrName>style.visibility</p:attrName>
                                        </p:attrNameLst>
                                      </p:cBhvr>
                                      <p:to>
                                        <p:strVal val="visible"/>
                                      </p:to>
                                    </p:set>
                                    <p:anim calcmode="lin" valueType="num">
                                      <p:cBhvr additive="base">
                                        <p:cTn id="11" dur="1000" fill="hold"/>
                                        <p:tgtEl>
                                          <p:spTgt spid="790532"/>
                                        </p:tgtEl>
                                        <p:attrNameLst>
                                          <p:attrName>ppt_x</p:attrName>
                                        </p:attrNameLst>
                                      </p:cBhvr>
                                      <p:tavLst>
                                        <p:tav tm="0">
                                          <p:val>
                                            <p:strVal val="#ppt_x"/>
                                          </p:val>
                                        </p:tav>
                                        <p:tav tm="100000">
                                          <p:val>
                                            <p:strVal val="#ppt_x"/>
                                          </p:val>
                                        </p:tav>
                                      </p:tavLst>
                                    </p:anim>
                                    <p:anim calcmode="lin" valueType="num">
                                      <p:cBhvr additive="base">
                                        <p:cTn id="12" dur="1000" fill="hold"/>
                                        <p:tgtEl>
                                          <p:spTgt spid="7905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0531" grpId="0"/>
    </p:bld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90530" name="Rectangle 2"/>
          <p:cNvSpPr>
            <a:spLocks noChangeArrowheads="1"/>
          </p:cNvSpPr>
          <p:nvPr/>
        </p:nvSpPr>
        <p:spPr bwMode="auto">
          <a:xfrm>
            <a:off x="304800" y="1076325"/>
            <a:ext cx="8534400" cy="5476875"/>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400" b="0"/>
          </a:p>
        </p:txBody>
      </p:sp>
      <p:sp>
        <p:nvSpPr>
          <p:cNvPr id="790531" name="Text Box 3"/>
          <p:cNvSpPr txBox="1">
            <a:spLocks noChangeArrowheads="1"/>
          </p:cNvSpPr>
          <p:nvPr/>
        </p:nvSpPr>
        <p:spPr bwMode="auto">
          <a:xfrm>
            <a:off x="350838" y="1197864"/>
            <a:ext cx="8440737" cy="5109604"/>
          </a:xfrm>
          <a:prstGeom prst="rect">
            <a:avLst/>
          </a:prstGeom>
          <a:noFill/>
          <a:ln w="9525">
            <a:noFill/>
            <a:miter lim="800000"/>
            <a:headEnd/>
            <a:tailEnd/>
          </a:ln>
          <a:effectLst/>
        </p:spPr>
        <p:txBody>
          <a:bodyPr>
            <a:prstTxWarp prst="textNoShape">
              <a:avLst/>
            </a:prstTxWarp>
            <a:spAutoFit/>
          </a:bodyPr>
          <a:lstStyle/>
          <a:p>
            <a:pPr>
              <a:lnSpc>
                <a:spcPct val="90000"/>
              </a:lnSpc>
            </a:pPr>
            <a:r>
              <a:rPr lang="en-US" dirty="0" smtClean="0">
                <a:solidFill>
                  <a:srgbClr val="0000FF"/>
                </a:solidFill>
                <a:latin typeface="Courier New" charset="0"/>
              </a:rPr>
              <a:t>/*</a:t>
            </a:r>
          </a:p>
          <a:p>
            <a:pPr>
              <a:lnSpc>
                <a:spcPct val="90000"/>
              </a:lnSpc>
            </a:pPr>
            <a:r>
              <a:rPr lang="en-US" dirty="0" smtClean="0">
                <a:solidFill>
                  <a:srgbClr val="0000FF"/>
                </a:solidFill>
                <a:latin typeface="Courier New" charset="0"/>
              </a:rPr>
              <a:t> * Class: </a:t>
            </a:r>
            <a:r>
              <a:rPr lang="en-US" dirty="0" err="1" smtClean="0">
                <a:solidFill>
                  <a:srgbClr val="0000FF"/>
                </a:solidFill>
                <a:latin typeface="Courier New" charset="0"/>
              </a:rPr>
              <a:t>CompoundExp</a:t>
            </a:r>
            <a:endParaRPr lang="en-US" dirty="0" smtClean="0">
              <a:solidFill>
                <a:srgbClr val="0000FF"/>
              </a:solidFill>
              <a:latin typeface="Courier New" charset="0"/>
            </a:endParaRPr>
          </a:p>
          <a:p>
            <a:pPr>
              <a:lnSpc>
                <a:spcPct val="90000"/>
              </a:lnSpc>
            </a:pPr>
            <a:r>
              <a:rPr lang="en-US" dirty="0" smtClean="0">
                <a:solidFill>
                  <a:srgbClr val="0000FF"/>
                </a:solidFill>
                <a:latin typeface="Courier New" charset="0"/>
              </a:rPr>
              <a:t> * ------------------</a:t>
            </a:r>
          </a:p>
          <a:p>
            <a:pPr>
              <a:lnSpc>
                <a:spcPct val="90000"/>
              </a:lnSpc>
            </a:pPr>
            <a:r>
              <a:rPr lang="en-US" dirty="0" smtClean="0">
                <a:solidFill>
                  <a:srgbClr val="0000FF"/>
                </a:solidFill>
                <a:latin typeface="Courier New" charset="0"/>
              </a:rPr>
              <a:t> * This subclass represents a compound expression.</a:t>
            </a:r>
          </a:p>
          <a:p>
            <a:pPr>
              <a:lnSpc>
                <a:spcPct val="90000"/>
              </a:lnSpc>
            </a:pPr>
            <a:r>
              <a:rPr lang="en-US" dirty="0" smtClean="0">
                <a:solidFill>
                  <a:srgbClr val="0000FF"/>
                </a:solidFill>
                <a:latin typeface="Courier New" charset="0"/>
              </a:rPr>
              <a:t> */</a:t>
            </a:r>
          </a:p>
          <a:p>
            <a:pPr>
              <a:lnSpc>
                <a:spcPct val="90000"/>
              </a:lnSpc>
            </a:pPr>
            <a:endParaRPr lang="en-US" dirty="0" smtClean="0">
              <a:latin typeface="Courier New" charset="0"/>
            </a:endParaRPr>
          </a:p>
          <a:p>
            <a:pPr>
              <a:lnSpc>
                <a:spcPct val="90000"/>
              </a:lnSpc>
            </a:pPr>
            <a:r>
              <a:rPr lang="en-US" dirty="0" smtClean="0">
                <a:latin typeface="Courier New" charset="0"/>
              </a:rPr>
              <a:t>class </a:t>
            </a:r>
            <a:r>
              <a:rPr lang="en-US" dirty="0" err="1" smtClean="0">
                <a:latin typeface="Courier New" charset="0"/>
              </a:rPr>
              <a:t>CompoundExp</a:t>
            </a:r>
            <a:r>
              <a:rPr lang="en-US" dirty="0" smtClean="0">
                <a:latin typeface="Courier New" charset="0"/>
              </a:rPr>
              <a:t>: public Expression {</a:t>
            </a:r>
          </a:p>
          <a:p>
            <a:pPr>
              <a:lnSpc>
                <a:spcPct val="90000"/>
              </a:lnSpc>
            </a:pPr>
            <a:endParaRPr lang="en-US" sz="900" dirty="0" smtClean="0">
              <a:latin typeface="Courier New" charset="0"/>
            </a:endParaRPr>
          </a:p>
          <a:p>
            <a:pPr>
              <a:lnSpc>
                <a:spcPct val="90000"/>
              </a:lnSpc>
            </a:pPr>
            <a:r>
              <a:rPr lang="en-US" dirty="0" smtClean="0">
                <a:latin typeface="Courier New" charset="0"/>
              </a:rPr>
              <a:t>public:</a:t>
            </a:r>
          </a:p>
          <a:p>
            <a:pPr>
              <a:lnSpc>
                <a:spcPct val="90000"/>
              </a:lnSpc>
            </a:pPr>
            <a:endParaRPr lang="en-US" sz="900" dirty="0" smtClean="0">
              <a:latin typeface="Courier New" charset="0"/>
            </a:endParaRPr>
          </a:p>
          <a:p>
            <a:pPr>
              <a:lnSpc>
                <a:spcPct val="90000"/>
              </a:lnSpc>
            </a:pPr>
            <a:r>
              <a:rPr lang="en-US" dirty="0" smtClean="0">
                <a:latin typeface="Courier New" charset="0"/>
              </a:rPr>
              <a:t>   </a:t>
            </a:r>
            <a:r>
              <a:rPr lang="en-US" dirty="0" err="1" smtClean="0">
                <a:latin typeface="Courier New" charset="0"/>
              </a:rPr>
              <a:t>CompoundExp(string</a:t>
            </a:r>
            <a:r>
              <a:rPr lang="en-US" dirty="0" smtClean="0">
                <a:latin typeface="Courier New" charset="0"/>
              </a:rPr>
              <a:t> op, Expression *lhs, Expression *</a:t>
            </a:r>
            <a:r>
              <a:rPr lang="en-US" dirty="0" err="1" smtClean="0">
                <a:latin typeface="Courier New" charset="0"/>
              </a:rPr>
              <a:t>rhs</a:t>
            </a:r>
            <a:r>
              <a:rPr lang="en-US" dirty="0" smtClean="0">
                <a:latin typeface="Courier New" charset="0"/>
              </a:rPr>
              <a:t>);</a:t>
            </a:r>
          </a:p>
          <a:p>
            <a:pPr>
              <a:lnSpc>
                <a:spcPct val="90000"/>
              </a:lnSpc>
            </a:pPr>
            <a:r>
              <a:rPr lang="en-US" dirty="0" smtClean="0">
                <a:latin typeface="Courier New" charset="0"/>
              </a:rPr>
              <a:t>   virtual ~</a:t>
            </a:r>
            <a:r>
              <a:rPr lang="en-US" dirty="0" err="1" smtClean="0">
                <a:latin typeface="Courier New" charset="0"/>
              </a:rPr>
              <a:t>CompoundExp</a:t>
            </a:r>
            <a:r>
              <a:rPr lang="en-US" dirty="0" smtClean="0">
                <a:latin typeface="Courier New" charset="0"/>
              </a:rPr>
              <a:t>();</a:t>
            </a:r>
          </a:p>
          <a:p>
            <a:pPr>
              <a:lnSpc>
                <a:spcPct val="90000"/>
              </a:lnSpc>
            </a:pPr>
            <a:endParaRPr lang="en-US" sz="900" dirty="0" smtClean="0">
              <a:latin typeface="Courier New" charset="0"/>
            </a:endParaRPr>
          </a:p>
          <a:p>
            <a:pPr>
              <a:lnSpc>
                <a:spcPct val="90000"/>
              </a:lnSpc>
            </a:pPr>
            <a:r>
              <a:rPr lang="en-US" dirty="0" smtClean="0">
                <a:latin typeface="Courier New" charset="0"/>
              </a:rPr>
              <a:t>   virtual </a:t>
            </a:r>
            <a:r>
              <a:rPr lang="en-US" dirty="0" err="1" smtClean="0">
                <a:latin typeface="Courier New" charset="0"/>
              </a:rPr>
              <a:t>int</a:t>
            </a:r>
            <a:r>
              <a:rPr lang="en-US" dirty="0" smtClean="0">
                <a:latin typeface="Courier New" charset="0"/>
              </a:rPr>
              <a:t> </a:t>
            </a:r>
            <a:r>
              <a:rPr lang="en-US" dirty="0" err="1" smtClean="0">
                <a:latin typeface="Courier New" charset="0"/>
              </a:rPr>
              <a:t>eval(EvaluationContext</a:t>
            </a:r>
            <a:r>
              <a:rPr lang="en-US" dirty="0" smtClean="0">
                <a:latin typeface="Courier New" charset="0"/>
              </a:rPr>
              <a:t> &amp; context);</a:t>
            </a:r>
          </a:p>
          <a:p>
            <a:pPr>
              <a:lnSpc>
                <a:spcPct val="90000"/>
              </a:lnSpc>
            </a:pPr>
            <a:r>
              <a:rPr lang="en-US" dirty="0" smtClean="0">
                <a:latin typeface="Courier New" charset="0"/>
              </a:rPr>
              <a:t>   virtual </a:t>
            </a:r>
            <a:r>
              <a:rPr lang="en-US" dirty="0" err="1" smtClean="0">
                <a:latin typeface="Courier New" charset="0"/>
              </a:rPr>
              <a:t>std::string</a:t>
            </a:r>
            <a:r>
              <a:rPr lang="en-US" dirty="0" smtClean="0">
                <a:latin typeface="Courier New" charset="0"/>
              </a:rPr>
              <a:t> </a:t>
            </a:r>
            <a:r>
              <a:rPr lang="en-US" dirty="0" err="1" smtClean="0">
                <a:latin typeface="Courier New" charset="0"/>
              </a:rPr>
              <a:t>toString</a:t>
            </a:r>
            <a:r>
              <a:rPr lang="en-US" dirty="0" smtClean="0">
                <a:latin typeface="Courier New" charset="0"/>
              </a:rPr>
              <a:t>();</a:t>
            </a:r>
          </a:p>
          <a:p>
            <a:pPr>
              <a:lnSpc>
                <a:spcPct val="90000"/>
              </a:lnSpc>
            </a:pPr>
            <a:r>
              <a:rPr lang="en-US" dirty="0" smtClean="0">
                <a:latin typeface="Courier New" charset="0"/>
              </a:rPr>
              <a:t>   virtual </a:t>
            </a:r>
            <a:r>
              <a:rPr lang="en-US" dirty="0" err="1" smtClean="0">
                <a:latin typeface="Courier New" charset="0"/>
              </a:rPr>
              <a:t>ExpressionType</a:t>
            </a:r>
            <a:r>
              <a:rPr lang="en-US" dirty="0" smtClean="0">
                <a:latin typeface="Courier New" charset="0"/>
              </a:rPr>
              <a:t> type();</a:t>
            </a:r>
          </a:p>
          <a:p>
            <a:pPr>
              <a:lnSpc>
                <a:spcPct val="90000"/>
              </a:lnSpc>
            </a:pPr>
            <a:endParaRPr lang="en-US" sz="900" dirty="0" smtClean="0">
              <a:latin typeface="Courier New" charset="0"/>
            </a:endParaRPr>
          </a:p>
          <a:p>
            <a:pPr>
              <a:lnSpc>
                <a:spcPct val="90000"/>
              </a:lnSpc>
            </a:pPr>
            <a:r>
              <a:rPr lang="en-US" dirty="0" smtClean="0">
                <a:latin typeface="Courier New" charset="0"/>
              </a:rPr>
              <a:t>   virtual </a:t>
            </a:r>
            <a:r>
              <a:rPr lang="en-US" dirty="0" err="1" smtClean="0">
                <a:latin typeface="Courier New" charset="0"/>
              </a:rPr>
              <a:t>std::string</a:t>
            </a:r>
            <a:r>
              <a:rPr lang="en-US" dirty="0" smtClean="0">
                <a:latin typeface="Courier New" charset="0"/>
              </a:rPr>
              <a:t> </a:t>
            </a:r>
            <a:r>
              <a:rPr lang="en-US" dirty="0" err="1" smtClean="0">
                <a:latin typeface="Courier New" charset="0"/>
              </a:rPr>
              <a:t>getOperator</a:t>
            </a:r>
            <a:r>
              <a:rPr lang="en-US" dirty="0" smtClean="0">
                <a:latin typeface="Courier New" charset="0"/>
              </a:rPr>
              <a:t>();</a:t>
            </a:r>
          </a:p>
          <a:p>
            <a:pPr>
              <a:lnSpc>
                <a:spcPct val="90000"/>
              </a:lnSpc>
            </a:pPr>
            <a:r>
              <a:rPr lang="en-US" dirty="0" smtClean="0">
                <a:latin typeface="Courier New" charset="0"/>
              </a:rPr>
              <a:t>   virtual Expression *</a:t>
            </a:r>
            <a:r>
              <a:rPr lang="en-US" dirty="0" err="1" smtClean="0">
                <a:latin typeface="Courier New" charset="0"/>
              </a:rPr>
              <a:t>getLHS</a:t>
            </a:r>
            <a:r>
              <a:rPr lang="en-US" dirty="0" smtClean="0">
                <a:latin typeface="Courier New" charset="0"/>
              </a:rPr>
              <a:t>();</a:t>
            </a:r>
          </a:p>
          <a:p>
            <a:pPr>
              <a:lnSpc>
                <a:spcPct val="90000"/>
              </a:lnSpc>
            </a:pPr>
            <a:r>
              <a:rPr lang="en-US" dirty="0" smtClean="0">
                <a:latin typeface="Courier New" charset="0"/>
              </a:rPr>
              <a:t>   virtual Expression *</a:t>
            </a:r>
            <a:r>
              <a:rPr lang="en-US" dirty="0" err="1" smtClean="0">
                <a:latin typeface="Courier New" charset="0"/>
              </a:rPr>
              <a:t>getRHS</a:t>
            </a:r>
            <a:r>
              <a:rPr lang="en-US" dirty="0" smtClean="0">
                <a:latin typeface="Courier New" charset="0"/>
              </a:rPr>
              <a:t>();</a:t>
            </a:r>
          </a:p>
          <a:p>
            <a:pPr>
              <a:lnSpc>
                <a:spcPct val="90000"/>
              </a:lnSpc>
            </a:pPr>
            <a:endParaRPr lang="en-US" dirty="0" smtClean="0">
              <a:latin typeface="Courier New" charset="0"/>
            </a:endParaRPr>
          </a:p>
          <a:p>
            <a:pPr>
              <a:lnSpc>
                <a:spcPct val="90000"/>
              </a:lnSpc>
            </a:pPr>
            <a:r>
              <a:rPr lang="en-US" dirty="0" smtClean="0">
                <a:latin typeface="Courier New" charset="0"/>
              </a:rPr>
              <a:t>private:</a:t>
            </a:r>
          </a:p>
          <a:p>
            <a:pPr>
              <a:lnSpc>
                <a:spcPct val="90000"/>
              </a:lnSpc>
            </a:pPr>
            <a:endParaRPr lang="en-US" sz="900" dirty="0" smtClean="0">
              <a:latin typeface="Courier New" charset="0"/>
            </a:endParaRPr>
          </a:p>
          <a:p>
            <a:pPr>
              <a:lnSpc>
                <a:spcPct val="90000"/>
              </a:lnSpc>
            </a:pPr>
            <a:r>
              <a:rPr lang="en-US" dirty="0" smtClean="0">
                <a:latin typeface="Courier New" charset="0"/>
              </a:rPr>
              <a:t>   </a:t>
            </a:r>
            <a:r>
              <a:rPr lang="en-US" dirty="0" err="1" smtClean="0">
                <a:latin typeface="Courier New" charset="0"/>
              </a:rPr>
              <a:t>std::string</a:t>
            </a:r>
            <a:r>
              <a:rPr lang="en-US" dirty="0" smtClean="0">
                <a:latin typeface="Courier New" charset="0"/>
              </a:rPr>
              <a:t> op;</a:t>
            </a:r>
          </a:p>
          <a:p>
            <a:pPr>
              <a:lnSpc>
                <a:spcPct val="90000"/>
              </a:lnSpc>
            </a:pPr>
            <a:r>
              <a:rPr lang="en-US" dirty="0" smtClean="0">
                <a:latin typeface="Courier New" charset="0"/>
              </a:rPr>
              <a:t>   Expression *lhs, *</a:t>
            </a:r>
            <a:r>
              <a:rPr lang="en-US" dirty="0" err="1" smtClean="0">
                <a:latin typeface="Courier New" charset="0"/>
              </a:rPr>
              <a:t>rhs</a:t>
            </a:r>
            <a:r>
              <a:rPr lang="en-US" dirty="0" smtClean="0">
                <a:latin typeface="Courier New" charset="0"/>
              </a:rPr>
              <a:t>;</a:t>
            </a:r>
          </a:p>
          <a:p>
            <a:pPr>
              <a:lnSpc>
                <a:spcPct val="90000"/>
              </a:lnSpc>
            </a:pPr>
            <a:endParaRPr lang="en-US" sz="900" dirty="0" smtClean="0">
              <a:latin typeface="Courier New" charset="0"/>
            </a:endParaRPr>
          </a:p>
          <a:p>
            <a:pPr>
              <a:lnSpc>
                <a:spcPct val="90000"/>
              </a:lnSpc>
            </a:pPr>
            <a:r>
              <a:rPr lang="en-US" dirty="0" smtClean="0">
                <a:latin typeface="Courier New" charset="0"/>
              </a:rPr>
              <a:t>};</a:t>
            </a:r>
          </a:p>
          <a:p>
            <a:pPr>
              <a:lnSpc>
                <a:spcPct val="90000"/>
              </a:lnSpc>
            </a:pPr>
            <a:endParaRPr lang="en-US" dirty="0">
              <a:latin typeface="Courier New" charset="0"/>
            </a:endParaRPr>
          </a:p>
        </p:txBody>
      </p:sp>
      <p:grpSp>
        <p:nvGrpSpPr>
          <p:cNvPr id="2" name="Group 4"/>
          <p:cNvGrpSpPr>
            <a:grpSpLocks/>
          </p:cNvGrpSpPr>
          <p:nvPr/>
        </p:nvGrpSpPr>
        <p:grpSpPr bwMode="auto">
          <a:xfrm>
            <a:off x="347663" y="1143000"/>
            <a:ext cx="8502651" cy="5364163"/>
            <a:chOff x="219" y="720"/>
            <a:chExt cx="5356" cy="3379"/>
          </a:xfrm>
        </p:grpSpPr>
        <p:sp>
          <p:nvSpPr>
            <p:cNvPr id="790533" name="Rectangle 5"/>
            <p:cNvSpPr>
              <a:spLocks noChangeArrowheads="1"/>
            </p:cNvSpPr>
            <p:nvPr/>
          </p:nvSpPr>
          <p:spPr bwMode="auto">
            <a:xfrm>
              <a:off x="224" y="720"/>
              <a:ext cx="5351" cy="3379"/>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790534" name="Text Box 6"/>
            <p:cNvSpPr txBox="1">
              <a:spLocks noChangeArrowheads="1"/>
            </p:cNvSpPr>
            <p:nvPr/>
          </p:nvSpPr>
          <p:spPr bwMode="auto">
            <a:xfrm>
              <a:off x="219" y="752"/>
              <a:ext cx="5332" cy="2748"/>
            </a:xfrm>
            <a:prstGeom prst="rect">
              <a:avLst/>
            </a:prstGeom>
            <a:noFill/>
            <a:ln w="9525">
              <a:noFill/>
              <a:miter lim="800000"/>
              <a:headEnd/>
              <a:tailEnd/>
            </a:ln>
            <a:effectLst/>
          </p:spPr>
          <p:txBody>
            <a:bodyPr>
              <a:prstTxWarp prst="textNoShape">
                <a:avLst/>
              </a:prstTxWarp>
              <a:spAutoFit/>
            </a:bodyPr>
            <a:lstStyle/>
            <a:p>
              <a:pPr>
                <a:lnSpc>
                  <a:spcPct val="90000"/>
                </a:lnSpc>
              </a:pPr>
              <a:r>
                <a:rPr lang="en-US" dirty="0" smtClean="0">
                  <a:solidFill>
                    <a:srgbClr val="0000FF"/>
                  </a:solidFill>
                  <a:latin typeface="Courier New" charset="0"/>
                </a:rPr>
                <a:t>/*</a:t>
              </a:r>
            </a:p>
            <a:p>
              <a:pPr>
                <a:lnSpc>
                  <a:spcPct val="90000"/>
                </a:lnSpc>
              </a:pPr>
              <a:r>
                <a:rPr lang="en-US" dirty="0" smtClean="0">
                  <a:solidFill>
                    <a:srgbClr val="0000FF"/>
                  </a:solidFill>
                  <a:latin typeface="Courier New" charset="0"/>
                </a:rPr>
                <a:t> * Class: </a:t>
              </a:r>
              <a:r>
                <a:rPr lang="en-US" dirty="0" err="1" smtClean="0">
                  <a:solidFill>
                    <a:srgbClr val="0000FF"/>
                  </a:solidFill>
                  <a:latin typeface="Courier New" charset="0"/>
                </a:rPr>
                <a:t>EvaluationContext</a:t>
              </a:r>
              <a:endParaRPr lang="en-US" dirty="0" smtClean="0">
                <a:solidFill>
                  <a:srgbClr val="0000FF"/>
                </a:solidFill>
                <a:latin typeface="Courier New" charset="0"/>
              </a:endParaRPr>
            </a:p>
            <a:p>
              <a:pPr>
                <a:lnSpc>
                  <a:spcPct val="90000"/>
                </a:lnSpc>
              </a:pPr>
              <a:r>
                <a:rPr lang="en-US" dirty="0" smtClean="0">
                  <a:solidFill>
                    <a:srgbClr val="0000FF"/>
                  </a:solidFill>
                  <a:latin typeface="Courier New" charset="0"/>
                </a:rPr>
                <a:t> * ------------------------</a:t>
              </a:r>
            </a:p>
            <a:p>
              <a:pPr>
                <a:lnSpc>
                  <a:spcPct val="90000"/>
                </a:lnSpc>
              </a:pPr>
              <a:r>
                <a:rPr lang="en-US" dirty="0" smtClean="0">
                  <a:solidFill>
                    <a:srgbClr val="0000FF"/>
                  </a:solidFill>
                  <a:latin typeface="Courier New" charset="0"/>
                </a:rPr>
                <a:t> * This class encapsulates the information that the evaluator needs to</a:t>
              </a:r>
            </a:p>
            <a:p>
              <a:pPr>
                <a:lnSpc>
                  <a:spcPct val="90000"/>
                </a:lnSpc>
              </a:pPr>
              <a:r>
                <a:rPr lang="en-US" dirty="0" smtClean="0">
                  <a:solidFill>
                    <a:srgbClr val="0000FF"/>
                  </a:solidFill>
                  <a:latin typeface="Courier New" charset="0"/>
                </a:rPr>
                <a:t> * know in order to evaluate an expression.</a:t>
              </a:r>
            </a:p>
            <a:p>
              <a:pPr>
                <a:lnSpc>
                  <a:spcPct val="90000"/>
                </a:lnSpc>
              </a:pPr>
              <a:r>
                <a:rPr lang="en-US" dirty="0" smtClean="0">
                  <a:solidFill>
                    <a:srgbClr val="0000FF"/>
                  </a:solidFill>
                  <a:latin typeface="Courier New" charset="0"/>
                </a:rPr>
                <a:t> */</a:t>
              </a:r>
            </a:p>
            <a:p>
              <a:pPr>
                <a:lnSpc>
                  <a:spcPct val="90000"/>
                </a:lnSpc>
              </a:pPr>
              <a:endParaRPr lang="en-US" dirty="0" smtClean="0">
                <a:latin typeface="Courier New" charset="0"/>
              </a:endParaRPr>
            </a:p>
            <a:p>
              <a:pPr>
                <a:lnSpc>
                  <a:spcPct val="90000"/>
                </a:lnSpc>
              </a:pPr>
              <a:r>
                <a:rPr lang="en-US" dirty="0" smtClean="0">
                  <a:latin typeface="Courier New" charset="0"/>
                </a:rPr>
                <a:t>class </a:t>
              </a:r>
              <a:r>
                <a:rPr lang="en-US" dirty="0" err="1" smtClean="0">
                  <a:latin typeface="Courier New" charset="0"/>
                </a:rPr>
                <a:t>EvaluationContext</a:t>
              </a:r>
              <a:r>
                <a:rPr lang="en-US" dirty="0" smtClean="0">
                  <a:latin typeface="Courier New" charset="0"/>
                </a:rPr>
                <a:t> {</a:t>
              </a:r>
            </a:p>
            <a:p>
              <a:pPr>
                <a:lnSpc>
                  <a:spcPct val="90000"/>
                </a:lnSpc>
              </a:pPr>
              <a:endParaRPr lang="en-US" dirty="0" smtClean="0">
                <a:latin typeface="Courier New" charset="0"/>
              </a:endParaRPr>
            </a:p>
            <a:p>
              <a:pPr>
                <a:lnSpc>
                  <a:spcPct val="90000"/>
                </a:lnSpc>
              </a:pPr>
              <a:r>
                <a:rPr lang="en-US" dirty="0" smtClean="0">
                  <a:latin typeface="Courier New" charset="0"/>
                </a:rPr>
                <a:t>public:</a:t>
              </a:r>
            </a:p>
            <a:p>
              <a:pPr>
                <a:lnSpc>
                  <a:spcPct val="90000"/>
                </a:lnSpc>
              </a:pPr>
              <a:endParaRPr lang="en-US" dirty="0" smtClean="0">
                <a:latin typeface="Courier New" charset="0"/>
              </a:endParaRPr>
            </a:p>
            <a:p>
              <a:pPr>
                <a:lnSpc>
                  <a:spcPct val="90000"/>
                </a:lnSpc>
              </a:pPr>
              <a:r>
                <a:rPr lang="en-US" dirty="0" smtClean="0">
                  <a:latin typeface="Courier New" charset="0"/>
                </a:rPr>
                <a:t>   void </a:t>
              </a:r>
              <a:r>
                <a:rPr lang="en-US" dirty="0" err="1" smtClean="0">
                  <a:latin typeface="Courier New" charset="0"/>
                </a:rPr>
                <a:t>setValue(std::string</a:t>
              </a:r>
              <a:r>
                <a:rPr lang="en-US" dirty="0" smtClean="0">
                  <a:latin typeface="Courier New" charset="0"/>
                </a:rPr>
                <a:t> </a:t>
              </a:r>
              <a:r>
                <a:rPr lang="en-US" dirty="0" err="1" smtClean="0">
                  <a:latin typeface="Courier New" charset="0"/>
                </a:rPr>
                <a:t>var</a:t>
              </a:r>
              <a:r>
                <a:rPr lang="en-US" dirty="0" smtClean="0">
                  <a:latin typeface="Courier New" charset="0"/>
                </a:rPr>
                <a:t>, </a:t>
              </a:r>
              <a:r>
                <a:rPr lang="en-US" dirty="0" err="1" smtClean="0">
                  <a:latin typeface="Courier New" charset="0"/>
                </a:rPr>
                <a:t>int</a:t>
              </a:r>
              <a:r>
                <a:rPr lang="en-US" dirty="0" smtClean="0">
                  <a:latin typeface="Courier New" charset="0"/>
                </a:rPr>
                <a:t> value);</a:t>
              </a:r>
            </a:p>
            <a:p>
              <a:pPr>
                <a:lnSpc>
                  <a:spcPct val="90000"/>
                </a:lnSpc>
              </a:pPr>
              <a:r>
                <a:rPr lang="en-US" dirty="0" smtClean="0">
                  <a:latin typeface="Courier New" charset="0"/>
                </a:rPr>
                <a:t>   </a:t>
              </a:r>
              <a:r>
                <a:rPr lang="en-US" dirty="0" err="1" smtClean="0">
                  <a:latin typeface="Courier New" charset="0"/>
                </a:rPr>
                <a:t>int</a:t>
              </a:r>
              <a:r>
                <a:rPr lang="en-US" dirty="0" smtClean="0">
                  <a:latin typeface="Courier New" charset="0"/>
                </a:rPr>
                <a:t> </a:t>
              </a:r>
              <a:r>
                <a:rPr lang="en-US" dirty="0" err="1" smtClean="0">
                  <a:latin typeface="Courier New" charset="0"/>
                </a:rPr>
                <a:t>getValue(std::string</a:t>
              </a:r>
              <a:r>
                <a:rPr lang="en-US" dirty="0" smtClean="0">
                  <a:latin typeface="Courier New" charset="0"/>
                </a:rPr>
                <a:t> </a:t>
              </a:r>
              <a:r>
                <a:rPr lang="en-US" dirty="0" err="1" smtClean="0">
                  <a:latin typeface="Courier New" charset="0"/>
                </a:rPr>
                <a:t>var</a:t>
              </a:r>
              <a:r>
                <a:rPr lang="en-US" dirty="0" smtClean="0">
                  <a:latin typeface="Courier New" charset="0"/>
                </a:rPr>
                <a:t>);</a:t>
              </a:r>
            </a:p>
            <a:p>
              <a:pPr>
                <a:lnSpc>
                  <a:spcPct val="90000"/>
                </a:lnSpc>
              </a:pPr>
              <a:r>
                <a:rPr lang="en-US" dirty="0" smtClean="0">
                  <a:latin typeface="Courier New" charset="0"/>
                </a:rPr>
                <a:t>   </a:t>
              </a:r>
              <a:r>
                <a:rPr lang="en-US" dirty="0" err="1" smtClean="0">
                  <a:latin typeface="Courier New" charset="0"/>
                </a:rPr>
                <a:t>bool</a:t>
              </a:r>
              <a:r>
                <a:rPr lang="en-US" dirty="0" smtClean="0">
                  <a:latin typeface="Courier New" charset="0"/>
                </a:rPr>
                <a:t> </a:t>
              </a:r>
              <a:r>
                <a:rPr lang="en-US" dirty="0" err="1" smtClean="0">
                  <a:latin typeface="Courier New" charset="0"/>
                </a:rPr>
                <a:t>isDefined(std::string</a:t>
              </a:r>
              <a:r>
                <a:rPr lang="en-US" dirty="0" smtClean="0">
                  <a:latin typeface="Courier New" charset="0"/>
                </a:rPr>
                <a:t> </a:t>
              </a:r>
              <a:r>
                <a:rPr lang="en-US" dirty="0" err="1" smtClean="0">
                  <a:latin typeface="Courier New" charset="0"/>
                </a:rPr>
                <a:t>var</a:t>
              </a:r>
              <a:r>
                <a:rPr lang="en-US" dirty="0" smtClean="0">
                  <a:latin typeface="Courier New" charset="0"/>
                </a:rPr>
                <a:t>);</a:t>
              </a:r>
            </a:p>
            <a:p>
              <a:pPr>
                <a:lnSpc>
                  <a:spcPct val="90000"/>
                </a:lnSpc>
              </a:pPr>
              <a:endParaRPr lang="en-US" dirty="0" smtClean="0">
                <a:latin typeface="Courier New" charset="0"/>
              </a:endParaRPr>
            </a:p>
            <a:p>
              <a:pPr>
                <a:lnSpc>
                  <a:spcPct val="90000"/>
                </a:lnSpc>
              </a:pPr>
              <a:r>
                <a:rPr lang="en-US" dirty="0" smtClean="0">
                  <a:latin typeface="Courier New" charset="0"/>
                </a:rPr>
                <a:t>private:</a:t>
              </a:r>
            </a:p>
            <a:p>
              <a:pPr>
                <a:lnSpc>
                  <a:spcPct val="90000"/>
                </a:lnSpc>
              </a:pPr>
              <a:endParaRPr lang="en-US" dirty="0" smtClean="0">
                <a:latin typeface="Courier New" charset="0"/>
              </a:endParaRPr>
            </a:p>
            <a:p>
              <a:pPr>
                <a:lnSpc>
                  <a:spcPct val="90000"/>
                </a:lnSpc>
              </a:pPr>
              <a:r>
                <a:rPr lang="en-US" dirty="0" smtClean="0">
                  <a:latin typeface="Courier New" charset="0"/>
                </a:rPr>
                <a:t>   Map&lt;</a:t>
              </a:r>
              <a:r>
                <a:rPr lang="en-US" dirty="0" err="1" smtClean="0">
                  <a:latin typeface="Courier New" charset="0"/>
                </a:rPr>
                <a:t>std::string,int</a:t>
              </a:r>
              <a:r>
                <a:rPr lang="en-US" dirty="0" smtClean="0">
                  <a:latin typeface="Courier New" charset="0"/>
                </a:rPr>
                <a:t>&gt; </a:t>
              </a:r>
              <a:r>
                <a:rPr lang="en-US" dirty="0" err="1" smtClean="0">
                  <a:latin typeface="Courier New" charset="0"/>
                </a:rPr>
                <a:t>symbolTable</a:t>
              </a:r>
              <a:r>
                <a:rPr lang="en-US" dirty="0" smtClean="0">
                  <a:latin typeface="Courier New" charset="0"/>
                </a:rPr>
                <a:t>;</a:t>
              </a:r>
            </a:p>
            <a:p>
              <a:pPr>
                <a:lnSpc>
                  <a:spcPct val="90000"/>
                </a:lnSpc>
              </a:pPr>
              <a:endParaRPr lang="en-US" dirty="0" smtClean="0">
                <a:latin typeface="Courier New" charset="0"/>
              </a:endParaRPr>
            </a:p>
            <a:p>
              <a:pPr>
                <a:lnSpc>
                  <a:spcPct val="90000"/>
                </a:lnSpc>
              </a:pPr>
              <a:r>
                <a:rPr lang="en-US" dirty="0" smtClean="0">
                  <a:latin typeface="Courier New" charset="0"/>
                </a:rPr>
                <a:t>};</a:t>
              </a:r>
            </a:p>
            <a:p>
              <a:pPr>
                <a:lnSpc>
                  <a:spcPct val="90000"/>
                </a:lnSpc>
              </a:pPr>
              <a:endParaRPr lang="en-US" dirty="0" smtClean="0">
                <a:latin typeface="Courier New" charset="0"/>
              </a:endParaRPr>
            </a:p>
            <a:p>
              <a:pPr>
                <a:lnSpc>
                  <a:spcPct val="90000"/>
                </a:lnSpc>
              </a:pPr>
              <a:r>
                <a:rPr lang="en-US" dirty="0" smtClean="0">
                  <a:latin typeface="Courier New" charset="0"/>
                </a:rPr>
                <a:t>#</a:t>
              </a:r>
              <a:r>
                <a:rPr lang="en-US" dirty="0" err="1" smtClean="0">
                  <a:latin typeface="Courier New" charset="0"/>
                </a:rPr>
                <a:t>endif</a:t>
              </a:r>
              <a:endParaRPr lang="en-US" dirty="0" smtClean="0">
                <a:latin typeface="Courier New" charset="0"/>
              </a:endParaRPr>
            </a:p>
          </p:txBody>
        </p:sp>
      </p:grpSp>
      <p:sp>
        <p:nvSpPr>
          <p:cNvPr id="790535" name="Rectangle 7"/>
          <p:cNvSpPr>
            <a:spLocks noChangeArrowheads="1"/>
          </p:cNvSpPr>
          <p:nvPr/>
        </p:nvSpPr>
        <p:spPr bwMode="auto">
          <a:xfrm>
            <a:off x="0" y="0"/>
            <a:ext cx="9131300" cy="1089025"/>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790536" name="Rectangle 8"/>
          <p:cNvSpPr>
            <a:spLocks noChangeArrowheads="1"/>
          </p:cNvSpPr>
          <p:nvPr/>
        </p:nvSpPr>
        <p:spPr bwMode="auto">
          <a:xfrm>
            <a:off x="0" y="6567488"/>
            <a:ext cx="9131300" cy="290512"/>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790537" name="Rectangle 9"/>
          <p:cNvSpPr>
            <a:spLocks noGrp="1" noChangeArrowheads="1"/>
          </p:cNvSpPr>
          <p:nvPr>
            <p:ph type="title"/>
          </p:nvPr>
        </p:nvSpPr>
        <p:spPr>
          <a:xfrm>
            <a:off x="0" y="76200"/>
            <a:ext cx="9144000" cy="1143000"/>
          </a:xfrm>
          <a:noFill/>
          <a:ln/>
        </p:spPr>
        <p:txBody>
          <a:bodyPr/>
          <a:lstStyle/>
          <a:p>
            <a:r>
              <a:rPr lang="en-US" sz="4000">
                <a:solidFill>
                  <a:srgbClr val="FF0000"/>
                </a:solidFill>
              </a:rPr>
              <a:t>The </a:t>
            </a:r>
            <a:r>
              <a:rPr lang="en-US" sz="3600" b="1">
                <a:solidFill>
                  <a:srgbClr val="FF0000"/>
                </a:solidFill>
                <a:latin typeface="Courier New" charset="0"/>
              </a:rPr>
              <a:t>exp.h</a:t>
            </a:r>
            <a:r>
              <a:rPr lang="en-US" sz="4000">
                <a:solidFill>
                  <a:srgbClr val="FF0000"/>
                </a:solidFill>
              </a:rPr>
              <a:t> Interface</a:t>
            </a:r>
            <a:endParaRPr lang="en-US">
              <a:solidFill>
                <a:srgbClr val="FF0000"/>
              </a:solidFill>
            </a:endParaRPr>
          </a:p>
        </p:txBody>
      </p:sp>
      <p:sp>
        <p:nvSpPr>
          <p:cNvPr id="790538" name="Rectangle 10"/>
          <p:cNvSpPr>
            <a:spLocks noChangeArrowheads="1"/>
          </p:cNvSpPr>
          <p:nvPr/>
        </p:nvSpPr>
        <p:spPr bwMode="auto">
          <a:xfrm>
            <a:off x="304800" y="1076325"/>
            <a:ext cx="8534400" cy="5476875"/>
          </a:xfrm>
          <a:prstGeom prst="rect">
            <a:avLst/>
          </a:prstGeom>
          <a:noFill/>
          <a:ln w="9525">
            <a:solidFill>
              <a:schemeClr val="tx1"/>
            </a:solidFill>
            <a:miter lim="800000"/>
            <a:headEnd/>
            <a:tailEnd/>
          </a:ln>
          <a:effectLst/>
        </p:spPr>
        <p:txBody>
          <a:bodyPr wrap="none" anchor="ctr">
            <a:prstTxWarp prst="textNoShape">
              <a:avLst/>
            </a:prstTxWarp>
          </a:bodyPr>
          <a:lstStyle/>
          <a:p>
            <a:pPr algn="ctr"/>
            <a:endParaRPr lang="en-US" sz="2400" b="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1" fill="hold" grpId="0" nodeType="afterEffect">
                                  <p:stCondLst>
                                    <p:cond delay="0"/>
                                  </p:stCondLst>
                                  <p:childTnLst>
                                    <p:anim calcmode="lin" valueType="num">
                                      <p:cBhvr additive="base">
                                        <p:cTn id="6" dur="1000"/>
                                        <p:tgtEl>
                                          <p:spTgt spid="790531"/>
                                        </p:tgtEl>
                                        <p:attrNameLst>
                                          <p:attrName>ppt_x</p:attrName>
                                        </p:attrNameLst>
                                      </p:cBhvr>
                                      <p:tavLst>
                                        <p:tav tm="0">
                                          <p:val>
                                            <p:strVal val="ppt_x"/>
                                          </p:val>
                                        </p:tav>
                                        <p:tav tm="100000">
                                          <p:val>
                                            <p:strVal val="ppt_x"/>
                                          </p:val>
                                        </p:tav>
                                      </p:tavLst>
                                    </p:anim>
                                    <p:anim calcmode="lin" valueType="num">
                                      <p:cBhvr additive="base">
                                        <p:cTn id="7" dur="1000"/>
                                        <p:tgtEl>
                                          <p:spTgt spid="790531"/>
                                        </p:tgtEl>
                                        <p:attrNameLst>
                                          <p:attrName>ppt_y</p:attrName>
                                        </p:attrNameLst>
                                      </p:cBhvr>
                                      <p:tavLst>
                                        <p:tav tm="0">
                                          <p:val>
                                            <p:strVal val="ppt_y"/>
                                          </p:val>
                                        </p:tav>
                                        <p:tav tm="100000">
                                          <p:val>
                                            <p:strVal val="0-ppt_h/2"/>
                                          </p:val>
                                        </p:tav>
                                      </p:tavLst>
                                    </p:anim>
                                    <p:set>
                                      <p:cBhvr>
                                        <p:cTn id="8" dur="1" fill="hold">
                                          <p:stCondLst>
                                            <p:cond delay="999"/>
                                          </p:stCondLst>
                                        </p:cTn>
                                        <p:tgtEl>
                                          <p:spTgt spid="790531"/>
                                        </p:tgtEl>
                                        <p:attrNameLst>
                                          <p:attrName>style.visibility</p:attrName>
                                        </p:attrNameLst>
                                      </p:cBhvr>
                                      <p:to>
                                        <p:strVal val="hidden"/>
                                      </p:to>
                                    </p:set>
                                  </p:childTnLst>
                                </p:cTn>
                              </p:par>
                              <p:par>
                                <p:cTn id="9" presetID="2" presetClass="entr" presetSubtype="4"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ppt_x"/>
                                          </p:val>
                                        </p:tav>
                                        <p:tav tm="100000">
                                          <p:val>
                                            <p:strVal val="#ppt_x"/>
                                          </p:val>
                                        </p:tav>
                                      </p:tavLst>
                                    </p:anim>
                                    <p:anim calcmode="lin" valueType="num">
                                      <p:cBhvr additive="base">
                                        <p:cTn id="12"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0531" grpId="0"/>
    </p:bld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70050" name="Rectangle 2"/>
          <p:cNvSpPr>
            <a:spLocks noGrp="1" noChangeArrowheads="1"/>
          </p:cNvSpPr>
          <p:nvPr>
            <p:ph type="title"/>
          </p:nvPr>
        </p:nvSpPr>
        <p:spPr>
          <a:xfrm>
            <a:off x="0" y="76200"/>
            <a:ext cx="9144000" cy="1143000"/>
          </a:xfrm>
          <a:noFill/>
          <a:ln/>
        </p:spPr>
        <p:txBody>
          <a:bodyPr/>
          <a:lstStyle/>
          <a:p>
            <a:r>
              <a:rPr lang="en-US" sz="4000" dirty="0" smtClean="0">
                <a:solidFill>
                  <a:srgbClr val="FF0000"/>
                </a:solidFill>
              </a:rPr>
              <a:t>Selecting Fields from Subtypes</a:t>
            </a:r>
            <a:endParaRPr lang="en-US" dirty="0">
              <a:solidFill>
                <a:srgbClr val="FF0000"/>
              </a:solidFill>
            </a:endParaRPr>
          </a:p>
        </p:txBody>
      </p:sp>
      <p:sp>
        <p:nvSpPr>
          <p:cNvPr id="770051" name="Rectangle 3"/>
          <p:cNvSpPr>
            <a:spLocks noChangeArrowheads="1"/>
          </p:cNvSpPr>
          <p:nvPr/>
        </p:nvSpPr>
        <p:spPr bwMode="auto">
          <a:xfrm>
            <a:off x="482600" y="1155700"/>
            <a:ext cx="8232775" cy="9017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smtClean="0"/>
              <a:t>The </a:t>
            </a:r>
            <a:r>
              <a:rPr lang="en-US" sz="2000" dirty="0" smtClean="0">
                <a:latin typeface="Courier New"/>
                <a:cs typeface="Courier New"/>
              </a:rPr>
              <a:t>Expression</a:t>
            </a:r>
            <a:r>
              <a:rPr lang="en-US" sz="2400" b="0" dirty="0" smtClean="0"/>
              <a:t> class exports several methods that allow clients to select fields from one of the concrete subtypes:</a:t>
            </a:r>
          </a:p>
        </p:txBody>
      </p:sp>
      <p:grpSp>
        <p:nvGrpSpPr>
          <p:cNvPr id="9" name="Group 8"/>
          <p:cNvGrpSpPr/>
          <p:nvPr/>
        </p:nvGrpSpPr>
        <p:grpSpPr>
          <a:xfrm>
            <a:off x="1921930" y="2057400"/>
            <a:ext cx="5164670" cy="1371600"/>
            <a:chOff x="1388530" y="2057400"/>
            <a:chExt cx="5164670" cy="1371600"/>
          </a:xfrm>
        </p:grpSpPr>
        <p:sp>
          <p:nvSpPr>
            <p:cNvPr id="7" name="Rectangle 6"/>
            <p:cNvSpPr/>
            <p:nvPr/>
          </p:nvSpPr>
          <p:spPr bwMode="auto">
            <a:xfrm>
              <a:off x="1388530" y="2057400"/>
              <a:ext cx="5164670" cy="1371600"/>
            </a:xfrm>
            <a:prstGeom prst="rect">
              <a:avLst/>
            </a:prstGeom>
            <a:solidFill>
              <a:srgbClr val="FFFF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a:ln>
                  <a:noFill/>
                </a:ln>
                <a:solidFill>
                  <a:schemeClr val="tx1"/>
                </a:solidFill>
                <a:effectLst/>
                <a:latin typeface="Times New Roman" charset="0"/>
              </a:endParaRPr>
            </a:p>
          </p:txBody>
        </p:sp>
        <p:sp>
          <p:nvSpPr>
            <p:cNvPr id="8" name="TextBox 7"/>
            <p:cNvSpPr txBox="1"/>
            <p:nvPr/>
          </p:nvSpPr>
          <p:spPr>
            <a:xfrm>
              <a:off x="1406680" y="2057400"/>
              <a:ext cx="5146520" cy="1204432"/>
            </a:xfrm>
            <a:prstGeom prst="rect">
              <a:avLst/>
            </a:prstGeom>
            <a:noFill/>
          </p:spPr>
          <p:txBody>
            <a:bodyPr wrap="square" rtlCol="0">
              <a:spAutoFit/>
            </a:bodyPr>
            <a:lstStyle/>
            <a:p>
              <a:pPr>
                <a:lnSpc>
                  <a:spcPct val="90000"/>
                </a:lnSpc>
              </a:pPr>
              <a:r>
                <a:rPr lang="en-US" sz="1600" dirty="0" smtClean="0">
                  <a:latin typeface="Courier New" charset="0"/>
                </a:rPr>
                <a:t>virtual </a:t>
              </a:r>
              <a:r>
                <a:rPr lang="en-US" sz="1600" dirty="0" err="1" smtClean="0">
                  <a:latin typeface="Courier New" charset="0"/>
                </a:rPr>
                <a:t>int</a:t>
              </a:r>
              <a:r>
                <a:rPr lang="en-US" sz="1600" dirty="0" smtClean="0">
                  <a:latin typeface="Courier New" charset="0"/>
                </a:rPr>
                <a:t> </a:t>
              </a:r>
              <a:r>
                <a:rPr lang="en-US" sz="1600" dirty="0" err="1" smtClean="0">
                  <a:latin typeface="Courier New" charset="0"/>
                </a:rPr>
                <a:t>getConstantValue</a:t>
              </a:r>
              <a:r>
                <a:rPr lang="en-US" sz="1600" dirty="0" smtClean="0">
                  <a:latin typeface="Courier New" charset="0"/>
                </a:rPr>
                <a:t>();</a:t>
              </a:r>
            </a:p>
            <a:p>
              <a:pPr>
                <a:lnSpc>
                  <a:spcPct val="90000"/>
                </a:lnSpc>
              </a:pPr>
              <a:r>
                <a:rPr lang="en-US" sz="1600" dirty="0" smtClean="0">
                  <a:latin typeface="Courier New" charset="0"/>
                </a:rPr>
                <a:t>virtual </a:t>
              </a:r>
              <a:r>
                <a:rPr lang="en-US" sz="1600" dirty="0" err="1" smtClean="0">
                  <a:latin typeface="Courier New" charset="0"/>
                </a:rPr>
                <a:t>std::string</a:t>
              </a:r>
              <a:r>
                <a:rPr lang="en-US" sz="1600" dirty="0" smtClean="0">
                  <a:latin typeface="Courier New" charset="0"/>
                </a:rPr>
                <a:t> </a:t>
              </a:r>
              <a:r>
                <a:rPr lang="en-US" sz="1600" dirty="0" err="1" smtClean="0">
                  <a:latin typeface="Courier New" charset="0"/>
                </a:rPr>
                <a:t>getIdentifierName</a:t>
              </a:r>
              <a:r>
                <a:rPr lang="en-US" sz="1600" dirty="0" smtClean="0">
                  <a:latin typeface="Courier New" charset="0"/>
                </a:rPr>
                <a:t>();</a:t>
              </a:r>
            </a:p>
            <a:p>
              <a:pPr>
                <a:lnSpc>
                  <a:spcPct val="90000"/>
                </a:lnSpc>
              </a:pPr>
              <a:r>
                <a:rPr lang="en-US" sz="1600" dirty="0" smtClean="0">
                  <a:latin typeface="Courier New" charset="0"/>
                </a:rPr>
                <a:t>virtual </a:t>
              </a:r>
              <a:r>
                <a:rPr lang="en-US" sz="1600" dirty="0" err="1" smtClean="0">
                  <a:latin typeface="Courier New" charset="0"/>
                </a:rPr>
                <a:t>std::string</a:t>
              </a:r>
              <a:r>
                <a:rPr lang="en-US" sz="1600" dirty="0" smtClean="0">
                  <a:latin typeface="Courier New" charset="0"/>
                </a:rPr>
                <a:t> </a:t>
              </a:r>
              <a:r>
                <a:rPr lang="en-US" sz="1600" dirty="0" err="1" smtClean="0">
                  <a:latin typeface="Courier New" charset="0"/>
                </a:rPr>
                <a:t>getOperator</a:t>
              </a:r>
              <a:r>
                <a:rPr lang="en-US" sz="1600" dirty="0" smtClean="0">
                  <a:latin typeface="Courier New" charset="0"/>
                </a:rPr>
                <a:t>();</a:t>
              </a:r>
            </a:p>
            <a:p>
              <a:pPr>
                <a:lnSpc>
                  <a:spcPct val="90000"/>
                </a:lnSpc>
              </a:pPr>
              <a:r>
                <a:rPr lang="en-US" sz="1600" dirty="0" smtClean="0">
                  <a:latin typeface="Courier New" charset="0"/>
                </a:rPr>
                <a:t>virtual Expression *</a:t>
              </a:r>
              <a:r>
                <a:rPr lang="en-US" sz="1600" dirty="0" err="1" smtClean="0">
                  <a:latin typeface="Courier New" charset="0"/>
                </a:rPr>
                <a:t>getLHS</a:t>
              </a:r>
              <a:r>
                <a:rPr lang="en-US" sz="1600" dirty="0" smtClean="0">
                  <a:latin typeface="Courier New" charset="0"/>
                </a:rPr>
                <a:t>();</a:t>
              </a:r>
            </a:p>
            <a:p>
              <a:pPr>
                <a:lnSpc>
                  <a:spcPct val="90000"/>
                </a:lnSpc>
              </a:pPr>
              <a:r>
                <a:rPr lang="en-US" sz="1600" dirty="0" smtClean="0">
                  <a:latin typeface="Courier New" charset="0"/>
                </a:rPr>
                <a:t>virtual Expression *</a:t>
              </a:r>
              <a:r>
                <a:rPr lang="en-US" sz="1600" dirty="0" err="1" smtClean="0">
                  <a:latin typeface="Courier New" charset="0"/>
                </a:rPr>
                <a:t>getRHS</a:t>
              </a:r>
              <a:r>
                <a:rPr lang="en-US" sz="1600" dirty="0" smtClean="0">
                  <a:latin typeface="Courier New" charset="0"/>
                </a:rPr>
                <a:t>();</a:t>
              </a:r>
              <a:endParaRPr lang="en-US" sz="1600" dirty="0">
                <a:latin typeface="Courier New"/>
                <a:cs typeface="Courier New"/>
              </a:endParaRPr>
            </a:p>
          </p:txBody>
        </p:sp>
      </p:grpSp>
      <p:sp>
        <p:nvSpPr>
          <p:cNvPr id="10" name="Rectangle 3"/>
          <p:cNvSpPr>
            <a:spLocks noChangeArrowheads="1"/>
          </p:cNvSpPr>
          <p:nvPr/>
        </p:nvSpPr>
        <p:spPr bwMode="auto">
          <a:xfrm>
            <a:off x="481390" y="3594100"/>
            <a:ext cx="8232775" cy="14351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smtClean="0"/>
              <a:t>The implementation of these methods in the </a:t>
            </a:r>
            <a:r>
              <a:rPr lang="en-US" sz="2000" dirty="0" smtClean="0">
                <a:latin typeface="Courier New"/>
                <a:cs typeface="Courier New"/>
              </a:rPr>
              <a:t>Expression</a:t>
            </a:r>
            <a:r>
              <a:rPr lang="en-US" sz="2400" b="0" dirty="0" smtClean="0"/>
              <a:t> class always generates an error.  Each subclass overrides that implementation with code that returns the appropriate instance variable.</a:t>
            </a:r>
          </a:p>
        </p:txBody>
      </p:sp>
      <p:sp>
        <p:nvSpPr>
          <p:cNvPr id="11" name="Rectangle 3"/>
          <p:cNvSpPr>
            <a:spLocks noChangeArrowheads="1"/>
          </p:cNvSpPr>
          <p:nvPr/>
        </p:nvSpPr>
        <p:spPr bwMode="auto">
          <a:xfrm>
            <a:off x="493485" y="5005615"/>
            <a:ext cx="8232775" cy="18161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smtClean="0"/>
              <a:t>These methods exist primarily for the convenience of the client.  A more conventional strategy would be to have each subclass export only the getters that apply to that subtype.  Adopting this strategy, however, forces clients to include explicit type casting, which quickly gets rather tedious.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74146" name="Rectangle 2"/>
          <p:cNvSpPr>
            <a:spLocks noChangeArrowheads="1"/>
          </p:cNvSpPr>
          <p:nvPr/>
        </p:nvSpPr>
        <p:spPr bwMode="auto">
          <a:xfrm>
            <a:off x="304800" y="1076325"/>
            <a:ext cx="8534400" cy="5476875"/>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400" b="0"/>
          </a:p>
        </p:txBody>
      </p:sp>
      <p:sp>
        <p:nvSpPr>
          <p:cNvPr id="774147" name="Text Box 3"/>
          <p:cNvSpPr txBox="1">
            <a:spLocks noChangeArrowheads="1"/>
          </p:cNvSpPr>
          <p:nvPr/>
        </p:nvSpPr>
        <p:spPr bwMode="auto">
          <a:xfrm>
            <a:off x="342900" y="1121230"/>
            <a:ext cx="8440738" cy="5444823"/>
          </a:xfrm>
          <a:prstGeom prst="rect">
            <a:avLst/>
          </a:prstGeom>
          <a:noFill/>
          <a:ln w="9525">
            <a:noFill/>
            <a:miter lim="800000"/>
            <a:headEnd/>
            <a:tailEnd/>
          </a:ln>
          <a:effectLst/>
        </p:spPr>
        <p:txBody>
          <a:bodyPr>
            <a:prstTxWarp prst="textNoShape">
              <a:avLst/>
            </a:prstTxWarp>
            <a:spAutoFit/>
          </a:bodyPr>
          <a:lstStyle/>
          <a:p>
            <a:pPr>
              <a:lnSpc>
                <a:spcPct val="95000"/>
              </a:lnSpc>
            </a:pPr>
            <a:r>
              <a:rPr lang="en-US" dirty="0" err="1">
                <a:latin typeface="Courier New" charset="0"/>
              </a:rPr>
              <a:t>int</a:t>
            </a:r>
            <a:r>
              <a:rPr lang="en-US" dirty="0">
                <a:latin typeface="Courier New" charset="0"/>
              </a:rPr>
              <a:t> </a:t>
            </a:r>
            <a:r>
              <a:rPr lang="en-US" dirty="0" err="1">
                <a:latin typeface="Courier New" charset="0"/>
              </a:rPr>
              <a:t>ConstantExp::eval</a:t>
            </a:r>
            <a:r>
              <a:rPr lang="en-US" dirty="0" err="1" smtClean="0">
                <a:latin typeface="Courier New" charset="0"/>
              </a:rPr>
              <a:t>(EvaluationContext</a:t>
            </a:r>
            <a:r>
              <a:rPr lang="en-US" dirty="0" smtClean="0">
                <a:latin typeface="Courier New" charset="0"/>
              </a:rPr>
              <a:t> &amp; context) </a:t>
            </a:r>
            <a:r>
              <a:rPr lang="en-US" dirty="0">
                <a:latin typeface="Courier New" charset="0"/>
              </a:rPr>
              <a:t>{</a:t>
            </a:r>
            <a:endParaRPr lang="en-US" dirty="0" smtClean="0">
              <a:latin typeface="Courier New" charset="0"/>
            </a:endParaRPr>
          </a:p>
          <a:p>
            <a:pPr>
              <a:lnSpc>
                <a:spcPct val="95000"/>
              </a:lnSpc>
            </a:pPr>
            <a:r>
              <a:rPr lang="en-US" dirty="0" smtClean="0">
                <a:latin typeface="Courier New" charset="0"/>
              </a:rPr>
              <a:t>   return </a:t>
            </a:r>
            <a:r>
              <a:rPr lang="en-US" dirty="0">
                <a:latin typeface="Courier New" charset="0"/>
              </a:rPr>
              <a:t>value;</a:t>
            </a:r>
          </a:p>
          <a:p>
            <a:pPr>
              <a:lnSpc>
                <a:spcPct val="95000"/>
              </a:lnSpc>
            </a:pPr>
            <a:r>
              <a:rPr lang="en-US" dirty="0">
                <a:latin typeface="Courier New" charset="0"/>
              </a:rPr>
              <a:t>}</a:t>
            </a:r>
          </a:p>
          <a:p>
            <a:pPr>
              <a:lnSpc>
                <a:spcPct val="95000"/>
              </a:lnSpc>
            </a:pPr>
            <a:endParaRPr lang="en-US" sz="800" dirty="0">
              <a:latin typeface="Courier New" charset="0"/>
            </a:endParaRPr>
          </a:p>
          <a:p>
            <a:pPr>
              <a:lnSpc>
                <a:spcPct val="95000"/>
              </a:lnSpc>
            </a:pPr>
            <a:r>
              <a:rPr lang="en-US" dirty="0" err="1">
                <a:latin typeface="Courier New" charset="0"/>
              </a:rPr>
              <a:t>int</a:t>
            </a:r>
            <a:r>
              <a:rPr lang="en-US" dirty="0">
                <a:latin typeface="Courier New" charset="0"/>
              </a:rPr>
              <a:t> </a:t>
            </a:r>
            <a:r>
              <a:rPr lang="en-US" dirty="0" err="1">
                <a:latin typeface="Courier New" charset="0"/>
              </a:rPr>
              <a:t>IdentifierExp::eval</a:t>
            </a:r>
            <a:r>
              <a:rPr lang="en-US" dirty="0" err="1" smtClean="0">
                <a:latin typeface="Courier New" charset="0"/>
              </a:rPr>
              <a:t>(EvaluationContext</a:t>
            </a:r>
            <a:r>
              <a:rPr lang="en-US" dirty="0" smtClean="0">
                <a:latin typeface="Courier New" charset="0"/>
              </a:rPr>
              <a:t> &amp; context) </a:t>
            </a:r>
            <a:r>
              <a:rPr lang="en-US" dirty="0">
                <a:latin typeface="Courier New" charset="0"/>
              </a:rPr>
              <a:t>{</a:t>
            </a:r>
            <a:endParaRPr lang="en-US" dirty="0" smtClean="0">
              <a:latin typeface="Courier New" charset="0"/>
            </a:endParaRPr>
          </a:p>
          <a:p>
            <a:pPr>
              <a:lnSpc>
                <a:spcPct val="95000"/>
              </a:lnSpc>
            </a:pPr>
            <a:r>
              <a:rPr lang="en-US" dirty="0" smtClean="0">
                <a:latin typeface="Courier New" charset="0"/>
              </a:rPr>
              <a:t>   if (!</a:t>
            </a:r>
            <a:r>
              <a:rPr lang="en-US" dirty="0" err="1" smtClean="0">
                <a:latin typeface="Courier New" charset="0"/>
              </a:rPr>
              <a:t>context.isDefined(name</a:t>
            </a:r>
            <a:r>
              <a:rPr lang="en-US" dirty="0" smtClean="0">
                <a:latin typeface="Courier New" charset="0"/>
              </a:rPr>
              <a:t>)) </a:t>
            </a:r>
            <a:r>
              <a:rPr lang="en-US" dirty="0" err="1" smtClean="0">
                <a:latin typeface="Courier New" charset="0"/>
              </a:rPr>
              <a:t>error(name</a:t>
            </a:r>
            <a:r>
              <a:rPr lang="en-US" dirty="0" smtClean="0">
                <a:latin typeface="Courier New" charset="0"/>
              </a:rPr>
              <a:t> + " is undefined");</a:t>
            </a:r>
          </a:p>
          <a:p>
            <a:pPr>
              <a:lnSpc>
                <a:spcPct val="95000"/>
              </a:lnSpc>
            </a:pPr>
            <a:r>
              <a:rPr lang="en-US" dirty="0" smtClean="0">
                <a:latin typeface="Courier New" charset="0"/>
              </a:rPr>
              <a:t>   return </a:t>
            </a:r>
            <a:r>
              <a:rPr lang="en-US" dirty="0" err="1" smtClean="0">
                <a:latin typeface="Courier New" charset="0"/>
              </a:rPr>
              <a:t>context.getValue(name</a:t>
            </a:r>
            <a:r>
              <a:rPr lang="en-US" dirty="0" smtClean="0">
                <a:latin typeface="Courier New" charset="0"/>
              </a:rPr>
              <a:t>);</a:t>
            </a:r>
          </a:p>
          <a:p>
            <a:pPr>
              <a:lnSpc>
                <a:spcPct val="95000"/>
              </a:lnSpc>
            </a:pPr>
            <a:r>
              <a:rPr lang="en-US" dirty="0" smtClean="0">
                <a:latin typeface="Courier New" charset="0"/>
              </a:rPr>
              <a:t>}</a:t>
            </a:r>
            <a:endParaRPr lang="en-US" dirty="0">
              <a:latin typeface="Courier New" charset="0"/>
            </a:endParaRPr>
          </a:p>
          <a:p>
            <a:pPr>
              <a:lnSpc>
                <a:spcPct val="95000"/>
              </a:lnSpc>
            </a:pPr>
            <a:endParaRPr lang="en-US" sz="800" dirty="0">
              <a:latin typeface="Courier New" charset="0"/>
            </a:endParaRPr>
          </a:p>
          <a:p>
            <a:pPr>
              <a:lnSpc>
                <a:spcPct val="95000"/>
              </a:lnSpc>
            </a:pPr>
            <a:r>
              <a:rPr lang="en-US" dirty="0" err="1">
                <a:latin typeface="Courier New" charset="0"/>
              </a:rPr>
              <a:t>int</a:t>
            </a:r>
            <a:r>
              <a:rPr lang="en-US" dirty="0">
                <a:latin typeface="Courier New" charset="0"/>
              </a:rPr>
              <a:t> </a:t>
            </a:r>
            <a:r>
              <a:rPr lang="en-US" dirty="0" err="1">
                <a:latin typeface="Courier New" charset="0"/>
              </a:rPr>
              <a:t>CompoundExp::eval</a:t>
            </a:r>
            <a:r>
              <a:rPr lang="en-US" dirty="0" err="1" smtClean="0">
                <a:latin typeface="Courier New" charset="0"/>
              </a:rPr>
              <a:t>(EvaluationContext</a:t>
            </a:r>
            <a:r>
              <a:rPr lang="en-US" dirty="0" smtClean="0">
                <a:latin typeface="Courier New" charset="0"/>
              </a:rPr>
              <a:t> &amp; context) </a:t>
            </a:r>
            <a:r>
              <a:rPr lang="en-US" dirty="0">
                <a:latin typeface="Courier New" charset="0"/>
              </a:rPr>
              <a:t>{</a:t>
            </a:r>
            <a:endParaRPr lang="en-US" dirty="0" smtClean="0">
              <a:latin typeface="Courier New" charset="0"/>
            </a:endParaRPr>
          </a:p>
          <a:p>
            <a:pPr>
              <a:lnSpc>
                <a:spcPct val="95000"/>
              </a:lnSpc>
            </a:pPr>
            <a:r>
              <a:rPr lang="en-US" dirty="0" smtClean="0">
                <a:latin typeface="Courier New" charset="0"/>
              </a:rPr>
              <a:t>   </a:t>
            </a:r>
            <a:r>
              <a:rPr lang="en-US" dirty="0" err="1" smtClean="0">
                <a:latin typeface="Courier New" charset="0"/>
              </a:rPr>
              <a:t>int</a:t>
            </a:r>
            <a:r>
              <a:rPr lang="en-US" dirty="0" smtClean="0">
                <a:latin typeface="Courier New" charset="0"/>
              </a:rPr>
              <a:t> right = </a:t>
            </a:r>
            <a:r>
              <a:rPr lang="en-US" dirty="0" err="1" smtClean="0">
                <a:latin typeface="Courier New" charset="0"/>
              </a:rPr>
              <a:t>rhs</a:t>
            </a:r>
            <a:r>
              <a:rPr lang="en-US" dirty="0" smtClean="0">
                <a:latin typeface="Courier New" charset="0"/>
              </a:rPr>
              <a:t>-&gt;</a:t>
            </a:r>
            <a:r>
              <a:rPr lang="en-US" dirty="0" err="1" smtClean="0">
                <a:latin typeface="Courier New" charset="0"/>
              </a:rPr>
              <a:t>eval(context</a:t>
            </a:r>
            <a:r>
              <a:rPr lang="en-US" dirty="0" smtClean="0">
                <a:latin typeface="Courier New" charset="0"/>
              </a:rPr>
              <a:t>);</a:t>
            </a:r>
          </a:p>
          <a:p>
            <a:pPr>
              <a:lnSpc>
                <a:spcPct val="95000"/>
              </a:lnSpc>
            </a:pPr>
            <a:r>
              <a:rPr lang="en-US" dirty="0" smtClean="0">
                <a:latin typeface="Courier New" charset="0"/>
              </a:rPr>
              <a:t>   if (op == "=") {</a:t>
            </a:r>
          </a:p>
          <a:p>
            <a:pPr>
              <a:lnSpc>
                <a:spcPct val="95000"/>
              </a:lnSpc>
            </a:pPr>
            <a:r>
              <a:rPr lang="en-US" dirty="0" smtClean="0">
                <a:latin typeface="Courier New" charset="0"/>
              </a:rPr>
              <a:t>      </a:t>
            </a:r>
            <a:r>
              <a:rPr lang="en-US" dirty="0" err="1" smtClean="0">
                <a:latin typeface="Courier New" charset="0"/>
              </a:rPr>
              <a:t>context.setValue(lhs</a:t>
            </a:r>
            <a:r>
              <a:rPr lang="en-US" dirty="0" smtClean="0">
                <a:latin typeface="Courier New" charset="0"/>
              </a:rPr>
              <a:t>-&gt;</a:t>
            </a:r>
            <a:r>
              <a:rPr lang="en-US" dirty="0" err="1" smtClean="0">
                <a:latin typeface="Courier New" charset="0"/>
              </a:rPr>
              <a:t>getIdentifierName</a:t>
            </a:r>
            <a:r>
              <a:rPr lang="en-US" dirty="0" smtClean="0">
                <a:latin typeface="Courier New" charset="0"/>
              </a:rPr>
              <a:t>(), right);</a:t>
            </a:r>
          </a:p>
          <a:p>
            <a:pPr>
              <a:lnSpc>
                <a:spcPct val="95000"/>
              </a:lnSpc>
            </a:pPr>
            <a:r>
              <a:rPr lang="en-US" dirty="0" smtClean="0">
                <a:latin typeface="Courier New" charset="0"/>
              </a:rPr>
              <a:t>      return right;</a:t>
            </a:r>
          </a:p>
          <a:p>
            <a:pPr>
              <a:lnSpc>
                <a:spcPct val="95000"/>
              </a:lnSpc>
            </a:pPr>
            <a:r>
              <a:rPr lang="en-US" dirty="0" smtClean="0">
                <a:latin typeface="Courier New" charset="0"/>
              </a:rPr>
              <a:t>   }</a:t>
            </a:r>
          </a:p>
          <a:p>
            <a:pPr>
              <a:lnSpc>
                <a:spcPct val="95000"/>
              </a:lnSpc>
            </a:pPr>
            <a:r>
              <a:rPr lang="en-US" dirty="0" smtClean="0">
                <a:latin typeface="Courier New" charset="0"/>
              </a:rPr>
              <a:t>   </a:t>
            </a:r>
            <a:r>
              <a:rPr lang="en-US" dirty="0" err="1" smtClean="0">
                <a:latin typeface="Courier New" charset="0"/>
              </a:rPr>
              <a:t>int</a:t>
            </a:r>
            <a:r>
              <a:rPr lang="en-US" dirty="0" smtClean="0">
                <a:latin typeface="Courier New" charset="0"/>
              </a:rPr>
              <a:t> left = lhs-&gt;</a:t>
            </a:r>
            <a:r>
              <a:rPr lang="en-US" dirty="0" err="1" smtClean="0">
                <a:latin typeface="Courier New" charset="0"/>
              </a:rPr>
              <a:t>eval(context</a:t>
            </a:r>
            <a:r>
              <a:rPr lang="en-US" dirty="0" smtClean="0">
                <a:latin typeface="Courier New" charset="0"/>
              </a:rPr>
              <a:t>);</a:t>
            </a:r>
          </a:p>
          <a:p>
            <a:pPr>
              <a:lnSpc>
                <a:spcPct val="95000"/>
              </a:lnSpc>
            </a:pPr>
            <a:r>
              <a:rPr lang="en-US" dirty="0" smtClean="0">
                <a:latin typeface="Courier New" charset="0"/>
              </a:rPr>
              <a:t>   if (op == "+") return left + right;</a:t>
            </a:r>
          </a:p>
          <a:p>
            <a:pPr>
              <a:lnSpc>
                <a:spcPct val="95000"/>
              </a:lnSpc>
            </a:pPr>
            <a:r>
              <a:rPr lang="en-US" dirty="0" smtClean="0">
                <a:latin typeface="Courier New" charset="0"/>
              </a:rPr>
              <a:t>   if (op == "-") return left - right;</a:t>
            </a:r>
          </a:p>
          <a:p>
            <a:pPr>
              <a:lnSpc>
                <a:spcPct val="95000"/>
              </a:lnSpc>
            </a:pPr>
            <a:r>
              <a:rPr lang="en-US" dirty="0" smtClean="0">
                <a:latin typeface="Courier New" charset="0"/>
              </a:rPr>
              <a:t>   if (op == "*") return left * right;</a:t>
            </a:r>
          </a:p>
          <a:p>
            <a:pPr>
              <a:lnSpc>
                <a:spcPct val="95000"/>
              </a:lnSpc>
            </a:pPr>
            <a:r>
              <a:rPr lang="en-US" dirty="0" smtClean="0">
                <a:latin typeface="Courier New" charset="0"/>
              </a:rPr>
              <a:t>   if (op == "/") {</a:t>
            </a:r>
          </a:p>
          <a:p>
            <a:pPr>
              <a:lnSpc>
                <a:spcPct val="95000"/>
              </a:lnSpc>
            </a:pPr>
            <a:r>
              <a:rPr lang="en-US" dirty="0" smtClean="0">
                <a:latin typeface="Courier New" charset="0"/>
              </a:rPr>
              <a:t>      if (right == 0) </a:t>
            </a:r>
            <a:r>
              <a:rPr lang="en-US" dirty="0" err="1" smtClean="0">
                <a:latin typeface="Courier New" charset="0"/>
              </a:rPr>
              <a:t>error("Division</a:t>
            </a:r>
            <a:r>
              <a:rPr lang="en-US" dirty="0" smtClean="0">
                <a:latin typeface="Courier New" charset="0"/>
              </a:rPr>
              <a:t> by 0");</a:t>
            </a:r>
          </a:p>
          <a:p>
            <a:pPr>
              <a:lnSpc>
                <a:spcPct val="95000"/>
              </a:lnSpc>
            </a:pPr>
            <a:r>
              <a:rPr lang="en-US" dirty="0" smtClean="0">
                <a:latin typeface="Courier New" charset="0"/>
              </a:rPr>
              <a:t>      return left / right;</a:t>
            </a:r>
          </a:p>
          <a:p>
            <a:pPr>
              <a:lnSpc>
                <a:spcPct val="95000"/>
              </a:lnSpc>
            </a:pPr>
            <a:r>
              <a:rPr lang="en-US" dirty="0" smtClean="0">
                <a:latin typeface="Courier New" charset="0"/>
              </a:rPr>
              <a:t>   }</a:t>
            </a:r>
          </a:p>
          <a:p>
            <a:pPr>
              <a:lnSpc>
                <a:spcPct val="95000"/>
              </a:lnSpc>
            </a:pPr>
            <a:r>
              <a:rPr lang="en-US" dirty="0" smtClean="0">
                <a:latin typeface="Courier New" charset="0"/>
              </a:rPr>
              <a:t>   </a:t>
            </a:r>
            <a:r>
              <a:rPr lang="en-US" dirty="0" err="1" smtClean="0">
                <a:latin typeface="Courier New" charset="0"/>
              </a:rPr>
              <a:t>error("Illegal</a:t>
            </a:r>
            <a:r>
              <a:rPr lang="en-US" dirty="0" smtClean="0">
                <a:latin typeface="Courier New" charset="0"/>
              </a:rPr>
              <a:t> operator in expression");</a:t>
            </a:r>
          </a:p>
          <a:p>
            <a:pPr>
              <a:lnSpc>
                <a:spcPct val="95000"/>
              </a:lnSpc>
            </a:pPr>
            <a:r>
              <a:rPr lang="en-US" dirty="0" smtClean="0">
                <a:latin typeface="Courier New" charset="0"/>
              </a:rPr>
              <a:t>   return 0;</a:t>
            </a:r>
          </a:p>
          <a:p>
            <a:pPr>
              <a:lnSpc>
                <a:spcPct val="95000"/>
              </a:lnSpc>
            </a:pPr>
            <a:r>
              <a:rPr lang="en-US" dirty="0" smtClean="0">
                <a:latin typeface="Courier New" charset="0"/>
              </a:rPr>
              <a:t>}</a:t>
            </a:r>
            <a:endParaRPr lang="en-US" dirty="0">
              <a:latin typeface="Courier New" charset="0"/>
            </a:endParaRPr>
          </a:p>
          <a:p>
            <a:pPr>
              <a:lnSpc>
                <a:spcPct val="95000"/>
              </a:lnSpc>
            </a:pPr>
            <a:endParaRPr lang="en-US" dirty="0">
              <a:latin typeface="Courier New" charset="0"/>
            </a:endParaRPr>
          </a:p>
        </p:txBody>
      </p:sp>
      <p:sp>
        <p:nvSpPr>
          <p:cNvPr id="774148" name="Rectangle 4"/>
          <p:cNvSpPr>
            <a:spLocks noChangeArrowheads="1"/>
          </p:cNvSpPr>
          <p:nvPr/>
        </p:nvSpPr>
        <p:spPr bwMode="auto">
          <a:xfrm>
            <a:off x="0" y="0"/>
            <a:ext cx="9131300" cy="1087438"/>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774149" name="Rectangle 5"/>
          <p:cNvSpPr>
            <a:spLocks noChangeArrowheads="1"/>
          </p:cNvSpPr>
          <p:nvPr/>
        </p:nvSpPr>
        <p:spPr bwMode="auto">
          <a:xfrm>
            <a:off x="0" y="6567488"/>
            <a:ext cx="9131300" cy="290512"/>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774150" name="Rectangle 6"/>
          <p:cNvSpPr>
            <a:spLocks noGrp="1" noChangeArrowheads="1"/>
          </p:cNvSpPr>
          <p:nvPr>
            <p:ph type="title"/>
          </p:nvPr>
        </p:nvSpPr>
        <p:spPr>
          <a:xfrm>
            <a:off x="0" y="76200"/>
            <a:ext cx="9144000" cy="1143000"/>
          </a:xfrm>
          <a:noFill/>
          <a:ln/>
        </p:spPr>
        <p:txBody>
          <a:bodyPr/>
          <a:lstStyle/>
          <a:p>
            <a:r>
              <a:rPr lang="en-US" sz="4000">
                <a:solidFill>
                  <a:srgbClr val="FF0000"/>
                </a:solidFill>
              </a:rPr>
              <a:t>Code for the </a:t>
            </a:r>
            <a:r>
              <a:rPr lang="en-US" sz="3600" b="1">
                <a:solidFill>
                  <a:srgbClr val="FF0000"/>
                </a:solidFill>
                <a:latin typeface="Courier New" charset="0"/>
              </a:rPr>
              <a:t>eval</a:t>
            </a:r>
            <a:r>
              <a:rPr lang="en-US" sz="4000">
                <a:solidFill>
                  <a:srgbClr val="FF0000"/>
                </a:solidFill>
              </a:rPr>
              <a:t> Method</a:t>
            </a:r>
            <a:endParaRPr lang="en-US">
              <a:solidFill>
                <a:srgbClr val="FF0000"/>
              </a:solidFill>
            </a:endParaRPr>
          </a:p>
        </p:txBody>
      </p:sp>
      <p:sp>
        <p:nvSpPr>
          <p:cNvPr id="774151" name="Rectangle 7"/>
          <p:cNvSpPr>
            <a:spLocks noChangeArrowheads="1"/>
          </p:cNvSpPr>
          <p:nvPr/>
        </p:nvSpPr>
        <p:spPr bwMode="auto">
          <a:xfrm>
            <a:off x="304800" y="1076325"/>
            <a:ext cx="8534400" cy="5476875"/>
          </a:xfrm>
          <a:prstGeom prst="rect">
            <a:avLst/>
          </a:prstGeom>
          <a:noFill/>
          <a:ln w="9525">
            <a:solidFill>
              <a:schemeClr val="tx1"/>
            </a:solidFill>
            <a:miter lim="800000"/>
            <a:headEnd/>
            <a:tailEnd/>
          </a:ln>
          <a:effectLst/>
        </p:spPr>
        <p:txBody>
          <a:bodyPr wrap="none" anchor="ctr">
            <a:prstTxWarp prst="textNoShape">
              <a:avLst/>
            </a:prstTxWarp>
          </a:bodyPr>
          <a:lstStyle/>
          <a:p>
            <a:pPr algn="ctr"/>
            <a:endParaRPr lang="en-US" sz="2400" b="0"/>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68354"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Exercise:</a:t>
            </a:r>
            <a:r>
              <a:rPr lang="en-US" sz="4000" dirty="0" smtClean="0">
                <a:solidFill>
                  <a:srgbClr val="FF0000"/>
                </a:solidFill>
              </a:rPr>
              <a:t> Evaluating an </a:t>
            </a:r>
            <a:r>
              <a:rPr lang="en-US" sz="4000" dirty="0">
                <a:solidFill>
                  <a:srgbClr val="FF0000"/>
                </a:solidFill>
              </a:rPr>
              <a:t>Expression</a:t>
            </a:r>
            <a:endParaRPr lang="en-US" dirty="0">
              <a:solidFill>
                <a:srgbClr val="FF0000"/>
              </a:solidFill>
            </a:endParaRPr>
          </a:p>
        </p:txBody>
      </p:sp>
      <p:sp>
        <p:nvSpPr>
          <p:cNvPr id="868355" name="Rectangle 3"/>
          <p:cNvSpPr>
            <a:spLocks noChangeArrowheads="1"/>
          </p:cNvSpPr>
          <p:nvPr/>
        </p:nvSpPr>
        <p:spPr bwMode="auto">
          <a:xfrm>
            <a:off x="482600" y="1155700"/>
            <a:ext cx="8232775" cy="5969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20000"/>
              </a:spcAft>
              <a:buFontTx/>
              <a:buChar char="•"/>
            </a:pPr>
            <a:r>
              <a:rPr lang="en-US" sz="2400" b="0" dirty="0" smtClean="0"/>
              <a:t>Trace through the steps involved in evaluating the expression</a:t>
            </a:r>
            <a:endParaRPr lang="en-US" sz="2400" b="0" dirty="0"/>
          </a:p>
        </p:txBody>
      </p:sp>
      <p:sp>
        <p:nvSpPr>
          <p:cNvPr id="868368" name="Text Box 16"/>
          <p:cNvSpPr txBox="1">
            <a:spLocks noChangeArrowheads="1"/>
          </p:cNvSpPr>
          <p:nvPr/>
        </p:nvSpPr>
        <p:spPr bwMode="auto">
          <a:xfrm>
            <a:off x="2952750" y="1676400"/>
            <a:ext cx="3905250" cy="366713"/>
          </a:xfrm>
          <a:prstGeom prst="rect">
            <a:avLst/>
          </a:prstGeom>
          <a:noFill/>
          <a:ln w="9525">
            <a:noFill/>
            <a:miter lim="800000"/>
            <a:headEnd/>
            <a:tailEnd/>
          </a:ln>
          <a:effectLst/>
        </p:spPr>
        <p:txBody>
          <a:bodyPr wrap="square">
            <a:prstTxWarp prst="textNoShape">
              <a:avLst/>
            </a:prstTxWarp>
            <a:spAutoFit/>
          </a:bodyPr>
          <a:lstStyle/>
          <a:p>
            <a:pPr algn="ctr">
              <a:spcBef>
                <a:spcPct val="50000"/>
              </a:spcBef>
            </a:pPr>
            <a:r>
              <a:rPr lang="en-US" sz="1800" dirty="0" err="1" smtClean="0">
                <a:latin typeface="Courier New" charset="0"/>
              </a:rPr>
              <a:t>y</a:t>
            </a:r>
            <a:r>
              <a:rPr lang="en-US" sz="1800" dirty="0" smtClean="0">
                <a:latin typeface="Courier New" charset="0"/>
              </a:rPr>
              <a:t>  =  ( 9 – </a:t>
            </a:r>
            <a:r>
              <a:rPr lang="en-US" sz="1800" dirty="0" err="1" smtClean="0">
                <a:latin typeface="Courier New" charset="0"/>
              </a:rPr>
              <a:t>x</a:t>
            </a:r>
            <a:r>
              <a:rPr lang="en-US" sz="1800" dirty="0" smtClean="0">
                <a:latin typeface="Courier New" charset="0"/>
              </a:rPr>
              <a:t> )  *  7</a:t>
            </a:r>
            <a:endParaRPr lang="en-US" sz="1800" dirty="0">
              <a:latin typeface="Courier New" charset="0"/>
            </a:endParaRPr>
          </a:p>
        </p:txBody>
      </p:sp>
      <p:sp>
        <p:nvSpPr>
          <p:cNvPr id="116" name="Rectangle 3"/>
          <p:cNvSpPr>
            <a:spLocks noChangeArrowheads="1"/>
          </p:cNvSpPr>
          <p:nvPr/>
        </p:nvSpPr>
        <p:spPr bwMode="auto">
          <a:xfrm>
            <a:off x="530225" y="2146300"/>
            <a:ext cx="8232775" cy="596900"/>
          </a:xfrm>
          <a:prstGeom prst="rect">
            <a:avLst/>
          </a:prstGeom>
          <a:noFill/>
          <a:ln w="9525">
            <a:noFill/>
            <a:miter lim="800000"/>
            <a:headEnd/>
            <a:tailEnd/>
          </a:ln>
          <a:effectLst/>
        </p:spPr>
        <p:txBody>
          <a:bodyPr>
            <a:prstTxWarp prst="textNoShape">
              <a:avLst/>
            </a:prstTxWarp>
          </a:bodyPr>
          <a:lstStyle/>
          <a:p>
            <a:pPr marL="342900" algn="just">
              <a:lnSpc>
                <a:spcPct val="85000"/>
              </a:lnSpc>
              <a:spcAft>
                <a:spcPct val="20000"/>
              </a:spcAft>
            </a:pPr>
            <a:r>
              <a:rPr lang="en-US" sz="2400" b="0" dirty="0" smtClean="0"/>
              <a:t>in a context in which </a:t>
            </a:r>
            <a:r>
              <a:rPr lang="en-US" sz="2000" dirty="0" err="1" smtClean="0">
                <a:latin typeface="Courier New"/>
                <a:cs typeface="Courier New"/>
              </a:rPr>
              <a:t>x</a:t>
            </a:r>
            <a:r>
              <a:rPr lang="en-US" sz="2400" b="0" dirty="0" smtClean="0"/>
              <a:t> has the value 3.  The representation of this expression looks like this:</a:t>
            </a:r>
            <a:endParaRPr lang="en-US" sz="2400" b="0" dirty="0"/>
          </a:p>
        </p:txBody>
      </p:sp>
      <p:sp>
        <p:nvSpPr>
          <p:cNvPr id="117" name="Rectangle 3"/>
          <p:cNvSpPr>
            <a:spLocks noChangeArrowheads="1"/>
          </p:cNvSpPr>
          <p:nvPr/>
        </p:nvSpPr>
        <p:spPr bwMode="auto">
          <a:xfrm>
            <a:off x="482600" y="4698390"/>
            <a:ext cx="8232775" cy="10541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20000"/>
              </a:spcAft>
              <a:buFontTx/>
              <a:buChar char="•"/>
            </a:pPr>
            <a:r>
              <a:rPr lang="en-US" sz="2400" b="0" dirty="0" smtClean="0"/>
              <a:t>On Wednesday, we’ll talk about how to parse the string version of the expression into its internal representation.  For now, the goal is just to walk through the evaluation.</a:t>
            </a:r>
            <a:endParaRPr lang="en-US" sz="2400" b="0" dirty="0"/>
          </a:p>
        </p:txBody>
      </p:sp>
      <p:grpSp>
        <p:nvGrpSpPr>
          <p:cNvPr id="182" name="Group 181"/>
          <p:cNvGrpSpPr/>
          <p:nvPr/>
        </p:nvGrpSpPr>
        <p:grpSpPr>
          <a:xfrm>
            <a:off x="1026885" y="3008085"/>
            <a:ext cx="7546225" cy="1496794"/>
            <a:chOff x="1026885" y="3008085"/>
            <a:chExt cx="7546225" cy="1496794"/>
          </a:xfrm>
        </p:grpSpPr>
        <p:cxnSp>
          <p:nvCxnSpPr>
            <p:cNvPr id="119" name="AutoShape 66"/>
            <p:cNvCxnSpPr>
              <a:cxnSpLocks noChangeShapeType="1"/>
            </p:cNvCxnSpPr>
            <p:nvPr/>
          </p:nvCxnSpPr>
          <p:spPr bwMode="auto">
            <a:xfrm>
              <a:off x="1066800" y="3048000"/>
              <a:ext cx="1185491" cy="786416"/>
            </a:xfrm>
            <a:prstGeom prst="bentConnector3">
              <a:avLst>
                <a:gd name="adj1" fmla="val 80608"/>
              </a:avLst>
            </a:prstGeom>
            <a:noFill/>
            <a:ln w="9525">
              <a:solidFill>
                <a:schemeClr val="tx1"/>
              </a:solidFill>
              <a:miter lim="800000"/>
              <a:headEnd/>
              <a:tailEnd type="triangle" w="med" len="med"/>
            </a:ln>
            <a:effectLst/>
          </p:spPr>
        </p:cxnSp>
        <p:sp>
          <p:nvSpPr>
            <p:cNvPr id="118" name="Oval 14"/>
            <p:cNvSpPr>
              <a:spLocks noChangeArrowheads="1"/>
            </p:cNvSpPr>
            <p:nvPr/>
          </p:nvSpPr>
          <p:spPr bwMode="auto">
            <a:xfrm>
              <a:off x="1026885" y="3008085"/>
              <a:ext cx="74612" cy="74612"/>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endParaRPr lang="en-US"/>
            </a:p>
          </p:txBody>
        </p:sp>
        <p:sp>
          <p:nvSpPr>
            <p:cNvPr id="124" name="Line 2"/>
            <p:cNvSpPr>
              <a:spLocks noChangeShapeType="1"/>
            </p:cNvSpPr>
            <p:nvPr/>
          </p:nvSpPr>
          <p:spPr bwMode="auto">
            <a:xfrm flipV="1">
              <a:off x="1905610" y="3247575"/>
              <a:ext cx="152400" cy="152400"/>
            </a:xfrm>
            <a:prstGeom prst="line">
              <a:avLst/>
            </a:prstGeom>
            <a:noFill/>
            <a:ln w="9525">
              <a:solidFill>
                <a:srgbClr val="CCFFFF"/>
              </a:solidFill>
              <a:round/>
              <a:headEnd/>
              <a:tailEnd/>
            </a:ln>
            <a:effectLst/>
          </p:spPr>
          <p:txBody>
            <a:bodyPr wrap="none" anchor="ctr">
              <a:prstTxWarp prst="textNoShape">
                <a:avLst/>
              </a:prstTxWarp>
            </a:bodyPr>
            <a:lstStyle/>
            <a:p>
              <a:endParaRPr lang="en-US"/>
            </a:p>
          </p:txBody>
        </p:sp>
        <p:sp>
          <p:nvSpPr>
            <p:cNvPr id="125" name="Line 5"/>
            <p:cNvSpPr>
              <a:spLocks noChangeShapeType="1"/>
            </p:cNvSpPr>
            <p:nvPr/>
          </p:nvSpPr>
          <p:spPr bwMode="auto">
            <a:xfrm flipV="1">
              <a:off x="6541110" y="3247575"/>
              <a:ext cx="152400" cy="152400"/>
            </a:xfrm>
            <a:prstGeom prst="line">
              <a:avLst/>
            </a:prstGeom>
            <a:noFill/>
            <a:ln w="9525">
              <a:solidFill>
                <a:srgbClr val="CCFFFF"/>
              </a:solidFill>
              <a:round/>
              <a:headEnd/>
              <a:tailEnd/>
            </a:ln>
            <a:effectLst/>
          </p:spPr>
          <p:txBody>
            <a:bodyPr wrap="none" anchor="ctr">
              <a:prstTxWarp prst="textNoShape">
                <a:avLst/>
              </a:prstTxWarp>
            </a:bodyPr>
            <a:lstStyle/>
            <a:p>
              <a:endParaRPr lang="en-US"/>
            </a:p>
          </p:txBody>
        </p:sp>
        <p:grpSp>
          <p:nvGrpSpPr>
            <p:cNvPr id="126" name="Group 9"/>
            <p:cNvGrpSpPr>
              <a:grpSpLocks/>
            </p:cNvGrpSpPr>
            <p:nvPr/>
          </p:nvGrpSpPr>
          <p:grpSpPr bwMode="auto">
            <a:xfrm>
              <a:off x="1103923" y="3680967"/>
              <a:ext cx="688975" cy="560388"/>
              <a:chOff x="4894" y="3729"/>
              <a:chExt cx="434" cy="353"/>
            </a:xfrm>
          </p:grpSpPr>
          <p:sp>
            <p:nvSpPr>
              <p:cNvPr id="127" name="Rectangle 10"/>
              <p:cNvSpPr>
                <a:spLocks noChangeArrowheads="1"/>
              </p:cNvSpPr>
              <p:nvPr/>
            </p:nvSpPr>
            <p:spPr bwMode="auto">
              <a:xfrm>
                <a:off x="4894" y="3915"/>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28" name="Rectangle 11"/>
              <p:cNvSpPr>
                <a:spLocks noChangeArrowheads="1"/>
              </p:cNvSpPr>
              <p:nvPr/>
            </p:nvSpPr>
            <p:spPr bwMode="auto">
              <a:xfrm>
                <a:off x="4896" y="3897"/>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y</a:t>
                </a:r>
                <a:endParaRPr lang="en-US" dirty="0">
                  <a:latin typeface="Courier New" charset="0"/>
                </a:endParaRPr>
              </a:p>
            </p:txBody>
          </p:sp>
          <p:sp>
            <p:nvSpPr>
              <p:cNvPr id="129" name="Rectangle 12"/>
              <p:cNvSpPr>
                <a:spLocks noChangeArrowheads="1"/>
              </p:cNvSpPr>
              <p:nvPr/>
            </p:nvSpPr>
            <p:spPr bwMode="auto">
              <a:xfrm>
                <a:off x="4894" y="3747"/>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30" name="Rectangle 13"/>
              <p:cNvSpPr>
                <a:spLocks noChangeArrowheads="1"/>
              </p:cNvSpPr>
              <p:nvPr/>
            </p:nvSpPr>
            <p:spPr bwMode="auto">
              <a:xfrm>
                <a:off x="4896" y="3729"/>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noProof="1">
                    <a:latin typeface="Courier New" charset="0"/>
                  </a:rPr>
                  <a:t>ID</a:t>
                </a:r>
                <a:endParaRPr lang="en-US" dirty="0">
                  <a:latin typeface="Courier New" charset="0"/>
                </a:endParaRPr>
              </a:p>
            </p:txBody>
          </p:sp>
        </p:grpSp>
        <p:grpSp>
          <p:nvGrpSpPr>
            <p:cNvPr id="131" name="Group 15"/>
            <p:cNvGrpSpPr>
              <a:grpSpLocks/>
            </p:cNvGrpSpPr>
            <p:nvPr/>
          </p:nvGrpSpPr>
          <p:grpSpPr bwMode="auto">
            <a:xfrm>
              <a:off x="3467710" y="3680967"/>
              <a:ext cx="762000" cy="560388"/>
              <a:chOff x="1552" y="3729"/>
              <a:chExt cx="480" cy="353"/>
            </a:xfrm>
          </p:grpSpPr>
          <p:sp>
            <p:nvSpPr>
              <p:cNvPr id="132" name="Rectangle 16"/>
              <p:cNvSpPr>
                <a:spLocks noChangeArrowheads="1"/>
              </p:cNvSpPr>
              <p:nvPr/>
            </p:nvSpPr>
            <p:spPr bwMode="auto">
              <a:xfrm>
                <a:off x="1568" y="3915"/>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33" name="Rectangle 17"/>
              <p:cNvSpPr>
                <a:spLocks noChangeArrowheads="1"/>
              </p:cNvSpPr>
              <p:nvPr/>
            </p:nvSpPr>
            <p:spPr bwMode="auto">
              <a:xfrm>
                <a:off x="1570" y="3897"/>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9</a:t>
                </a:r>
                <a:endParaRPr lang="en-US" dirty="0">
                  <a:latin typeface="Courier New" charset="0"/>
                </a:endParaRPr>
              </a:p>
            </p:txBody>
          </p:sp>
          <p:sp>
            <p:nvSpPr>
              <p:cNvPr id="134" name="Rectangle 18"/>
              <p:cNvSpPr>
                <a:spLocks noChangeArrowheads="1"/>
              </p:cNvSpPr>
              <p:nvPr/>
            </p:nvSpPr>
            <p:spPr bwMode="auto">
              <a:xfrm>
                <a:off x="1568" y="3747"/>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35" name="Rectangle 19"/>
              <p:cNvSpPr>
                <a:spLocks noChangeArrowheads="1"/>
              </p:cNvSpPr>
              <p:nvPr/>
            </p:nvSpPr>
            <p:spPr bwMode="auto">
              <a:xfrm>
                <a:off x="1552" y="3729"/>
                <a:ext cx="480"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CONST</a:t>
                </a:r>
                <a:endParaRPr lang="en-US" dirty="0">
                  <a:latin typeface="Courier New" charset="0"/>
                </a:endParaRPr>
              </a:p>
            </p:txBody>
          </p:sp>
        </p:grpSp>
        <p:grpSp>
          <p:nvGrpSpPr>
            <p:cNvPr id="136" name="Group 20"/>
            <p:cNvGrpSpPr>
              <a:grpSpLocks/>
            </p:cNvGrpSpPr>
            <p:nvPr/>
          </p:nvGrpSpPr>
          <p:grpSpPr bwMode="auto">
            <a:xfrm>
              <a:off x="5763235" y="3680967"/>
              <a:ext cx="688975" cy="560388"/>
              <a:chOff x="4894" y="3729"/>
              <a:chExt cx="434" cy="353"/>
            </a:xfrm>
          </p:grpSpPr>
          <p:sp>
            <p:nvSpPr>
              <p:cNvPr id="137" name="Rectangle 21"/>
              <p:cNvSpPr>
                <a:spLocks noChangeArrowheads="1"/>
              </p:cNvSpPr>
              <p:nvPr/>
            </p:nvSpPr>
            <p:spPr bwMode="auto">
              <a:xfrm>
                <a:off x="4894" y="3915"/>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38" name="Rectangle 22"/>
              <p:cNvSpPr>
                <a:spLocks noChangeArrowheads="1"/>
              </p:cNvSpPr>
              <p:nvPr/>
            </p:nvSpPr>
            <p:spPr bwMode="auto">
              <a:xfrm>
                <a:off x="4896" y="3897"/>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x</a:t>
                </a:r>
                <a:endParaRPr lang="en-US" dirty="0">
                  <a:latin typeface="Courier New" charset="0"/>
                </a:endParaRPr>
              </a:p>
            </p:txBody>
          </p:sp>
          <p:sp>
            <p:nvSpPr>
              <p:cNvPr id="139" name="Rectangle 23"/>
              <p:cNvSpPr>
                <a:spLocks noChangeArrowheads="1"/>
              </p:cNvSpPr>
              <p:nvPr/>
            </p:nvSpPr>
            <p:spPr bwMode="auto">
              <a:xfrm>
                <a:off x="4894" y="3747"/>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40" name="Rectangle 24"/>
              <p:cNvSpPr>
                <a:spLocks noChangeArrowheads="1"/>
              </p:cNvSpPr>
              <p:nvPr/>
            </p:nvSpPr>
            <p:spPr bwMode="auto">
              <a:xfrm>
                <a:off x="4896" y="3729"/>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noProof="1">
                    <a:latin typeface="Courier New" charset="0"/>
                  </a:rPr>
                  <a:t>ID</a:t>
                </a:r>
                <a:endParaRPr lang="en-US" dirty="0">
                  <a:latin typeface="Courier New" charset="0"/>
                </a:endParaRPr>
              </a:p>
            </p:txBody>
          </p:sp>
        </p:grpSp>
        <p:grpSp>
          <p:nvGrpSpPr>
            <p:cNvPr id="141" name="Group 25"/>
            <p:cNvGrpSpPr>
              <a:grpSpLocks/>
            </p:cNvGrpSpPr>
            <p:nvPr/>
          </p:nvGrpSpPr>
          <p:grpSpPr bwMode="auto">
            <a:xfrm>
              <a:off x="4620235" y="3680966"/>
              <a:ext cx="688975" cy="823913"/>
              <a:chOff x="3078" y="3729"/>
              <a:chExt cx="434" cy="519"/>
            </a:xfrm>
          </p:grpSpPr>
          <p:sp>
            <p:nvSpPr>
              <p:cNvPr id="142" name="Rectangle 26"/>
              <p:cNvSpPr>
                <a:spLocks noChangeArrowheads="1"/>
              </p:cNvSpPr>
              <p:nvPr/>
            </p:nvSpPr>
            <p:spPr bwMode="auto">
              <a:xfrm>
                <a:off x="3078" y="3915"/>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43" name="Rectangle 27"/>
              <p:cNvSpPr>
                <a:spLocks noChangeArrowheads="1"/>
              </p:cNvSpPr>
              <p:nvPr/>
            </p:nvSpPr>
            <p:spPr bwMode="auto">
              <a:xfrm>
                <a:off x="3080" y="3897"/>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a:t>
                </a:r>
                <a:endParaRPr lang="en-US" dirty="0">
                  <a:latin typeface="Courier New" charset="0"/>
                </a:endParaRPr>
              </a:p>
            </p:txBody>
          </p:sp>
          <p:sp>
            <p:nvSpPr>
              <p:cNvPr id="144" name="Rectangle 28"/>
              <p:cNvSpPr>
                <a:spLocks noChangeArrowheads="1"/>
              </p:cNvSpPr>
              <p:nvPr/>
            </p:nvSpPr>
            <p:spPr bwMode="auto">
              <a:xfrm>
                <a:off x="3078" y="3747"/>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45" name="Rectangle 29"/>
              <p:cNvSpPr>
                <a:spLocks noChangeArrowheads="1"/>
              </p:cNvSpPr>
              <p:nvPr/>
            </p:nvSpPr>
            <p:spPr bwMode="auto">
              <a:xfrm>
                <a:off x="3080" y="3729"/>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COMP</a:t>
                </a:r>
                <a:endParaRPr lang="en-US" dirty="0">
                  <a:latin typeface="Courier New" charset="0"/>
                </a:endParaRPr>
              </a:p>
            </p:txBody>
          </p:sp>
          <p:sp>
            <p:nvSpPr>
              <p:cNvPr id="146" name="Rectangle 30"/>
              <p:cNvSpPr>
                <a:spLocks noChangeArrowheads="1"/>
              </p:cNvSpPr>
              <p:nvPr/>
            </p:nvSpPr>
            <p:spPr bwMode="auto">
              <a:xfrm>
                <a:off x="3078" y="4081"/>
                <a:ext cx="213"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47" name="Rectangle 31"/>
              <p:cNvSpPr>
                <a:spLocks noChangeArrowheads="1"/>
              </p:cNvSpPr>
              <p:nvPr/>
            </p:nvSpPr>
            <p:spPr bwMode="auto">
              <a:xfrm>
                <a:off x="3293" y="4081"/>
                <a:ext cx="219"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grpSp>
        <p:cxnSp>
          <p:nvCxnSpPr>
            <p:cNvPr id="148" name="AutoShape 32"/>
            <p:cNvCxnSpPr>
              <a:cxnSpLocks noChangeShapeType="1"/>
              <a:stCxn id="149" idx="6"/>
            </p:cNvCxnSpPr>
            <p:nvPr/>
          </p:nvCxnSpPr>
          <p:spPr bwMode="auto">
            <a:xfrm flipV="1">
              <a:off x="5180623" y="3832985"/>
              <a:ext cx="585787" cy="545684"/>
            </a:xfrm>
            <a:prstGeom prst="bentConnector3">
              <a:avLst>
                <a:gd name="adj1" fmla="val 50000"/>
              </a:avLst>
            </a:prstGeom>
            <a:noFill/>
            <a:ln w="9525">
              <a:solidFill>
                <a:schemeClr val="tx1"/>
              </a:solidFill>
              <a:miter lim="800000"/>
              <a:headEnd/>
              <a:tailEnd type="triangle" w="med" len="med"/>
            </a:ln>
            <a:effectLst/>
          </p:spPr>
        </p:cxnSp>
        <p:sp>
          <p:nvSpPr>
            <p:cNvPr id="149" name="Oval 33"/>
            <p:cNvSpPr>
              <a:spLocks noChangeArrowheads="1"/>
            </p:cNvSpPr>
            <p:nvPr/>
          </p:nvSpPr>
          <p:spPr bwMode="auto">
            <a:xfrm>
              <a:off x="5106010" y="4341363"/>
              <a:ext cx="74613" cy="74612"/>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pPr>
                <a:lnSpc>
                  <a:spcPct val="90000"/>
                </a:lnSpc>
              </a:pPr>
              <a:endParaRPr lang="en-US"/>
            </a:p>
          </p:txBody>
        </p:sp>
        <p:sp>
          <p:nvSpPr>
            <p:cNvPr id="150" name="Oval 34"/>
            <p:cNvSpPr>
              <a:spLocks noChangeArrowheads="1"/>
            </p:cNvSpPr>
            <p:nvPr/>
          </p:nvSpPr>
          <p:spPr bwMode="auto">
            <a:xfrm>
              <a:off x="4750410" y="4341363"/>
              <a:ext cx="74613" cy="74612"/>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pPr>
                <a:lnSpc>
                  <a:spcPct val="90000"/>
                </a:lnSpc>
              </a:pPr>
              <a:endParaRPr lang="en-US"/>
            </a:p>
          </p:txBody>
        </p:sp>
        <p:cxnSp>
          <p:nvCxnSpPr>
            <p:cNvPr id="151" name="AutoShape 35"/>
            <p:cNvCxnSpPr>
              <a:cxnSpLocks noChangeShapeType="1"/>
              <a:stCxn id="150" idx="2"/>
            </p:cNvCxnSpPr>
            <p:nvPr/>
          </p:nvCxnSpPr>
          <p:spPr bwMode="auto">
            <a:xfrm rot="10800000">
              <a:off x="3493110" y="3857175"/>
              <a:ext cx="1257300" cy="522288"/>
            </a:xfrm>
            <a:prstGeom prst="bentConnector3">
              <a:avLst>
                <a:gd name="adj1" fmla="val 118306"/>
              </a:avLst>
            </a:prstGeom>
            <a:noFill/>
            <a:ln w="9525">
              <a:solidFill>
                <a:schemeClr val="tx1"/>
              </a:solidFill>
              <a:miter lim="800000"/>
              <a:headEnd/>
              <a:tailEnd type="triangle" w="med" len="med"/>
            </a:ln>
            <a:effectLst/>
          </p:spPr>
        </p:cxnSp>
        <p:sp>
          <p:nvSpPr>
            <p:cNvPr id="152" name="Rectangle 36"/>
            <p:cNvSpPr>
              <a:spLocks noChangeArrowheads="1"/>
            </p:cNvSpPr>
            <p:nvPr/>
          </p:nvSpPr>
          <p:spPr bwMode="auto">
            <a:xfrm>
              <a:off x="7849210" y="3976238"/>
              <a:ext cx="688975" cy="265112"/>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53" name="Rectangle 37"/>
            <p:cNvSpPr>
              <a:spLocks noChangeArrowheads="1"/>
            </p:cNvSpPr>
            <p:nvPr/>
          </p:nvSpPr>
          <p:spPr bwMode="auto">
            <a:xfrm>
              <a:off x="7852385" y="3947285"/>
              <a:ext cx="684213" cy="28982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7</a:t>
              </a:r>
              <a:endParaRPr lang="en-US" dirty="0">
                <a:latin typeface="Courier New" charset="0"/>
              </a:endParaRPr>
            </a:p>
          </p:txBody>
        </p:sp>
        <p:sp>
          <p:nvSpPr>
            <p:cNvPr id="154" name="Rectangle 38"/>
            <p:cNvSpPr>
              <a:spLocks noChangeArrowheads="1"/>
            </p:cNvSpPr>
            <p:nvPr/>
          </p:nvSpPr>
          <p:spPr bwMode="auto">
            <a:xfrm>
              <a:off x="7849210" y="3709538"/>
              <a:ext cx="688975" cy="265112"/>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55" name="Rectangle 39"/>
            <p:cNvSpPr>
              <a:spLocks noChangeArrowheads="1"/>
            </p:cNvSpPr>
            <p:nvPr/>
          </p:nvSpPr>
          <p:spPr bwMode="auto">
            <a:xfrm>
              <a:off x="7811110" y="3680585"/>
              <a:ext cx="762000" cy="28982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CONST</a:t>
              </a:r>
              <a:endParaRPr lang="en-US" dirty="0">
                <a:latin typeface="Courier New" charset="0"/>
              </a:endParaRPr>
            </a:p>
          </p:txBody>
        </p:sp>
        <p:grpSp>
          <p:nvGrpSpPr>
            <p:cNvPr id="156" name="Group 40"/>
            <p:cNvGrpSpPr>
              <a:grpSpLocks/>
            </p:cNvGrpSpPr>
            <p:nvPr/>
          </p:nvGrpSpPr>
          <p:grpSpPr bwMode="auto">
            <a:xfrm>
              <a:off x="6817335" y="3680966"/>
              <a:ext cx="688975" cy="823913"/>
              <a:chOff x="3078" y="3729"/>
              <a:chExt cx="434" cy="519"/>
            </a:xfrm>
          </p:grpSpPr>
          <p:sp>
            <p:nvSpPr>
              <p:cNvPr id="157" name="Rectangle 41"/>
              <p:cNvSpPr>
                <a:spLocks noChangeArrowheads="1"/>
              </p:cNvSpPr>
              <p:nvPr/>
            </p:nvSpPr>
            <p:spPr bwMode="auto">
              <a:xfrm>
                <a:off x="3078" y="3915"/>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58" name="Rectangle 42"/>
              <p:cNvSpPr>
                <a:spLocks noChangeArrowheads="1"/>
              </p:cNvSpPr>
              <p:nvPr/>
            </p:nvSpPr>
            <p:spPr bwMode="auto">
              <a:xfrm>
                <a:off x="3080" y="3897"/>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a:t>
                </a:r>
                <a:endParaRPr lang="en-US" dirty="0">
                  <a:latin typeface="Courier New" charset="0"/>
                </a:endParaRPr>
              </a:p>
            </p:txBody>
          </p:sp>
          <p:sp>
            <p:nvSpPr>
              <p:cNvPr id="159" name="Rectangle 43"/>
              <p:cNvSpPr>
                <a:spLocks noChangeArrowheads="1"/>
              </p:cNvSpPr>
              <p:nvPr/>
            </p:nvSpPr>
            <p:spPr bwMode="auto">
              <a:xfrm>
                <a:off x="3078" y="3747"/>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60" name="Rectangle 44"/>
              <p:cNvSpPr>
                <a:spLocks noChangeArrowheads="1"/>
              </p:cNvSpPr>
              <p:nvPr/>
            </p:nvSpPr>
            <p:spPr bwMode="auto">
              <a:xfrm>
                <a:off x="3080" y="3729"/>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COMP</a:t>
                </a:r>
                <a:endParaRPr lang="en-US" dirty="0">
                  <a:latin typeface="Courier New" charset="0"/>
                </a:endParaRPr>
              </a:p>
            </p:txBody>
          </p:sp>
          <p:sp>
            <p:nvSpPr>
              <p:cNvPr id="161" name="Rectangle 45"/>
              <p:cNvSpPr>
                <a:spLocks noChangeArrowheads="1"/>
              </p:cNvSpPr>
              <p:nvPr/>
            </p:nvSpPr>
            <p:spPr bwMode="auto">
              <a:xfrm>
                <a:off x="3078" y="4081"/>
                <a:ext cx="213"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62" name="Rectangle 46"/>
              <p:cNvSpPr>
                <a:spLocks noChangeArrowheads="1"/>
              </p:cNvSpPr>
              <p:nvPr/>
            </p:nvSpPr>
            <p:spPr bwMode="auto">
              <a:xfrm>
                <a:off x="3293" y="4081"/>
                <a:ext cx="219"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grpSp>
        <p:sp>
          <p:nvSpPr>
            <p:cNvPr id="163" name="Oval 47"/>
            <p:cNvSpPr>
              <a:spLocks noChangeArrowheads="1"/>
            </p:cNvSpPr>
            <p:nvPr/>
          </p:nvSpPr>
          <p:spPr bwMode="auto">
            <a:xfrm>
              <a:off x="7303110" y="4341363"/>
              <a:ext cx="74613" cy="74612"/>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pPr>
                <a:lnSpc>
                  <a:spcPct val="90000"/>
                </a:lnSpc>
              </a:pPr>
              <a:endParaRPr lang="en-US"/>
            </a:p>
          </p:txBody>
        </p:sp>
        <p:sp>
          <p:nvSpPr>
            <p:cNvPr id="164" name="Oval 48"/>
            <p:cNvSpPr>
              <a:spLocks noChangeArrowheads="1"/>
            </p:cNvSpPr>
            <p:nvPr/>
          </p:nvSpPr>
          <p:spPr bwMode="auto">
            <a:xfrm>
              <a:off x="6947510" y="4341363"/>
              <a:ext cx="74613" cy="74612"/>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pPr>
                <a:lnSpc>
                  <a:spcPct val="90000"/>
                </a:lnSpc>
              </a:pPr>
              <a:endParaRPr lang="en-US"/>
            </a:p>
          </p:txBody>
        </p:sp>
        <p:cxnSp>
          <p:nvCxnSpPr>
            <p:cNvPr id="165" name="AutoShape 49"/>
            <p:cNvCxnSpPr>
              <a:cxnSpLocks noChangeShapeType="1"/>
              <a:stCxn id="163" idx="6"/>
              <a:endCxn id="154" idx="1"/>
            </p:cNvCxnSpPr>
            <p:nvPr/>
          </p:nvCxnSpPr>
          <p:spPr bwMode="auto">
            <a:xfrm flipV="1">
              <a:off x="7377723" y="3842888"/>
              <a:ext cx="471487" cy="536575"/>
            </a:xfrm>
            <a:prstGeom prst="bentConnector3">
              <a:avLst>
                <a:gd name="adj1" fmla="val 52185"/>
              </a:avLst>
            </a:prstGeom>
            <a:noFill/>
            <a:ln w="9525">
              <a:solidFill>
                <a:schemeClr val="tx1"/>
              </a:solidFill>
              <a:miter lim="800000"/>
              <a:headEnd/>
              <a:tailEnd type="triangle" w="med" len="med"/>
            </a:ln>
            <a:effectLst/>
          </p:spPr>
        </p:cxnSp>
        <p:cxnSp>
          <p:nvCxnSpPr>
            <p:cNvPr id="166" name="AutoShape 50"/>
            <p:cNvCxnSpPr>
              <a:cxnSpLocks noChangeShapeType="1"/>
              <a:stCxn id="164" idx="2"/>
            </p:cNvCxnSpPr>
            <p:nvPr/>
          </p:nvCxnSpPr>
          <p:spPr bwMode="auto">
            <a:xfrm rot="10800000">
              <a:off x="6553200" y="3511869"/>
              <a:ext cx="394310" cy="866800"/>
            </a:xfrm>
            <a:prstGeom prst="bentConnector2">
              <a:avLst/>
            </a:prstGeom>
            <a:noFill/>
            <a:ln w="9525">
              <a:solidFill>
                <a:schemeClr val="tx1"/>
              </a:solidFill>
              <a:miter lim="800000"/>
              <a:headEnd/>
              <a:tailEnd/>
            </a:ln>
            <a:effectLst/>
          </p:spPr>
        </p:cxnSp>
        <p:cxnSp>
          <p:nvCxnSpPr>
            <p:cNvPr id="167" name="AutoShape 51"/>
            <p:cNvCxnSpPr>
              <a:cxnSpLocks noChangeShapeType="1"/>
            </p:cNvCxnSpPr>
            <p:nvPr/>
          </p:nvCxnSpPr>
          <p:spPr bwMode="auto">
            <a:xfrm rot="10800000" flipV="1">
              <a:off x="4623410" y="3520925"/>
              <a:ext cx="1917700" cy="305298"/>
            </a:xfrm>
            <a:prstGeom prst="bentConnector3">
              <a:avLst>
                <a:gd name="adj1" fmla="val 111921"/>
              </a:avLst>
            </a:prstGeom>
            <a:noFill/>
            <a:ln w="9525">
              <a:solidFill>
                <a:schemeClr val="tx1"/>
              </a:solidFill>
              <a:miter lim="800000"/>
              <a:headEnd/>
              <a:tailEnd type="triangle" w="med" len="med"/>
            </a:ln>
            <a:effectLst/>
          </p:spPr>
        </p:cxnSp>
        <p:grpSp>
          <p:nvGrpSpPr>
            <p:cNvPr id="168" name="Group 52"/>
            <p:cNvGrpSpPr>
              <a:grpSpLocks/>
            </p:cNvGrpSpPr>
            <p:nvPr/>
          </p:nvGrpSpPr>
          <p:grpSpPr bwMode="auto">
            <a:xfrm>
              <a:off x="2261210" y="3680966"/>
              <a:ext cx="688975" cy="823913"/>
              <a:chOff x="3078" y="3729"/>
              <a:chExt cx="434" cy="519"/>
            </a:xfrm>
          </p:grpSpPr>
          <p:sp>
            <p:nvSpPr>
              <p:cNvPr id="169" name="Rectangle 53"/>
              <p:cNvSpPr>
                <a:spLocks noChangeArrowheads="1"/>
              </p:cNvSpPr>
              <p:nvPr/>
            </p:nvSpPr>
            <p:spPr bwMode="auto">
              <a:xfrm>
                <a:off x="3078" y="3915"/>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70" name="Rectangle 54"/>
              <p:cNvSpPr>
                <a:spLocks noChangeArrowheads="1"/>
              </p:cNvSpPr>
              <p:nvPr/>
            </p:nvSpPr>
            <p:spPr bwMode="auto">
              <a:xfrm>
                <a:off x="3080" y="3897"/>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noProof="1">
                    <a:latin typeface="Courier New" charset="0"/>
                  </a:rPr>
                  <a:t>=</a:t>
                </a:r>
                <a:endParaRPr lang="en-US" dirty="0">
                  <a:latin typeface="Courier New" charset="0"/>
                </a:endParaRPr>
              </a:p>
            </p:txBody>
          </p:sp>
          <p:sp>
            <p:nvSpPr>
              <p:cNvPr id="171" name="Rectangle 55"/>
              <p:cNvSpPr>
                <a:spLocks noChangeArrowheads="1"/>
              </p:cNvSpPr>
              <p:nvPr/>
            </p:nvSpPr>
            <p:spPr bwMode="auto">
              <a:xfrm>
                <a:off x="3078" y="3747"/>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72" name="Rectangle 56"/>
              <p:cNvSpPr>
                <a:spLocks noChangeArrowheads="1"/>
              </p:cNvSpPr>
              <p:nvPr/>
            </p:nvSpPr>
            <p:spPr bwMode="auto">
              <a:xfrm>
                <a:off x="3080" y="3729"/>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COMP</a:t>
                </a:r>
                <a:endParaRPr lang="en-US" dirty="0">
                  <a:latin typeface="Courier New" charset="0"/>
                </a:endParaRPr>
              </a:p>
            </p:txBody>
          </p:sp>
          <p:sp>
            <p:nvSpPr>
              <p:cNvPr id="173" name="Rectangle 57"/>
              <p:cNvSpPr>
                <a:spLocks noChangeArrowheads="1"/>
              </p:cNvSpPr>
              <p:nvPr/>
            </p:nvSpPr>
            <p:spPr bwMode="auto">
              <a:xfrm>
                <a:off x="3078" y="4081"/>
                <a:ext cx="213"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74" name="Rectangle 58"/>
              <p:cNvSpPr>
                <a:spLocks noChangeArrowheads="1"/>
              </p:cNvSpPr>
              <p:nvPr/>
            </p:nvSpPr>
            <p:spPr bwMode="auto">
              <a:xfrm>
                <a:off x="3293" y="4081"/>
                <a:ext cx="219"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grpSp>
        <p:sp>
          <p:nvSpPr>
            <p:cNvPr id="175" name="Oval 59"/>
            <p:cNvSpPr>
              <a:spLocks noChangeArrowheads="1"/>
            </p:cNvSpPr>
            <p:nvPr/>
          </p:nvSpPr>
          <p:spPr bwMode="auto">
            <a:xfrm>
              <a:off x="2746985" y="4341363"/>
              <a:ext cx="74613" cy="74612"/>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pPr>
                <a:lnSpc>
                  <a:spcPct val="90000"/>
                </a:lnSpc>
              </a:pPr>
              <a:endParaRPr lang="en-US"/>
            </a:p>
          </p:txBody>
        </p:sp>
        <p:sp>
          <p:nvSpPr>
            <p:cNvPr id="176" name="Oval 60"/>
            <p:cNvSpPr>
              <a:spLocks noChangeArrowheads="1"/>
            </p:cNvSpPr>
            <p:nvPr/>
          </p:nvSpPr>
          <p:spPr bwMode="auto">
            <a:xfrm>
              <a:off x="2391385" y="4341363"/>
              <a:ext cx="74613" cy="74612"/>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pPr>
                <a:lnSpc>
                  <a:spcPct val="90000"/>
                </a:lnSpc>
              </a:pPr>
              <a:endParaRPr lang="en-US"/>
            </a:p>
          </p:txBody>
        </p:sp>
        <p:cxnSp>
          <p:nvCxnSpPr>
            <p:cNvPr id="177" name="AutoShape 61"/>
            <p:cNvCxnSpPr>
              <a:cxnSpLocks noChangeShapeType="1"/>
              <a:stCxn id="175" idx="6"/>
            </p:cNvCxnSpPr>
            <p:nvPr/>
          </p:nvCxnSpPr>
          <p:spPr bwMode="auto">
            <a:xfrm flipV="1">
              <a:off x="2821598" y="3352212"/>
              <a:ext cx="250592" cy="1026457"/>
            </a:xfrm>
            <a:prstGeom prst="bentConnector2">
              <a:avLst/>
            </a:prstGeom>
            <a:noFill/>
            <a:ln w="9525">
              <a:solidFill>
                <a:schemeClr val="tx1"/>
              </a:solidFill>
              <a:miter lim="800000"/>
              <a:headEnd/>
              <a:tailEnd/>
            </a:ln>
            <a:effectLst/>
          </p:spPr>
        </p:cxnSp>
        <p:cxnSp>
          <p:nvCxnSpPr>
            <p:cNvPr id="178" name="AutoShape 62"/>
            <p:cNvCxnSpPr>
              <a:cxnSpLocks noChangeShapeType="1"/>
            </p:cNvCxnSpPr>
            <p:nvPr/>
          </p:nvCxnSpPr>
          <p:spPr bwMode="auto">
            <a:xfrm rot="16200000" flipH="1">
              <a:off x="6479023" y="3503785"/>
              <a:ext cx="489299" cy="187325"/>
            </a:xfrm>
            <a:prstGeom prst="bentConnector2">
              <a:avLst/>
            </a:prstGeom>
            <a:noFill/>
            <a:ln w="9525">
              <a:solidFill>
                <a:schemeClr val="tx1"/>
              </a:solidFill>
              <a:miter lim="800000"/>
              <a:headEnd/>
              <a:tailEnd type="triangle" w="med" len="med"/>
            </a:ln>
            <a:effectLst/>
          </p:spPr>
        </p:cxnSp>
        <p:cxnSp>
          <p:nvCxnSpPr>
            <p:cNvPr id="179" name="AutoShape 63"/>
            <p:cNvCxnSpPr>
              <a:cxnSpLocks noChangeShapeType="1"/>
            </p:cNvCxnSpPr>
            <p:nvPr/>
          </p:nvCxnSpPr>
          <p:spPr bwMode="auto">
            <a:xfrm>
              <a:off x="3074010" y="3352800"/>
              <a:ext cx="3556000" cy="0"/>
            </a:xfrm>
            <a:prstGeom prst="straightConnector1">
              <a:avLst/>
            </a:prstGeom>
            <a:noFill/>
            <a:ln w="9525">
              <a:solidFill>
                <a:schemeClr val="tx1"/>
              </a:solidFill>
              <a:round/>
              <a:headEnd/>
              <a:tailEnd/>
            </a:ln>
            <a:effectLst/>
          </p:spPr>
        </p:cxnSp>
        <p:cxnSp>
          <p:nvCxnSpPr>
            <p:cNvPr id="180" name="AutoShape 64"/>
            <p:cNvCxnSpPr>
              <a:cxnSpLocks noChangeShapeType="1"/>
            </p:cNvCxnSpPr>
            <p:nvPr/>
          </p:nvCxnSpPr>
          <p:spPr bwMode="auto">
            <a:xfrm rot="16200000" flipV="1">
              <a:off x="1714794" y="3702075"/>
              <a:ext cx="866800" cy="486387"/>
            </a:xfrm>
            <a:prstGeom prst="bentConnector3">
              <a:avLst>
                <a:gd name="adj1" fmla="val -234"/>
              </a:avLst>
            </a:prstGeom>
            <a:noFill/>
            <a:ln w="9525">
              <a:solidFill>
                <a:schemeClr val="tx1"/>
              </a:solidFill>
              <a:miter lim="800000"/>
              <a:headEnd/>
              <a:tailEnd/>
            </a:ln>
            <a:effectLst/>
          </p:spPr>
        </p:cxnSp>
        <p:cxnSp>
          <p:nvCxnSpPr>
            <p:cNvPr id="181" name="AutoShape 65"/>
            <p:cNvCxnSpPr>
              <a:cxnSpLocks noChangeShapeType="1"/>
            </p:cNvCxnSpPr>
            <p:nvPr/>
          </p:nvCxnSpPr>
          <p:spPr bwMode="auto">
            <a:xfrm rot="10800000" flipV="1">
              <a:off x="1103924" y="3511869"/>
              <a:ext cx="801077" cy="330230"/>
            </a:xfrm>
            <a:prstGeom prst="bentConnector3">
              <a:avLst>
                <a:gd name="adj1" fmla="val 128537"/>
              </a:avLst>
            </a:prstGeom>
            <a:noFill/>
            <a:ln w="9525">
              <a:solidFill>
                <a:schemeClr val="tx1"/>
              </a:solidFill>
              <a:miter lim="800000"/>
              <a:headEnd/>
              <a:tailEnd type="triangle" w="med" len="med"/>
            </a:ln>
            <a:effectLst/>
          </p:spPr>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68354" name="Rectangle 2"/>
          <p:cNvSpPr>
            <a:spLocks noGrp="1" noChangeArrowheads="1"/>
          </p:cNvSpPr>
          <p:nvPr>
            <p:ph type="title"/>
          </p:nvPr>
        </p:nvSpPr>
        <p:spPr>
          <a:xfrm>
            <a:off x="0" y="76200"/>
            <a:ext cx="9144000" cy="1143000"/>
          </a:xfrm>
          <a:noFill/>
          <a:ln/>
        </p:spPr>
        <p:txBody>
          <a:bodyPr/>
          <a:lstStyle/>
          <a:p>
            <a:r>
              <a:rPr lang="en-US" sz="4000" dirty="0" smtClean="0">
                <a:solidFill>
                  <a:srgbClr val="FF0000"/>
                </a:solidFill>
              </a:rPr>
              <a:t>Solution: Evaluating an </a:t>
            </a:r>
            <a:r>
              <a:rPr lang="en-US" sz="4000" dirty="0">
                <a:solidFill>
                  <a:srgbClr val="FF0000"/>
                </a:solidFill>
              </a:rPr>
              <a:t>Expression</a:t>
            </a:r>
            <a:endParaRPr lang="en-US" dirty="0">
              <a:solidFill>
                <a:srgbClr val="FF0000"/>
              </a:solidFill>
            </a:endParaRPr>
          </a:p>
        </p:txBody>
      </p:sp>
      <p:sp>
        <p:nvSpPr>
          <p:cNvPr id="70" name="Rectangle 7"/>
          <p:cNvSpPr>
            <a:spLocks noChangeArrowheads="1"/>
          </p:cNvSpPr>
          <p:nvPr/>
        </p:nvSpPr>
        <p:spPr bwMode="auto">
          <a:xfrm>
            <a:off x="444500" y="1166813"/>
            <a:ext cx="8032750" cy="2667377"/>
          </a:xfrm>
          <a:prstGeom prst="rect">
            <a:avLst/>
          </a:prstGeom>
          <a:solidFill>
            <a:schemeClr val="bg1"/>
          </a:solidFill>
          <a:ln w="19050">
            <a:solidFill>
              <a:schemeClr val="tx1"/>
            </a:solidFill>
            <a:miter lim="800000"/>
            <a:headEnd/>
            <a:tailEnd/>
          </a:ln>
          <a:effectLst/>
        </p:spPr>
        <p:txBody>
          <a:bodyPr wrap="none" anchor="ctr">
            <a:prstTxWarp prst="textNoShape">
              <a:avLst/>
            </a:prstTxWarp>
          </a:bodyPr>
          <a:lstStyle/>
          <a:p>
            <a:endParaRPr lang="en-US"/>
          </a:p>
        </p:txBody>
      </p:sp>
      <p:sp>
        <p:nvSpPr>
          <p:cNvPr id="75" name="Text Box 8"/>
          <p:cNvSpPr txBox="1">
            <a:spLocks noChangeArrowheads="1"/>
          </p:cNvSpPr>
          <p:nvPr/>
        </p:nvSpPr>
        <p:spPr bwMode="auto">
          <a:xfrm>
            <a:off x="520700" y="1130528"/>
            <a:ext cx="7962900" cy="2458622"/>
          </a:xfrm>
          <a:prstGeom prst="rect">
            <a:avLst/>
          </a:prstGeom>
          <a:noFill/>
          <a:ln w="9525">
            <a:noFill/>
            <a:miter lim="800000"/>
            <a:headEnd/>
            <a:tailEnd/>
          </a:ln>
          <a:effectLst/>
        </p:spPr>
        <p:txBody>
          <a:bodyPr>
            <a:prstTxWarp prst="textNoShape">
              <a:avLst/>
            </a:prstTxWarp>
            <a:spAutoFit/>
          </a:bodyPr>
          <a:lstStyle/>
          <a:p>
            <a:pPr>
              <a:lnSpc>
                <a:spcPct val="110000"/>
              </a:lnSpc>
            </a:pPr>
            <a:r>
              <a:rPr noProof="1">
                <a:latin typeface="Courier New" charset="0"/>
              </a:rPr>
              <a:t>int main() {</a:t>
            </a:r>
            <a:endParaRPr noProof="1" smtClean="0">
              <a:latin typeface="Courier New" charset="0"/>
            </a:endParaRPr>
          </a:p>
          <a:p>
            <a:pPr>
              <a:lnSpc>
                <a:spcPct val="110000"/>
              </a:lnSpc>
            </a:pPr>
            <a:r>
              <a:rPr lang="en-US" noProof="1" smtClean="0">
                <a:latin typeface="Courier New" charset="0"/>
              </a:rPr>
              <a:t>   EvaluationContext context;</a:t>
            </a:r>
          </a:p>
          <a:p>
            <a:pPr>
              <a:lnSpc>
                <a:spcPct val="110000"/>
              </a:lnSpc>
            </a:pPr>
            <a:r>
              <a:rPr lang="en-US" noProof="1" smtClean="0">
                <a:latin typeface="Courier New" charset="0"/>
              </a:rPr>
              <a:t>   context.setValue("x", 3);</a:t>
            </a:r>
          </a:p>
          <a:p>
            <a:pPr>
              <a:lnSpc>
                <a:spcPct val="110000"/>
              </a:lnSpc>
            </a:pPr>
            <a:r>
              <a:rPr lang="en-US" noProof="1" smtClean="0">
                <a:latin typeface="Courier New" charset="0"/>
              </a:rPr>
              <a:t>   TokenScanner scanner = new TokenScanner("y = (9 – x) * 7");</a:t>
            </a:r>
          </a:p>
          <a:p>
            <a:pPr>
              <a:lnSpc>
                <a:spcPct val="110000"/>
              </a:lnSpc>
            </a:pPr>
            <a:r>
              <a:rPr lang="en-US" noProof="1" smtClean="0">
                <a:latin typeface="Courier New" charset="0"/>
              </a:rPr>
              <a:t>   scanner.ignoreWhitespace();</a:t>
            </a:r>
          </a:p>
          <a:p>
            <a:pPr>
              <a:lnSpc>
                <a:spcPct val="110000"/>
              </a:lnSpc>
            </a:pPr>
            <a:r>
              <a:rPr lang="en-US" noProof="1" smtClean="0">
                <a:latin typeface="Courier New" charset="0"/>
              </a:rPr>
              <a:t>   scanner.scanNumbers();</a:t>
            </a:r>
          </a:p>
          <a:p>
            <a:pPr>
              <a:lnSpc>
                <a:spcPct val="110000"/>
              </a:lnSpc>
            </a:pPr>
            <a:r>
              <a:rPr lang="en-US" noProof="1" smtClean="0">
                <a:latin typeface="Courier New" charset="0"/>
              </a:rPr>
              <a:t>   </a:t>
            </a:r>
            <a:r>
              <a:rPr noProof="1" smtClean="0">
                <a:latin typeface="Courier New" charset="0"/>
              </a:rPr>
              <a:t>Expression </a:t>
            </a:r>
            <a:r>
              <a:rPr noProof="1">
                <a:latin typeface="Courier New" charset="0"/>
              </a:rPr>
              <a:t>*exp =</a:t>
            </a:r>
            <a:r>
              <a:rPr noProof="1" smtClean="0">
                <a:latin typeface="Courier New" charset="0"/>
              </a:rPr>
              <a:t> </a:t>
            </a:r>
            <a:r>
              <a:rPr lang="en-US" noProof="1" smtClean="0">
                <a:latin typeface="Courier New" charset="0"/>
              </a:rPr>
              <a:t>parseExp</a:t>
            </a:r>
            <a:r>
              <a:rPr noProof="1" smtClean="0">
                <a:latin typeface="Courier New" charset="0"/>
              </a:rPr>
              <a:t>(scanner)</a:t>
            </a:r>
            <a:r>
              <a:rPr noProof="1">
                <a:latin typeface="Courier New" charset="0"/>
              </a:rPr>
              <a:t>;</a:t>
            </a:r>
          </a:p>
          <a:p>
            <a:pPr>
              <a:lnSpc>
                <a:spcPct val="110000"/>
              </a:lnSpc>
            </a:pPr>
            <a:r>
              <a:rPr noProof="1">
                <a:latin typeface="Courier New" charset="0"/>
              </a:rPr>
              <a:t>  </a:t>
            </a:r>
            <a:r>
              <a:rPr noProof="1" smtClean="0">
                <a:latin typeface="Courier New" charset="0"/>
              </a:rPr>
              <a:t> </a:t>
            </a:r>
            <a:r>
              <a:rPr lang="en-US" noProof="1" smtClean="0">
                <a:latin typeface="Courier New" charset="0"/>
              </a:rPr>
              <a:t>cout &lt;&lt; exp-&gt;eval(context) &lt;&lt; endl;</a:t>
            </a:r>
          </a:p>
          <a:p>
            <a:pPr>
              <a:lnSpc>
                <a:spcPct val="110000"/>
              </a:lnSpc>
            </a:pPr>
            <a:r>
              <a:rPr lang="en-US" noProof="1" smtClean="0">
                <a:latin typeface="Courier New" charset="0"/>
              </a:rPr>
              <a:t>   return 0;</a:t>
            </a:r>
            <a:endParaRPr noProof="1" smtClean="0">
              <a:latin typeface="Courier New" charset="0"/>
            </a:endParaRPr>
          </a:p>
          <a:p>
            <a:pPr>
              <a:lnSpc>
                <a:spcPct val="110000"/>
              </a:lnSpc>
            </a:pPr>
            <a:r>
              <a:rPr noProof="1">
                <a:latin typeface="Courier New" charset="0"/>
              </a:rPr>
              <a:t>}</a:t>
            </a:r>
          </a:p>
        </p:txBody>
      </p:sp>
      <p:sp>
        <p:nvSpPr>
          <p:cNvPr id="90" name="Rectangle 69"/>
          <p:cNvSpPr>
            <a:spLocks noChangeArrowheads="1"/>
          </p:cNvSpPr>
          <p:nvPr/>
        </p:nvSpPr>
        <p:spPr bwMode="auto">
          <a:xfrm>
            <a:off x="7289800" y="3379415"/>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102" name="Text Box 70"/>
          <p:cNvSpPr txBox="1">
            <a:spLocks noChangeArrowheads="1"/>
          </p:cNvSpPr>
          <p:nvPr/>
        </p:nvSpPr>
        <p:spPr bwMode="auto">
          <a:xfrm>
            <a:off x="7251700" y="308913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a:latin typeface="Courier New" charset="0"/>
              </a:rPr>
              <a:t>exp</a:t>
            </a:r>
          </a:p>
        </p:txBody>
      </p:sp>
      <p:sp>
        <p:nvSpPr>
          <p:cNvPr id="122" name="Rectangle 67"/>
          <p:cNvSpPr>
            <a:spLocks noChangeArrowheads="1"/>
          </p:cNvSpPr>
          <p:nvPr/>
        </p:nvSpPr>
        <p:spPr bwMode="auto">
          <a:xfrm>
            <a:off x="5324475" y="3379415"/>
            <a:ext cx="1825625"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123" name="Text Box 68"/>
          <p:cNvSpPr txBox="1">
            <a:spLocks noChangeArrowheads="1"/>
          </p:cNvSpPr>
          <p:nvPr/>
        </p:nvSpPr>
        <p:spPr bwMode="auto">
          <a:xfrm>
            <a:off x="5283200" y="308550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scanner</a:t>
            </a:r>
            <a:endParaRPr lang="en-US" dirty="0">
              <a:latin typeface="Courier New" charset="0"/>
            </a:endParaRPr>
          </a:p>
        </p:txBody>
      </p:sp>
      <p:sp>
        <p:nvSpPr>
          <p:cNvPr id="124" name="Rectangle 71"/>
          <p:cNvSpPr>
            <a:spLocks noChangeArrowheads="1"/>
          </p:cNvSpPr>
          <p:nvPr/>
        </p:nvSpPr>
        <p:spPr bwMode="auto">
          <a:xfrm>
            <a:off x="5359400" y="3389695"/>
            <a:ext cx="1800756" cy="307777"/>
          </a:xfrm>
          <a:prstGeom prst="rect">
            <a:avLst/>
          </a:prstGeom>
          <a:noFill/>
          <a:ln w="9525">
            <a:noFill/>
            <a:miter lim="800000"/>
            <a:headEnd/>
            <a:tailEnd/>
          </a:ln>
          <a:effectLst/>
        </p:spPr>
        <p:txBody>
          <a:bodyPr wrap="none">
            <a:prstTxWarp prst="textNoShape">
              <a:avLst/>
            </a:prstTxWarp>
            <a:spAutoFit/>
          </a:bodyPr>
          <a:lstStyle/>
          <a:p>
            <a:r>
              <a:rPr lang="en-US" noProof="1" smtClean="0">
                <a:latin typeface="Courier New" charset="0"/>
              </a:rPr>
              <a:t>y </a:t>
            </a:r>
            <a:r>
              <a:rPr noProof="1" smtClean="0">
                <a:latin typeface="Courier New" charset="0"/>
              </a:rPr>
              <a:t>= </a:t>
            </a:r>
            <a:r>
              <a:rPr lang="en-US" noProof="1" smtClean="0">
                <a:latin typeface="Courier New" charset="0"/>
              </a:rPr>
              <a:t>(9</a:t>
            </a:r>
            <a:r>
              <a:rPr noProof="1" smtClean="0">
                <a:latin typeface="Courier New" charset="0"/>
              </a:rPr>
              <a:t> </a:t>
            </a:r>
            <a:r>
              <a:rPr lang="en-US" noProof="1" smtClean="0">
                <a:latin typeface="Courier New" charset="0"/>
              </a:rPr>
              <a:t>–</a:t>
            </a:r>
            <a:r>
              <a:rPr noProof="1" smtClean="0">
                <a:latin typeface="Courier New" charset="0"/>
              </a:rPr>
              <a:t> </a:t>
            </a:r>
            <a:r>
              <a:rPr lang="en-US" noProof="1" smtClean="0">
                <a:latin typeface="Courier New" charset="0"/>
              </a:rPr>
              <a:t>x)</a:t>
            </a:r>
            <a:r>
              <a:rPr noProof="1" smtClean="0">
                <a:latin typeface="Courier New" charset="0"/>
              </a:rPr>
              <a:t> </a:t>
            </a:r>
            <a:r>
              <a:rPr lang="en-US" noProof="1" smtClean="0">
                <a:latin typeface="Courier New" charset="0"/>
              </a:rPr>
              <a:t>*</a:t>
            </a:r>
            <a:r>
              <a:rPr noProof="1" smtClean="0">
                <a:latin typeface="Courier New" charset="0"/>
              </a:rPr>
              <a:t> </a:t>
            </a:r>
            <a:r>
              <a:rPr lang="en-US" noProof="1" smtClean="0">
                <a:latin typeface="Courier New" charset="0"/>
              </a:rPr>
              <a:t>7</a:t>
            </a:r>
            <a:endParaRPr lang="en-US" dirty="0">
              <a:latin typeface="Courier New" charset="0"/>
            </a:endParaRPr>
          </a:p>
        </p:txBody>
      </p:sp>
      <p:sp>
        <p:nvSpPr>
          <p:cNvPr id="125" name="Rectangle 67"/>
          <p:cNvSpPr>
            <a:spLocks noChangeArrowheads="1"/>
          </p:cNvSpPr>
          <p:nvPr/>
        </p:nvSpPr>
        <p:spPr bwMode="auto">
          <a:xfrm>
            <a:off x="3381980" y="3379415"/>
            <a:ext cx="1825625"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126" name="Text Box 68"/>
          <p:cNvSpPr txBox="1">
            <a:spLocks noChangeArrowheads="1"/>
          </p:cNvSpPr>
          <p:nvPr/>
        </p:nvSpPr>
        <p:spPr bwMode="auto">
          <a:xfrm>
            <a:off x="3340705" y="308550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context</a:t>
            </a:r>
            <a:endParaRPr lang="en-US" dirty="0">
              <a:latin typeface="Courier New" charset="0"/>
            </a:endParaRPr>
          </a:p>
        </p:txBody>
      </p:sp>
      <p:sp>
        <p:nvSpPr>
          <p:cNvPr id="127" name="Rectangle 71"/>
          <p:cNvSpPr>
            <a:spLocks noChangeArrowheads="1"/>
          </p:cNvSpPr>
          <p:nvPr/>
        </p:nvSpPr>
        <p:spPr bwMode="auto">
          <a:xfrm>
            <a:off x="3416905" y="3396955"/>
            <a:ext cx="723363" cy="307777"/>
          </a:xfrm>
          <a:prstGeom prst="rect">
            <a:avLst/>
          </a:prstGeom>
          <a:noFill/>
          <a:ln w="9525">
            <a:noFill/>
            <a:miter lim="800000"/>
            <a:headEnd/>
            <a:tailEnd/>
          </a:ln>
          <a:effectLst/>
        </p:spPr>
        <p:txBody>
          <a:bodyPr wrap="none">
            <a:prstTxWarp prst="textNoShape">
              <a:avLst/>
            </a:prstTxWarp>
            <a:spAutoFit/>
          </a:bodyPr>
          <a:lstStyle/>
          <a:p>
            <a:r>
              <a:rPr lang="en-US" noProof="1" smtClean="0">
                <a:latin typeface="Courier New" charset="0"/>
              </a:rPr>
              <a:t>x = 3</a:t>
            </a:r>
            <a:endParaRPr lang="en-US" dirty="0">
              <a:latin typeface="Courier New" charset="0"/>
            </a:endParaRPr>
          </a:p>
        </p:txBody>
      </p:sp>
      <p:grpSp>
        <p:nvGrpSpPr>
          <p:cNvPr id="155" name="Group 154"/>
          <p:cNvGrpSpPr/>
          <p:nvPr/>
        </p:nvGrpSpPr>
        <p:grpSpPr>
          <a:xfrm>
            <a:off x="1103923" y="3553580"/>
            <a:ext cx="7469187" cy="3078230"/>
            <a:chOff x="1103923" y="3553580"/>
            <a:chExt cx="7469187" cy="3078230"/>
          </a:xfrm>
        </p:grpSpPr>
        <p:sp>
          <p:nvSpPr>
            <p:cNvPr id="56" name="Line 2"/>
            <p:cNvSpPr>
              <a:spLocks noChangeShapeType="1"/>
            </p:cNvSpPr>
            <p:nvPr/>
          </p:nvSpPr>
          <p:spPr bwMode="auto">
            <a:xfrm flipV="1">
              <a:off x="1905610" y="5374506"/>
              <a:ext cx="152400" cy="152400"/>
            </a:xfrm>
            <a:prstGeom prst="line">
              <a:avLst/>
            </a:prstGeom>
            <a:noFill/>
            <a:ln w="9525">
              <a:solidFill>
                <a:srgbClr val="CCFFFF"/>
              </a:solidFill>
              <a:round/>
              <a:headEnd/>
              <a:tailEnd/>
            </a:ln>
            <a:effectLst/>
          </p:spPr>
          <p:txBody>
            <a:bodyPr wrap="none" anchor="ctr">
              <a:prstTxWarp prst="textNoShape">
                <a:avLst/>
              </a:prstTxWarp>
            </a:bodyPr>
            <a:lstStyle/>
            <a:p>
              <a:endParaRPr lang="en-US"/>
            </a:p>
          </p:txBody>
        </p:sp>
        <p:sp>
          <p:nvSpPr>
            <p:cNvPr id="59" name="Line 5"/>
            <p:cNvSpPr>
              <a:spLocks noChangeShapeType="1"/>
            </p:cNvSpPr>
            <p:nvPr/>
          </p:nvSpPr>
          <p:spPr bwMode="auto">
            <a:xfrm flipV="1">
              <a:off x="6541110" y="5374506"/>
              <a:ext cx="152400" cy="152400"/>
            </a:xfrm>
            <a:prstGeom prst="line">
              <a:avLst/>
            </a:prstGeom>
            <a:noFill/>
            <a:ln w="9525">
              <a:solidFill>
                <a:srgbClr val="CCFFFF"/>
              </a:solidFill>
              <a:round/>
              <a:headEnd/>
              <a:tailEnd/>
            </a:ln>
            <a:effectLst/>
          </p:spPr>
          <p:txBody>
            <a:bodyPr wrap="none" anchor="ctr">
              <a:prstTxWarp prst="textNoShape">
                <a:avLst/>
              </a:prstTxWarp>
            </a:bodyPr>
            <a:lstStyle/>
            <a:p>
              <a:endParaRPr lang="en-US"/>
            </a:p>
          </p:txBody>
        </p:sp>
        <p:grpSp>
          <p:nvGrpSpPr>
            <p:cNvPr id="3" name="Group 9"/>
            <p:cNvGrpSpPr>
              <a:grpSpLocks/>
            </p:cNvGrpSpPr>
            <p:nvPr/>
          </p:nvGrpSpPr>
          <p:grpSpPr bwMode="auto">
            <a:xfrm>
              <a:off x="1103923" y="5807898"/>
              <a:ext cx="688975" cy="560388"/>
              <a:chOff x="4894" y="3729"/>
              <a:chExt cx="434" cy="353"/>
            </a:xfrm>
          </p:grpSpPr>
          <p:sp>
            <p:nvSpPr>
              <p:cNvPr id="61" name="Rectangle 10"/>
              <p:cNvSpPr>
                <a:spLocks noChangeArrowheads="1"/>
              </p:cNvSpPr>
              <p:nvPr/>
            </p:nvSpPr>
            <p:spPr bwMode="auto">
              <a:xfrm>
                <a:off x="4894" y="3915"/>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62" name="Rectangle 11"/>
              <p:cNvSpPr>
                <a:spLocks noChangeArrowheads="1"/>
              </p:cNvSpPr>
              <p:nvPr/>
            </p:nvSpPr>
            <p:spPr bwMode="auto">
              <a:xfrm>
                <a:off x="4896" y="3897"/>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y</a:t>
                </a:r>
                <a:endParaRPr lang="en-US" dirty="0">
                  <a:latin typeface="Courier New" charset="0"/>
                </a:endParaRPr>
              </a:p>
            </p:txBody>
          </p:sp>
          <p:sp>
            <p:nvSpPr>
              <p:cNvPr id="63" name="Rectangle 12"/>
              <p:cNvSpPr>
                <a:spLocks noChangeArrowheads="1"/>
              </p:cNvSpPr>
              <p:nvPr/>
            </p:nvSpPr>
            <p:spPr bwMode="auto">
              <a:xfrm>
                <a:off x="4894" y="3747"/>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64" name="Rectangle 13"/>
              <p:cNvSpPr>
                <a:spLocks noChangeArrowheads="1"/>
              </p:cNvSpPr>
              <p:nvPr/>
            </p:nvSpPr>
            <p:spPr bwMode="auto">
              <a:xfrm>
                <a:off x="4896" y="3729"/>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noProof="1">
                    <a:latin typeface="Courier New" charset="0"/>
                  </a:rPr>
                  <a:t>ID</a:t>
                </a:r>
                <a:endParaRPr lang="en-US" dirty="0">
                  <a:latin typeface="Courier New" charset="0"/>
                </a:endParaRPr>
              </a:p>
            </p:txBody>
          </p:sp>
        </p:grpSp>
        <p:grpSp>
          <p:nvGrpSpPr>
            <p:cNvPr id="4" name="Group 15"/>
            <p:cNvGrpSpPr>
              <a:grpSpLocks/>
            </p:cNvGrpSpPr>
            <p:nvPr/>
          </p:nvGrpSpPr>
          <p:grpSpPr bwMode="auto">
            <a:xfrm>
              <a:off x="3467710" y="5807898"/>
              <a:ext cx="762000" cy="560388"/>
              <a:chOff x="1552" y="3729"/>
              <a:chExt cx="480" cy="353"/>
            </a:xfrm>
          </p:grpSpPr>
          <p:sp>
            <p:nvSpPr>
              <p:cNvPr id="66" name="Rectangle 16"/>
              <p:cNvSpPr>
                <a:spLocks noChangeArrowheads="1"/>
              </p:cNvSpPr>
              <p:nvPr/>
            </p:nvSpPr>
            <p:spPr bwMode="auto">
              <a:xfrm>
                <a:off x="1568" y="3915"/>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67" name="Rectangle 17"/>
              <p:cNvSpPr>
                <a:spLocks noChangeArrowheads="1"/>
              </p:cNvSpPr>
              <p:nvPr/>
            </p:nvSpPr>
            <p:spPr bwMode="auto">
              <a:xfrm>
                <a:off x="1570" y="3897"/>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9</a:t>
                </a:r>
                <a:endParaRPr lang="en-US" dirty="0">
                  <a:latin typeface="Courier New" charset="0"/>
                </a:endParaRPr>
              </a:p>
            </p:txBody>
          </p:sp>
          <p:sp>
            <p:nvSpPr>
              <p:cNvPr id="68" name="Rectangle 18"/>
              <p:cNvSpPr>
                <a:spLocks noChangeArrowheads="1"/>
              </p:cNvSpPr>
              <p:nvPr/>
            </p:nvSpPr>
            <p:spPr bwMode="auto">
              <a:xfrm>
                <a:off x="1568" y="3747"/>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69" name="Rectangle 19"/>
              <p:cNvSpPr>
                <a:spLocks noChangeArrowheads="1"/>
              </p:cNvSpPr>
              <p:nvPr/>
            </p:nvSpPr>
            <p:spPr bwMode="auto">
              <a:xfrm>
                <a:off x="1552" y="3729"/>
                <a:ext cx="480"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CONST</a:t>
                </a:r>
                <a:endParaRPr lang="en-US" dirty="0">
                  <a:latin typeface="Courier New" charset="0"/>
                </a:endParaRPr>
              </a:p>
            </p:txBody>
          </p:sp>
        </p:grpSp>
        <p:grpSp>
          <p:nvGrpSpPr>
            <p:cNvPr id="5" name="Group 20"/>
            <p:cNvGrpSpPr>
              <a:grpSpLocks/>
            </p:cNvGrpSpPr>
            <p:nvPr/>
          </p:nvGrpSpPr>
          <p:grpSpPr bwMode="auto">
            <a:xfrm>
              <a:off x="5763235" y="5807898"/>
              <a:ext cx="688975" cy="560388"/>
              <a:chOff x="4894" y="3729"/>
              <a:chExt cx="434" cy="353"/>
            </a:xfrm>
          </p:grpSpPr>
          <p:sp>
            <p:nvSpPr>
              <p:cNvPr id="71" name="Rectangle 21"/>
              <p:cNvSpPr>
                <a:spLocks noChangeArrowheads="1"/>
              </p:cNvSpPr>
              <p:nvPr/>
            </p:nvSpPr>
            <p:spPr bwMode="auto">
              <a:xfrm>
                <a:off x="4894" y="3915"/>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72" name="Rectangle 22"/>
              <p:cNvSpPr>
                <a:spLocks noChangeArrowheads="1"/>
              </p:cNvSpPr>
              <p:nvPr/>
            </p:nvSpPr>
            <p:spPr bwMode="auto">
              <a:xfrm>
                <a:off x="4896" y="3897"/>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x</a:t>
                </a:r>
                <a:endParaRPr lang="en-US" dirty="0">
                  <a:latin typeface="Courier New" charset="0"/>
                </a:endParaRPr>
              </a:p>
            </p:txBody>
          </p:sp>
          <p:sp>
            <p:nvSpPr>
              <p:cNvPr id="73" name="Rectangle 23"/>
              <p:cNvSpPr>
                <a:spLocks noChangeArrowheads="1"/>
              </p:cNvSpPr>
              <p:nvPr/>
            </p:nvSpPr>
            <p:spPr bwMode="auto">
              <a:xfrm>
                <a:off x="4894" y="3747"/>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74" name="Rectangle 24"/>
              <p:cNvSpPr>
                <a:spLocks noChangeArrowheads="1"/>
              </p:cNvSpPr>
              <p:nvPr/>
            </p:nvSpPr>
            <p:spPr bwMode="auto">
              <a:xfrm>
                <a:off x="4896" y="3729"/>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noProof="1">
                    <a:latin typeface="Courier New" charset="0"/>
                  </a:rPr>
                  <a:t>ID</a:t>
                </a:r>
                <a:endParaRPr lang="en-US" dirty="0">
                  <a:latin typeface="Courier New" charset="0"/>
                </a:endParaRPr>
              </a:p>
            </p:txBody>
          </p:sp>
        </p:grpSp>
        <p:grpSp>
          <p:nvGrpSpPr>
            <p:cNvPr id="6" name="Group 25"/>
            <p:cNvGrpSpPr>
              <a:grpSpLocks/>
            </p:cNvGrpSpPr>
            <p:nvPr/>
          </p:nvGrpSpPr>
          <p:grpSpPr bwMode="auto">
            <a:xfrm>
              <a:off x="4620235" y="5807897"/>
              <a:ext cx="688975" cy="823913"/>
              <a:chOff x="3078" y="3729"/>
              <a:chExt cx="434" cy="519"/>
            </a:xfrm>
          </p:grpSpPr>
          <p:sp>
            <p:nvSpPr>
              <p:cNvPr id="76" name="Rectangle 26"/>
              <p:cNvSpPr>
                <a:spLocks noChangeArrowheads="1"/>
              </p:cNvSpPr>
              <p:nvPr/>
            </p:nvSpPr>
            <p:spPr bwMode="auto">
              <a:xfrm>
                <a:off x="3078" y="3915"/>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77" name="Rectangle 27"/>
              <p:cNvSpPr>
                <a:spLocks noChangeArrowheads="1"/>
              </p:cNvSpPr>
              <p:nvPr/>
            </p:nvSpPr>
            <p:spPr bwMode="auto">
              <a:xfrm>
                <a:off x="3080" y="3897"/>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a:t>
                </a:r>
                <a:endParaRPr lang="en-US" dirty="0">
                  <a:latin typeface="Courier New" charset="0"/>
                </a:endParaRPr>
              </a:p>
            </p:txBody>
          </p:sp>
          <p:sp>
            <p:nvSpPr>
              <p:cNvPr id="78" name="Rectangle 28"/>
              <p:cNvSpPr>
                <a:spLocks noChangeArrowheads="1"/>
              </p:cNvSpPr>
              <p:nvPr/>
            </p:nvSpPr>
            <p:spPr bwMode="auto">
              <a:xfrm>
                <a:off x="3078" y="3747"/>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79" name="Rectangle 29"/>
              <p:cNvSpPr>
                <a:spLocks noChangeArrowheads="1"/>
              </p:cNvSpPr>
              <p:nvPr/>
            </p:nvSpPr>
            <p:spPr bwMode="auto">
              <a:xfrm>
                <a:off x="3080" y="3729"/>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COMP</a:t>
                </a:r>
                <a:endParaRPr lang="en-US" dirty="0">
                  <a:latin typeface="Courier New" charset="0"/>
                </a:endParaRPr>
              </a:p>
            </p:txBody>
          </p:sp>
          <p:sp>
            <p:nvSpPr>
              <p:cNvPr id="80" name="Rectangle 30"/>
              <p:cNvSpPr>
                <a:spLocks noChangeArrowheads="1"/>
              </p:cNvSpPr>
              <p:nvPr/>
            </p:nvSpPr>
            <p:spPr bwMode="auto">
              <a:xfrm>
                <a:off x="3078" y="4081"/>
                <a:ext cx="213"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81" name="Rectangle 31"/>
              <p:cNvSpPr>
                <a:spLocks noChangeArrowheads="1"/>
              </p:cNvSpPr>
              <p:nvPr/>
            </p:nvSpPr>
            <p:spPr bwMode="auto">
              <a:xfrm>
                <a:off x="3293" y="4081"/>
                <a:ext cx="219"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grpSp>
        <p:cxnSp>
          <p:nvCxnSpPr>
            <p:cNvPr id="82" name="AutoShape 32"/>
            <p:cNvCxnSpPr>
              <a:cxnSpLocks noChangeShapeType="1"/>
              <a:stCxn id="83" idx="6"/>
            </p:cNvCxnSpPr>
            <p:nvPr/>
          </p:nvCxnSpPr>
          <p:spPr bwMode="auto">
            <a:xfrm flipV="1">
              <a:off x="5180623" y="5959916"/>
              <a:ext cx="585787" cy="545684"/>
            </a:xfrm>
            <a:prstGeom prst="bentConnector3">
              <a:avLst>
                <a:gd name="adj1" fmla="val 50000"/>
              </a:avLst>
            </a:prstGeom>
            <a:noFill/>
            <a:ln w="9525">
              <a:solidFill>
                <a:schemeClr val="tx1"/>
              </a:solidFill>
              <a:miter lim="800000"/>
              <a:headEnd/>
              <a:tailEnd type="triangle" w="med" len="med"/>
            </a:ln>
            <a:effectLst/>
          </p:spPr>
        </p:cxnSp>
        <p:sp>
          <p:nvSpPr>
            <p:cNvPr id="83" name="Oval 33"/>
            <p:cNvSpPr>
              <a:spLocks noChangeArrowheads="1"/>
            </p:cNvSpPr>
            <p:nvPr/>
          </p:nvSpPr>
          <p:spPr bwMode="auto">
            <a:xfrm>
              <a:off x="5106010" y="6468294"/>
              <a:ext cx="74613" cy="74612"/>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pPr>
                <a:lnSpc>
                  <a:spcPct val="90000"/>
                </a:lnSpc>
              </a:pPr>
              <a:endParaRPr lang="en-US"/>
            </a:p>
          </p:txBody>
        </p:sp>
        <p:sp>
          <p:nvSpPr>
            <p:cNvPr id="84" name="Oval 34"/>
            <p:cNvSpPr>
              <a:spLocks noChangeArrowheads="1"/>
            </p:cNvSpPr>
            <p:nvPr/>
          </p:nvSpPr>
          <p:spPr bwMode="auto">
            <a:xfrm>
              <a:off x="4750410" y="6468294"/>
              <a:ext cx="74613" cy="74612"/>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pPr>
                <a:lnSpc>
                  <a:spcPct val="90000"/>
                </a:lnSpc>
              </a:pPr>
              <a:endParaRPr lang="en-US"/>
            </a:p>
          </p:txBody>
        </p:sp>
        <p:cxnSp>
          <p:nvCxnSpPr>
            <p:cNvPr id="85" name="AutoShape 35"/>
            <p:cNvCxnSpPr>
              <a:cxnSpLocks noChangeShapeType="1"/>
              <a:stCxn id="84" idx="2"/>
            </p:cNvCxnSpPr>
            <p:nvPr/>
          </p:nvCxnSpPr>
          <p:spPr bwMode="auto">
            <a:xfrm rot="10800000">
              <a:off x="3493110" y="5984106"/>
              <a:ext cx="1257300" cy="522288"/>
            </a:xfrm>
            <a:prstGeom prst="bentConnector3">
              <a:avLst>
                <a:gd name="adj1" fmla="val 118306"/>
              </a:avLst>
            </a:prstGeom>
            <a:noFill/>
            <a:ln w="9525">
              <a:solidFill>
                <a:schemeClr val="tx1"/>
              </a:solidFill>
              <a:miter lim="800000"/>
              <a:headEnd/>
              <a:tailEnd type="triangle" w="med" len="med"/>
            </a:ln>
            <a:effectLst/>
          </p:spPr>
        </p:cxnSp>
        <p:sp>
          <p:nvSpPr>
            <p:cNvPr id="86" name="Rectangle 36"/>
            <p:cNvSpPr>
              <a:spLocks noChangeArrowheads="1"/>
            </p:cNvSpPr>
            <p:nvPr/>
          </p:nvSpPr>
          <p:spPr bwMode="auto">
            <a:xfrm>
              <a:off x="7849210" y="6103169"/>
              <a:ext cx="688975" cy="265112"/>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87" name="Rectangle 37"/>
            <p:cNvSpPr>
              <a:spLocks noChangeArrowheads="1"/>
            </p:cNvSpPr>
            <p:nvPr/>
          </p:nvSpPr>
          <p:spPr bwMode="auto">
            <a:xfrm>
              <a:off x="7852385" y="6074216"/>
              <a:ext cx="684213" cy="28982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7</a:t>
              </a:r>
              <a:endParaRPr lang="en-US" dirty="0">
                <a:latin typeface="Courier New" charset="0"/>
              </a:endParaRPr>
            </a:p>
          </p:txBody>
        </p:sp>
        <p:sp>
          <p:nvSpPr>
            <p:cNvPr id="88" name="Rectangle 38"/>
            <p:cNvSpPr>
              <a:spLocks noChangeArrowheads="1"/>
            </p:cNvSpPr>
            <p:nvPr/>
          </p:nvSpPr>
          <p:spPr bwMode="auto">
            <a:xfrm>
              <a:off x="7849210" y="5836469"/>
              <a:ext cx="688975" cy="265112"/>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89" name="Rectangle 39"/>
            <p:cNvSpPr>
              <a:spLocks noChangeArrowheads="1"/>
            </p:cNvSpPr>
            <p:nvPr/>
          </p:nvSpPr>
          <p:spPr bwMode="auto">
            <a:xfrm>
              <a:off x="7811110" y="5807516"/>
              <a:ext cx="762000" cy="28982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CONST</a:t>
              </a:r>
              <a:endParaRPr lang="en-US" dirty="0">
                <a:latin typeface="Courier New" charset="0"/>
              </a:endParaRPr>
            </a:p>
          </p:txBody>
        </p:sp>
        <p:grpSp>
          <p:nvGrpSpPr>
            <p:cNvPr id="7" name="Group 40"/>
            <p:cNvGrpSpPr>
              <a:grpSpLocks/>
            </p:cNvGrpSpPr>
            <p:nvPr/>
          </p:nvGrpSpPr>
          <p:grpSpPr bwMode="auto">
            <a:xfrm>
              <a:off x="6817335" y="5807897"/>
              <a:ext cx="688975" cy="823913"/>
              <a:chOff x="3078" y="3729"/>
              <a:chExt cx="434" cy="519"/>
            </a:xfrm>
          </p:grpSpPr>
          <p:sp>
            <p:nvSpPr>
              <p:cNvPr id="91" name="Rectangle 41"/>
              <p:cNvSpPr>
                <a:spLocks noChangeArrowheads="1"/>
              </p:cNvSpPr>
              <p:nvPr/>
            </p:nvSpPr>
            <p:spPr bwMode="auto">
              <a:xfrm>
                <a:off x="3078" y="3915"/>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92" name="Rectangle 42"/>
              <p:cNvSpPr>
                <a:spLocks noChangeArrowheads="1"/>
              </p:cNvSpPr>
              <p:nvPr/>
            </p:nvSpPr>
            <p:spPr bwMode="auto">
              <a:xfrm>
                <a:off x="3080" y="3897"/>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a:t>
                </a:r>
                <a:endParaRPr lang="en-US" dirty="0">
                  <a:latin typeface="Courier New" charset="0"/>
                </a:endParaRPr>
              </a:p>
            </p:txBody>
          </p:sp>
          <p:sp>
            <p:nvSpPr>
              <p:cNvPr id="93" name="Rectangle 43"/>
              <p:cNvSpPr>
                <a:spLocks noChangeArrowheads="1"/>
              </p:cNvSpPr>
              <p:nvPr/>
            </p:nvSpPr>
            <p:spPr bwMode="auto">
              <a:xfrm>
                <a:off x="3078" y="3747"/>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94" name="Rectangle 44"/>
              <p:cNvSpPr>
                <a:spLocks noChangeArrowheads="1"/>
              </p:cNvSpPr>
              <p:nvPr/>
            </p:nvSpPr>
            <p:spPr bwMode="auto">
              <a:xfrm>
                <a:off x="3080" y="3729"/>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COMP</a:t>
                </a:r>
                <a:endParaRPr lang="en-US" dirty="0">
                  <a:latin typeface="Courier New" charset="0"/>
                </a:endParaRPr>
              </a:p>
            </p:txBody>
          </p:sp>
          <p:sp>
            <p:nvSpPr>
              <p:cNvPr id="95" name="Rectangle 45"/>
              <p:cNvSpPr>
                <a:spLocks noChangeArrowheads="1"/>
              </p:cNvSpPr>
              <p:nvPr/>
            </p:nvSpPr>
            <p:spPr bwMode="auto">
              <a:xfrm>
                <a:off x="3078" y="4081"/>
                <a:ext cx="213"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96" name="Rectangle 46"/>
              <p:cNvSpPr>
                <a:spLocks noChangeArrowheads="1"/>
              </p:cNvSpPr>
              <p:nvPr/>
            </p:nvSpPr>
            <p:spPr bwMode="auto">
              <a:xfrm>
                <a:off x="3293" y="4081"/>
                <a:ext cx="219"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grpSp>
        <p:sp>
          <p:nvSpPr>
            <p:cNvPr id="97" name="Oval 47"/>
            <p:cNvSpPr>
              <a:spLocks noChangeArrowheads="1"/>
            </p:cNvSpPr>
            <p:nvPr/>
          </p:nvSpPr>
          <p:spPr bwMode="auto">
            <a:xfrm>
              <a:off x="7303110" y="6468294"/>
              <a:ext cx="74613" cy="74612"/>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pPr>
                <a:lnSpc>
                  <a:spcPct val="90000"/>
                </a:lnSpc>
              </a:pPr>
              <a:endParaRPr lang="en-US"/>
            </a:p>
          </p:txBody>
        </p:sp>
        <p:sp>
          <p:nvSpPr>
            <p:cNvPr id="98" name="Oval 48"/>
            <p:cNvSpPr>
              <a:spLocks noChangeArrowheads="1"/>
            </p:cNvSpPr>
            <p:nvPr/>
          </p:nvSpPr>
          <p:spPr bwMode="auto">
            <a:xfrm>
              <a:off x="6947510" y="6468294"/>
              <a:ext cx="74613" cy="74612"/>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pPr>
                <a:lnSpc>
                  <a:spcPct val="90000"/>
                </a:lnSpc>
              </a:pPr>
              <a:endParaRPr lang="en-US"/>
            </a:p>
          </p:txBody>
        </p:sp>
        <p:cxnSp>
          <p:nvCxnSpPr>
            <p:cNvPr id="99" name="AutoShape 49"/>
            <p:cNvCxnSpPr>
              <a:cxnSpLocks noChangeShapeType="1"/>
              <a:stCxn id="97" idx="6"/>
              <a:endCxn id="88" idx="1"/>
            </p:cNvCxnSpPr>
            <p:nvPr/>
          </p:nvCxnSpPr>
          <p:spPr bwMode="auto">
            <a:xfrm flipV="1">
              <a:off x="7377723" y="5969819"/>
              <a:ext cx="471487" cy="536575"/>
            </a:xfrm>
            <a:prstGeom prst="bentConnector3">
              <a:avLst>
                <a:gd name="adj1" fmla="val 52185"/>
              </a:avLst>
            </a:prstGeom>
            <a:noFill/>
            <a:ln w="9525">
              <a:solidFill>
                <a:schemeClr val="tx1"/>
              </a:solidFill>
              <a:miter lim="800000"/>
              <a:headEnd/>
              <a:tailEnd type="triangle" w="med" len="med"/>
            </a:ln>
            <a:effectLst/>
          </p:spPr>
        </p:cxnSp>
        <p:cxnSp>
          <p:nvCxnSpPr>
            <p:cNvPr id="100" name="AutoShape 50"/>
            <p:cNvCxnSpPr>
              <a:cxnSpLocks noChangeShapeType="1"/>
              <a:stCxn id="98" idx="2"/>
            </p:cNvCxnSpPr>
            <p:nvPr/>
          </p:nvCxnSpPr>
          <p:spPr bwMode="auto">
            <a:xfrm rot="10800000">
              <a:off x="6553200" y="5638800"/>
              <a:ext cx="394310" cy="866800"/>
            </a:xfrm>
            <a:prstGeom prst="bentConnector2">
              <a:avLst/>
            </a:prstGeom>
            <a:noFill/>
            <a:ln w="9525">
              <a:solidFill>
                <a:schemeClr val="tx1"/>
              </a:solidFill>
              <a:miter lim="800000"/>
              <a:headEnd/>
              <a:tailEnd/>
            </a:ln>
            <a:effectLst/>
          </p:spPr>
        </p:cxnSp>
        <p:cxnSp>
          <p:nvCxnSpPr>
            <p:cNvPr id="101" name="AutoShape 51"/>
            <p:cNvCxnSpPr>
              <a:cxnSpLocks noChangeShapeType="1"/>
              <a:endCxn id="79" idx="1"/>
            </p:cNvCxnSpPr>
            <p:nvPr/>
          </p:nvCxnSpPr>
          <p:spPr bwMode="auto">
            <a:xfrm rot="10800000" flipV="1">
              <a:off x="4623410" y="5647856"/>
              <a:ext cx="1917700" cy="305298"/>
            </a:xfrm>
            <a:prstGeom prst="bentConnector3">
              <a:avLst>
                <a:gd name="adj1" fmla="val 111921"/>
              </a:avLst>
            </a:prstGeom>
            <a:noFill/>
            <a:ln w="9525">
              <a:solidFill>
                <a:schemeClr val="tx1"/>
              </a:solidFill>
              <a:miter lim="800000"/>
              <a:headEnd/>
              <a:tailEnd type="triangle" w="med" len="med"/>
            </a:ln>
            <a:effectLst/>
          </p:spPr>
        </p:cxnSp>
        <p:grpSp>
          <p:nvGrpSpPr>
            <p:cNvPr id="8" name="Group 52"/>
            <p:cNvGrpSpPr>
              <a:grpSpLocks/>
            </p:cNvGrpSpPr>
            <p:nvPr/>
          </p:nvGrpSpPr>
          <p:grpSpPr bwMode="auto">
            <a:xfrm>
              <a:off x="2261210" y="5807897"/>
              <a:ext cx="688975" cy="823913"/>
              <a:chOff x="3078" y="3729"/>
              <a:chExt cx="434" cy="519"/>
            </a:xfrm>
          </p:grpSpPr>
          <p:sp>
            <p:nvSpPr>
              <p:cNvPr id="103" name="Rectangle 53"/>
              <p:cNvSpPr>
                <a:spLocks noChangeArrowheads="1"/>
              </p:cNvSpPr>
              <p:nvPr/>
            </p:nvSpPr>
            <p:spPr bwMode="auto">
              <a:xfrm>
                <a:off x="3078" y="3915"/>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04" name="Rectangle 54"/>
              <p:cNvSpPr>
                <a:spLocks noChangeArrowheads="1"/>
              </p:cNvSpPr>
              <p:nvPr/>
            </p:nvSpPr>
            <p:spPr bwMode="auto">
              <a:xfrm>
                <a:off x="3080" y="3897"/>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noProof="1">
                    <a:latin typeface="Courier New" charset="0"/>
                  </a:rPr>
                  <a:t>=</a:t>
                </a:r>
                <a:endParaRPr lang="en-US" dirty="0">
                  <a:latin typeface="Courier New" charset="0"/>
                </a:endParaRPr>
              </a:p>
            </p:txBody>
          </p:sp>
          <p:sp>
            <p:nvSpPr>
              <p:cNvPr id="105" name="Rectangle 55"/>
              <p:cNvSpPr>
                <a:spLocks noChangeArrowheads="1"/>
              </p:cNvSpPr>
              <p:nvPr/>
            </p:nvSpPr>
            <p:spPr bwMode="auto">
              <a:xfrm>
                <a:off x="3078" y="3747"/>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06" name="Rectangle 56"/>
              <p:cNvSpPr>
                <a:spLocks noChangeArrowheads="1"/>
              </p:cNvSpPr>
              <p:nvPr/>
            </p:nvSpPr>
            <p:spPr bwMode="auto">
              <a:xfrm>
                <a:off x="3080" y="3729"/>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COMP</a:t>
                </a:r>
                <a:endParaRPr lang="en-US" dirty="0">
                  <a:latin typeface="Courier New" charset="0"/>
                </a:endParaRPr>
              </a:p>
            </p:txBody>
          </p:sp>
          <p:sp>
            <p:nvSpPr>
              <p:cNvPr id="107" name="Rectangle 57"/>
              <p:cNvSpPr>
                <a:spLocks noChangeArrowheads="1"/>
              </p:cNvSpPr>
              <p:nvPr/>
            </p:nvSpPr>
            <p:spPr bwMode="auto">
              <a:xfrm>
                <a:off x="3078" y="4081"/>
                <a:ext cx="213"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08" name="Rectangle 58"/>
              <p:cNvSpPr>
                <a:spLocks noChangeArrowheads="1"/>
              </p:cNvSpPr>
              <p:nvPr/>
            </p:nvSpPr>
            <p:spPr bwMode="auto">
              <a:xfrm>
                <a:off x="3293" y="4081"/>
                <a:ext cx="219"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grpSp>
        <p:sp>
          <p:nvSpPr>
            <p:cNvPr id="109" name="Oval 59"/>
            <p:cNvSpPr>
              <a:spLocks noChangeArrowheads="1"/>
            </p:cNvSpPr>
            <p:nvPr/>
          </p:nvSpPr>
          <p:spPr bwMode="auto">
            <a:xfrm>
              <a:off x="2746985" y="6468294"/>
              <a:ext cx="74613" cy="74612"/>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pPr>
                <a:lnSpc>
                  <a:spcPct val="90000"/>
                </a:lnSpc>
              </a:pPr>
              <a:endParaRPr lang="en-US"/>
            </a:p>
          </p:txBody>
        </p:sp>
        <p:sp>
          <p:nvSpPr>
            <p:cNvPr id="110" name="Oval 60"/>
            <p:cNvSpPr>
              <a:spLocks noChangeArrowheads="1"/>
            </p:cNvSpPr>
            <p:nvPr/>
          </p:nvSpPr>
          <p:spPr bwMode="auto">
            <a:xfrm>
              <a:off x="2391385" y="6468294"/>
              <a:ext cx="74613" cy="74612"/>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pPr>
                <a:lnSpc>
                  <a:spcPct val="90000"/>
                </a:lnSpc>
              </a:pPr>
              <a:endParaRPr lang="en-US"/>
            </a:p>
          </p:txBody>
        </p:sp>
        <p:cxnSp>
          <p:nvCxnSpPr>
            <p:cNvPr id="111" name="AutoShape 61"/>
            <p:cNvCxnSpPr>
              <a:cxnSpLocks noChangeShapeType="1"/>
              <a:stCxn id="109" idx="6"/>
            </p:cNvCxnSpPr>
            <p:nvPr/>
          </p:nvCxnSpPr>
          <p:spPr bwMode="auto">
            <a:xfrm flipV="1">
              <a:off x="2821598" y="5479143"/>
              <a:ext cx="250592" cy="1026457"/>
            </a:xfrm>
            <a:prstGeom prst="bentConnector2">
              <a:avLst/>
            </a:prstGeom>
            <a:noFill/>
            <a:ln w="9525">
              <a:solidFill>
                <a:schemeClr val="tx1"/>
              </a:solidFill>
              <a:miter lim="800000"/>
              <a:headEnd/>
              <a:tailEnd/>
            </a:ln>
            <a:effectLst/>
          </p:spPr>
        </p:cxnSp>
        <p:cxnSp>
          <p:nvCxnSpPr>
            <p:cNvPr id="112" name="AutoShape 62"/>
            <p:cNvCxnSpPr>
              <a:cxnSpLocks noChangeShapeType="1"/>
              <a:endCxn id="93" idx="1"/>
            </p:cNvCxnSpPr>
            <p:nvPr/>
          </p:nvCxnSpPr>
          <p:spPr bwMode="auto">
            <a:xfrm rot="16200000" flipH="1">
              <a:off x="6479023" y="5630716"/>
              <a:ext cx="489299" cy="187325"/>
            </a:xfrm>
            <a:prstGeom prst="bentConnector2">
              <a:avLst/>
            </a:prstGeom>
            <a:noFill/>
            <a:ln w="9525">
              <a:solidFill>
                <a:schemeClr val="tx1"/>
              </a:solidFill>
              <a:miter lim="800000"/>
              <a:headEnd/>
              <a:tailEnd type="triangle" w="med" len="med"/>
            </a:ln>
            <a:effectLst/>
          </p:spPr>
        </p:cxnSp>
        <p:cxnSp>
          <p:nvCxnSpPr>
            <p:cNvPr id="113" name="AutoShape 63"/>
            <p:cNvCxnSpPr>
              <a:cxnSpLocks noChangeShapeType="1"/>
            </p:cNvCxnSpPr>
            <p:nvPr/>
          </p:nvCxnSpPr>
          <p:spPr bwMode="auto">
            <a:xfrm>
              <a:off x="3074010" y="5479731"/>
              <a:ext cx="3556000" cy="0"/>
            </a:xfrm>
            <a:prstGeom prst="straightConnector1">
              <a:avLst/>
            </a:prstGeom>
            <a:noFill/>
            <a:ln w="9525">
              <a:solidFill>
                <a:schemeClr val="tx1"/>
              </a:solidFill>
              <a:round/>
              <a:headEnd/>
              <a:tailEnd/>
            </a:ln>
            <a:effectLst/>
          </p:spPr>
        </p:cxnSp>
        <p:cxnSp>
          <p:nvCxnSpPr>
            <p:cNvPr id="114" name="AutoShape 64"/>
            <p:cNvCxnSpPr>
              <a:cxnSpLocks noChangeShapeType="1"/>
            </p:cNvCxnSpPr>
            <p:nvPr/>
          </p:nvCxnSpPr>
          <p:spPr bwMode="auto">
            <a:xfrm rot="16200000" flipV="1">
              <a:off x="1714794" y="5829006"/>
              <a:ext cx="866800" cy="486387"/>
            </a:xfrm>
            <a:prstGeom prst="bentConnector3">
              <a:avLst>
                <a:gd name="adj1" fmla="val -234"/>
              </a:avLst>
            </a:prstGeom>
            <a:noFill/>
            <a:ln w="9525">
              <a:solidFill>
                <a:schemeClr val="tx1"/>
              </a:solidFill>
              <a:miter lim="800000"/>
              <a:headEnd/>
              <a:tailEnd/>
            </a:ln>
            <a:effectLst/>
          </p:spPr>
        </p:cxnSp>
        <p:cxnSp>
          <p:nvCxnSpPr>
            <p:cNvPr id="115" name="AutoShape 65"/>
            <p:cNvCxnSpPr>
              <a:cxnSpLocks noChangeShapeType="1"/>
              <a:endCxn id="63" idx="1"/>
            </p:cNvCxnSpPr>
            <p:nvPr/>
          </p:nvCxnSpPr>
          <p:spPr bwMode="auto">
            <a:xfrm rot="10800000" flipV="1">
              <a:off x="1103924" y="5638800"/>
              <a:ext cx="801077" cy="330230"/>
            </a:xfrm>
            <a:prstGeom prst="bentConnector3">
              <a:avLst>
                <a:gd name="adj1" fmla="val 128537"/>
              </a:avLst>
            </a:prstGeom>
            <a:noFill/>
            <a:ln w="9525">
              <a:solidFill>
                <a:schemeClr val="tx1"/>
              </a:solidFill>
              <a:miter lim="800000"/>
              <a:headEnd/>
              <a:tailEnd type="triangle" w="med" len="med"/>
            </a:ln>
            <a:effectLst/>
          </p:spPr>
        </p:cxnSp>
        <p:sp>
          <p:nvSpPr>
            <p:cNvPr id="118" name="Oval 14"/>
            <p:cNvSpPr>
              <a:spLocks noChangeArrowheads="1"/>
            </p:cNvSpPr>
            <p:nvPr/>
          </p:nvSpPr>
          <p:spPr bwMode="auto">
            <a:xfrm>
              <a:off x="7748210" y="3553580"/>
              <a:ext cx="74612" cy="74612"/>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endParaRPr lang="en-US"/>
            </a:p>
          </p:txBody>
        </p:sp>
        <p:cxnSp>
          <p:nvCxnSpPr>
            <p:cNvPr id="119" name="AutoShape 66"/>
            <p:cNvCxnSpPr>
              <a:cxnSpLocks noChangeShapeType="1"/>
              <a:stCxn id="118" idx="4"/>
              <a:endCxn id="106" idx="1"/>
            </p:cNvCxnSpPr>
            <p:nvPr/>
          </p:nvCxnSpPr>
          <p:spPr bwMode="auto">
            <a:xfrm rot="5400000">
              <a:off x="3862470" y="2030108"/>
              <a:ext cx="2324962" cy="5521131"/>
            </a:xfrm>
            <a:prstGeom prst="bentConnector4">
              <a:avLst>
                <a:gd name="adj1" fmla="val 72888"/>
                <a:gd name="adj2" fmla="val 104140"/>
              </a:avLst>
            </a:prstGeom>
            <a:noFill/>
            <a:ln w="9525">
              <a:solidFill>
                <a:schemeClr val="tx1"/>
              </a:solidFill>
              <a:miter lim="800000"/>
              <a:headEnd/>
              <a:tailEnd type="triangle" w="med" len="med"/>
            </a:ln>
            <a:effectLst/>
          </p:spPr>
        </p:cxnSp>
      </p:grpSp>
      <p:sp>
        <p:nvSpPr>
          <p:cNvPr id="131" name="Rectangle 73"/>
          <p:cNvSpPr>
            <a:spLocks noChangeArrowheads="1"/>
          </p:cNvSpPr>
          <p:nvPr/>
        </p:nvSpPr>
        <p:spPr bwMode="auto">
          <a:xfrm>
            <a:off x="878115" y="1676400"/>
            <a:ext cx="2779485" cy="231775"/>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132" name="Rectangle 73"/>
          <p:cNvSpPr>
            <a:spLocks noChangeArrowheads="1"/>
          </p:cNvSpPr>
          <p:nvPr/>
        </p:nvSpPr>
        <p:spPr bwMode="auto">
          <a:xfrm>
            <a:off x="878115" y="1439333"/>
            <a:ext cx="2898018" cy="231775"/>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133" name="Rectangle 73"/>
          <p:cNvSpPr>
            <a:spLocks noChangeArrowheads="1"/>
          </p:cNvSpPr>
          <p:nvPr/>
        </p:nvSpPr>
        <p:spPr bwMode="auto">
          <a:xfrm>
            <a:off x="878115" y="1913470"/>
            <a:ext cx="6434667" cy="231775"/>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134" name="Rectangle 73"/>
          <p:cNvSpPr>
            <a:spLocks noChangeArrowheads="1"/>
          </p:cNvSpPr>
          <p:nvPr/>
        </p:nvSpPr>
        <p:spPr bwMode="auto">
          <a:xfrm>
            <a:off x="878115" y="2150540"/>
            <a:ext cx="3003249" cy="231775"/>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135" name="Rectangle 73"/>
          <p:cNvSpPr>
            <a:spLocks noChangeArrowheads="1"/>
          </p:cNvSpPr>
          <p:nvPr/>
        </p:nvSpPr>
        <p:spPr bwMode="auto">
          <a:xfrm>
            <a:off x="878115" y="2387610"/>
            <a:ext cx="2469855" cy="231775"/>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136" name="Rectangle 73"/>
          <p:cNvSpPr>
            <a:spLocks noChangeArrowheads="1"/>
          </p:cNvSpPr>
          <p:nvPr/>
        </p:nvSpPr>
        <p:spPr bwMode="auto">
          <a:xfrm>
            <a:off x="878115" y="2624680"/>
            <a:ext cx="3934594" cy="231775"/>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137" name="Rectangle 73"/>
          <p:cNvSpPr>
            <a:spLocks noChangeArrowheads="1"/>
          </p:cNvSpPr>
          <p:nvPr/>
        </p:nvSpPr>
        <p:spPr bwMode="auto">
          <a:xfrm>
            <a:off x="878114" y="2849655"/>
            <a:ext cx="3846285" cy="231775"/>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3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132"/>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13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grpId="1" nodeType="clickEffect">
                                  <p:stCondLst>
                                    <p:cond delay="0"/>
                                  </p:stCondLst>
                                  <p:childTnLst>
                                    <p:set>
                                      <p:cBhvr>
                                        <p:cTn id="16" dur="1" fill="hold">
                                          <p:stCondLst>
                                            <p:cond delay="0"/>
                                          </p:stCondLst>
                                        </p:cTn>
                                        <p:tgtEl>
                                          <p:spTgt spid="131"/>
                                        </p:tgtEl>
                                        <p:attrNameLst>
                                          <p:attrName>style.visibility</p:attrName>
                                        </p:attrNameLst>
                                      </p:cBhvr>
                                      <p:to>
                                        <p:strVal val="hidden"/>
                                      </p:to>
                                    </p:set>
                                  </p:childTnLst>
                                </p:cTn>
                              </p:par>
                            </p:childTnLst>
                          </p:cTn>
                        </p:par>
                        <p:par>
                          <p:cTn id="17" fill="hold">
                            <p:stCondLst>
                              <p:cond delay="0"/>
                            </p:stCondLst>
                            <p:childTnLst>
                              <p:par>
                                <p:cTn id="18" presetID="1" presetClass="entr" presetSubtype="0" fill="hold" grpId="0" nodeType="afterEffect">
                                  <p:stCondLst>
                                    <p:cond delay="0"/>
                                  </p:stCondLst>
                                  <p:childTnLst>
                                    <p:set>
                                      <p:cBhvr>
                                        <p:cTn id="19" dur="1" fill="hold">
                                          <p:stCondLst>
                                            <p:cond delay="0"/>
                                          </p:stCondLst>
                                        </p:cTn>
                                        <p:tgtEl>
                                          <p:spTgt spid="127"/>
                                        </p:tgtEl>
                                        <p:attrNameLst>
                                          <p:attrName>style.visibility</p:attrName>
                                        </p:attrNameLst>
                                      </p:cBhvr>
                                      <p:to>
                                        <p:strVal val="visible"/>
                                      </p:to>
                                    </p:set>
                                  </p:childTnLst>
                                </p:cTn>
                              </p:par>
                            </p:childTnLst>
                          </p:cTn>
                        </p:par>
                        <p:par>
                          <p:cTn id="20" fill="hold">
                            <p:stCondLst>
                              <p:cond delay="0"/>
                            </p:stCondLst>
                            <p:childTnLst>
                              <p:par>
                                <p:cTn id="21" presetID="1" presetClass="entr" presetSubtype="0" fill="hold" grpId="0" nodeType="afterEffect">
                                  <p:stCondLst>
                                    <p:cond delay="0"/>
                                  </p:stCondLst>
                                  <p:childTnLst>
                                    <p:set>
                                      <p:cBhvr>
                                        <p:cTn id="22" dur="1" fill="hold">
                                          <p:stCondLst>
                                            <p:cond delay="0"/>
                                          </p:stCondLst>
                                        </p:cTn>
                                        <p:tgtEl>
                                          <p:spTgt spid="13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1" nodeType="clickEffect">
                                  <p:stCondLst>
                                    <p:cond delay="0"/>
                                  </p:stCondLst>
                                  <p:childTnLst>
                                    <p:set>
                                      <p:cBhvr>
                                        <p:cTn id="26" dur="1" fill="hold">
                                          <p:stCondLst>
                                            <p:cond delay="0"/>
                                          </p:stCondLst>
                                        </p:cTn>
                                        <p:tgtEl>
                                          <p:spTgt spid="133"/>
                                        </p:tgtEl>
                                        <p:attrNameLst>
                                          <p:attrName>style.visibility</p:attrName>
                                        </p:attrNameLst>
                                      </p:cBhvr>
                                      <p:to>
                                        <p:strVal val="hidden"/>
                                      </p:to>
                                    </p:set>
                                  </p:childTnLst>
                                </p:cTn>
                              </p:par>
                              <p:par>
                                <p:cTn id="27" presetID="1" presetClass="entr" presetSubtype="0" fill="hold" grpId="0" nodeType="withEffect">
                                  <p:stCondLst>
                                    <p:cond delay="0"/>
                                  </p:stCondLst>
                                  <p:childTnLst>
                                    <p:set>
                                      <p:cBhvr>
                                        <p:cTn id="28" dur="1" fill="hold">
                                          <p:stCondLst>
                                            <p:cond delay="0"/>
                                          </p:stCondLst>
                                        </p:cTn>
                                        <p:tgtEl>
                                          <p:spTgt spid="124"/>
                                        </p:tgtEl>
                                        <p:attrNameLst>
                                          <p:attrName>style.visibility</p:attrName>
                                        </p:attrNameLst>
                                      </p:cBhvr>
                                      <p:to>
                                        <p:strVal val="visible"/>
                                      </p:to>
                                    </p:set>
                                  </p:childTnLst>
                                </p:cTn>
                              </p:par>
                            </p:childTnLst>
                          </p:cTn>
                        </p:par>
                        <p:par>
                          <p:cTn id="29" fill="hold">
                            <p:stCondLst>
                              <p:cond delay="0"/>
                            </p:stCondLst>
                            <p:childTnLst>
                              <p:par>
                                <p:cTn id="30" presetID="1" presetClass="entr" presetSubtype="0" fill="hold" grpId="0" nodeType="afterEffect">
                                  <p:stCondLst>
                                    <p:cond delay="0"/>
                                  </p:stCondLst>
                                  <p:childTnLst>
                                    <p:set>
                                      <p:cBhvr>
                                        <p:cTn id="31" dur="1" fill="hold">
                                          <p:stCondLst>
                                            <p:cond delay="0"/>
                                          </p:stCondLst>
                                        </p:cTn>
                                        <p:tgtEl>
                                          <p:spTgt spid="134"/>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xit" presetSubtype="0" fill="hold" grpId="1" nodeType="clickEffect">
                                  <p:stCondLst>
                                    <p:cond delay="0"/>
                                  </p:stCondLst>
                                  <p:childTnLst>
                                    <p:set>
                                      <p:cBhvr>
                                        <p:cTn id="35" dur="1" fill="hold">
                                          <p:stCondLst>
                                            <p:cond delay="0"/>
                                          </p:stCondLst>
                                        </p:cTn>
                                        <p:tgtEl>
                                          <p:spTgt spid="134"/>
                                        </p:tgtEl>
                                        <p:attrNameLst>
                                          <p:attrName>style.visibility</p:attrName>
                                        </p:attrNameLst>
                                      </p:cBhvr>
                                      <p:to>
                                        <p:strVal val="hidden"/>
                                      </p:to>
                                    </p:set>
                                  </p:childTnLst>
                                </p:cTn>
                              </p:par>
                              <p:par>
                                <p:cTn id="36" presetID="1" presetClass="entr" presetSubtype="0" fill="hold" grpId="0" nodeType="withEffect">
                                  <p:stCondLst>
                                    <p:cond delay="0"/>
                                  </p:stCondLst>
                                  <p:childTnLst>
                                    <p:set>
                                      <p:cBhvr>
                                        <p:cTn id="37" dur="1" fill="hold">
                                          <p:stCondLst>
                                            <p:cond delay="0"/>
                                          </p:stCondLst>
                                        </p:cTn>
                                        <p:tgtEl>
                                          <p:spTgt spid="135"/>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 presetClass="exit" presetSubtype="0" fill="hold" grpId="1" nodeType="clickEffect">
                                  <p:stCondLst>
                                    <p:cond delay="0"/>
                                  </p:stCondLst>
                                  <p:childTnLst>
                                    <p:set>
                                      <p:cBhvr>
                                        <p:cTn id="41" dur="1" fill="hold">
                                          <p:stCondLst>
                                            <p:cond delay="0"/>
                                          </p:stCondLst>
                                        </p:cTn>
                                        <p:tgtEl>
                                          <p:spTgt spid="135"/>
                                        </p:tgtEl>
                                        <p:attrNameLst>
                                          <p:attrName>style.visibility</p:attrName>
                                        </p:attrNameLst>
                                      </p:cBhvr>
                                      <p:to>
                                        <p:strVal val="hidden"/>
                                      </p:to>
                                    </p:set>
                                  </p:childTnLst>
                                </p:cTn>
                              </p:par>
                              <p:par>
                                <p:cTn id="42" presetID="1" presetClass="entr" presetSubtype="0" fill="hold" grpId="0" nodeType="withEffect">
                                  <p:stCondLst>
                                    <p:cond delay="0"/>
                                  </p:stCondLst>
                                  <p:childTnLst>
                                    <p:set>
                                      <p:cBhvr>
                                        <p:cTn id="43" dur="1" fill="hold">
                                          <p:stCondLst>
                                            <p:cond delay="0"/>
                                          </p:stCondLst>
                                        </p:cTn>
                                        <p:tgtEl>
                                          <p:spTgt spid="136"/>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 presetClass="exit" presetSubtype="0" fill="hold" grpId="1" nodeType="clickEffect">
                                  <p:stCondLst>
                                    <p:cond delay="0"/>
                                  </p:stCondLst>
                                  <p:childTnLst>
                                    <p:set>
                                      <p:cBhvr>
                                        <p:cTn id="47" dur="1" fill="hold">
                                          <p:stCondLst>
                                            <p:cond delay="0"/>
                                          </p:stCondLst>
                                        </p:cTn>
                                        <p:tgtEl>
                                          <p:spTgt spid="136"/>
                                        </p:tgtEl>
                                        <p:attrNameLst>
                                          <p:attrName>style.visibility</p:attrName>
                                        </p:attrNameLst>
                                      </p:cBhvr>
                                      <p:to>
                                        <p:strVal val="hidden"/>
                                      </p:to>
                                    </p:set>
                                  </p:childTnLst>
                                </p:cTn>
                              </p:par>
                            </p:childTnLst>
                          </p:cTn>
                        </p:par>
                        <p:par>
                          <p:cTn id="48" fill="hold">
                            <p:stCondLst>
                              <p:cond delay="0"/>
                            </p:stCondLst>
                            <p:childTnLst>
                              <p:par>
                                <p:cTn id="49" presetID="1" presetClass="entr" presetSubtype="0" fill="hold" nodeType="afterEffect">
                                  <p:stCondLst>
                                    <p:cond delay="0"/>
                                  </p:stCondLst>
                                  <p:childTnLst>
                                    <p:set>
                                      <p:cBhvr>
                                        <p:cTn id="50" dur="1" fill="hold">
                                          <p:stCondLst>
                                            <p:cond delay="0"/>
                                          </p:stCondLst>
                                        </p:cTn>
                                        <p:tgtEl>
                                          <p:spTgt spid="155"/>
                                        </p:tgtEl>
                                        <p:attrNameLst>
                                          <p:attrName>style.visibility</p:attrName>
                                        </p:attrNameLst>
                                      </p:cBhvr>
                                      <p:to>
                                        <p:strVal val="visible"/>
                                      </p:to>
                                    </p:set>
                                  </p:childTnLst>
                                </p:cTn>
                              </p:par>
                            </p:childTnLst>
                          </p:cTn>
                        </p:par>
                        <p:par>
                          <p:cTn id="51" fill="hold">
                            <p:stCondLst>
                              <p:cond delay="0"/>
                            </p:stCondLst>
                            <p:childTnLst>
                              <p:par>
                                <p:cTn id="52" presetID="1" presetClass="entr" presetSubtype="0" fill="hold" grpId="0" nodeType="afterEffect">
                                  <p:stCondLst>
                                    <p:cond delay="0"/>
                                  </p:stCondLst>
                                  <p:childTnLst>
                                    <p:set>
                                      <p:cBhvr>
                                        <p:cTn id="53" dur="1" fill="hold">
                                          <p:stCondLst>
                                            <p:cond delay="0"/>
                                          </p:stCondLst>
                                        </p:cTn>
                                        <p:tgtEl>
                                          <p:spTgt spid="1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 grpId="0"/>
      <p:bldP spid="127" grpId="0"/>
      <p:bldP spid="131" grpId="0" animBg="1"/>
      <p:bldP spid="131" grpId="1" animBg="1"/>
      <p:bldP spid="132" grpId="0" animBg="1"/>
      <p:bldP spid="132" grpId="1" animBg="1"/>
      <p:bldP spid="133" grpId="0" animBg="1"/>
      <p:bldP spid="133" grpId="1" animBg="1"/>
      <p:bldP spid="134" grpId="0" animBg="1"/>
      <p:bldP spid="134" grpId="1" animBg="1"/>
      <p:bldP spid="135" grpId="0" animBg="1"/>
      <p:bldP spid="135" grpId="1" animBg="1"/>
      <p:bldP spid="136" grpId="0" animBg="1"/>
      <p:bldP spid="136" grpId="1" animBg="1"/>
      <p:bldP spid="137" grpId="0" animBg="1"/>
    </p:bld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68354" name="Rectangle 2"/>
          <p:cNvSpPr>
            <a:spLocks noGrp="1" noChangeArrowheads="1"/>
          </p:cNvSpPr>
          <p:nvPr>
            <p:ph type="title"/>
          </p:nvPr>
        </p:nvSpPr>
        <p:spPr>
          <a:xfrm>
            <a:off x="0" y="76200"/>
            <a:ext cx="9144000" cy="1143000"/>
          </a:xfrm>
          <a:noFill/>
          <a:ln/>
        </p:spPr>
        <p:txBody>
          <a:bodyPr/>
          <a:lstStyle/>
          <a:p>
            <a:r>
              <a:rPr lang="en-US" sz="4000" dirty="0" smtClean="0">
                <a:solidFill>
                  <a:srgbClr val="FF0000"/>
                </a:solidFill>
              </a:rPr>
              <a:t>Solution: Evaluating an </a:t>
            </a:r>
            <a:r>
              <a:rPr lang="en-US" sz="4000" dirty="0">
                <a:solidFill>
                  <a:srgbClr val="FF0000"/>
                </a:solidFill>
              </a:rPr>
              <a:t>Expression</a:t>
            </a:r>
            <a:endParaRPr lang="en-US" dirty="0">
              <a:solidFill>
                <a:srgbClr val="FF0000"/>
              </a:solidFill>
            </a:endParaRPr>
          </a:p>
        </p:txBody>
      </p:sp>
      <p:sp>
        <p:nvSpPr>
          <p:cNvPr id="116" name="Rectangle 7"/>
          <p:cNvSpPr>
            <a:spLocks noChangeArrowheads="1"/>
          </p:cNvSpPr>
          <p:nvPr/>
        </p:nvSpPr>
        <p:spPr bwMode="auto">
          <a:xfrm>
            <a:off x="444500" y="1166813"/>
            <a:ext cx="8032750" cy="2667377"/>
          </a:xfrm>
          <a:prstGeom prst="rect">
            <a:avLst/>
          </a:prstGeom>
          <a:solidFill>
            <a:schemeClr val="bg1"/>
          </a:solidFill>
          <a:ln w="19050">
            <a:solidFill>
              <a:schemeClr val="tx1"/>
            </a:solidFill>
            <a:miter lim="800000"/>
            <a:headEnd/>
            <a:tailEnd/>
          </a:ln>
          <a:effectLst/>
        </p:spPr>
        <p:txBody>
          <a:bodyPr wrap="none" anchor="ctr">
            <a:prstTxWarp prst="textNoShape">
              <a:avLst/>
            </a:prstTxWarp>
          </a:bodyPr>
          <a:lstStyle/>
          <a:p>
            <a:endParaRPr lang="en-US"/>
          </a:p>
        </p:txBody>
      </p:sp>
      <p:grpSp>
        <p:nvGrpSpPr>
          <p:cNvPr id="2" name="Group 116"/>
          <p:cNvGrpSpPr/>
          <p:nvPr/>
        </p:nvGrpSpPr>
        <p:grpSpPr>
          <a:xfrm>
            <a:off x="3340705" y="3085500"/>
            <a:ext cx="1866900" cy="674915"/>
            <a:chOff x="3340705" y="3085500"/>
            <a:chExt cx="1866900" cy="674915"/>
          </a:xfrm>
        </p:grpSpPr>
        <p:sp>
          <p:nvSpPr>
            <p:cNvPr id="120" name="Rectangle 67"/>
            <p:cNvSpPr>
              <a:spLocks noChangeArrowheads="1"/>
            </p:cNvSpPr>
            <p:nvPr/>
          </p:nvSpPr>
          <p:spPr bwMode="auto">
            <a:xfrm>
              <a:off x="3381980" y="3379415"/>
              <a:ext cx="1825625"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121" name="Text Box 68"/>
            <p:cNvSpPr txBox="1">
              <a:spLocks noChangeArrowheads="1"/>
            </p:cNvSpPr>
            <p:nvPr/>
          </p:nvSpPr>
          <p:spPr bwMode="auto">
            <a:xfrm>
              <a:off x="3340705" y="308550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context</a:t>
              </a:r>
              <a:endParaRPr lang="en-US" dirty="0">
                <a:latin typeface="Courier New" charset="0"/>
              </a:endParaRPr>
            </a:p>
          </p:txBody>
        </p:sp>
        <p:sp>
          <p:nvSpPr>
            <p:cNvPr id="128" name="Rectangle 71"/>
            <p:cNvSpPr>
              <a:spLocks noChangeArrowheads="1"/>
            </p:cNvSpPr>
            <p:nvPr/>
          </p:nvSpPr>
          <p:spPr bwMode="auto">
            <a:xfrm>
              <a:off x="3416905" y="3396955"/>
              <a:ext cx="723363" cy="307777"/>
            </a:xfrm>
            <a:prstGeom prst="rect">
              <a:avLst/>
            </a:prstGeom>
            <a:noFill/>
            <a:ln w="9525">
              <a:noFill/>
              <a:miter lim="800000"/>
              <a:headEnd/>
              <a:tailEnd/>
            </a:ln>
            <a:effectLst/>
          </p:spPr>
          <p:txBody>
            <a:bodyPr wrap="none">
              <a:prstTxWarp prst="textNoShape">
                <a:avLst/>
              </a:prstTxWarp>
              <a:spAutoFit/>
            </a:bodyPr>
            <a:lstStyle/>
            <a:p>
              <a:r>
                <a:rPr lang="en-US" noProof="1" smtClean="0">
                  <a:latin typeface="Courier New" charset="0"/>
                </a:rPr>
                <a:t>x = 3</a:t>
              </a:r>
              <a:endParaRPr lang="en-US" dirty="0">
                <a:latin typeface="Courier New" charset="0"/>
              </a:endParaRPr>
            </a:p>
          </p:txBody>
        </p:sp>
      </p:grpSp>
      <p:sp>
        <p:nvSpPr>
          <p:cNvPr id="129" name="Text Box 8"/>
          <p:cNvSpPr txBox="1">
            <a:spLocks noChangeArrowheads="1"/>
          </p:cNvSpPr>
          <p:nvPr/>
        </p:nvSpPr>
        <p:spPr bwMode="auto">
          <a:xfrm>
            <a:off x="520700" y="1130528"/>
            <a:ext cx="7962900" cy="2458622"/>
          </a:xfrm>
          <a:prstGeom prst="rect">
            <a:avLst/>
          </a:prstGeom>
          <a:noFill/>
          <a:ln w="9525">
            <a:noFill/>
            <a:miter lim="800000"/>
            <a:headEnd/>
            <a:tailEnd/>
          </a:ln>
          <a:effectLst/>
        </p:spPr>
        <p:txBody>
          <a:bodyPr>
            <a:prstTxWarp prst="textNoShape">
              <a:avLst/>
            </a:prstTxWarp>
            <a:spAutoFit/>
          </a:bodyPr>
          <a:lstStyle/>
          <a:p>
            <a:pPr>
              <a:lnSpc>
                <a:spcPct val="110000"/>
              </a:lnSpc>
            </a:pPr>
            <a:r>
              <a:rPr noProof="1">
                <a:latin typeface="Courier New" charset="0"/>
              </a:rPr>
              <a:t>int main() {</a:t>
            </a:r>
            <a:endParaRPr noProof="1" smtClean="0">
              <a:latin typeface="Courier New" charset="0"/>
            </a:endParaRPr>
          </a:p>
          <a:p>
            <a:pPr>
              <a:lnSpc>
                <a:spcPct val="110000"/>
              </a:lnSpc>
            </a:pPr>
            <a:r>
              <a:rPr lang="en-US" noProof="1" smtClean="0">
                <a:latin typeface="Courier New" charset="0"/>
              </a:rPr>
              <a:t>   EvaluationContext context;</a:t>
            </a:r>
          </a:p>
          <a:p>
            <a:pPr>
              <a:lnSpc>
                <a:spcPct val="110000"/>
              </a:lnSpc>
            </a:pPr>
            <a:r>
              <a:rPr lang="en-US" noProof="1" smtClean="0">
                <a:latin typeface="Courier New" charset="0"/>
              </a:rPr>
              <a:t>   context.setValue("x", 2);</a:t>
            </a:r>
          </a:p>
          <a:p>
            <a:pPr>
              <a:lnSpc>
                <a:spcPct val="110000"/>
              </a:lnSpc>
            </a:pPr>
            <a:r>
              <a:rPr lang="en-US" noProof="1" smtClean="0">
                <a:latin typeface="Courier New" charset="0"/>
              </a:rPr>
              <a:t>   TokenScanner scanner = new TokenScanner("y = (9 – x) * 7");</a:t>
            </a:r>
          </a:p>
          <a:p>
            <a:pPr>
              <a:lnSpc>
                <a:spcPct val="110000"/>
              </a:lnSpc>
            </a:pPr>
            <a:r>
              <a:rPr lang="en-US" noProof="1" smtClean="0">
                <a:latin typeface="Courier New" charset="0"/>
              </a:rPr>
              <a:t>   scanner.ignoreWhitespace();</a:t>
            </a:r>
          </a:p>
          <a:p>
            <a:pPr>
              <a:lnSpc>
                <a:spcPct val="110000"/>
              </a:lnSpc>
            </a:pPr>
            <a:r>
              <a:rPr lang="en-US" noProof="1" smtClean="0">
                <a:latin typeface="Courier New" charset="0"/>
              </a:rPr>
              <a:t>   scanner.scanNumbers();</a:t>
            </a:r>
          </a:p>
          <a:p>
            <a:pPr>
              <a:lnSpc>
                <a:spcPct val="110000"/>
              </a:lnSpc>
            </a:pPr>
            <a:r>
              <a:rPr lang="en-US" noProof="1" smtClean="0">
                <a:latin typeface="Courier New" charset="0"/>
              </a:rPr>
              <a:t>   </a:t>
            </a:r>
            <a:r>
              <a:rPr noProof="1" smtClean="0">
                <a:latin typeface="Courier New" charset="0"/>
              </a:rPr>
              <a:t>Expression </a:t>
            </a:r>
            <a:r>
              <a:rPr noProof="1">
                <a:latin typeface="Courier New" charset="0"/>
              </a:rPr>
              <a:t>*exp =</a:t>
            </a:r>
            <a:r>
              <a:rPr noProof="1" smtClean="0">
                <a:latin typeface="Courier New" charset="0"/>
              </a:rPr>
              <a:t> </a:t>
            </a:r>
            <a:r>
              <a:rPr lang="en-US" noProof="1" smtClean="0">
                <a:latin typeface="Courier New" charset="0"/>
              </a:rPr>
              <a:t>parseExp</a:t>
            </a:r>
            <a:r>
              <a:rPr noProof="1" smtClean="0">
                <a:latin typeface="Courier New" charset="0"/>
              </a:rPr>
              <a:t>(scanner)</a:t>
            </a:r>
            <a:r>
              <a:rPr noProof="1">
                <a:latin typeface="Courier New" charset="0"/>
              </a:rPr>
              <a:t>;</a:t>
            </a:r>
          </a:p>
          <a:p>
            <a:pPr>
              <a:lnSpc>
                <a:spcPct val="110000"/>
              </a:lnSpc>
            </a:pPr>
            <a:r>
              <a:rPr noProof="1">
                <a:latin typeface="Courier New" charset="0"/>
              </a:rPr>
              <a:t>  </a:t>
            </a:r>
            <a:r>
              <a:rPr noProof="1" smtClean="0">
                <a:latin typeface="Courier New" charset="0"/>
              </a:rPr>
              <a:t> </a:t>
            </a:r>
            <a:r>
              <a:rPr lang="en-US" noProof="1" smtClean="0">
                <a:latin typeface="Courier New" charset="0"/>
              </a:rPr>
              <a:t>cout &lt;&lt; exp-&gt;eval(context) &lt;&lt; endl;</a:t>
            </a:r>
          </a:p>
          <a:p>
            <a:pPr>
              <a:lnSpc>
                <a:spcPct val="110000"/>
              </a:lnSpc>
            </a:pPr>
            <a:r>
              <a:rPr lang="en-US" noProof="1" smtClean="0">
                <a:latin typeface="Courier New" charset="0"/>
              </a:rPr>
              <a:t>   return 0;</a:t>
            </a:r>
            <a:endParaRPr noProof="1" smtClean="0">
              <a:latin typeface="Courier New" charset="0"/>
            </a:endParaRPr>
          </a:p>
          <a:p>
            <a:pPr>
              <a:lnSpc>
                <a:spcPct val="110000"/>
              </a:lnSpc>
            </a:pPr>
            <a:r>
              <a:rPr noProof="1">
                <a:latin typeface="Courier New" charset="0"/>
              </a:rPr>
              <a:t>}</a:t>
            </a:r>
          </a:p>
        </p:txBody>
      </p:sp>
      <p:sp>
        <p:nvSpPr>
          <p:cNvPr id="130" name="Rectangle 69"/>
          <p:cNvSpPr>
            <a:spLocks noChangeArrowheads="1"/>
          </p:cNvSpPr>
          <p:nvPr/>
        </p:nvSpPr>
        <p:spPr bwMode="auto">
          <a:xfrm>
            <a:off x="7289800" y="3379415"/>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138" name="Text Box 70"/>
          <p:cNvSpPr txBox="1">
            <a:spLocks noChangeArrowheads="1"/>
          </p:cNvSpPr>
          <p:nvPr/>
        </p:nvSpPr>
        <p:spPr bwMode="auto">
          <a:xfrm>
            <a:off x="7251700" y="308913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a:latin typeface="Courier New" charset="0"/>
              </a:rPr>
              <a:t>exp</a:t>
            </a:r>
          </a:p>
        </p:txBody>
      </p:sp>
      <p:sp>
        <p:nvSpPr>
          <p:cNvPr id="139" name="Rectangle 67"/>
          <p:cNvSpPr>
            <a:spLocks noChangeArrowheads="1"/>
          </p:cNvSpPr>
          <p:nvPr/>
        </p:nvSpPr>
        <p:spPr bwMode="auto">
          <a:xfrm>
            <a:off x="5324475" y="3379415"/>
            <a:ext cx="1825625"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140" name="Text Box 68"/>
          <p:cNvSpPr txBox="1">
            <a:spLocks noChangeArrowheads="1"/>
          </p:cNvSpPr>
          <p:nvPr/>
        </p:nvSpPr>
        <p:spPr bwMode="auto">
          <a:xfrm>
            <a:off x="5283200" y="308550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scanner</a:t>
            </a:r>
            <a:endParaRPr lang="en-US" dirty="0">
              <a:latin typeface="Courier New" charset="0"/>
            </a:endParaRPr>
          </a:p>
        </p:txBody>
      </p:sp>
      <p:sp>
        <p:nvSpPr>
          <p:cNvPr id="141" name="Rectangle 71"/>
          <p:cNvSpPr>
            <a:spLocks noChangeArrowheads="1"/>
          </p:cNvSpPr>
          <p:nvPr/>
        </p:nvSpPr>
        <p:spPr bwMode="auto">
          <a:xfrm>
            <a:off x="5359400" y="3389695"/>
            <a:ext cx="1800756" cy="307777"/>
          </a:xfrm>
          <a:prstGeom prst="rect">
            <a:avLst/>
          </a:prstGeom>
          <a:noFill/>
          <a:ln w="9525">
            <a:noFill/>
            <a:miter lim="800000"/>
            <a:headEnd/>
            <a:tailEnd/>
          </a:ln>
          <a:effectLst/>
        </p:spPr>
        <p:txBody>
          <a:bodyPr wrap="none">
            <a:prstTxWarp prst="textNoShape">
              <a:avLst/>
            </a:prstTxWarp>
            <a:spAutoFit/>
          </a:bodyPr>
          <a:lstStyle/>
          <a:p>
            <a:r>
              <a:rPr lang="en-US" noProof="1" smtClean="0">
                <a:latin typeface="Courier New" charset="0"/>
              </a:rPr>
              <a:t>y </a:t>
            </a:r>
            <a:r>
              <a:rPr noProof="1" smtClean="0">
                <a:latin typeface="Courier New" charset="0"/>
              </a:rPr>
              <a:t>= </a:t>
            </a:r>
            <a:r>
              <a:rPr lang="en-US" noProof="1" smtClean="0">
                <a:latin typeface="Courier New" charset="0"/>
              </a:rPr>
              <a:t>(9</a:t>
            </a:r>
            <a:r>
              <a:rPr noProof="1" smtClean="0">
                <a:latin typeface="Courier New" charset="0"/>
              </a:rPr>
              <a:t> </a:t>
            </a:r>
            <a:r>
              <a:rPr lang="en-US" noProof="1" smtClean="0">
                <a:latin typeface="Courier New" charset="0"/>
              </a:rPr>
              <a:t>–</a:t>
            </a:r>
            <a:r>
              <a:rPr noProof="1" smtClean="0">
                <a:latin typeface="Courier New" charset="0"/>
              </a:rPr>
              <a:t> </a:t>
            </a:r>
            <a:r>
              <a:rPr lang="en-US" noProof="1" smtClean="0">
                <a:latin typeface="Courier New" charset="0"/>
              </a:rPr>
              <a:t>x)</a:t>
            </a:r>
            <a:r>
              <a:rPr noProof="1" smtClean="0">
                <a:latin typeface="Courier New" charset="0"/>
              </a:rPr>
              <a:t> </a:t>
            </a:r>
            <a:r>
              <a:rPr lang="en-US" noProof="1" smtClean="0">
                <a:latin typeface="Courier New" charset="0"/>
              </a:rPr>
              <a:t>*</a:t>
            </a:r>
            <a:r>
              <a:rPr noProof="1" smtClean="0">
                <a:latin typeface="Courier New" charset="0"/>
              </a:rPr>
              <a:t> </a:t>
            </a:r>
            <a:r>
              <a:rPr lang="en-US" noProof="1" smtClean="0">
                <a:latin typeface="Courier New" charset="0"/>
              </a:rPr>
              <a:t>7</a:t>
            </a:r>
            <a:endParaRPr lang="en-US" dirty="0">
              <a:latin typeface="Courier New" charset="0"/>
            </a:endParaRPr>
          </a:p>
        </p:txBody>
      </p:sp>
      <p:grpSp>
        <p:nvGrpSpPr>
          <p:cNvPr id="3" name="Group 213"/>
          <p:cNvGrpSpPr/>
          <p:nvPr/>
        </p:nvGrpSpPr>
        <p:grpSpPr>
          <a:xfrm>
            <a:off x="1103923" y="5374506"/>
            <a:ext cx="7469187" cy="1257304"/>
            <a:chOff x="1103923" y="5374506"/>
            <a:chExt cx="7469187" cy="1257304"/>
          </a:xfrm>
        </p:grpSpPr>
        <p:sp>
          <p:nvSpPr>
            <p:cNvPr id="143" name="Line 2"/>
            <p:cNvSpPr>
              <a:spLocks noChangeShapeType="1"/>
            </p:cNvSpPr>
            <p:nvPr/>
          </p:nvSpPr>
          <p:spPr bwMode="auto">
            <a:xfrm flipV="1">
              <a:off x="1905610" y="5374506"/>
              <a:ext cx="152400" cy="152400"/>
            </a:xfrm>
            <a:prstGeom prst="line">
              <a:avLst/>
            </a:prstGeom>
            <a:noFill/>
            <a:ln w="9525">
              <a:solidFill>
                <a:srgbClr val="CCFFFF"/>
              </a:solidFill>
              <a:round/>
              <a:headEnd/>
              <a:tailEnd/>
            </a:ln>
            <a:effectLst/>
          </p:spPr>
          <p:txBody>
            <a:bodyPr wrap="none" anchor="ctr">
              <a:prstTxWarp prst="textNoShape">
                <a:avLst/>
              </a:prstTxWarp>
            </a:bodyPr>
            <a:lstStyle/>
            <a:p>
              <a:endParaRPr lang="en-US"/>
            </a:p>
          </p:txBody>
        </p:sp>
        <p:sp>
          <p:nvSpPr>
            <p:cNvPr id="144" name="Line 5"/>
            <p:cNvSpPr>
              <a:spLocks noChangeShapeType="1"/>
            </p:cNvSpPr>
            <p:nvPr/>
          </p:nvSpPr>
          <p:spPr bwMode="auto">
            <a:xfrm flipV="1">
              <a:off x="6541110" y="5374506"/>
              <a:ext cx="152400" cy="152400"/>
            </a:xfrm>
            <a:prstGeom prst="line">
              <a:avLst/>
            </a:prstGeom>
            <a:noFill/>
            <a:ln w="9525">
              <a:solidFill>
                <a:srgbClr val="CCFFFF"/>
              </a:solidFill>
              <a:round/>
              <a:headEnd/>
              <a:tailEnd/>
            </a:ln>
            <a:effectLst/>
          </p:spPr>
          <p:txBody>
            <a:bodyPr wrap="none" anchor="ctr">
              <a:prstTxWarp prst="textNoShape">
                <a:avLst/>
              </a:prstTxWarp>
            </a:bodyPr>
            <a:lstStyle/>
            <a:p>
              <a:endParaRPr lang="en-US"/>
            </a:p>
          </p:txBody>
        </p:sp>
        <p:grpSp>
          <p:nvGrpSpPr>
            <p:cNvPr id="4" name="Group 9"/>
            <p:cNvGrpSpPr>
              <a:grpSpLocks/>
            </p:cNvGrpSpPr>
            <p:nvPr/>
          </p:nvGrpSpPr>
          <p:grpSpPr bwMode="auto">
            <a:xfrm>
              <a:off x="1103923" y="5807898"/>
              <a:ext cx="688975" cy="560388"/>
              <a:chOff x="4894" y="3729"/>
              <a:chExt cx="434" cy="353"/>
            </a:xfrm>
          </p:grpSpPr>
          <p:sp>
            <p:nvSpPr>
              <p:cNvPr id="197" name="Rectangle 10"/>
              <p:cNvSpPr>
                <a:spLocks noChangeArrowheads="1"/>
              </p:cNvSpPr>
              <p:nvPr/>
            </p:nvSpPr>
            <p:spPr bwMode="auto">
              <a:xfrm>
                <a:off x="4894" y="3915"/>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98" name="Rectangle 11"/>
              <p:cNvSpPr>
                <a:spLocks noChangeArrowheads="1"/>
              </p:cNvSpPr>
              <p:nvPr/>
            </p:nvSpPr>
            <p:spPr bwMode="auto">
              <a:xfrm>
                <a:off x="4896" y="3897"/>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y</a:t>
                </a:r>
                <a:endParaRPr lang="en-US" dirty="0">
                  <a:latin typeface="Courier New" charset="0"/>
                </a:endParaRPr>
              </a:p>
            </p:txBody>
          </p:sp>
          <p:sp>
            <p:nvSpPr>
              <p:cNvPr id="199" name="Rectangle 12"/>
              <p:cNvSpPr>
                <a:spLocks noChangeArrowheads="1"/>
              </p:cNvSpPr>
              <p:nvPr/>
            </p:nvSpPr>
            <p:spPr bwMode="auto">
              <a:xfrm>
                <a:off x="4894" y="3747"/>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200" name="Rectangle 13"/>
              <p:cNvSpPr>
                <a:spLocks noChangeArrowheads="1"/>
              </p:cNvSpPr>
              <p:nvPr/>
            </p:nvSpPr>
            <p:spPr bwMode="auto">
              <a:xfrm>
                <a:off x="4896" y="3729"/>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noProof="1">
                    <a:latin typeface="Courier New" charset="0"/>
                  </a:rPr>
                  <a:t>ID</a:t>
                </a:r>
                <a:endParaRPr lang="en-US" dirty="0">
                  <a:latin typeface="Courier New" charset="0"/>
                </a:endParaRPr>
              </a:p>
            </p:txBody>
          </p:sp>
        </p:grpSp>
        <p:grpSp>
          <p:nvGrpSpPr>
            <p:cNvPr id="5" name="Group 15"/>
            <p:cNvGrpSpPr>
              <a:grpSpLocks/>
            </p:cNvGrpSpPr>
            <p:nvPr/>
          </p:nvGrpSpPr>
          <p:grpSpPr bwMode="auto">
            <a:xfrm>
              <a:off x="3467710" y="5807898"/>
              <a:ext cx="762000" cy="560388"/>
              <a:chOff x="1552" y="3729"/>
              <a:chExt cx="480" cy="353"/>
            </a:xfrm>
          </p:grpSpPr>
          <p:sp>
            <p:nvSpPr>
              <p:cNvPr id="193" name="Rectangle 16"/>
              <p:cNvSpPr>
                <a:spLocks noChangeArrowheads="1"/>
              </p:cNvSpPr>
              <p:nvPr/>
            </p:nvSpPr>
            <p:spPr bwMode="auto">
              <a:xfrm>
                <a:off x="1568" y="3915"/>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94" name="Rectangle 17"/>
              <p:cNvSpPr>
                <a:spLocks noChangeArrowheads="1"/>
              </p:cNvSpPr>
              <p:nvPr/>
            </p:nvSpPr>
            <p:spPr bwMode="auto">
              <a:xfrm>
                <a:off x="1570" y="3897"/>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9</a:t>
                </a:r>
                <a:endParaRPr lang="en-US" dirty="0">
                  <a:latin typeface="Courier New" charset="0"/>
                </a:endParaRPr>
              </a:p>
            </p:txBody>
          </p:sp>
          <p:sp>
            <p:nvSpPr>
              <p:cNvPr id="195" name="Rectangle 18"/>
              <p:cNvSpPr>
                <a:spLocks noChangeArrowheads="1"/>
              </p:cNvSpPr>
              <p:nvPr/>
            </p:nvSpPr>
            <p:spPr bwMode="auto">
              <a:xfrm>
                <a:off x="1568" y="3747"/>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96" name="Rectangle 19"/>
              <p:cNvSpPr>
                <a:spLocks noChangeArrowheads="1"/>
              </p:cNvSpPr>
              <p:nvPr/>
            </p:nvSpPr>
            <p:spPr bwMode="auto">
              <a:xfrm>
                <a:off x="1552" y="3729"/>
                <a:ext cx="480"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CONST</a:t>
                </a:r>
                <a:endParaRPr lang="en-US" dirty="0">
                  <a:latin typeface="Courier New" charset="0"/>
                </a:endParaRPr>
              </a:p>
            </p:txBody>
          </p:sp>
        </p:grpSp>
        <p:grpSp>
          <p:nvGrpSpPr>
            <p:cNvPr id="6" name="Group 20"/>
            <p:cNvGrpSpPr>
              <a:grpSpLocks/>
            </p:cNvGrpSpPr>
            <p:nvPr/>
          </p:nvGrpSpPr>
          <p:grpSpPr bwMode="auto">
            <a:xfrm>
              <a:off x="5763235" y="5807898"/>
              <a:ext cx="688975" cy="560388"/>
              <a:chOff x="4894" y="3729"/>
              <a:chExt cx="434" cy="353"/>
            </a:xfrm>
          </p:grpSpPr>
          <p:sp>
            <p:nvSpPr>
              <p:cNvPr id="189" name="Rectangle 21"/>
              <p:cNvSpPr>
                <a:spLocks noChangeArrowheads="1"/>
              </p:cNvSpPr>
              <p:nvPr/>
            </p:nvSpPr>
            <p:spPr bwMode="auto">
              <a:xfrm>
                <a:off x="4894" y="3915"/>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90" name="Rectangle 22"/>
              <p:cNvSpPr>
                <a:spLocks noChangeArrowheads="1"/>
              </p:cNvSpPr>
              <p:nvPr/>
            </p:nvSpPr>
            <p:spPr bwMode="auto">
              <a:xfrm>
                <a:off x="4896" y="3897"/>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x</a:t>
                </a:r>
                <a:endParaRPr lang="en-US" dirty="0">
                  <a:latin typeface="Courier New" charset="0"/>
                </a:endParaRPr>
              </a:p>
            </p:txBody>
          </p:sp>
          <p:sp>
            <p:nvSpPr>
              <p:cNvPr id="191" name="Rectangle 23"/>
              <p:cNvSpPr>
                <a:spLocks noChangeArrowheads="1"/>
              </p:cNvSpPr>
              <p:nvPr/>
            </p:nvSpPr>
            <p:spPr bwMode="auto">
              <a:xfrm>
                <a:off x="4894" y="3747"/>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92" name="Rectangle 24"/>
              <p:cNvSpPr>
                <a:spLocks noChangeArrowheads="1"/>
              </p:cNvSpPr>
              <p:nvPr/>
            </p:nvSpPr>
            <p:spPr bwMode="auto">
              <a:xfrm>
                <a:off x="4896" y="3729"/>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noProof="1">
                    <a:latin typeface="Courier New" charset="0"/>
                  </a:rPr>
                  <a:t>ID</a:t>
                </a:r>
                <a:endParaRPr lang="en-US" dirty="0">
                  <a:latin typeface="Courier New" charset="0"/>
                </a:endParaRPr>
              </a:p>
            </p:txBody>
          </p:sp>
        </p:grpSp>
        <p:grpSp>
          <p:nvGrpSpPr>
            <p:cNvPr id="7" name="Group 25"/>
            <p:cNvGrpSpPr>
              <a:grpSpLocks/>
            </p:cNvGrpSpPr>
            <p:nvPr/>
          </p:nvGrpSpPr>
          <p:grpSpPr bwMode="auto">
            <a:xfrm>
              <a:off x="4620235" y="5807897"/>
              <a:ext cx="688975" cy="823913"/>
              <a:chOff x="3078" y="3729"/>
              <a:chExt cx="434" cy="519"/>
            </a:xfrm>
          </p:grpSpPr>
          <p:sp>
            <p:nvSpPr>
              <p:cNvPr id="183" name="Rectangle 26"/>
              <p:cNvSpPr>
                <a:spLocks noChangeArrowheads="1"/>
              </p:cNvSpPr>
              <p:nvPr/>
            </p:nvSpPr>
            <p:spPr bwMode="auto">
              <a:xfrm>
                <a:off x="3078" y="3915"/>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84" name="Rectangle 27"/>
              <p:cNvSpPr>
                <a:spLocks noChangeArrowheads="1"/>
              </p:cNvSpPr>
              <p:nvPr/>
            </p:nvSpPr>
            <p:spPr bwMode="auto">
              <a:xfrm>
                <a:off x="3080" y="3897"/>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a:t>
                </a:r>
                <a:endParaRPr lang="en-US" dirty="0">
                  <a:latin typeface="Courier New" charset="0"/>
                </a:endParaRPr>
              </a:p>
            </p:txBody>
          </p:sp>
          <p:sp>
            <p:nvSpPr>
              <p:cNvPr id="185" name="Rectangle 28"/>
              <p:cNvSpPr>
                <a:spLocks noChangeArrowheads="1"/>
              </p:cNvSpPr>
              <p:nvPr/>
            </p:nvSpPr>
            <p:spPr bwMode="auto">
              <a:xfrm>
                <a:off x="3078" y="3747"/>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86" name="Rectangle 29"/>
              <p:cNvSpPr>
                <a:spLocks noChangeArrowheads="1"/>
              </p:cNvSpPr>
              <p:nvPr/>
            </p:nvSpPr>
            <p:spPr bwMode="auto">
              <a:xfrm>
                <a:off x="3080" y="3729"/>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COMP</a:t>
                </a:r>
                <a:endParaRPr lang="en-US" dirty="0">
                  <a:latin typeface="Courier New" charset="0"/>
                </a:endParaRPr>
              </a:p>
            </p:txBody>
          </p:sp>
          <p:sp>
            <p:nvSpPr>
              <p:cNvPr id="187" name="Rectangle 30"/>
              <p:cNvSpPr>
                <a:spLocks noChangeArrowheads="1"/>
              </p:cNvSpPr>
              <p:nvPr/>
            </p:nvSpPr>
            <p:spPr bwMode="auto">
              <a:xfrm>
                <a:off x="3078" y="4081"/>
                <a:ext cx="213"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88" name="Rectangle 31"/>
              <p:cNvSpPr>
                <a:spLocks noChangeArrowheads="1"/>
              </p:cNvSpPr>
              <p:nvPr/>
            </p:nvSpPr>
            <p:spPr bwMode="auto">
              <a:xfrm>
                <a:off x="3293" y="4081"/>
                <a:ext cx="219"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grpSp>
        <p:cxnSp>
          <p:nvCxnSpPr>
            <p:cNvPr id="149" name="AutoShape 32"/>
            <p:cNvCxnSpPr>
              <a:cxnSpLocks noChangeShapeType="1"/>
              <a:stCxn id="150" idx="6"/>
            </p:cNvCxnSpPr>
            <p:nvPr/>
          </p:nvCxnSpPr>
          <p:spPr bwMode="auto">
            <a:xfrm flipV="1">
              <a:off x="5180623" y="5959916"/>
              <a:ext cx="585787" cy="545684"/>
            </a:xfrm>
            <a:prstGeom prst="bentConnector3">
              <a:avLst>
                <a:gd name="adj1" fmla="val 50000"/>
              </a:avLst>
            </a:prstGeom>
            <a:noFill/>
            <a:ln w="9525">
              <a:solidFill>
                <a:schemeClr val="tx1"/>
              </a:solidFill>
              <a:miter lim="800000"/>
              <a:headEnd/>
              <a:tailEnd type="triangle" w="med" len="med"/>
            </a:ln>
            <a:effectLst/>
          </p:spPr>
        </p:cxnSp>
        <p:sp>
          <p:nvSpPr>
            <p:cNvPr id="150" name="Oval 33"/>
            <p:cNvSpPr>
              <a:spLocks noChangeArrowheads="1"/>
            </p:cNvSpPr>
            <p:nvPr/>
          </p:nvSpPr>
          <p:spPr bwMode="auto">
            <a:xfrm>
              <a:off x="5106010" y="6468294"/>
              <a:ext cx="74613" cy="74612"/>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pPr>
                <a:lnSpc>
                  <a:spcPct val="90000"/>
                </a:lnSpc>
              </a:pPr>
              <a:endParaRPr lang="en-US"/>
            </a:p>
          </p:txBody>
        </p:sp>
        <p:sp>
          <p:nvSpPr>
            <p:cNvPr id="151" name="Oval 34"/>
            <p:cNvSpPr>
              <a:spLocks noChangeArrowheads="1"/>
            </p:cNvSpPr>
            <p:nvPr/>
          </p:nvSpPr>
          <p:spPr bwMode="auto">
            <a:xfrm>
              <a:off x="4750410" y="6468294"/>
              <a:ext cx="74613" cy="74612"/>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pPr>
                <a:lnSpc>
                  <a:spcPct val="90000"/>
                </a:lnSpc>
              </a:pPr>
              <a:endParaRPr lang="en-US"/>
            </a:p>
          </p:txBody>
        </p:sp>
        <p:cxnSp>
          <p:nvCxnSpPr>
            <p:cNvPr id="152" name="AutoShape 35"/>
            <p:cNvCxnSpPr>
              <a:cxnSpLocks noChangeShapeType="1"/>
              <a:stCxn id="151" idx="2"/>
            </p:cNvCxnSpPr>
            <p:nvPr/>
          </p:nvCxnSpPr>
          <p:spPr bwMode="auto">
            <a:xfrm rot="10800000">
              <a:off x="3493110" y="5984106"/>
              <a:ext cx="1257300" cy="522288"/>
            </a:xfrm>
            <a:prstGeom prst="bentConnector3">
              <a:avLst>
                <a:gd name="adj1" fmla="val 118306"/>
              </a:avLst>
            </a:prstGeom>
            <a:noFill/>
            <a:ln w="9525">
              <a:solidFill>
                <a:schemeClr val="tx1"/>
              </a:solidFill>
              <a:miter lim="800000"/>
              <a:headEnd/>
              <a:tailEnd type="triangle" w="med" len="med"/>
            </a:ln>
            <a:effectLst/>
          </p:spPr>
        </p:cxnSp>
        <p:sp>
          <p:nvSpPr>
            <p:cNvPr id="153" name="Rectangle 36"/>
            <p:cNvSpPr>
              <a:spLocks noChangeArrowheads="1"/>
            </p:cNvSpPr>
            <p:nvPr/>
          </p:nvSpPr>
          <p:spPr bwMode="auto">
            <a:xfrm>
              <a:off x="7849210" y="6103169"/>
              <a:ext cx="688975" cy="265112"/>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54" name="Rectangle 37"/>
            <p:cNvSpPr>
              <a:spLocks noChangeArrowheads="1"/>
            </p:cNvSpPr>
            <p:nvPr/>
          </p:nvSpPr>
          <p:spPr bwMode="auto">
            <a:xfrm>
              <a:off x="7852385" y="6074216"/>
              <a:ext cx="684213" cy="28982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7</a:t>
              </a:r>
              <a:endParaRPr lang="en-US" dirty="0">
                <a:latin typeface="Courier New" charset="0"/>
              </a:endParaRPr>
            </a:p>
          </p:txBody>
        </p:sp>
        <p:sp>
          <p:nvSpPr>
            <p:cNvPr id="155" name="Rectangle 38"/>
            <p:cNvSpPr>
              <a:spLocks noChangeArrowheads="1"/>
            </p:cNvSpPr>
            <p:nvPr/>
          </p:nvSpPr>
          <p:spPr bwMode="auto">
            <a:xfrm>
              <a:off x="7849210" y="5836469"/>
              <a:ext cx="688975" cy="265112"/>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56" name="Rectangle 39"/>
            <p:cNvSpPr>
              <a:spLocks noChangeArrowheads="1"/>
            </p:cNvSpPr>
            <p:nvPr/>
          </p:nvSpPr>
          <p:spPr bwMode="auto">
            <a:xfrm>
              <a:off x="7811110" y="5807516"/>
              <a:ext cx="762000" cy="28982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CONST</a:t>
              </a:r>
              <a:endParaRPr lang="en-US" dirty="0">
                <a:latin typeface="Courier New" charset="0"/>
              </a:endParaRPr>
            </a:p>
          </p:txBody>
        </p:sp>
        <p:grpSp>
          <p:nvGrpSpPr>
            <p:cNvPr id="8" name="Group 40"/>
            <p:cNvGrpSpPr>
              <a:grpSpLocks/>
            </p:cNvGrpSpPr>
            <p:nvPr/>
          </p:nvGrpSpPr>
          <p:grpSpPr bwMode="auto">
            <a:xfrm>
              <a:off x="6817335" y="5807897"/>
              <a:ext cx="688975" cy="823913"/>
              <a:chOff x="3078" y="3729"/>
              <a:chExt cx="434" cy="519"/>
            </a:xfrm>
          </p:grpSpPr>
          <p:sp>
            <p:nvSpPr>
              <p:cNvPr id="177" name="Rectangle 41"/>
              <p:cNvSpPr>
                <a:spLocks noChangeArrowheads="1"/>
              </p:cNvSpPr>
              <p:nvPr/>
            </p:nvSpPr>
            <p:spPr bwMode="auto">
              <a:xfrm>
                <a:off x="3078" y="3915"/>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78" name="Rectangle 42"/>
              <p:cNvSpPr>
                <a:spLocks noChangeArrowheads="1"/>
              </p:cNvSpPr>
              <p:nvPr/>
            </p:nvSpPr>
            <p:spPr bwMode="auto">
              <a:xfrm>
                <a:off x="3080" y="3897"/>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a:t>
                </a:r>
                <a:endParaRPr lang="en-US" dirty="0">
                  <a:latin typeface="Courier New" charset="0"/>
                </a:endParaRPr>
              </a:p>
            </p:txBody>
          </p:sp>
          <p:sp>
            <p:nvSpPr>
              <p:cNvPr id="179" name="Rectangle 43"/>
              <p:cNvSpPr>
                <a:spLocks noChangeArrowheads="1"/>
              </p:cNvSpPr>
              <p:nvPr/>
            </p:nvSpPr>
            <p:spPr bwMode="auto">
              <a:xfrm>
                <a:off x="3078" y="3747"/>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80" name="Rectangle 44"/>
              <p:cNvSpPr>
                <a:spLocks noChangeArrowheads="1"/>
              </p:cNvSpPr>
              <p:nvPr/>
            </p:nvSpPr>
            <p:spPr bwMode="auto">
              <a:xfrm>
                <a:off x="3080" y="3729"/>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COMP</a:t>
                </a:r>
                <a:endParaRPr lang="en-US" dirty="0">
                  <a:latin typeface="Courier New" charset="0"/>
                </a:endParaRPr>
              </a:p>
            </p:txBody>
          </p:sp>
          <p:sp>
            <p:nvSpPr>
              <p:cNvPr id="181" name="Rectangle 45"/>
              <p:cNvSpPr>
                <a:spLocks noChangeArrowheads="1"/>
              </p:cNvSpPr>
              <p:nvPr/>
            </p:nvSpPr>
            <p:spPr bwMode="auto">
              <a:xfrm>
                <a:off x="3078" y="4081"/>
                <a:ext cx="213"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82" name="Rectangle 46"/>
              <p:cNvSpPr>
                <a:spLocks noChangeArrowheads="1"/>
              </p:cNvSpPr>
              <p:nvPr/>
            </p:nvSpPr>
            <p:spPr bwMode="auto">
              <a:xfrm>
                <a:off x="3293" y="4081"/>
                <a:ext cx="219"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grpSp>
        <p:sp>
          <p:nvSpPr>
            <p:cNvPr id="158" name="Oval 47"/>
            <p:cNvSpPr>
              <a:spLocks noChangeArrowheads="1"/>
            </p:cNvSpPr>
            <p:nvPr/>
          </p:nvSpPr>
          <p:spPr bwMode="auto">
            <a:xfrm>
              <a:off x="7303110" y="6468294"/>
              <a:ext cx="74613" cy="74612"/>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pPr>
                <a:lnSpc>
                  <a:spcPct val="90000"/>
                </a:lnSpc>
              </a:pPr>
              <a:endParaRPr lang="en-US"/>
            </a:p>
          </p:txBody>
        </p:sp>
        <p:sp>
          <p:nvSpPr>
            <p:cNvPr id="159" name="Oval 48"/>
            <p:cNvSpPr>
              <a:spLocks noChangeArrowheads="1"/>
            </p:cNvSpPr>
            <p:nvPr/>
          </p:nvSpPr>
          <p:spPr bwMode="auto">
            <a:xfrm>
              <a:off x="6947510" y="6468294"/>
              <a:ext cx="74613" cy="74612"/>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pPr>
                <a:lnSpc>
                  <a:spcPct val="90000"/>
                </a:lnSpc>
              </a:pPr>
              <a:endParaRPr lang="en-US"/>
            </a:p>
          </p:txBody>
        </p:sp>
        <p:cxnSp>
          <p:nvCxnSpPr>
            <p:cNvPr id="160" name="AutoShape 49"/>
            <p:cNvCxnSpPr>
              <a:cxnSpLocks noChangeShapeType="1"/>
              <a:stCxn id="158" idx="6"/>
              <a:endCxn id="155" idx="1"/>
            </p:cNvCxnSpPr>
            <p:nvPr/>
          </p:nvCxnSpPr>
          <p:spPr bwMode="auto">
            <a:xfrm flipV="1">
              <a:off x="7377723" y="5969819"/>
              <a:ext cx="471487" cy="536575"/>
            </a:xfrm>
            <a:prstGeom prst="bentConnector3">
              <a:avLst>
                <a:gd name="adj1" fmla="val 52185"/>
              </a:avLst>
            </a:prstGeom>
            <a:noFill/>
            <a:ln w="9525">
              <a:solidFill>
                <a:schemeClr val="tx1"/>
              </a:solidFill>
              <a:miter lim="800000"/>
              <a:headEnd/>
              <a:tailEnd type="triangle" w="med" len="med"/>
            </a:ln>
            <a:effectLst/>
          </p:spPr>
        </p:cxnSp>
        <p:cxnSp>
          <p:nvCxnSpPr>
            <p:cNvPr id="161" name="AutoShape 50"/>
            <p:cNvCxnSpPr>
              <a:cxnSpLocks noChangeShapeType="1"/>
              <a:stCxn id="159" idx="2"/>
            </p:cNvCxnSpPr>
            <p:nvPr/>
          </p:nvCxnSpPr>
          <p:spPr bwMode="auto">
            <a:xfrm rot="10800000">
              <a:off x="6553200" y="5638800"/>
              <a:ext cx="394310" cy="866800"/>
            </a:xfrm>
            <a:prstGeom prst="bentConnector2">
              <a:avLst/>
            </a:prstGeom>
            <a:noFill/>
            <a:ln w="9525">
              <a:solidFill>
                <a:schemeClr val="tx1"/>
              </a:solidFill>
              <a:miter lim="800000"/>
              <a:headEnd/>
              <a:tailEnd/>
            </a:ln>
            <a:effectLst/>
          </p:spPr>
        </p:cxnSp>
        <p:cxnSp>
          <p:nvCxnSpPr>
            <p:cNvPr id="162" name="AutoShape 51"/>
            <p:cNvCxnSpPr>
              <a:cxnSpLocks noChangeShapeType="1"/>
              <a:endCxn id="186" idx="1"/>
            </p:cNvCxnSpPr>
            <p:nvPr/>
          </p:nvCxnSpPr>
          <p:spPr bwMode="auto">
            <a:xfrm rot="10800000" flipV="1">
              <a:off x="4623410" y="5647856"/>
              <a:ext cx="1917700" cy="305298"/>
            </a:xfrm>
            <a:prstGeom prst="bentConnector3">
              <a:avLst>
                <a:gd name="adj1" fmla="val 111921"/>
              </a:avLst>
            </a:prstGeom>
            <a:noFill/>
            <a:ln w="9525">
              <a:solidFill>
                <a:schemeClr val="tx1"/>
              </a:solidFill>
              <a:miter lim="800000"/>
              <a:headEnd/>
              <a:tailEnd type="triangle" w="med" len="med"/>
            </a:ln>
            <a:effectLst/>
          </p:spPr>
        </p:cxnSp>
        <p:grpSp>
          <p:nvGrpSpPr>
            <p:cNvPr id="9" name="Group 52"/>
            <p:cNvGrpSpPr>
              <a:grpSpLocks/>
            </p:cNvGrpSpPr>
            <p:nvPr/>
          </p:nvGrpSpPr>
          <p:grpSpPr bwMode="auto">
            <a:xfrm>
              <a:off x="2261210" y="5807897"/>
              <a:ext cx="688975" cy="823913"/>
              <a:chOff x="3078" y="3729"/>
              <a:chExt cx="434" cy="519"/>
            </a:xfrm>
          </p:grpSpPr>
          <p:sp>
            <p:nvSpPr>
              <p:cNvPr id="171" name="Rectangle 53"/>
              <p:cNvSpPr>
                <a:spLocks noChangeArrowheads="1"/>
              </p:cNvSpPr>
              <p:nvPr/>
            </p:nvSpPr>
            <p:spPr bwMode="auto">
              <a:xfrm>
                <a:off x="3078" y="3915"/>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72" name="Rectangle 54"/>
              <p:cNvSpPr>
                <a:spLocks noChangeArrowheads="1"/>
              </p:cNvSpPr>
              <p:nvPr/>
            </p:nvSpPr>
            <p:spPr bwMode="auto">
              <a:xfrm>
                <a:off x="3080" y="3897"/>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noProof="1">
                    <a:latin typeface="Courier New" charset="0"/>
                  </a:rPr>
                  <a:t>=</a:t>
                </a:r>
                <a:endParaRPr lang="en-US" dirty="0">
                  <a:latin typeface="Courier New" charset="0"/>
                </a:endParaRPr>
              </a:p>
            </p:txBody>
          </p:sp>
          <p:sp>
            <p:nvSpPr>
              <p:cNvPr id="173" name="Rectangle 55"/>
              <p:cNvSpPr>
                <a:spLocks noChangeArrowheads="1"/>
              </p:cNvSpPr>
              <p:nvPr/>
            </p:nvSpPr>
            <p:spPr bwMode="auto">
              <a:xfrm>
                <a:off x="3078" y="3747"/>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74" name="Rectangle 56"/>
              <p:cNvSpPr>
                <a:spLocks noChangeArrowheads="1"/>
              </p:cNvSpPr>
              <p:nvPr/>
            </p:nvSpPr>
            <p:spPr bwMode="auto">
              <a:xfrm>
                <a:off x="3080" y="3729"/>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COMP</a:t>
                </a:r>
                <a:endParaRPr lang="en-US" dirty="0">
                  <a:latin typeface="Courier New" charset="0"/>
                </a:endParaRPr>
              </a:p>
            </p:txBody>
          </p:sp>
          <p:sp>
            <p:nvSpPr>
              <p:cNvPr id="175" name="Rectangle 57"/>
              <p:cNvSpPr>
                <a:spLocks noChangeArrowheads="1"/>
              </p:cNvSpPr>
              <p:nvPr/>
            </p:nvSpPr>
            <p:spPr bwMode="auto">
              <a:xfrm>
                <a:off x="3078" y="4081"/>
                <a:ext cx="213"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76" name="Rectangle 58"/>
              <p:cNvSpPr>
                <a:spLocks noChangeArrowheads="1"/>
              </p:cNvSpPr>
              <p:nvPr/>
            </p:nvSpPr>
            <p:spPr bwMode="auto">
              <a:xfrm>
                <a:off x="3293" y="4081"/>
                <a:ext cx="219"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grpSp>
        <p:sp>
          <p:nvSpPr>
            <p:cNvPr id="164" name="Oval 59"/>
            <p:cNvSpPr>
              <a:spLocks noChangeArrowheads="1"/>
            </p:cNvSpPr>
            <p:nvPr/>
          </p:nvSpPr>
          <p:spPr bwMode="auto">
            <a:xfrm>
              <a:off x="2746985" y="6468294"/>
              <a:ext cx="74613" cy="74612"/>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pPr>
                <a:lnSpc>
                  <a:spcPct val="90000"/>
                </a:lnSpc>
              </a:pPr>
              <a:endParaRPr lang="en-US"/>
            </a:p>
          </p:txBody>
        </p:sp>
        <p:sp>
          <p:nvSpPr>
            <p:cNvPr id="165" name="Oval 60"/>
            <p:cNvSpPr>
              <a:spLocks noChangeArrowheads="1"/>
            </p:cNvSpPr>
            <p:nvPr/>
          </p:nvSpPr>
          <p:spPr bwMode="auto">
            <a:xfrm>
              <a:off x="2391385" y="6468294"/>
              <a:ext cx="74613" cy="74612"/>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pPr>
                <a:lnSpc>
                  <a:spcPct val="90000"/>
                </a:lnSpc>
              </a:pPr>
              <a:endParaRPr lang="en-US"/>
            </a:p>
          </p:txBody>
        </p:sp>
        <p:cxnSp>
          <p:nvCxnSpPr>
            <p:cNvPr id="166" name="AutoShape 61"/>
            <p:cNvCxnSpPr>
              <a:cxnSpLocks noChangeShapeType="1"/>
              <a:stCxn id="164" idx="6"/>
            </p:cNvCxnSpPr>
            <p:nvPr/>
          </p:nvCxnSpPr>
          <p:spPr bwMode="auto">
            <a:xfrm flipV="1">
              <a:off x="2821598" y="5479143"/>
              <a:ext cx="250592" cy="1026457"/>
            </a:xfrm>
            <a:prstGeom prst="bentConnector2">
              <a:avLst/>
            </a:prstGeom>
            <a:noFill/>
            <a:ln w="9525">
              <a:solidFill>
                <a:schemeClr val="tx1"/>
              </a:solidFill>
              <a:miter lim="800000"/>
              <a:headEnd/>
              <a:tailEnd/>
            </a:ln>
            <a:effectLst/>
          </p:spPr>
        </p:cxnSp>
        <p:cxnSp>
          <p:nvCxnSpPr>
            <p:cNvPr id="167" name="AutoShape 62"/>
            <p:cNvCxnSpPr>
              <a:cxnSpLocks noChangeShapeType="1"/>
              <a:endCxn id="179" idx="1"/>
            </p:cNvCxnSpPr>
            <p:nvPr/>
          </p:nvCxnSpPr>
          <p:spPr bwMode="auto">
            <a:xfrm rot="16200000" flipH="1">
              <a:off x="6479023" y="5630716"/>
              <a:ext cx="489299" cy="187325"/>
            </a:xfrm>
            <a:prstGeom prst="bentConnector2">
              <a:avLst/>
            </a:prstGeom>
            <a:noFill/>
            <a:ln w="9525">
              <a:solidFill>
                <a:schemeClr val="tx1"/>
              </a:solidFill>
              <a:miter lim="800000"/>
              <a:headEnd/>
              <a:tailEnd type="triangle" w="med" len="med"/>
            </a:ln>
            <a:effectLst/>
          </p:spPr>
        </p:cxnSp>
        <p:cxnSp>
          <p:nvCxnSpPr>
            <p:cNvPr id="168" name="AutoShape 63"/>
            <p:cNvCxnSpPr>
              <a:cxnSpLocks noChangeShapeType="1"/>
            </p:cNvCxnSpPr>
            <p:nvPr/>
          </p:nvCxnSpPr>
          <p:spPr bwMode="auto">
            <a:xfrm>
              <a:off x="3074010" y="5479731"/>
              <a:ext cx="3556000" cy="0"/>
            </a:xfrm>
            <a:prstGeom prst="straightConnector1">
              <a:avLst/>
            </a:prstGeom>
            <a:noFill/>
            <a:ln w="9525">
              <a:solidFill>
                <a:schemeClr val="tx1"/>
              </a:solidFill>
              <a:round/>
              <a:headEnd/>
              <a:tailEnd/>
            </a:ln>
            <a:effectLst/>
          </p:spPr>
        </p:cxnSp>
        <p:cxnSp>
          <p:nvCxnSpPr>
            <p:cNvPr id="169" name="AutoShape 64"/>
            <p:cNvCxnSpPr>
              <a:cxnSpLocks noChangeShapeType="1"/>
            </p:cNvCxnSpPr>
            <p:nvPr/>
          </p:nvCxnSpPr>
          <p:spPr bwMode="auto">
            <a:xfrm rot="16200000" flipV="1">
              <a:off x="1714794" y="5829006"/>
              <a:ext cx="866800" cy="486387"/>
            </a:xfrm>
            <a:prstGeom prst="bentConnector3">
              <a:avLst>
                <a:gd name="adj1" fmla="val -234"/>
              </a:avLst>
            </a:prstGeom>
            <a:noFill/>
            <a:ln w="9525">
              <a:solidFill>
                <a:schemeClr val="tx1"/>
              </a:solidFill>
              <a:miter lim="800000"/>
              <a:headEnd/>
              <a:tailEnd/>
            </a:ln>
            <a:effectLst/>
          </p:spPr>
        </p:cxnSp>
        <p:cxnSp>
          <p:nvCxnSpPr>
            <p:cNvPr id="170" name="AutoShape 65"/>
            <p:cNvCxnSpPr>
              <a:cxnSpLocks noChangeShapeType="1"/>
              <a:endCxn id="199" idx="1"/>
            </p:cNvCxnSpPr>
            <p:nvPr/>
          </p:nvCxnSpPr>
          <p:spPr bwMode="auto">
            <a:xfrm rot="10800000" flipV="1">
              <a:off x="1103924" y="5638800"/>
              <a:ext cx="801077" cy="330230"/>
            </a:xfrm>
            <a:prstGeom prst="bentConnector3">
              <a:avLst>
                <a:gd name="adj1" fmla="val 128537"/>
              </a:avLst>
            </a:prstGeom>
            <a:noFill/>
            <a:ln w="9525">
              <a:solidFill>
                <a:schemeClr val="tx1"/>
              </a:solidFill>
              <a:miter lim="800000"/>
              <a:headEnd/>
              <a:tailEnd type="triangle" w="med" len="med"/>
            </a:ln>
            <a:effectLst/>
          </p:spPr>
        </p:cxnSp>
      </p:grpSp>
      <p:grpSp>
        <p:nvGrpSpPr>
          <p:cNvPr id="10" name="Group 212"/>
          <p:cNvGrpSpPr/>
          <p:nvPr/>
        </p:nvGrpSpPr>
        <p:grpSpPr>
          <a:xfrm>
            <a:off x="2264385" y="3553580"/>
            <a:ext cx="5558437" cy="2399575"/>
            <a:chOff x="2264385" y="3553580"/>
            <a:chExt cx="5558437" cy="2399575"/>
          </a:xfrm>
        </p:grpSpPr>
        <p:sp>
          <p:nvSpPr>
            <p:cNvPr id="202" name="Oval 14"/>
            <p:cNvSpPr>
              <a:spLocks noChangeArrowheads="1"/>
            </p:cNvSpPr>
            <p:nvPr/>
          </p:nvSpPr>
          <p:spPr bwMode="auto">
            <a:xfrm>
              <a:off x="7748210" y="3553580"/>
              <a:ext cx="74612" cy="74612"/>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endParaRPr lang="en-US"/>
            </a:p>
          </p:txBody>
        </p:sp>
        <p:cxnSp>
          <p:nvCxnSpPr>
            <p:cNvPr id="203" name="AutoShape 66"/>
            <p:cNvCxnSpPr>
              <a:cxnSpLocks noChangeShapeType="1"/>
              <a:stCxn id="202" idx="4"/>
              <a:endCxn id="174" idx="1"/>
            </p:cNvCxnSpPr>
            <p:nvPr/>
          </p:nvCxnSpPr>
          <p:spPr bwMode="auto">
            <a:xfrm rot="5400000">
              <a:off x="3862470" y="2030108"/>
              <a:ext cx="2324962" cy="5521131"/>
            </a:xfrm>
            <a:prstGeom prst="bentConnector4">
              <a:avLst>
                <a:gd name="adj1" fmla="val 72888"/>
                <a:gd name="adj2" fmla="val 104140"/>
              </a:avLst>
            </a:prstGeom>
            <a:noFill/>
            <a:ln w="9525">
              <a:solidFill>
                <a:schemeClr val="tx1"/>
              </a:solidFill>
              <a:miter lim="800000"/>
              <a:headEnd/>
              <a:tailEnd type="triangle" w="med" len="med"/>
            </a:ln>
            <a:effectLst/>
          </p:spPr>
        </p:cxnSp>
      </p:grpSp>
      <p:grpSp>
        <p:nvGrpSpPr>
          <p:cNvPr id="11" name="Group 211"/>
          <p:cNvGrpSpPr/>
          <p:nvPr/>
        </p:nvGrpSpPr>
        <p:grpSpPr>
          <a:xfrm>
            <a:off x="560615" y="1415973"/>
            <a:ext cx="8039100" cy="3361646"/>
            <a:chOff x="548520" y="1415973"/>
            <a:chExt cx="8039100" cy="3361646"/>
          </a:xfrm>
        </p:grpSpPr>
        <p:sp>
          <p:nvSpPr>
            <p:cNvPr id="205" name="Rectangle 7"/>
            <p:cNvSpPr>
              <a:spLocks noChangeArrowheads="1"/>
            </p:cNvSpPr>
            <p:nvPr/>
          </p:nvSpPr>
          <p:spPr bwMode="auto">
            <a:xfrm>
              <a:off x="548520" y="1452257"/>
              <a:ext cx="8032750" cy="3325362"/>
            </a:xfrm>
            <a:prstGeom prst="rect">
              <a:avLst/>
            </a:prstGeom>
            <a:solidFill>
              <a:schemeClr val="bg1"/>
            </a:solidFill>
            <a:ln w="19050">
              <a:solidFill>
                <a:schemeClr val="tx1"/>
              </a:solidFill>
              <a:miter lim="800000"/>
              <a:headEnd/>
              <a:tailEnd/>
            </a:ln>
            <a:effectLst/>
          </p:spPr>
          <p:txBody>
            <a:bodyPr wrap="none" anchor="ctr">
              <a:prstTxWarp prst="textNoShape">
                <a:avLst/>
              </a:prstTxWarp>
            </a:bodyPr>
            <a:lstStyle/>
            <a:p>
              <a:endParaRPr lang="en-US"/>
            </a:p>
          </p:txBody>
        </p:sp>
        <p:sp>
          <p:nvSpPr>
            <p:cNvPr id="206" name="Text Box 8"/>
            <p:cNvSpPr txBox="1">
              <a:spLocks noChangeArrowheads="1"/>
            </p:cNvSpPr>
            <p:nvPr/>
          </p:nvSpPr>
          <p:spPr bwMode="auto">
            <a:xfrm>
              <a:off x="624720" y="1415973"/>
              <a:ext cx="7962900" cy="2893100"/>
            </a:xfrm>
            <a:prstGeom prst="rect">
              <a:avLst/>
            </a:prstGeom>
            <a:noFill/>
            <a:ln w="9525">
              <a:noFill/>
              <a:miter lim="800000"/>
              <a:headEnd/>
              <a:tailEnd/>
            </a:ln>
            <a:effectLst/>
          </p:spPr>
          <p:txBody>
            <a:bodyPr>
              <a:prstTxWarp prst="textNoShape">
                <a:avLst/>
              </a:prstTxWarp>
              <a:spAutoFit/>
            </a:bodyPr>
            <a:lstStyle/>
            <a:p>
              <a:r>
                <a:rPr lang="en-US" noProof="1" smtClean="0">
                  <a:latin typeface="Courier New" charset="0"/>
                </a:rPr>
                <a:t>int CompoundExp::eval(EvaluationContext &amp; context) {</a:t>
              </a:r>
            </a:p>
            <a:p>
              <a:r>
                <a:rPr lang="en-US" noProof="1" smtClean="0">
                  <a:latin typeface="Courier New" charset="0"/>
                </a:rPr>
                <a:t>   int right = rhs-&gt;eval(context);</a:t>
              </a:r>
            </a:p>
            <a:p>
              <a:r>
                <a:rPr lang="en-US" noProof="1" smtClean="0">
                  <a:latin typeface="Courier New" charset="0"/>
                </a:rPr>
                <a:t>   if (op == "=") {</a:t>
              </a:r>
            </a:p>
            <a:p>
              <a:r>
                <a:rPr lang="en-US" noProof="1" smtClean="0">
                  <a:latin typeface="Courier New" charset="0"/>
                </a:rPr>
                <a:t>      context.setValue(lhs-&gt;getIdentifierName(), right);</a:t>
              </a:r>
            </a:p>
            <a:p>
              <a:r>
                <a:rPr lang="en-US" noProof="1" smtClean="0">
                  <a:latin typeface="Courier New" charset="0"/>
                </a:rPr>
                <a:t>      return right;</a:t>
              </a:r>
            </a:p>
            <a:p>
              <a:r>
                <a:rPr lang="en-US" noProof="1" smtClean="0">
                  <a:latin typeface="Courier New" charset="0"/>
                </a:rPr>
                <a:t>   }</a:t>
              </a:r>
            </a:p>
            <a:p>
              <a:r>
                <a:rPr lang="en-US" noProof="1" smtClean="0">
                  <a:latin typeface="Courier New" charset="0"/>
                </a:rPr>
                <a:t>   int left = lhs-&gt;eval(context);</a:t>
              </a:r>
            </a:p>
            <a:p>
              <a:r>
                <a:rPr lang="en-US" noProof="1" smtClean="0">
                  <a:latin typeface="Courier New" charset="0"/>
                </a:rPr>
                <a:t>   if (op == "+") return left + right;</a:t>
              </a:r>
            </a:p>
            <a:p>
              <a:r>
                <a:rPr lang="en-US" noProof="1" smtClean="0">
                  <a:latin typeface="Courier New" charset="0"/>
                </a:rPr>
                <a:t>   if (op == "-") return left - right;</a:t>
              </a:r>
            </a:p>
            <a:p>
              <a:r>
                <a:rPr lang="en-US" noProof="1" smtClean="0">
                  <a:latin typeface="Courier New" charset="0"/>
                </a:rPr>
                <a:t>   if (op == "*") return left * right;</a:t>
              </a:r>
            </a:p>
            <a:p>
              <a:r>
                <a:rPr lang="en-US" noProof="1" smtClean="0">
                  <a:latin typeface="Courier New" charset="0"/>
                </a:rPr>
                <a:t>   if (op == "/") return left / right;</a:t>
              </a:r>
            </a:p>
            <a:p>
              <a:r>
                <a:rPr lang="en-US" noProof="1" smtClean="0">
                  <a:latin typeface="Courier New" charset="0"/>
                </a:rPr>
                <a:t>   error("Illegal operator in expression");</a:t>
              </a:r>
            </a:p>
            <a:p>
              <a:r>
                <a:rPr lang="en-US" noProof="1" smtClean="0">
                  <a:latin typeface="Courier New" charset="0"/>
                </a:rPr>
                <a:t>}</a:t>
              </a:r>
              <a:endParaRPr lang="en-US" noProof="1">
                <a:latin typeface="Courier New" charset="0"/>
              </a:endParaRPr>
            </a:p>
          </p:txBody>
        </p:sp>
        <p:sp>
          <p:nvSpPr>
            <p:cNvPr id="207" name="Rectangle 67"/>
            <p:cNvSpPr>
              <a:spLocks noChangeArrowheads="1"/>
            </p:cNvSpPr>
            <p:nvPr/>
          </p:nvSpPr>
          <p:spPr bwMode="auto">
            <a:xfrm>
              <a:off x="4372580" y="4311950"/>
              <a:ext cx="1825625"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208" name="Text Box 68"/>
            <p:cNvSpPr txBox="1">
              <a:spLocks noChangeArrowheads="1"/>
            </p:cNvSpPr>
            <p:nvPr/>
          </p:nvSpPr>
          <p:spPr bwMode="auto">
            <a:xfrm>
              <a:off x="4331305" y="4018035"/>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context</a:t>
              </a:r>
              <a:endParaRPr lang="en-US" dirty="0">
                <a:latin typeface="Courier New" charset="0"/>
              </a:endParaRPr>
            </a:p>
          </p:txBody>
        </p:sp>
        <p:sp>
          <p:nvSpPr>
            <p:cNvPr id="209" name="Rectangle 71"/>
            <p:cNvSpPr>
              <a:spLocks noChangeArrowheads="1"/>
            </p:cNvSpPr>
            <p:nvPr/>
          </p:nvSpPr>
          <p:spPr bwMode="auto">
            <a:xfrm>
              <a:off x="4407505" y="4329490"/>
              <a:ext cx="723363" cy="307777"/>
            </a:xfrm>
            <a:prstGeom prst="rect">
              <a:avLst/>
            </a:prstGeom>
            <a:noFill/>
            <a:ln w="9525">
              <a:noFill/>
              <a:miter lim="800000"/>
              <a:headEnd/>
              <a:tailEnd/>
            </a:ln>
            <a:effectLst/>
          </p:spPr>
          <p:txBody>
            <a:bodyPr wrap="none">
              <a:prstTxWarp prst="textNoShape">
                <a:avLst/>
              </a:prstTxWarp>
              <a:spAutoFit/>
            </a:bodyPr>
            <a:lstStyle/>
            <a:p>
              <a:r>
                <a:rPr lang="en-US" noProof="1" smtClean="0">
                  <a:latin typeface="Courier New" charset="0"/>
                </a:rPr>
                <a:t>x = 3</a:t>
              </a:r>
              <a:endParaRPr lang="en-US" dirty="0">
                <a:latin typeface="Courier New" charset="0"/>
              </a:endParaRPr>
            </a:p>
          </p:txBody>
        </p:sp>
        <p:sp>
          <p:nvSpPr>
            <p:cNvPr id="210" name="Rectangle 69"/>
            <p:cNvSpPr>
              <a:spLocks noChangeArrowheads="1"/>
            </p:cNvSpPr>
            <p:nvPr/>
          </p:nvSpPr>
          <p:spPr bwMode="auto">
            <a:xfrm>
              <a:off x="7442200" y="4311950"/>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211" name="Text Box 70"/>
            <p:cNvSpPr txBox="1">
              <a:spLocks noChangeArrowheads="1"/>
            </p:cNvSpPr>
            <p:nvPr/>
          </p:nvSpPr>
          <p:spPr bwMode="auto">
            <a:xfrm>
              <a:off x="7404100" y="400594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left</a:t>
              </a:r>
              <a:endParaRPr lang="en-US" dirty="0">
                <a:latin typeface="Courier New" charset="0"/>
              </a:endParaRPr>
            </a:p>
          </p:txBody>
        </p:sp>
        <p:sp>
          <p:nvSpPr>
            <p:cNvPr id="212" name="Rectangle 69"/>
            <p:cNvSpPr>
              <a:spLocks noChangeArrowheads="1"/>
            </p:cNvSpPr>
            <p:nvPr/>
          </p:nvSpPr>
          <p:spPr bwMode="auto">
            <a:xfrm>
              <a:off x="6322180" y="4313160"/>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213" name="Text Box 70"/>
            <p:cNvSpPr txBox="1">
              <a:spLocks noChangeArrowheads="1"/>
            </p:cNvSpPr>
            <p:nvPr/>
          </p:nvSpPr>
          <p:spPr bwMode="auto">
            <a:xfrm>
              <a:off x="6284080" y="400715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right</a:t>
              </a:r>
              <a:endParaRPr lang="en-US" dirty="0">
                <a:latin typeface="Courier New" charset="0"/>
              </a:endParaRPr>
            </a:p>
          </p:txBody>
        </p:sp>
        <p:sp>
          <p:nvSpPr>
            <p:cNvPr id="214" name="Rectangle 69"/>
            <p:cNvSpPr>
              <a:spLocks noChangeArrowheads="1"/>
            </p:cNvSpPr>
            <p:nvPr/>
          </p:nvSpPr>
          <p:spPr bwMode="auto">
            <a:xfrm>
              <a:off x="3265715" y="4314370"/>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215" name="Text Box 70"/>
            <p:cNvSpPr txBox="1">
              <a:spLocks noChangeArrowheads="1"/>
            </p:cNvSpPr>
            <p:nvPr/>
          </p:nvSpPr>
          <p:spPr bwMode="auto">
            <a:xfrm>
              <a:off x="3227615" y="400836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this</a:t>
              </a:r>
              <a:endParaRPr lang="en-US" dirty="0">
                <a:latin typeface="Courier New" charset="0"/>
              </a:endParaRPr>
            </a:p>
          </p:txBody>
        </p:sp>
      </p:grpSp>
      <p:sp>
        <p:nvSpPr>
          <p:cNvPr id="216" name="Rectangle 73"/>
          <p:cNvSpPr>
            <a:spLocks noChangeArrowheads="1"/>
          </p:cNvSpPr>
          <p:nvPr/>
        </p:nvSpPr>
        <p:spPr bwMode="auto">
          <a:xfrm>
            <a:off x="999065" y="1700590"/>
            <a:ext cx="3420535" cy="231775"/>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grpSp>
        <p:nvGrpSpPr>
          <p:cNvPr id="12" name="Group 733"/>
          <p:cNvGrpSpPr/>
          <p:nvPr/>
        </p:nvGrpSpPr>
        <p:grpSpPr>
          <a:xfrm>
            <a:off x="2258528" y="4471610"/>
            <a:ext cx="1546254" cy="1481545"/>
            <a:chOff x="2258528" y="4471610"/>
            <a:chExt cx="1546254" cy="1481545"/>
          </a:xfrm>
          <a:solidFill>
            <a:srgbClr val="FF0000"/>
          </a:solidFill>
        </p:grpSpPr>
        <p:sp>
          <p:nvSpPr>
            <p:cNvPr id="218" name="Oval 14"/>
            <p:cNvSpPr>
              <a:spLocks noChangeArrowheads="1"/>
            </p:cNvSpPr>
            <p:nvPr/>
          </p:nvSpPr>
          <p:spPr bwMode="auto">
            <a:xfrm>
              <a:off x="3730170" y="4471610"/>
              <a:ext cx="74612" cy="74612"/>
            </a:xfrm>
            <a:prstGeom prst="ellipse">
              <a:avLst/>
            </a:prstGeom>
            <a:grpFill/>
            <a:ln w="9525">
              <a:solidFill>
                <a:srgbClr val="FF0000"/>
              </a:solidFill>
              <a:round/>
              <a:headEnd/>
              <a:tailEnd/>
            </a:ln>
            <a:effectLst/>
          </p:spPr>
          <p:txBody>
            <a:bodyPr wrap="none" anchor="ctr">
              <a:prstTxWarp prst="textNoShape">
                <a:avLst/>
              </a:prstTxWarp>
            </a:bodyPr>
            <a:lstStyle/>
            <a:p>
              <a:endParaRPr lang="en-US"/>
            </a:p>
          </p:txBody>
        </p:sp>
        <p:cxnSp>
          <p:nvCxnSpPr>
            <p:cNvPr id="219" name="AutoShape 66"/>
            <p:cNvCxnSpPr>
              <a:cxnSpLocks noChangeShapeType="1"/>
            </p:cNvCxnSpPr>
            <p:nvPr/>
          </p:nvCxnSpPr>
          <p:spPr bwMode="auto">
            <a:xfrm rot="5400000">
              <a:off x="2306608" y="4498143"/>
              <a:ext cx="1406932" cy="1503091"/>
            </a:xfrm>
            <a:prstGeom prst="bentConnector4">
              <a:avLst>
                <a:gd name="adj1" fmla="val 56014"/>
                <a:gd name="adj2" fmla="val 115209"/>
              </a:avLst>
            </a:prstGeom>
            <a:grpFill/>
            <a:ln w="9525">
              <a:solidFill>
                <a:srgbClr val="FF0000"/>
              </a:solidFill>
              <a:miter lim="800000"/>
              <a:headEnd/>
              <a:tailEnd type="triangle" w="med" len="med"/>
            </a:ln>
            <a:effectLst/>
          </p:spPr>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accel="50000" decel="5000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000" fill="hold"/>
                                        <p:tgtEl>
                                          <p:spTgt spid="11"/>
                                        </p:tgtEl>
                                        <p:attrNameLst>
                                          <p:attrName>ppt_x</p:attrName>
                                        </p:attrNameLst>
                                      </p:cBhvr>
                                      <p:tavLst>
                                        <p:tav tm="0">
                                          <p:val>
                                            <p:strVal val="1+#ppt_w/2"/>
                                          </p:val>
                                        </p:tav>
                                        <p:tav tm="100000">
                                          <p:val>
                                            <p:strVal val="#ppt_x"/>
                                          </p:val>
                                        </p:tav>
                                      </p:tavLst>
                                    </p:anim>
                                    <p:anim calcmode="lin" valueType="num">
                                      <p:cBhvr additive="base">
                                        <p:cTn id="8" dur="1000" fill="hold"/>
                                        <p:tgtEl>
                                          <p:spTgt spid="11"/>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1" presetClass="exit" presetSubtype="0" fill="hold" nodeType="afterEffect">
                                  <p:stCondLst>
                                    <p:cond delay="0"/>
                                  </p:stCondLst>
                                  <p:childTnLst>
                                    <p:set>
                                      <p:cBhvr>
                                        <p:cTn id="11" dur="1" fill="hold">
                                          <p:stCondLst>
                                            <p:cond delay="0"/>
                                          </p:stCondLst>
                                        </p:cTn>
                                        <p:tgtEl>
                                          <p:spTgt spid="10"/>
                                        </p:tgtEl>
                                        <p:attrNameLst>
                                          <p:attrName>style.visibility</p:attrName>
                                        </p:attrNameLst>
                                      </p:cBhvr>
                                      <p:to>
                                        <p:strVal val="hidden"/>
                                      </p:to>
                                    </p:set>
                                  </p:childTnLst>
                                </p:cTn>
                              </p:par>
                            </p:childTnLst>
                          </p:cTn>
                        </p:par>
                        <p:par>
                          <p:cTn id="12" fill="hold">
                            <p:stCondLst>
                              <p:cond delay="1000"/>
                            </p:stCondLst>
                            <p:childTnLst>
                              <p:par>
                                <p:cTn id="13" presetID="1" presetClass="entr" presetSubtype="0"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par>
                          <p:cTn id="15" fill="hold">
                            <p:stCondLst>
                              <p:cond delay="1000"/>
                            </p:stCondLst>
                            <p:childTnLst>
                              <p:par>
                                <p:cTn id="16" presetID="1" presetClass="entr" presetSubtype="0" fill="hold" grpId="0" nodeType="afterEffect">
                                  <p:stCondLst>
                                    <p:cond delay="0"/>
                                  </p:stCondLst>
                                  <p:childTnLst>
                                    <p:set>
                                      <p:cBhvr>
                                        <p:cTn id="17" dur="1" fill="hold">
                                          <p:stCondLst>
                                            <p:cond delay="0"/>
                                          </p:stCondLst>
                                        </p:cTn>
                                        <p:tgtEl>
                                          <p:spTgt spid="2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6" grpId="0" animBg="1"/>
    </p:bld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68354" name="Rectangle 2"/>
          <p:cNvSpPr>
            <a:spLocks noGrp="1" noChangeArrowheads="1"/>
          </p:cNvSpPr>
          <p:nvPr>
            <p:ph type="title"/>
          </p:nvPr>
        </p:nvSpPr>
        <p:spPr>
          <a:xfrm>
            <a:off x="0" y="76200"/>
            <a:ext cx="9144000" cy="1143000"/>
          </a:xfrm>
          <a:noFill/>
          <a:ln/>
        </p:spPr>
        <p:txBody>
          <a:bodyPr/>
          <a:lstStyle/>
          <a:p>
            <a:r>
              <a:rPr lang="en-US" sz="4000" dirty="0" smtClean="0">
                <a:solidFill>
                  <a:srgbClr val="FF0000"/>
                </a:solidFill>
              </a:rPr>
              <a:t>Solution: Evaluating an </a:t>
            </a:r>
            <a:r>
              <a:rPr lang="en-US" sz="4000" dirty="0">
                <a:solidFill>
                  <a:srgbClr val="FF0000"/>
                </a:solidFill>
              </a:rPr>
              <a:t>Expression</a:t>
            </a:r>
            <a:endParaRPr lang="en-US" dirty="0">
              <a:solidFill>
                <a:srgbClr val="FF0000"/>
              </a:solidFill>
            </a:endParaRPr>
          </a:p>
        </p:txBody>
      </p:sp>
      <p:sp>
        <p:nvSpPr>
          <p:cNvPr id="92" name="Rectangle 7"/>
          <p:cNvSpPr>
            <a:spLocks noChangeArrowheads="1"/>
          </p:cNvSpPr>
          <p:nvPr/>
        </p:nvSpPr>
        <p:spPr bwMode="auto">
          <a:xfrm>
            <a:off x="444500" y="1166813"/>
            <a:ext cx="8032750" cy="2667377"/>
          </a:xfrm>
          <a:prstGeom prst="rect">
            <a:avLst/>
          </a:prstGeom>
          <a:solidFill>
            <a:schemeClr val="bg1"/>
          </a:solidFill>
          <a:ln w="19050">
            <a:solidFill>
              <a:schemeClr val="tx1"/>
            </a:solidFill>
            <a:miter lim="800000"/>
            <a:headEnd/>
            <a:tailEnd/>
          </a:ln>
          <a:effectLst/>
        </p:spPr>
        <p:txBody>
          <a:bodyPr wrap="none" anchor="ctr">
            <a:prstTxWarp prst="textNoShape">
              <a:avLst/>
            </a:prstTxWarp>
          </a:bodyPr>
          <a:lstStyle/>
          <a:p>
            <a:endParaRPr lang="en-US"/>
          </a:p>
        </p:txBody>
      </p:sp>
      <p:sp>
        <p:nvSpPr>
          <p:cNvPr id="93" name="Text Box 8"/>
          <p:cNvSpPr txBox="1">
            <a:spLocks noChangeArrowheads="1"/>
          </p:cNvSpPr>
          <p:nvPr/>
        </p:nvSpPr>
        <p:spPr bwMode="auto">
          <a:xfrm>
            <a:off x="520700" y="1130528"/>
            <a:ext cx="7962900" cy="2458622"/>
          </a:xfrm>
          <a:prstGeom prst="rect">
            <a:avLst/>
          </a:prstGeom>
          <a:noFill/>
          <a:ln w="9525">
            <a:noFill/>
            <a:miter lim="800000"/>
            <a:headEnd/>
            <a:tailEnd/>
          </a:ln>
          <a:effectLst/>
        </p:spPr>
        <p:txBody>
          <a:bodyPr>
            <a:prstTxWarp prst="textNoShape">
              <a:avLst/>
            </a:prstTxWarp>
            <a:spAutoFit/>
          </a:bodyPr>
          <a:lstStyle/>
          <a:p>
            <a:pPr>
              <a:lnSpc>
                <a:spcPct val="110000"/>
              </a:lnSpc>
            </a:pPr>
            <a:r>
              <a:rPr noProof="1">
                <a:latin typeface="Courier New" charset="0"/>
              </a:rPr>
              <a:t>int main() {</a:t>
            </a:r>
            <a:endParaRPr noProof="1" smtClean="0">
              <a:latin typeface="Courier New" charset="0"/>
            </a:endParaRPr>
          </a:p>
          <a:p>
            <a:pPr>
              <a:lnSpc>
                <a:spcPct val="110000"/>
              </a:lnSpc>
            </a:pPr>
            <a:r>
              <a:rPr lang="en-US" noProof="1" smtClean="0">
                <a:latin typeface="Courier New" charset="0"/>
              </a:rPr>
              <a:t>   EvaluationContext context;</a:t>
            </a:r>
          </a:p>
          <a:p>
            <a:pPr>
              <a:lnSpc>
                <a:spcPct val="110000"/>
              </a:lnSpc>
            </a:pPr>
            <a:r>
              <a:rPr lang="en-US" noProof="1" smtClean="0">
                <a:latin typeface="Courier New" charset="0"/>
              </a:rPr>
              <a:t>   context.setValue("x", 2);</a:t>
            </a:r>
          </a:p>
          <a:p>
            <a:pPr>
              <a:lnSpc>
                <a:spcPct val="110000"/>
              </a:lnSpc>
            </a:pPr>
            <a:r>
              <a:rPr lang="en-US" noProof="1" smtClean="0">
                <a:latin typeface="Courier New" charset="0"/>
              </a:rPr>
              <a:t>   TokenScanner scanner = new TokenScanner("y = (9 – x) * 7");</a:t>
            </a:r>
          </a:p>
          <a:p>
            <a:pPr>
              <a:lnSpc>
                <a:spcPct val="110000"/>
              </a:lnSpc>
            </a:pPr>
            <a:r>
              <a:rPr lang="en-US" noProof="1" smtClean="0">
                <a:latin typeface="Courier New" charset="0"/>
              </a:rPr>
              <a:t>   scanner.ignoreWhitespace();</a:t>
            </a:r>
          </a:p>
          <a:p>
            <a:pPr>
              <a:lnSpc>
                <a:spcPct val="110000"/>
              </a:lnSpc>
            </a:pPr>
            <a:r>
              <a:rPr lang="en-US" noProof="1" smtClean="0">
                <a:latin typeface="Courier New" charset="0"/>
              </a:rPr>
              <a:t>   scanner.scanNumbers();</a:t>
            </a:r>
          </a:p>
          <a:p>
            <a:pPr>
              <a:lnSpc>
                <a:spcPct val="110000"/>
              </a:lnSpc>
            </a:pPr>
            <a:r>
              <a:rPr lang="en-US" noProof="1" smtClean="0">
                <a:latin typeface="Courier New" charset="0"/>
              </a:rPr>
              <a:t>   </a:t>
            </a:r>
            <a:r>
              <a:rPr noProof="1" smtClean="0">
                <a:latin typeface="Courier New" charset="0"/>
              </a:rPr>
              <a:t>Expression </a:t>
            </a:r>
            <a:r>
              <a:rPr noProof="1">
                <a:latin typeface="Courier New" charset="0"/>
              </a:rPr>
              <a:t>*exp =</a:t>
            </a:r>
            <a:r>
              <a:rPr noProof="1" smtClean="0">
                <a:latin typeface="Courier New" charset="0"/>
              </a:rPr>
              <a:t> </a:t>
            </a:r>
            <a:r>
              <a:rPr lang="en-US" noProof="1" smtClean="0">
                <a:latin typeface="Courier New" charset="0"/>
              </a:rPr>
              <a:t>parseExp</a:t>
            </a:r>
            <a:r>
              <a:rPr noProof="1" smtClean="0">
                <a:latin typeface="Courier New" charset="0"/>
              </a:rPr>
              <a:t>(scanner)</a:t>
            </a:r>
            <a:r>
              <a:rPr noProof="1">
                <a:latin typeface="Courier New" charset="0"/>
              </a:rPr>
              <a:t>;</a:t>
            </a:r>
          </a:p>
          <a:p>
            <a:pPr>
              <a:lnSpc>
                <a:spcPct val="110000"/>
              </a:lnSpc>
            </a:pPr>
            <a:r>
              <a:rPr noProof="1">
                <a:latin typeface="Courier New" charset="0"/>
              </a:rPr>
              <a:t>  </a:t>
            </a:r>
            <a:r>
              <a:rPr noProof="1" smtClean="0">
                <a:latin typeface="Courier New" charset="0"/>
              </a:rPr>
              <a:t> </a:t>
            </a:r>
            <a:r>
              <a:rPr lang="en-US" noProof="1" smtClean="0">
                <a:latin typeface="Courier New" charset="0"/>
              </a:rPr>
              <a:t>cout &lt;&lt; exp-&gt;eval(context) &lt;&lt; endl;</a:t>
            </a:r>
          </a:p>
          <a:p>
            <a:pPr>
              <a:lnSpc>
                <a:spcPct val="110000"/>
              </a:lnSpc>
            </a:pPr>
            <a:r>
              <a:rPr lang="en-US" noProof="1" smtClean="0">
                <a:latin typeface="Courier New" charset="0"/>
              </a:rPr>
              <a:t>   return 0;</a:t>
            </a:r>
            <a:endParaRPr noProof="1" smtClean="0">
              <a:latin typeface="Courier New" charset="0"/>
            </a:endParaRPr>
          </a:p>
          <a:p>
            <a:pPr>
              <a:lnSpc>
                <a:spcPct val="110000"/>
              </a:lnSpc>
            </a:pPr>
            <a:r>
              <a:rPr noProof="1">
                <a:latin typeface="Courier New" charset="0"/>
              </a:rPr>
              <a:t>}</a:t>
            </a:r>
          </a:p>
        </p:txBody>
      </p:sp>
      <p:sp>
        <p:nvSpPr>
          <p:cNvPr id="94" name="Rectangle 69"/>
          <p:cNvSpPr>
            <a:spLocks noChangeArrowheads="1"/>
          </p:cNvSpPr>
          <p:nvPr/>
        </p:nvSpPr>
        <p:spPr bwMode="auto">
          <a:xfrm>
            <a:off x="7289800" y="3379415"/>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95" name="Text Box 70"/>
          <p:cNvSpPr txBox="1">
            <a:spLocks noChangeArrowheads="1"/>
          </p:cNvSpPr>
          <p:nvPr/>
        </p:nvSpPr>
        <p:spPr bwMode="auto">
          <a:xfrm>
            <a:off x="7251700" y="308913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a:latin typeface="Courier New" charset="0"/>
              </a:rPr>
              <a:t>exp</a:t>
            </a:r>
          </a:p>
        </p:txBody>
      </p:sp>
      <p:sp>
        <p:nvSpPr>
          <p:cNvPr id="96" name="Rectangle 67"/>
          <p:cNvSpPr>
            <a:spLocks noChangeArrowheads="1"/>
          </p:cNvSpPr>
          <p:nvPr/>
        </p:nvSpPr>
        <p:spPr bwMode="auto">
          <a:xfrm>
            <a:off x="5324475" y="3379415"/>
            <a:ext cx="1825625"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97" name="Text Box 68"/>
          <p:cNvSpPr txBox="1">
            <a:spLocks noChangeArrowheads="1"/>
          </p:cNvSpPr>
          <p:nvPr/>
        </p:nvSpPr>
        <p:spPr bwMode="auto">
          <a:xfrm>
            <a:off x="5283200" y="308550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scanner</a:t>
            </a:r>
            <a:endParaRPr lang="en-US" dirty="0">
              <a:latin typeface="Courier New" charset="0"/>
            </a:endParaRPr>
          </a:p>
        </p:txBody>
      </p:sp>
      <p:sp>
        <p:nvSpPr>
          <p:cNvPr id="98" name="Rectangle 71"/>
          <p:cNvSpPr>
            <a:spLocks noChangeArrowheads="1"/>
          </p:cNvSpPr>
          <p:nvPr/>
        </p:nvSpPr>
        <p:spPr bwMode="auto">
          <a:xfrm>
            <a:off x="5359400" y="3389695"/>
            <a:ext cx="1800756" cy="307777"/>
          </a:xfrm>
          <a:prstGeom prst="rect">
            <a:avLst/>
          </a:prstGeom>
          <a:noFill/>
          <a:ln w="9525">
            <a:noFill/>
            <a:miter lim="800000"/>
            <a:headEnd/>
            <a:tailEnd/>
          </a:ln>
          <a:effectLst/>
        </p:spPr>
        <p:txBody>
          <a:bodyPr wrap="none">
            <a:prstTxWarp prst="textNoShape">
              <a:avLst/>
            </a:prstTxWarp>
            <a:spAutoFit/>
          </a:bodyPr>
          <a:lstStyle/>
          <a:p>
            <a:r>
              <a:rPr lang="en-US" noProof="1" smtClean="0">
                <a:latin typeface="Courier New" charset="0"/>
              </a:rPr>
              <a:t>y </a:t>
            </a:r>
            <a:r>
              <a:rPr noProof="1" smtClean="0">
                <a:latin typeface="Courier New" charset="0"/>
              </a:rPr>
              <a:t>= </a:t>
            </a:r>
            <a:r>
              <a:rPr lang="en-US" noProof="1" smtClean="0">
                <a:latin typeface="Courier New" charset="0"/>
              </a:rPr>
              <a:t>(9</a:t>
            </a:r>
            <a:r>
              <a:rPr noProof="1" smtClean="0">
                <a:latin typeface="Courier New" charset="0"/>
              </a:rPr>
              <a:t> </a:t>
            </a:r>
            <a:r>
              <a:rPr lang="en-US" noProof="1" smtClean="0">
                <a:latin typeface="Courier New" charset="0"/>
              </a:rPr>
              <a:t>–</a:t>
            </a:r>
            <a:r>
              <a:rPr noProof="1" smtClean="0">
                <a:latin typeface="Courier New" charset="0"/>
              </a:rPr>
              <a:t> </a:t>
            </a:r>
            <a:r>
              <a:rPr lang="en-US" noProof="1" smtClean="0">
                <a:latin typeface="Courier New" charset="0"/>
              </a:rPr>
              <a:t>x)</a:t>
            </a:r>
            <a:r>
              <a:rPr noProof="1" smtClean="0">
                <a:latin typeface="Courier New" charset="0"/>
              </a:rPr>
              <a:t> </a:t>
            </a:r>
            <a:r>
              <a:rPr lang="en-US" noProof="1" smtClean="0">
                <a:latin typeface="Courier New" charset="0"/>
              </a:rPr>
              <a:t>*</a:t>
            </a:r>
            <a:r>
              <a:rPr noProof="1" smtClean="0">
                <a:latin typeface="Courier New" charset="0"/>
              </a:rPr>
              <a:t> </a:t>
            </a:r>
            <a:r>
              <a:rPr lang="en-US" noProof="1" smtClean="0">
                <a:latin typeface="Courier New" charset="0"/>
              </a:rPr>
              <a:t>7</a:t>
            </a:r>
            <a:endParaRPr lang="en-US" dirty="0">
              <a:latin typeface="Courier New" charset="0"/>
            </a:endParaRPr>
          </a:p>
        </p:txBody>
      </p:sp>
      <p:grpSp>
        <p:nvGrpSpPr>
          <p:cNvPr id="99" name="Group 213"/>
          <p:cNvGrpSpPr/>
          <p:nvPr/>
        </p:nvGrpSpPr>
        <p:grpSpPr>
          <a:xfrm>
            <a:off x="1103923" y="5374506"/>
            <a:ext cx="7469187" cy="1257304"/>
            <a:chOff x="1103923" y="5374506"/>
            <a:chExt cx="7469187" cy="1257304"/>
          </a:xfrm>
        </p:grpSpPr>
        <p:sp>
          <p:nvSpPr>
            <p:cNvPr id="100" name="Line 2"/>
            <p:cNvSpPr>
              <a:spLocks noChangeShapeType="1"/>
            </p:cNvSpPr>
            <p:nvPr/>
          </p:nvSpPr>
          <p:spPr bwMode="auto">
            <a:xfrm flipV="1">
              <a:off x="1905610" y="5374506"/>
              <a:ext cx="152400" cy="152400"/>
            </a:xfrm>
            <a:prstGeom prst="line">
              <a:avLst/>
            </a:prstGeom>
            <a:noFill/>
            <a:ln w="9525">
              <a:solidFill>
                <a:srgbClr val="CCFFFF"/>
              </a:solidFill>
              <a:round/>
              <a:headEnd/>
              <a:tailEnd/>
            </a:ln>
            <a:effectLst/>
          </p:spPr>
          <p:txBody>
            <a:bodyPr wrap="none" anchor="ctr">
              <a:prstTxWarp prst="textNoShape">
                <a:avLst/>
              </a:prstTxWarp>
            </a:bodyPr>
            <a:lstStyle/>
            <a:p>
              <a:endParaRPr lang="en-US"/>
            </a:p>
          </p:txBody>
        </p:sp>
        <p:sp>
          <p:nvSpPr>
            <p:cNvPr id="101" name="Line 5"/>
            <p:cNvSpPr>
              <a:spLocks noChangeShapeType="1"/>
            </p:cNvSpPr>
            <p:nvPr/>
          </p:nvSpPr>
          <p:spPr bwMode="auto">
            <a:xfrm flipV="1">
              <a:off x="6541110" y="5374506"/>
              <a:ext cx="152400" cy="152400"/>
            </a:xfrm>
            <a:prstGeom prst="line">
              <a:avLst/>
            </a:prstGeom>
            <a:noFill/>
            <a:ln w="9525">
              <a:solidFill>
                <a:srgbClr val="CCFFFF"/>
              </a:solidFill>
              <a:round/>
              <a:headEnd/>
              <a:tailEnd/>
            </a:ln>
            <a:effectLst/>
          </p:spPr>
          <p:txBody>
            <a:bodyPr wrap="none" anchor="ctr">
              <a:prstTxWarp prst="textNoShape">
                <a:avLst/>
              </a:prstTxWarp>
            </a:bodyPr>
            <a:lstStyle/>
            <a:p>
              <a:endParaRPr lang="en-US"/>
            </a:p>
          </p:txBody>
        </p:sp>
        <p:grpSp>
          <p:nvGrpSpPr>
            <p:cNvPr id="102" name="Group 9"/>
            <p:cNvGrpSpPr>
              <a:grpSpLocks/>
            </p:cNvGrpSpPr>
            <p:nvPr/>
          </p:nvGrpSpPr>
          <p:grpSpPr bwMode="auto">
            <a:xfrm>
              <a:off x="1103923" y="5807898"/>
              <a:ext cx="688975" cy="560388"/>
              <a:chOff x="4894" y="3729"/>
              <a:chExt cx="434" cy="353"/>
            </a:xfrm>
          </p:grpSpPr>
          <p:sp>
            <p:nvSpPr>
              <p:cNvPr id="232" name="Rectangle 10"/>
              <p:cNvSpPr>
                <a:spLocks noChangeArrowheads="1"/>
              </p:cNvSpPr>
              <p:nvPr/>
            </p:nvSpPr>
            <p:spPr bwMode="auto">
              <a:xfrm>
                <a:off x="4894" y="3915"/>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233" name="Rectangle 11"/>
              <p:cNvSpPr>
                <a:spLocks noChangeArrowheads="1"/>
              </p:cNvSpPr>
              <p:nvPr/>
            </p:nvSpPr>
            <p:spPr bwMode="auto">
              <a:xfrm>
                <a:off x="4896" y="3897"/>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y</a:t>
                </a:r>
                <a:endParaRPr lang="en-US" dirty="0">
                  <a:latin typeface="Courier New" charset="0"/>
                </a:endParaRPr>
              </a:p>
            </p:txBody>
          </p:sp>
          <p:sp>
            <p:nvSpPr>
              <p:cNvPr id="234" name="Rectangle 12"/>
              <p:cNvSpPr>
                <a:spLocks noChangeArrowheads="1"/>
              </p:cNvSpPr>
              <p:nvPr/>
            </p:nvSpPr>
            <p:spPr bwMode="auto">
              <a:xfrm>
                <a:off x="4894" y="3747"/>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235" name="Rectangle 13"/>
              <p:cNvSpPr>
                <a:spLocks noChangeArrowheads="1"/>
              </p:cNvSpPr>
              <p:nvPr/>
            </p:nvSpPr>
            <p:spPr bwMode="auto">
              <a:xfrm>
                <a:off x="4896" y="3729"/>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noProof="1">
                    <a:latin typeface="Courier New" charset="0"/>
                  </a:rPr>
                  <a:t>ID</a:t>
                </a:r>
                <a:endParaRPr lang="en-US" dirty="0">
                  <a:latin typeface="Courier New" charset="0"/>
                </a:endParaRPr>
              </a:p>
            </p:txBody>
          </p:sp>
        </p:grpSp>
        <p:grpSp>
          <p:nvGrpSpPr>
            <p:cNvPr id="103" name="Group 15"/>
            <p:cNvGrpSpPr>
              <a:grpSpLocks/>
            </p:cNvGrpSpPr>
            <p:nvPr/>
          </p:nvGrpSpPr>
          <p:grpSpPr bwMode="auto">
            <a:xfrm>
              <a:off x="3467710" y="5807898"/>
              <a:ext cx="762000" cy="560388"/>
              <a:chOff x="1552" y="3729"/>
              <a:chExt cx="480" cy="353"/>
            </a:xfrm>
          </p:grpSpPr>
          <p:sp>
            <p:nvSpPr>
              <p:cNvPr id="228" name="Rectangle 16"/>
              <p:cNvSpPr>
                <a:spLocks noChangeArrowheads="1"/>
              </p:cNvSpPr>
              <p:nvPr/>
            </p:nvSpPr>
            <p:spPr bwMode="auto">
              <a:xfrm>
                <a:off x="1568" y="3915"/>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229" name="Rectangle 17"/>
              <p:cNvSpPr>
                <a:spLocks noChangeArrowheads="1"/>
              </p:cNvSpPr>
              <p:nvPr/>
            </p:nvSpPr>
            <p:spPr bwMode="auto">
              <a:xfrm>
                <a:off x="1570" y="3897"/>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9</a:t>
                </a:r>
                <a:endParaRPr lang="en-US" dirty="0">
                  <a:latin typeface="Courier New" charset="0"/>
                </a:endParaRPr>
              </a:p>
            </p:txBody>
          </p:sp>
          <p:sp>
            <p:nvSpPr>
              <p:cNvPr id="230" name="Rectangle 18"/>
              <p:cNvSpPr>
                <a:spLocks noChangeArrowheads="1"/>
              </p:cNvSpPr>
              <p:nvPr/>
            </p:nvSpPr>
            <p:spPr bwMode="auto">
              <a:xfrm>
                <a:off x="1568" y="3747"/>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231" name="Rectangle 19"/>
              <p:cNvSpPr>
                <a:spLocks noChangeArrowheads="1"/>
              </p:cNvSpPr>
              <p:nvPr/>
            </p:nvSpPr>
            <p:spPr bwMode="auto">
              <a:xfrm>
                <a:off x="1552" y="3729"/>
                <a:ext cx="480"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CONST</a:t>
                </a:r>
                <a:endParaRPr lang="en-US" dirty="0">
                  <a:latin typeface="Courier New" charset="0"/>
                </a:endParaRPr>
              </a:p>
            </p:txBody>
          </p:sp>
        </p:grpSp>
        <p:grpSp>
          <p:nvGrpSpPr>
            <p:cNvPr id="104" name="Group 20"/>
            <p:cNvGrpSpPr>
              <a:grpSpLocks/>
            </p:cNvGrpSpPr>
            <p:nvPr/>
          </p:nvGrpSpPr>
          <p:grpSpPr bwMode="auto">
            <a:xfrm>
              <a:off x="5763235" y="5807898"/>
              <a:ext cx="688975" cy="560388"/>
              <a:chOff x="4894" y="3729"/>
              <a:chExt cx="434" cy="353"/>
            </a:xfrm>
          </p:grpSpPr>
          <p:sp>
            <p:nvSpPr>
              <p:cNvPr id="224" name="Rectangle 21"/>
              <p:cNvSpPr>
                <a:spLocks noChangeArrowheads="1"/>
              </p:cNvSpPr>
              <p:nvPr/>
            </p:nvSpPr>
            <p:spPr bwMode="auto">
              <a:xfrm>
                <a:off x="4894" y="3915"/>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225" name="Rectangle 22"/>
              <p:cNvSpPr>
                <a:spLocks noChangeArrowheads="1"/>
              </p:cNvSpPr>
              <p:nvPr/>
            </p:nvSpPr>
            <p:spPr bwMode="auto">
              <a:xfrm>
                <a:off x="4896" y="3897"/>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x</a:t>
                </a:r>
                <a:endParaRPr lang="en-US" dirty="0">
                  <a:latin typeface="Courier New" charset="0"/>
                </a:endParaRPr>
              </a:p>
            </p:txBody>
          </p:sp>
          <p:sp>
            <p:nvSpPr>
              <p:cNvPr id="226" name="Rectangle 23"/>
              <p:cNvSpPr>
                <a:spLocks noChangeArrowheads="1"/>
              </p:cNvSpPr>
              <p:nvPr/>
            </p:nvSpPr>
            <p:spPr bwMode="auto">
              <a:xfrm>
                <a:off x="4894" y="3747"/>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227" name="Rectangle 24"/>
              <p:cNvSpPr>
                <a:spLocks noChangeArrowheads="1"/>
              </p:cNvSpPr>
              <p:nvPr/>
            </p:nvSpPr>
            <p:spPr bwMode="auto">
              <a:xfrm>
                <a:off x="4896" y="3729"/>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noProof="1">
                    <a:latin typeface="Courier New" charset="0"/>
                  </a:rPr>
                  <a:t>ID</a:t>
                </a:r>
                <a:endParaRPr lang="en-US" dirty="0">
                  <a:latin typeface="Courier New" charset="0"/>
                </a:endParaRPr>
              </a:p>
            </p:txBody>
          </p:sp>
        </p:grpSp>
        <p:grpSp>
          <p:nvGrpSpPr>
            <p:cNvPr id="105" name="Group 25"/>
            <p:cNvGrpSpPr>
              <a:grpSpLocks/>
            </p:cNvGrpSpPr>
            <p:nvPr/>
          </p:nvGrpSpPr>
          <p:grpSpPr bwMode="auto">
            <a:xfrm>
              <a:off x="4620235" y="5807897"/>
              <a:ext cx="688975" cy="823913"/>
              <a:chOff x="3078" y="3729"/>
              <a:chExt cx="434" cy="519"/>
            </a:xfrm>
          </p:grpSpPr>
          <p:sp>
            <p:nvSpPr>
              <p:cNvPr id="204" name="Rectangle 26"/>
              <p:cNvSpPr>
                <a:spLocks noChangeArrowheads="1"/>
              </p:cNvSpPr>
              <p:nvPr/>
            </p:nvSpPr>
            <p:spPr bwMode="auto">
              <a:xfrm>
                <a:off x="3078" y="3915"/>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217" name="Rectangle 27"/>
              <p:cNvSpPr>
                <a:spLocks noChangeArrowheads="1"/>
              </p:cNvSpPr>
              <p:nvPr/>
            </p:nvSpPr>
            <p:spPr bwMode="auto">
              <a:xfrm>
                <a:off x="3080" y="3897"/>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a:t>
                </a:r>
                <a:endParaRPr lang="en-US" dirty="0">
                  <a:latin typeface="Courier New" charset="0"/>
                </a:endParaRPr>
              </a:p>
            </p:txBody>
          </p:sp>
          <p:sp>
            <p:nvSpPr>
              <p:cNvPr id="220" name="Rectangle 28"/>
              <p:cNvSpPr>
                <a:spLocks noChangeArrowheads="1"/>
              </p:cNvSpPr>
              <p:nvPr/>
            </p:nvSpPr>
            <p:spPr bwMode="auto">
              <a:xfrm>
                <a:off x="3078" y="3747"/>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221" name="Rectangle 29"/>
              <p:cNvSpPr>
                <a:spLocks noChangeArrowheads="1"/>
              </p:cNvSpPr>
              <p:nvPr/>
            </p:nvSpPr>
            <p:spPr bwMode="auto">
              <a:xfrm>
                <a:off x="3080" y="3729"/>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COMP</a:t>
                </a:r>
                <a:endParaRPr lang="en-US" dirty="0">
                  <a:latin typeface="Courier New" charset="0"/>
                </a:endParaRPr>
              </a:p>
            </p:txBody>
          </p:sp>
          <p:sp>
            <p:nvSpPr>
              <p:cNvPr id="222" name="Rectangle 30"/>
              <p:cNvSpPr>
                <a:spLocks noChangeArrowheads="1"/>
              </p:cNvSpPr>
              <p:nvPr/>
            </p:nvSpPr>
            <p:spPr bwMode="auto">
              <a:xfrm>
                <a:off x="3078" y="4081"/>
                <a:ext cx="213"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223" name="Rectangle 31"/>
              <p:cNvSpPr>
                <a:spLocks noChangeArrowheads="1"/>
              </p:cNvSpPr>
              <p:nvPr/>
            </p:nvSpPr>
            <p:spPr bwMode="auto">
              <a:xfrm>
                <a:off x="3293" y="4081"/>
                <a:ext cx="219"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grpSp>
        <p:cxnSp>
          <p:nvCxnSpPr>
            <p:cNvPr id="106" name="AutoShape 32"/>
            <p:cNvCxnSpPr>
              <a:cxnSpLocks noChangeShapeType="1"/>
              <a:stCxn id="107" idx="6"/>
            </p:cNvCxnSpPr>
            <p:nvPr/>
          </p:nvCxnSpPr>
          <p:spPr bwMode="auto">
            <a:xfrm flipV="1">
              <a:off x="5180623" y="5959916"/>
              <a:ext cx="585787" cy="545684"/>
            </a:xfrm>
            <a:prstGeom prst="bentConnector3">
              <a:avLst>
                <a:gd name="adj1" fmla="val 50000"/>
              </a:avLst>
            </a:prstGeom>
            <a:noFill/>
            <a:ln w="9525">
              <a:solidFill>
                <a:schemeClr val="tx1"/>
              </a:solidFill>
              <a:miter lim="800000"/>
              <a:headEnd/>
              <a:tailEnd type="triangle" w="med" len="med"/>
            </a:ln>
            <a:effectLst/>
          </p:spPr>
        </p:cxnSp>
        <p:sp>
          <p:nvSpPr>
            <p:cNvPr id="107" name="Oval 33"/>
            <p:cNvSpPr>
              <a:spLocks noChangeArrowheads="1"/>
            </p:cNvSpPr>
            <p:nvPr/>
          </p:nvSpPr>
          <p:spPr bwMode="auto">
            <a:xfrm>
              <a:off x="5106010" y="6468294"/>
              <a:ext cx="74613" cy="74612"/>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pPr>
                <a:lnSpc>
                  <a:spcPct val="90000"/>
                </a:lnSpc>
              </a:pPr>
              <a:endParaRPr lang="en-US"/>
            </a:p>
          </p:txBody>
        </p:sp>
        <p:sp>
          <p:nvSpPr>
            <p:cNvPr id="108" name="Oval 34"/>
            <p:cNvSpPr>
              <a:spLocks noChangeArrowheads="1"/>
            </p:cNvSpPr>
            <p:nvPr/>
          </p:nvSpPr>
          <p:spPr bwMode="auto">
            <a:xfrm>
              <a:off x="4750410" y="6468294"/>
              <a:ext cx="74613" cy="74612"/>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pPr>
                <a:lnSpc>
                  <a:spcPct val="90000"/>
                </a:lnSpc>
              </a:pPr>
              <a:endParaRPr lang="en-US"/>
            </a:p>
          </p:txBody>
        </p:sp>
        <p:cxnSp>
          <p:nvCxnSpPr>
            <p:cNvPr id="109" name="AutoShape 35"/>
            <p:cNvCxnSpPr>
              <a:cxnSpLocks noChangeShapeType="1"/>
              <a:stCxn id="108" idx="2"/>
            </p:cNvCxnSpPr>
            <p:nvPr/>
          </p:nvCxnSpPr>
          <p:spPr bwMode="auto">
            <a:xfrm rot="10800000">
              <a:off x="3493110" y="5984106"/>
              <a:ext cx="1257300" cy="522288"/>
            </a:xfrm>
            <a:prstGeom prst="bentConnector3">
              <a:avLst>
                <a:gd name="adj1" fmla="val 118306"/>
              </a:avLst>
            </a:prstGeom>
            <a:noFill/>
            <a:ln w="9525">
              <a:solidFill>
                <a:schemeClr val="tx1"/>
              </a:solidFill>
              <a:miter lim="800000"/>
              <a:headEnd/>
              <a:tailEnd type="triangle" w="med" len="med"/>
            </a:ln>
            <a:effectLst/>
          </p:spPr>
        </p:cxnSp>
        <p:sp>
          <p:nvSpPr>
            <p:cNvPr id="110" name="Rectangle 36"/>
            <p:cNvSpPr>
              <a:spLocks noChangeArrowheads="1"/>
            </p:cNvSpPr>
            <p:nvPr/>
          </p:nvSpPr>
          <p:spPr bwMode="auto">
            <a:xfrm>
              <a:off x="7849210" y="6103169"/>
              <a:ext cx="688975" cy="265112"/>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11" name="Rectangle 37"/>
            <p:cNvSpPr>
              <a:spLocks noChangeArrowheads="1"/>
            </p:cNvSpPr>
            <p:nvPr/>
          </p:nvSpPr>
          <p:spPr bwMode="auto">
            <a:xfrm>
              <a:off x="7852385" y="6074216"/>
              <a:ext cx="684213" cy="28982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7</a:t>
              </a:r>
              <a:endParaRPr lang="en-US" dirty="0">
                <a:latin typeface="Courier New" charset="0"/>
              </a:endParaRPr>
            </a:p>
          </p:txBody>
        </p:sp>
        <p:sp>
          <p:nvSpPr>
            <p:cNvPr id="112" name="Rectangle 38"/>
            <p:cNvSpPr>
              <a:spLocks noChangeArrowheads="1"/>
            </p:cNvSpPr>
            <p:nvPr/>
          </p:nvSpPr>
          <p:spPr bwMode="auto">
            <a:xfrm>
              <a:off x="7849210" y="5836469"/>
              <a:ext cx="688975" cy="265112"/>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13" name="Rectangle 39"/>
            <p:cNvSpPr>
              <a:spLocks noChangeArrowheads="1"/>
            </p:cNvSpPr>
            <p:nvPr/>
          </p:nvSpPr>
          <p:spPr bwMode="auto">
            <a:xfrm>
              <a:off x="7811110" y="5807516"/>
              <a:ext cx="762000" cy="28982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CONST</a:t>
              </a:r>
              <a:endParaRPr lang="en-US" dirty="0">
                <a:latin typeface="Courier New" charset="0"/>
              </a:endParaRPr>
            </a:p>
          </p:txBody>
        </p:sp>
        <p:grpSp>
          <p:nvGrpSpPr>
            <p:cNvPr id="114" name="Group 40"/>
            <p:cNvGrpSpPr>
              <a:grpSpLocks/>
            </p:cNvGrpSpPr>
            <p:nvPr/>
          </p:nvGrpSpPr>
          <p:grpSpPr bwMode="auto">
            <a:xfrm>
              <a:off x="6817335" y="5807897"/>
              <a:ext cx="688975" cy="823913"/>
              <a:chOff x="3078" y="3729"/>
              <a:chExt cx="434" cy="519"/>
            </a:xfrm>
          </p:grpSpPr>
          <p:sp>
            <p:nvSpPr>
              <p:cNvPr id="146" name="Rectangle 41"/>
              <p:cNvSpPr>
                <a:spLocks noChangeArrowheads="1"/>
              </p:cNvSpPr>
              <p:nvPr/>
            </p:nvSpPr>
            <p:spPr bwMode="auto">
              <a:xfrm>
                <a:off x="3078" y="3915"/>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47" name="Rectangle 42"/>
              <p:cNvSpPr>
                <a:spLocks noChangeArrowheads="1"/>
              </p:cNvSpPr>
              <p:nvPr/>
            </p:nvSpPr>
            <p:spPr bwMode="auto">
              <a:xfrm>
                <a:off x="3080" y="3897"/>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a:t>
                </a:r>
                <a:endParaRPr lang="en-US" dirty="0">
                  <a:latin typeface="Courier New" charset="0"/>
                </a:endParaRPr>
              </a:p>
            </p:txBody>
          </p:sp>
          <p:sp>
            <p:nvSpPr>
              <p:cNvPr id="148" name="Rectangle 43"/>
              <p:cNvSpPr>
                <a:spLocks noChangeArrowheads="1"/>
              </p:cNvSpPr>
              <p:nvPr/>
            </p:nvSpPr>
            <p:spPr bwMode="auto">
              <a:xfrm>
                <a:off x="3078" y="3747"/>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57" name="Rectangle 44"/>
              <p:cNvSpPr>
                <a:spLocks noChangeArrowheads="1"/>
              </p:cNvSpPr>
              <p:nvPr/>
            </p:nvSpPr>
            <p:spPr bwMode="auto">
              <a:xfrm>
                <a:off x="3080" y="3729"/>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COMP</a:t>
                </a:r>
                <a:endParaRPr lang="en-US" dirty="0">
                  <a:latin typeface="Courier New" charset="0"/>
                </a:endParaRPr>
              </a:p>
            </p:txBody>
          </p:sp>
          <p:sp>
            <p:nvSpPr>
              <p:cNvPr id="163" name="Rectangle 45"/>
              <p:cNvSpPr>
                <a:spLocks noChangeArrowheads="1"/>
              </p:cNvSpPr>
              <p:nvPr/>
            </p:nvSpPr>
            <p:spPr bwMode="auto">
              <a:xfrm>
                <a:off x="3078" y="4081"/>
                <a:ext cx="213"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201" name="Rectangle 46"/>
              <p:cNvSpPr>
                <a:spLocks noChangeArrowheads="1"/>
              </p:cNvSpPr>
              <p:nvPr/>
            </p:nvSpPr>
            <p:spPr bwMode="auto">
              <a:xfrm>
                <a:off x="3293" y="4081"/>
                <a:ext cx="219"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grpSp>
        <p:sp>
          <p:nvSpPr>
            <p:cNvPr id="115" name="Oval 47"/>
            <p:cNvSpPr>
              <a:spLocks noChangeArrowheads="1"/>
            </p:cNvSpPr>
            <p:nvPr/>
          </p:nvSpPr>
          <p:spPr bwMode="auto">
            <a:xfrm>
              <a:off x="7303110" y="6468294"/>
              <a:ext cx="74613" cy="74612"/>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pPr>
                <a:lnSpc>
                  <a:spcPct val="90000"/>
                </a:lnSpc>
              </a:pPr>
              <a:endParaRPr lang="en-US"/>
            </a:p>
          </p:txBody>
        </p:sp>
        <p:sp>
          <p:nvSpPr>
            <p:cNvPr id="117" name="Oval 48"/>
            <p:cNvSpPr>
              <a:spLocks noChangeArrowheads="1"/>
            </p:cNvSpPr>
            <p:nvPr/>
          </p:nvSpPr>
          <p:spPr bwMode="auto">
            <a:xfrm>
              <a:off x="6947510" y="6468294"/>
              <a:ext cx="74613" cy="74612"/>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pPr>
                <a:lnSpc>
                  <a:spcPct val="90000"/>
                </a:lnSpc>
              </a:pPr>
              <a:endParaRPr lang="en-US"/>
            </a:p>
          </p:txBody>
        </p:sp>
        <p:cxnSp>
          <p:nvCxnSpPr>
            <p:cNvPr id="118" name="AutoShape 49"/>
            <p:cNvCxnSpPr>
              <a:cxnSpLocks noChangeShapeType="1"/>
              <a:stCxn id="115" idx="6"/>
              <a:endCxn id="112" idx="1"/>
            </p:cNvCxnSpPr>
            <p:nvPr/>
          </p:nvCxnSpPr>
          <p:spPr bwMode="auto">
            <a:xfrm flipV="1">
              <a:off x="7377723" y="5969819"/>
              <a:ext cx="471487" cy="536575"/>
            </a:xfrm>
            <a:prstGeom prst="bentConnector3">
              <a:avLst>
                <a:gd name="adj1" fmla="val 52185"/>
              </a:avLst>
            </a:prstGeom>
            <a:noFill/>
            <a:ln w="9525">
              <a:solidFill>
                <a:schemeClr val="tx1"/>
              </a:solidFill>
              <a:miter lim="800000"/>
              <a:headEnd/>
              <a:tailEnd type="triangle" w="med" len="med"/>
            </a:ln>
            <a:effectLst/>
          </p:spPr>
        </p:cxnSp>
        <p:cxnSp>
          <p:nvCxnSpPr>
            <p:cNvPr id="119" name="AutoShape 50"/>
            <p:cNvCxnSpPr>
              <a:cxnSpLocks noChangeShapeType="1"/>
              <a:stCxn id="117" idx="2"/>
            </p:cNvCxnSpPr>
            <p:nvPr/>
          </p:nvCxnSpPr>
          <p:spPr bwMode="auto">
            <a:xfrm rot="10800000">
              <a:off x="6553200" y="5638800"/>
              <a:ext cx="394310" cy="866800"/>
            </a:xfrm>
            <a:prstGeom prst="bentConnector2">
              <a:avLst/>
            </a:prstGeom>
            <a:noFill/>
            <a:ln w="9525">
              <a:solidFill>
                <a:schemeClr val="tx1"/>
              </a:solidFill>
              <a:miter lim="800000"/>
              <a:headEnd/>
              <a:tailEnd/>
            </a:ln>
            <a:effectLst/>
          </p:spPr>
        </p:cxnSp>
        <p:cxnSp>
          <p:nvCxnSpPr>
            <p:cNvPr id="122" name="AutoShape 51"/>
            <p:cNvCxnSpPr>
              <a:cxnSpLocks noChangeShapeType="1"/>
              <a:endCxn id="221" idx="1"/>
            </p:cNvCxnSpPr>
            <p:nvPr/>
          </p:nvCxnSpPr>
          <p:spPr bwMode="auto">
            <a:xfrm rot="10800000" flipV="1">
              <a:off x="4623410" y="5647856"/>
              <a:ext cx="1917700" cy="305298"/>
            </a:xfrm>
            <a:prstGeom prst="bentConnector3">
              <a:avLst>
                <a:gd name="adj1" fmla="val 111921"/>
              </a:avLst>
            </a:prstGeom>
            <a:noFill/>
            <a:ln w="9525">
              <a:solidFill>
                <a:schemeClr val="tx1"/>
              </a:solidFill>
              <a:miter lim="800000"/>
              <a:headEnd/>
              <a:tailEnd type="triangle" w="med" len="med"/>
            </a:ln>
            <a:effectLst/>
          </p:spPr>
        </p:cxnSp>
        <p:grpSp>
          <p:nvGrpSpPr>
            <p:cNvPr id="123" name="Group 52"/>
            <p:cNvGrpSpPr>
              <a:grpSpLocks/>
            </p:cNvGrpSpPr>
            <p:nvPr/>
          </p:nvGrpSpPr>
          <p:grpSpPr bwMode="auto">
            <a:xfrm>
              <a:off x="2261210" y="5807897"/>
              <a:ext cx="688975" cy="823913"/>
              <a:chOff x="3078" y="3729"/>
              <a:chExt cx="434" cy="519"/>
            </a:xfrm>
          </p:grpSpPr>
          <p:sp>
            <p:nvSpPr>
              <p:cNvPr id="134" name="Rectangle 53"/>
              <p:cNvSpPr>
                <a:spLocks noChangeArrowheads="1"/>
              </p:cNvSpPr>
              <p:nvPr/>
            </p:nvSpPr>
            <p:spPr bwMode="auto">
              <a:xfrm>
                <a:off x="3078" y="3915"/>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35" name="Rectangle 54"/>
              <p:cNvSpPr>
                <a:spLocks noChangeArrowheads="1"/>
              </p:cNvSpPr>
              <p:nvPr/>
            </p:nvSpPr>
            <p:spPr bwMode="auto">
              <a:xfrm>
                <a:off x="3080" y="3897"/>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noProof="1">
                    <a:latin typeface="Courier New" charset="0"/>
                  </a:rPr>
                  <a:t>=</a:t>
                </a:r>
                <a:endParaRPr lang="en-US" dirty="0">
                  <a:latin typeface="Courier New" charset="0"/>
                </a:endParaRPr>
              </a:p>
            </p:txBody>
          </p:sp>
          <p:sp>
            <p:nvSpPr>
              <p:cNvPr id="136" name="Rectangle 55"/>
              <p:cNvSpPr>
                <a:spLocks noChangeArrowheads="1"/>
              </p:cNvSpPr>
              <p:nvPr/>
            </p:nvSpPr>
            <p:spPr bwMode="auto">
              <a:xfrm>
                <a:off x="3078" y="3747"/>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37" name="Rectangle 56"/>
              <p:cNvSpPr>
                <a:spLocks noChangeArrowheads="1"/>
              </p:cNvSpPr>
              <p:nvPr/>
            </p:nvSpPr>
            <p:spPr bwMode="auto">
              <a:xfrm>
                <a:off x="3080" y="3729"/>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COMP</a:t>
                </a:r>
                <a:endParaRPr lang="en-US" dirty="0">
                  <a:latin typeface="Courier New" charset="0"/>
                </a:endParaRPr>
              </a:p>
            </p:txBody>
          </p:sp>
          <p:sp>
            <p:nvSpPr>
              <p:cNvPr id="142" name="Rectangle 57"/>
              <p:cNvSpPr>
                <a:spLocks noChangeArrowheads="1"/>
              </p:cNvSpPr>
              <p:nvPr/>
            </p:nvSpPr>
            <p:spPr bwMode="auto">
              <a:xfrm>
                <a:off x="3078" y="4081"/>
                <a:ext cx="213"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45" name="Rectangle 58"/>
              <p:cNvSpPr>
                <a:spLocks noChangeArrowheads="1"/>
              </p:cNvSpPr>
              <p:nvPr/>
            </p:nvSpPr>
            <p:spPr bwMode="auto">
              <a:xfrm>
                <a:off x="3293" y="4081"/>
                <a:ext cx="219"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grpSp>
        <p:sp>
          <p:nvSpPr>
            <p:cNvPr id="124" name="Oval 59"/>
            <p:cNvSpPr>
              <a:spLocks noChangeArrowheads="1"/>
            </p:cNvSpPr>
            <p:nvPr/>
          </p:nvSpPr>
          <p:spPr bwMode="auto">
            <a:xfrm>
              <a:off x="2746985" y="6468294"/>
              <a:ext cx="74613" cy="74612"/>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pPr>
                <a:lnSpc>
                  <a:spcPct val="90000"/>
                </a:lnSpc>
              </a:pPr>
              <a:endParaRPr lang="en-US"/>
            </a:p>
          </p:txBody>
        </p:sp>
        <p:sp>
          <p:nvSpPr>
            <p:cNvPr id="125" name="Oval 60"/>
            <p:cNvSpPr>
              <a:spLocks noChangeArrowheads="1"/>
            </p:cNvSpPr>
            <p:nvPr/>
          </p:nvSpPr>
          <p:spPr bwMode="auto">
            <a:xfrm>
              <a:off x="2391385" y="6468294"/>
              <a:ext cx="74613" cy="74612"/>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pPr>
                <a:lnSpc>
                  <a:spcPct val="90000"/>
                </a:lnSpc>
              </a:pPr>
              <a:endParaRPr lang="en-US"/>
            </a:p>
          </p:txBody>
        </p:sp>
        <p:cxnSp>
          <p:nvCxnSpPr>
            <p:cNvPr id="126" name="AutoShape 61"/>
            <p:cNvCxnSpPr>
              <a:cxnSpLocks noChangeShapeType="1"/>
              <a:stCxn id="124" idx="6"/>
            </p:cNvCxnSpPr>
            <p:nvPr/>
          </p:nvCxnSpPr>
          <p:spPr bwMode="auto">
            <a:xfrm flipV="1">
              <a:off x="2821598" y="5479143"/>
              <a:ext cx="250592" cy="1026457"/>
            </a:xfrm>
            <a:prstGeom prst="bentConnector2">
              <a:avLst/>
            </a:prstGeom>
            <a:noFill/>
            <a:ln w="9525">
              <a:solidFill>
                <a:schemeClr val="tx1"/>
              </a:solidFill>
              <a:miter lim="800000"/>
              <a:headEnd/>
              <a:tailEnd/>
            </a:ln>
            <a:effectLst/>
          </p:spPr>
        </p:cxnSp>
        <p:cxnSp>
          <p:nvCxnSpPr>
            <p:cNvPr id="127" name="AutoShape 62"/>
            <p:cNvCxnSpPr>
              <a:cxnSpLocks noChangeShapeType="1"/>
              <a:endCxn id="148" idx="1"/>
            </p:cNvCxnSpPr>
            <p:nvPr/>
          </p:nvCxnSpPr>
          <p:spPr bwMode="auto">
            <a:xfrm rot="16200000" flipH="1">
              <a:off x="6479023" y="5630716"/>
              <a:ext cx="489299" cy="187325"/>
            </a:xfrm>
            <a:prstGeom prst="bentConnector2">
              <a:avLst/>
            </a:prstGeom>
            <a:noFill/>
            <a:ln w="9525">
              <a:solidFill>
                <a:schemeClr val="tx1"/>
              </a:solidFill>
              <a:miter lim="800000"/>
              <a:headEnd/>
              <a:tailEnd type="triangle" w="med" len="med"/>
            </a:ln>
            <a:effectLst/>
          </p:spPr>
        </p:cxnSp>
        <p:cxnSp>
          <p:nvCxnSpPr>
            <p:cNvPr id="131" name="AutoShape 63"/>
            <p:cNvCxnSpPr>
              <a:cxnSpLocks noChangeShapeType="1"/>
            </p:cNvCxnSpPr>
            <p:nvPr/>
          </p:nvCxnSpPr>
          <p:spPr bwMode="auto">
            <a:xfrm>
              <a:off x="3074010" y="5479731"/>
              <a:ext cx="3556000" cy="0"/>
            </a:xfrm>
            <a:prstGeom prst="straightConnector1">
              <a:avLst/>
            </a:prstGeom>
            <a:noFill/>
            <a:ln w="9525">
              <a:solidFill>
                <a:schemeClr val="tx1"/>
              </a:solidFill>
              <a:round/>
              <a:headEnd/>
              <a:tailEnd/>
            </a:ln>
            <a:effectLst/>
          </p:spPr>
        </p:cxnSp>
        <p:cxnSp>
          <p:nvCxnSpPr>
            <p:cNvPr id="132" name="AutoShape 64"/>
            <p:cNvCxnSpPr>
              <a:cxnSpLocks noChangeShapeType="1"/>
            </p:cNvCxnSpPr>
            <p:nvPr/>
          </p:nvCxnSpPr>
          <p:spPr bwMode="auto">
            <a:xfrm rot="16200000" flipV="1">
              <a:off x="1714794" y="5829006"/>
              <a:ext cx="866800" cy="486387"/>
            </a:xfrm>
            <a:prstGeom prst="bentConnector3">
              <a:avLst>
                <a:gd name="adj1" fmla="val -234"/>
              </a:avLst>
            </a:prstGeom>
            <a:noFill/>
            <a:ln w="9525">
              <a:solidFill>
                <a:schemeClr val="tx1"/>
              </a:solidFill>
              <a:miter lim="800000"/>
              <a:headEnd/>
              <a:tailEnd/>
            </a:ln>
            <a:effectLst/>
          </p:spPr>
        </p:cxnSp>
        <p:cxnSp>
          <p:nvCxnSpPr>
            <p:cNvPr id="133" name="AutoShape 65"/>
            <p:cNvCxnSpPr>
              <a:cxnSpLocks noChangeShapeType="1"/>
              <a:endCxn id="234" idx="1"/>
            </p:cNvCxnSpPr>
            <p:nvPr/>
          </p:nvCxnSpPr>
          <p:spPr bwMode="auto">
            <a:xfrm rot="10800000" flipV="1">
              <a:off x="1103924" y="5638800"/>
              <a:ext cx="801077" cy="330230"/>
            </a:xfrm>
            <a:prstGeom prst="bentConnector3">
              <a:avLst>
                <a:gd name="adj1" fmla="val 128537"/>
              </a:avLst>
            </a:prstGeom>
            <a:noFill/>
            <a:ln w="9525">
              <a:solidFill>
                <a:schemeClr val="tx1"/>
              </a:solidFill>
              <a:miter lim="800000"/>
              <a:headEnd/>
              <a:tailEnd type="triangle" w="med" len="med"/>
            </a:ln>
            <a:effectLst/>
          </p:spPr>
        </p:cxnSp>
      </p:grpSp>
      <p:grpSp>
        <p:nvGrpSpPr>
          <p:cNvPr id="236" name="Group 211"/>
          <p:cNvGrpSpPr/>
          <p:nvPr/>
        </p:nvGrpSpPr>
        <p:grpSpPr>
          <a:xfrm>
            <a:off x="560615" y="1415973"/>
            <a:ext cx="8039100" cy="3361646"/>
            <a:chOff x="548520" y="1415973"/>
            <a:chExt cx="8039100" cy="3361646"/>
          </a:xfrm>
        </p:grpSpPr>
        <p:sp>
          <p:nvSpPr>
            <p:cNvPr id="237" name="Rectangle 7"/>
            <p:cNvSpPr>
              <a:spLocks noChangeArrowheads="1"/>
            </p:cNvSpPr>
            <p:nvPr/>
          </p:nvSpPr>
          <p:spPr bwMode="auto">
            <a:xfrm>
              <a:off x="548520" y="1452257"/>
              <a:ext cx="8032750" cy="3325362"/>
            </a:xfrm>
            <a:prstGeom prst="rect">
              <a:avLst/>
            </a:prstGeom>
            <a:solidFill>
              <a:schemeClr val="bg1"/>
            </a:solidFill>
            <a:ln w="19050">
              <a:solidFill>
                <a:schemeClr val="tx1"/>
              </a:solidFill>
              <a:miter lim="800000"/>
              <a:headEnd/>
              <a:tailEnd/>
            </a:ln>
            <a:effectLst/>
          </p:spPr>
          <p:txBody>
            <a:bodyPr wrap="none" anchor="ctr">
              <a:prstTxWarp prst="textNoShape">
                <a:avLst/>
              </a:prstTxWarp>
            </a:bodyPr>
            <a:lstStyle/>
            <a:p>
              <a:endParaRPr lang="en-US"/>
            </a:p>
          </p:txBody>
        </p:sp>
        <p:sp>
          <p:nvSpPr>
            <p:cNvPr id="238" name="Text Box 8"/>
            <p:cNvSpPr txBox="1">
              <a:spLocks noChangeArrowheads="1"/>
            </p:cNvSpPr>
            <p:nvPr/>
          </p:nvSpPr>
          <p:spPr bwMode="auto">
            <a:xfrm>
              <a:off x="624720" y="1415973"/>
              <a:ext cx="7962900" cy="2893100"/>
            </a:xfrm>
            <a:prstGeom prst="rect">
              <a:avLst/>
            </a:prstGeom>
            <a:noFill/>
            <a:ln w="9525">
              <a:noFill/>
              <a:miter lim="800000"/>
              <a:headEnd/>
              <a:tailEnd/>
            </a:ln>
            <a:effectLst/>
          </p:spPr>
          <p:txBody>
            <a:bodyPr>
              <a:prstTxWarp prst="textNoShape">
                <a:avLst/>
              </a:prstTxWarp>
              <a:spAutoFit/>
            </a:bodyPr>
            <a:lstStyle/>
            <a:p>
              <a:r>
                <a:rPr lang="en-US" noProof="1" smtClean="0">
                  <a:latin typeface="Courier New" charset="0"/>
                </a:rPr>
                <a:t>int CompoundExp::eval(EvaluationContext &amp; context) {</a:t>
              </a:r>
            </a:p>
            <a:p>
              <a:r>
                <a:rPr lang="en-US" noProof="1" smtClean="0">
                  <a:latin typeface="Courier New" charset="0"/>
                </a:rPr>
                <a:t>   int right = rhs-&gt;eval(context);</a:t>
              </a:r>
            </a:p>
            <a:p>
              <a:r>
                <a:rPr lang="en-US" noProof="1" smtClean="0">
                  <a:latin typeface="Courier New" charset="0"/>
                </a:rPr>
                <a:t>   if (op == "=") {</a:t>
              </a:r>
            </a:p>
            <a:p>
              <a:r>
                <a:rPr lang="en-US" noProof="1" smtClean="0">
                  <a:latin typeface="Courier New" charset="0"/>
                </a:rPr>
                <a:t>      context.setValue(lhs-&gt;getIdentifierName(), right);</a:t>
              </a:r>
            </a:p>
            <a:p>
              <a:r>
                <a:rPr lang="en-US" noProof="1" smtClean="0">
                  <a:latin typeface="Courier New" charset="0"/>
                </a:rPr>
                <a:t>      return right;</a:t>
              </a:r>
            </a:p>
            <a:p>
              <a:r>
                <a:rPr lang="en-US" noProof="1" smtClean="0">
                  <a:latin typeface="Courier New" charset="0"/>
                </a:rPr>
                <a:t>   }</a:t>
              </a:r>
            </a:p>
            <a:p>
              <a:r>
                <a:rPr lang="en-US" noProof="1" smtClean="0">
                  <a:latin typeface="Courier New" charset="0"/>
                </a:rPr>
                <a:t>   int left = lhs-&gt;eval(context);</a:t>
              </a:r>
            </a:p>
            <a:p>
              <a:r>
                <a:rPr lang="en-US" noProof="1" smtClean="0">
                  <a:latin typeface="Courier New" charset="0"/>
                </a:rPr>
                <a:t>   if (op == "+") return left + right;</a:t>
              </a:r>
            </a:p>
            <a:p>
              <a:r>
                <a:rPr lang="en-US" noProof="1" smtClean="0">
                  <a:latin typeface="Courier New" charset="0"/>
                </a:rPr>
                <a:t>   if (op == "-") return left - right;</a:t>
              </a:r>
            </a:p>
            <a:p>
              <a:r>
                <a:rPr lang="en-US" noProof="1" smtClean="0">
                  <a:latin typeface="Courier New" charset="0"/>
                </a:rPr>
                <a:t>   if (op == "*") return left * right;</a:t>
              </a:r>
            </a:p>
            <a:p>
              <a:r>
                <a:rPr lang="en-US" noProof="1" smtClean="0">
                  <a:latin typeface="Courier New" charset="0"/>
                </a:rPr>
                <a:t>   if (op == "/") return left / right;</a:t>
              </a:r>
            </a:p>
            <a:p>
              <a:r>
                <a:rPr lang="en-US" noProof="1" smtClean="0">
                  <a:latin typeface="Courier New" charset="0"/>
                </a:rPr>
                <a:t>   error("Illegal operator in expression");</a:t>
              </a:r>
            </a:p>
            <a:p>
              <a:r>
                <a:rPr lang="en-US" noProof="1" smtClean="0">
                  <a:latin typeface="Courier New" charset="0"/>
                </a:rPr>
                <a:t>}</a:t>
              </a:r>
              <a:endParaRPr lang="en-US" noProof="1">
                <a:latin typeface="Courier New" charset="0"/>
              </a:endParaRPr>
            </a:p>
          </p:txBody>
        </p:sp>
        <p:sp>
          <p:nvSpPr>
            <p:cNvPr id="239" name="Rectangle 67"/>
            <p:cNvSpPr>
              <a:spLocks noChangeArrowheads="1"/>
            </p:cNvSpPr>
            <p:nvPr/>
          </p:nvSpPr>
          <p:spPr bwMode="auto">
            <a:xfrm>
              <a:off x="4372580" y="4311950"/>
              <a:ext cx="1825625"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240" name="Text Box 68"/>
            <p:cNvSpPr txBox="1">
              <a:spLocks noChangeArrowheads="1"/>
            </p:cNvSpPr>
            <p:nvPr/>
          </p:nvSpPr>
          <p:spPr bwMode="auto">
            <a:xfrm>
              <a:off x="4331305" y="4018035"/>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context</a:t>
              </a:r>
              <a:endParaRPr lang="en-US" dirty="0">
                <a:latin typeface="Courier New" charset="0"/>
              </a:endParaRPr>
            </a:p>
          </p:txBody>
        </p:sp>
        <p:sp>
          <p:nvSpPr>
            <p:cNvPr id="241" name="Rectangle 71"/>
            <p:cNvSpPr>
              <a:spLocks noChangeArrowheads="1"/>
            </p:cNvSpPr>
            <p:nvPr/>
          </p:nvSpPr>
          <p:spPr bwMode="auto">
            <a:xfrm>
              <a:off x="4407505" y="4329490"/>
              <a:ext cx="723363" cy="307777"/>
            </a:xfrm>
            <a:prstGeom prst="rect">
              <a:avLst/>
            </a:prstGeom>
            <a:noFill/>
            <a:ln w="9525">
              <a:noFill/>
              <a:miter lim="800000"/>
              <a:headEnd/>
              <a:tailEnd/>
            </a:ln>
            <a:effectLst/>
          </p:spPr>
          <p:txBody>
            <a:bodyPr wrap="none">
              <a:prstTxWarp prst="textNoShape">
                <a:avLst/>
              </a:prstTxWarp>
              <a:spAutoFit/>
            </a:bodyPr>
            <a:lstStyle/>
            <a:p>
              <a:r>
                <a:rPr lang="en-US" noProof="1" smtClean="0">
                  <a:latin typeface="Courier New" charset="0"/>
                </a:rPr>
                <a:t>x = 3</a:t>
              </a:r>
              <a:endParaRPr lang="en-US" dirty="0">
                <a:latin typeface="Courier New" charset="0"/>
              </a:endParaRPr>
            </a:p>
          </p:txBody>
        </p:sp>
        <p:sp>
          <p:nvSpPr>
            <p:cNvPr id="242" name="Rectangle 69"/>
            <p:cNvSpPr>
              <a:spLocks noChangeArrowheads="1"/>
            </p:cNvSpPr>
            <p:nvPr/>
          </p:nvSpPr>
          <p:spPr bwMode="auto">
            <a:xfrm>
              <a:off x="7442200" y="4311950"/>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243" name="Text Box 70"/>
            <p:cNvSpPr txBox="1">
              <a:spLocks noChangeArrowheads="1"/>
            </p:cNvSpPr>
            <p:nvPr/>
          </p:nvSpPr>
          <p:spPr bwMode="auto">
            <a:xfrm>
              <a:off x="7404100" y="400594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left</a:t>
              </a:r>
              <a:endParaRPr lang="en-US" dirty="0">
                <a:latin typeface="Courier New" charset="0"/>
              </a:endParaRPr>
            </a:p>
          </p:txBody>
        </p:sp>
        <p:sp>
          <p:nvSpPr>
            <p:cNvPr id="244" name="Rectangle 69"/>
            <p:cNvSpPr>
              <a:spLocks noChangeArrowheads="1"/>
            </p:cNvSpPr>
            <p:nvPr/>
          </p:nvSpPr>
          <p:spPr bwMode="auto">
            <a:xfrm>
              <a:off x="6322180" y="4313160"/>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245" name="Text Box 70"/>
            <p:cNvSpPr txBox="1">
              <a:spLocks noChangeArrowheads="1"/>
            </p:cNvSpPr>
            <p:nvPr/>
          </p:nvSpPr>
          <p:spPr bwMode="auto">
            <a:xfrm>
              <a:off x="6284080" y="400715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right</a:t>
              </a:r>
              <a:endParaRPr lang="en-US" dirty="0">
                <a:latin typeface="Courier New" charset="0"/>
              </a:endParaRPr>
            </a:p>
          </p:txBody>
        </p:sp>
        <p:sp>
          <p:nvSpPr>
            <p:cNvPr id="246" name="Rectangle 69"/>
            <p:cNvSpPr>
              <a:spLocks noChangeArrowheads="1"/>
            </p:cNvSpPr>
            <p:nvPr/>
          </p:nvSpPr>
          <p:spPr bwMode="auto">
            <a:xfrm>
              <a:off x="3265715" y="4314370"/>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247" name="Text Box 70"/>
            <p:cNvSpPr txBox="1">
              <a:spLocks noChangeArrowheads="1"/>
            </p:cNvSpPr>
            <p:nvPr/>
          </p:nvSpPr>
          <p:spPr bwMode="auto">
            <a:xfrm>
              <a:off x="3227615" y="400836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this</a:t>
              </a:r>
              <a:endParaRPr lang="en-US" dirty="0">
                <a:latin typeface="Courier New" charset="0"/>
              </a:endParaRPr>
            </a:p>
          </p:txBody>
        </p:sp>
      </p:grpSp>
      <p:grpSp>
        <p:nvGrpSpPr>
          <p:cNvPr id="248" name="Group 733"/>
          <p:cNvGrpSpPr/>
          <p:nvPr/>
        </p:nvGrpSpPr>
        <p:grpSpPr>
          <a:xfrm>
            <a:off x="2258528" y="4471610"/>
            <a:ext cx="1546254" cy="1481545"/>
            <a:chOff x="2258528" y="4471610"/>
            <a:chExt cx="1546254" cy="1481545"/>
          </a:xfrm>
        </p:grpSpPr>
        <p:sp>
          <p:nvSpPr>
            <p:cNvPr id="249" name="Oval 14"/>
            <p:cNvSpPr>
              <a:spLocks noChangeArrowheads="1"/>
            </p:cNvSpPr>
            <p:nvPr/>
          </p:nvSpPr>
          <p:spPr bwMode="auto">
            <a:xfrm>
              <a:off x="3730170" y="4471610"/>
              <a:ext cx="74612" cy="74612"/>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endParaRPr lang="en-US"/>
            </a:p>
          </p:txBody>
        </p:sp>
        <p:cxnSp>
          <p:nvCxnSpPr>
            <p:cNvPr id="250" name="AutoShape 66"/>
            <p:cNvCxnSpPr>
              <a:cxnSpLocks noChangeShapeType="1"/>
            </p:cNvCxnSpPr>
            <p:nvPr/>
          </p:nvCxnSpPr>
          <p:spPr bwMode="auto">
            <a:xfrm rot="5400000">
              <a:off x="2306608" y="4498143"/>
              <a:ext cx="1406932" cy="1503091"/>
            </a:xfrm>
            <a:prstGeom prst="bentConnector4">
              <a:avLst>
                <a:gd name="adj1" fmla="val 56014"/>
                <a:gd name="adj2" fmla="val 115209"/>
              </a:avLst>
            </a:prstGeom>
            <a:noFill/>
            <a:ln w="9525">
              <a:solidFill>
                <a:schemeClr val="tx1"/>
              </a:solidFill>
              <a:miter lim="800000"/>
              <a:headEnd/>
              <a:tailEnd type="triangle" w="med" len="med"/>
            </a:ln>
            <a:effectLst/>
          </p:spPr>
        </p:cxnSp>
      </p:grpSp>
      <p:grpSp>
        <p:nvGrpSpPr>
          <p:cNvPr id="251" name="Group 211"/>
          <p:cNvGrpSpPr/>
          <p:nvPr/>
        </p:nvGrpSpPr>
        <p:grpSpPr>
          <a:xfrm>
            <a:off x="688825" y="1677228"/>
            <a:ext cx="8039100" cy="3361646"/>
            <a:chOff x="548520" y="1415973"/>
            <a:chExt cx="8039100" cy="3361646"/>
          </a:xfrm>
        </p:grpSpPr>
        <p:sp>
          <p:nvSpPr>
            <p:cNvPr id="252" name="Rectangle 7"/>
            <p:cNvSpPr>
              <a:spLocks noChangeArrowheads="1"/>
            </p:cNvSpPr>
            <p:nvPr/>
          </p:nvSpPr>
          <p:spPr bwMode="auto">
            <a:xfrm>
              <a:off x="548520" y="1452257"/>
              <a:ext cx="8032750" cy="3325362"/>
            </a:xfrm>
            <a:prstGeom prst="rect">
              <a:avLst/>
            </a:prstGeom>
            <a:solidFill>
              <a:schemeClr val="bg1"/>
            </a:solidFill>
            <a:ln w="19050">
              <a:solidFill>
                <a:schemeClr val="tx1"/>
              </a:solidFill>
              <a:miter lim="800000"/>
              <a:headEnd/>
              <a:tailEnd/>
            </a:ln>
            <a:effectLst/>
          </p:spPr>
          <p:txBody>
            <a:bodyPr wrap="none" anchor="ctr">
              <a:prstTxWarp prst="textNoShape">
                <a:avLst/>
              </a:prstTxWarp>
            </a:bodyPr>
            <a:lstStyle/>
            <a:p>
              <a:endParaRPr lang="en-US"/>
            </a:p>
          </p:txBody>
        </p:sp>
        <p:sp>
          <p:nvSpPr>
            <p:cNvPr id="253" name="Text Box 8"/>
            <p:cNvSpPr txBox="1">
              <a:spLocks noChangeArrowheads="1"/>
            </p:cNvSpPr>
            <p:nvPr/>
          </p:nvSpPr>
          <p:spPr bwMode="auto">
            <a:xfrm>
              <a:off x="624720" y="1415973"/>
              <a:ext cx="7962900" cy="2893100"/>
            </a:xfrm>
            <a:prstGeom prst="rect">
              <a:avLst/>
            </a:prstGeom>
            <a:noFill/>
            <a:ln w="9525">
              <a:noFill/>
              <a:miter lim="800000"/>
              <a:headEnd/>
              <a:tailEnd/>
            </a:ln>
            <a:effectLst/>
          </p:spPr>
          <p:txBody>
            <a:bodyPr>
              <a:prstTxWarp prst="textNoShape">
                <a:avLst/>
              </a:prstTxWarp>
              <a:spAutoFit/>
            </a:bodyPr>
            <a:lstStyle/>
            <a:p>
              <a:r>
                <a:rPr lang="en-US" noProof="1" smtClean="0">
                  <a:latin typeface="Courier New" charset="0"/>
                </a:rPr>
                <a:t>int CompoundExp::eval(EvaluationContext &amp; context) {</a:t>
              </a:r>
            </a:p>
            <a:p>
              <a:r>
                <a:rPr lang="en-US" noProof="1" smtClean="0">
                  <a:latin typeface="Courier New" charset="0"/>
                </a:rPr>
                <a:t>   int right = rhs-&gt;eval(context);</a:t>
              </a:r>
            </a:p>
            <a:p>
              <a:r>
                <a:rPr lang="en-US" noProof="1" smtClean="0">
                  <a:latin typeface="Courier New" charset="0"/>
                </a:rPr>
                <a:t>   if (op == "=") {</a:t>
              </a:r>
            </a:p>
            <a:p>
              <a:r>
                <a:rPr lang="en-US" noProof="1" smtClean="0">
                  <a:latin typeface="Courier New" charset="0"/>
                </a:rPr>
                <a:t>      context.setValue(lhs-&gt;getIdentifierName(), right);</a:t>
              </a:r>
            </a:p>
            <a:p>
              <a:r>
                <a:rPr lang="en-US" noProof="1" smtClean="0">
                  <a:latin typeface="Courier New" charset="0"/>
                </a:rPr>
                <a:t>      return right;</a:t>
              </a:r>
            </a:p>
            <a:p>
              <a:r>
                <a:rPr lang="en-US" noProof="1" smtClean="0">
                  <a:latin typeface="Courier New" charset="0"/>
                </a:rPr>
                <a:t>   }</a:t>
              </a:r>
            </a:p>
            <a:p>
              <a:r>
                <a:rPr lang="en-US" noProof="1" smtClean="0">
                  <a:latin typeface="Courier New" charset="0"/>
                </a:rPr>
                <a:t>   int left = lhs-&gt;eval(context);</a:t>
              </a:r>
            </a:p>
            <a:p>
              <a:r>
                <a:rPr lang="en-US" noProof="1" smtClean="0">
                  <a:latin typeface="Courier New" charset="0"/>
                </a:rPr>
                <a:t>   if (op == "+") return left + right;</a:t>
              </a:r>
            </a:p>
            <a:p>
              <a:r>
                <a:rPr lang="en-US" noProof="1" smtClean="0">
                  <a:latin typeface="Courier New" charset="0"/>
                </a:rPr>
                <a:t>   if (op == "-") return left - right;</a:t>
              </a:r>
            </a:p>
            <a:p>
              <a:r>
                <a:rPr lang="en-US" noProof="1" smtClean="0">
                  <a:latin typeface="Courier New" charset="0"/>
                </a:rPr>
                <a:t>   if (op == "*") return left * right;</a:t>
              </a:r>
            </a:p>
            <a:p>
              <a:r>
                <a:rPr lang="en-US" noProof="1" smtClean="0">
                  <a:latin typeface="Courier New" charset="0"/>
                </a:rPr>
                <a:t>   if (op == "/") return left / right;</a:t>
              </a:r>
            </a:p>
            <a:p>
              <a:r>
                <a:rPr lang="en-US" noProof="1" smtClean="0">
                  <a:latin typeface="Courier New" charset="0"/>
                </a:rPr>
                <a:t>   error("Illegal operator in expression");</a:t>
              </a:r>
            </a:p>
            <a:p>
              <a:r>
                <a:rPr lang="en-US" noProof="1" smtClean="0">
                  <a:latin typeface="Courier New" charset="0"/>
                </a:rPr>
                <a:t>}</a:t>
              </a:r>
              <a:endParaRPr lang="en-US" noProof="1">
                <a:latin typeface="Courier New" charset="0"/>
              </a:endParaRPr>
            </a:p>
          </p:txBody>
        </p:sp>
        <p:sp>
          <p:nvSpPr>
            <p:cNvPr id="254" name="Rectangle 67"/>
            <p:cNvSpPr>
              <a:spLocks noChangeArrowheads="1"/>
            </p:cNvSpPr>
            <p:nvPr/>
          </p:nvSpPr>
          <p:spPr bwMode="auto">
            <a:xfrm>
              <a:off x="4372580" y="4311950"/>
              <a:ext cx="1825625"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255" name="Text Box 68"/>
            <p:cNvSpPr txBox="1">
              <a:spLocks noChangeArrowheads="1"/>
            </p:cNvSpPr>
            <p:nvPr/>
          </p:nvSpPr>
          <p:spPr bwMode="auto">
            <a:xfrm>
              <a:off x="4331305" y="4018035"/>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context</a:t>
              </a:r>
              <a:endParaRPr lang="en-US" dirty="0">
                <a:latin typeface="Courier New" charset="0"/>
              </a:endParaRPr>
            </a:p>
          </p:txBody>
        </p:sp>
        <p:sp>
          <p:nvSpPr>
            <p:cNvPr id="256" name="Rectangle 71"/>
            <p:cNvSpPr>
              <a:spLocks noChangeArrowheads="1"/>
            </p:cNvSpPr>
            <p:nvPr/>
          </p:nvSpPr>
          <p:spPr bwMode="auto">
            <a:xfrm>
              <a:off x="4407505" y="4329490"/>
              <a:ext cx="723363" cy="307777"/>
            </a:xfrm>
            <a:prstGeom prst="rect">
              <a:avLst/>
            </a:prstGeom>
            <a:noFill/>
            <a:ln w="9525">
              <a:noFill/>
              <a:miter lim="800000"/>
              <a:headEnd/>
              <a:tailEnd/>
            </a:ln>
            <a:effectLst/>
          </p:spPr>
          <p:txBody>
            <a:bodyPr wrap="none">
              <a:prstTxWarp prst="textNoShape">
                <a:avLst/>
              </a:prstTxWarp>
              <a:spAutoFit/>
            </a:bodyPr>
            <a:lstStyle/>
            <a:p>
              <a:r>
                <a:rPr lang="en-US" noProof="1" smtClean="0">
                  <a:latin typeface="Courier New" charset="0"/>
                </a:rPr>
                <a:t>x = 3</a:t>
              </a:r>
              <a:endParaRPr lang="en-US" dirty="0">
                <a:latin typeface="Courier New" charset="0"/>
              </a:endParaRPr>
            </a:p>
          </p:txBody>
        </p:sp>
        <p:sp>
          <p:nvSpPr>
            <p:cNvPr id="257" name="Rectangle 69"/>
            <p:cNvSpPr>
              <a:spLocks noChangeArrowheads="1"/>
            </p:cNvSpPr>
            <p:nvPr/>
          </p:nvSpPr>
          <p:spPr bwMode="auto">
            <a:xfrm>
              <a:off x="7442200" y="4311950"/>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258" name="Text Box 70"/>
            <p:cNvSpPr txBox="1">
              <a:spLocks noChangeArrowheads="1"/>
            </p:cNvSpPr>
            <p:nvPr/>
          </p:nvSpPr>
          <p:spPr bwMode="auto">
            <a:xfrm>
              <a:off x="7404100" y="400594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left</a:t>
              </a:r>
              <a:endParaRPr lang="en-US" dirty="0">
                <a:latin typeface="Courier New" charset="0"/>
              </a:endParaRPr>
            </a:p>
          </p:txBody>
        </p:sp>
        <p:sp>
          <p:nvSpPr>
            <p:cNvPr id="259" name="Rectangle 69"/>
            <p:cNvSpPr>
              <a:spLocks noChangeArrowheads="1"/>
            </p:cNvSpPr>
            <p:nvPr/>
          </p:nvSpPr>
          <p:spPr bwMode="auto">
            <a:xfrm>
              <a:off x="6322180" y="4313160"/>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260" name="Text Box 70"/>
            <p:cNvSpPr txBox="1">
              <a:spLocks noChangeArrowheads="1"/>
            </p:cNvSpPr>
            <p:nvPr/>
          </p:nvSpPr>
          <p:spPr bwMode="auto">
            <a:xfrm>
              <a:off x="6284080" y="400715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right</a:t>
              </a:r>
              <a:endParaRPr lang="en-US" dirty="0">
                <a:latin typeface="Courier New" charset="0"/>
              </a:endParaRPr>
            </a:p>
          </p:txBody>
        </p:sp>
        <p:sp>
          <p:nvSpPr>
            <p:cNvPr id="261" name="Rectangle 69"/>
            <p:cNvSpPr>
              <a:spLocks noChangeArrowheads="1"/>
            </p:cNvSpPr>
            <p:nvPr/>
          </p:nvSpPr>
          <p:spPr bwMode="auto">
            <a:xfrm>
              <a:off x="3265715" y="4314370"/>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262" name="Text Box 70"/>
            <p:cNvSpPr txBox="1">
              <a:spLocks noChangeArrowheads="1"/>
            </p:cNvSpPr>
            <p:nvPr/>
          </p:nvSpPr>
          <p:spPr bwMode="auto">
            <a:xfrm>
              <a:off x="3227615" y="400836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this</a:t>
              </a:r>
              <a:endParaRPr lang="en-US" dirty="0">
                <a:latin typeface="Courier New" charset="0"/>
              </a:endParaRPr>
            </a:p>
          </p:txBody>
        </p:sp>
      </p:grpSp>
      <p:sp>
        <p:nvSpPr>
          <p:cNvPr id="263" name="Rectangle 73"/>
          <p:cNvSpPr>
            <a:spLocks noChangeArrowheads="1"/>
          </p:cNvSpPr>
          <p:nvPr/>
        </p:nvSpPr>
        <p:spPr bwMode="auto">
          <a:xfrm>
            <a:off x="1132110" y="1953835"/>
            <a:ext cx="3420535" cy="231775"/>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grpSp>
        <p:nvGrpSpPr>
          <p:cNvPr id="264" name="Group 136"/>
          <p:cNvGrpSpPr/>
          <p:nvPr/>
        </p:nvGrpSpPr>
        <p:grpSpPr>
          <a:xfrm>
            <a:off x="3882570" y="4730570"/>
            <a:ext cx="2934765" cy="1141698"/>
            <a:chOff x="3882570" y="4730570"/>
            <a:chExt cx="2934765" cy="1141698"/>
          </a:xfrm>
          <a:solidFill>
            <a:srgbClr val="FF0000"/>
          </a:solidFill>
        </p:grpSpPr>
        <p:sp>
          <p:nvSpPr>
            <p:cNvPr id="265" name="Oval 14"/>
            <p:cNvSpPr>
              <a:spLocks noChangeArrowheads="1"/>
            </p:cNvSpPr>
            <p:nvPr/>
          </p:nvSpPr>
          <p:spPr bwMode="auto">
            <a:xfrm>
              <a:off x="3882570" y="4730570"/>
              <a:ext cx="74612" cy="74612"/>
            </a:xfrm>
            <a:prstGeom prst="ellipse">
              <a:avLst/>
            </a:prstGeom>
            <a:grpFill/>
            <a:ln w="9525">
              <a:solidFill>
                <a:srgbClr val="FF0000"/>
              </a:solidFill>
              <a:round/>
              <a:headEnd/>
              <a:tailEnd/>
            </a:ln>
            <a:effectLst/>
          </p:spPr>
          <p:txBody>
            <a:bodyPr wrap="none" anchor="ctr">
              <a:prstTxWarp prst="textNoShape">
                <a:avLst/>
              </a:prstTxWarp>
            </a:bodyPr>
            <a:lstStyle/>
            <a:p>
              <a:endParaRPr lang="en-US"/>
            </a:p>
          </p:txBody>
        </p:sp>
        <p:cxnSp>
          <p:nvCxnSpPr>
            <p:cNvPr id="266" name="Shape 111"/>
            <p:cNvCxnSpPr/>
            <p:nvPr/>
          </p:nvCxnSpPr>
          <p:spPr bwMode="auto">
            <a:xfrm>
              <a:off x="3931920" y="4800600"/>
              <a:ext cx="2771020" cy="533400"/>
            </a:xfrm>
            <a:prstGeom prst="bentConnector3">
              <a:avLst>
                <a:gd name="adj1" fmla="val -196"/>
              </a:avLst>
            </a:prstGeom>
            <a:grpFill/>
            <a:ln w="9525" cap="flat" cmpd="sng" algn="ctr">
              <a:solidFill>
                <a:srgbClr val="FF0000"/>
              </a:solidFill>
              <a:prstDash val="solid"/>
              <a:round/>
              <a:headEnd type="none" w="med" len="med"/>
              <a:tailEnd type="none" w="med" len="med"/>
            </a:ln>
            <a:effectLst/>
          </p:spPr>
        </p:cxnSp>
        <p:cxnSp>
          <p:nvCxnSpPr>
            <p:cNvPr id="267" name="AutoShape 62"/>
            <p:cNvCxnSpPr>
              <a:cxnSpLocks noChangeShapeType="1"/>
            </p:cNvCxnSpPr>
            <p:nvPr/>
          </p:nvCxnSpPr>
          <p:spPr bwMode="auto">
            <a:xfrm rot="16200000" flipH="1">
              <a:off x="6492335" y="5547269"/>
              <a:ext cx="538267" cy="111732"/>
            </a:xfrm>
            <a:prstGeom prst="bentConnector3">
              <a:avLst>
                <a:gd name="adj1" fmla="val 101683"/>
              </a:avLst>
            </a:prstGeom>
            <a:grpFill/>
            <a:ln w="9525">
              <a:solidFill>
                <a:srgbClr val="FF0000"/>
              </a:solidFill>
              <a:miter lim="800000"/>
              <a:headEnd/>
              <a:tailEnd type="triangle" w="med" len="med"/>
            </a:ln>
            <a:effectLst/>
          </p:spPr>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accel="50000" decel="50000" fill="hold" nodeType="afterEffect">
                                  <p:stCondLst>
                                    <p:cond delay="0"/>
                                  </p:stCondLst>
                                  <p:childTnLst>
                                    <p:set>
                                      <p:cBhvr>
                                        <p:cTn id="6" dur="1" fill="hold">
                                          <p:stCondLst>
                                            <p:cond delay="0"/>
                                          </p:stCondLst>
                                        </p:cTn>
                                        <p:tgtEl>
                                          <p:spTgt spid="251"/>
                                        </p:tgtEl>
                                        <p:attrNameLst>
                                          <p:attrName>style.visibility</p:attrName>
                                        </p:attrNameLst>
                                      </p:cBhvr>
                                      <p:to>
                                        <p:strVal val="visible"/>
                                      </p:to>
                                    </p:set>
                                    <p:anim calcmode="lin" valueType="num">
                                      <p:cBhvr additive="base">
                                        <p:cTn id="7" dur="1000" fill="hold"/>
                                        <p:tgtEl>
                                          <p:spTgt spid="251"/>
                                        </p:tgtEl>
                                        <p:attrNameLst>
                                          <p:attrName>ppt_x</p:attrName>
                                        </p:attrNameLst>
                                      </p:cBhvr>
                                      <p:tavLst>
                                        <p:tav tm="0">
                                          <p:val>
                                            <p:strVal val="1+#ppt_w/2"/>
                                          </p:val>
                                        </p:tav>
                                        <p:tav tm="100000">
                                          <p:val>
                                            <p:strVal val="#ppt_x"/>
                                          </p:val>
                                        </p:tav>
                                      </p:tavLst>
                                    </p:anim>
                                    <p:anim calcmode="lin" valueType="num">
                                      <p:cBhvr additive="base">
                                        <p:cTn id="8" dur="1000" fill="hold"/>
                                        <p:tgtEl>
                                          <p:spTgt spid="251"/>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1" presetClass="entr" presetSubtype="0" fill="hold" nodeType="afterEffect">
                                  <p:stCondLst>
                                    <p:cond delay="0"/>
                                  </p:stCondLst>
                                  <p:childTnLst>
                                    <p:set>
                                      <p:cBhvr>
                                        <p:cTn id="11" dur="1" fill="hold">
                                          <p:stCondLst>
                                            <p:cond delay="0"/>
                                          </p:stCondLst>
                                        </p:cTn>
                                        <p:tgtEl>
                                          <p:spTgt spid="264"/>
                                        </p:tgtEl>
                                        <p:attrNameLst>
                                          <p:attrName>style.visibility</p:attrName>
                                        </p:attrNameLst>
                                      </p:cBhvr>
                                      <p:to>
                                        <p:strVal val="visible"/>
                                      </p:to>
                                    </p:set>
                                  </p:childTnLst>
                                </p:cTn>
                              </p:par>
                            </p:childTnLst>
                          </p:cTn>
                        </p:par>
                        <p:par>
                          <p:cTn id="12" fill="hold">
                            <p:stCondLst>
                              <p:cond delay="1000"/>
                            </p:stCondLst>
                            <p:childTnLst>
                              <p:par>
                                <p:cTn id="13" presetID="1" presetClass="entr" presetSubtype="0" fill="hold" grpId="0" nodeType="afterEffect">
                                  <p:stCondLst>
                                    <p:cond delay="0"/>
                                  </p:stCondLst>
                                  <p:childTnLst>
                                    <p:set>
                                      <p:cBhvr>
                                        <p:cTn id="14" dur="1" fill="hold">
                                          <p:stCondLst>
                                            <p:cond delay="0"/>
                                          </p:stCondLst>
                                        </p:cTn>
                                        <p:tgtEl>
                                          <p:spTgt spid="2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3" grpId="0" animBg="1"/>
    </p:bld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68354" name="Rectangle 2"/>
          <p:cNvSpPr>
            <a:spLocks noGrp="1" noChangeArrowheads="1"/>
          </p:cNvSpPr>
          <p:nvPr>
            <p:ph type="title"/>
          </p:nvPr>
        </p:nvSpPr>
        <p:spPr>
          <a:xfrm>
            <a:off x="0" y="76200"/>
            <a:ext cx="9144000" cy="1143000"/>
          </a:xfrm>
          <a:noFill/>
          <a:ln/>
        </p:spPr>
        <p:txBody>
          <a:bodyPr/>
          <a:lstStyle/>
          <a:p>
            <a:r>
              <a:rPr lang="en-US" sz="4000" dirty="0" smtClean="0">
                <a:solidFill>
                  <a:srgbClr val="FF0000"/>
                </a:solidFill>
              </a:rPr>
              <a:t>Solution: Evaluating an </a:t>
            </a:r>
            <a:r>
              <a:rPr lang="en-US" sz="4000" dirty="0">
                <a:solidFill>
                  <a:srgbClr val="FF0000"/>
                </a:solidFill>
              </a:rPr>
              <a:t>Expression</a:t>
            </a:r>
            <a:endParaRPr lang="en-US" dirty="0">
              <a:solidFill>
                <a:srgbClr val="FF0000"/>
              </a:solidFill>
            </a:endParaRPr>
          </a:p>
        </p:txBody>
      </p:sp>
      <p:sp>
        <p:nvSpPr>
          <p:cNvPr id="102" name="Rectangle 7"/>
          <p:cNvSpPr>
            <a:spLocks noChangeArrowheads="1"/>
          </p:cNvSpPr>
          <p:nvPr/>
        </p:nvSpPr>
        <p:spPr bwMode="auto">
          <a:xfrm>
            <a:off x="444500" y="1166813"/>
            <a:ext cx="8032750" cy="2667377"/>
          </a:xfrm>
          <a:prstGeom prst="rect">
            <a:avLst/>
          </a:prstGeom>
          <a:solidFill>
            <a:schemeClr val="bg1"/>
          </a:solidFill>
          <a:ln w="19050">
            <a:solidFill>
              <a:schemeClr val="tx1"/>
            </a:solidFill>
            <a:miter lim="800000"/>
            <a:headEnd/>
            <a:tailEnd/>
          </a:ln>
          <a:effectLst/>
        </p:spPr>
        <p:txBody>
          <a:bodyPr wrap="none" anchor="ctr">
            <a:prstTxWarp prst="textNoShape">
              <a:avLst/>
            </a:prstTxWarp>
          </a:bodyPr>
          <a:lstStyle/>
          <a:p>
            <a:endParaRPr lang="en-US"/>
          </a:p>
        </p:txBody>
      </p:sp>
      <p:sp>
        <p:nvSpPr>
          <p:cNvPr id="103" name="Text Box 8"/>
          <p:cNvSpPr txBox="1">
            <a:spLocks noChangeArrowheads="1"/>
          </p:cNvSpPr>
          <p:nvPr/>
        </p:nvSpPr>
        <p:spPr bwMode="auto">
          <a:xfrm>
            <a:off x="520700" y="1130528"/>
            <a:ext cx="7962900" cy="2458622"/>
          </a:xfrm>
          <a:prstGeom prst="rect">
            <a:avLst/>
          </a:prstGeom>
          <a:noFill/>
          <a:ln w="9525">
            <a:noFill/>
            <a:miter lim="800000"/>
            <a:headEnd/>
            <a:tailEnd/>
          </a:ln>
          <a:effectLst/>
        </p:spPr>
        <p:txBody>
          <a:bodyPr>
            <a:prstTxWarp prst="textNoShape">
              <a:avLst/>
            </a:prstTxWarp>
            <a:spAutoFit/>
          </a:bodyPr>
          <a:lstStyle/>
          <a:p>
            <a:pPr>
              <a:lnSpc>
                <a:spcPct val="110000"/>
              </a:lnSpc>
            </a:pPr>
            <a:r>
              <a:rPr noProof="1">
                <a:latin typeface="Courier New" charset="0"/>
              </a:rPr>
              <a:t>int main() {</a:t>
            </a:r>
            <a:endParaRPr noProof="1" smtClean="0">
              <a:latin typeface="Courier New" charset="0"/>
            </a:endParaRPr>
          </a:p>
          <a:p>
            <a:pPr>
              <a:lnSpc>
                <a:spcPct val="110000"/>
              </a:lnSpc>
            </a:pPr>
            <a:r>
              <a:rPr lang="en-US" noProof="1" smtClean="0">
                <a:latin typeface="Courier New" charset="0"/>
              </a:rPr>
              <a:t>   EvaluationContext context;</a:t>
            </a:r>
          </a:p>
          <a:p>
            <a:pPr>
              <a:lnSpc>
                <a:spcPct val="110000"/>
              </a:lnSpc>
            </a:pPr>
            <a:r>
              <a:rPr lang="en-US" noProof="1" smtClean="0">
                <a:latin typeface="Courier New" charset="0"/>
              </a:rPr>
              <a:t>   context.setValue("x", 2);</a:t>
            </a:r>
          </a:p>
          <a:p>
            <a:pPr>
              <a:lnSpc>
                <a:spcPct val="110000"/>
              </a:lnSpc>
            </a:pPr>
            <a:r>
              <a:rPr lang="en-US" noProof="1" smtClean="0">
                <a:latin typeface="Courier New" charset="0"/>
              </a:rPr>
              <a:t>   TokenScanner scanner = new TokenScanner("y = (9 – x) * 7");</a:t>
            </a:r>
          </a:p>
          <a:p>
            <a:pPr>
              <a:lnSpc>
                <a:spcPct val="110000"/>
              </a:lnSpc>
            </a:pPr>
            <a:r>
              <a:rPr lang="en-US" noProof="1" smtClean="0">
                <a:latin typeface="Courier New" charset="0"/>
              </a:rPr>
              <a:t>   scanner.ignoreWhitespace();</a:t>
            </a:r>
          </a:p>
          <a:p>
            <a:pPr>
              <a:lnSpc>
                <a:spcPct val="110000"/>
              </a:lnSpc>
            </a:pPr>
            <a:r>
              <a:rPr lang="en-US" noProof="1" smtClean="0">
                <a:latin typeface="Courier New" charset="0"/>
              </a:rPr>
              <a:t>   scanner.scanNumbers();</a:t>
            </a:r>
          </a:p>
          <a:p>
            <a:pPr>
              <a:lnSpc>
                <a:spcPct val="110000"/>
              </a:lnSpc>
            </a:pPr>
            <a:r>
              <a:rPr lang="en-US" noProof="1" smtClean="0">
                <a:latin typeface="Courier New" charset="0"/>
              </a:rPr>
              <a:t>   </a:t>
            </a:r>
            <a:r>
              <a:rPr noProof="1" smtClean="0">
                <a:latin typeface="Courier New" charset="0"/>
              </a:rPr>
              <a:t>Expression </a:t>
            </a:r>
            <a:r>
              <a:rPr noProof="1">
                <a:latin typeface="Courier New" charset="0"/>
              </a:rPr>
              <a:t>*exp =</a:t>
            </a:r>
            <a:r>
              <a:rPr noProof="1" smtClean="0">
                <a:latin typeface="Courier New" charset="0"/>
              </a:rPr>
              <a:t> </a:t>
            </a:r>
            <a:r>
              <a:rPr lang="en-US" noProof="1" smtClean="0">
                <a:latin typeface="Courier New" charset="0"/>
              </a:rPr>
              <a:t>parseExp</a:t>
            </a:r>
            <a:r>
              <a:rPr noProof="1" smtClean="0">
                <a:latin typeface="Courier New" charset="0"/>
              </a:rPr>
              <a:t>(scanner)</a:t>
            </a:r>
            <a:r>
              <a:rPr noProof="1">
                <a:latin typeface="Courier New" charset="0"/>
              </a:rPr>
              <a:t>;</a:t>
            </a:r>
          </a:p>
          <a:p>
            <a:pPr>
              <a:lnSpc>
                <a:spcPct val="110000"/>
              </a:lnSpc>
            </a:pPr>
            <a:r>
              <a:rPr noProof="1">
                <a:latin typeface="Courier New" charset="0"/>
              </a:rPr>
              <a:t>  </a:t>
            </a:r>
            <a:r>
              <a:rPr noProof="1" smtClean="0">
                <a:latin typeface="Courier New" charset="0"/>
              </a:rPr>
              <a:t> </a:t>
            </a:r>
            <a:r>
              <a:rPr lang="en-US" noProof="1" smtClean="0">
                <a:latin typeface="Courier New" charset="0"/>
              </a:rPr>
              <a:t>cout &lt;&lt; exp-&gt;eval(context) &lt;&lt; endl;</a:t>
            </a:r>
          </a:p>
          <a:p>
            <a:pPr>
              <a:lnSpc>
                <a:spcPct val="110000"/>
              </a:lnSpc>
            </a:pPr>
            <a:r>
              <a:rPr lang="en-US" noProof="1" smtClean="0">
                <a:latin typeface="Courier New" charset="0"/>
              </a:rPr>
              <a:t>   return 0;</a:t>
            </a:r>
            <a:endParaRPr noProof="1" smtClean="0">
              <a:latin typeface="Courier New" charset="0"/>
            </a:endParaRPr>
          </a:p>
          <a:p>
            <a:pPr>
              <a:lnSpc>
                <a:spcPct val="110000"/>
              </a:lnSpc>
            </a:pPr>
            <a:r>
              <a:rPr noProof="1">
                <a:latin typeface="Courier New" charset="0"/>
              </a:rPr>
              <a:t>}</a:t>
            </a:r>
          </a:p>
        </p:txBody>
      </p:sp>
      <p:sp>
        <p:nvSpPr>
          <p:cNvPr id="104" name="Rectangle 69"/>
          <p:cNvSpPr>
            <a:spLocks noChangeArrowheads="1"/>
          </p:cNvSpPr>
          <p:nvPr/>
        </p:nvSpPr>
        <p:spPr bwMode="auto">
          <a:xfrm>
            <a:off x="7289800" y="3379415"/>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105" name="Text Box 70"/>
          <p:cNvSpPr txBox="1">
            <a:spLocks noChangeArrowheads="1"/>
          </p:cNvSpPr>
          <p:nvPr/>
        </p:nvSpPr>
        <p:spPr bwMode="auto">
          <a:xfrm>
            <a:off x="7251700" y="308913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a:latin typeface="Courier New" charset="0"/>
              </a:rPr>
              <a:t>exp</a:t>
            </a:r>
          </a:p>
        </p:txBody>
      </p:sp>
      <p:sp>
        <p:nvSpPr>
          <p:cNvPr id="114" name="Rectangle 67"/>
          <p:cNvSpPr>
            <a:spLocks noChangeArrowheads="1"/>
          </p:cNvSpPr>
          <p:nvPr/>
        </p:nvSpPr>
        <p:spPr bwMode="auto">
          <a:xfrm>
            <a:off x="5324475" y="3379415"/>
            <a:ext cx="1825625"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116" name="Text Box 68"/>
          <p:cNvSpPr txBox="1">
            <a:spLocks noChangeArrowheads="1"/>
          </p:cNvSpPr>
          <p:nvPr/>
        </p:nvSpPr>
        <p:spPr bwMode="auto">
          <a:xfrm>
            <a:off x="5283200" y="308550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scanner</a:t>
            </a:r>
            <a:endParaRPr lang="en-US" dirty="0">
              <a:latin typeface="Courier New" charset="0"/>
            </a:endParaRPr>
          </a:p>
        </p:txBody>
      </p:sp>
      <p:sp>
        <p:nvSpPr>
          <p:cNvPr id="120" name="Rectangle 71"/>
          <p:cNvSpPr>
            <a:spLocks noChangeArrowheads="1"/>
          </p:cNvSpPr>
          <p:nvPr/>
        </p:nvSpPr>
        <p:spPr bwMode="auto">
          <a:xfrm>
            <a:off x="5359400" y="3389695"/>
            <a:ext cx="1800756" cy="307777"/>
          </a:xfrm>
          <a:prstGeom prst="rect">
            <a:avLst/>
          </a:prstGeom>
          <a:noFill/>
          <a:ln w="9525">
            <a:noFill/>
            <a:miter lim="800000"/>
            <a:headEnd/>
            <a:tailEnd/>
          </a:ln>
          <a:effectLst/>
        </p:spPr>
        <p:txBody>
          <a:bodyPr wrap="none">
            <a:prstTxWarp prst="textNoShape">
              <a:avLst/>
            </a:prstTxWarp>
            <a:spAutoFit/>
          </a:bodyPr>
          <a:lstStyle/>
          <a:p>
            <a:r>
              <a:rPr lang="en-US" noProof="1" smtClean="0">
                <a:latin typeface="Courier New" charset="0"/>
              </a:rPr>
              <a:t>y </a:t>
            </a:r>
            <a:r>
              <a:rPr noProof="1" smtClean="0">
                <a:latin typeface="Courier New" charset="0"/>
              </a:rPr>
              <a:t>= </a:t>
            </a:r>
            <a:r>
              <a:rPr lang="en-US" noProof="1" smtClean="0">
                <a:latin typeface="Courier New" charset="0"/>
              </a:rPr>
              <a:t>(9</a:t>
            </a:r>
            <a:r>
              <a:rPr noProof="1" smtClean="0">
                <a:latin typeface="Courier New" charset="0"/>
              </a:rPr>
              <a:t> </a:t>
            </a:r>
            <a:r>
              <a:rPr lang="en-US" noProof="1" smtClean="0">
                <a:latin typeface="Courier New" charset="0"/>
              </a:rPr>
              <a:t>–</a:t>
            </a:r>
            <a:r>
              <a:rPr noProof="1" smtClean="0">
                <a:latin typeface="Courier New" charset="0"/>
              </a:rPr>
              <a:t> </a:t>
            </a:r>
            <a:r>
              <a:rPr lang="en-US" noProof="1" smtClean="0">
                <a:latin typeface="Courier New" charset="0"/>
              </a:rPr>
              <a:t>x)</a:t>
            </a:r>
            <a:r>
              <a:rPr noProof="1" smtClean="0">
                <a:latin typeface="Courier New" charset="0"/>
              </a:rPr>
              <a:t> </a:t>
            </a:r>
            <a:r>
              <a:rPr lang="en-US" noProof="1" smtClean="0">
                <a:latin typeface="Courier New" charset="0"/>
              </a:rPr>
              <a:t>*</a:t>
            </a:r>
            <a:r>
              <a:rPr noProof="1" smtClean="0">
                <a:latin typeface="Courier New" charset="0"/>
              </a:rPr>
              <a:t> </a:t>
            </a:r>
            <a:r>
              <a:rPr lang="en-US" noProof="1" smtClean="0">
                <a:latin typeface="Courier New" charset="0"/>
              </a:rPr>
              <a:t>7</a:t>
            </a:r>
            <a:endParaRPr lang="en-US" dirty="0">
              <a:latin typeface="Courier New" charset="0"/>
            </a:endParaRPr>
          </a:p>
        </p:txBody>
      </p:sp>
      <p:grpSp>
        <p:nvGrpSpPr>
          <p:cNvPr id="121" name="Group 213"/>
          <p:cNvGrpSpPr/>
          <p:nvPr/>
        </p:nvGrpSpPr>
        <p:grpSpPr>
          <a:xfrm>
            <a:off x="1103923" y="5374506"/>
            <a:ext cx="7469187" cy="1257304"/>
            <a:chOff x="1103923" y="5374506"/>
            <a:chExt cx="7469187" cy="1257304"/>
          </a:xfrm>
        </p:grpSpPr>
        <p:sp>
          <p:nvSpPr>
            <p:cNvPr id="123" name="Line 2"/>
            <p:cNvSpPr>
              <a:spLocks noChangeShapeType="1"/>
            </p:cNvSpPr>
            <p:nvPr/>
          </p:nvSpPr>
          <p:spPr bwMode="auto">
            <a:xfrm flipV="1">
              <a:off x="1905610" y="5374506"/>
              <a:ext cx="152400" cy="152400"/>
            </a:xfrm>
            <a:prstGeom prst="line">
              <a:avLst/>
            </a:prstGeom>
            <a:noFill/>
            <a:ln w="9525">
              <a:solidFill>
                <a:srgbClr val="CCFFFF"/>
              </a:solidFill>
              <a:round/>
              <a:headEnd/>
              <a:tailEnd/>
            </a:ln>
            <a:effectLst/>
          </p:spPr>
          <p:txBody>
            <a:bodyPr wrap="none" anchor="ctr">
              <a:prstTxWarp prst="textNoShape">
                <a:avLst/>
              </a:prstTxWarp>
            </a:bodyPr>
            <a:lstStyle/>
            <a:p>
              <a:endParaRPr lang="en-US"/>
            </a:p>
          </p:txBody>
        </p:sp>
        <p:sp>
          <p:nvSpPr>
            <p:cNvPr id="128" name="Line 5"/>
            <p:cNvSpPr>
              <a:spLocks noChangeShapeType="1"/>
            </p:cNvSpPr>
            <p:nvPr/>
          </p:nvSpPr>
          <p:spPr bwMode="auto">
            <a:xfrm flipV="1">
              <a:off x="6541110" y="5374506"/>
              <a:ext cx="152400" cy="152400"/>
            </a:xfrm>
            <a:prstGeom prst="line">
              <a:avLst/>
            </a:prstGeom>
            <a:noFill/>
            <a:ln w="9525">
              <a:solidFill>
                <a:srgbClr val="CCFFFF"/>
              </a:solidFill>
              <a:round/>
              <a:headEnd/>
              <a:tailEnd/>
            </a:ln>
            <a:effectLst/>
          </p:spPr>
          <p:txBody>
            <a:bodyPr wrap="none" anchor="ctr">
              <a:prstTxWarp prst="textNoShape">
                <a:avLst/>
              </a:prstTxWarp>
            </a:bodyPr>
            <a:lstStyle/>
            <a:p>
              <a:endParaRPr lang="en-US"/>
            </a:p>
          </p:txBody>
        </p:sp>
        <p:grpSp>
          <p:nvGrpSpPr>
            <p:cNvPr id="129" name="Group 9"/>
            <p:cNvGrpSpPr>
              <a:grpSpLocks/>
            </p:cNvGrpSpPr>
            <p:nvPr/>
          </p:nvGrpSpPr>
          <p:grpSpPr bwMode="auto">
            <a:xfrm>
              <a:off x="1103923" y="5807898"/>
              <a:ext cx="688975" cy="560388"/>
              <a:chOff x="4894" y="3729"/>
              <a:chExt cx="434" cy="353"/>
            </a:xfrm>
          </p:grpSpPr>
          <p:sp>
            <p:nvSpPr>
              <p:cNvPr id="195" name="Rectangle 10"/>
              <p:cNvSpPr>
                <a:spLocks noChangeArrowheads="1"/>
              </p:cNvSpPr>
              <p:nvPr/>
            </p:nvSpPr>
            <p:spPr bwMode="auto">
              <a:xfrm>
                <a:off x="4894" y="3915"/>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96" name="Rectangle 11"/>
              <p:cNvSpPr>
                <a:spLocks noChangeArrowheads="1"/>
              </p:cNvSpPr>
              <p:nvPr/>
            </p:nvSpPr>
            <p:spPr bwMode="auto">
              <a:xfrm>
                <a:off x="4896" y="3897"/>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y</a:t>
                </a:r>
                <a:endParaRPr lang="en-US" dirty="0">
                  <a:latin typeface="Courier New" charset="0"/>
                </a:endParaRPr>
              </a:p>
            </p:txBody>
          </p:sp>
          <p:sp>
            <p:nvSpPr>
              <p:cNvPr id="197" name="Rectangle 12"/>
              <p:cNvSpPr>
                <a:spLocks noChangeArrowheads="1"/>
              </p:cNvSpPr>
              <p:nvPr/>
            </p:nvSpPr>
            <p:spPr bwMode="auto">
              <a:xfrm>
                <a:off x="4894" y="3747"/>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98" name="Rectangle 13"/>
              <p:cNvSpPr>
                <a:spLocks noChangeArrowheads="1"/>
              </p:cNvSpPr>
              <p:nvPr/>
            </p:nvSpPr>
            <p:spPr bwMode="auto">
              <a:xfrm>
                <a:off x="4896" y="3729"/>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noProof="1">
                    <a:latin typeface="Courier New" charset="0"/>
                  </a:rPr>
                  <a:t>ID</a:t>
                </a:r>
                <a:endParaRPr lang="en-US" dirty="0">
                  <a:latin typeface="Courier New" charset="0"/>
                </a:endParaRPr>
              </a:p>
            </p:txBody>
          </p:sp>
        </p:grpSp>
        <p:grpSp>
          <p:nvGrpSpPr>
            <p:cNvPr id="130" name="Group 15"/>
            <p:cNvGrpSpPr>
              <a:grpSpLocks/>
            </p:cNvGrpSpPr>
            <p:nvPr/>
          </p:nvGrpSpPr>
          <p:grpSpPr bwMode="auto">
            <a:xfrm>
              <a:off x="3467710" y="5807898"/>
              <a:ext cx="762000" cy="560388"/>
              <a:chOff x="1552" y="3729"/>
              <a:chExt cx="480" cy="353"/>
            </a:xfrm>
          </p:grpSpPr>
          <p:sp>
            <p:nvSpPr>
              <p:cNvPr id="191" name="Rectangle 16"/>
              <p:cNvSpPr>
                <a:spLocks noChangeArrowheads="1"/>
              </p:cNvSpPr>
              <p:nvPr/>
            </p:nvSpPr>
            <p:spPr bwMode="auto">
              <a:xfrm>
                <a:off x="1568" y="3915"/>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92" name="Rectangle 17"/>
              <p:cNvSpPr>
                <a:spLocks noChangeArrowheads="1"/>
              </p:cNvSpPr>
              <p:nvPr/>
            </p:nvSpPr>
            <p:spPr bwMode="auto">
              <a:xfrm>
                <a:off x="1570" y="3897"/>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9</a:t>
                </a:r>
                <a:endParaRPr lang="en-US" dirty="0">
                  <a:latin typeface="Courier New" charset="0"/>
                </a:endParaRPr>
              </a:p>
            </p:txBody>
          </p:sp>
          <p:sp>
            <p:nvSpPr>
              <p:cNvPr id="193" name="Rectangle 18"/>
              <p:cNvSpPr>
                <a:spLocks noChangeArrowheads="1"/>
              </p:cNvSpPr>
              <p:nvPr/>
            </p:nvSpPr>
            <p:spPr bwMode="auto">
              <a:xfrm>
                <a:off x="1568" y="3747"/>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94" name="Rectangle 19"/>
              <p:cNvSpPr>
                <a:spLocks noChangeArrowheads="1"/>
              </p:cNvSpPr>
              <p:nvPr/>
            </p:nvSpPr>
            <p:spPr bwMode="auto">
              <a:xfrm>
                <a:off x="1552" y="3729"/>
                <a:ext cx="480"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CONST</a:t>
                </a:r>
                <a:endParaRPr lang="en-US" dirty="0">
                  <a:latin typeface="Courier New" charset="0"/>
                </a:endParaRPr>
              </a:p>
            </p:txBody>
          </p:sp>
        </p:grpSp>
        <p:grpSp>
          <p:nvGrpSpPr>
            <p:cNvPr id="138" name="Group 20"/>
            <p:cNvGrpSpPr>
              <a:grpSpLocks/>
            </p:cNvGrpSpPr>
            <p:nvPr/>
          </p:nvGrpSpPr>
          <p:grpSpPr bwMode="auto">
            <a:xfrm>
              <a:off x="5763235" y="5807898"/>
              <a:ext cx="688975" cy="560388"/>
              <a:chOff x="4894" y="3729"/>
              <a:chExt cx="434" cy="353"/>
            </a:xfrm>
          </p:grpSpPr>
          <p:sp>
            <p:nvSpPr>
              <p:cNvPr id="187" name="Rectangle 21"/>
              <p:cNvSpPr>
                <a:spLocks noChangeArrowheads="1"/>
              </p:cNvSpPr>
              <p:nvPr/>
            </p:nvSpPr>
            <p:spPr bwMode="auto">
              <a:xfrm>
                <a:off x="4894" y="3915"/>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88" name="Rectangle 22"/>
              <p:cNvSpPr>
                <a:spLocks noChangeArrowheads="1"/>
              </p:cNvSpPr>
              <p:nvPr/>
            </p:nvSpPr>
            <p:spPr bwMode="auto">
              <a:xfrm>
                <a:off x="4896" y="3897"/>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x</a:t>
                </a:r>
                <a:endParaRPr lang="en-US" dirty="0">
                  <a:latin typeface="Courier New" charset="0"/>
                </a:endParaRPr>
              </a:p>
            </p:txBody>
          </p:sp>
          <p:sp>
            <p:nvSpPr>
              <p:cNvPr id="189" name="Rectangle 23"/>
              <p:cNvSpPr>
                <a:spLocks noChangeArrowheads="1"/>
              </p:cNvSpPr>
              <p:nvPr/>
            </p:nvSpPr>
            <p:spPr bwMode="auto">
              <a:xfrm>
                <a:off x="4894" y="3747"/>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90" name="Rectangle 24"/>
              <p:cNvSpPr>
                <a:spLocks noChangeArrowheads="1"/>
              </p:cNvSpPr>
              <p:nvPr/>
            </p:nvSpPr>
            <p:spPr bwMode="auto">
              <a:xfrm>
                <a:off x="4896" y="3729"/>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noProof="1">
                    <a:latin typeface="Courier New" charset="0"/>
                  </a:rPr>
                  <a:t>ID</a:t>
                </a:r>
                <a:endParaRPr lang="en-US" dirty="0">
                  <a:latin typeface="Courier New" charset="0"/>
                </a:endParaRPr>
              </a:p>
            </p:txBody>
          </p:sp>
        </p:grpSp>
        <p:grpSp>
          <p:nvGrpSpPr>
            <p:cNvPr id="139" name="Group 25"/>
            <p:cNvGrpSpPr>
              <a:grpSpLocks/>
            </p:cNvGrpSpPr>
            <p:nvPr/>
          </p:nvGrpSpPr>
          <p:grpSpPr bwMode="auto">
            <a:xfrm>
              <a:off x="4620235" y="5807897"/>
              <a:ext cx="688975" cy="823913"/>
              <a:chOff x="3078" y="3729"/>
              <a:chExt cx="434" cy="519"/>
            </a:xfrm>
          </p:grpSpPr>
          <p:sp>
            <p:nvSpPr>
              <p:cNvPr id="181" name="Rectangle 26"/>
              <p:cNvSpPr>
                <a:spLocks noChangeArrowheads="1"/>
              </p:cNvSpPr>
              <p:nvPr/>
            </p:nvSpPr>
            <p:spPr bwMode="auto">
              <a:xfrm>
                <a:off x="3078" y="3915"/>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82" name="Rectangle 27"/>
              <p:cNvSpPr>
                <a:spLocks noChangeArrowheads="1"/>
              </p:cNvSpPr>
              <p:nvPr/>
            </p:nvSpPr>
            <p:spPr bwMode="auto">
              <a:xfrm>
                <a:off x="3080" y="3897"/>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a:t>
                </a:r>
                <a:endParaRPr lang="en-US" dirty="0">
                  <a:latin typeface="Courier New" charset="0"/>
                </a:endParaRPr>
              </a:p>
            </p:txBody>
          </p:sp>
          <p:sp>
            <p:nvSpPr>
              <p:cNvPr id="183" name="Rectangle 28"/>
              <p:cNvSpPr>
                <a:spLocks noChangeArrowheads="1"/>
              </p:cNvSpPr>
              <p:nvPr/>
            </p:nvSpPr>
            <p:spPr bwMode="auto">
              <a:xfrm>
                <a:off x="3078" y="3747"/>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84" name="Rectangle 29"/>
              <p:cNvSpPr>
                <a:spLocks noChangeArrowheads="1"/>
              </p:cNvSpPr>
              <p:nvPr/>
            </p:nvSpPr>
            <p:spPr bwMode="auto">
              <a:xfrm>
                <a:off x="3080" y="3729"/>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COMP</a:t>
                </a:r>
                <a:endParaRPr lang="en-US" dirty="0">
                  <a:latin typeface="Courier New" charset="0"/>
                </a:endParaRPr>
              </a:p>
            </p:txBody>
          </p:sp>
          <p:sp>
            <p:nvSpPr>
              <p:cNvPr id="185" name="Rectangle 30"/>
              <p:cNvSpPr>
                <a:spLocks noChangeArrowheads="1"/>
              </p:cNvSpPr>
              <p:nvPr/>
            </p:nvSpPr>
            <p:spPr bwMode="auto">
              <a:xfrm>
                <a:off x="3078" y="4081"/>
                <a:ext cx="213"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86" name="Rectangle 31"/>
              <p:cNvSpPr>
                <a:spLocks noChangeArrowheads="1"/>
              </p:cNvSpPr>
              <p:nvPr/>
            </p:nvSpPr>
            <p:spPr bwMode="auto">
              <a:xfrm>
                <a:off x="3293" y="4081"/>
                <a:ext cx="219"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grpSp>
        <p:cxnSp>
          <p:nvCxnSpPr>
            <p:cNvPr id="140" name="AutoShape 32"/>
            <p:cNvCxnSpPr>
              <a:cxnSpLocks noChangeShapeType="1"/>
              <a:stCxn id="141" idx="6"/>
            </p:cNvCxnSpPr>
            <p:nvPr/>
          </p:nvCxnSpPr>
          <p:spPr bwMode="auto">
            <a:xfrm flipV="1">
              <a:off x="5180623" y="5959916"/>
              <a:ext cx="585787" cy="545684"/>
            </a:xfrm>
            <a:prstGeom prst="bentConnector3">
              <a:avLst>
                <a:gd name="adj1" fmla="val 50000"/>
              </a:avLst>
            </a:prstGeom>
            <a:noFill/>
            <a:ln w="9525">
              <a:solidFill>
                <a:schemeClr val="tx1"/>
              </a:solidFill>
              <a:miter lim="800000"/>
              <a:headEnd/>
              <a:tailEnd type="triangle" w="med" len="med"/>
            </a:ln>
            <a:effectLst/>
          </p:spPr>
        </p:cxnSp>
        <p:sp>
          <p:nvSpPr>
            <p:cNvPr id="141" name="Oval 33"/>
            <p:cNvSpPr>
              <a:spLocks noChangeArrowheads="1"/>
            </p:cNvSpPr>
            <p:nvPr/>
          </p:nvSpPr>
          <p:spPr bwMode="auto">
            <a:xfrm>
              <a:off x="5106010" y="6468294"/>
              <a:ext cx="74613" cy="74612"/>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pPr>
                <a:lnSpc>
                  <a:spcPct val="90000"/>
                </a:lnSpc>
              </a:pPr>
              <a:endParaRPr lang="en-US"/>
            </a:p>
          </p:txBody>
        </p:sp>
        <p:sp>
          <p:nvSpPr>
            <p:cNvPr id="143" name="Oval 34"/>
            <p:cNvSpPr>
              <a:spLocks noChangeArrowheads="1"/>
            </p:cNvSpPr>
            <p:nvPr/>
          </p:nvSpPr>
          <p:spPr bwMode="auto">
            <a:xfrm>
              <a:off x="4750410" y="6468294"/>
              <a:ext cx="74613" cy="74612"/>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pPr>
                <a:lnSpc>
                  <a:spcPct val="90000"/>
                </a:lnSpc>
              </a:pPr>
              <a:endParaRPr lang="en-US"/>
            </a:p>
          </p:txBody>
        </p:sp>
        <p:cxnSp>
          <p:nvCxnSpPr>
            <p:cNvPr id="144" name="AutoShape 35"/>
            <p:cNvCxnSpPr>
              <a:cxnSpLocks noChangeShapeType="1"/>
              <a:stCxn id="143" idx="2"/>
            </p:cNvCxnSpPr>
            <p:nvPr/>
          </p:nvCxnSpPr>
          <p:spPr bwMode="auto">
            <a:xfrm rot="10800000">
              <a:off x="3493110" y="5984106"/>
              <a:ext cx="1257300" cy="522288"/>
            </a:xfrm>
            <a:prstGeom prst="bentConnector3">
              <a:avLst>
                <a:gd name="adj1" fmla="val 118306"/>
              </a:avLst>
            </a:prstGeom>
            <a:noFill/>
            <a:ln w="9525">
              <a:solidFill>
                <a:schemeClr val="tx1"/>
              </a:solidFill>
              <a:miter lim="800000"/>
              <a:headEnd/>
              <a:tailEnd type="triangle" w="med" len="med"/>
            </a:ln>
            <a:effectLst/>
          </p:spPr>
        </p:cxnSp>
        <p:sp>
          <p:nvSpPr>
            <p:cNvPr id="149" name="Rectangle 36"/>
            <p:cNvSpPr>
              <a:spLocks noChangeArrowheads="1"/>
            </p:cNvSpPr>
            <p:nvPr/>
          </p:nvSpPr>
          <p:spPr bwMode="auto">
            <a:xfrm>
              <a:off x="7849210" y="6103169"/>
              <a:ext cx="688975" cy="265112"/>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50" name="Rectangle 37"/>
            <p:cNvSpPr>
              <a:spLocks noChangeArrowheads="1"/>
            </p:cNvSpPr>
            <p:nvPr/>
          </p:nvSpPr>
          <p:spPr bwMode="auto">
            <a:xfrm>
              <a:off x="7852385" y="6074216"/>
              <a:ext cx="684213" cy="28982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7</a:t>
              </a:r>
              <a:endParaRPr lang="en-US" dirty="0">
                <a:latin typeface="Courier New" charset="0"/>
              </a:endParaRPr>
            </a:p>
          </p:txBody>
        </p:sp>
        <p:sp>
          <p:nvSpPr>
            <p:cNvPr id="151" name="Rectangle 38"/>
            <p:cNvSpPr>
              <a:spLocks noChangeArrowheads="1"/>
            </p:cNvSpPr>
            <p:nvPr/>
          </p:nvSpPr>
          <p:spPr bwMode="auto">
            <a:xfrm>
              <a:off x="7849210" y="5836469"/>
              <a:ext cx="688975" cy="265112"/>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52" name="Rectangle 39"/>
            <p:cNvSpPr>
              <a:spLocks noChangeArrowheads="1"/>
            </p:cNvSpPr>
            <p:nvPr/>
          </p:nvSpPr>
          <p:spPr bwMode="auto">
            <a:xfrm>
              <a:off x="7811110" y="5807516"/>
              <a:ext cx="762000" cy="28982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CONST</a:t>
              </a:r>
              <a:endParaRPr lang="en-US" dirty="0">
                <a:latin typeface="Courier New" charset="0"/>
              </a:endParaRPr>
            </a:p>
          </p:txBody>
        </p:sp>
        <p:grpSp>
          <p:nvGrpSpPr>
            <p:cNvPr id="153" name="Group 40"/>
            <p:cNvGrpSpPr>
              <a:grpSpLocks/>
            </p:cNvGrpSpPr>
            <p:nvPr/>
          </p:nvGrpSpPr>
          <p:grpSpPr bwMode="auto">
            <a:xfrm>
              <a:off x="6817335" y="5807897"/>
              <a:ext cx="688975" cy="823913"/>
              <a:chOff x="3078" y="3729"/>
              <a:chExt cx="434" cy="519"/>
            </a:xfrm>
          </p:grpSpPr>
          <p:sp>
            <p:nvSpPr>
              <p:cNvPr id="175" name="Rectangle 41"/>
              <p:cNvSpPr>
                <a:spLocks noChangeArrowheads="1"/>
              </p:cNvSpPr>
              <p:nvPr/>
            </p:nvSpPr>
            <p:spPr bwMode="auto">
              <a:xfrm>
                <a:off x="3078" y="3915"/>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76" name="Rectangle 42"/>
              <p:cNvSpPr>
                <a:spLocks noChangeArrowheads="1"/>
              </p:cNvSpPr>
              <p:nvPr/>
            </p:nvSpPr>
            <p:spPr bwMode="auto">
              <a:xfrm>
                <a:off x="3080" y="3897"/>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a:t>
                </a:r>
                <a:endParaRPr lang="en-US" dirty="0">
                  <a:latin typeface="Courier New" charset="0"/>
                </a:endParaRPr>
              </a:p>
            </p:txBody>
          </p:sp>
          <p:sp>
            <p:nvSpPr>
              <p:cNvPr id="177" name="Rectangle 43"/>
              <p:cNvSpPr>
                <a:spLocks noChangeArrowheads="1"/>
              </p:cNvSpPr>
              <p:nvPr/>
            </p:nvSpPr>
            <p:spPr bwMode="auto">
              <a:xfrm>
                <a:off x="3078" y="3747"/>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78" name="Rectangle 44"/>
              <p:cNvSpPr>
                <a:spLocks noChangeArrowheads="1"/>
              </p:cNvSpPr>
              <p:nvPr/>
            </p:nvSpPr>
            <p:spPr bwMode="auto">
              <a:xfrm>
                <a:off x="3080" y="3729"/>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COMP</a:t>
                </a:r>
                <a:endParaRPr lang="en-US" dirty="0">
                  <a:latin typeface="Courier New" charset="0"/>
                </a:endParaRPr>
              </a:p>
            </p:txBody>
          </p:sp>
          <p:sp>
            <p:nvSpPr>
              <p:cNvPr id="179" name="Rectangle 45"/>
              <p:cNvSpPr>
                <a:spLocks noChangeArrowheads="1"/>
              </p:cNvSpPr>
              <p:nvPr/>
            </p:nvSpPr>
            <p:spPr bwMode="auto">
              <a:xfrm>
                <a:off x="3078" y="4081"/>
                <a:ext cx="213"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80" name="Rectangle 46"/>
              <p:cNvSpPr>
                <a:spLocks noChangeArrowheads="1"/>
              </p:cNvSpPr>
              <p:nvPr/>
            </p:nvSpPr>
            <p:spPr bwMode="auto">
              <a:xfrm>
                <a:off x="3293" y="4081"/>
                <a:ext cx="219"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grpSp>
        <p:sp>
          <p:nvSpPr>
            <p:cNvPr id="154" name="Oval 47"/>
            <p:cNvSpPr>
              <a:spLocks noChangeArrowheads="1"/>
            </p:cNvSpPr>
            <p:nvPr/>
          </p:nvSpPr>
          <p:spPr bwMode="auto">
            <a:xfrm>
              <a:off x="7303110" y="6468294"/>
              <a:ext cx="74613" cy="74612"/>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pPr>
                <a:lnSpc>
                  <a:spcPct val="90000"/>
                </a:lnSpc>
              </a:pPr>
              <a:endParaRPr lang="en-US"/>
            </a:p>
          </p:txBody>
        </p:sp>
        <p:sp>
          <p:nvSpPr>
            <p:cNvPr id="155" name="Oval 48"/>
            <p:cNvSpPr>
              <a:spLocks noChangeArrowheads="1"/>
            </p:cNvSpPr>
            <p:nvPr/>
          </p:nvSpPr>
          <p:spPr bwMode="auto">
            <a:xfrm>
              <a:off x="6947510" y="6468294"/>
              <a:ext cx="74613" cy="74612"/>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pPr>
                <a:lnSpc>
                  <a:spcPct val="90000"/>
                </a:lnSpc>
              </a:pPr>
              <a:endParaRPr lang="en-US"/>
            </a:p>
          </p:txBody>
        </p:sp>
        <p:cxnSp>
          <p:nvCxnSpPr>
            <p:cNvPr id="156" name="AutoShape 49"/>
            <p:cNvCxnSpPr>
              <a:cxnSpLocks noChangeShapeType="1"/>
              <a:stCxn id="154" idx="6"/>
              <a:endCxn id="151" idx="1"/>
            </p:cNvCxnSpPr>
            <p:nvPr/>
          </p:nvCxnSpPr>
          <p:spPr bwMode="auto">
            <a:xfrm flipV="1">
              <a:off x="7377723" y="5969819"/>
              <a:ext cx="471487" cy="536575"/>
            </a:xfrm>
            <a:prstGeom prst="bentConnector3">
              <a:avLst>
                <a:gd name="adj1" fmla="val 52185"/>
              </a:avLst>
            </a:prstGeom>
            <a:noFill/>
            <a:ln w="9525">
              <a:solidFill>
                <a:schemeClr val="tx1"/>
              </a:solidFill>
              <a:miter lim="800000"/>
              <a:headEnd/>
              <a:tailEnd type="triangle" w="med" len="med"/>
            </a:ln>
            <a:effectLst/>
          </p:spPr>
        </p:cxnSp>
        <p:cxnSp>
          <p:nvCxnSpPr>
            <p:cNvPr id="158" name="AutoShape 50"/>
            <p:cNvCxnSpPr>
              <a:cxnSpLocks noChangeShapeType="1"/>
              <a:stCxn id="155" idx="2"/>
            </p:cNvCxnSpPr>
            <p:nvPr/>
          </p:nvCxnSpPr>
          <p:spPr bwMode="auto">
            <a:xfrm rot="10800000">
              <a:off x="6553200" y="5638800"/>
              <a:ext cx="394310" cy="866800"/>
            </a:xfrm>
            <a:prstGeom prst="bentConnector2">
              <a:avLst/>
            </a:prstGeom>
            <a:noFill/>
            <a:ln w="9525">
              <a:solidFill>
                <a:schemeClr val="tx1"/>
              </a:solidFill>
              <a:miter lim="800000"/>
              <a:headEnd/>
              <a:tailEnd/>
            </a:ln>
            <a:effectLst/>
          </p:spPr>
        </p:cxnSp>
        <p:cxnSp>
          <p:nvCxnSpPr>
            <p:cNvPr id="159" name="AutoShape 51"/>
            <p:cNvCxnSpPr>
              <a:cxnSpLocks noChangeShapeType="1"/>
              <a:endCxn id="184" idx="1"/>
            </p:cNvCxnSpPr>
            <p:nvPr/>
          </p:nvCxnSpPr>
          <p:spPr bwMode="auto">
            <a:xfrm rot="10800000" flipV="1">
              <a:off x="4623410" y="5647856"/>
              <a:ext cx="1917700" cy="305298"/>
            </a:xfrm>
            <a:prstGeom prst="bentConnector3">
              <a:avLst>
                <a:gd name="adj1" fmla="val 111921"/>
              </a:avLst>
            </a:prstGeom>
            <a:noFill/>
            <a:ln w="9525">
              <a:solidFill>
                <a:schemeClr val="tx1"/>
              </a:solidFill>
              <a:miter lim="800000"/>
              <a:headEnd/>
              <a:tailEnd type="triangle" w="med" len="med"/>
            </a:ln>
            <a:effectLst/>
          </p:spPr>
        </p:cxnSp>
        <p:grpSp>
          <p:nvGrpSpPr>
            <p:cNvPr id="160" name="Group 52"/>
            <p:cNvGrpSpPr>
              <a:grpSpLocks/>
            </p:cNvGrpSpPr>
            <p:nvPr/>
          </p:nvGrpSpPr>
          <p:grpSpPr bwMode="auto">
            <a:xfrm>
              <a:off x="2261210" y="5807897"/>
              <a:ext cx="688975" cy="823913"/>
              <a:chOff x="3078" y="3729"/>
              <a:chExt cx="434" cy="519"/>
            </a:xfrm>
          </p:grpSpPr>
          <p:sp>
            <p:nvSpPr>
              <p:cNvPr id="169" name="Rectangle 53"/>
              <p:cNvSpPr>
                <a:spLocks noChangeArrowheads="1"/>
              </p:cNvSpPr>
              <p:nvPr/>
            </p:nvSpPr>
            <p:spPr bwMode="auto">
              <a:xfrm>
                <a:off x="3078" y="3915"/>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70" name="Rectangle 54"/>
              <p:cNvSpPr>
                <a:spLocks noChangeArrowheads="1"/>
              </p:cNvSpPr>
              <p:nvPr/>
            </p:nvSpPr>
            <p:spPr bwMode="auto">
              <a:xfrm>
                <a:off x="3080" y="3897"/>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noProof="1">
                    <a:latin typeface="Courier New" charset="0"/>
                  </a:rPr>
                  <a:t>=</a:t>
                </a:r>
                <a:endParaRPr lang="en-US" dirty="0">
                  <a:latin typeface="Courier New" charset="0"/>
                </a:endParaRPr>
              </a:p>
            </p:txBody>
          </p:sp>
          <p:sp>
            <p:nvSpPr>
              <p:cNvPr id="171" name="Rectangle 55"/>
              <p:cNvSpPr>
                <a:spLocks noChangeArrowheads="1"/>
              </p:cNvSpPr>
              <p:nvPr/>
            </p:nvSpPr>
            <p:spPr bwMode="auto">
              <a:xfrm>
                <a:off x="3078" y="3747"/>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72" name="Rectangle 56"/>
              <p:cNvSpPr>
                <a:spLocks noChangeArrowheads="1"/>
              </p:cNvSpPr>
              <p:nvPr/>
            </p:nvSpPr>
            <p:spPr bwMode="auto">
              <a:xfrm>
                <a:off x="3080" y="3729"/>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COMP</a:t>
                </a:r>
                <a:endParaRPr lang="en-US" dirty="0">
                  <a:latin typeface="Courier New" charset="0"/>
                </a:endParaRPr>
              </a:p>
            </p:txBody>
          </p:sp>
          <p:sp>
            <p:nvSpPr>
              <p:cNvPr id="173" name="Rectangle 57"/>
              <p:cNvSpPr>
                <a:spLocks noChangeArrowheads="1"/>
              </p:cNvSpPr>
              <p:nvPr/>
            </p:nvSpPr>
            <p:spPr bwMode="auto">
              <a:xfrm>
                <a:off x="3078" y="4081"/>
                <a:ext cx="213"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74" name="Rectangle 58"/>
              <p:cNvSpPr>
                <a:spLocks noChangeArrowheads="1"/>
              </p:cNvSpPr>
              <p:nvPr/>
            </p:nvSpPr>
            <p:spPr bwMode="auto">
              <a:xfrm>
                <a:off x="3293" y="4081"/>
                <a:ext cx="219"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grpSp>
        <p:sp>
          <p:nvSpPr>
            <p:cNvPr id="161" name="Oval 59"/>
            <p:cNvSpPr>
              <a:spLocks noChangeArrowheads="1"/>
            </p:cNvSpPr>
            <p:nvPr/>
          </p:nvSpPr>
          <p:spPr bwMode="auto">
            <a:xfrm>
              <a:off x="2746985" y="6468294"/>
              <a:ext cx="74613" cy="74612"/>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pPr>
                <a:lnSpc>
                  <a:spcPct val="90000"/>
                </a:lnSpc>
              </a:pPr>
              <a:endParaRPr lang="en-US"/>
            </a:p>
          </p:txBody>
        </p:sp>
        <p:sp>
          <p:nvSpPr>
            <p:cNvPr id="162" name="Oval 60"/>
            <p:cNvSpPr>
              <a:spLocks noChangeArrowheads="1"/>
            </p:cNvSpPr>
            <p:nvPr/>
          </p:nvSpPr>
          <p:spPr bwMode="auto">
            <a:xfrm>
              <a:off x="2391385" y="6468294"/>
              <a:ext cx="74613" cy="74612"/>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pPr>
                <a:lnSpc>
                  <a:spcPct val="90000"/>
                </a:lnSpc>
              </a:pPr>
              <a:endParaRPr lang="en-US"/>
            </a:p>
          </p:txBody>
        </p:sp>
        <p:cxnSp>
          <p:nvCxnSpPr>
            <p:cNvPr id="164" name="AutoShape 61"/>
            <p:cNvCxnSpPr>
              <a:cxnSpLocks noChangeShapeType="1"/>
              <a:stCxn id="161" idx="6"/>
            </p:cNvCxnSpPr>
            <p:nvPr/>
          </p:nvCxnSpPr>
          <p:spPr bwMode="auto">
            <a:xfrm flipV="1">
              <a:off x="2821598" y="5479143"/>
              <a:ext cx="250592" cy="1026457"/>
            </a:xfrm>
            <a:prstGeom prst="bentConnector2">
              <a:avLst/>
            </a:prstGeom>
            <a:noFill/>
            <a:ln w="9525">
              <a:solidFill>
                <a:schemeClr val="tx1"/>
              </a:solidFill>
              <a:miter lim="800000"/>
              <a:headEnd/>
              <a:tailEnd/>
            </a:ln>
            <a:effectLst/>
          </p:spPr>
        </p:cxnSp>
        <p:cxnSp>
          <p:nvCxnSpPr>
            <p:cNvPr id="165" name="AutoShape 62"/>
            <p:cNvCxnSpPr>
              <a:cxnSpLocks noChangeShapeType="1"/>
              <a:endCxn id="177" idx="1"/>
            </p:cNvCxnSpPr>
            <p:nvPr/>
          </p:nvCxnSpPr>
          <p:spPr bwMode="auto">
            <a:xfrm rot="16200000" flipH="1">
              <a:off x="6479023" y="5630716"/>
              <a:ext cx="489299" cy="187325"/>
            </a:xfrm>
            <a:prstGeom prst="bentConnector2">
              <a:avLst/>
            </a:prstGeom>
            <a:noFill/>
            <a:ln w="9525">
              <a:solidFill>
                <a:schemeClr val="tx1"/>
              </a:solidFill>
              <a:miter lim="800000"/>
              <a:headEnd/>
              <a:tailEnd type="triangle" w="med" len="med"/>
            </a:ln>
            <a:effectLst/>
          </p:spPr>
        </p:cxnSp>
        <p:cxnSp>
          <p:nvCxnSpPr>
            <p:cNvPr id="166" name="AutoShape 63"/>
            <p:cNvCxnSpPr>
              <a:cxnSpLocks noChangeShapeType="1"/>
            </p:cNvCxnSpPr>
            <p:nvPr/>
          </p:nvCxnSpPr>
          <p:spPr bwMode="auto">
            <a:xfrm>
              <a:off x="3074010" y="5479731"/>
              <a:ext cx="3556000" cy="0"/>
            </a:xfrm>
            <a:prstGeom prst="straightConnector1">
              <a:avLst/>
            </a:prstGeom>
            <a:noFill/>
            <a:ln w="9525">
              <a:solidFill>
                <a:schemeClr val="tx1"/>
              </a:solidFill>
              <a:round/>
              <a:headEnd/>
              <a:tailEnd/>
            </a:ln>
            <a:effectLst/>
          </p:spPr>
        </p:cxnSp>
        <p:cxnSp>
          <p:nvCxnSpPr>
            <p:cNvPr id="167" name="AutoShape 64"/>
            <p:cNvCxnSpPr>
              <a:cxnSpLocks noChangeShapeType="1"/>
            </p:cNvCxnSpPr>
            <p:nvPr/>
          </p:nvCxnSpPr>
          <p:spPr bwMode="auto">
            <a:xfrm rot="16200000" flipV="1">
              <a:off x="1714794" y="5829006"/>
              <a:ext cx="866800" cy="486387"/>
            </a:xfrm>
            <a:prstGeom prst="bentConnector3">
              <a:avLst>
                <a:gd name="adj1" fmla="val -234"/>
              </a:avLst>
            </a:prstGeom>
            <a:noFill/>
            <a:ln w="9525">
              <a:solidFill>
                <a:schemeClr val="tx1"/>
              </a:solidFill>
              <a:miter lim="800000"/>
              <a:headEnd/>
              <a:tailEnd/>
            </a:ln>
            <a:effectLst/>
          </p:spPr>
        </p:cxnSp>
        <p:cxnSp>
          <p:nvCxnSpPr>
            <p:cNvPr id="168" name="AutoShape 65"/>
            <p:cNvCxnSpPr>
              <a:cxnSpLocks noChangeShapeType="1"/>
              <a:endCxn id="197" idx="1"/>
            </p:cNvCxnSpPr>
            <p:nvPr/>
          </p:nvCxnSpPr>
          <p:spPr bwMode="auto">
            <a:xfrm rot="10800000" flipV="1">
              <a:off x="1103924" y="5638800"/>
              <a:ext cx="801077" cy="330230"/>
            </a:xfrm>
            <a:prstGeom prst="bentConnector3">
              <a:avLst>
                <a:gd name="adj1" fmla="val 128537"/>
              </a:avLst>
            </a:prstGeom>
            <a:noFill/>
            <a:ln w="9525">
              <a:solidFill>
                <a:schemeClr val="tx1"/>
              </a:solidFill>
              <a:miter lim="800000"/>
              <a:headEnd/>
              <a:tailEnd type="triangle" w="med" len="med"/>
            </a:ln>
            <a:effectLst/>
          </p:spPr>
        </p:cxnSp>
      </p:grpSp>
      <p:grpSp>
        <p:nvGrpSpPr>
          <p:cNvPr id="199" name="Group 211"/>
          <p:cNvGrpSpPr/>
          <p:nvPr/>
        </p:nvGrpSpPr>
        <p:grpSpPr>
          <a:xfrm>
            <a:off x="560615" y="1415973"/>
            <a:ext cx="8039100" cy="3361646"/>
            <a:chOff x="548520" y="1415973"/>
            <a:chExt cx="8039100" cy="3361646"/>
          </a:xfrm>
        </p:grpSpPr>
        <p:sp>
          <p:nvSpPr>
            <p:cNvPr id="200" name="Rectangle 7"/>
            <p:cNvSpPr>
              <a:spLocks noChangeArrowheads="1"/>
            </p:cNvSpPr>
            <p:nvPr/>
          </p:nvSpPr>
          <p:spPr bwMode="auto">
            <a:xfrm>
              <a:off x="548520" y="1452257"/>
              <a:ext cx="8032750" cy="3325362"/>
            </a:xfrm>
            <a:prstGeom prst="rect">
              <a:avLst/>
            </a:prstGeom>
            <a:solidFill>
              <a:schemeClr val="bg1"/>
            </a:solidFill>
            <a:ln w="19050">
              <a:solidFill>
                <a:schemeClr val="tx1"/>
              </a:solidFill>
              <a:miter lim="800000"/>
              <a:headEnd/>
              <a:tailEnd/>
            </a:ln>
            <a:effectLst/>
          </p:spPr>
          <p:txBody>
            <a:bodyPr wrap="none" anchor="ctr">
              <a:prstTxWarp prst="textNoShape">
                <a:avLst/>
              </a:prstTxWarp>
            </a:bodyPr>
            <a:lstStyle/>
            <a:p>
              <a:endParaRPr lang="en-US"/>
            </a:p>
          </p:txBody>
        </p:sp>
        <p:sp>
          <p:nvSpPr>
            <p:cNvPr id="202" name="Text Box 8"/>
            <p:cNvSpPr txBox="1">
              <a:spLocks noChangeArrowheads="1"/>
            </p:cNvSpPr>
            <p:nvPr/>
          </p:nvSpPr>
          <p:spPr bwMode="auto">
            <a:xfrm>
              <a:off x="624720" y="1415973"/>
              <a:ext cx="7962900" cy="2893100"/>
            </a:xfrm>
            <a:prstGeom prst="rect">
              <a:avLst/>
            </a:prstGeom>
            <a:noFill/>
            <a:ln w="9525">
              <a:noFill/>
              <a:miter lim="800000"/>
              <a:headEnd/>
              <a:tailEnd/>
            </a:ln>
            <a:effectLst/>
          </p:spPr>
          <p:txBody>
            <a:bodyPr>
              <a:prstTxWarp prst="textNoShape">
                <a:avLst/>
              </a:prstTxWarp>
              <a:spAutoFit/>
            </a:bodyPr>
            <a:lstStyle/>
            <a:p>
              <a:r>
                <a:rPr lang="en-US" noProof="1" smtClean="0">
                  <a:latin typeface="Courier New" charset="0"/>
                </a:rPr>
                <a:t>int CompoundExp::eval(EvaluationContext &amp; context) {</a:t>
              </a:r>
            </a:p>
            <a:p>
              <a:r>
                <a:rPr lang="en-US" noProof="1" smtClean="0">
                  <a:latin typeface="Courier New" charset="0"/>
                </a:rPr>
                <a:t>   int right = rhs-&gt;eval(context);</a:t>
              </a:r>
            </a:p>
            <a:p>
              <a:r>
                <a:rPr lang="en-US" noProof="1" smtClean="0">
                  <a:latin typeface="Courier New" charset="0"/>
                </a:rPr>
                <a:t>   if (op == "=") {</a:t>
              </a:r>
            </a:p>
            <a:p>
              <a:r>
                <a:rPr lang="en-US" noProof="1" smtClean="0">
                  <a:latin typeface="Courier New" charset="0"/>
                </a:rPr>
                <a:t>      context.setValue(lhs-&gt;getIdentifierName(), right);</a:t>
              </a:r>
            </a:p>
            <a:p>
              <a:r>
                <a:rPr lang="en-US" noProof="1" smtClean="0">
                  <a:latin typeface="Courier New" charset="0"/>
                </a:rPr>
                <a:t>      return right;</a:t>
              </a:r>
            </a:p>
            <a:p>
              <a:r>
                <a:rPr lang="en-US" noProof="1" smtClean="0">
                  <a:latin typeface="Courier New" charset="0"/>
                </a:rPr>
                <a:t>   }</a:t>
              </a:r>
            </a:p>
            <a:p>
              <a:r>
                <a:rPr lang="en-US" noProof="1" smtClean="0">
                  <a:latin typeface="Courier New" charset="0"/>
                </a:rPr>
                <a:t>   int left = lhs-&gt;eval(context);</a:t>
              </a:r>
            </a:p>
            <a:p>
              <a:r>
                <a:rPr lang="en-US" noProof="1" smtClean="0">
                  <a:latin typeface="Courier New" charset="0"/>
                </a:rPr>
                <a:t>   if (op == "+") return left + right;</a:t>
              </a:r>
            </a:p>
            <a:p>
              <a:r>
                <a:rPr lang="en-US" noProof="1" smtClean="0">
                  <a:latin typeface="Courier New" charset="0"/>
                </a:rPr>
                <a:t>   if (op == "-") return left - right;</a:t>
              </a:r>
            </a:p>
            <a:p>
              <a:r>
                <a:rPr lang="en-US" noProof="1" smtClean="0">
                  <a:latin typeface="Courier New" charset="0"/>
                </a:rPr>
                <a:t>   if (op == "*") return left * right;</a:t>
              </a:r>
            </a:p>
            <a:p>
              <a:r>
                <a:rPr lang="en-US" noProof="1" smtClean="0">
                  <a:latin typeface="Courier New" charset="0"/>
                </a:rPr>
                <a:t>   if (op == "/") return left / right;</a:t>
              </a:r>
            </a:p>
            <a:p>
              <a:r>
                <a:rPr lang="en-US" noProof="1" smtClean="0">
                  <a:latin typeface="Courier New" charset="0"/>
                </a:rPr>
                <a:t>   error("Illegal operator in expression");</a:t>
              </a:r>
            </a:p>
            <a:p>
              <a:r>
                <a:rPr lang="en-US" noProof="1" smtClean="0">
                  <a:latin typeface="Courier New" charset="0"/>
                </a:rPr>
                <a:t>}</a:t>
              </a:r>
              <a:endParaRPr lang="en-US" noProof="1">
                <a:latin typeface="Courier New" charset="0"/>
              </a:endParaRPr>
            </a:p>
          </p:txBody>
        </p:sp>
        <p:sp>
          <p:nvSpPr>
            <p:cNvPr id="203" name="Rectangle 67"/>
            <p:cNvSpPr>
              <a:spLocks noChangeArrowheads="1"/>
            </p:cNvSpPr>
            <p:nvPr/>
          </p:nvSpPr>
          <p:spPr bwMode="auto">
            <a:xfrm>
              <a:off x="4372580" y="4311950"/>
              <a:ext cx="1825625"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205" name="Text Box 68"/>
            <p:cNvSpPr txBox="1">
              <a:spLocks noChangeArrowheads="1"/>
            </p:cNvSpPr>
            <p:nvPr/>
          </p:nvSpPr>
          <p:spPr bwMode="auto">
            <a:xfrm>
              <a:off x="4331305" y="4018035"/>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context</a:t>
              </a:r>
              <a:endParaRPr lang="en-US" dirty="0">
                <a:latin typeface="Courier New" charset="0"/>
              </a:endParaRPr>
            </a:p>
          </p:txBody>
        </p:sp>
        <p:sp>
          <p:nvSpPr>
            <p:cNvPr id="206" name="Rectangle 71"/>
            <p:cNvSpPr>
              <a:spLocks noChangeArrowheads="1"/>
            </p:cNvSpPr>
            <p:nvPr/>
          </p:nvSpPr>
          <p:spPr bwMode="auto">
            <a:xfrm>
              <a:off x="4407505" y="4329490"/>
              <a:ext cx="723363" cy="307777"/>
            </a:xfrm>
            <a:prstGeom prst="rect">
              <a:avLst/>
            </a:prstGeom>
            <a:noFill/>
            <a:ln w="9525">
              <a:noFill/>
              <a:miter lim="800000"/>
              <a:headEnd/>
              <a:tailEnd/>
            </a:ln>
            <a:effectLst/>
          </p:spPr>
          <p:txBody>
            <a:bodyPr wrap="none">
              <a:prstTxWarp prst="textNoShape">
                <a:avLst/>
              </a:prstTxWarp>
              <a:spAutoFit/>
            </a:bodyPr>
            <a:lstStyle/>
            <a:p>
              <a:r>
                <a:rPr lang="en-US" noProof="1" smtClean="0">
                  <a:latin typeface="Courier New" charset="0"/>
                </a:rPr>
                <a:t>x = 3</a:t>
              </a:r>
              <a:endParaRPr lang="en-US" dirty="0">
                <a:latin typeface="Courier New" charset="0"/>
              </a:endParaRPr>
            </a:p>
          </p:txBody>
        </p:sp>
        <p:sp>
          <p:nvSpPr>
            <p:cNvPr id="207" name="Rectangle 69"/>
            <p:cNvSpPr>
              <a:spLocks noChangeArrowheads="1"/>
            </p:cNvSpPr>
            <p:nvPr/>
          </p:nvSpPr>
          <p:spPr bwMode="auto">
            <a:xfrm>
              <a:off x="7442200" y="4311950"/>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208" name="Text Box 70"/>
            <p:cNvSpPr txBox="1">
              <a:spLocks noChangeArrowheads="1"/>
            </p:cNvSpPr>
            <p:nvPr/>
          </p:nvSpPr>
          <p:spPr bwMode="auto">
            <a:xfrm>
              <a:off x="7404100" y="400594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left</a:t>
              </a:r>
              <a:endParaRPr lang="en-US" dirty="0">
                <a:latin typeface="Courier New" charset="0"/>
              </a:endParaRPr>
            </a:p>
          </p:txBody>
        </p:sp>
        <p:sp>
          <p:nvSpPr>
            <p:cNvPr id="209" name="Rectangle 69"/>
            <p:cNvSpPr>
              <a:spLocks noChangeArrowheads="1"/>
            </p:cNvSpPr>
            <p:nvPr/>
          </p:nvSpPr>
          <p:spPr bwMode="auto">
            <a:xfrm>
              <a:off x="6322180" y="4313160"/>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210" name="Text Box 70"/>
            <p:cNvSpPr txBox="1">
              <a:spLocks noChangeArrowheads="1"/>
            </p:cNvSpPr>
            <p:nvPr/>
          </p:nvSpPr>
          <p:spPr bwMode="auto">
            <a:xfrm>
              <a:off x="6284080" y="400715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right</a:t>
              </a:r>
              <a:endParaRPr lang="en-US" dirty="0">
                <a:latin typeface="Courier New" charset="0"/>
              </a:endParaRPr>
            </a:p>
          </p:txBody>
        </p:sp>
        <p:sp>
          <p:nvSpPr>
            <p:cNvPr id="211" name="Rectangle 69"/>
            <p:cNvSpPr>
              <a:spLocks noChangeArrowheads="1"/>
            </p:cNvSpPr>
            <p:nvPr/>
          </p:nvSpPr>
          <p:spPr bwMode="auto">
            <a:xfrm>
              <a:off x="3265715" y="4314370"/>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212" name="Text Box 70"/>
            <p:cNvSpPr txBox="1">
              <a:spLocks noChangeArrowheads="1"/>
            </p:cNvSpPr>
            <p:nvPr/>
          </p:nvSpPr>
          <p:spPr bwMode="auto">
            <a:xfrm>
              <a:off x="3227615" y="400836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this</a:t>
              </a:r>
              <a:endParaRPr lang="en-US" dirty="0">
                <a:latin typeface="Courier New" charset="0"/>
              </a:endParaRPr>
            </a:p>
          </p:txBody>
        </p:sp>
      </p:grpSp>
      <p:grpSp>
        <p:nvGrpSpPr>
          <p:cNvPr id="213" name="Group 733"/>
          <p:cNvGrpSpPr/>
          <p:nvPr/>
        </p:nvGrpSpPr>
        <p:grpSpPr>
          <a:xfrm>
            <a:off x="2258528" y="4471610"/>
            <a:ext cx="1546254" cy="1481545"/>
            <a:chOff x="2258528" y="4471610"/>
            <a:chExt cx="1546254" cy="1481545"/>
          </a:xfrm>
        </p:grpSpPr>
        <p:sp>
          <p:nvSpPr>
            <p:cNvPr id="214" name="Oval 14"/>
            <p:cNvSpPr>
              <a:spLocks noChangeArrowheads="1"/>
            </p:cNvSpPr>
            <p:nvPr/>
          </p:nvSpPr>
          <p:spPr bwMode="auto">
            <a:xfrm>
              <a:off x="3730170" y="4471610"/>
              <a:ext cx="74612" cy="74612"/>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endParaRPr lang="en-US"/>
            </a:p>
          </p:txBody>
        </p:sp>
        <p:cxnSp>
          <p:nvCxnSpPr>
            <p:cNvPr id="215" name="AutoShape 66"/>
            <p:cNvCxnSpPr>
              <a:cxnSpLocks noChangeShapeType="1"/>
            </p:cNvCxnSpPr>
            <p:nvPr/>
          </p:nvCxnSpPr>
          <p:spPr bwMode="auto">
            <a:xfrm rot="5400000">
              <a:off x="2306608" y="4498143"/>
              <a:ext cx="1406932" cy="1503091"/>
            </a:xfrm>
            <a:prstGeom prst="bentConnector4">
              <a:avLst>
                <a:gd name="adj1" fmla="val 56014"/>
                <a:gd name="adj2" fmla="val 115209"/>
              </a:avLst>
            </a:prstGeom>
            <a:noFill/>
            <a:ln w="9525">
              <a:solidFill>
                <a:schemeClr val="tx1"/>
              </a:solidFill>
              <a:miter lim="800000"/>
              <a:headEnd/>
              <a:tailEnd type="triangle" w="med" len="med"/>
            </a:ln>
            <a:effectLst/>
          </p:spPr>
        </p:cxnSp>
      </p:grpSp>
      <p:grpSp>
        <p:nvGrpSpPr>
          <p:cNvPr id="216" name="Group 211"/>
          <p:cNvGrpSpPr/>
          <p:nvPr/>
        </p:nvGrpSpPr>
        <p:grpSpPr>
          <a:xfrm>
            <a:off x="688825" y="1677228"/>
            <a:ext cx="8039100" cy="3361646"/>
            <a:chOff x="548520" y="1415973"/>
            <a:chExt cx="8039100" cy="3361646"/>
          </a:xfrm>
        </p:grpSpPr>
        <p:sp>
          <p:nvSpPr>
            <p:cNvPr id="218" name="Rectangle 7"/>
            <p:cNvSpPr>
              <a:spLocks noChangeArrowheads="1"/>
            </p:cNvSpPr>
            <p:nvPr/>
          </p:nvSpPr>
          <p:spPr bwMode="auto">
            <a:xfrm>
              <a:off x="548520" y="1452257"/>
              <a:ext cx="8032750" cy="3325362"/>
            </a:xfrm>
            <a:prstGeom prst="rect">
              <a:avLst/>
            </a:prstGeom>
            <a:solidFill>
              <a:schemeClr val="bg1"/>
            </a:solidFill>
            <a:ln w="19050">
              <a:solidFill>
                <a:schemeClr val="tx1"/>
              </a:solidFill>
              <a:miter lim="800000"/>
              <a:headEnd/>
              <a:tailEnd/>
            </a:ln>
            <a:effectLst/>
          </p:spPr>
          <p:txBody>
            <a:bodyPr wrap="none" anchor="ctr">
              <a:prstTxWarp prst="textNoShape">
                <a:avLst/>
              </a:prstTxWarp>
            </a:bodyPr>
            <a:lstStyle/>
            <a:p>
              <a:endParaRPr lang="en-US"/>
            </a:p>
          </p:txBody>
        </p:sp>
        <p:sp>
          <p:nvSpPr>
            <p:cNvPr id="219" name="Text Box 8"/>
            <p:cNvSpPr txBox="1">
              <a:spLocks noChangeArrowheads="1"/>
            </p:cNvSpPr>
            <p:nvPr/>
          </p:nvSpPr>
          <p:spPr bwMode="auto">
            <a:xfrm>
              <a:off x="624720" y="1415973"/>
              <a:ext cx="7962900" cy="2893100"/>
            </a:xfrm>
            <a:prstGeom prst="rect">
              <a:avLst/>
            </a:prstGeom>
            <a:noFill/>
            <a:ln w="9525">
              <a:noFill/>
              <a:miter lim="800000"/>
              <a:headEnd/>
              <a:tailEnd/>
            </a:ln>
            <a:effectLst/>
          </p:spPr>
          <p:txBody>
            <a:bodyPr>
              <a:prstTxWarp prst="textNoShape">
                <a:avLst/>
              </a:prstTxWarp>
              <a:spAutoFit/>
            </a:bodyPr>
            <a:lstStyle/>
            <a:p>
              <a:r>
                <a:rPr lang="en-US" noProof="1" smtClean="0">
                  <a:latin typeface="Courier New" charset="0"/>
                </a:rPr>
                <a:t>int CompoundExp::eval(EvaluationContext &amp; context) {</a:t>
              </a:r>
            </a:p>
            <a:p>
              <a:r>
                <a:rPr lang="en-US" noProof="1" smtClean="0">
                  <a:latin typeface="Courier New" charset="0"/>
                </a:rPr>
                <a:t>   int right = rhs-&gt;eval(context);</a:t>
              </a:r>
            </a:p>
            <a:p>
              <a:r>
                <a:rPr lang="en-US" noProof="1" smtClean="0">
                  <a:latin typeface="Courier New" charset="0"/>
                </a:rPr>
                <a:t>   if (op == "=") {</a:t>
              </a:r>
            </a:p>
            <a:p>
              <a:r>
                <a:rPr lang="en-US" noProof="1" smtClean="0">
                  <a:latin typeface="Courier New" charset="0"/>
                </a:rPr>
                <a:t>      context.setValue(lhs-&gt;getIdentifierName(), right);</a:t>
              </a:r>
            </a:p>
            <a:p>
              <a:r>
                <a:rPr lang="en-US" noProof="1" smtClean="0">
                  <a:latin typeface="Courier New" charset="0"/>
                </a:rPr>
                <a:t>      return right;</a:t>
              </a:r>
            </a:p>
            <a:p>
              <a:r>
                <a:rPr lang="en-US" noProof="1" smtClean="0">
                  <a:latin typeface="Courier New" charset="0"/>
                </a:rPr>
                <a:t>   }</a:t>
              </a:r>
            </a:p>
            <a:p>
              <a:r>
                <a:rPr lang="en-US" noProof="1" smtClean="0">
                  <a:latin typeface="Courier New" charset="0"/>
                </a:rPr>
                <a:t>   int left = lhs-&gt;eval(context);</a:t>
              </a:r>
            </a:p>
            <a:p>
              <a:r>
                <a:rPr lang="en-US" noProof="1" smtClean="0">
                  <a:latin typeface="Courier New" charset="0"/>
                </a:rPr>
                <a:t>   if (op == "+") return left + right;</a:t>
              </a:r>
            </a:p>
            <a:p>
              <a:r>
                <a:rPr lang="en-US" noProof="1" smtClean="0">
                  <a:latin typeface="Courier New" charset="0"/>
                </a:rPr>
                <a:t>   if (op == "-") return left - right;</a:t>
              </a:r>
            </a:p>
            <a:p>
              <a:r>
                <a:rPr lang="en-US" noProof="1" smtClean="0">
                  <a:latin typeface="Courier New" charset="0"/>
                </a:rPr>
                <a:t>   if (op == "*") return left * right;</a:t>
              </a:r>
            </a:p>
            <a:p>
              <a:r>
                <a:rPr lang="en-US" noProof="1" smtClean="0">
                  <a:latin typeface="Courier New" charset="0"/>
                </a:rPr>
                <a:t>   if (op == "/") return left / right;</a:t>
              </a:r>
            </a:p>
            <a:p>
              <a:r>
                <a:rPr lang="en-US" noProof="1" smtClean="0">
                  <a:latin typeface="Courier New" charset="0"/>
                </a:rPr>
                <a:t>   error("Illegal operator in expression");</a:t>
              </a:r>
            </a:p>
            <a:p>
              <a:r>
                <a:rPr lang="en-US" noProof="1" smtClean="0">
                  <a:latin typeface="Courier New" charset="0"/>
                </a:rPr>
                <a:t>}</a:t>
              </a:r>
              <a:endParaRPr lang="en-US" noProof="1">
                <a:latin typeface="Courier New" charset="0"/>
              </a:endParaRPr>
            </a:p>
          </p:txBody>
        </p:sp>
        <p:sp>
          <p:nvSpPr>
            <p:cNvPr id="236" name="Rectangle 67"/>
            <p:cNvSpPr>
              <a:spLocks noChangeArrowheads="1"/>
            </p:cNvSpPr>
            <p:nvPr/>
          </p:nvSpPr>
          <p:spPr bwMode="auto">
            <a:xfrm>
              <a:off x="4372580" y="4311950"/>
              <a:ext cx="1825625"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248" name="Text Box 68"/>
            <p:cNvSpPr txBox="1">
              <a:spLocks noChangeArrowheads="1"/>
            </p:cNvSpPr>
            <p:nvPr/>
          </p:nvSpPr>
          <p:spPr bwMode="auto">
            <a:xfrm>
              <a:off x="4331305" y="4018035"/>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context</a:t>
              </a:r>
              <a:endParaRPr lang="en-US" dirty="0">
                <a:latin typeface="Courier New" charset="0"/>
              </a:endParaRPr>
            </a:p>
          </p:txBody>
        </p:sp>
        <p:sp>
          <p:nvSpPr>
            <p:cNvPr id="251" name="Rectangle 71"/>
            <p:cNvSpPr>
              <a:spLocks noChangeArrowheads="1"/>
            </p:cNvSpPr>
            <p:nvPr/>
          </p:nvSpPr>
          <p:spPr bwMode="auto">
            <a:xfrm>
              <a:off x="4407505" y="4329490"/>
              <a:ext cx="723363" cy="307777"/>
            </a:xfrm>
            <a:prstGeom prst="rect">
              <a:avLst/>
            </a:prstGeom>
            <a:noFill/>
            <a:ln w="9525">
              <a:noFill/>
              <a:miter lim="800000"/>
              <a:headEnd/>
              <a:tailEnd/>
            </a:ln>
            <a:effectLst/>
          </p:spPr>
          <p:txBody>
            <a:bodyPr wrap="none">
              <a:prstTxWarp prst="textNoShape">
                <a:avLst/>
              </a:prstTxWarp>
              <a:spAutoFit/>
            </a:bodyPr>
            <a:lstStyle/>
            <a:p>
              <a:r>
                <a:rPr lang="en-US" noProof="1" smtClean="0">
                  <a:latin typeface="Courier New" charset="0"/>
                </a:rPr>
                <a:t>x = 3</a:t>
              </a:r>
              <a:endParaRPr lang="en-US" dirty="0">
                <a:latin typeface="Courier New" charset="0"/>
              </a:endParaRPr>
            </a:p>
          </p:txBody>
        </p:sp>
        <p:sp>
          <p:nvSpPr>
            <p:cNvPr id="264" name="Rectangle 69"/>
            <p:cNvSpPr>
              <a:spLocks noChangeArrowheads="1"/>
            </p:cNvSpPr>
            <p:nvPr/>
          </p:nvSpPr>
          <p:spPr bwMode="auto">
            <a:xfrm>
              <a:off x="7442200" y="4311950"/>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268" name="Text Box 70"/>
            <p:cNvSpPr txBox="1">
              <a:spLocks noChangeArrowheads="1"/>
            </p:cNvSpPr>
            <p:nvPr/>
          </p:nvSpPr>
          <p:spPr bwMode="auto">
            <a:xfrm>
              <a:off x="7404100" y="400594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left</a:t>
              </a:r>
              <a:endParaRPr lang="en-US" dirty="0">
                <a:latin typeface="Courier New" charset="0"/>
              </a:endParaRPr>
            </a:p>
          </p:txBody>
        </p:sp>
        <p:sp>
          <p:nvSpPr>
            <p:cNvPr id="269" name="Rectangle 69"/>
            <p:cNvSpPr>
              <a:spLocks noChangeArrowheads="1"/>
            </p:cNvSpPr>
            <p:nvPr/>
          </p:nvSpPr>
          <p:spPr bwMode="auto">
            <a:xfrm>
              <a:off x="6322180" y="4313160"/>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270" name="Text Box 70"/>
            <p:cNvSpPr txBox="1">
              <a:spLocks noChangeArrowheads="1"/>
            </p:cNvSpPr>
            <p:nvPr/>
          </p:nvSpPr>
          <p:spPr bwMode="auto">
            <a:xfrm>
              <a:off x="6284080" y="400715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right</a:t>
              </a:r>
              <a:endParaRPr lang="en-US" dirty="0">
                <a:latin typeface="Courier New" charset="0"/>
              </a:endParaRPr>
            </a:p>
          </p:txBody>
        </p:sp>
        <p:sp>
          <p:nvSpPr>
            <p:cNvPr id="271" name="Rectangle 69"/>
            <p:cNvSpPr>
              <a:spLocks noChangeArrowheads="1"/>
            </p:cNvSpPr>
            <p:nvPr/>
          </p:nvSpPr>
          <p:spPr bwMode="auto">
            <a:xfrm>
              <a:off x="3265715" y="4314370"/>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272" name="Text Box 70"/>
            <p:cNvSpPr txBox="1">
              <a:spLocks noChangeArrowheads="1"/>
            </p:cNvSpPr>
            <p:nvPr/>
          </p:nvSpPr>
          <p:spPr bwMode="auto">
            <a:xfrm>
              <a:off x="3227615" y="400836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this</a:t>
              </a:r>
              <a:endParaRPr lang="en-US" dirty="0">
                <a:latin typeface="Courier New" charset="0"/>
              </a:endParaRPr>
            </a:p>
          </p:txBody>
        </p:sp>
      </p:grpSp>
      <p:grpSp>
        <p:nvGrpSpPr>
          <p:cNvPr id="273" name="Group 272"/>
          <p:cNvGrpSpPr/>
          <p:nvPr/>
        </p:nvGrpSpPr>
        <p:grpSpPr>
          <a:xfrm>
            <a:off x="3882570" y="4730570"/>
            <a:ext cx="2934765" cy="1141698"/>
            <a:chOff x="3882570" y="4730570"/>
            <a:chExt cx="2934765" cy="1141698"/>
          </a:xfrm>
        </p:grpSpPr>
        <p:sp>
          <p:nvSpPr>
            <p:cNvPr id="274" name="Oval 14"/>
            <p:cNvSpPr>
              <a:spLocks noChangeArrowheads="1"/>
            </p:cNvSpPr>
            <p:nvPr/>
          </p:nvSpPr>
          <p:spPr bwMode="auto">
            <a:xfrm>
              <a:off x="3882570" y="4730570"/>
              <a:ext cx="74612" cy="74612"/>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endParaRPr lang="en-US"/>
            </a:p>
          </p:txBody>
        </p:sp>
        <p:cxnSp>
          <p:nvCxnSpPr>
            <p:cNvPr id="275" name="Shape 111"/>
            <p:cNvCxnSpPr/>
            <p:nvPr/>
          </p:nvCxnSpPr>
          <p:spPr bwMode="auto">
            <a:xfrm>
              <a:off x="3931920" y="4800600"/>
              <a:ext cx="2771020" cy="533400"/>
            </a:xfrm>
            <a:prstGeom prst="bentConnector3">
              <a:avLst>
                <a:gd name="adj1" fmla="val -196"/>
              </a:avLst>
            </a:prstGeom>
            <a:solidFill>
              <a:schemeClr val="accent1"/>
            </a:solidFill>
            <a:ln w="9525" cap="flat" cmpd="sng" algn="ctr">
              <a:solidFill>
                <a:schemeClr val="tx1"/>
              </a:solidFill>
              <a:prstDash val="solid"/>
              <a:round/>
              <a:headEnd type="none" w="med" len="med"/>
              <a:tailEnd type="none" w="med" len="med"/>
            </a:ln>
            <a:effectLst/>
          </p:spPr>
        </p:cxnSp>
        <p:cxnSp>
          <p:nvCxnSpPr>
            <p:cNvPr id="276" name="AutoShape 62"/>
            <p:cNvCxnSpPr>
              <a:cxnSpLocks noChangeShapeType="1"/>
            </p:cNvCxnSpPr>
            <p:nvPr/>
          </p:nvCxnSpPr>
          <p:spPr bwMode="auto">
            <a:xfrm rot="16200000" flipH="1">
              <a:off x="6492335" y="5547269"/>
              <a:ext cx="538267" cy="111732"/>
            </a:xfrm>
            <a:prstGeom prst="bentConnector3">
              <a:avLst>
                <a:gd name="adj1" fmla="val 101683"/>
              </a:avLst>
            </a:prstGeom>
            <a:noFill/>
            <a:ln w="9525">
              <a:solidFill>
                <a:schemeClr val="tx1"/>
              </a:solidFill>
              <a:miter lim="800000"/>
              <a:headEnd/>
              <a:tailEnd type="triangle" w="med" len="med"/>
            </a:ln>
            <a:effectLst/>
          </p:spPr>
        </p:cxnSp>
      </p:grpSp>
      <p:grpSp>
        <p:nvGrpSpPr>
          <p:cNvPr id="277" name="Group 211"/>
          <p:cNvGrpSpPr/>
          <p:nvPr/>
        </p:nvGrpSpPr>
        <p:grpSpPr>
          <a:xfrm>
            <a:off x="817035" y="1938483"/>
            <a:ext cx="8062080" cy="3243117"/>
            <a:chOff x="548520" y="1415973"/>
            <a:chExt cx="8062080" cy="3243117"/>
          </a:xfrm>
        </p:grpSpPr>
        <p:sp>
          <p:nvSpPr>
            <p:cNvPr id="278" name="Rectangle 7"/>
            <p:cNvSpPr>
              <a:spLocks noChangeArrowheads="1"/>
            </p:cNvSpPr>
            <p:nvPr/>
          </p:nvSpPr>
          <p:spPr bwMode="auto">
            <a:xfrm>
              <a:off x="548520" y="1452257"/>
              <a:ext cx="8032750" cy="3206833"/>
            </a:xfrm>
            <a:prstGeom prst="rect">
              <a:avLst/>
            </a:prstGeom>
            <a:solidFill>
              <a:schemeClr val="bg1"/>
            </a:solidFill>
            <a:ln w="19050">
              <a:solidFill>
                <a:schemeClr val="tx1"/>
              </a:solidFill>
              <a:miter lim="800000"/>
              <a:headEnd/>
              <a:tailEnd/>
            </a:ln>
            <a:effectLst/>
          </p:spPr>
          <p:txBody>
            <a:bodyPr wrap="none" anchor="ctr">
              <a:prstTxWarp prst="textNoShape">
                <a:avLst/>
              </a:prstTxWarp>
            </a:bodyPr>
            <a:lstStyle/>
            <a:p>
              <a:endParaRPr lang="en-US"/>
            </a:p>
          </p:txBody>
        </p:sp>
        <p:sp>
          <p:nvSpPr>
            <p:cNvPr id="279" name="Text Box 8"/>
            <p:cNvSpPr txBox="1">
              <a:spLocks noChangeArrowheads="1"/>
            </p:cNvSpPr>
            <p:nvPr/>
          </p:nvSpPr>
          <p:spPr bwMode="auto">
            <a:xfrm>
              <a:off x="624720" y="1415973"/>
              <a:ext cx="7985880" cy="738664"/>
            </a:xfrm>
            <a:prstGeom prst="rect">
              <a:avLst/>
            </a:prstGeom>
            <a:noFill/>
            <a:ln w="9525">
              <a:noFill/>
              <a:miter lim="800000"/>
              <a:headEnd/>
              <a:tailEnd/>
            </a:ln>
            <a:effectLst/>
          </p:spPr>
          <p:txBody>
            <a:bodyPr wrap="square">
              <a:prstTxWarp prst="textNoShape">
                <a:avLst/>
              </a:prstTxWarp>
              <a:spAutoFit/>
            </a:bodyPr>
            <a:lstStyle/>
            <a:p>
              <a:r>
                <a:rPr lang="en-US" noProof="1" smtClean="0">
                  <a:latin typeface="Courier New" charset="0"/>
                </a:rPr>
                <a:t>int ConstantExp::eval(EvaluationContext &amp; context) {</a:t>
              </a:r>
            </a:p>
            <a:p>
              <a:r>
                <a:rPr lang="en-US" noProof="1" smtClean="0">
                  <a:latin typeface="Courier New" charset="0"/>
                </a:rPr>
                <a:t>   return value;</a:t>
              </a:r>
            </a:p>
            <a:p>
              <a:r>
                <a:rPr lang="en-US" noProof="1" smtClean="0">
                  <a:latin typeface="Courier New" charset="0"/>
                </a:rPr>
                <a:t>}</a:t>
              </a:r>
            </a:p>
          </p:txBody>
        </p:sp>
        <p:sp>
          <p:nvSpPr>
            <p:cNvPr id="280" name="Rectangle 67"/>
            <p:cNvSpPr>
              <a:spLocks noChangeArrowheads="1"/>
            </p:cNvSpPr>
            <p:nvPr/>
          </p:nvSpPr>
          <p:spPr bwMode="auto">
            <a:xfrm>
              <a:off x="6616850" y="4191000"/>
              <a:ext cx="1825625"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281" name="Text Box 68"/>
            <p:cNvSpPr txBox="1">
              <a:spLocks noChangeArrowheads="1"/>
            </p:cNvSpPr>
            <p:nvPr/>
          </p:nvSpPr>
          <p:spPr bwMode="auto">
            <a:xfrm>
              <a:off x="6575575" y="3897085"/>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context</a:t>
              </a:r>
              <a:endParaRPr lang="en-US" dirty="0">
                <a:latin typeface="Courier New" charset="0"/>
              </a:endParaRPr>
            </a:p>
          </p:txBody>
        </p:sp>
        <p:sp>
          <p:nvSpPr>
            <p:cNvPr id="282" name="Rectangle 71"/>
            <p:cNvSpPr>
              <a:spLocks noChangeArrowheads="1"/>
            </p:cNvSpPr>
            <p:nvPr/>
          </p:nvSpPr>
          <p:spPr bwMode="auto">
            <a:xfrm>
              <a:off x="6651775" y="4208540"/>
              <a:ext cx="723363" cy="307777"/>
            </a:xfrm>
            <a:prstGeom prst="rect">
              <a:avLst/>
            </a:prstGeom>
            <a:noFill/>
            <a:ln w="9525">
              <a:noFill/>
              <a:miter lim="800000"/>
              <a:headEnd/>
              <a:tailEnd/>
            </a:ln>
            <a:effectLst/>
          </p:spPr>
          <p:txBody>
            <a:bodyPr wrap="none">
              <a:prstTxWarp prst="textNoShape">
                <a:avLst/>
              </a:prstTxWarp>
              <a:spAutoFit/>
            </a:bodyPr>
            <a:lstStyle/>
            <a:p>
              <a:r>
                <a:rPr lang="en-US" noProof="1" smtClean="0">
                  <a:latin typeface="Courier New" charset="0"/>
                </a:rPr>
                <a:t>x = 3</a:t>
              </a:r>
              <a:endParaRPr lang="en-US" dirty="0">
                <a:latin typeface="Courier New" charset="0"/>
              </a:endParaRPr>
            </a:p>
          </p:txBody>
        </p:sp>
        <p:sp>
          <p:nvSpPr>
            <p:cNvPr id="283" name="Rectangle 69"/>
            <p:cNvSpPr>
              <a:spLocks noChangeArrowheads="1"/>
            </p:cNvSpPr>
            <p:nvPr/>
          </p:nvSpPr>
          <p:spPr bwMode="auto">
            <a:xfrm>
              <a:off x="5509985" y="4193420"/>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284" name="Text Box 70"/>
            <p:cNvSpPr txBox="1">
              <a:spLocks noChangeArrowheads="1"/>
            </p:cNvSpPr>
            <p:nvPr/>
          </p:nvSpPr>
          <p:spPr bwMode="auto">
            <a:xfrm>
              <a:off x="5471885" y="388741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this</a:t>
              </a:r>
              <a:endParaRPr lang="en-US" dirty="0">
                <a:latin typeface="Courier New" charset="0"/>
              </a:endParaRPr>
            </a:p>
          </p:txBody>
        </p:sp>
      </p:grpSp>
      <p:sp>
        <p:nvSpPr>
          <p:cNvPr id="285" name="Rectangle 73"/>
          <p:cNvSpPr>
            <a:spLocks noChangeArrowheads="1"/>
          </p:cNvSpPr>
          <p:nvPr/>
        </p:nvSpPr>
        <p:spPr bwMode="auto">
          <a:xfrm>
            <a:off x="1253061" y="2219925"/>
            <a:ext cx="1566340" cy="231775"/>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grpSp>
        <p:nvGrpSpPr>
          <p:cNvPr id="286" name="Group 285"/>
          <p:cNvGrpSpPr/>
          <p:nvPr/>
        </p:nvGrpSpPr>
        <p:grpSpPr>
          <a:xfrm>
            <a:off x="6260495" y="4880430"/>
            <a:ext cx="1591734" cy="1011189"/>
            <a:chOff x="6260495" y="4880430"/>
            <a:chExt cx="1591734" cy="1011189"/>
          </a:xfrm>
          <a:solidFill>
            <a:srgbClr val="FF0000"/>
          </a:solidFill>
        </p:grpSpPr>
        <p:sp>
          <p:nvSpPr>
            <p:cNvPr id="287" name="Oval 14"/>
            <p:cNvSpPr>
              <a:spLocks noChangeArrowheads="1"/>
            </p:cNvSpPr>
            <p:nvPr/>
          </p:nvSpPr>
          <p:spPr bwMode="auto">
            <a:xfrm>
              <a:off x="6260495" y="4880430"/>
              <a:ext cx="74612" cy="74612"/>
            </a:xfrm>
            <a:prstGeom prst="ellipse">
              <a:avLst/>
            </a:prstGeom>
            <a:grpFill/>
            <a:ln w="9525">
              <a:solidFill>
                <a:srgbClr val="FF0000"/>
              </a:solidFill>
              <a:round/>
              <a:headEnd/>
              <a:tailEnd/>
            </a:ln>
            <a:effectLst/>
          </p:spPr>
          <p:txBody>
            <a:bodyPr wrap="none" anchor="ctr">
              <a:prstTxWarp prst="textNoShape">
                <a:avLst/>
              </a:prstTxWarp>
            </a:bodyPr>
            <a:lstStyle/>
            <a:p>
              <a:endParaRPr lang="en-US"/>
            </a:p>
          </p:txBody>
        </p:sp>
        <p:cxnSp>
          <p:nvCxnSpPr>
            <p:cNvPr id="288" name="Shape 111"/>
            <p:cNvCxnSpPr>
              <a:stCxn id="287" idx="4"/>
            </p:cNvCxnSpPr>
            <p:nvPr/>
          </p:nvCxnSpPr>
          <p:spPr bwMode="auto">
            <a:xfrm rot="16200000" flipH="1">
              <a:off x="6760747" y="4492096"/>
              <a:ext cx="384217" cy="1310108"/>
            </a:xfrm>
            <a:prstGeom prst="bentConnector2">
              <a:avLst/>
            </a:prstGeom>
            <a:grpFill/>
            <a:ln w="9525" cap="flat" cmpd="sng" algn="ctr">
              <a:solidFill>
                <a:srgbClr val="FF0000"/>
              </a:solidFill>
              <a:prstDash val="solid"/>
              <a:round/>
              <a:headEnd type="none" w="med" len="med"/>
              <a:tailEnd type="none" w="med" len="med"/>
            </a:ln>
            <a:effectLst/>
          </p:spPr>
        </p:cxnSp>
        <p:cxnSp>
          <p:nvCxnSpPr>
            <p:cNvPr id="289" name="AutoShape 62"/>
            <p:cNvCxnSpPr>
              <a:cxnSpLocks noChangeShapeType="1"/>
            </p:cNvCxnSpPr>
            <p:nvPr/>
          </p:nvCxnSpPr>
          <p:spPr bwMode="auto">
            <a:xfrm rot="16200000" flipH="1">
              <a:off x="7457305" y="5496695"/>
              <a:ext cx="545524" cy="244324"/>
            </a:xfrm>
            <a:prstGeom prst="bentConnector3">
              <a:avLst>
                <a:gd name="adj1" fmla="val 98778"/>
              </a:avLst>
            </a:prstGeom>
            <a:grpFill/>
            <a:ln w="9525">
              <a:solidFill>
                <a:srgbClr val="FF0000"/>
              </a:solidFill>
              <a:miter lim="800000"/>
              <a:headEnd/>
              <a:tailEnd type="triangle" w="med" len="med"/>
            </a:ln>
            <a:effectLst/>
          </p:spPr>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accel="50000" decel="50000" fill="hold" nodeType="afterEffect">
                                  <p:stCondLst>
                                    <p:cond delay="0"/>
                                  </p:stCondLst>
                                  <p:childTnLst>
                                    <p:set>
                                      <p:cBhvr>
                                        <p:cTn id="6" dur="1" fill="hold">
                                          <p:stCondLst>
                                            <p:cond delay="0"/>
                                          </p:stCondLst>
                                        </p:cTn>
                                        <p:tgtEl>
                                          <p:spTgt spid="277"/>
                                        </p:tgtEl>
                                        <p:attrNameLst>
                                          <p:attrName>style.visibility</p:attrName>
                                        </p:attrNameLst>
                                      </p:cBhvr>
                                      <p:to>
                                        <p:strVal val="visible"/>
                                      </p:to>
                                    </p:set>
                                    <p:anim calcmode="lin" valueType="num">
                                      <p:cBhvr additive="base">
                                        <p:cTn id="7" dur="1000" fill="hold"/>
                                        <p:tgtEl>
                                          <p:spTgt spid="277"/>
                                        </p:tgtEl>
                                        <p:attrNameLst>
                                          <p:attrName>ppt_x</p:attrName>
                                        </p:attrNameLst>
                                      </p:cBhvr>
                                      <p:tavLst>
                                        <p:tav tm="0">
                                          <p:val>
                                            <p:strVal val="1+#ppt_w/2"/>
                                          </p:val>
                                        </p:tav>
                                        <p:tav tm="100000">
                                          <p:val>
                                            <p:strVal val="#ppt_x"/>
                                          </p:val>
                                        </p:tav>
                                      </p:tavLst>
                                    </p:anim>
                                    <p:anim calcmode="lin" valueType="num">
                                      <p:cBhvr additive="base">
                                        <p:cTn id="8" dur="1000" fill="hold"/>
                                        <p:tgtEl>
                                          <p:spTgt spid="277"/>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1" presetClass="exit" presetSubtype="0" fill="hold" nodeType="afterEffect">
                                  <p:stCondLst>
                                    <p:cond delay="0"/>
                                  </p:stCondLst>
                                  <p:childTnLst>
                                    <p:set>
                                      <p:cBhvr>
                                        <p:cTn id="11" dur="1" fill="hold">
                                          <p:stCondLst>
                                            <p:cond delay="0"/>
                                          </p:stCondLst>
                                        </p:cTn>
                                        <p:tgtEl>
                                          <p:spTgt spid="273"/>
                                        </p:tgtEl>
                                        <p:attrNameLst>
                                          <p:attrName>style.visibility</p:attrName>
                                        </p:attrNameLst>
                                      </p:cBhvr>
                                      <p:to>
                                        <p:strVal val="hidden"/>
                                      </p:to>
                                    </p:set>
                                  </p:childTnLst>
                                </p:cTn>
                              </p:par>
                            </p:childTnLst>
                          </p:cTn>
                        </p:par>
                        <p:par>
                          <p:cTn id="12" fill="hold">
                            <p:stCondLst>
                              <p:cond delay="1000"/>
                            </p:stCondLst>
                            <p:childTnLst>
                              <p:par>
                                <p:cTn id="13" presetID="1" presetClass="entr" presetSubtype="0" fill="hold" nodeType="afterEffect">
                                  <p:stCondLst>
                                    <p:cond delay="0"/>
                                  </p:stCondLst>
                                  <p:childTnLst>
                                    <p:set>
                                      <p:cBhvr>
                                        <p:cTn id="14" dur="1" fill="hold">
                                          <p:stCondLst>
                                            <p:cond delay="0"/>
                                          </p:stCondLst>
                                        </p:cTn>
                                        <p:tgtEl>
                                          <p:spTgt spid="286"/>
                                        </p:tgtEl>
                                        <p:attrNameLst>
                                          <p:attrName>style.visibility</p:attrName>
                                        </p:attrNameLst>
                                      </p:cBhvr>
                                      <p:to>
                                        <p:strVal val="visible"/>
                                      </p:to>
                                    </p:set>
                                  </p:childTnLst>
                                </p:cTn>
                              </p:par>
                            </p:childTnLst>
                          </p:cTn>
                        </p:par>
                        <p:par>
                          <p:cTn id="15" fill="hold">
                            <p:stCondLst>
                              <p:cond delay="1000"/>
                            </p:stCondLst>
                            <p:childTnLst>
                              <p:par>
                                <p:cTn id="16" presetID="1" presetClass="entr" presetSubtype="0" fill="hold" grpId="0" nodeType="afterEffect">
                                  <p:stCondLst>
                                    <p:cond delay="0"/>
                                  </p:stCondLst>
                                  <p:childTnLst>
                                    <p:set>
                                      <p:cBhvr>
                                        <p:cTn id="17" dur="1" fill="hold">
                                          <p:stCondLst>
                                            <p:cond delay="0"/>
                                          </p:stCondLst>
                                        </p:cTn>
                                        <p:tgtEl>
                                          <p:spTgt spid="28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5" grpId="0" animBg="1"/>
    </p:bld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68354" name="Rectangle 2"/>
          <p:cNvSpPr>
            <a:spLocks noGrp="1" noChangeArrowheads="1"/>
          </p:cNvSpPr>
          <p:nvPr>
            <p:ph type="title"/>
          </p:nvPr>
        </p:nvSpPr>
        <p:spPr>
          <a:xfrm>
            <a:off x="0" y="76200"/>
            <a:ext cx="9144000" cy="1143000"/>
          </a:xfrm>
          <a:noFill/>
          <a:ln/>
        </p:spPr>
        <p:txBody>
          <a:bodyPr/>
          <a:lstStyle/>
          <a:p>
            <a:r>
              <a:rPr lang="en-US" sz="4000" dirty="0" smtClean="0">
                <a:solidFill>
                  <a:srgbClr val="FF0000"/>
                </a:solidFill>
              </a:rPr>
              <a:t>Solution: Evaluating an </a:t>
            </a:r>
            <a:r>
              <a:rPr lang="en-US" sz="4000" dirty="0">
                <a:solidFill>
                  <a:srgbClr val="FF0000"/>
                </a:solidFill>
              </a:rPr>
              <a:t>Expression</a:t>
            </a:r>
            <a:endParaRPr lang="en-US" dirty="0">
              <a:solidFill>
                <a:srgbClr val="FF0000"/>
              </a:solidFill>
            </a:endParaRPr>
          </a:p>
        </p:txBody>
      </p:sp>
      <p:sp>
        <p:nvSpPr>
          <p:cNvPr id="102" name="Rectangle 7"/>
          <p:cNvSpPr>
            <a:spLocks noChangeArrowheads="1"/>
          </p:cNvSpPr>
          <p:nvPr/>
        </p:nvSpPr>
        <p:spPr bwMode="auto">
          <a:xfrm>
            <a:off x="444500" y="1166813"/>
            <a:ext cx="8032750" cy="2667377"/>
          </a:xfrm>
          <a:prstGeom prst="rect">
            <a:avLst/>
          </a:prstGeom>
          <a:solidFill>
            <a:schemeClr val="bg1"/>
          </a:solidFill>
          <a:ln w="19050">
            <a:solidFill>
              <a:schemeClr val="tx1"/>
            </a:solidFill>
            <a:miter lim="800000"/>
            <a:headEnd/>
            <a:tailEnd/>
          </a:ln>
          <a:effectLst/>
        </p:spPr>
        <p:txBody>
          <a:bodyPr wrap="none" anchor="ctr">
            <a:prstTxWarp prst="textNoShape">
              <a:avLst/>
            </a:prstTxWarp>
          </a:bodyPr>
          <a:lstStyle/>
          <a:p>
            <a:endParaRPr lang="en-US"/>
          </a:p>
        </p:txBody>
      </p:sp>
      <p:sp>
        <p:nvSpPr>
          <p:cNvPr id="103" name="Text Box 8"/>
          <p:cNvSpPr txBox="1">
            <a:spLocks noChangeArrowheads="1"/>
          </p:cNvSpPr>
          <p:nvPr/>
        </p:nvSpPr>
        <p:spPr bwMode="auto">
          <a:xfrm>
            <a:off x="520700" y="1130528"/>
            <a:ext cx="7962900" cy="2458622"/>
          </a:xfrm>
          <a:prstGeom prst="rect">
            <a:avLst/>
          </a:prstGeom>
          <a:noFill/>
          <a:ln w="9525">
            <a:noFill/>
            <a:miter lim="800000"/>
            <a:headEnd/>
            <a:tailEnd/>
          </a:ln>
          <a:effectLst/>
        </p:spPr>
        <p:txBody>
          <a:bodyPr>
            <a:prstTxWarp prst="textNoShape">
              <a:avLst/>
            </a:prstTxWarp>
            <a:spAutoFit/>
          </a:bodyPr>
          <a:lstStyle/>
          <a:p>
            <a:pPr>
              <a:lnSpc>
                <a:spcPct val="110000"/>
              </a:lnSpc>
            </a:pPr>
            <a:r>
              <a:rPr noProof="1">
                <a:latin typeface="Courier New" charset="0"/>
              </a:rPr>
              <a:t>int main() {</a:t>
            </a:r>
            <a:endParaRPr noProof="1" smtClean="0">
              <a:latin typeface="Courier New" charset="0"/>
            </a:endParaRPr>
          </a:p>
          <a:p>
            <a:pPr>
              <a:lnSpc>
                <a:spcPct val="110000"/>
              </a:lnSpc>
            </a:pPr>
            <a:r>
              <a:rPr lang="en-US" noProof="1" smtClean="0">
                <a:latin typeface="Courier New" charset="0"/>
              </a:rPr>
              <a:t>   EvaluationContext context;</a:t>
            </a:r>
          </a:p>
          <a:p>
            <a:pPr>
              <a:lnSpc>
                <a:spcPct val="110000"/>
              </a:lnSpc>
            </a:pPr>
            <a:r>
              <a:rPr lang="en-US" noProof="1" smtClean="0">
                <a:latin typeface="Courier New" charset="0"/>
              </a:rPr>
              <a:t>   context.setValue("x", 2);</a:t>
            </a:r>
          </a:p>
          <a:p>
            <a:pPr>
              <a:lnSpc>
                <a:spcPct val="110000"/>
              </a:lnSpc>
            </a:pPr>
            <a:r>
              <a:rPr lang="en-US" noProof="1" smtClean="0">
                <a:latin typeface="Courier New" charset="0"/>
              </a:rPr>
              <a:t>   TokenScanner scanner = new TokenScanner("y = (9 – x) * 7");</a:t>
            </a:r>
          </a:p>
          <a:p>
            <a:pPr>
              <a:lnSpc>
                <a:spcPct val="110000"/>
              </a:lnSpc>
            </a:pPr>
            <a:r>
              <a:rPr lang="en-US" noProof="1" smtClean="0">
                <a:latin typeface="Courier New" charset="0"/>
              </a:rPr>
              <a:t>   scanner.ignoreWhitespace();</a:t>
            </a:r>
          </a:p>
          <a:p>
            <a:pPr>
              <a:lnSpc>
                <a:spcPct val="110000"/>
              </a:lnSpc>
            </a:pPr>
            <a:r>
              <a:rPr lang="en-US" noProof="1" smtClean="0">
                <a:latin typeface="Courier New" charset="0"/>
              </a:rPr>
              <a:t>   scanner.scanNumbers();</a:t>
            </a:r>
          </a:p>
          <a:p>
            <a:pPr>
              <a:lnSpc>
                <a:spcPct val="110000"/>
              </a:lnSpc>
            </a:pPr>
            <a:r>
              <a:rPr lang="en-US" noProof="1" smtClean="0">
                <a:latin typeface="Courier New" charset="0"/>
              </a:rPr>
              <a:t>   </a:t>
            </a:r>
            <a:r>
              <a:rPr noProof="1" smtClean="0">
                <a:latin typeface="Courier New" charset="0"/>
              </a:rPr>
              <a:t>Expression </a:t>
            </a:r>
            <a:r>
              <a:rPr noProof="1">
                <a:latin typeface="Courier New" charset="0"/>
              </a:rPr>
              <a:t>*exp =</a:t>
            </a:r>
            <a:r>
              <a:rPr noProof="1" smtClean="0">
                <a:latin typeface="Courier New" charset="0"/>
              </a:rPr>
              <a:t> </a:t>
            </a:r>
            <a:r>
              <a:rPr lang="en-US" noProof="1" smtClean="0">
                <a:latin typeface="Courier New" charset="0"/>
              </a:rPr>
              <a:t>parseExp</a:t>
            </a:r>
            <a:r>
              <a:rPr noProof="1" smtClean="0">
                <a:latin typeface="Courier New" charset="0"/>
              </a:rPr>
              <a:t>(scanner)</a:t>
            </a:r>
            <a:r>
              <a:rPr noProof="1">
                <a:latin typeface="Courier New" charset="0"/>
              </a:rPr>
              <a:t>;</a:t>
            </a:r>
          </a:p>
          <a:p>
            <a:pPr>
              <a:lnSpc>
                <a:spcPct val="110000"/>
              </a:lnSpc>
            </a:pPr>
            <a:r>
              <a:rPr noProof="1">
                <a:latin typeface="Courier New" charset="0"/>
              </a:rPr>
              <a:t>  </a:t>
            </a:r>
            <a:r>
              <a:rPr noProof="1" smtClean="0">
                <a:latin typeface="Courier New" charset="0"/>
              </a:rPr>
              <a:t> </a:t>
            </a:r>
            <a:r>
              <a:rPr lang="en-US" noProof="1" smtClean="0">
                <a:latin typeface="Courier New" charset="0"/>
              </a:rPr>
              <a:t>cout &lt;&lt; exp-&gt;eval(context) &lt;&lt; endl;</a:t>
            </a:r>
          </a:p>
          <a:p>
            <a:pPr>
              <a:lnSpc>
                <a:spcPct val="110000"/>
              </a:lnSpc>
            </a:pPr>
            <a:r>
              <a:rPr lang="en-US" noProof="1" smtClean="0">
                <a:latin typeface="Courier New" charset="0"/>
              </a:rPr>
              <a:t>   return 0;</a:t>
            </a:r>
            <a:endParaRPr noProof="1" smtClean="0">
              <a:latin typeface="Courier New" charset="0"/>
            </a:endParaRPr>
          </a:p>
          <a:p>
            <a:pPr>
              <a:lnSpc>
                <a:spcPct val="110000"/>
              </a:lnSpc>
            </a:pPr>
            <a:r>
              <a:rPr noProof="1">
                <a:latin typeface="Courier New" charset="0"/>
              </a:rPr>
              <a:t>}</a:t>
            </a:r>
          </a:p>
        </p:txBody>
      </p:sp>
      <p:sp>
        <p:nvSpPr>
          <p:cNvPr id="104" name="Rectangle 69"/>
          <p:cNvSpPr>
            <a:spLocks noChangeArrowheads="1"/>
          </p:cNvSpPr>
          <p:nvPr/>
        </p:nvSpPr>
        <p:spPr bwMode="auto">
          <a:xfrm>
            <a:off x="7289800" y="3379415"/>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105" name="Text Box 70"/>
          <p:cNvSpPr txBox="1">
            <a:spLocks noChangeArrowheads="1"/>
          </p:cNvSpPr>
          <p:nvPr/>
        </p:nvSpPr>
        <p:spPr bwMode="auto">
          <a:xfrm>
            <a:off x="7251700" y="308913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a:latin typeface="Courier New" charset="0"/>
              </a:rPr>
              <a:t>exp</a:t>
            </a:r>
          </a:p>
        </p:txBody>
      </p:sp>
      <p:sp>
        <p:nvSpPr>
          <p:cNvPr id="114" name="Rectangle 67"/>
          <p:cNvSpPr>
            <a:spLocks noChangeArrowheads="1"/>
          </p:cNvSpPr>
          <p:nvPr/>
        </p:nvSpPr>
        <p:spPr bwMode="auto">
          <a:xfrm>
            <a:off x="5324475" y="3379415"/>
            <a:ext cx="1825625"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116" name="Text Box 68"/>
          <p:cNvSpPr txBox="1">
            <a:spLocks noChangeArrowheads="1"/>
          </p:cNvSpPr>
          <p:nvPr/>
        </p:nvSpPr>
        <p:spPr bwMode="auto">
          <a:xfrm>
            <a:off x="5283200" y="308550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scanner</a:t>
            </a:r>
            <a:endParaRPr lang="en-US" dirty="0">
              <a:latin typeface="Courier New" charset="0"/>
            </a:endParaRPr>
          </a:p>
        </p:txBody>
      </p:sp>
      <p:sp>
        <p:nvSpPr>
          <p:cNvPr id="120" name="Rectangle 71"/>
          <p:cNvSpPr>
            <a:spLocks noChangeArrowheads="1"/>
          </p:cNvSpPr>
          <p:nvPr/>
        </p:nvSpPr>
        <p:spPr bwMode="auto">
          <a:xfrm>
            <a:off x="5359400" y="3389695"/>
            <a:ext cx="1800756" cy="307777"/>
          </a:xfrm>
          <a:prstGeom prst="rect">
            <a:avLst/>
          </a:prstGeom>
          <a:noFill/>
          <a:ln w="9525">
            <a:noFill/>
            <a:miter lim="800000"/>
            <a:headEnd/>
            <a:tailEnd/>
          </a:ln>
          <a:effectLst/>
        </p:spPr>
        <p:txBody>
          <a:bodyPr wrap="none">
            <a:prstTxWarp prst="textNoShape">
              <a:avLst/>
            </a:prstTxWarp>
            <a:spAutoFit/>
          </a:bodyPr>
          <a:lstStyle/>
          <a:p>
            <a:r>
              <a:rPr lang="en-US" noProof="1" smtClean="0">
                <a:latin typeface="Courier New" charset="0"/>
              </a:rPr>
              <a:t>y </a:t>
            </a:r>
            <a:r>
              <a:rPr noProof="1" smtClean="0">
                <a:latin typeface="Courier New" charset="0"/>
              </a:rPr>
              <a:t>= </a:t>
            </a:r>
            <a:r>
              <a:rPr lang="en-US" noProof="1" smtClean="0">
                <a:latin typeface="Courier New" charset="0"/>
              </a:rPr>
              <a:t>(9</a:t>
            </a:r>
            <a:r>
              <a:rPr noProof="1" smtClean="0">
                <a:latin typeface="Courier New" charset="0"/>
              </a:rPr>
              <a:t> </a:t>
            </a:r>
            <a:r>
              <a:rPr lang="en-US" noProof="1" smtClean="0">
                <a:latin typeface="Courier New" charset="0"/>
              </a:rPr>
              <a:t>–</a:t>
            </a:r>
            <a:r>
              <a:rPr noProof="1" smtClean="0">
                <a:latin typeface="Courier New" charset="0"/>
              </a:rPr>
              <a:t> </a:t>
            </a:r>
            <a:r>
              <a:rPr lang="en-US" noProof="1" smtClean="0">
                <a:latin typeface="Courier New" charset="0"/>
              </a:rPr>
              <a:t>x)</a:t>
            </a:r>
            <a:r>
              <a:rPr noProof="1" smtClean="0">
                <a:latin typeface="Courier New" charset="0"/>
              </a:rPr>
              <a:t> </a:t>
            </a:r>
            <a:r>
              <a:rPr lang="en-US" noProof="1" smtClean="0">
                <a:latin typeface="Courier New" charset="0"/>
              </a:rPr>
              <a:t>*</a:t>
            </a:r>
            <a:r>
              <a:rPr noProof="1" smtClean="0">
                <a:latin typeface="Courier New" charset="0"/>
              </a:rPr>
              <a:t> </a:t>
            </a:r>
            <a:r>
              <a:rPr lang="en-US" noProof="1" smtClean="0">
                <a:latin typeface="Courier New" charset="0"/>
              </a:rPr>
              <a:t>7</a:t>
            </a:r>
            <a:endParaRPr lang="en-US" dirty="0">
              <a:latin typeface="Courier New" charset="0"/>
            </a:endParaRPr>
          </a:p>
        </p:txBody>
      </p:sp>
      <p:grpSp>
        <p:nvGrpSpPr>
          <p:cNvPr id="2" name="Group 213"/>
          <p:cNvGrpSpPr/>
          <p:nvPr/>
        </p:nvGrpSpPr>
        <p:grpSpPr>
          <a:xfrm>
            <a:off x="1103923" y="5374506"/>
            <a:ext cx="7469187" cy="1257304"/>
            <a:chOff x="1103923" y="5374506"/>
            <a:chExt cx="7469187" cy="1257304"/>
          </a:xfrm>
        </p:grpSpPr>
        <p:sp>
          <p:nvSpPr>
            <p:cNvPr id="123" name="Line 2"/>
            <p:cNvSpPr>
              <a:spLocks noChangeShapeType="1"/>
            </p:cNvSpPr>
            <p:nvPr/>
          </p:nvSpPr>
          <p:spPr bwMode="auto">
            <a:xfrm flipV="1">
              <a:off x="1905610" y="5374506"/>
              <a:ext cx="152400" cy="152400"/>
            </a:xfrm>
            <a:prstGeom prst="line">
              <a:avLst/>
            </a:prstGeom>
            <a:noFill/>
            <a:ln w="9525">
              <a:solidFill>
                <a:srgbClr val="CCFFFF"/>
              </a:solidFill>
              <a:round/>
              <a:headEnd/>
              <a:tailEnd/>
            </a:ln>
            <a:effectLst/>
          </p:spPr>
          <p:txBody>
            <a:bodyPr wrap="none" anchor="ctr">
              <a:prstTxWarp prst="textNoShape">
                <a:avLst/>
              </a:prstTxWarp>
            </a:bodyPr>
            <a:lstStyle/>
            <a:p>
              <a:endParaRPr lang="en-US"/>
            </a:p>
          </p:txBody>
        </p:sp>
        <p:sp>
          <p:nvSpPr>
            <p:cNvPr id="128" name="Line 5"/>
            <p:cNvSpPr>
              <a:spLocks noChangeShapeType="1"/>
            </p:cNvSpPr>
            <p:nvPr/>
          </p:nvSpPr>
          <p:spPr bwMode="auto">
            <a:xfrm flipV="1">
              <a:off x="6541110" y="5374506"/>
              <a:ext cx="152400" cy="152400"/>
            </a:xfrm>
            <a:prstGeom prst="line">
              <a:avLst/>
            </a:prstGeom>
            <a:noFill/>
            <a:ln w="9525">
              <a:solidFill>
                <a:srgbClr val="CCFFFF"/>
              </a:solidFill>
              <a:round/>
              <a:headEnd/>
              <a:tailEnd/>
            </a:ln>
            <a:effectLst/>
          </p:spPr>
          <p:txBody>
            <a:bodyPr wrap="none" anchor="ctr">
              <a:prstTxWarp prst="textNoShape">
                <a:avLst/>
              </a:prstTxWarp>
            </a:bodyPr>
            <a:lstStyle/>
            <a:p>
              <a:endParaRPr lang="en-US"/>
            </a:p>
          </p:txBody>
        </p:sp>
        <p:grpSp>
          <p:nvGrpSpPr>
            <p:cNvPr id="3" name="Group 9"/>
            <p:cNvGrpSpPr>
              <a:grpSpLocks/>
            </p:cNvGrpSpPr>
            <p:nvPr/>
          </p:nvGrpSpPr>
          <p:grpSpPr bwMode="auto">
            <a:xfrm>
              <a:off x="1103923" y="5807898"/>
              <a:ext cx="688975" cy="560388"/>
              <a:chOff x="4894" y="3729"/>
              <a:chExt cx="434" cy="353"/>
            </a:xfrm>
          </p:grpSpPr>
          <p:sp>
            <p:nvSpPr>
              <p:cNvPr id="195" name="Rectangle 10"/>
              <p:cNvSpPr>
                <a:spLocks noChangeArrowheads="1"/>
              </p:cNvSpPr>
              <p:nvPr/>
            </p:nvSpPr>
            <p:spPr bwMode="auto">
              <a:xfrm>
                <a:off x="4894" y="3915"/>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96" name="Rectangle 11"/>
              <p:cNvSpPr>
                <a:spLocks noChangeArrowheads="1"/>
              </p:cNvSpPr>
              <p:nvPr/>
            </p:nvSpPr>
            <p:spPr bwMode="auto">
              <a:xfrm>
                <a:off x="4896" y="3897"/>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y</a:t>
                </a:r>
                <a:endParaRPr lang="en-US" dirty="0">
                  <a:latin typeface="Courier New" charset="0"/>
                </a:endParaRPr>
              </a:p>
            </p:txBody>
          </p:sp>
          <p:sp>
            <p:nvSpPr>
              <p:cNvPr id="197" name="Rectangle 12"/>
              <p:cNvSpPr>
                <a:spLocks noChangeArrowheads="1"/>
              </p:cNvSpPr>
              <p:nvPr/>
            </p:nvSpPr>
            <p:spPr bwMode="auto">
              <a:xfrm>
                <a:off x="4894" y="3747"/>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98" name="Rectangle 13"/>
              <p:cNvSpPr>
                <a:spLocks noChangeArrowheads="1"/>
              </p:cNvSpPr>
              <p:nvPr/>
            </p:nvSpPr>
            <p:spPr bwMode="auto">
              <a:xfrm>
                <a:off x="4896" y="3729"/>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noProof="1">
                    <a:latin typeface="Courier New" charset="0"/>
                  </a:rPr>
                  <a:t>ID</a:t>
                </a:r>
                <a:endParaRPr lang="en-US" dirty="0">
                  <a:latin typeface="Courier New" charset="0"/>
                </a:endParaRPr>
              </a:p>
            </p:txBody>
          </p:sp>
        </p:grpSp>
        <p:grpSp>
          <p:nvGrpSpPr>
            <p:cNvPr id="4" name="Group 15"/>
            <p:cNvGrpSpPr>
              <a:grpSpLocks/>
            </p:cNvGrpSpPr>
            <p:nvPr/>
          </p:nvGrpSpPr>
          <p:grpSpPr bwMode="auto">
            <a:xfrm>
              <a:off x="3467710" y="5807898"/>
              <a:ext cx="762000" cy="560388"/>
              <a:chOff x="1552" y="3729"/>
              <a:chExt cx="480" cy="353"/>
            </a:xfrm>
          </p:grpSpPr>
          <p:sp>
            <p:nvSpPr>
              <p:cNvPr id="191" name="Rectangle 16"/>
              <p:cNvSpPr>
                <a:spLocks noChangeArrowheads="1"/>
              </p:cNvSpPr>
              <p:nvPr/>
            </p:nvSpPr>
            <p:spPr bwMode="auto">
              <a:xfrm>
                <a:off x="1568" y="3915"/>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92" name="Rectangle 17"/>
              <p:cNvSpPr>
                <a:spLocks noChangeArrowheads="1"/>
              </p:cNvSpPr>
              <p:nvPr/>
            </p:nvSpPr>
            <p:spPr bwMode="auto">
              <a:xfrm>
                <a:off x="1570" y="3897"/>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9</a:t>
                </a:r>
                <a:endParaRPr lang="en-US" dirty="0">
                  <a:latin typeface="Courier New" charset="0"/>
                </a:endParaRPr>
              </a:p>
            </p:txBody>
          </p:sp>
          <p:sp>
            <p:nvSpPr>
              <p:cNvPr id="193" name="Rectangle 18"/>
              <p:cNvSpPr>
                <a:spLocks noChangeArrowheads="1"/>
              </p:cNvSpPr>
              <p:nvPr/>
            </p:nvSpPr>
            <p:spPr bwMode="auto">
              <a:xfrm>
                <a:off x="1568" y="3747"/>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94" name="Rectangle 19"/>
              <p:cNvSpPr>
                <a:spLocks noChangeArrowheads="1"/>
              </p:cNvSpPr>
              <p:nvPr/>
            </p:nvSpPr>
            <p:spPr bwMode="auto">
              <a:xfrm>
                <a:off x="1552" y="3729"/>
                <a:ext cx="480"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CONST</a:t>
                </a:r>
                <a:endParaRPr lang="en-US" dirty="0">
                  <a:latin typeface="Courier New" charset="0"/>
                </a:endParaRPr>
              </a:p>
            </p:txBody>
          </p:sp>
        </p:grpSp>
        <p:grpSp>
          <p:nvGrpSpPr>
            <p:cNvPr id="5" name="Group 20"/>
            <p:cNvGrpSpPr>
              <a:grpSpLocks/>
            </p:cNvGrpSpPr>
            <p:nvPr/>
          </p:nvGrpSpPr>
          <p:grpSpPr bwMode="auto">
            <a:xfrm>
              <a:off x="5763235" y="5807898"/>
              <a:ext cx="688975" cy="560388"/>
              <a:chOff x="4894" y="3729"/>
              <a:chExt cx="434" cy="353"/>
            </a:xfrm>
          </p:grpSpPr>
          <p:sp>
            <p:nvSpPr>
              <p:cNvPr id="187" name="Rectangle 21"/>
              <p:cNvSpPr>
                <a:spLocks noChangeArrowheads="1"/>
              </p:cNvSpPr>
              <p:nvPr/>
            </p:nvSpPr>
            <p:spPr bwMode="auto">
              <a:xfrm>
                <a:off x="4894" y="3915"/>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88" name="Rectangle 22"/>
              <p:cNvSpPr>
                <a:spLocks noChangeArrowheads="1"/>
              </p:cNvSpPr>
              <p:nvPr/>
            </p:nvSpPr>
            <p:spPr bwMode="auto">
              <a:xfrm>
                <a:off x="4896" y="3897"/>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x</a:t>
                </a:r>
                <a:endParaRPr lang="en-US" dirty="0">
                  <a:latin typeface="Courier New" charset="0"/>
                </a:endParaRPr>
              </a:p>
            </p:txBody>
          </p:sp>
          <p:sp>
            <p:nvSpPr>
              <p:cNvPr id="189" name="Rectangle 23"/>
              <p:cNvSpPr>
                <a:spLocks noChangeArrowheads="1"/>
              </p:cNvSpPr>
              <p:nvPr/>
            </p:nvSpPr>
            <p:spPr bwMode="auto">
              <a:xfrm>
                <a:off x="4894" y="3747"/>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90" name="Rectangle 24"/>
              <p:cNvSpPr>
                <a:spLocks noChangeArrowheads="1"/>
              </p:cNvSpPr>
              <p:nvPr/>
            </p:nvSpPr>
            <p:spPr bwMode="auto">
              <a:xfrm>
                <a:off x="4896" y="3729"/>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noProof="1">
                    <a:latin typeface="Courier New" charset="0"/>
                  </a:rPr>
                  <a:t>ID</a:t>
                </a:r>
                <a:endParaRPr lang="en-US" dirty="0">
                  <a:latin typeface="Courier New" charset="0"/>
                </a:endParaRPr>
              </a:p>
            </p:txBody>
          </p:sp>
        </p:grpSp>
        <p:grpSp>
          <p:nvGrpSpPr>
            <p:cNvPr id="6" name="Group 25"/>
            <p:cNvGrpSpPr>
              <a:grpSpLocks/>
            </p:cNvGrpSpPr>
            <p:nvPr/>
          </p:nvGrpSpPr>
          <p:grpSpPr bwMode="auto">
            <a:xfrm>
              <a:off x="4620235" y="5807897"/>
              <a:ext cx="688975" cy="823913"/>
              <a:chOff x="3078" y="3729"/>
              <a:chExt cx="434" cy="519"/>
            </a:xfrm>
          </p:grpSpPr>
          <p:sp>
            <p:nvSpPr>
              <p:cNvPr id="181" name="Rectangle 26"/>
              <p:cNvSpPr>
                <a:spLocks noChangeArrowheads="1"/>
              </p:cNvSpPr>
              <p:nvPr/>
            </p:nvSpPr>
            <p:spPr bwMode="auto">
              <a:xfrm>
                <a:off x="3078" y="3915"/>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82" name="Rectangle 27"/>
              <p:cNvSpPr>
                <a:spLocks noChangeArrowheads="1"/>
              </p:cNvSpPr>
              <p:nvPr/>
            </p:nvSpPr>
            <p:spPr bwMode="auto">
              <a:xfrm>
                <a:off x="3080" y="3897"/>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a:t>
                </a:r>
                <a:endParaRPr lang="en-US" dirty="0">
                  <a:latin typeface="Courier New" charset="0"/>
                </a:endParaRPr>
              </a:p>
            </p:txBody>
          </p:sp>
          <p:sp>
            <p:nvSpPr>
              <p:cNvPr id="183" name="Rectangle 28"/>
              <p:cNvSpPr>
                <a:spLocks noChangeArrowheads="1"/>
              </p:cNvSpPr>
              <p:nvPr/>
            </p:nvSpPr>
            <p:spPr bwMode="auto">
              <a:xfrm>
                <a:off x="3078" y="3747"/>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84" name="Rectangle 29"/>
              <p:cNvSpPr>
                <a:spLocks noChangeArrowheads="1"/>
              </p:cNvSpPr>
              <p:nvPr/>
            </p:nvSpPr>
            <p:spPr bwMode="auto">
              <a:xfrm>
                <a:off x="3080" y="3729"/>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COMP</a:t>
                </a:r>
                <a:endParaRPr lang="en-US" dirty="0">
                  <a:latin typeface="Courier New" charset="0"/>
                </a:endParaRPr>
              </a:p>
            </p:txBody>
          </p:sp>
          <p:sp>
            <p:nvSpPr>
              <p:cNvPr id="185" name="Rectangle 30"/>
              <p:cNvSpPr>
                <a:spLocks noChangeArrowheads="1"/>
              </p:cNvSpPr>
              <p:nvPr/>
            </p:nvSpPr>
            <p:spPr bwMode="auto">
              <a:xfrm>
                <a:off x="3078" y="4081"/>
                <a:ext cx="213"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86" name="Rectangle 31"/>
              <p:cNvSpPr>
                <a:spLocks noChangeArrowheads="1"/>
              </p:cNvSpPr>
              <p:nvPr/>
            </p:nvSpPr>
            <p:spPr bwMode="auto">
              <a:xfrm>
                <a:off x="3293" y="4081"/>
                <a:ext cx="219"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grpSp>
        <p:cxnSp>
          <p:nvCxnSpPr>
            <p:cNvPr id="140" name="AutoShape 32"/>
            <p:cNvCxnSpPr>
              <a:cxnSpLocks noChangeShapeType="1"/>
              <a:stCxn id="141" idx="6"/>
            </p:cNvCxnSpPr>
            <p:nvPr/>
          </p:nvCxnSpPr>
          <p:spPr bwMode="auto">
            <a:xfrm flipV="1">
              <a:off x="5180623" y="5959916"/>
              <a:ext cx="585787" cy="545684"/>
            </a:xfrm>
            <a:prstGeom prst="bentConnector3">
              <a:avLst>
                <a:gd name="adj1" fmla="val 50000"/>
              </a:avLst>
            </a:prstGeom>
            <a:noFill/>
            <a:ln w="9525">
              <a:solidFill>
                <a:schemeClr val="tx1"/>
              </a:solidFill>
              <a:miter lim="800000"/>
              <a:headEnd/>
              <a:tailEnd type="triangle" w="med" len="med"/>
            </a:ln>
            <a:effectLst/>
          </p:spPr>
        </p:cxnSp>
        <p:sp>
          <p:nvSpPr>
            <p:cNvPr id="141" name="Oval 33"/>
            <p:cNvSpPr>
              <a:spLocks noChangeArrowheads="1"/>
            </p:cNvSpPr>
            <p:nvPr/>
          </p:nvSpPr>
          <p:spPr bwMode="auto">
            <a:xfrm>
              <a:off x="5106010" y="6468294"/>
              <a:ext cx="74613" cy="74612"/>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pPr>
                <a:lnSpc>
                  <a:spcPct val="90000"/>
                </a:lnSpc>
              </a:pPr>
              <a:endParaRPr lang="en-US"/>
            </a:p>
          </p:txBody>
        </p:sp>
        <p:sp>
          <p:nvSpPr>
            <p:cNvPr id="143" name="Oval 34"/>
            <p:cNvSpPr>
              <a:spLocks noChangeArrowheads="1"/>
            </p:cNvSpPr>
            <p:nvPr/>
          </p:nvSpPr>
          <p:spPr bwMode="auto">
            <a:xfrm>
              <a:off x="4750410" y="6468294"/>
              <a:ext cx="74613" cy="74612"/>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pPr>
                <a:lnSpc>
                  <a:spcPct val="90000"/>
                </a:lnSpc>
              </a:pPr>
              <a:endParaRPr lang="en-US"/>
            </a:p>
          </p:txBody>
        </p:sp>
        <p:cxnSp>
          <p:nvCxnSpPr>
            <p:cNvPr id="144" name="AutoShape 35"/>
            <p:cNvCxnSpPr>
              <a:cxnSpLocks noChangeShapeType="1"/>
              <a:stCxn id="143" idx="2"/>
            </p:cNvCxnSpPr>
            <p:nvPr/>
          </p:nvCxnSpPr>
          <p:spPr bwMode="auto">
            <a:xfrm rot="10800000">
              <a:off x="3493110" y="5984106"/>
              <a:ext cx="1257300" cy="522288"/>
            </a:xfrm>
            <a:prstGeom prst="bentConnector3">
              <a:avLst>
                <a:gd name="adj1" fmla="val 118306"/>
              </a:avLst>
            </a:prstGeom>
            <a:noFill/>
            <a:ln w="9525">
              <a:solidFill>
                <a:schemeClr val="tx1"/>
              </a:solidFill>
              <a:miter lim="800000"/>
              <a:headEnd/>
              <a:tailEnd type="triangle" w="med" len="med"/>
            </a:ln>
            <a:effectLst/>
          </p:spPr>
        </p:cxnSp>
        <p:sp>
          <p:nvSpPr>
            <p:cNvPr id="149" name="Rectangle 36"/>
            <p:cNvSpPr>
              <a:spLocks noChangeArrowheads="1"/>
            </p:cNvSpPr>
            <p:nvPr/>
          </p:nvSpPr>
          <p:spPr bwMode="auto">
            <a:xfrm>
              <a:off x="7849210" y="6103169"/>
              <a:ext cx="688975" cy="265112"/>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50" name="Rectangle 37"/>
            <p:cNvSpPr>
              <a:spLocks noChangeArrowheads="1"/>
            </p:cNvSpPr>
            <p:nvPr/>
          </p:nvSpPr>
          <p:spPr bwMode="auto">
            <a:xfrm>
              <a:off x="7852385" y="6074216"/>
              <a:ext cx="684213" cy="28982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7</a:t>
              </a:r>
              <a:endParaRPr lang="en-US" dirty="0">
                <a:latin typeface="Courier New" charset="0"/>
              </a:endParaRPr>
            </a:p>
          </p:txBody>
        </p:sp>
        <p:sp>
          <p:nvSpPr>
            <p:cNvPr id="151" name="Rectangle 38"/>
            <p:cNvSpPr>
              <a:spLocks noChangeArrowheads="1"/>
            </p:cNvSpPr>
            <p:nvPr/>
          </p:nvSpPr>
          <p:spPr bwMode="auto">
            <a:xfrm>
              <a:off x="7849210" y="5836469"/>
              <a:ext cx="688975" cy="265112"/>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52" name="Rectangle 39"/>
            <p:cNvSpPr>
              <a:spLocks noChangeArrowheads="1"/>
            </p:cNvSpPr>
            <p:nvPr/>
          </p:nvSpPr>
          <p:spPr bwMode="auto">
            <a:xfrm>
              <a:off x="7811110" y="5807516"/>
              <a:ext cx="762000" cy="28982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CONST</a:t>
              </a:r>
              <a:endParaRPr lang="en-US" dirty="0">
                <a:latin typeface="Courier New" charset="0"/>
              </a:endParaRPr>
            </a:p>
          </p:txBody>
        </p:sp>
        <p:grpSp>
          <p:nvGrpSpPr>
            <p:cNvPr id="7" name="Group 40"/>
            <p:cNvGrpSpPr>
              <a:grpSpLocks/>
            </p:cNvGrpSpPr>
            <p:nvPr/>
          </p:nvGrpSpPr>
          <p:grpSpPr bwMode="auto">
            <a:xfrm>
              <a:off x="6817335" y="5807897"/>
              <a:ext cx="688975" cy="823913"/>
              <a:chOff x="3078" y="3729"/>
              <a:chExt cx="434" cy="519"/>
            </a:xfrm>
          </p:grpSpPr>
          <p:sp>
            <p:nvSpPr>
              <p:cNvPr id="175" name="Rectangle 41"/>
              <p:cNvSpPr>
                <a:spLocks noChangeArrowheads="1"/>
              </p:cNvSpPr>
              <p:nvPr/>
            </p:nvSpPr>
            <p:spPr bwMode="auto">
              <a:xfrm>
                <a:off x="3078" y="3915"/>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76" name="Rectangle 42"/>
              <p:cNvSpPr>
                <a:spLocks noChangeArrowheads="1"/>
              </p:cNvSpPr>
              <p:nvPr/>
            </p:nvSpPr>
            <p:spPr bwMode="auto">
              <a:xfrm>
                <a:off x="3080" y="3897"/>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a:t>
                </a:r>
                <a:endParaRPr lang="en-US" dirty="0">
                  <a:latin typeface="Courier New" charset="0"/>
                </a:endParaRPr>
              </a:p>
            </p:txBody>
          </p:sp>
          <p:sp>
            <p:nvSpPr>
              <p:cNvPr id="177" name="Rectangle 43"/>
              <p:cNvSpPr>
                <a:spLocks noChangeArrowheads="1"/>
              </p:cNvSpPr>
              <p:nvPr/>
            </p:nvSpPr>
            <p:spPr bwMode="auto">
              <a:xfrm>
                <a:off x="3078" y="3747"/>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78" name="Rectangle 44"/>
              <p:cNvSpPr>
                <a:spLocks noChangeArrowheads="1"/>
              </p:cNvSpPr>
              <p:nvPr/>
            </p:nvSpPr>
            <p:spPr bwMode="auto">
              <a:xfrm>
                <a:off x="3080" y="3729"/>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COMP</a:t>
                </a:r>
                <a:endParaRPr lang="en-US" dirty="0">
                  <a:latin typeface="Courier New" charset="0"/>
                </a:endParaRPr>
              </a:p>
            </p:txBody>
          </p:sp>
          <p:sp>
            <p:nvSpPr>
              <p:cNvPr id="179" name="Rectangle 45"/>
              <p:cNvSpPr>
                <a:spLocks noChangeArrowheads="1"/>
              </p:cNvSpPr>
              <p:nvPr/>
            </p:nvSpPr>
            <p:spPr bwMode="auto">
              <a:xfrm>
                <a:off x="3078" y="4081"/>
                <a:ext cx="213"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80" name="Rectangle 46"/>
              <p:cNvSpPr>
                <a:spLocks noChangeArrowheads="1"/>
              </p:cNvSpPr>
              <p:nvPr/>
            </p:nvSpPr>
            <p:spPr bwMode="auto">
              <a:xfrm>
                <a:off x="3293" y="4081"/>
                <a:ext cx="219"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grpSp>
        <p:sp>
          <p:nvSpPr>
            <p:cNvPr id="154" name="Oval 47"/>
            <p:cNvSpPr>
              <a:spLocks noChangeArrowheads="1"/>
            </p:cNvSpPr>
            <p:nvPr/>
          </p:nvSpPr>
          <p:spPr bwMode="auto">
            <a:xfrm>
              <a:off x="7303110" y="6468294"/>
              <a:ext cx="74613" cy="74612"/>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pPr>
                <a:lnSpc>
                  <a:spcPct val="90000"/>
                </a:lnSpc>
              </a:pPr>
              <a:endParaRPr lang="en-US"/>
            </a:p>
          </p:txBody>
        </p:sp>
        <p:sp>
          <p:nvSpPr>
            <p:cNvPr id="155" name="Oval 48"/>
            <p:cNvSpPr>
              <a:spLocks noChangeArrowheads="1"/>
            </p:cNvSpPr>
            <p:nvPr/>
          </p:nvSpPr>
          <p:spPr bwMode="auto">
            <a:xfrm>
              <a:off x="6947510" y="6468294"/>
              <a:ext cx="74613" cy="74612"/>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pPr>
                <a:lnSpc>
                  <a:spcPct val="90000"/>
                </a:lnSpc>
              </a:pPr>
              <a:endParaRPr lang="en-US"/>
            </a:p>
          </p:txBody>
        </p:sp>
        <p:cxnSp>
          <p:nvCxnSpPr>
            <p:cNvPr id="156" name="AutoShape 49"/>
            <p:cNvCxnSpPr>
              <a:cxnSpLocks noChangeShapeType="1"/>
              <a:stCxn id="154" idx="6"/>
              <a:endCxn id="151" idx="1"/>
            </p:cNvCxnSpPr>
            <p:nvPr/>
          </p:nvCxnSpPr>
          <p:spPr bwMode="auto">
            <a:xfrm flipV="1">
              <a:off x="7377723" y="5969819"/>
              <a:ext cx="471487" cy="536575"/>
            </a:xfrm>
            <a:prstGeom prst="bentConnector3">
              <a:avLst>
                <a:gd name="adj1" fmla="val 52185"/>
              </a:avLst>
            </a:prstGeom>
            <a:noFill/>
            <a:ln w="9525">
              <a:solidFill>
                <a:schemeClr val="tx1"/>
              </a:solidFill>
              <a:miter lim="800000"/>
              <a:headEnd/>
              <a:tailEnd type="triangle" w="med" len="med"/>
            </a:ln>
            <a:effectLst/>
          </p:spPr>
        </p:cxnSp>
        <p:cxnSp>
          <p:nvCxnSpPr>
            <p:cNvPr id="158" name="AutoShape 50"/>
            <p:cNvCxnSpPr>
              <a:cxnSpLocks noChangeShapeType="1"/>
              <a:stCxn id="155" idx="2"/>
            </p:cNvCxnSpPr>
            <p:nvPr/>
          </p:nvCxnSpPr>
          <p:spPr bwMode="auto">
            <a:xfrm rot="10800000">
              <a:off x="6553200" y="5638800"/>
              <a:ext cx="394310" cy="866800"/>
            </a:xfrm>
            <a:prstGeom prst="bentConnector2">
              <a:avLst/>
            </a:prstGeom>
            <a:noFill/>
            <a:ln w="9525">
              <a:solidFill>
                <a:schemeClr val="tx1"/>
              </a:solidFill>
              <a:miter lim="800000"/>
              <a:headEnd/>
              <a:tailEnd/>
            </a:ln>
            <a:effectLst/>
          </p:spPr>
        </p:cxnSp>
        <p:cxnSp>
          <p:nvCxnSpPr>
            <p:cNvPr id="159" name="AutoShape 51"/>
            <p:cNvCxnSpPr>
              <a:cxnSpLocks noChangeShapeType="1"/>
              <a:endCxn id="184" idx="1"/>
            </p:cNvCxnSpPr>
            <p:nvPr/>
          </p:nvCxnSpPr>
          <p:spPr bwMode="auto">
            <a:xfrm rot="10800000" flipV="1">
              <a:off x="4623410" y="5647856"/>
              <a:ext cx="1917700" cy="305298"/>
            </a:xfrm>
            <a:prstGeom prst="bentConnector3">
              <a:avLst>
                <a:gd name="adj1" fmla="val 111921"/>
              </a:avLst>
            </a:prstGeom>
            <a:noFill/>
            <a:ln w="9525">
              <a:solidFill>
                <a:schemeClr val="tx1"/>
              </a:solidFill>
              <a:miter lim="800000"/>
              <a:headEnd/>
              <a:tailEnd type="triangle" w="med" len="med"/>
            </a:ln>
            <a:effectLst/>
          </p:spPr>
        </p:cxnSp>
        <p:grpSp>
          <p:nvGrpSpPr>
            <p:cNvPr id="8" name="Group 52"/>
            <p:cNvGrpSpPr>
              <a:grpSpLocks/>
            </p:cNvGrpSpPr>
            <p:nvPr/>
          </p:nvGrpSpPr>
          <p:grpSpPr bwMode="auto">
            <a:xfrm>
              <a:off x="2261210" y="5807897"/>
              <a:ext cx="688975" cy="823913"/>
              <a:chOff x="3078" y="3729"/>
              <a:chExt cx="434" cy="519"/>
            </a:xfrm>
          </p:grpSpPr>
          <p:sp>
            <p:nvSpPr>
              <p:cNvPr id="169" name="Rectangle 53"/>
              <p:cNvSpPr>
                <a:spLocks noChangeArrowheads="1"/>
              </p:cNvSpPr>
              <p:nvPr/>
            </p:nvSpPr>
            <p:spPr bwMode="auto">
              <a:xfrm>
                <a:off x="3078" y="3915"/>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70" name="Rectangle 54"/>
              <p:cNvSpPr>
                <a:spLocks noChangeArrowheads="1"/>
              </p:cNvSpPr>
              <p:nvPr/>
            </p:nvSpPr>
            <p:spPr bwMode="auto">
              <a:xfrm>
                <a:off x="3080" y="3897"/>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noProof="1">
                    <a:latin typeface="Courier New" charset="0"/>
                  </a:rPr>
                  <a:t>=</a:t>
                </a:r>
                <a:endParaRPr lang="en-US" dirty="0">
                  <a:latin typeface="Courier New" charset="0"/>
                </a:endParaRPr>
              </a:p>
            </p:txBody>
          </p:sp>
          <p:sp>
            <p:nvSpPr>
              <p:cNvPr id="171" name="Rectangle 55"/>
              <p:cNvSpPr>
                <a:spLocks noChangeArrowheads="1"/>
              </p:cNvSpPr>
              <p:nvPr/>
            </p:nvSpPr>
            <p:spPr bwMode="auto">
              <a:xfrm>
                <a:off x="3078" y="3747"/>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72" name="Rectangle 56"/>
              <p:cNvSpPr>
                <a:spLocks noChangeArrowheads="1"/>
              </p:cNvSpPr>
              <p:nvPr/>
            </p:nvSpPr>
            <p:spPr bwMode="auto">
              <a:xfrm>
                <a:off x="3080" y="3729"/>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COMP</a:t>
                </a:r>
                <a:endParaRPr lang="en-US" dirty="0">
                  <a:latin typeface="Courier New" charset="0"/>
                </a:endParaRPr>
              </a:p>
            </p:txBody>
          </p:sp>
          <p:sp>
            <p:nvSpPr>
              <p:cNvPr id="173" name="Rectangle 57"/>
              <p:cNvSpPr>
                <a:spLocks noChangeArrowheads="1"/>
              </p:cNvSpPr>
              <p:nvPr/>
            </p:nvSpPr>
            <p:spPr bwMode="auto">
              <a:xfrm>
                <a:off x="3078" y="4081"/>
                <a:ext cx="213"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74" name="Rectangle 58"/>
              <p:cNvSpPr>
                <a:spLocks noChangeArrowheads="1"/>
              </p:cNvSpPr>
              <p:nvPr/>
            </p:nvSpPr>
            <p:spPr bwMode="auto">
              <a:xfrm>
                <a:off x="3293" y="4081"/>
                <a:ext cx="219"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grpSp>
        <p:sp>
          <p:nvSpPr>
            <p:cNvPr id="161" name="Oval 59"/>
            <p:cNvSpPr>
              <a:spLocks noChangeArrowheads="1"/>
            </p:cNvSpPr>
            <p:nvPr/>
          </p:nvSpPr>
          <p:spPr bwMode="auto">
            <a:xfrm>
              <a:off x="2746985" y="6468294"/>
              <a:ext cx="74613" cy="74612"/>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pPr>
                <a:lnSpc>
                  <a:spcPct val="90000"/>
                </a:lnSpc>
              </a:pPr>
              <a:endParaRPr lang="en-US"/>
            </a:p>
          </p:txBody>
        </p:sp>
        <p:sp>
          <p:nvSpPr>
            <p:cNvPr id="162" name="Oval 60"/>
            <p:cNvSpPr>
              <a:spLocks noChangeArrowheads="1"/>
            </p:cNvSpPr>
            <p:nvPr/>
          </p:nvSpPr>
          <p:spPr bwMode="auto">
            <a:xfrm>
              <a:off x="2391385" y="6468294"/>
              <a:ext cx="74613" cy="74612"/>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pPr>
                <a:lnSpc>
                  <a:spcPct val="90000"/>
                </a:lnSpc>
              </a:pPr>
              <a:endParaRPr lang="en-US"/>
            </a:p>
          </p:txBody>
        </p:sp>
        <p:cxnSp>
          <p:nvCxnSpPr>
            <p:cNvPr id="164" name="AutoShape 61"/>
            <p:cNvCxnSpPr>
              <a:cxnSpLocks noChangeShapeType="1"/>
              <a:stCxn id="161" idx="6"/>
            </p:cNvCxnSpPr>
            <p:nvPr/>
          </p:nvCxnSpPr>
          <p:spPr bwMode="auto">
            <a:xfrm flipV="1">
              <a:off x="2821598" y="5479143"/>
              <a:ext cx="250592" cy="1026457"/>
            </a:xfrm>
            <a:prstGeom prst="bentConnector2">
              <a:avLst/>
            </a:prstGeom>
            <a:noFill/>
            <a:ln w="9525">
              <a:solidFill>
                <a:schemeClr val="tx1"/>
              </a:solidFill>
              <a:miter lim="800000"/>
              <a:headEnd/>
              <a:tailEnd/>
            </a:ln>
            <a:effectLst/>
          </p:spPr>
        </p:cxnSp>
        <p:cxnSp>
          <p:nvCxnSpPr>
            <p:cNvPr id="165" name="AutoShape 62"/>
            <p:cNvCxnSpPr>
              <a:cxnSpLocks noChangeShapeType="1"/>
              <a:endCxn id="177" idx="1"/>
            </p:cNvCxnSpPr>
            <p:nvPr/>
          </p:nvCxnSpPr>
          <p:spPr bwMode="auto">
            <a:xfrm rot="16200000" flipH="1">
              <a:off x="6479023" y="5630716"/>
              <a:ext cx="489299" cy="187325"/>
            </a:xfrm>
            <a:prstGeom prst="bentConnector2">
              <a:avLst/>
            </a:prstGeom>
            <a:noFill/>
            <a:ln w="9525">
              <a:solidFill>
                <a:schemeClr val="tx1"/>
              </a:solidFill>
              <a:miter lim="800000"/>
              <a:headEnd/>
              <a:tailEnd type="triangle" w="med" len="med"/>
            </a:ln>
            <a:effectLst/>
          </p:spPr>
        </p:cxnSp>
        <p:cxnSp>
          <p:nvCxnSpPr>
            <p:cNvPr id="166" name="AutoShape 63"/>
            <p:cNvCxnSpPr>
              <a:cxnSpLocks noChangeShapeType="1"/>
            </p:cNvCxnSpPr>
            <p:nvPr/>
          </p:nvCxnSpPr>
          <p:spPr bwMode="auto">
            <a:xfrm>
              <a:off x="3074010" y="5479731"/>
              <a:ext cx="3556000" cy="0"/>
            </a:xfrm>
            <a:prstGeom prst="straightConnector1">
              <a:avLst/>
            </a:prstGeom>
            <a:noFill/>
            <a:ln w="9525">
              <a:solidFill>
                <a:schemeClr val="tx1"/>
              </a:solidFill>
              <a:round/>
              <a:headEnd/>
              <a:tailEnd/>
            </a:ln>
            <a:effectLst/>
          </p:spPr>
        </p:cxnSp>
        <p:cxnSp>
          <p:nvCxnSpPr>
            <p:cNvPr id="167" name="AutoShape 64"/>
            <p:cNvCxnSpPr>
              <a:cxnSpLocks noChangeShapeType="1"/>
            </p:cNvCxnSpPr>
            <p:nvPr/>
          </p:nvCxnSpPr>
          <p:spPr bwMode="auto">
            <a:xfrm rot="16200000" flipV="1">
              <a:off x="1714794" y="5829006"/>
              <a:ext cx="866800" cy="486387"/>
            </a:xfrm>
            <a:prstGeom prst="bentConnector3">
              <a:avLst>
                <a:gd name="adj1" fmla="val -234"/>
              </a:avLst>
            </a:prstGeom>
            <a:noFill/>
            <a:ln w="9525">
              <a:solidFill>
                <a:schemeClr val="tx1"/>
              </a:solidFill>
              <a:miter lim="800000"/>
              <a:headEnd/>
              <a:tailEnd/>
            </a:ln>
            <a:effectLst/>
          </p:spPr>
        </p:cxnSp>
        <p:cxnSp>
          <p:nvCxnSpPr>
            <p:cNvPr id="168" name="AutoShape 65"/>
            <p:cNvCxnSpPr>
              <a:cxnSpLocks noChangeShapeType="1"/>
              <a:endCxn id="197" idx="1"/>
            </p:cNvCxnSpPr>
            <p:nvPr/>
          </p:nvCxnSpPr>
          <p:spPr bwMode="auto">
            <a:xfrm rot="10800000" flipV="1">
              <a:off x="1103924" y="5638800"/>
              <a:ext cx="801077" cy="330230"/>
            </a:xfrm>
            <a:prstGeom prst="bentConnector3">
              <a:avLst>
                <a:gd name="adj1" fmla="val 128537"/>
              </a:avLst>
            </a:prstGeom>
            <a:noFill/>
            <a:ln w="9525">
              <a:solidFill>
                <a:schemeClr val="tx1"/>
              </a:solidFill>
              <a:miter lim="800000"/>
              <a:headEnd/>
              <a:tailEnd type="triangle" w="med" len="med"/>
            </a:ln>
            <a:effectLst/>
          </p:spPr>
        </p:cxnSp>
      </p:grpSp>
      <p:grpSp>
        <p:nvGrpSpPr>
          <p:cNvPr id="9" name="Group 211"/>
          <p:cNvGrpSpPr/>
          <p:nvPr/>
        </p:nvGrpSpPr>
        <p:grpSpPr>
          <a:xfrm>
            <a:off x="560615" y="1415973"/>
            <a:ext cx="8039100" cy="3361646"/>
            <a:chOff x="548520" y="1415973"/>
            <a:chExt cx="8039100" cy="3361646"/>
          </a:xfrm>
        </p:grpSpPr>
        <p:sp>
          <p:nvSpPr>
            <p:cNvPr id="200" name="Rectangle 7"/>
            <p:cNvSpPr>
              <a:spLocks noChangeArrowheads="1"/>
            </p:cNvSpPr>
            <p:nvPr/>
          </p:nvSpPr>
          <p:spPr bwMode="auto">
            <a:xfrm>
              <a:off x="548520" y="1452257"/>
              <a:ext cx="8032750" cy="3325362"/>
            </a:xfrm>
            <a:prstGeom prst="rect">
              <a:avLst/>
            </a:prstGeom>
            <a:solidFill>
              <a:schemeClr val="bg1"/>
            </a:solidFill>
            <a:ln w="19050">
              <a:solidFill>
                <a:schemeClr val="tx1"/>
              </a:solidFill>
              <a:miter lim="800000"/>
              <a:headEnd/>
              <a:tailEnd/>
            </a:ln>
            <a:effectLst/>
          </p:spPr>
          <p:txBody>
            <a:bodyPr wrap="none" anchor="ctr">
              <a:prstTxWarp prst="textNoShape">
                <a:avLst/>
              </a:prstTxWarp>
            </a:bodyPr>
            <a:lstStyle/>
            <a:p>
              <a:endParaRPr lang="en-US"/>
            </a:p>
          </p:txBody>
        </p:sp>
        <p:sp>
          <p:nvSpPr>
            <p:cNvPr id="202" name="Text Box 8"/>
            <p:cNvSpPr txBox="1">
              <a:spLocks noChangeArrowheads="1"/>
            </p:cNvSpPr>
            <p:nvPr/>
          </p:nvSpPr>
          <p:spPr bwMode="auto">
            <a:xfrm>
              <a:off x="624720" y="1415973"/>
              <a:ext cx="7962900" cy="2893100"/>
            </a:xfrm>
            <a:prstGeom prst="rect">
              <a:avLst/>
            </a:prstGeom>
            <a:noFill/>
            <a:ln w="9525">
              <a:noFill/>
              <a:miter lim="800000"/>
              <a:headEnd/>
              <a:tailEnd/>
            </a:ln>
            <a:effectLst/>
          </p:spPr>
          <p:txBody>
            <a:bodyPr>
              <a:prstTxWarp prst="textNoShape">
                <a:avLst/>
              </a:prstTxWarp>
              <a:spAutoFit/>
            </a:bodyPr>
            <a:lstStyle/>
            <a:p>
              <a:r>
                <a:rPr lang="en-US" noProof="1" smtClean="0">
                  <a:latin typeface="Courier New" charset="0"/>
                </a:rPr>
                <a:t>int CompoundExp::eval(EvaluationContext &amp; context) {</a:t>
              </a:r>
            </a:p>
            <a:p>
              <a:r>
                <a:rPr lang="en-US" noProof="1" smtClean="0">
                  <a:latin typeface="Courier New" charset="0"/>
                </a:rPr>
                <a:t>   int right = rhs-&gt;eval(context);</a:t>
              </a:r>
            </a:p>
            <a:p>
              <a:r>
                <a:rPr lang="en-US" noProof="1" smtClean="0">
                  <a:latin typeface="Courier New" charset="0"/>
                </a:rPr>
                <a:t>   if (op == "=") {</a:t>
              </a:r>
            </a:p>
            <a:p>
              <a:r>
                <a:rPr lang="en-US" noProof="1" smtClean="0">
                  <a:latin typeface="Courier New" charset="0"/>
                </a:rPr>
                <a:t>      context.setValue(lhs-&gt;getIdentifierName(), right);</a:t>
              </a:r>
            </a:p>
            <a:p>
              <a:r>
                <a:rPr lang="en-US" noProof="1" smtClean="0">
                  <a:latin typeface="Courier New" charset="0"/>
                </a:rPr>
                <a:t>      return right;</a:t>
              </a:r>
            </a:p>
            <a:p>
              <a:r>
                <a:rPr lang="en-US" noProof="1" smtClean="0">
                  <a:latin typeface="Courier New" charset="0"/>
                </a:rPr>
                <a:t>   }</a:t>
              </a:r>
            </a:p>
            <a:p>
              <a:r>
                <a:rPr lang="en-US" noProof="1" smtClean="0">
                  <a:latin typeface="Courier New" charset="0"/>
                </a:rPr>
                <a:t>   int left = lhs-&gt;eval(context);</a:t>
              </a:r>
            </a:p>
            <a:p>
              <a:r>
                <a:rPr lang="en-US" noProof="1" smtClean="0">
                  <a:latin typeface="Courier New" charset="0"/>
                </a:rPr>
                <a:t>   if (op == "+") return left + right;</a:t>
              </a:r>
            </a:p>
            <a:p>
              <a:r>
                <a:rPr lang="en-US" noProof="1" smtClean="0">
                  <a:latin typeface="Courier New" charset="0"/>
                </a:rPr>
                <a:t>   if (op == "-") return left - right;</a:t>
              </a:r>
            </a:p>
            <a:p>
              <a:r>
                <a:rPr lang="en-US" noProof="1" smtClean="0">
                  <a:latin typeface="Courier New" charset="0"/>
                </a:rPr>
                <a:t>   if (op == "*") return left * right;</a:t>
              </a:r>
            </a:p>
            <a:p>
              <a:r>
                <a:rPr lang="en-US" noProof="1" smtClean="0">
                  <a:latin typeface="Courier New" charset="0"/>
                </a:rPr>
                <a:t>   if (op == "/") return left / right;</a:t>
              </a:r>
            </a:p>
            <a:p>
              <a:r>
                <a:rPr lang="en-US" noProof="1" smtClean="0">
                  <a:latin typeface="Courier New" charset="0"/>
                </a:rPr>
                <a:t>   error("Illegal operator in expression");</a:t>
              </a:r>
            </a:p>
            <a:p>
              <a:r>
                <a:rPr lang="en-US" noProof="1" smtClean="0">
                  <a:latin typeface="Courier New" charset="0"/>
                </a:rPr>
                <a:t>}</a:t>
              </a:r>
              <a:endParaRPr lang="en-US" noProof="1">
                <a:latin typeface="Courier New" charset="0"/>
              </a:endParaRPr>
            </a:p>
          </p:txBody>
        </p:sp>
        <p:sp>
          <p:nvSpPr>
            <p:cNvPr id="203" name="Rectangle 67"/>
            <p:cNvSpPr>
              <a:spLocks noChangeArrowheads="1"/>
            </p:cNvSpPr>
            <p:nvPr/>
          </p:nvSpPr>
          <p:spPr bwMode="auto">
            <a:xfrm>
              <a:off x="4372580" y="4311950"/>
              <a:ext cx="1825625"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205" name="Text Box 68"/>
            <p:cNvSpPr txBox="1">
              <a:spLocks noChangeArrowheads="1"/>
            </p:cNvSpPr>
            <p:nvPr/>
          </p:nvSpPr>
          <p:spPr bwMode="auto">
            <a:xfrm>
              <a:off x="4331305" y="4018035"/>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context</a:t>
              </a:r>
              <a:endParaRPr lang="en-US" dirty="0">
                <a:latin typeface="Courier New" charset="0"/>
              </a:endParaRPr>
            </a:p>
          </p:txBody>
        </p:sp>
        <p:sp>
          <p:nvSpPr>
            <p:cNvPr id="206" name="Rectangle 71"/>
            <p:cNvSpPr>
              <a:spLocks noChangeArrowheads="1"/>
            </p:cNvSpPr>
            <p:nvPr/>
          </p:nvSpPr>
          <p:spPr bwMode="auto">
            <a:xfrm>
              <a:off x="4407505" y="4329490"/>
              <a:ext cx="723363" cy="307777"/>
            </a:xfrm>
            <a:prstGeom prst="rect">
              <a:avLst/>
            </a:prstGeom>
            <a:noFill/>
            <a:ln w="9525">
              <a:noFill/>
              <a:miter lim="800000"/>
              <a:headEnd/>
              <a:tailEnd/>
            </a:ln>
            <a:effectLst/>
          </p:spPr>
          <p:txBody>
            <a:bodyPr wrap="none">
              <a:prstTxWarp prst="textNoShape">
                <a:avLst/>
              </a:prstTxWarp>
              <a:spAutoFit/>
            </a:bodyPr>
            <a:lstStyle/>
            <a:p>
              <a:r>
                <a:rPr lang="en-US" noProof="1" smtClean="0">
                  <a:latin typeface="Courier New" charset="0"/>
                </a:rPr>
                <a:t>x = 3</a:t>
              </a:r>
              <a:endParaRPr lang="en-US" dirty="0">
                <a:latin typeface="Courier New" charset="0"/>
              </a:endParaRPr>
            </a:p>
          </p:txBody>
        </p:sp>
        <p:sp>
          <p:nvSpPr>
            <p:cNvPr id="207" name="Rectangle 69"/>
            <p:cNvSpPr>
              <a:spLocks noChangeArrowheads="1"/>
            </p:cNvSpPr>
            <p:nvPr/>
          </p:nvSpPr>
          <p:spPr bwMode="auto">
            <a:xfrm>
              <a:off x="7442200" y="4311950"/>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208" name="Text Box 70"/>
            <p:cNvSpPr txBox="1">
              <a:spLocks noChangeArrowheads="1"/>
            </p:cNvSpPr>
            <p:nvPr/>
          </p:nvSpPr>
          <p:spPr bwMode="auto">
            <a:xfrm>
              <a:off x="7404100" y="400594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left</a:t>
              </a:r>
              <a:endParaRPr lang="en-US" dirty="0">
                <a:latin typeface="Courier New" charset="0"/>
              </a:endParaRPr>
            </a:p>
          </p:txBody>
        </p:sp>
        <p:sp>
          <p:nvSpPr>
            <p:cNvPr id="209" name="Rectangle 69"/>
            <p:cNvSpPr>
              <a:spLocks noChangeArrowheads="1"/>
            </p:cNvSpPr>
            <p:nvPr/>
          </p:nvSpPr>
          <p:spPr bwMode="auto">
            <a:xfrm>
              <a:off x="6322180" y="4313160"/>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210" name="Text Box 70"/>
            <p:cNvSpPr txBox="1">
              <a:spLocks noChangeArrowheads="1"/>
            </p:cNvSpPr>
            <p:nvPr/>
          </p:nvSpPr>
          <p:spPr bwMode="auto">
            <a:xfrm>
              <a:off x="6284080" y="400715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right</a:t>
              </a:r>
              <a:endParaRPr lang="en-US" dirty="0">
                <a:latin typeface="Courier New" charset="0"/>
              </a:endParaRPr>
            </a:p>
          </p:txBody>
        </p:sp>
        <p:sp>
          <p:nvSpPr>
            <p:cNvPr id="211" name="Rectangle 69"/>
            <p:cNvSpPr>
              <a:spLocks noChangeArrowheads="1"/>
            </p:cNvSpPr>
            <p:nvPr/>
          </p:nvSpPr>
          <p:spPr bwMode="auto">
            <a:xfrm>
              <a:off x="3265715" y="4314370"/>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212" name="Text Box 70"/>
            <p:cNvSpPr txBox="1">
              <a:spLocks noChangeArrowheads="1"/>
            </p:cNvSpPr>
            <p:nvPr/>
          </p:nvSpPr>
          <p:spPr bwMode="auto">
            <a:xfrm>
              <a:off x="3227615" y="400836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this</a:t>
              </a:r>
              <a:endParaRPr lang="en-US" dirty="0">
                <a:latin typeface="Courier New" charset="0"/>
              </a:endParaRPr>
            </a:p>
          </p:txBody>
        </p:sp>
      </p:grpSp>
      <p:grpSp>
        <p:nvGrpSpPr>
          <p:cNvPr id="10" name="Group 733"/>
          <p:cNvGrpSpPr/>
          <p:nvPr/>
        </p:nvGrpSpPr>
        <p:grpSpPr>
          <a:xfrm>
            <a:off x="2258528" y="4471610"/>
            <a:ext cx="1546254" cy="1481545"/>
            <a:chOff x="2258528" y="4471610"/>
            <a:chExt cx="1546254" cy="1481545"/>
          </a:xfrm>
        </p:grpSpPr>
        <p:sp>
          <p:nvSpPr>
            <p:cNvPr id="214" name="Oval 14"/>
            <p:cNvSpPr>
              <a:spLocks noChangeArrowheads="1"/>
            </p:cNvSpPr>
            <p:nvPr/>
          </p:nvSpPr>
          <p:spPr bwMode="auto">
            <a:xfrm>
              <a:off x="3730170" y="4471610"/>
              <a:ext cx="74612" cy="74612"/>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endParaRPr lang="en-US"/>
            </a:p>
          </p:txBody>
        </p:sp>
        <p:cxnSp>
          <p:nvCxnSpPr>
            <p:cNvPr id="215" name="AutoShape 66"/>
            <p:cNvCxnSpPr>
              <a:cxnSpLocks noChangeShapeType="1"/>
            </p:cNvCxnSpPr>
            <p:nvPr/>
          </p:nvCxnSpPr>
          <p:spPr bwMode="auto">
            <a:xfrm rot="5400000">
              <a:off x="2306608" y="4498143"/>
              <a:ext cx="1406932" cy="1503091"/>
            </a:xfrm>
            <a:prstGeom prst="bentConnector4">
              <a:avLst>
                <a:gd name="adj1" fmla="val 56014"/>
                <a:gd name="adj2" fmla="val 115209"/>
              </a:avLst>
            </a:prstGeom>
            <a:noFill/>
            <a:ln w="9525">
              <a:solidFill>
                <a:schemeClr val="tx1"/>
              </a:solidFill>
              <a:miter lim="800000"/>
              <a:headEnd/>
              <a:tailEnd type="triangle" w="med" len="med"/>
            </a:ln>
            <a:effectLst/>
          </p:spPr>
        </p:cxnSp>
      </p:grpSp>
      <p:grpSp>
        <p:nvGrpSpPr>
          <p:cNvPr id="11" name="Group 211"/>
          <p:cNvGrpSpPr/>
          <p:nvPr/>
        </p:nvGrpSpPr>
        <p:grpSpPr>
          <a:xfrm>
            <a:off x="688825" y="1677228"/>
            <a:ext cx="8039100" cy="3361646"/>
            <a:chOff x="548520" y="1415973"/>
            <a:chExt cx="8039100" cy="3361646"/>
          </a:xfrm>
        </p:grpSpPr>
        <p:sp>
          <p:nvSpPr>
            <p:cNvPr id="218" name="Rectangle 7"/>
            <p:cNvSpPr>
              <a:spLocks noChangeArrowheads="1"/>
            </p:cNvSpPr>
            <p:nvPr/>
          </p:nvSpPr>
          <p:spPr bwMode="auto">
            <a:xfrm>
              <a:off x="548520" y="1452257"/>
              <a:ext cx="8032750" cy="3325362"/>
            </a:xfrm>
            <a:prstGeom prst="rect">
              <a:avLst/>
            </a:prstGeom>
            <a:solidFill>
              <a:schemeClr val="bg1"/>
            </a:solidFill>
            <a:ln w="19050">
              <a:solidFill>
                <a:schemeClr val="tx1"/>
              </a:solidFill>
              <a:miter lim="800000"/>
              <a:headEnd/>
              <a:tailEnd/>
            </a:ln>
            <a:effectLst/>
          </p:spPr>
          <p:txBody>
            <a:bodyPr wrap="none" anchor="ctr">
              <a:prstTxWarp prst="textNoShape">
                <a:avLst/>
              </a:prstTxWarp>
            </a:bodyPr>
            <a:lstStyle/>
            <a:p>
              <a:endParaRPr lang="en-US"/>
            </a:p>
          </p:txBody>
        </p:sp>
        <p:sp>
          <p:nvSpPr>
            <p:cNvPr id="219" name="Text Box 8"/>
            <p:cNvSpPr txBox="1">
              <a:spLocks noChangeArrowheads="1"/>
            </p:cNvSpPr>
            <p:nvPr/>
          </p:nvSpPr>
          <p:spPr bwMode="auto">
            <a:xfrm>
              <a:off x="624720" y="1415973"/>
              <a:ext cx="7962900" cy="2893100"/>
            </a:xfrm>
            <a:prstGeom prst="rect">
              <a:avLst/>
            </a:prstGeom>
            <a:noFill/>
            <a:ln w="9525">
              <a:noFill/>
              <a:miter lim="800000"/>
              <a:headEnd/>
              <a:tailEnd/>
            </a:ln>
            <a:effectLst/>
          </p:spPr>
          <p:txBody>
            <a:bodyPr>
              <a:prstTxWarp prst="textNoShape">
                <a:avLst/>
              </a:prstTxWarp>
              <a:spAutoFit/>
            </a:bodyPr>
            <a:lstStyle/>
            <a:p>
              <a:r>
                <a:rPr lang="en-US" noProof="1" smtClean="0">
                  <a:latin typeface="Courier New" charset="0"/>
                </a:rPr>
                <a:t>int CompoundExp::eval(EvaluationContext &amp; context) {</a:t>
              </a:r>
            </a:p>
            <a:p>
              <a:r>
                <a:rPr lang="en-US" noProof="1" smtClean="0">
                  <a:latin typeface="Courier New" charset="0"/>
                </a:rPr>
                <a:t>   int right = rhs-&gt;eval(context);</a:t>
              </a:r>
            </a:p>
            <a:p>
              <a:r>
                <a:rPr lang="en-US" noProof="1" smtClean="0">
                  <a:latin typeface="Courier New" charset="0"/>
                </a:rPr>
                <a:t>   if (op == "=") {</a:t>
              </a:r>
            </a:p>
            <a:p>
              <a:r>
                <a:rPr lang="en-US" noProof="1" smtClean="0">
                  <a:latin typeface="Courier New" charset="0"/>
                </a:rPr>
                <a:t>      context.setValue(lhs-&gt;getIdentifierName(), right);</a:t>
              </a:r>
            </a:p>
            <a:p>
              <a:r>
                <a:rPr lang="en-US" noProof="1" smtClean="0">
                  <a:latin typeface="Courier New" charset="0"/>
                </a:rPr>
                <a:t>      return right;</a:t>
              </a:r>
            </a:p>
            <a:p>
              <a:r>
                <a:rPr lang="en-US" noProof="1" smtClean="0">
                  <a:latin typeface="Courier New" charset="0"/>
                </a:rPr>
                <a:t>   }</a:t>
              </a:r>
            </a:p>
            <a:p>
              <a:r>
                <a:rPr lang="en-US" noProof="1" smtClean="0">
                  <a:latin typeface="Courier New" charset="0"/>
                </a:rPr>
                <a:t>   int left = lhs-&gt;eval(context);</a:t>
              </a:r>
            </a:p>
            <a:p>
              <a:r>
                <a:rPr lang="en-US" noProof="1" smtClean="0">
                  <a:latin typeface="Courier New" charset="0"/>
                </a:rPr>
                <a:t>   if (op == "+") return left + right;</a:t>
              </a:r>
            </a:p>
            <a:p>
              <a:r>
                <a:rPr lang="en-US" noProof="1" smtClean="0">
                  <a:latin typeface="Courier New" charset="0"/>
                </a:rPr>
                <a:t>   if (op == "-") return left - right;</a:t>
              </a:r>
            </a:p>
            <a:p>
              <a:r>
                <a:rPr lang="en-US" noProof="1" smtClean="0">
                  <a:latin typeface="Courier New" charset="0"/>
                </a:rPr>
                <a:t>   if (op == "*") return left * right;</a:t>
              </a:r>
            </a:p>
            <a:p>
              <a:r>
                <a:rPr lang="en-US" noProof="1" smtClean="0">
                  <a:latin typeface="Courier New" charset="0"/>
                </a:rPr>
                <a:t>   if (op == "/") return left / right;</a:t>
              </a:r>
            </a:p>
            <a:p>
              <a:r>
                <a:rPr lang="en-US" noProof="1" smtClean="0">
                  <a:latin typeface="Courier New" charset="0"/>
                </a:rPr>
                <a:t>   error("Illegal operator in expression");</a:t>
              </a:r>
            </a:p>
            <a:p>
              <a:r>
                <a:rPr lang="en-US" noProof="1" smtClean="0">
                  <a:latin typeface="Courier New" charset="0"/>
                </a:rPr>
                <a:t>}</a:t>
              </a:r>
              <a:endParaRPr lang="en-US" noProof="1">
                <a:latin typeface="Courier New" charset="0"/>
              </a:endParaRPr>
            </a:p>
          </p:txBody>
        </p:sp>
        <p:sp>
          <p:nvSpPr>
            <p:cNvPr id="236" name="Rectangle 67"/>
            <p:cNvSpPr>
              <a:spLocks noChangeArrowheads="1"/>
            </p:cNvSpPr>
            <p:nvPr/>
          </p:nvSpPr>
          <p:spPr bwMode="auto">
            <a:xfrm>
              <a:off x="4372580" y="4311950"/>
              <a:ext cx="1825625"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248" name="Text Box 68"/>
            <p:cNvSpPr txBox="1">
              <a:spLocks noChangeArrowheads="1"/>
            </p:cNvSpPr>
            <p:nvPr/>
          </p:nvSpPr>
          <p:spPr bwMode="auto">
            <a:xfrm>
              <a:off x="4331305" y="4018035"/>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context</a:t>
              </a:r>
              <a:endParaRPr lang="en-US" dirty="0">
                <a:latin typeface="Courier New" charset="0"/>
              </a:endParaRPr>
            </a:p>
          </p:txBody>
        </p:sp>
        <p:sp>
          <p:nvSpPr>
            <p:cNvPr id="251" name="Rectangle 71"/>
            <p:cNvSpPr>
              <a:spLocks noChangeArrowheads="1"/>
            </p:cNvSpPr>
            <p:nvPr/>
          </p:nvSpPr>
          <p:spPr bwMode="auto">
            <a:xfrm>
              <a:off x="4407505" y="4329490"/>
              <a:ext cx="723363" cy="307777"/>
            </a:xfrm>
            <a:prstGeom prst="rect">
              <a:avLst/>
            </a:prstGeom>
            <a:noFill/>
            <a:ln w="9525">
              <a:noFill/>
              <a:miter lim="800000"/>
              <a:headEnd/>
              <a:tailEnd/>
            </a:ln>
            <a:effectLst/>
          </p:spPr>
          <p:txBody>
            <a:bodyPr wrap="none">
              <a:prstTxWarp prst="textNoShape">
                <a:avLst/>
              </a:prstTxWarp>
              <a:spAutoFit/>
            </a:bodyPr>
            <a:lstStyle/>
            <a:p>
              <a:r>
                <a:rPr lang="en-US" noProof="1" smtClean="0">
                  <a:latin typeface="Courier New" charset="0"/>
                </a:rPr>
                <a:t>x = 3</a:t>
              </a:r>
              <a:endParaRPr lang="en-US" dirty="0">
                <a:latin typeface="Courier New" charset="0"/>
              </a:endParaRPr>
            </a:p>
          </p:txBody>
        </p:sp>
        <p:sp>
          <p:nvSpPr>
            <p:cNvPr id="264" name="Rectangle 69"/>
            <p:cNvSpPr>
              <a:spLocks noChangeArrowheads="1"/>
            </p:cNvSpPr>
            <p:nvPr/>
          </p:nvSpPr>
          <p:spPr bwMode="auto">
            <a:xfrm>
              <a:off x="7442200" y="4311950"/>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268" name="Text Box 70"/>
            <p:cNvSpPr txBox="1">
              <a:spLocks noChangeArrowheads="1"/>
            </p:cNvSpPr>
            <p:nvPr/>
          </p:nvSpPr>
          <p:spPr bwMode="auto">
            <a:xfrm>
              <a:off x="7404100" y="400594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left</a:t>
              </a:r>
              <a:endParaRPr lang="en-US" dirty="0">
                <a:latin typeface="Courier New" charset="0"/>
              </a:endParaRPr>
            </a:p>
          </p:txBody>
        </p:sp>
        <p:sp>
          <p:nvSpPr>
            <p:cNvPr id="269" name="Rectangle 69"/>
            <p:cNvSpPr>
              <a:spLocks noChangeArrowheads="1"/>
            </p:cNvSpPr>
            <p:nvPr/>
          </p:nvSpPr>
          <p:spPr bwMode="auto">
            <a:xfrm>
              <a:off x="6322180" y="4313160"/>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270" name="Text Box 70"/>
            <p:cNvSpPr txBox="1">
              <a:spLocks noChangeArrowheads="1"/>
            </p:cNvSpPr>
            <p:nvPr/>
          </p:nvSpPr>
          <p:spPr bwMode="auto">
            <a:xfrm>
              <a:off x="6284080" y="400715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right</a:t>
              </a:r>
              <a:endParaRPr lang="en-US" dirty="0">
                <a:latin typeface="Courier New" charset="0"/>
              </a:endParaRPr>
            </a:p>
          </p:txBody>
        </p:sp>
        <p:sp>
          <p:nvSpPr>
            <p:cNvPr id="271" name="Rectangle 69"/>
            <p:cNvSpPr>
              <a:spLocks noChangeArrowheads="1"/>
            </p:cNvSpPr>
            <p:nvPr/>
          </p:nvSpPr>
          <p:spPr bwMode="auto">
            <a:xfrm>
              <a:off x="3265715" y="4314370"/>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272" name="Text Box 70"/>
            <p:cNvSpPr txBox="1">
              <a:spLocks noChangeArrowheads="1"/>
            </p:cNvSpPr>
            <p:nvPr/>
          </p:nvSpPr>
          <p:spPr bwMode="auto">
            <a:xfrm>
              <a:off x="3227615" y="400836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this</a:t>
              </a:r>
              <a:endParaRPr lang="en-US" dirty="0">
                <a:latin typeface="Courier New" charset="0"/>
              </a:endParaRPr>
            </a:p>
          </p:txBody>
        </p:sp>
      </p:grpSp>
      <p:grpSp>
        <p:nvGrpSpPr>
          <p:cNvPr id="12" name="Group 272"/>
          <p:cNvGrpSpPr/>
          <p:nvPr/>
        </p:nvGrpSpPr>
        <p:grpSpPr>
          <a:xfrm>
            <a:off x="3882570" y="4730570"/>
            <a:ext cx="2934765" cy="1141698"/>
            <a:chOff x="3882570" y="4730570"/>
            <a:chExt cx="2934765" cy="1141698"/>
          </a:xfrm>
          <a:solidFill>
            <a:srgbClr val="FF0000"/>
          </a:solidFill>
        </p:grpSpPr>
        <p:sp>
          <p:nvSpPr>
            <p:cNvPr id="274" name="Oval 14"/>
            <p:cNvSpPr>
              <a:spLocks noChangeArrowheads="1"/>
            </p:cNvSpPr>
            <p:nvPr/>
          </p:nvSpPr>
          <p:spPr bwMode="auto">
            <a:xfrm>
              <a:off x="3882570" y="4730570"/>
              <a:ext cx="74612" cy="74612"/>
            </a:xfrm>
            <a:prstGeom prst="ellipse">
              <a:avLst/>
            </a:prstGeom>
            <a:grpFill/>
            <a:ln w="9525">
              <a:solidFill>
                <a:srgbClr val="FF0000"/>
              </a:solidFill>
              <a:round/>
              <a:headEnd/>
              <a:tailEnd/>
            </a:ln>
            <a:effectLst/>
          </p:spPr>
          <p:txBody>
            <a:bodyPr wrap="none" anchor="ctr">
              <a:prstTxWarp prst="textNoShape">
                <a:avLst/>
              </a:prstTxWarp>
            </a:bodyPr>
            <a:lstStyle/>
            <a:p>
              <a:endParaRPr lang="en-US"/>
            </a:p>
          </p:txBody>
        </p:sp>
        <p:cxnSp>
          <p:nvCxnSpPr>
            <p:cNvPr id="275" name="Shape 111"/>
            <p:cNvCxnSpPr/>
            <p:nvPr/>
          </p:nvCxnSpPr>
          <p:spPr bwMode="auto">
            <a:xfrm>
              <a:off x="3931920" y="4800600"/>
              <a:ext cx="2771020" cy="533400"/>
            </a:xfrm>
            <a:prstGeom prst="bentConnector3">
              <a:avLst>
                <a:gd name="adj1" fmla="val -196"/>
              </a:avLst>
            </a:prstGeom>
            <a:grpFill/>
            <a:ln w="9525" cap="flat" cmpd="sng" algn="ctr">
              <a:solidFill>
                <a:srgbClr val="FF0000"/>
              </a:solidFill>
              <a:prstDash val="solid"/>
              <a:round/>
              <a:headEnd type="none" w="med" len="med"/>
              <a:tailEnd type="none" w="med" len="med"/>
            </a:ln>
            <a:effectLst/>
          </p:spPr>
        </p:cxnSp>
        <p:cxnSp>
          <p:nvCxnSpPr>
            <p:cNvPr id="276" name="AutoShape 62"/>
            <p:cNvCxnSpPr>
              <a:cxnSpLocks noChangeShapeType="1"/>
            </p:cNvCxnSpPr>
            <p:nvPr/>
          </p:nvCxnSpPr>
          <p:spPr bwMode="auto">
            <a:xfrm rot="16200000" flipH="1">
              <a:off x="6492335" y="5547269"/>
              <a:ext cx="538267" cy="111732"/>
            </a:xfrm>
            <a:prstGeom prst="bentConnector3">
              <a:avLst>
                <a:gd name="adj1" fmla="val 101683"/>
              </a:avLst>
            </a:prstGeom>
            <a:grpFill/>
            <a:ln w="9525">
              <a:solidFill>
                <a:srgbClr val="FF0000"/>
              </a:solidFill>
              <a:miter lim="800000"/>
              <a:headEnd/>
              <a:tailEnd type="triangle" w="med" len="med"/>
            </a:ln>
            <a:effectLst/>
          </p:spPr>
        </p:cxnSp>
      </p:grpSp>
      <p:sp>
        <p:nvSpPr>
          <p:cNvPr id="113" name="Rectangle 112"/>
          <p:cNvSpPr/>
          <p:nvPr/>
        </p:nvSpPr>
        <p:spPr>
          <a:xfrm>
            <a:off x="6480630" y="4608285"/>
            <a:ext cx="986970" cy="307777"/>
          </a:xfrm>
          <a:prstGeom prst="rect">
            <a:avLst/>
          </a:prstGeom>
        </p:spPr>
        <p:txBody>
          <a:bodyPr wrap="square">
            <a:spAutoFit/>
          </a:bodyPr>
          <a:lstStyle/>
          <a:p>
            <a:pPr algn="ctr"/>
            <a:r>
              <a:rPr lang="en-US" noProof="1" smtClean="0">
                <a:latin typeface="Courier New" charset="0"/>
              </a:rPr>
              <a:t>7</a:t>
            </a:r>
            <a:endParaRPr lang="en-US" dirty="0">
              <a:latin typeface="Courier New" charset="0"/>
            </a:endParaRPr>
          </a:p>
        </p:txBody>
      </p:sp>
      <p:sp>
        <p:nvSpPr>
          <p:cNvPr id="115" name="Rectangle 73"/>
          <p:cNvSpPr>
            <a:spLocks noChangeArrowheads="1"/>
          </p:cNvSpPr>
          <p:nvPr/>
        </p:nvSpPr>
        <p:spPr bwMode="auto">
          <a:xfrm>
            <a:off x="1111541" y="2167474"/>
            <a:ext cx="1851794" cy="231775"/>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117" name="Rectangle 73"/>
          <p:cNvSpPr>
            <a:spLocks noChangeArrowheads="1"/>
          </p:cNvSpPr>
          <p:nvPr/>
        </p:nvSpPr>
        <p:spPr bwMode="auto">
          <a:xfrm>
            <a:off x="1111540" y="3014168"/>
            <a:ext cx="3324994" cy="231775"/>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grpSp>
        <p:nvGrpSpPr>
          <p:cNvPr id="13" name="Group 211"/>
          <p:cNvGrpSpPr/>
          <p:nvPr/>
        </p:nvGrpSpPr>
        <p:grpSpPr>
          <a:xfrm>
            <a:off x="817035" y="1938483"/>
            <a:ext cx="8062080" cy="3243117"/>
            <a:chOff x="548520" y="1415973"/>
            <a:chExt cx="8062080" cy="3243117"/>
          </a:xfrm>
        </p:grpSpPr>
        <p:sp>
          <p:nvSpPr>
            <p:cNvPr id="278" name="Rectangle 7"/>
            <p:cNvSpPr>
              <a:spLocks noChangeArrowheads="1"/>
            </p:cNvSpPr>
            <p:nvPr/>
          </p:nvSpPr>
          <p:spPr bwMode="auto">
            <a:xfrm>
              <a:off x="548520" y="1452257"/>
              <a:ext cx="8032750" cy="3206833"/>
            </a:xfrm>
            <a:prstGeom prst="rect">
              <a:avLst/>
            </a:prstGeom>
            <a:solidFill>
              <a:schemeClr val="bg1"/>
            </a:solidFill>
            <a:ln w="19050">
              <a:solidFill>
                <a:schemeClr val="tx1"/>
              </a:solidFill>
              <a:miter lim="800000"/>
              <a:headEnd/>
              <a:tailEnd/>
            </a:ln>
            <a:effectLst/>
          </p:spPr>
          <p:txBody>
            <a:bodyPr wrap="none" anchor="ctr">
              <a:prstTxWarp prst="textNoShape">
                <a:avLst/>
              </a:prstTxWarp>
            </a:bodyPr>
            <a:lstStyle/>
            <a:p>
              <a:endParaRPr lang="en-US"/>
            </a:p>
          </p:txBody>
        </p:sp>
        <p:sp>
          <p:nvSpPr>
            <p:cNvPr id="279" name="Text Box 8"/>
            <p:cNvSpPr txBox="1">
              <a:spLocks noChangeArrowheads="1"/>
            </p:cNvSpPr>
            <p:nvPr/>
          </p:nvSpPr>
          <p:spPr bwMode="auto">
            <a:xfrm>
              <a:off x="624720" y="1415973"/>
              <a:ext cx="7985880" cy="738664"/>
            </a:xfrm>
            <a:prstGeom prst="rect">
              <a:avLst/>
            </a:prstGeom>
            <a:noFill/>
            <a:ln w="9525">
              <a:noFill/>
              <a:miter lim="800000"/>
              <a:headEnd/>
              <a:tailEnd/>
            </a:ln>
            <a:effectLst/>
          </p:spPr>
          <p:txBody>
            <a:bodyPr wrap="square">
              <a:prstTxWarp prst="textNoShape">
                <a:avLst/>
              </a:prstTxWarp>
              <a:spAutoFit/>
            </a:bodyPr>
            <a:lstStyle/>
            <a:p>
              <a:r>
                <a:rPr lang="en-US" noProof="1" smtClean="0">
                  <a:latin typeface="Courier New" charset="0"/>
                </a:rPr>
                <a:t>int ConstantExp::eval(EvaluationContext &amp; context) {</a:t>
              </a:r>
            </a:p>
            <a:p>
              <a:r>
                <a:rPr lang="en-US" noProof="1" smtClean="0">
                  <a:latin typeface="Courier New" charset="0"/>
                </a:rPr>
                <a:t>   return value;</a:t>
              </a:r>
            </a:p>
            <a:p>
              <a:r>
                <a:rPr lang="en-US" noProof="1" smtClean="0">
                  <a:latin typeface="Courier New" charset="0"/>
                </a:rPr>
                <a:t>}</a:t>
              </a:r>
            </a:p>
          </p:txBody>
        </p:sp>
        <p:sp>
          <p:nvSpPr>
            <p:cNvPr id="280" name="Rectangle 67"/>
            <p:cNvSpPr>
              <a:spLocks noChangeArrowheads="1"/>
            </p:cNvSpPr>
            <p:nvPr/>
          </p:nvSpPr>
          <p:spPr bwMode="auto">
            <a:xfrm>
              <a:off x="6616850" y="4191000"/>
              <a:ext cx="1825625"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281" name="Text Box 68"/>
            <p:cNvSpPr txBox="1">
              <a:spLocks noChangeArrowheads="1"/>
            </p:cNvSpPr>
            <p:nvPr/>
          </p:nvSpPr>
          <p:spPr bwMode="auto">
            <a:xfrm>
              <a:off x="6575575" y="3897085"/>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context</a:t>
              </a:r>
              <a:endParaRPr lang="en-US" dirty="0">
                <a:latin typeface="Courier New" charset="0"/>
              </a:endParaRPr>
            </a:p>
          </p:txBody>
        </p:sp>
        <p:sp>
          <p:nvSpPr>
            <p:cNvPr id="282" name="Rectangle 71"/>
            <p:cNvSpPr>
              <a:spLocks noChangeArrowheads="1"/>
            </p:cNvSpPr>
            <p:nvPr/>
          </p:nvSpPr>
          <p:spPr bwMode="auto">
            <a:xfrm>
              <a:off x="6651775" y="4208540"/>
              <a:ext cx="723363" cy="307777"/>
            </a:xfrm>
            <a:prstGeom prst="rect">
              <a:avLst/>
            </a:prstGeom>
            <a:noFill/>
            <a:ln w="9525">
              <a:noFill/>
              <a:miter lim="800000"/>
              <a:headEnd/>
              <a:tailEnd/>
            </a:ln>
            <a:effectLst/>
          </p:spPr>
          <p:txBody>
            <a:bodyPr wrap="none">
              <a:prstTxWarp prst="textNoShape">
                <a:avLst/>
              </a:prstTxWarp>
              <a:spAutoFit/>
            </a:bodyPr>
            <a:lstStyle/>
            <a:p>
              <a:r>
                <a:rPr lang="en-US" noProof="1" smtClean="0">
                  <a:latin typeface="Courier New" charset="0"/>
                </a:rPr>
                <a:t>x = 3</a:t>
              </a:r>
              <a:endParaRPr lang="en-US" dirty="0">
                <a:latin typeface="Courier New" charset="0"/>
              </a:endParaRPr>
            </a:p>
          </p:txBody>
        </p:sp>
        <p:sp>
          <p:nvSpPr>
            <p:cNvPr id="283" name="Rectangle 69"/>
            <p:cNvSpPr>
              <a:spLocks noChangeArrowheads="1"/>
            </p:cNvSpPr>
            <p:nvPr/>
          </p:nvSpPr>
          <p:spPr bwMode="auto">
            <a:xfrm>
              <a:off x="5509985" y="4193420"/>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284" name="Text Box 70"/>
            <p:cNvSpPr txBox="1">
              <a:spLocks noChangeArrowheads="1"/>
            </p:cNvSpPr>
            <p:nvPr/>
          </p:nvSpPr>
          <p:spPr bwMode="auto">
            <a:xfrm>
              <a:off x="5471885" y="388741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this</a:t>
              </a:r>
              <a:endParaRPr lang="en-US" dirty="0">
                <a:latin typeface="Courier New" charset="0"/>
              </a:endParaRPr>
            </a:p>
          </p:txBody>
        </p:sp>
      </p:grpSp>
      <p:grpSp>
        <p:nvGrpSpPr>
          <p:cNvPr id="14" name="Group 285"/>
          <p:cNvGrpSpPr/>
          <p:nvPr/>
        </p:nvGrpSpPr>
        <p:grpSpPr>
          <a:xfrm>
            <a:off x="6260495" y="4880430"/>
            <a:ext cx="1591734" cy="1011189"/>
            <a:chOff x="6260495" y="4880430"/>
            <a:chExt cx="1591734" cy="1011189"/>
          </a:xfrm>
          <a:solidFill>
            <a:srgbClr val="FF0000"/>
          </a:solidFill>
        </p:grpSpPr>
        <p:sp>
          <p:nvSpPr>
            <p:cNvPr id="287" name="Oval 14"/>
            <p:cNvSpPr>
              <a:spLocks noChangeArrowheads="1"/>
            </p:cNvSpPr>
            <p:nvPr/>
          </p:nvSpPr>
          <p:spPr bwMode="auto">
            <a:xfrm>
              <a:off x="6260495" y="4880430"/>
              <a:ext cx="74612" cy="74612"/>
            </a:xfrm>
            <a:prstGeom prst="ellipse">
              <a:avLst/>
            </a:prstGeom>
            <a:grpFill/>
            <a:ln w="9525">
              <a:solidFill>
                <a:srgbClr val="FF0000"/>
              </a:solidFill>
              <a:round/>
              <a:headEnd/>
              <a:tailEnd/>
            </a:ln>
            <a:effectLst/>
          </p:spPr>
          <p:txBody>
            <a:bodyPr wrap="none" anchor="ctr">
              <a:prstTxWarp prst="textNoShape">
                <a:avLst/>
              </a:prstTxWarp>
            </a:bodyPr>
            <a:lstStyle/>
            <a:p>
              <a:endParaRPr lang="en-US"/>
            </a:p>
          </p:txBody>
        </p:sp>
        <p:cxnSp>
          <p:nvCxnSpPr>
            <p:cNvPr id="288" name="Shape 111"/>
            <p:cNvCxnSpPr>
              <a:stCxn id="287" idx="4"/>
            </p:cNvCxnSpPr>
            <p:nvPr/>
          </p:nvCxnSpPr>
          <p:spPr bwMode="auto">
            <a:xfrm rot="16200000" flipH="1">
              <a:off x="6760747" y="4492096"/>
              <a:ext cx="384217" cy="1310108"/>
            </a:xfrm>
            <a:prstGeom prst="bentConnector2">
              <a:avLst/>
            </a:prstGeom>
            <a:grpFill/>
            <a:ln w="9525" cap="flat" cmpd="sng" algn="ctr">
              <a:solidFill>
                <a:srgbClr val="FF0000"/>
              </a:solidFill>
              <a:prstDash val="solid"/>
              <a:round/>
              <a:headEnd type="none" w="med" len="med"/>
              <a:tailEnd type="none" w="med" len="med"/>
            </a:ln>
            <a:effectLst/>
          </p:spPr>
        </p:cxnSp>
        <p:cxnSp>
          <p:nvCxnSpPr>
            <p:cNvPr id="289" name="AutoShape 62"/>
            <p:cNvCxnSpPr>
              <a:cxnSpLocks noChangeShapeType="1"/>
            </p:cNvCxnSpPr>
            <p:nvPr/>
          </p:nvCxnSpPr>
          <p:spPr bwMode="auto">
            <a:xfrm rot="16200000" flipH="1">
              <a:off x="7457305" y="5496695"/>
              <a:ext cx="545524" cy="244324"/>
            </a:xfrm>
            <a:prstGeom prst="bentConnector3">
              <a:avLst>
                <a:gd name="adj1" fmla="val 98778"/>
              </a:avLst>
            </a:prstGeom>
            <a:grpFill/>
            <a:ln w="9525">
              <a:solidFill>
                <a:srgbClr val="FF0000"/>
              </a:solidFill>
              <a:miter lim="800000"/>
              <a:headEnd/>
              <a:tailEnd type="triangle" w="med" len="med"/>
            </a:ln>
            <a:effectLst/>
          </p:spPr>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afterEffect">
                                  <p:stCondLst>
                                    <p:cond delay="0"/>
                                  </p:stCondLst>
                                  <p:childTnLst>
                                    <p:set>
                                      <p:cBhvr>
                                        <p:cTn id="6" dur="1" fill="hold">
                                          <p:stCondLst>
                                            <p:cond delay="0"/>
                                          </p:stCondLst>
                                        </p:cTn>
                                        <p:tgtEl>
                                          <p:spTgt spid="14"/>
                                        </p:tgtEl>
                                        <p:attrNameLst>
                                          <p:attrName>style.visibility</p:attrName>
                                        </p:attrNameLst>
                                      </p:cBhvr>
                                      <p:to>
                                        <p:strVal val="hidden"/>
                                      </p:to>
                                    </p:set>
                                  </p:childTnLst>
                                </p:cTn>
                              </p:par>
                              <p:par>
                                <p:cTn id="7" presetID="53" presetClass="exit" presetSubtype="0" fill="hold" nodeType="withEffect">
                                  <p:stCondLst>
                                    <p:cond delay="0"/>
                                  </p:stCondLst>
                                  <p:childTnLst>
                                    <p:anim calcmode="lin" valueType="num">
                                      <p:cBhvr>
                                        <p:cTn id="8" dur="1000"/>
                                        <p:tgtEl>
                                          <p:spTgt spid="13"/>
                                        </p:tgtEl>
                                        <p:attrNameLst>
                                          <p:attrName>ppt_w</p:attrName>
                                        </p:attrNameLst>
                                      </p:cBhvr>
                                      <p:tavLst>
                                        <p:tav tm="0">
                                          <p:val>
                                            <p:strVal val="ppt_w"/>
                                          </p:val>
                                        </p:tav>
                                        <p:tav tm="100000">
                                          <p:val>
                                            <p:fltVal val="0"/>
                                          </p:val>
                                        </p:tav>
                                      </p:tavLst>
                                    </p:anim>
                                    <p:anim calcmode="lin" valueType="num">
                                      <p:cBhvr>
                                        <p:cTn id="9" dur="1000"/>
                                        <p:tgtEl>
                                          <p:spTgt spid="13"/>
                                        </p:tgtEl>
                                        <p:attrNameLst>
                                          <p:attrName>ppt_h</p:attrName>
                                        </p:attrNameLst>
                                      </p:cBhvr>
                                      <p:tavLst>
                                        <p:tav tm="0">
                                          <p:val>
                                            <p:strVal val="ppt_h"/>
                                          </p:val>
                                        </p:tav>
                                        <p:tav tm="100000">
                                          <p:val>
                                            <p:fltVal val="0"/>
                                          </p:val>
                                        </p:tav>
                                      </p:tavLst>
                                    </p:anim>
                                    <p:animEffect transition="out" filter="fade">
                                      <p:cBhvr>
                                        <p:cTn id="10" dur="1000"/>
                                        <p:tgtEl>
                                          <p:spTgt spid="13"/>
                                        </p:tgtEl>
                                      </p:cBhvr>
                                    </p:animEffect>
                                    <p:set>
                                      <p:cBhvr>
                                        <p:cTn id="11" dur="1" fill="hold">
                                          <p:stCondLst>
                                            <p:cond delay="999"/>
                                          </p:stCondLst>
                                        </p:cTn>
                                        <p:tgtEl>
                                          <p:spTgt spid="13"/>
                                        </p:tgtEl>
                                        <p:attrNameLst>
                                          <p:attrName>style.visibility</p:attrName>
                                        </p:attrNameLst>
                                      </p:cBhvr>
                                      <p:to>
                                        <p:strVal val="hidden"/>
                                      </p:to>
                                    </p:set>
                                  </p:childTnLst>
                                </p:cTn>
                              </p:par>
                            </p:childTnLst>
                          </p:cTn>
                        </p:par>
                        <p:par>
                          <p:cTn id="12" fill="hold">
                            <p:stCondLst>
                              <p:cond delay="1000"/>
                            </p:stCondLst>
                            <p:childTnLst>
                              <p:par>
                                <p:cTn id="13" presetID="1" presetClass="entr" presetSubtype="0"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par>
                          <p:cTn id="15" fill="hold">
                            <p:stCondLst>
                              <p:cond delay="1000"/>
                            </p:stCondLst>
                            <p:childTnLst>
                              <p:par>
                                <p:cTn id="16" presetID="1" presetClass="entr" presetSubtype="0" fill="hold" grpId="0" nodeType="afterEffect">
                                  <p:stCondLst>
                                    <p:cond delay="0"/>
                                  </p:stCondLst>
                                  <p:childTnLst>
                                    <p:set>
                                      <p:cBhvr>
                                        <p:cTn id="17" dur="1" fill="hold">
                                          <p:stCondLst>
                                            <p:cond delay="0"/>
                                          </p:stCondLst>
                                        </p:cTn>
                                        <p:tgtEl>
                                          <p:spTgt spid="115"/>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xit" presetSubtype="0" fill="hold" grpId="1" nodeType="clickEffect">
                                  <p:stCondLst>
                                    <p:cond delay="0"/>
                                  </p:stCondLst>
                                  <p:childTnLst>
                                    <p:set>
                                      <p:cBhvr>
                                        <p:cTn id="21" dur="1" fill="hold">
                                          <p:stCondLst>
                                            <p:cond delay="0"/>
                                          </p:stCondLst>
                                        </p:cTn>
                                        <p:tgtEl>
                                          <p:spTgt spid="115"/>
                                        </p:tgtEl>
                                        <p:attrNameLst>
                                          <p:attrName>style.visibility</p:attrName>
                                        </p:attrNameLst>
                                      </p:cBhvr>
                                      <p:to>
                                        <p:strVal val="hidden"/>
                                      </p:to>
                                    </p:set>
                                  </p:childTnLst>
                                </p:cTn>
                              </p:par>
                              <p:par>
                                <p:cTn id="22" presetID="1" presetClass="entr" presetSubtype="0" fill="hold" grpId="0" nodeType="withEffect">
                                  <p:stCondLst>
                                    <p:cond delay="0"/>
                                  </p:stCondLst>
                                  <p:childTnLst>
                                    <p:set>
                                      <p:cBhvr>
                                        <p:cTn id="23" dur="1" fill="hold">
                                          <p:stCondLst>
                                            <p:cond delay="0"/>
                                          </p:stCondLst>
                                        </p:cTn>
                                        <p:tgtEl>
                                          <p:spTgt spid="1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 grpId="0" animBg="1"/>
      <p:bldP spid="115" grpId="1" animBg="1"/>
      <p:bldP spid="117" grpId="0" animBg="1"/>
    </p:bld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70050" name="Rectangle 2"/>
          <p:cNvSpPr>
            <a:spLocks noGrp="1" noChangeArrowheads="1"/>
          </p:cNvSpPr>
          <p:nvPr>
            <p:ph type="title"/>
          </p:nvPr>
        </p:nvSpPr>
        <p:spPr>
          <a:xfrm>
            <a:off x="0" y="76200"/>
            <a:ext cx="9144000" cy="1143000"/>
          </a:xfrm>
          <a:noFill/>
          <a:ln/>
        </p:spPr>
        <p:txBody>
          <a:bodyPr/>
          <a:lstStyle/>
          <a:p>
            <a:r>
              <a:rPr lang="en-US" sz="4000" dirty="0" smtClean="0">
                <a:solidFill>
                  <a:srgbClr val="FF0000"/>
                </a:solidFill>
              </a:rPr>
              <a:t>Sharing a Joy</a:t>
            </a:r>
            <a:endParaRPr lang="en-US" dirty="0">
              <a:solidFill>
                <a:srgbClr val="FF0000"/>
              </a:solidFill>
            </a:endParaRPr>
          </a:p>
        </p:txBody>
      </p:sp>
      <p:pic>
        <p:nvPicPr>
          <p:cNvPr id="6" name="Picture 5" descr="Eric_Roberts_photo.png"/>
          <p:cNvPicPr>
            <a:picLocks noChangeAspect="1"/>
          </p:cNvPicPr>
          <p:nvPr/>
        </p:nvPicPr>
        <p:blipFill>
          <a:blip r:embed="rId3"/>
          <a:stretch>
            <a:fillRect/>
          </a:stretch>
        </p:blipFill>
        <p:spPr>
          <a:xfrm>
            <a:off x="2836667" y="1143000"/>
            <a:ext cx="3470666" cy="5257800"/>
          </a:xfrm>
          <a:prstGeom prst="rect">
            <a:avLst/>
          </a:prstGeom>
        </p:spPr>
      </p:pic>
      <p:pic>
        <p:nvPicPr>
          <p:cNvPr id="5" name="Picture 4" descr="cirqueLandscape.png"/>
          <p:cNvPicPr>
            <a:picLocks noChangeAspect="1"/>
          </p:cNvPicPr>
          <p:nvPr/>
        </p:nvPicPr>
        <p:blipFill>
          <a:blip r:embed="rId4"/>
          <a:stretch>
            <a:fillRect/>
          </a:stretch>
        </p:blipFill>
        <p:spPr>
          <a:xfrm>
            <a:off x="914400" y="1927225"/>
            <a:ext cx="7315200" cy="4114800"/>
          </a:xfrm>
          <a:prstGeom prst="rect">
            <a:avLst/>
          </a:prstGeom>
          <a:ln>
            <a:solidFill>
              <a:srgbClr val="000000"/>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1000"/>
                                        <p:tgtEl>
                                          <p:spTgt spid="5"/>
                                        </p:tgtEl>
                                      </p:cBhvr>
                                    </p:animEffect>
                                    <p:set>
                                      <p:cBhvr>
                                        <p:cTn id="12" dur="1" fill="hold">
                                          <p:stCondLst>
                                            <p:cond delay="999"/>
                                          </p:stCondLst>
                                        </p:cTn>
                                        <p:tgtEl>
                                          <p:spTgt spid="5"/>
                                        </p:tgtEl>
                                        <p:attrNameLst>
                                          <p:attrName>style.visibility</p:attrName>
                                        </p:attrNameLst>
                                      </p:cBhvr>
                                      <p:to>
                                        <p:strVal val="hidden"/>
                                      </p:to>
                                    </p:set>
                                  </p:childTnLst>
                                </p:cTn>
                              </p:par>
                              <p:par>
                                <p:cTn id="13" presetID="10"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68354" name="Rectangle 2"/>
          <p:cNvSpPr>
            <a:spLocks noGrp="1" noChangeArrowheads="1"/>
          </p:cNvSpPr>
          <p:nvPr>
            <p:ph type="title"/>
          </p:nvPr>
        </p:nvSpPr>
        <p:spPr>
          <a:xfrm>
            <a:off x="0" y="76200"/>
            <a:ext cx="9144000" cy="1143000"/>
          </a:xfrm>
          <a:noFill/>
          <a:ln/>
        </p:spPr>
        <p:txBody>
          <a:bodyPr/>
          <a:lstStyle/>
          <a:p>
            <a:r>
              <a:rPr lang="en-US" sz="4000" dirty="0" smtClean="0">
                <a:solidFill>
                  <a:srgbClr val="FF0000"/>
                </a:solidFill>
              </a:rPr>
              <a:t>Solution: Evaluating an </a:t>
            </a:r>
            <a:r>
              <a:rPr lang="en-US" sz="4000" dirty="0">
                <a:solidFill>
                  <a:srgbClr val="FF0000"/>
                </a:solidFill>
              </a:rPr>
              <a:t>Expression</a:t>
            </a:r>
            <a:endParaRPr lang="en-US" dirty="0">
              <a:solidFill>
                <a:srgbClr val="FF0000"/>
              </a:solidFill>
            </a:endParaRPr>
          </a:p>
        </p:txBody>
      </p:sp>
      <p:sp>
        <p:nvSpPr>
          <p:cNvPr id="102" name="Rectangle 7"/>
          <p:cNvSpPr>
            <a:spLocks noChangeArrowheads="1"/>
          </p:cNvSpPr>
          <p:nvPr/>
        </p:nvSpPr>
        <p:spPr bwMode="auto">
          <a:xfrm>
            <a:off x="444500" y="1166813"/>
            <a:ext cx="8032750" cy="2667377"/>
          </a:xfrm>
          <a:prstGeom prst="rect">
            <a:avLst/>
          </a:prstGeom>
          <a:solidFill>
            <a:schemeClr val="bg1"/>
          </a:solidFill>
          <a:ln w="19050">
            <a:solidFill>
              <a:schemeClr val="tx1"/>
            </a:solidFill>
            <a:miter lim="800000"/>
            <a:headEnd/>
            <a:tailEnd/>
          </a:ln>
          <a:effectLst/>
        </p:spPr>
        <p:txBody>
          <a:bodyPr wrap="none" anchor="ctr">
            <a:prstTxWarp prst="textNoShape">
              <a:avLst/>
            </a:prstTxWarp>
          </a:bodyPr>
          <a:lstStyle/>
          <a:p>
            <a:endParaRPr lang="en-US"/>
          </a:p>
        </p:txBody>
      </p:sp>
      <p:sp>
        <p:nvSpPr>
          <p:cNvPr id="103" name="Text Box 8"/>
          <p:cNvSpPr txBox="1">
            <a:spLocks noChangeArrowheads="1"/>
          </p:cNvSpPr>
          <p:nvPr/>
        </p:nvSpPr>
        <p:spPr bwMode="auto">
          <a:xfrm>
            <a:off x="520700" y="1130528"/>
            <a:ext cx="7962900" cy="2458622"/>
          </a:xfrm>
          <a:prstGeom prst="rect">
            <a:avLst/>
          </a:prstGeom>
          <a:noFill/>
          <a:ln w="9525">
            <a:noFill/>
            <a:miter lim="800000"/>
            <a:headEnd/>
            <a:tailEnd/>
          </a:ln>
          <a:effectLst/>
        </p:spPr>
        <p:txBody>
          <a:bodyPr>
            <a:prstTxWarp prst="textNoShape">
              <a:avLst/>
            </a:prstTxWarp>
            <a:spAutoFit/>
          </a:bodyPr>
          <a:lstStyle/>
          <a:p>
            <a:pPr>
              <a:lnSpc>
                <a:spcPct val="110000"/>
              </a:lnSpc>
            </a:pPr>
            <a:r>
              <a:rPr noProof="1">
                <a:latin typeface="Courier New" charset="0"/>
              </a:rPr>
              <a:t>int main() {</a:t>
            </a:r>
            <a:endParaRPr noProof="1" smtClean="0">
              <a:latin typeface="Courier New" charset="0"/>
            </a:endParaRPr>
          </a:p>
          <a:p>
            <a:pPr>
              <a:lnSpc>
                <a:spcPct val="110000"/>
              </a:lnSpc>
            </a:pPr>
            <a:r>
              <a:rPr lang="en-US" noProof="1" smtClean="0">
                <a:latin typeface="Courier New" charset="0"/>
              </a:rPr>
              <a:t>   EvaluationContext context;</a:t>
            </a:r>
          </a:p>
          <a:p>
            <a:pPr>
              <a:lnSpc>
                <a:spcPct val="110000"/>
              </a:lnSpc>
            </a:pPr>
            <a:r>
              <a:rPr lang="en-US" noProof="1" smtClean="0">
                <a:latin typeface="Courier New" charset="0"/>
              </a:rPr>
              <a:t>   context.setValue("x", 2);</a:t>
            </a:r>
          </a:p>
          <a:p>
            <a:pPr>
              <a:lnSpc>
                <a:spcPct val="110000"/>
              </a:lnSpc>
            </a:pPr>
            <a:r>
              <a:rPr lang="en-US" noProof="1" smtClean="0">
                <a:latin typeface="Courier New" charset="0"/>
              </a:rPr>
              <a:t>   TokenScanner scanner = new TokenScanner("y = (9 – x) * 7");</a:t>
            </a:r>
          </a:p>
          <a:p>
            <a:pPr>
              <a:lnSpc>
                <a:spcPct val="110000"/>
              </a:lnSpc>
            </a:pPr>
            <a:r>
              <a:rPr lang="en-US" noProof="1" smtClean="0">
                <a:latin typeface="Courier New" charset="0"/>
              </a:rPr>
              <a:t>   scanner.ignoreWhitespace();</a:t>
            </a:r>
          </a:p>
          <a:p>
            <a:pPr>
              <a:lnSpc>
                <a:spcPct val="110000"/>
              </a:lnSpc>
            </a:pPr>
            <a:r>
              <a:rPr lang="en-US" noProof="1" smtClean="0">
                <a:latin typeface="Courier New" charset="0"/>
              </a:rPr>
              <a:t>   scanner.scanNumbers();</a:t>
            </a:r>
          </a:p>
          <a:p>
            <a:pPr>
              <a:lnSpc>
                <a:spcPct val="110000"/>
              </a:lnSpc>
            </a:pPr>
            <a:r>
              <a:rPr lang="en-US" noProof="1" smtClean="0">
                <a:latin typeface="Courier New" charset="0"/>
              </a:rPr>
              <a:t>   </a:t>
            </a:r>
            <a:r>
              <a:rPr noProof="1" smtClean="0">
                <a:latin typeface="Courier New" charset="0"/>
              </a:rPr>
              <a:t>Expression </a:t>
            </a:r>
            <a:r>
              <a:rPr noProof="1">
                <a:latin typeface="Courier New" charset="0"/>
              </a:rPr>
              <a:t>*exp =</a:t>
            </a:r>
            <a:r>
              <a:rPr noProof="1" smtClean="0">
                <a:latin typeface="Courier New" charset="0"/>
              </a:rPr>
              <a:t> </a:t>
            </a:r>
            <a:r>
              <a:rPr lang="en-US" noProof="1" smtClean="0">
                <a:latin typeface="Courier New" charset="0"/>
              </a:rPr>
              <a:t>parseExp</a:t>
            </a:r>
            <a:r>
              <a:rPr noProof="1" smtClean="0">
                <a:latin typeface="Courier New" charset="0"/>
              </a:rPr>
              <a:t>(scanner)</a:t>
            </a:r>
            <a:r>
              <a:rPr noProof="1">
                <a:latin typeface="Courier New" charset="0"/>
              </a:rPr>
              <a:t>;</a:t>
            </a:r>
          </a:p>
          <a:p>
            <a:pPr>
              <a:lnSpc>
                <a:spcPct val="110000"/>
              </a:lnSpc>
            </a:pPr>
            <a:r>
              <a:rPr noProof="1">
                <a:latin typeface="Courier New" charset="0"/>
              </a:rPr>
              <a:t>  </a:t>
            </a:r>
            <a:r>
              <a:rPr noProof="1" smtClean="0">
                <a:latin typeface="Courier New" charset="0"/>
              </a:rPr>
              <a:t> </a:t>
            </a:r>
            <a:r>
              <a:rPr lang="en-US" noProof="1" smtClean="0">
                <a:latin typeface="Courier New" charset="0"/>
              </a:rPr>
              <a:t>cout &lt;&lt; exp-&gt;eval(context) &lt;&lt; endl;</a:t>
            </a:r>
          </a:p>
          <a:p>
            <a:pPr>
              <a:lnSpc>
                <a:spcPct val="110000"/>
              </a:lnSpc>
            </a:pPr>
            <a:r>
              <a:rPr lang="en-US" noProof="1" smtClean="0">
                <a:latin typeface="Courier New" charset="0"/>
              </a:rPr>
              <a:t>   return 0;</a:t>
            </a:r>
            <a:endParaRPr noProof="1" smtClean="0">
              <a:latin typeface="Courier New" charset="0"/>
            </a:endParaRPr>
          </a:p>
          <a:p>
            <a:pPr>
              <a:lnSpc>
                <a:spcPct val="110000"/>
              </a:lnSpc>
            </a:pPr>
            <a:r>
              <a:rPr noProof="1">
                <a:latin typeface="Courier New" charset="0"/>
              </a:rPr>
              <a:t>}</a:t>
            </a:r>
          </a:p>
        </p:txBody>
      </p:sp>
      <p:sp>
        <p:nvSpPr>
          <p:cNvPr id="104" name="Rectangle 69"/>
          <p:cNvSpPr>
            <a:spLocks noChangeArrowheads="1"/>
          </p:cNvSpPr>
          <p:nvPr/>
        </p:nvSpPr>
        <p:spPr bwMode="auto">
          <a:xfrm>
            <a:off x="7289800" y="3379415"/>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105" name="Text Box 70"/>
          <p:cNvSpPr txBox="1">
            <a:spLocks noChangeArrowheads="1"/>
          </p:cNvSpPr>
          <p:nvPr/>
        </p:nvSpPr>
        <p:spPr bwMode="auto">
          <a:xfrm>
            <a:off x="7251700" y="308913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a:latin typeface="Courier New" charset="0"/>
              </a:rPr>
              <a:t>exp</a:t>
            </a:r>
          </a:p>
        </p:txBody>
      </p:sp>
      <p:sp>
        <p:nvSpPr>
          <p:cNvPr id="114" name="Rectangle 67"/>
          <p:cNvSpPr>
            <a:spLocks noChangeArrowheads="1"/>
          </p:cNvSpPr>
          <p:nvPr/>
        </p:nvSpPr>
        <p:spPr bwMode="auto">
          <a:xfrm>
            <a:off x="5324475" y="3379415"/>
            <a:ext cx="1825625"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116" name="Text Box 68"/>
          <p:cNvSpPr txBox="1">
            <a:spLocks noChangeArrowheads="1"/>
          </p:cNvSpPr>
          <p:nvPr/>
        </p:nvSpPr>
        <p:spPr bwMode="auto">
          <a:xfrm>
            <a:off x="5283200" y="308550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scanner</a:t>
            </a:r>
            <a:endParaRPr lang="en-US" dirty="0">
              <a:latin typeface="Courier New" charset="0"/>
            </a:endParaRPr>
          </a:p>
        </p:txBody>
      </p:sp>
      <p:sp>
        <p:nvSpPr>
          <p:cNvPr id="120" name="Rectangle 71"/>
          <p:cNvSpPr>
            <a:spLocks noChangeArrowheads="1"/>
          </p:cNvSpPr>
          <p:nvPr/>
        </p:nvSpPr>
        <p:spPr bwMode="auto">
          <a:xfrm>
            <a:off x="5359400" y="3389695"/>
            <a:ext cx="1800756" cy="307777"/>
          </a:xfrm>
          <a:prstGeom prst="rect">
            <a:avLst/>
          </a:prstGeom>
          <a:noFill/>
          <a:ln w="9525">
            <a:noFill/>
            <a:miter lim="800000"/>
            <a:headEnd/>
            <a:tailEnd/>
          </a:ln>
          <a:effectLst/>
        </p:spPr>
        <p:txBody>
          <a:bodyPr wrap="none">
            <a:prstTxWarp prst="textNoShape">
              <a:avLst/>
            </a:prstTxWarp>
            <a:spAutoFit/>
          </a:bodyPr>
          <a:lstStyle/>
          <a:p>
            <a:r>
              <a:rPr lang="en-US" noProof="1" smtClean="0">
                <a:latin typeface="Courier New" charset="0"/>
              </a:rPr>
              <a:t>y </a:t>
            </a:r>
            <a:r>
              <a:rPr noProof="1" smtClean="0">
                <a:latin typeface="Courier New" charset="0"/>
              </a:rPr>
              <a:t>= </a:t>
            </a:r>
            <a:r>
              <a:rPr lang="en-US" noProof="1" smtClean="0">
                <a:latin typeface="Courier New" charset="0"/>
              </a:rPr>
              <a:t>(9</a:t>
            </a:r>
            <a:r>
              <a:rPr noProof="1" smtClean="0">
                <a:latin typeface="Courier New" charset="0"/>
              </a:rPr>
              <a:t> </a:t>
            </a:r>
            <a:r>
              <a:rPr lang="en-US" noProof="1" smtClean="0">
                <a:latin typeface="Courier New" charset="0"/>
              </a:rPr>
              <a:t>–</a:t>
            </a:r>
            <a:r>
              <a:rPr noProof="1" smtClean="0">
                <a:latin typeface="Courier New" charset="0"/>
              </a:rPr>
              <a:t> </a:t>
            </a:r>
            <a:r>
              <a:rPr lang="en-US" noProof="1" smtClean="0">
                <a:latin typeface="Courier New" charset="0"/>
              </a:rPr>
              <a:t>x)</a:t>
            </a:r>
            <a:r>
              <a:rPr noProof="1" smtClean="0">
                <a:latin typeface="Courier New" charset="0"/>
              </a:rPr>
              <a:t> </a:t>
            </a:r>
            <a:r>
              <a:rPr lang="en-US" noProof="1" smtClean="0">
                <a:latin typeface="Courier New" charset="0"/>
              </a:rPr>
              <a:t>*</a:t>
            </a:r>
            <a:r>
              <a:rPr noProof="1" smtClean="0">
                <a:latin typeface="Courier New" charset="0"/>
              </a:rPr>
              <a:t> </a:t>
            </a:r>
            <a:r>
              <a:rPr lang="en-US" noProof="1" smtClean="0">
                <a:latin typeface="Courier New" charset="0"/>
              </a:rPr>
              <a:t>7</a:t>
            </a:r>
            <a:endParaRPr lang="en-US" dirty="0">
              <a:latin typeface="Courier New" charset="0"/>
            </a:endParaRPr>
          </a:p>
        </p:txBody>
      </p:sp>
      <p:grpSp>
        <p:nvGrpSpPr>
          <p:cNvPr id="2" name="Group 213"/>
          <p:cNvGrpSpPr/>
          <p:nvPr/>
        </p:nvGrpSpPr>
        <p:grpSpPr>
          <a:xfrm>
            <a:off x="1103923" y="5374506"/>
            <a:ext cx="7469187" cy="1257304"/>
            <a:chOff x="1103923" y="5374506"/>
            <a:chExt cx="7469187" cy="1257304"/>
          </a:xfrm>
        </p:grpSpPr>
        <p:sp>
          <p:nvSpPr>
            <p:cNvPr id="123" name="Line 2"/>
            <p:cNvSpPr>
              <a:spLocks noChangeShapeType="1"/>
            </p:cNvSpPr>
            <p:nvPr/>
          </p:nvSpPr>
          <p:spPr bwMode="auto">
            <a:xfrm flipV="1">
              <a:off x="1905610" y="5374506"/>
              <a:ext cx="152400" cy="152400"/>
            </a:xfrm>
            <a:prstGeom prst="line">
              <a:avLst/>
            </a:prstGeom>
            <a:noFill/>
            <a:ln w="9525">
              <a:solidFill>
                <a:srgbClr val="CCFFFF"/>
              </a:solidFill>
              <a:round/>
              <a:headEnd/>
              <a:tailEnd/>
            </a:ln>
            <a:effectLst/>
          </p:spPr>
          <p:txBody>
            <a:bodyPr wrap="none" anchor="ctr">
              <a:prstTxWarp prst="textNoShape">
                <a:avLst/>
              </a:prstTxWarp>
            </a:bodyPr>
            <a:lstStyle/>
            <a:p>
              <a:endParaRPr lang="en-US"/>
            </a:p>
          </p:txBody>
        </p:sp>
        <p:sp>
          <p:nvSpPr>
            <p:cNvPr id="128" name="Line 5"/>
            <p:cNvSpPr>
              <a:spLocks noChangeShapeType="1"/>
            </p:cNvSpPr>
            <p:nvPr/>
          </p:nvSpPr>
          <p:spPr bwMode="auto">
            <a:xfrm flipV="1">
              <a:off x="6541110" y="5374506"/>
              <a:ext cx="152400" cy="152400"/>
            </a:xfrm>
            <a:prstGeom prst="line">
              <a:avLst/>
            </a:prstGeom>
            <a:noFill/>
            <a:ln w="9525">
              <a:solidFill>
                <a:srgbClr val="CCFFFF"/>
              </a:solidFill>
              <a:round/>
              <a:headEnd/>
              <a:tailEnd/>
            </a:ln>
            <a:effectLst/>
          </p:spPr>
          <p:txBody>
            <a:bodyPr wrap="none" anchor="ctr">
              <a:prstTxWarp prst="textNoShape">
                <a:avLst/>
              </a:prstTxWarp>
            </a:bodyPr>
            <a:lstStyle/>
            <a:p>
              <a:endParaRPr lang="en-US"/>
            </a:p>
          </p:txBody>
        </p:sp>
        <p:grpSp>
          <p:nvGrpSpPr>
            <p:cNvPr id="3" name="Group 9"/>
            <p:cNvGrpSpPr>
              <a:grpSpLocks/>
            </p:cNvGrpSpPr>
            <p:nvPr/>
          </p:nvGrpSpPr>
          <p:grpSpPr bwMode="auto">
            <a:xfrm>
              <a:off x="1103923" y="5807898"/>
              <a:ext cx="688975" cy="560388"/>
              <a:chOff x="4894" y="3729"/>
              <a:chExt cx="434" cy="353"/>
            </a:xfrm>
          </p:grpSpPr>
          <p:sp>
            <p:nvSpPr>
              <p:cNvPr id="195" name="Rectangle 10"/>
              <p:cNvSpPr>
                <a:spLocks noChangeArrowheads="1"/>
              </p:cNvSpPr>
              <p:nvPr/>
            </p:nvSpPr>
            <p:spPr bwMode="auto">
              <a:xfrm>
                <a:off x="4894" y="3915"/>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96" name="Rectangle 11"/>
              <p:cNvSpPr>
                <a:spLocks noChangeArrowheads="1"/>
              </p:cNvSpPr>
              <p:nvPr/>
            </p:nvSpPr>
            <p:spPr bwMode="auto">
              <a:xfrm>
                <a:off x="4896" y="3897"/>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y</a:t>
                </a:r>
                <a:endParaRPr lang="en-US" dirty="0">
                  <a:latin typeface="Courier New" charset="0"/>
                </a:endParaRPr>
              </a:p>
            </p:txBody>
          </p:sp>
          <p:sp>
            <p:nvSpPr>
              <p:cNvPr id="197" name="Rectangle 12"/>
              <p:cNvSpPr>
                <a:spLocks noChangeArrowheads="1"/>
              </p:cNvSpPr>
              <p:nvPr/>
            </p:nvSpPr>
            <p:spPr bwMode="auto">
              <a:xfrm>
                <a:off x="4894" y="3747"/>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98" name="Rectangle 13"/>
              <p:cNvSpPr>
                <a:spLocks noChangeArrowheads="1"/>
              </p:cNvSpPr>
              <p:nvPr/>
            </p:nvSpPr>
            <p:spPr bwMode="auto">
              <a:xfrm>
                <a:off x="4896" y="3729"/>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noProof="1">
                    <a:latin typeface="Courier New" charset="0"/>
                  </a:rPr>
                  <a:t>ID</a:t>
                </a:r>
                <a:endParaRPr lang="en-US" dirty="0">
                  <a:latin typeface="Courier New" charset="0"/>
                </a:endParaRPr>
              </a:p>
            </p:txBody>
          </p:sp>
        </p:grpSp>
        <p:grpSp>
          <p:nvGrpSpPr>
            <p:cNvPr id="4" name="Group 15"/>
            <p:cNvGrpSpPr>
              <a:grpSpLocks/>
            </p:cNvGrpSpPr>
            <p:nvPr/>
          </p:nvGrpSpPr>
          <p:grpSpPr bwMode="auto">
            <a:xfrm>
              <a:off x="3467710" y="5807898"/>
              <a:ext cx="762000" cy="560388"/>
              <a:chOff x="1552" y="3729"/>
              <a:chExt cx="480" cy="353"/>
            </a:xfrm>
          </p:grpSpPr>
          <p:sp>
            <p:nvSpPr>
              <p:cNvPr id="191" name="Rectangle 16"/>
              <p:cNvSpPr>
                <a:spLocks noChangeArrowheads="1"/>
              </p:cNvSpPr>
              <p:nvPr/>
            </p:nvSpPr>
            <p:spPr bwMode="auto">
              <a:xfrm>
                <a:off x="1568" y="3915"/>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92" name="Rectangle 17"/>
              <p:cNvSpPr>
                <a:spLocks noChangeArrowheads="1"/>
              </p:cNvSpPr>
              <p:nvPr/>
            </p:nvSpPr>
            <p:spPr bwMode="auto">
              <a:xfrm>
                <a:off x="1570" y="3897"/>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9</a:t>
                </a:r>
                <a:endParaRPr lang="en-US" dirty="0">
                  <a:latin typeface="Courier New" charset="0"/>
                </a:endParaRPr>
              </a:p>
            </p:txBody>
          </p:sp>
          <p:sp>
            <p:nvSpPr>
              <p:cNvPr id="193" name="Rectangle 18"/>
              <p:cNvSpPr>
                <a:spLocks noChangeArrowheads="1"/>
              </p:cNvSpPr>
              <p:nvPr/>
            </p:nvSpPr>
            <p:spPr bwMode="auto">
              <a:xfrm>
                <a:off x="1568" y="3747"/>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94" name="Rectangle 19"/>
              <p:cNvSpPr>
                <a:spLocks noChangeArrowheads="1"/>
              </p:cNvSpPr>
              <p:nvPr/>
            </p:nvSpPr>
            <p:spPr bwMode="auto">
              <a:xfrm>
                <a:off x="1552" y="3729"/>
                <a:ext cx="480"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CONST</a:t>
                </a:r>
                <a:endParaRPr lang="en-US" dirty="0">
                  <a:latin typeface="Courier New" charset="0"/>
                </a:endParaRPr>
              </a:p>
            </p:txBody>
          </p:sp>
        </p:grpSp>
        <p:grpSp>
          <p:nvGrpSpPr>
            <p:cNvPr id="5" name="Group 20"/>
            <p:cNvGrpSpPr>
              <a:grpSpLocks/>
            </p:cNvGrpSpPr>
            <p:nvPr/>
          </p:nvGrpSpPr>
          <p:grpSpPr bwMode="auto">
            <a:xfrm>
              <a:off x="5763235" y="5807898"/>
              <a:ext cx="688975" cy="560388"/>
              <a:chOff x="4894" y="3729"/>
              <a:chExt cx="434" cy="353"/>
            </a:xfrm>
          </p:grpSpPr>
          <p:sp>
            <p:nvSpPr>
              <p:cNvPr id="187" name="Rectangle 21"/>
              <p:cNvSpPr>
                <a:spLocks noChangeArrowheads="1"/>
              </p:cNvSpPr>
              <p:nvPr/>
            </p:nvSpPr>
            <p:spPr bwMode="auto">
              <a:xfrm>
                <a:off x="4894" y="3915"/>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88" name="Rectangle 22"/>
              <p:cNvSpPr>
                <a:spLocks noChangeArrowheads="1"/>
              </p:cNvSpPr>
              <p:nvPr/>
            </p:nvSpPr>
            <p:spPr bwMode="auto">
              <a:xfrm>
                <a:off x="4896" y="3897"/>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x</a:t>
                </a:r>
                <a:endParaRPr lang="en-US" dirty="0">
                  <a:latin typeface="Courier New" charset="0"/>
                </a:endParaRPr>
              </a:p>
            </p:txBody>
          </p:sp>
          <p:sp>
            <p:nvSpPr>
              <p:cNvPr id="189" name="Rectangle 23"/>
              <p:cNvSpPr>
                <a:spLocks noChangeArrowheads="1"/>
              </p:cNvSpPr>
              <p:nvPr/>
            </p:nvSpPr>
            <p:spPr bwMode="auto">
              <a:xfrm>
                <a:off x="4894" y="3747"/>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90" name="Rectangle 24"/>
              <p:cNvSpPr>
                <a:spLocks noChangeArrowheads="1"/>
              </p:cNvSpPr>
              <p:nvPr/>
            </p:nvSpPr>
            <p:spPr bwMode="auto">
              <a:xfrm>
                <a:off x="4896" y="3729"/>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noProof="1">
                    <a:latin typeface="Courier New" charset="0"/>
                  </a:rPr>
                  <a:t>ID</a:t>
                </a:r>
                <a:endParaRPr lang="en-US" dirty="0">
                  <a:latin typeface="Courier New" charset="0"/>
                </a:endParaRPr>
              </a:p>
            </p:txBody>
          </p:sp>
        </p:grpSp>
        <p:grpSp>
          <p:nvGrpSpPr>
            <p:cNvPr id="6" name="Group 25"/>
            <p:cNvGrpSpPr>
              <a:grpSpLocks/>
            </p:cNvGrpSpPr>
            <p:nvPr/>
          </p:nvGrpSpPr>
          <p:grpSpPr bwMode="auto">
            <a:xfrm>
              <a:off x="4620235" y="5807897"/>
              <a:ext cx="688975" cy="823913"/>
              <a:chOff x="3078" y="3729"/>
              <a:chExt cx="434" cy="519"/>
            </a:xfrm>
          </p:grpSpPr>
          <p:sp>
            <p:nvSpPr>
              <p:cNvPr id="181" name="Rectangle 26"/>
              <p:cNvSpPr>
                <a:spLocks noChangeArrowheads="1"/>
              </p:cNvSpPr>
              <p:nvPr/>
            </p:nvSpPr>
            <p:spPr bwMode="auto">
              <a:xfrm>
                <a:off x="3078" y="3915"/>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82" name="Rectangle 27"/>
              <p:cNvSpPr>
                <a:spLocks noChangeArrowheads="1"/>
              </p:cNvSpPr>
              <p:nvPr/>
            </p:nvSpPr>
            <p:spPr bwMode="auto">
              <a:xfrm>
                <a:off x="3080" y="3897"/>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a:t>
                </a:r>
                <a:endParaRPr lang="en-US" dirty="0">
                  <a:latin typeface="Courier New" charset="0"/>
                </a:endParaRPr>
              </a:p>
            </p:txBody>
          </p:sp>
          <p:sp>
            <p:nvSpPr>
              <p:cNvPr id="183" name="Rectangle 28"/>
              <p:cNvSpPr>
                <a:spLocks noChangeArrowheads="1"/>
              </p:cNvSpPr>
              <p:nvPr/>
            </p:nvSpPr>
            <p:spPr bwMode="auto">
              <a:xfrm>
                <a:off x="3078" y="3747"/>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84" name="Rectangle 29"/>
              <p:cNvSpPr>
                <a:spLocks noChangeArrowheads="1"/>
              </p:cNvSpPr>
              <p:nvPr/>
            </p:nvSpPr>
            <p:spPr bwMode="auto">
              <a:xfrm>
                <a:off x="3080" y="3729"/>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COMP</a:t>
                </a:r>
                <a:endParaRPr lang="en-US" dirty="0">
                  <a:latin typeface="Courier New" charset="0"/>
                </a:endParaRPr>
              </a:p>
            </p:txBody>
          </p:sp>
          <p:sp>
            <p:nvSpPr>
              <p:cNvPr id="185" name="Rectangle 30"/>
              <p:cNvSpPr>
                <a:spLocks noChangeArrowheads="1"/>
              </p:cNvSpPr>
              <p:nvPr/>
            </p:nvSpPr>
            <p:spPr bwMode="auto">
              <a:xfrm>
                <a:off x="3078" y="4081"/>
                <a:ext cx="213"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86" name="Rectangle 31"/>
              <p:cNvSpPr>
                <a:spLocks noChangeArrowheads="1"/>
              </p:cNvSpPr>
              <p:nvPr/>
            </p:nvSpPr>
            <p:spPr bwMode="auto">
              <a:xfrm>
                <a:off x="3293" y="4081"/>
                <a:ext cx="219"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grpSp>
        <p:cxnSp>
          <p:nvCxnSpPr>
            <p:cNvPr id="140" name="AutoShape 32"/>
            <p:cNvCxnSpPr>
              <a:cxnSpLocks noChangeShapeType="1"/>
              <a:stCxn id="141" idx="6"/>
            </p:cNvCxnSpPr>
            <p:nvPr/>
          </p:nvCxnSpPr>
          <p:spPr bwMode="auto">
            <a:xfrm flipV="1">
              <a:off x="5180623" y="5959916"/>
              <a:ext cx="585787" cy="545684"/>
            </a:xfrm>
            <a:prstGeom prst="bentConnector3">
              <a:avLst>
                <a:gd name="adj1" fmla="val 50000"/>
              </a:avLst>
            </a:prstGeom>
            <a:noFill/>
            <a:ln w="9525">
              <a:solidFill>
                <a:schemeClr val="tx1"/>
              </a:solidFill>
              <a:miter lim="800000"/>
              <a:headEnd/>
              <a:tailEnd type="triangle" w="med" len="med"/>
            </a:ln>
            <a:effectLst/>
          </p:spPr>
        </p:cxnSp>
        <p:sp>
          <p:nvSpPr>
            <p:cNvPr id="141" name="Oval 33"/>
            <p:cNvSpPr>
              <a:spLocks noChangeArrowheads="1"/>
            </p:cNvSpPr>
            <p:nvPr/>
          </p:nvSpPr>
          <p:spPr bwMode="auto">
            <a:xfrm>
              <a:off x="5106010" y="6468294"/>
              <a:ext cx="74613" cy="74612"/>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pPr>
                <a:lnSpc>
                  <a:spcPct val="90000"/>
                </a:lnSpc>
              </a:pPr>
              <a:endParaRPr lang="en-US"/>
            </a:p>
          </p:txBody>
        </p:sp>
        <p:sp>
          <p:nvSpPr>
            <p:cNvPr id="143" name="Oval 34"/>
            <p:cNvSpPr>
              <a:spLocks noChangeArrowheads="1"/>
            </p:cNvSpPr>
            <p:nvPr/>
          </p:nvSpPr>
          <p:spPr bwMode="auto">
            <a:xfrm>
              <a:off x="4750410" y="6468294"/>
              <a:ext cx="74613" cy="74612"/>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pPr>
                <a:lnSpc>
                  <a:spcPct val="90000"/>
                </a:lnSpc>
              </a:pPr>
              <a:endParaRPr lang="en-US"/>
            </a:p>
          </p:txBody>
        </p:sp>
        <p:cxnSp>
          <p:nvCxnSpPr>
            <p:cNvPr id="144" name="AutoShape 35"/>
            <p:cNvCxnSpPr>
              <a:cxnSpLocks noChangeShapeType="1"/>
              <a:stCxn id="143" idx="2"/>
            </p:cNvCxnSpPr>
            <p:nvPr/>
          </p:nvCxnSpPr>
          <p:spPr bwMode="auto">
            <a:xfrm rot="10800000">
              <a:off x="3493110" y="5984106"/>
              <a:ext cx="1257300" cy="522288"/>
            </a:xfrm>
            <a:prstGeom prst="bentConnector3">
              <a:avLst>
                <a:gd name="adj1" fmla="val 118306"/>
              </a:avLst>
            </a:prstGeom>
            <a:noFill/>
            <a:ln w="9525">
              <a:solidFill>
                <a:schemeClr val="tx1"/>
              </a:solidFill>
              <a:miter lim="800000"/>
              <a:headEnd/>
              <a:tailEnd type="triangle" w="med" len="med"/>
            </a:ln>
            <a:effectLst/>
          </p:spPr>
        </p:cxnSp>
        <p:sp>
          <p:nvSpPr>
            <p:cNvPr id="149" name="Rectangle 36"/>
            <p:cNvSpPr>
              <a:spLocks noChangeArrowheads="1"/>
            </p:cNvSpPr>
            <p:nvPr/>
          </p:nvSpPr>
          <p:spPr bwMode="auto">
            <a:xfrm>
              <a:off x="7849210" y="6103169"/>
              <a:ext cx="688975" cy="265112"/>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50" name="Rectangle 37"/>
            <p:cNvSpPr>
              <a:spLocks noChangeArrowheads="1"/>
            </p:cNvSpPr>
            <p:nvPr/>
          </p:nvSpPr>
          <p:spPr bwMode="auto">
            <a:xfrm>
              <a:off x="7852385" y="6074216"/>
              <a:ext cx="684213" cy="28982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7</a:t>
              </a:r>
              <a:endParaRPr lang="en-US" dirty="0">
                <a:latin typeface="Courier New" charset="0"/>
              </a:endParaRPr>
            </a:p>
          </p:txBody>
        </p:sp>
        <p:sp>
          <p:nvSpPr>
            <p:cNvPr id="151" name="Rectangle 38"/>
            <p:cNvSpPr>
              <a:spLocks noChangeArrowheads="1"/>
            </p:cNvSpPr>
            <p:nvPr/>
          </p:nvSpPr>
          <p:spPr bwMode="auto">
            <a:xfrm>
              <a:off x="7849210" y="5836469"/>
              <a:ext cx="688975" cy="265112"/>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52" name="Rectangle 39"/>
            <p:cNvSpPr>
              <a:spLocks noChangeArrowheads="1"/>
            </p:cNvSpPr>
            <p:nvPr/>
          </p:nvSpPr>
          <p:spPr bwMode="auto">
            <a:xfrm>
              <a:off x="7811110" y="5807516"/>
              <a:ext cx="762000" cy="28982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CONST</a:t>
              </a:r>
              <a:endParaRPr lang="en-US" dirty="0">
                <a:latin typeface="Courier New" charset="0"/>
              </a:endParaRPr>
            </a:p>
          </p:txBody>
        </p:sp>
        <p:grpSp>
          <p:nvGrpSpPr>
            <p:cNvPr id="7" name="Group 40"/>
            <p:cNvGrpSpPr>
              <a:grpSpLocks/>
            </p:cNvGrpSpPr>
            <p:nvPr/>
          </p:nvGrpSpPr>
          <p:grpSpPr bwMode="auto">
            <a:xfrm>
              <a:off x="6817335" y="5807897"/>
              <a:ext cx="688975" cy="823913"/>
              <a:chOff x="3078" y="3729"/>
              <a:chExt cx="434" cy="519"/>
            </a:xfrm>
          </p:grpSpPr>
          <p:sp>
            <p:nvSpPr>
              <p:cNvPr id="175" name="Rectangle 41"/>
              <p:cNvSpPr>
                <a:spLocks noChangeArrowheads="1"/>
              </p:cNvSpPr>
              <p:nvPr/>
            </p:nvSpPr>
            <p:spPr bwMode="auto">
              <a:xfrm>
                <a:off x="3078" y="3915"/>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76" name="Rectangle 42"/>
              <p:cNvSpPr>
                <a:spLocks noChangeArrowheads="1"/>
              </p:cNvSpPr>
              <p:nvPr/>
            </p:nvSpPr>
            <p:spPr bwMode="auto">
              <a:xfrm>
                <a:off x="3080" y="3897"/>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a:t>
                </a:r>
                <a:endParaRPr lang="en-US" dirty="0">
                  <a:latin typeface="Courier New" charset="0"/>
                </a:endParaRPr>
              </a:p>
            </p:txBody>
          </p:sp>
          <p:sp>
            <p:nvSpPr>
              <p:cNvPr id="177" name="Rectangle 43"/>
              <p:cNvSpPr>
                <a:spLocks noChangeArrowheads="1"/>
              </p:cNvSpPr>
              <p:nvPr/>
            </p:nvSpPr>
            <p:spPr bwMode="auto">
              <a:xfrm>
                <a:off x="3078" y="3747"/>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78" name="Rectangle 44"/>
              <p:cNvSpPr>
                <a:spLocks noChangeArrowheads="1"/>
              </p:cNvSpPr>
              <p:nvPr/>
            </p:nvSpPr>
            <p:spPr bwMode="auto">
              <a:xfrm>
                <a:off x="3080" y="3729"/>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COMP</a:t>
                </a:r>
                <a:endParaRPr lang="en-US" dirty="0">
                  <a:latin typeface="Courier New" charset="0"/>
                </a:endParaRPr>
              </a:p>
            </p:txBody>
          </p:sp>
          <p:sp>
            <p:nvSpPr>
              <p:cNvPr id="179" name="Rectangle 45"/>
              <p:cNvSpPr>
                <a:spLocks noChangeArrowheads="1"/>
              </p:cNvSpPr>
              <p:nvPr/>
            </p:nvSpPr>
            <p:spPr bwMode="auto">
              <a:xfrm>
                <a:off x="3078" y="4081"/>
                <a:ext cx="213"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80" name="Rectangle 46"/>
              <p:cNvSpPr>
                <a:spLocks noChangeArrowheads="1"/>
              </p:cNvSpPr>
              <p:nvPr/>
            </p:nvSpPr>
            <p:spPr bwMode="auto">
              <a:xfrm>
                <a:off x="3293" y="4081"/>
                <a:ext cx="219"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grpSp>
        <p:sp>
          <p:nvSpPr>
            <p:cNvPr id="154" name="Oval 47"/>
            <p:cNvSpPr>
              <a:spLocks noChangeArrowheads="1"/>
            </p:cNvSpPr>
            <p:nvPr/>
          </p:nvSpPr>
          <p:spPr bwMode="auto">
            <a:xfrm>
              <a:off x="7303110" y="6468294"/>
              <a:ext cx="74613" cy="74612"/>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pPr>
                <a:lnSpc>
                  <a:spcPct val="90000"/>
                </a:lnSpc>
              </a:pPr>
              <a:endParaRPr lang="en-US"/>
            </a:p>
          </p:txBody>
        </p:sp>
        <p:sp>
          <p:nvSpPr>
            <p:cNvPr id="155" name="Oval 48"/>
            <p:cNvSpPr>
              <a:spLocks noChangeArrowheads="1"/>
            </p:cNvSpPr>
            <p:nvPr/>
          </p:nvSpPr>
          <p:spPr bwMode="auto">
            <a:xfrm>
              <a:off x="6947510" y="6468294"/>
              <a:ext cx="74613" cy="74612"/>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pPr>
                <a:lnSpc>
                  <a:spcPct val="90000"/>
                </a:lnSpc>
              </a:pPr>
              <a:endParaRPr lang="en-US"/>
            </a:p>
          </p:txBody>
        </p:sp>
        <p:cxnSp>
          <p:nvCxnSpPr>
            <p:cNvPr id="156" name="AutoShape 49"/>
            <p:cNvCxnSpPr>
              <a:cxnSpLocks noChangeShapeType="1"/>
              <a:stCxn id="154" idx="6"/>
              <a:endCxn id="151" idx="1"/>
            </p:cNvCxnSpPr>
            <p:nvPr/>
          </p:nvCxnSpPr>
          <p:spPr bwMode="auto">
            <a:xfrm flipV="1">
              <a:off x="7377723" y="5969819"/>
              <a:ext cx="471487" cy="536575"/>
            </a:xfrm>
            <a:prstGeom prst="bentConnector3">
              <a:avLst>
                <a:gd name="adj1" fmla="val 52185"/>
              </a:avLst>
            </a:prstGeom>
            <a:noFill/>
            <a:ln w="9525">
              <a:solidFill>
                <a:schemeClr val="tx1"/>
              </a:solidFill>
              <a:miter lim="800000"/>
              <a:headEnd/>
              <a:tailEnd type="triangle" w="med" len="med"/>
            </a:ln>
            <a:effectLst/>
          </p:spPr>
        </p:cxnSp>
        <p:cxnSp>
          <p:nvCxnSpPr>
            <p:cNvPr id="158" name="AutoShape 50"/>
            <p:cNvCxnSpPr>
              <a:cxnSpLocks noChangeShapeType="1"/>
              <a:stCxn id="155" idx="2"/>
            </p:cNvCxnSpPr>
            <p:nvPr/>
          </p:nvCxnSpPr>
          <p:spPr bwMode="auto">
            <a:xfrm rot="10800000">
              <a:off x="6553200" y="5638800"/>
              <a:ext cx="394310" cy="866800"/>
            </a:xfrm>
            <a:prstGeom prst="bentConnector2">
              <a:avLst/>
            </a:prstGeom>
            <a:noFill/>
            <a:ln w="9525">
              <a:solidFill>
                <a:schemeClr val="tx1"/>
              </a:solidFill>
              <a:miter lim="800000"/>
              <a:headEnd/>
              <a:tailEnd/>
            </a:ln>
            <a:effectLst/>
          </p:spPr>
        </p:cxnSp>
        <p:cxnSp>
          <p:nvCxnSpPr>
            <p:cNvPr id="159" name="AutoShape 51"/>
            <p:cNvCxnSpPr>
              <a:cxnSpLocks noChangeShapeType="1"/>
              <a:endCxn id="184" idx="1"/>
            </p:cNvCxnSpPr>
            <p:nvPr/>
          </p:nvCxnSpPr>
          <p:spPr bwMode="auto">
            <a:xfrm rot="10800000" flipV="1">
              <a:off x="4623410" y="5647856"/>
              <a:ext cx="1917700" cy="305298"/>
            </a:xfrm>
            <a:prstGeom prst="bentConnector3">
              <a:avLst>
                <a:gd name="adj1" fmla="val 111921"/>
              </a:avLst>
            </a:prstGeom>
            <a:noFill/>
            <a:ln w="9525">
              <a:solidFill>
                <a:schemeClr val="tx1"/>
              </a:solidFill>
              <a:miter lim="800000"/>
              <a:headEnd/>
              <a:tailEnd type="triangle" w="med" len="med"/>
            </a:ln>
            <a:effectLst/>
          </p:spPr>
        </p:cxnSp>
        <p:grpSp>
          <p:nvGrpSpPr>
            <p:cNvPr id="8" name="Group 52"/>
            <p:cNvGrpSpPr>
              <a:grpSpLocks/>
            </p:cNvGrpSpPr>
            <p:nvPr/>
          </p:nvGrpSpPr>
          <p:grpSpPr bwMode="auto">
            <a:xfrm>
              <a:off x="2261210" y="5807897"/>
              <a:ext cx="688975" cy="823913"/>
              <a:chOff x="3078" y="3729"/>
              <a:chExt cx="434" cy="519"/>
            </a:xfrm>
          </p:grpSpPr>
          <p:sp>
            <p:nvSpPr>
              <p:cNvPr id="169" name="Rectangle 53"/>
              <p:cNvSpPr>
                <a:spLocks noChangeArrowheads="1"/>
              </p:cNvSpPr>
              <p:nvPr/>
            </p:nvSpPr>
            <p:spPr bwMode="auto">
              <a:xfrm>
                <a:off x="3078" y="3915"/>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70" name="Rectangle 54"/>
              <p:cNvSpPr>
                <a:spLocks noChangeArrowheads="1"/>
              </p:cNvSpPr>
              <p:nvPr/>
            </p:nvSpPr>
            <p:spPr bwMode="auto">
              <a:xfrm>
                <a:off x="3080" y="3897"/>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noProof="1">
                    <a:latin typeface="Courier New" charset="0"/>
                  </a:rPr>
                  <a:t>=</a:t>
                </a:r>
                <a:endParaRPr lang="en-US" dirty="0">
                  <a:latin typeface="Courier New" charset="0"/>
                </a:endParaRPr>
              </a:p>
            </p:txBody>
          </p:sp>
          <p:sp>
            <p:nvSpPr>
              <p:cNvPr id="171" name="Rectangle 55"/>
              <p:cNvSpPr>
                <a:spLocks noChangeArrowheads="1"/>
              </p:cNvSpPr>
              <p:nvPr/>
            </p:nvSpPr>
            <p:spPr bwMode="auto">
              <a:xfrm>
                <a:off x="3078" y="3747"/>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72" name="Rectangle 56"/>
              <p:cNvSpPr>
                <a:spLocks noChangeArrowheads="1"/>
              </p:cNvSpPr>
              <p:nvPr/>
            </p:nvSpPr>
            <p:spPr bwMode="auto">
              <a:xfrm>
                <a:off x="3080" y="3729"/>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COMP</a:t>
                </a:r>
                <a:endParaRPr lang="en-US" dirty="0">
                  <a:latin typeface="Courier New" charset="0"/>
                </a:endParaRPr>
              </a:p>
            </p:txBody>
          </p:sp>
          <p:sp>
            <p:nvSpPr>
              <p:cNvPr id="173" name="Rectangle 57"/>
              <p:cNvSpPr>
                <a:spLocks noChangeArrowheads="1"/>
              </p:cNvSpPr>
              <p:nvPr/>
            </p:nvSpPr>
            <p:spPr bwMode="auto">
              <a:xfrm>
                <a:off x="3078" y="4081"/>
                <a:ext cx="213"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74" name="Rectangle 58"/>
              <p:cNvSpPr>
                <a:spLocks noChangeArrowheads="1"/>
              </p:cNvSpPr>
              <p:nvPr/>
            </p:nvSpPr>
            <p:spPr bwMode="auto">
              <a:xfrm>
                <a:off x="3293" y="4081"/>
                <a:ext cx="219"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grpSp>
        <p:sp>
          <p:nvSpPr>
            <p:cNvPr id="161" name="Oval 59"/>
            <p:cNvSpPr>
              <a:spLocks noChangeArrowheads="1"/>
            </p:cNvSpPr>
            <p:nvPr/>
          </p:nvSpPr>
          <p:spPr bwMode="auto">
            <a:xfrm>
              <a:off x="2746985" y="6468294"/>
              <a:ext cx="74613" cy="74612"/>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pPr>
                <a:lnSpc>
                  <a:spcPct val="90000"/>
                </a:lnSpc>
              </a:pPr>
              <a:endParaRPr lang="en-US"/>
            </a:p>
          </p:txBody>
        </p:sp>
        <p:sp>
          <p:nvSpPr>
            <p:cNvPr id="162" name="Oval 60"/>
            <p:cNvSpPr>
              <a:spLocks noChangeArrowheads="1"/>
            </p:cNvSpPr>
            <p:nvPr/>
          </p:nvSpPr>
          <p:spPr bwMode="auto">
            <a:xfrm>
              <a:off x="2391385" y="6468294"/>
              <a:ext cx="74613" cy="74612"/>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pPr>
                <a:lnSpc>
                  <a:spcPct val="90000"/>
                </a:lnSpc>
              </a:pPr>
              <a:endParaRPr lang="en-US"/>
            </a:p>
          </p:txBody>
        </p:sp>
        <p:cxnSp>
          <p:nvCxnSpPr>
            <p:cNvPr id="164" name="AutoShape 61"/>
            <p:cNvCxnSpPr>
              <a:cxnSpLocks noChangeShapeType="1"/>
              <a:stCxn id="161" idx="6"/>
            </p:cNvCxnSpPr>
            <p:nvPr/>
          </p:nvCxnSpPr>
          <p:spPr bwMode="auto">
            <a:xfrm flipV="1">
              <a:off x="2821598" y="5479143"/>
              <a:ext cx="250592" cy="1026457"/>
            </a:xfrm>
            <a:prstGeom prst="bentConnector2">
              <a:avLst/>
            </a:prstGeom>
            <a:noFill/>
            <a:ln w="9525">
              <a:solidFill>
                <a:schemeClr val="tx1"/>
              </a:solidFill>
              <a:miter lim="800000"/>
              <a:headEnd/>
              <a:tailEnd/>
            </a:ln>
            <a:effectLst/>
          </p:spPr>
        </p:cxnSp>
        <p:cxnSp>
          <p:nvCxnSpPr>
            <p:cNvPr id="165" name="AutoShape 62"/>
            <p:cNvCxnSpPr>
              <a:cxnSpLocks noChangeShapeType="1"/>
              <a:endCxn id="177" idx="1"/>
            </p:cNvCxnSpPr>
            <p:nvPr/>
          </p:nvCxnSpPr>
          <p:spPr bwMode="auto">
            <a:xfrm rot="16200000" flipH="1">
              <a:off x="6479023" y="5630716"/>
              <a:ext cx="489299" cy="187325"/>
            </a:xfrm>
            <a:prstGeom prst="bentConnector2">
              <a:avLst/>
            </a:prstGeom>
            <a:noFill/>
            <a:ln w="9525">
              <a:solidFill>
                <a:schemeClr val="tx1"/>
              </a:solidFill>
              <a:miter lim="800000"/>
              <a:headEnd/>
              <a:tailEnd type="triangle" w="med" len="med"/>
            </a:ln>
            <a:effectLst/>
          </p:spPr>
        </p:cxnSp>
        <p:cxnSp>
          <p:nvCxnSpPr>
            <p:cNvPr id="166" name="AutoShape 63"/>
            <p:cNvCxnSpPr>
              <a:cxnSpLocks noChangeShapeType="1"/>
            </p:cNvCxnSpPr>
            <p:nvPr/>
          </p:nvCxnSpPr>
          <p:spPr bwMode="auto">
            <a:xfrm>
              <a:off x="3074010" y="5479731"/>
              <a:ext cx="3556000" cy="0"/>
            </a:xfrm>
            <a:prstGeom prst="straightConnector1">
              <a:avLst/>
            </a:prstGeom>
            <a:noFill/>
            <a:ln w="9525">
              <a:solidFill>
                <a:schemeClr val="tx1"/>
              </a:solidFill>
              <a:round/>
              <a:headEnd/>
              <a:tailEnd/>
            </a:ln>
            <a:effectLst/>
          </p:spPr>
        </p:cxnSp>
        <p:cxnSp>
          <p:nvCxnSpPr>
            <p:cNvPr id="167" name="AutoShape 64"/>
            <p:cNvCxnSpPr>
              <a:cxnSpLocks noChangeShapeType="1"/>
            </p:cNvCxnSpPr>
            <p:nvPr/>
          </p:nvCxnSpPr>
          <p:spPr bwMode="auto">
            <a:xfrm rot="16200000" flipV="1">
              <a:off x="1714794" y="5829006"/>
              <a:ext cx="866800" cy="486387"/>
            </a:xfrm>
            <a:prstGeom prst="bentConnector3">
              <a:avLst>
                <a:gd name="adj1" fmla="val -234"/>
              </a:avLst>
            </a:prstGeom>
            <a:noFill/>
            <a:ln w="9525">
              <a:solidFill>
                <a:schemeClr val="tx1"/>
              </a:solidFill>
              <a:miter lim="800000"/>
              <a:headEnd/>
              <a:tailEnd/>
            </a:ln>
            <a:effectLst/>
          </p:spPr>
        </p:cxnSp>
        <p:cxnSp>
          <p:nvCxnSpPr>
            <p:cNvPr id="168" name="AutoShape 65"/>
            <p:cNvCxnSpPr>
              <a:cxnSpLocks noChangeShapeType="1"/>
              <a:endCxn id="197" idx="1"/>
            </p:cNvCxnSpPr>
            <p:nvPr/>
          </p:nvCxnSpPr>
          <p:spPr bwMode="auto">
            <a:xfrm rot="10800000" flipV="1">
              <a:off x="1103924" y="5638800"/>
              <a:ext cx="801077" cy="330230"/>
            </a:xfrm>
            <a:prstGeom prst="bentConnector3">
              <a:avLst>
                <a:gd name="adj1" fmla="val 128537"/>
              </a:avLst>
            </a:prstGeom>
            <a:noFill/>
            <a:ln w="9525">
              <a:solidFill>
                <a:schemeClr val="tx1"/>
              </a:solidFill>
              <a:miter lim="800000"/>
              <a:headEnd/>
              <a:tailEnd type="triangle" w="med" len="med"/>
            </a:ln>
            <a:effectLst/>
          </p:spPr>
        </p:cxnSp>
      </p:grpSp>
      <p:grpSp>
        <p:nvGrpSpPr>
          <p:cNvPr id="9" name="Group 211"/>
          <p:cNvGrpSpPr/>
          <p:nvPr/>
        </p:nvGrpSpPr>
        <p:grpSpPr>
          <a:xfrm>
            <a:off x="560615" y="1415973"/>
            <a:ext cx="8039100" cy="3361646"/>
            <a:chOff x="548520" y="1415973"/>
            <a:chExt cx="8039100" cy="3361646"/>
          </a:xfrm>
        </p:grpSpPr>
        <p:sp>
          <p:nvSpPr>
            <p:cNvPr id="200" name="Rectangle 7"/>
            <p:cNvSpPr>
              <a:spLocks noChangeArrowheads="1"/>
            </p:cNvSpPr>
            <p:nvPr/>
          </p:nvSpPr>
          <p:spPr bwMode="auto">
            <a:xfrm>
              <a:off x="548520" y="1452257"/>
              <a:ext cx="8032750" cy="3325362"/>
            </a:xfrm>
            <a:prstGeom prst="rect">
              <a:avLst/>
            </a:prstGeom>
            <a:solidFill>
              <a:schemeClr val="bg1"/>
            </a:solidFill>
            <a:ln w="19050">
              <a:solidFill>
                <a:schemeClr val="tx1"/>
              </a:solidFill>
              <a:miter lim="800000"/>
              <a:headEnd/>
              <a:tailEnd/>
            </a:ln>
            <a:effectLst/>
          </p:spPr>
          <p:txBody>
            <a:bodyPr wrap="none" anchor="ctr">
              <a:prstTxWarp prst="textNoShape">
                <a:avLst/>
              </a:prstTxWarp>
            </a:bodyPr>
            <a:lstStyle/>
            <a:p>
              <a:endParaRPr lang="en-US"/>
            </a:p>
          </p:txBody>
        </p:sp>
        <p:sp>
          <p:nvSpPr>
            <p:cNvPr id="202" name="Text Box 8"/>
            <p:cNvSpPr txBox="1">
              <a:spLocks noChangeArrowheads="1"/>
            </p:cNvSpPr>
            <p:nvPr/>
          </p:nvSpPr>
          <p:spPr bwMode="auto">
            <a:xfrm>
              <a:off x="624720" y="1415973"/>
              <a:ext cx="7962900" cy="2893100"/>
            </a:xfrm>
            <a:prstGeom prst="rect">
              <a:avLst/>
            </a:prstGeom>
            <a:noFill/>
            <a:ln w="9525">
              <a:noFill/>
              <a:miter lim="800000"/>
              <a:headEnd/>
              <a:tailEnd/>
            </a:ln>
            <a:effectLst/>
          </p:spPr>
          <p:txBody>
            <a:bodyPr>
              <a:prstTxWarp prst="textNoShape">
                <a:avLst/>
              </a:prstTxWarp>
              <a:spAutoFit/>
            </a:bodyPr>
            <a:lstStyle/>
            <a:p>
              <a:r>
                <a:rPr lang="en-US" noProof="1" smtClean="0">
                  <a:latin typeface="Courier New" charset="0"/>
                </a:rPr>
                <a:t>int CompoundExp::eval(EvaluationContext &amp; context) {</a:t>
              </a:r>
            </a:p>
            <a:p>
              <a:r>
                <a:rPr lang="en-US" noProof="1" smtClean="0">
                  <a:latin typeface="Courier New" charset="0"/>
                </a:rPr>
                <a:t>   int right = rhs-&gt;eval(context);</a:t>
              </a:r>
            </a:p>
            <a:p>
              <a:r>
                <a:rPr lang="en-US" noProof="1" smtClean="0">
                  <a:latin typeface="Courier New" charset="0"/>
                </a:rPr>
                <a:t>   if (op == "=") {</a:t>
              </a:r>
            </a:p>
            <a:p>
              <a:r>
                <a:rPr lang="en-US" noProof="1" smtClean="0">
                  <a:latin typeface="Courier New" charset="0"/>
                </a:rPr>
                <a:t>      context.setValue(lhs-&gt;getIdentifierName(), right);</a:t>
              </a:r>
            </a:p>
            <a:p>
              <a:r>
                <a:rPr lang="en-US" noProof="1" smtClean="0">
                  <a:latin typeface="Courier New" charset="0"/>
                </a:rPr>
                <a:t>      return right;</a:t>
              </a:r>
            </a:p>
            <a:p>
              <a:r>
                <a:rPr lang="en-US" noProof="1" smtClean="0">
                  <a:latin typeface="Courier New" charset="0"/>
                </a:rPr>
                <a:t>   }</a:t>
              </a:r>
            </a:p>
            <a:p>
              <a:r>
                <a:rPr lang="en-US" noProof="1" smtClean="0">
                  <a:latin typeface="Courier New" charset="0"/>
                </a:rPr>
                <a:t>   int left = lhs-&gt;eval(context);</a:t>
              </a:r>
            </a:p>
            <a:p>
              <a:r>
                <a:rPr lang="en-US" noProof="1" smtClean="0">
                  <a:latin typeface="Courier New" charset="0"/>
                </a:rPr>
                <a:t>   if (op == "+") return left + right;</a:t>
              </a:r>
            </a:p>
            <a:p>
              <a:r>
                <a:rPr lang="en-US" noProof="1" smtClean="0">
                  <a:latin typeface="Courier New" charset="0"/>
                </a:rPr>
                <a:t>   if (op == "-") return left - right;</a:t>
              </a:r>
            </a:p>
            <a:p>
              <a:r>
                <a:rPr lang="en-US" noProof="1" smtClean="0">
                  <a:latin typeface="Courier New" charset="0"/>
                </a:rPr>
                <a:t>   if (op == "*") return left * right;</a:t>
              </a:r>
            </a:p>
            <a:p>
              <a:r>
                <a:rPr lang="en-US" noProof="1" smtClean="0">
                  <a:latin typeface="Courier New" charset="0"/>
                </a:rPr>
                <a:t>   if (op == "/") return left / right;</a:t>
              </a:r>
            </a:p>
            <a:p>
              <a:r>
                <a:rPr lang="en-US" noProof="1" smtClean="0">
                  <a:latin typeface="Courier New" charset="0"/>
                </a:rPr>
                <a:t>   error("Illegal operator in expression");</a:t>
              </a:r>
            </a:p>
            <a:p>
              <a:r>
                <a:rPr lang="en-US" noProof="1" smtClean="0">
                  <a:latin typeface="Courier New" charset="0"/>
                </a:rPr>
                <a:t>}</a:t>
              </a:r>
              <a:endParaRPr lang="en-US" noProof="1">
                <a:latin typeface="Courier New" charset="0"/>
              </a:endParaRPr>
            </a:p>
          </p:txBody>
        </p:sp>
        <p:sp>
          <p:nvSpPr>
            <p:cNvPr id="203" name="Rectangle 67"/>
            <p:cNvSpPr>
              <a:spLocks noChangeArrowheads="1"/>
            </p:cNvSpPr>
            <p:nvPr/>
          </p:nvSpPr>
          <p:spPr bwMode="auto">
            <a:xfrm>
              <a:off x="4372580" y="4311950"/>
              <a:ext cx="1825625"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205" name="Text Box 68"/>
            <p:cNvSpPr txBox="1">
              <a:spLocks noChangeArrowheads="1"/>
            </p:cNvSpPr>
            <p:nvPr/>
          </p:nvSpPr>
          <p:spPr bwMode="auto">
            <a:xfrm>
              <a:off x="4331305" y="4018035"/>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context</a:t>
              </a:r>
              <a:endParaRPr lang="en-US" dirty="0">
                <a:latin typeface="Courier New" charset="0"/>
              </a:endParaRPr>
            </a:p>
          </p:txBody>
        </p:sp>
        <p:sp>
          <p:nvSpPr>
            <p:cNvPr id="206" name="Rectangle 71"/>
            <p:cNvSpPr>
              <a:spLocks noChangeArrowheads="1"/>
            </p:cNvSpPr>
            <p:nvPr/>
          </p:nvSpPr>
          <p:spPr bwMode="auto">
            <a:xfrm>
              <a:off x="4407505" y="4329490"/>
              <a:ext cx="723363" cy="307777"/>
            </a:xfrm>
            <a:prstGeom prst="rect">
              <a:avLst/>
            </a:prstGeom>
            <a:noFill/>
            <a:ln w="9525">
              <a:noFill/>
              <a:miter lim="800000"/>
              <a:headEnd/>
              <a:tailEnd/>
            </a:ln>
            <a:effectLst/>
          </p:spPr>
          <p:txBody>
            <a:bodyPr wrap="none">
              <a:prstTxWarp prst="textNoShape">
                <a:avLst/>
              </a:prstTxWarp>
              <a:spAutoFit/>
            </a:bodyPr>
            <a:lstStyle/>
            <a:p>
              <a:r>
                <a:rPr lang="en-US" noProof="1" smtClean="0">
                  <a:latin typeface="Courier New" charset="0"/>
                </a:rPr>
                <a:t>x = 3</a:t>
              </a:r>
              <a:endParaRPr lang="en-US" dirty="0">
                <a:latin typeface="Courier New" charset="0"/>
              </a:endParaRPr>
            </a:p>
          </p:txBody>
        </p:sp>
        <p:sp>
          <p:nvSpPr>
            <p:cNvPr id="207" name="Rectangle 69"/>
            <p:cNvSpPr>
              <a:spLocks noChangeArrowheads="1"/>
            </p:cNvSpPr>
            <p:nvPr/>
          </p:nvSpPr>
          <p:spPr bwMode="auto">
            <a:xfrm>
              <a:off x="7442200" y="4311950"/>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208" name="Text Box 70"/>
            <p:cNvSpPr txBox="1">
              <a:spLocks noChangeArrowheads="1"/>
            </p:cNvSpPr>
            <p:nvPr/>
          </p:nvSpPr>
          <p:spPr bwMode="auto">
            <a:xfrm>
              <a:off x="7404100" y="400594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left</a:t>
              </a:r>
              <a:endParaRPr lang="en-US" dirty="0">
                <a:latin typeface="Courier New" charset="0"/>
              </a:endParaRPr>
            </a:p>
          </p:txBody>
        </p:sp>
        <p:sp>
          <p:nvSpPr>
            <p:cNvPr id="209" name="Rectangle 69"/>
            <p:cNvSpPr>
              <a:spLocks noChangeArrowheads="1"/>
            </p:cNvSpPr>
            <p:nvPr/>
          </p:nvSpPr>
          <p:spPr bwMode="auto">
            <a:xfrm>
              <a:off x="6322180" y="4313160"/>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210" name="Text Box 70"/>
            <p:cNvSpPr txBox="1">
              <a:spLocks noChangeArrowheads="1"/>
            </p:cNvSpPr>
            <p:nvPr/>
          </p:nvSpPr>
          <p:spPr bwMode="auto">
            <a:xfrm>
              <a:off x="6284080" y="400715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right</a:t>
              </a:r>
              <a:endParaRPr lang="en-US" dirty="0">
                <a:latin typeface="Courier New" charset="0"/>
              </a:endParaRPr>
            </a:p>
          </p:txBody>
        </p:sp>
        <p:sp>
          <p:nvSpPr>
            <p:cNvPr id="211" name="Rectangle 69"/>
            <p:cNvSpPr>
              <a:spLocks noChangeArrowheads="1"/>
            </p:cNvSpPr>
            <p:nvPr/>
          </p:nvSpPr>
          <p:spPr bwMode="auto">
            <a:xfrm>
              <a:off x="3265715" y="4314370"/>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212" name="Text Box 70"/>
            <p:cNvSpPr txBox="1">
              <a:spLocks noChangeArrowheads="1"/>
            </p:cNvSpPr>
            <p:nvPr/>
          </p:nvSpPr>
          <p:spPr bwMode="auto">
            <a:xfrm>
              <a:off x="3227615" y="400836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this</a:t>
              </a:r>
              <a:endParaRPr lang="en-US" dirty="0">
                <a:latin typeface="Courier New" charset="0"/>
              </a:endParaRPr>
            </a:p>
          </p:txBody>
        </p:sp>
      </p:grpSp>
      <p:grpSp>
        <p:nvGrpSpPr>
          <p:cNvPr id="10" name="Group 733"/>
          <p:cNvGrpSpPr/>
          <p:nvPr/>
        </p:nvGrpSpPr>
        <p:grpSpPr>
          <a:xfrm>
            <a:off x="2258528" y="4471610"/>
            <a:ext cx="1546254" cy="1481545"/>
            <a:chOff x="2258528" y="4471610"/>
            <a:chExt cx="1546254" cy="1481545"/>
          </a:xfrm>
        </p:grpSpPr>
        <p:sp>
          <p:nvSpPr>
            <p:cNvPr id="214" name="Oval 14"/>
            <p:cNvSpPr>
              <a:spLocks noChangeArrowheads="1"/>
            </p:cNvSpPr>
            <p:nvPr/>
          </p:nvSpPr>
          <p:spPr bwMode="auto">
            <a:xfrm>
              <a:off x="3730170" y="4471610"/>
              <a:ext cx="74612" cy="74612"/>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endParaRPr lang="en-US"/>
            </a:p>
          </p:txBody>
        </p:sp>
        <p:cxnSp>
          <p:nvCxnSpPr>
            <p:cNvPr id="215" name="AutoShape 66"/>
            <p:cNvCxnSpPr>
              <a:cxnSpLocks noChangeShapeType="1"/>
            </p:cNvCxnSpPr>
            <p:nvPr/>
          </p:nvCxnSpPr>
          <p:spPr bwMode="auto">
            <a:xfrm rot="5400000">
              <a:off x="2306608" y="4498143"/>
              <a:ext cx="1406932" cy="1503091"/>
            </a:xfrm>
            <a:prstGeom prst="bentConnector4">
              <a:avLst>
                <a:gd name="adj1" fmla="val 56014"/>
                <a:gd name="adj2" fmla="val 115209"/>
              </a:avLst>
            </a:prstGeom>
            <a:noFill/>
            <a:ln w="9525">
              <a:solidFill>
                <a:schemeClr val="tx1"/>
              </a:solidFill>
              <a:miter lim="800000"/>
              <a:headEnd/>
              <a:tailEnd type="triangle" w="med" len="med"/>
            </a:ln>
            <a:effectLst/>
          </p:spPr>
        </p:cxnSp>
      </p:grpSp>
      <p:grpSp>
        <p:nvGrpSpPr>
          <p:cNvPr id="11" name="Group 211"/>
          <p:cNvGrpSpPr/>
          <p:nvPr/>
        </p:nvGrpSpPr>
        <p:grpSpPr>
          <a:xfrm>
            <a:off x="688825" y="1677228"/>
            <a:ext cx="8039100" cy="3361646"/>
            <a:chOff x="548520" y="1415973"/>
            <a:chExt cx="8039100" cy="3361646"/>
          </a:xfrm>
        </p:grpSpPr>
        <p:sp>
          <p:nvSpPr>
            <p:cNvPr id="218" name="Rectangle 7"/>
            <p:cNvSpPr>
              <a:spLocks noChangeArrowheads="1"/>
            </p:cNvSpPr>
            <p:nvPr/>
          </p:nvSpPr>
          <p:spPr bwMode="auto">
            <a:xfrm>
              <a:off x="548520" y="1452257"/>
              <a:ext cx="8032750" cy="3325362"/>
            </a:xfrm>
            <a:prstGeom prst="rect">
              <a:avLst/>
            </a:prstGeom>
            <a:solidFill>
              <a:schemeClr val="bg1"/>
            </a:solidFill>
            <a:ln w="19050">
              <a:solidFill>
                <a:schemeClr val="tx1"/>
              </a:solidFill>
              <a:miter lim="800000"/>
              <a:headEnd/>
              <a:tailEnd/>
            </a:ln>
            <a:effectLst/>
          </p:spPr>
          <p:txBody>
            <a:bodyPr wrap="none" anchor="ctr">
              <a:prstTxWarp prst="textNoShape">
                <a:avLst/>
              </a:prstTxWarp>
            </a:bodyPr>
            <a:lstStyle/>
            <a:p>
              <a:endParaRPr lang="en-US"/>
            </a:p>
          </p:txBody>
        </p:sp>
        <p:sp>
          <p:nvSpPr>
            <p:cNvPr id="219" name="Text Box 8"/>
            <p:cNvSpPr txBox="1">
              <a:spLocks noChangeArrowheads="1"/>
            </p:cNvSpPr>
            <p:nvPr/>
          </p:nvSpPr>
          <p:spPr bwMode="auto">
            <a:xfrm>
              <a:off x="624720" y="1415973"/>
              <a:ext cx="7962900" cy="2893100"/>
            </a:xfrm>
            <a:prstGeom prst="rect">
              <a:avLst/>
            </a:prstGeom>
            <a:noFill/>
            <a:ln w="9525">
              <a:noFill/>
              <a:miter lim="800000"/>
              <a:headEnd/>
              <a:tailEnd/>
            </a:ln>
            <a:effectLst/>
          </p:spPr>
          <p:txBody>
            <a:bodyPr>
              <a:prstTxWarp prst="textNoShape">
                <a:avLst/>
              </a:prstTxWarp>
              <a:spAutoFit/>
            </a:bodyPr>
            <a:lstStyle/>
            <a:p>
              <a:r>
                <a:rPr lang="en-US" noProof="1" smtClean="0">
                  <a:latin typeface="Courier New" charset="0"/>
                </a:rPr>
                <a:t>int CompoundExp::eval(EvaluationContext &amp; context) {</a:t>
              </a:r>
            </a:p>
            <a:p>
              <a:r>
                <a:rPr lang="en-US" noProof="1" smtClean="0">
                  <a:latin typeface="Courier New" charset="0"/>
                </a:rPr>
                <a:t>   int right = rhs-&gt;eval(context);</a:t>
              </a:r>
            </a:p>
            <a:p>
              <a:r>
                <a:rPr lang="en-US" noProof="1" smtClean="0">
                  <a:latin typeface="Courier New" charset="0"/>
                </a:rPr>
                <a:t>   if (op == "=") {</a:t>
              </a:r>
            </a:p>
            <a:p>
              <a:r>
                <a:rPr lang="en-US" noProof="1" smtClean="0">
                  <a:latin typeface="Courier New" charset="0"/>
                </a:rPr>
                <a:t>      context.setValue(lhs-&gt;getIdentifierName(), right);</a:t>
              </a:r>
            </a:p>
            <a:p>
              <a:r>
                <a:rPr lang="en-US" noProof="1" smtClean="0">
                  <a:latin typeface="Courier New" charset="0"/>
                </a:rPr>
                <a:t>      return right;</a:t>
              </a:r>
            </a:p>
            <a:p>
              <a:r>
                <a:rPr lang="en-US" noProof="1" smtClean="0">
                  <a:latin typeface="Courier New" charset="0"/>
                </a:rPr>
                <a:t>   }</a:t>
              </a:r>
            </a:p>
            <a:p>
              <a:r>
                <a:rPr lang="en-US" noProof="1" smtClean="0">
                  <a:latin typeface="Courier New" charset="0"/>
                </a:rPr>
                <a:t>   int left = lhs-&gt;eval(context);</a:t>
              </a:r>
            </a:p>
            <a:p>
              <a:r>
                <a:rPr lang="en-US" noProof="1" smtClean="0">
                  <a:latin typeface="Courier New" charset="0"/>
                </a:rPr>
                <a:t>   if (op == "+") return left + right;</a:t>
              </a:r>
            </a:p>
            <a:p>
              <a:r>
                <a:rPr lang="en-US" noProof="1" smtClean="0">
                  <a:latin typeface="Courier New" charset="0"/>
                </a:rPr>
                <a:t>   if (op == "-") return left - right;</a:t>
              </a:r>
            </a:p>
            <a:p>
              <a:r>
                <a:rPr lang="en-US" noProof="1" smtClean="0">
                  <a:latin typeface="Courier New" charset="0"/>
                </a:rPr>
                <a:t>   if (op == "*") return left * right;</a:t>
              </a:r>
            </a:p>
            <a:p>
              <a:r>
                <a:rPr lang="en-US" noProof="1" smtClean="0">
                  <a:latin typeface="Courier New" charset="0"/>
                </a:rPr>
                <a:t>   if (op == "/") return left / right;</a:t>
              </a:r>
            </a:p>
            <a:p>
              <a:r>
                <a:rPr lang="en-US" noProof="1" smtClean="0">
                  <a:latin typeface="Courier New" charset="0"/>
                </a:rPr>
                <a:t>   error("Illegal operator in expression");</a:t>
              </a:r>
            </a:p>
            <a:p>
              <a:r>
                <a:rPr lang="en-US" noProof="1" smtClean="0">
                  <a:latin typeface="Courier New" charset="0"/>
                </a:rPr>
                <a:t>}</a:t>
              </a:r>
              <a:endParaRPr lang="en-US" noProof="1">
                <a:latin typeface="Courier New" charset="0"/>
              </a:endParaRPr>
            </a:p>
          </p:txBody>
        </p:sp>
        <p:sp>
          <p:nvSpPr>
            <p:cNvPr id="236" name="Rectangle 67"/>
            <p:cNvSpPr>
              <a:spLocks noChangeArrowheads="1"/>
            </p:cNvSpPr>
            <p:nvPr/>
          </p:nvSpPr>
          <p:spPr bwMode="auto">
            <a:xfrm>
              <a:off x="4372580" y="4311950"/>
              <a:ext cx="1825625"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248" name="Text Box 68"/>
            <p:cNvSpPr txBox="1">
              <a:spLocks noChangeArrowheads="1"/>
            </p:cNvSpPr>
            <p:nvPr/>
          </p:nvSpPr>
          <p:spPr bwMode="auto">
            <a:xfrm>
              <a:off x="4331305" y="4018035"/>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context</a:t>
              </a:r>
              <a:endParaRPr lang="en-US" dirty="0">
                <a:latin typeface="Courier New" charset="0"/>
              </a:endParaRPr>
            </a:p>
          </p:txBody>
        </p:sp>
        <p:sp>
          <p:nvSpPr>
            <p:cNvPr id="251" name="Rectangle 71"/>
            <p:cNvSpPr>
              <a:spLocks noChangeArrowheads="1"/>
            </p:cNvSpPr>
            <p:nvPr/>
          </p:nvSpPr>
          <p:spPr bwMode="auto">
            <a:xfrm>
              <a:off x="4407505" y="4329490"/>
              <a:ext cx="723363" cy="307777"/>
            </a:xfrm>
            <a:prstGeom prst="rect">
              <a:avLst/>
            </a:prstGeom>
            <a:noFill/>
            <a:ln w="9525">
              <a:noFill/>
              <a:miter lim="800000"/>
              <a:headEnd/>
              <a:tailEnd/>
            </a:ln>
            <a:effectLst/>
          </p:spPr>
          <p:txBody>
            <a:bodyPr wrap="none">
              <a:prstTxWarp prst="textNoShape">
                <a:avLst/>
              </a:prstTxWarp>
              <a:spAutoFit/>
            </a:bodyPr>
            <a:lstStyle/>
            <a:p>
              <a:r>
                <a:rPr lang="en-US" noProof="1" smtClean="0">
                  <a:latin typeface="Courier New" charset="0"/>
                </a:rPr>
                <a:t>x = 3</a:t>
              </a:r>
              <a:endParaRPr lang="en-US" dirty="0">
                <a:latin typeface="Courier New" charset="0"/>
              </a:endParaRPr>
            </a:p>
          </p:txBody>
        </p:sp>
        <p:sp>
          <p:nvSpPr>
            <p:cNvPr id="264" name="Rectangle 69"/>
            <p:cNvSpPr>
              <a:spLocks noChangeArrowheads="1"/>
            </p:cNvSpPr>
            <p:nvPr/>
          </p:nvSpPr>
          <p:spPr bwMode="auto">
            <a:xfrm>
              <a:off x="7442200" y="4311950"/>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268" name="Text Box 70"/>
            <p:cNvSpPr txBox="1">
              <a:spLocks noChangeArrowheads="1"/>
            </p:cNvSpPr>
            <p:nvPr/>
          </p:nvSpPr>
          <p:spPr bwMode="auto">
            <a:xfrm>
              <a:off x="7404100" y="400594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left</a:t>
              </a:r>
              <a:endParaRPr lang="en-US" dirty="0">
                <a:latin typeface="Courier New" charset="0"/>
              </a:endParaRPr>
            </a:p>
          </p:txBody>
        </p:sp>
        <p:sp>
          <p:nvSpPr>
            <p:cNvPr id="269" name="Rectangle 69"/>
            <p:cNvSpPr>
              <a:spLocks noChangeArrowheads="1"/>
            </p:cNvSpPr>
            <p:nvPr/>
          </p:nvSpPr>
          <p:spPr bwMode="auto">
            <a:xfrm>
              <a:off x="6322180" y="4313160"/>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270" name="Text Box 70"/>
            <p:cNvSpPr txBox="1">
              <a:spLocks noChangeArrowheads="1"/>
            </p:cNvSpPr>
            <p:nvPr/>
          </p:nvSpPr>
          <p:spPr bwMode="auto">
            <a:xfrm>
              <a:off x="6284080" y="400715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right</a:t>
              </a:r>
              <a:endParaRPr lang="en-US" dirty="0">
                <a:latin typeface="Courier New" charset="0"/>
              </a:endParaRPr>
            </a:p>
          </p:txBody>
        </p:sp>
        <p:sp>
          <p:nvSpPr>
            <p:cNvPr id="271" name="Rectangle 69"/>
            <p:cNvSpPr>
              <a:spLocks noChangeArrowheads="1"/>
            </p:cNvSpPr>
            <p:nvPr/>
          </p:nvSpPr>
          <p:spPr bwMode="auto">
            <a:xfrm>
              <a:off x="3265715" y="4314370"/>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272" name="Text Box 70"/>
            <p:cNvSpPr txBox="1">
              <a:spLocks noChangeArrowheads="1"/>
            </p:cNvSpPr>
            <p:nvPr/>
          </p:nvSpPr>
          <p:spPr bwMode="auto">
            <a:xfrm>
              <a:off x="3227615" y="400836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this</a:t>
              </a:r>
              <a:endParaRPr lang="en-US" dirty="0">
                <a:latin typeface="Courier New" charset="0"/>
              </a:endParaRPr>
            </a:p>
          </p:txBody>
        </p:sp>
      </p:grpSp>
      <p:sp>
        <p:nvSpPr>
          <p:cNvPr id="113" name="Rectangle 112"/>
          <p:cNvSpPr/>
          <p:nvPr/>
        </p:nvSpPr>
        <p:spPr>
          <a:xfrm>
            <a:off x="6480630" y="4608285"/>
            <a:ext cx="986970" cy="307777"/>
          </a:xfrm>
          <a:prstGeom prst="rect">
            <a:avLst/>
          </a:prstGeom>
        </p:spPr>
        <p:txBody>
          <a:bodyPr wrap="square">
            <a:spAutoFit/>
          </a:bodyPr>
          <a:lstStyle/>
          <a:p>
            <a:pPr algn="ctr"/>
            <a:r>
              <a:rPr lang="en-US" noProof="1" smtClean="0">
                <a:latin typeface="Courier New" charset="0"/>
              </a:rPr>
              <a:t>7</a:t>
            </a:r>
            <a:endParaRPr lang="en-US" dirty="0">
              <a:latin typeface="Courier New" charset="0"/>
            </a:endParaRPr>
          </a:p>
        </p:txBody>
      </p:sp>
      <p:grpSp>
        <p:nvGrpSpPr>
          <p:cNvPr id="118" name="Group 211"/>
          <p:cNvGrpSpPr/>
          <p:nvPr/>
        </p:nvGrpSpPr>
        <p:grpSpPr>
          <a:xfrm>
            <a:off x="817035" y="1938483"/>
            <a:ext cx="8039100" cy="3361646"/>
            <a:chOff x="548520" y="1415973"/>
            <a:chExt cx="8039100" cy="3361646"/>
          </a:xfrm>
        </p:grpSpPr>
        <p:sp>
          <p:nvSpPr>
            <p:cNvPr id="119" name="Rectangle 7"/>
            <p:cNvSpPr>
              <a:spLocks noChangeArrowheads="1"/>
            </p:cNvSpPr>
            <p:nvPr/>
          </p:nvSpPr>
          <p:spPr bwMode="auto">
            <a:xfrm>
              <a:off x="548520" y="1452257"/>
              <a:ext cx="8032750" cy="3325362"/>
            </a:xfrm>
            <a:prstGeom prst="rect">
              <a:avLst/>
            </a:prstGeom>
            <a:solidFill>
              <a:schemeClr val="bg1"/>
            </a:solidFill>
            <a:ln w="19050">
              <a:solidFill>
                <a:schemeClr val="tx1"/>
              </a:solidFill>
              <a:miter lim="800000"/>
              <a:headEnd/>
              <a:tailEnd/>
            </a:ln>
            <a:effectLst/>
          </p:spPr>
          <p:txBody>
            <a:bodyPr wrap="none" anchor="ctr">
              <a:prstTxWarp prst="textNoShape">
                <a:avLst/>
              </a:prstTxWarp>
            </a:bodyPr>
            <a:lstStyle/>
            <a:p>
              <a:endParaRPr lang="en-US"/>
            </a:p>
          </p:txBody>
        </p:sp>
        <p:sp>
          <p:nvSpPr>
            <p:cNvPr id="121" name="Text Box 8"/>
            <p:cNvSpPr txBox="1">
              <a:spLocks noChangeArrowheads="1"/>
            </p:cNvSpPr>
            <p:nvPr/>
          </p:nvSpPr>
          <p:spPr bwMode="auto">
            <a:xfrm>
              <a:off x="624720" y="1415973"/>
              <a:ext cx="7962900" cy="2893100"/>
            </a:xfrm>
            <a:prstGeom prst="rect">
              <a:avLst/>
            </a:prstGeom>
            <a:noFill/>
            <a:ln w="9525">
              <a:noFill/>
              <a:miter lim="800000"/>
              <a:headEnd/>
              <a:tailEnd/>
            </a:ln>
            <a:effectLst/>
          </p:spPr>
          <p:txBody>
            <a:bodyPr>
              <a:prstTxWarp prst="textNoShape">
                <a:avLst/>
              </a:prstTxWarp>
              <a:spAutoFit/>
            </a:bodyPr>
            <a:lstStyle/>
            <a:p>
              <a:r>
                <a:rPr lang="en-US" noProof="1" smtClean="0">
                  <a:latin typeface="Courier New" charset="0"/>
                </a:rPr>
                <a:t>int CompoundExp::eval(EvaluationContext &amp; context) {</a:t>
              </a:r>
            </a:p>
            <a:p>
              <a:r>
                <a:rPr lang="en-US" noProof="1" smtClean="0">
                  <a:latin typeface="Courier New" charset="0"/>
                </a:rPr>
                <a:t>   int right = rhs-&gt;eval(context);</a:t>
              </a:r>
            </a:p>
            <a:p>
              <a:r>
                <a:rPr lang="en-US" noProof="1" smtClean="0">
                  <a:latin typeface="Courier New" charset="0"/>
                </a:rPr>
                <a:t>   if (op == "=") {</a:t>
              </a:r>
            </a:p>
            <a:p>
              <a:r>
                <a:rPr lang="en-US" noProof="1" smtClean="0">
                  <a:latin typeface="Courier New" charset="0"/>
                </a:rPr>
                <a:t>      context.setValue(lhs-&gt;getIdentifierName(), right);</a:t>
              </a:r>
            </a:p>
            <a:p>
              <a:r>
                <a:rPr lang="en-US" noProof="1" smtClean="0">
                  <a:latin typeface="Courier New" charset="0"/>
                </a:rPr>
                <a:t>      return right;</a:t>
              </a:r>
            </a:p>
            <a:p>
              <a:r>
                <a:rPr lang="en-US" noProof="1" smtClean="0">
                  <a:latin typeface="Courier New" charset="0"/>
                </a:rPr>
                <a:t>   }</a:t>
              </a:r>
            </a:p>
            <a:p>
              <a:r>
                <a:rPr lang="en-US" noProof="1" smtClean="0">
                  <a:latin typeface="Courier New" charset="0"/>
                </a:rPr>
                <a:t>   int left = lhs-&gt;eval(context);</a:t>
              </a:r>
            </a:p>
            <a:p>
              <a:r>
                <a:rPr lang="en-US" noProof="1" smtClean="0">
                  <a:latin typeface="Courier New" charset="0"/>
                </a:rPr>
                <a:t>   if (op == "+") return left + right;</a:t>
              </a:r>
            </a:p>
            <a:p>
              <a:r>
                <a:rPr lang="en-US" noProof="1" smtClean="0">
                  <a:latin typeface="Courier New" charset="0"/>
                </a:rPr>
                <a:t>   if (op == "-") return left - right;</a:t>
              </a:r>
            </a:p>
            <a:p>
              <a:r>
                <a:rPr lang="en-US" noProof="1" smtClean="0">
                  <a:latin typeface="Courier New" charset="0"/>
                </a:rPr>
                <a:t>   if (op == "*") return left * right;</a:t>
              </a:r>
            </a:p>
            <a:p>
              <a:r>
                <a:rPr lang="en-US" noProof="1" smtClean="0">
                  <a:latin typeface="Courier New" charset="0"/>
                </a:rPr>
                <a:t>   if (op == "/") return left / right;</a:t>
              </a:r>
            </a:p>
            <a:p>
              <a:r>
                <a:rPr lang="en-US" noProof="1" smtClean="0">
                  <a:latin typeface="Courier New" charset="0"/>
                </a:rPr>
                <a:t>   error("Illegal operator in expression");</a:t>
              </a:r>
            </a:p>
            <a:p>
              <a:r>
                <a:rPr lang="en-US" noProof="1" smtClean="0">
                  <a:latin typeface="Courier New" charset="0"/>
                </a:rPr>
                <a:t>}</a:t>
              </a:r>
              <a:endParaRPr lang="en-US" noProof="1">
                <a:latin typeface="Courier New" charset="0"/>
              </a:endParaRPr>
            </a:p>
          </p:txBody>
        </p:sp>
        <p:sp>
          <p:nvSpPr>
            <p:cNvPr id="122" name="Rectangle 67"/>
            <p:cNvSpPr>
              <a:spLocks noChangeArrowheads="1"/>
            </p:cNvSpPr>
            <p:nvPr/>
          </p:nvSpPr>
          <p:spPr bwMode="auto">
            <a:xfrm>
              <a:off x="4372580" y="4311950"/>
              <a:ext cx="1825625"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124" name="Text Box 68"/>
            <p:cNvSpPr txBox="1">
              <a:spLocks noChangeArrowheads="1"/>
            </p:cNvSpPr>
            <p:nvPr/>
          </p:nvSpPr>
          <p:spPr bwMode="auto">
            <a:xfrm>
              <a:off x="4331305" y="4018035"/>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context</a:t>
              </a:r>
              <a:endParaRPr lang="en-US" dirty="0">
                <a:latin typeface="Courier New" charset="0"/>
              </a:endParaRPr>
            </a:p>
          </p:txBody>
        </p:sp>
        <p:sp>
          <p:nvSpPr>
            <p:cNvPr id="125" name="Rectangle 71"/>
            <p:cNvSpPr>
              <a:spLocks noChangeArrowheads="1"/>
            </p:cNvSpPr>
            <p:nvPr/>
          </p:nvSpPr>
          <p:spPr bwMode="auto">
            <a:xfrm>
              <a:off x="4407505" y="4329490"/>
              <a:ext cx="723363" cy="307777"/>
            </a:xfrm>
            <a:prstGeom prst="rect">
              <a:avLst/>
            </a:prstGeom>
            <a:noFill/>
            <a:ln w="9525">
              <a:noFill/>
              <a:miter lim="800000"/>
              <a:headEnd/>
              <a:tailEnd/>
            </a:ln>
            <a:effectLst/>
          </p:spPr>
          <p:txBody>
            <a:bodyPr wrap="none">
              <a:prstTxWarp prst="textNoShape">
                <a:avLst/>
              </a:prstTxWarp>
              <a:spAutoFit/>
            </a:bodyPr>
            <a:lstStyle/>
            <a:p>
              <a:r>
                <a:rPr lang="en-US" noProof="1" smtClean="0">
                  <a:latin typeface="Courier New" charset="0"/>
                </a:rPr>
                <a:t>x = 3</a:t>
              </a:r>
              <a:endParaRPr lang="en-US" dirty="0">
                <a:latin typeface="Courier New" charset="0"/>
              </a:endParaRPr>
            </a:p>
          </p:txBody>
        </p:sp>
        <p:sp>
          <p:nvSpPr>
            <p:cNvPr id="126" name="Rectangle 69"/>
            <p:cNvSpPr>
              <a:spLocks noChangeArrowheads="1"/>
            </p:cNvSpPr>
            <p:nvPr/>
          </p:nvSpPr>
          <p:spPr bwMode="auto">
            <a:xfrm>
              <a:off x="7442200" y="4311950"/>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127" name="Text Box 70"/>
            <p:cNvSpPr txBox="1">
              <a:spLocks noChangeArrowheads="1"/>
            </p:cNvSpPr>
            <p:nvPr/>
          </p:nvSpPr>
          <p:spPr bwMode="auto">
            <a:xfrm>
              <a:off x="7404100" y="400594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left</a:t>
              </a:r>
              <a:endParaRPr lang="en-US" dirty="0">
                <a:latin typeface="Courier New" charset="0"/>
              </a:endParaRPr>
            </a:p>
          </p:txBody>
        </p:sp>
        <p:sp>
          <p:nvSpPr>
            <p:cNvPr id="129" name="Rectangle 69"/>
            <p:cNvSpPr>
              <a:spLocks noChangeArrowheads="1"/>
            </p:cNvSpPr>
            <p:nvPr/>
          </p:nvSpPr>
          <p:spPr bwMode="auto">
            <a:xfrm>
              <a:off x="6322180" y="4313160"/>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130" name="Text Box 70"/>
            <p:cNvSpPr txBox="1">
              <a:spLocks noChangeArrowheads="1"/>
            </p:cNvSpPr>
            <p:nvPr/>
          </p:nvSpPr>
          <p:spPr bwMode="auto">
            <a:xfrm>
              <a:off x="6284080" y="400715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right</a:t>
              </a:r>
              <a:endParaRPr lang="en-US" dirty="0">
                <a:latin typeface="Courier New" charset="0"/>
              </a:endParaRPr>
            </a:p>
          </p:txBody>
        </p:sp>
        <p:sp>
          <p:nvSpPr>
            <p:cNvPr id="131" name="Rectangle 69"/>
            <p:cNvSpPr>
              <a:spLocks noChangeArrowheads="1"/>
            </p:cNvSpPr>
            <p:nvPr/>
          </p:nvSpPr>
          <p:spPr bwMode="auto">
            <a:xfrm>
              <a:off x="3265715" y="4314370"/>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132" name="Text Box 70"/>
            <p:cNvSpPr txBox="1">
              <a:spLocks noChangeArrowheads="1"/>
            </p:cNvSpPr>
            <p:nvPr/>
          </p:nvSpPr>
          <p:spPr bwMode="auto">
            <a:xfrm>
              <a:off x="3227615" y="400836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this</a:t>
              </a:r>
              <a:endParaRPr lang="en-US" dirty="0">
                <a:latin typeface="Courier New" charset="0"/>
              </a:endParaRPr>
            </a:p>
          </p:txBody>
        </p:sp>
      </p:grpSp>
      <p:sp>
        <p:nvSpPr>
          <p:cNvPr id="115" name="Rectangle 73"/>
          <p:cNvSpPr>
            <a:spLocks noChangeArrowheads="1"/>
          </p:cNvSpPr>
          <p:nvPr/>
        </p:nvSpPr>
        <p:spPr bwMode="auto">
          <a:xfrm>
            <a:off x="1232490" y="2218720"/>
            <a:ext cx="3443527" cy="231775"/>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grpSp>
        <p:nvGrpSpPr>
          <p:cNvPr id="14" name="Group 285"/>
          <p:cNvGrpSpPr/>
          <p:nvPr/>
        </p:nvGrpSpPr>
        <p:grpSpPr>
          <a:xfrm>
            <a:off x="3988178" y="5001380"/>
            <a:ext cx="630996" cy="890238"/>
            <a:chOff x="7221233" y="5001380"/>
            <a:chExt cx="630996" cy="890238"/>
          </a:xfrm>
          <a:solidFill>
            <a:srgbClr val="FF0000"/>
          </a:solidFill>
        </p:grpSpPr>
        <p:sp>
          <p:nvSpPr>
            <p:cNvPr id="287" name="Oval 14"/>
            <p:cNvSpPr>
              <a:spLocks noChangeArrowheads="1"/>
            </p:cNvSpPr>
            <p:nvPr/>
          </p:nvSpPr>
          <p:spPr bwMode="auto">
            <a:xfrm>
              <a:off x="7221233" y="5001380"/>
              <a:ext cx="74612" cy="74612"/>
            </a:xfrm>
            <a:prstGeom prst="ellipse">
              <a:avLst/>
            </a:prstGeom>
            <a:grpFill/>
            <a:ln w="9525">
              <a:solidFill>
                <a:srgbClr val="FF0000"/>
              </a:solidFill>
              <a:round/>
              <a:headEnd/>
              <a:tailEnd/>
            </a:ln>
            <a:effectLst/>
          </p:spPr>
          <p:txBody>
            <a:bodyPr wrap="none" anchor="ctr">
              <a:prstTxWarp prst="textNoShape">
                <a:avLst/>
              </a:prstTxWarp>
            </a:bodyPr>
            <a:lstStyle/>
            <a:p>
              <a:endParaRPr lang="en-US"/>
            </a:p>
          </p:txBody>
        </p:sp>
        <p:cxnSp>
          <p:nvCxnSpPr>
            <p:cNvPr id="288" name="Shape 111"/>
            <p:cNvCxnSpPr>
              <a:stCxn id="287" idx="4"/>
            </p:cNvCxnSpPr>
            <p:nvPr/>
          </p:nvCxnSpPr>
          <p:spPr bwMode="auto">
            <a:xfrm rot="16200000" flipH="1">
              <a:off x="7093760" y="5240770"/>
              <a:ext cx="567040" cy="237483"/>
            </a:xfrm>
            <a:prstGeom prst="bentConnector3">
              <a:avLst>
                <a:gd name="adj1" fmla="val 100766"/>
              </a:avLst>
            </a:prstGeom>
            <a:grpFill/>
            <a:ln w="9525" cap="flat" cmpd="sng" algn="ctr">
              <a:solidFill>
                <a:srgbClr val="FF0000"/>
              </a:solidFill>
              <a:prstDash val="solid"/>
              <a:round/>
              <a:headEnd type="none" w="med" len="med"/>
              <a:tailEnd type="none" w="med" len="med"/>
            </a:ln>
            <a:effectLst/>
          </p:spPr>
        </p:cxnSp>
        <p:cxnSp>
          <p:nvCxnSpPr>
            <p:cNvPr id="289" name="AutoShape 62"/>
            <p:cNvCxnSpPr>
              <a:cxnSpLocks noChangeShapeType="1"/>
            </p:cNvCxnSpPr>
            <p:nvPr/>
          </p:nvCxnSpPr>
          <p:spPr bwMode="auto">
            <a:xfrm>
              <a:off x="7496025" y="5647270"/>
              <a:ext cx="356204" cy="244348"/>
            </a:xfrm>
            <a:prstGeom prst="bentConnector3">
              <a:avLst>
                <a:gd name="adj1" fmla="val 85"/>
              </a:avLst>
            </a:prstGeom>
            <a:grpFill/>
            <a:ln w="9525">
              <a:solidFill>
                <a:srgbClr val="FF0000"/>
              </a:solidFill>
              <a:miter lim="800000"/>
              <a:headEnd/>
              <a:tailEnd type="triangle" w="med" len="med"/>
            </a:ln>
            <a:effectLst/>
          </p:spPr>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accel="50000" decel="50000" fill="hold" nodeType="afterEffect">
                                  <p:stCondLst>
                                    <p:cond delay="0"/>
                                  </p:stCondLst>
                                  <p:childTnLst>
                                    <p:set>
                                      <p:cBhvr>
                                        <p:cTn id="6" dur="1" fill="hold">
                                          <p:stCondLst>
                                            <p:cond delay="0"/>
                                          </p:stCondLst>
                                        </p:cTn>
                                        <p:tgtEl>
                                          <p:spTgt spid="118"/>
                                        </p:tgtEl>
                                        <p:attrNameLst>
                                          <p:attrName>style.visibility</p:attrName>
                                        </p:attrNameLst>
                                      </p:cBhvr>
                                      <p:to>
                                        <p:strVal val="visible"/>
                                      </p:to>
                                    </p:set>
                                    <p:anim calcmode="lin" valueType="num">
                                      <p:cBhvr additive="base">
                                        <p:cTn id="7" dur="1000" fill="hold"/>
                                        <p:tgtEl>
                                          <p:spTgt spid="118"/>
                                        </p:tgtEl>
                                        <p:attrNameLst>
                                          <p:attrName>ppt_x</p:attrName>
                                        </p:attrNameLst>
                                      </p:cBhvr>
                                      <p:tavLst>
                                        <p:tav tm="0">
                                          <p:val>
                                            <p:strVal val="1+#ppt_w/2"/>
                                          </p:val>
                                        </p:tav>
                                        <p:tav tm="100000">
                                          <p:val>
                                            <p:strVal val="#ppt_x"/>
                                          </p:val>
                                        </p:tav>
                                      </p:tavLst>
                                    </p:anim>
                                    <p:anim calcmode="lin" valueType="num">
                                      <p:cBhvr additive="base">
                                        <p:cTn id="8" dur="1000" fill="hold"/>
                                        <p:tgtEl>
                                          <p:spTgt spid="118"/>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1" presetClass="entr" presetSubtype="0"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childTnLst>
                                </p:cTn>
                              </p:par>
                            </p:childTnLst>
                          </p:cTn>
                        </p:par>
                        <p:par>
                          <p:cTn id="12" fill="hold">
                            <p:stCondLst>
                              <p:cond delay="1000"/>
                            </p:stCondLst>
                            <p:childTnLst>
                              <p:par>
                                <p:cTn id="13" presetID="1" presetClass="entr" presetSubtype="0" fill="hold" grpId="0" nodeType="afterEffect">
                                  <p:stCondLst>
                                    <p:cond delay="0"/>
                                  </p:stCondLst>
                                  <p:childTnLst>
                                    <p:set>
                                      <p:cBhvr>
                                        <p:cTn id="14" dur="1" fill="hold">
                                          <p:stCondLst>
                                            <p:cond delay="0"/>
                                          </p:stCondLst>
                                        </p:cTn>
                                        <p:tgtEl>
                                          <p:spTgt spid="1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 grpId="0" animBg="1"/>
    </p:bld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68354" name="Rectangle 2"/>
          <p:cNvSpPr>
            <a:spLocks noGrp="1" noChangeArrowheads="1"/>
          </p:cNvSpPr>
          <p:nvPr>
            <p:ph type="title"/>
          </p:nvPr>
        </p:nvSpPr>
        <p:spPr>
          <a:xfrm>
            <a:off x="0" y="76200"/>
            <a:ext cx="9144000" cy="1143000"/>
          </a:xfrm>
          <a:noFill/>
          <a:ln/>
        </p:spPr>
        <p:txBody>
          <a:bodyPr/>
          <a:lstStyle/>
          <a:p>
            <a:r>
              <a:rPr lang="en-US" sz="4000" dirty="0" smtClean="0">
                <a:solidFill>
                  <a:srgbClr val="FF0000"/>
                </a:solidFill>
              </a:rPr>
              <a:t>Solution: Evaluating an </a:t>
            </a:r>
            <a:r>
              <a:rPr lang="en-US" sz="4000" dirty="0">
                <a:solidFill>
                  <a:srgbClr val="FF0000"/>
                </a:solidFill>
              </a:rPr>
              <a:t>Expression</a:t>
            </a:r>
            <a:endParaRPr lang="en-US" dirty="0">
              <a:solidFill>
                <a:srgbClr val="FF0000"/>
              </a:solidFill>
            </a:endParaRPr>
          </a:p>
        </p:txBody>
      </p:sp>
      <p:sp>
        <p:nvSpPr>
          <p:cNvPr id="102" name="Rectangle 7"/>
          <p:cNvSpPr>
            <a:spLocks noChangeArrowheads="1"/>
          </p:cNvSpPr>
          <p:nvPr/>
        </p:nvSpPr>
        <p:spPr bwMode="auto">
          <a:xfrm>
            <a:off x="444500" y="1166813"/>
            <a:ext cx="8032750" cy="2667377"/>
          </a:xfrm>
          <a:prstGeom prst="rect">
            <a:avLst/>
          </a:prstGeom>
          <a:solidFill>
            <a:schemeClr val="bg1"/>
          </a:solidFill>
          <a:ln w="19050">
            <a:solidFill>
              <a:schemeClr val="tx1"/>
            </a:solidFill>
            <a:miter lim="800000"/>
            <a:headEnd/>
            <a:tailEnd/>
          </a:ln>
          <a:effectLst/>
        </p:spPr>
        <p:txBody>
          <a:bodyPr wrap="none" anchor="ctr">
            <a:prstTxWarp prst="textNoShape">
              <a:avLst/>
            </a:prstTxWarp>
          </a:bodyPr>
          <a:lstStyle/>
          <a:p>
            <a:endParaRPr lang="en-US"/>
          </a:p>
        </p:txBody>
      </p:sp>
      <p:sp>
        <p:nvSpPr>
          <p:cNvPr id="103" name="Text Box 8"/>
          <p:cNvSpPr txBox="1">
            <a:spLocks noChangeArrowheads="1"/>
          </p:cNvSpPr>
          <p:nvPr/>
        </p:nvSpPr>
        <p:spPr bwMode="auto">
          <a:xfrm>
            <a:off x="520700" y="1130528"/>
            <a:ext cx="7962900" cy="2458622"/>
          </a:xfrm>
          <a:prstGeom prst="rect">
            <a:avLst/>
          </a:prstGeom>
          <a:noFill/>
          <a:ln w="9525">
            <a:noFill/>
            <a:miter lim="800000"/>
            <a:headEnd/>
            <a:tailEnd/>
          </a:ln>
          <a:effectLst/>
        </p:spPr>
        <p:txBody>
          <a:bodyPr>
            <a:prstTxWarp prst="textNoShape">
              <a:avLst/>
            </a:prstTxWarp>
            <a:spAutoFit/>
          </a:bodyPr>
          <a:lstStyle/>
          <a:p>
            <a:pPr>
              <a:lnSpc>
                <a:spcPct val="110000"/>
              </a:lnSpc>
            </a:pPr>
            <a:r>
              <a:rPr noProof="1">
                <a:latin typeface="Courier New" charset="0"/>
              </a:rPr>
              <a:t>int main() {</a:t>
            </a:r>
            <a:endParaRPr noProof="1" smtClean="0">
              <a:latin typeface="Courier New" charset="0"/>
            </a:endParaRPr>
          </a:p>
          <a:p>
            <a:pPr>
              <a:lnSpc>
                <a:spcPct val="110000"/>
              </a:lnSpc>
            </a:pPr>
            <a:r>
              <a:rPr lang="en-US" noProof="1" smtClean="0">
                <a:latin typeface="Courier New" charset="0"/>
              </a:rPr>
              <a:t>   EvaluationContext context;</a:t>
            </a:r>
          </a:p>
          <a:p>
            <a:pPr>
              <a:lnSpc>
                <a:spcPct val="110000"/>
              </a:lnSpc>
            </a:pPr>
            <a:r>
              <a:rPr lang="en-US" noProof="1" smtClean="0">
                <a:latin typeface="Courier New" charset="0"/>
              </a:rPr>
              <a:t>   context.setValue("x", 2);</a:t>
            </a:r>
          </a:p>
          <a:p>
            <a:pPr>
              <a:lnSpc>
                <a:spcPct val="110000"/>
              </a:lnSpc>
            </a:pPr>
            <a:r>
              <a:rPr lang="en-US" noProof="1" smtClean="0">
                <a:latin typeface="Courier New" charset="0"/>
              </a:rPr>
              <a:t>   TokenScanner scanner = new TokenScanner("y = (9 – x) * 7");</a:t>
            </a:r>
          </a:p>
          <a:p>
            <a:pPr>
              <a:lnSpc>
                <a:spcPct val="110000"/>
              </a:lnSpc>
            </a:pPr>
            <a:r>
              <a:rPr lang="en-US" noProof="1" smtClean="0">
                <a:latin typeface="Courier New" charset="0"/>
              </a:rPr>
              <a:t>   scanner.ignoreWhitespace();</a:t>
            </a:r>
          </a:p>
          <a:p>
            <a:pPr>
              <a:lnSpc>
                <a:spcPct val="110000"/>
              </a:lnSpc>
            </a:pPr>
            <a:r>
              <a:rPr lang="en-US" noProof="1" smtClean="0">
                <a:latin typeface="Courier New" charset="0"/>
              </a:rPr>
              <a:t>   scanner.scanNumbers();</a:t>
            </a:r>
          </a:p>
          <a:p>
            <a:pPr>
              <a:lnSpc>
                <a:spcPct val="110000"/>
              </a:lnSpc>
            </a:pPr>
            <a:r>
              <a:rPr lang="en-US" noProof="1" smtClean="0">
                <a:latin typeface="Courier New" charset="0"/>
              </a:rPr>
              <a:t>   </a:t>
            </a:r>
            <a:r>
              <a:rPr noProof="1" smtClean="0">
                <a:latin typeface="Courier New" charset="0"/>
              </a:rPr>
              <a:t>Expression </a:t>
            </a:r>
            <a:r>
              <a:rPr noProof="1">
                <a:latin typeface="Courier New" charset="0"/>
              </a:rPr>
              <a:t>*exp =</a:t>
            </a:r>
            <a:r>
              <a:rPr noProof="1" smtClean="0">
                <a:latin typeface="Courier New" charset="0"/>
              </a:rPr>
              <a:t> </a:t>
            </a:r>
            <a:r>
              <a:rPr lang="en-US" noProof="1" smtClean="0">
                <a:latin typeface="Courier New" charset="0"/>
              </a:rPr>
              <a:t>parseExp</a:t>
            </a:r>
            <a:r>
              <a:rPr noProof="1" smtClean="0">
                <a:latin typeface="Courier New" charset="0"/>
              </a:rPr>
              <a:t>(scanner)</a:t>
            </a:r>
            <a:r>
              <a:rPr noProof="1">
                <a:latin typeface="Courier New" charset="0"/>
              </a:rPr>
              <a:t>;</a:t>
            </a:r>
          </a:p>
          <a:p>
            <a:pPr>
              <a:lnSpc>
                <a:spcPct val="110000"/>
              </a:lnSpc>
            </a:pPr>
            <a:r>
              <a:rPr noProof="1">
                <a:latin typeface="Courier New" charset="0"/>
              </a:rPr>
              <a:t>  </a:t>
            </a:r>
            <a:r>
              <a:rPr noProof="1" smtClean="0">
                <a:latin typeface="Courier New" charset="0"/>
              </a:rPr>
              <a:t> </a:t>
            </a:r>
            <a:r>
              <a:rPr lang="en-US" noProof="1" smtClean="0">
                <a:latin typeface="Courier New" charset="0"/>
              </a:rPr>
              <a:t>cout &lt;&lt; exp-&gt;eval(context) &lt;&lt; endl;</a:t>
            </a:r>
          </a:p>
          <a:p>
            <a:pPr>
              <a:lnSpc>
                <a:spcPct val="110000"/>
              </a:lnSpc>
            </a:pPr>
            <a:r>
              <a:rPr lang="en-US" noProof="1" smtClean="0">
                <a:latin typeface="Courier New" charset="0"/>
              </a:rPr>
              <a:t>   return 0;</a:t>
            </a:r>
            <a:endParaRPr noProof="1" smtClean="0">
              <a:latin typeface="Courier New" charset="0"/>
            </a:endParaRPr>
          </a:p>
          <a:p>
            <a:pPr>
              <a:lnSpc>
                <a:spcPct val="110000"/>
              </a:lnSpc>
            </a:pPr>
            <a:r>
              <a:rPr noProof="1">
                <a:latin typeface="Courier New" charset="0"/>
              </a:rPr>
              <a:t>}</a:t>
            </a:r>
          </a:p>
        </p:txBody>
      </p:sp>
      <p:sp>
        <p:nvSpPr>
          <p:cNvPr id="104" name="Rectangle 69"/>
          <p:cNvSpPr>
            <a:spLocks noChangeArrowheads="1"/>
          </p:cNvSpPr>
          <p:nvPr/>
        </p:nvSpPr>
        <p:spPr bwMode="auto">
          <a:xfrm>
            <a:off x="7289800" y="3379415"/>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105" name="Text Box 70"/>
          <p:cNvSpPr txBox="1">
            <a:spLocks noChangeArrowheads="1"/>
          </p:cNvSpPr>
          <p:nvPr/>
        </p:nvSpPr>
        <p:spPr bwMode="auto">
          <a:xfrm>
            <a:off x="7251700" y="308913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a:latin typeface="Courier New" charset="0"/>
              </a:rPr>
              <a:t>exp</a:t>
            </a:r>
          </a:p>
        </p:txBody>
      </p:sp>
      <p:sp>
        <p:nvSpPr>
          <p:cNvPr id="114" name="Rectangle 67"/>
          <p:cNvSpPr>
            <a:spLocks noChangeArrowheads="1"/>
          </p:cNvSpPr>
          <p:nvPr/>
        </p:nvSpPr>
        <p:spPr bwMode="auto">
          <a:xfrm>
            <a:off x="5324475" y="3379415"/>
            <a:ext cx="1825625"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116" name="Text Box 68"/>
          <p:cNvSpPr txBox="1">
            <a:spLocks noChangeArrowheads="1"/>
          </p:cNvSpPr>
          <p:nvPr/>
        </p:nvSpPr>
        <p:spPr bwMode="auto">
          <a:xfrm>
            <a:off x="5283200" y="308550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scanner</a:t>
            </a:r>
            <a:endParaRPr lang="en-US" dirty="0">
              <a:latin typeface="Courier New" charset="0"/>
            </a:endParaRPr>
          </a:p>
        </p:txBody>
      </p:sp>
      <p:sp>
        <p:nvSpPr>
          <p:cNvPr id="120" name="Rectangle 71"/>
          <p:cNvSpPr>
            <a:spLocks noChangeArrowheads="1"/>
          </p:cNvSpPr>
          <p:nvPr/>
        </p:nvSpPr>
        <p:spPr bwMode="auto">
          <a:xfrm>
            <a:off x="5359400" y="3389695"/>
            <a:ext cx="1800756" cy="307777"/>
          </a:xfrm>
          <a:prstGeom prst="rect">
            <a:avLst/>
          </a:prstGeom>
          <a:noFill/>
          <a:ln w="9525">
            <a:noFill/>
            <a:miter lim="800000"/>
            <a:headEnd/>
            <a:tailEnd/>
          </a:ln>
          <a:effectLst/>
        </p:spPr>
        <p:txBody>
          <a:bodyPr wrap="none">
            <a:prstTxWarp prst="textNoShape">
              <a:avLst/>
            </a:prstTxWarp>
            <a:spAutoFit/>
          </a:bodyPr>
          <a:lstStyle/>
          <a:p>
            <a:r>
              <a:rPr lang="en-US" noProof="1" smtClean="0">
                <a:latin typeface="Courier New" charset="0"/>
              </a:rPr>
              <a:t>y </a:t>
            </a:r>
            <a:r>
              <a:rPr noProof="1" smtClean="0">
                <a:latin typeface="Courier New" charset="0"/>
              </a:rPr>
              <a:t>= </a:t>
            </a:r>
            <a:r>
              <a:rPr lang="en-US" noProof="1" smtClean="0">
                <a:latin typeface="Courier New" charset="0"/>
              </a:rPr>
              <a:t>(9</a:t>
            </a:r>
            <a:r>
              <a:rPr noProof="1" smtClean="0">
                <a:latin typeface="Courier New" charset="0"/>
              </a:rPr>
              <a:t> </a:t>
            </a:r>
            <a:r>
              <a:rPr lang="en-US" noProof="1" smtClean="0">
                <a:latin typeface="Courier New" charset="0"/>
              </a:rPr>
              <a:t>–</a:t>
            </a:r>
            <a:r>
              <a:rPr noProof="1" smtClean="0">
                <a:latin typeface="Courier New" charset="0"/>
              </a:rPr>
              <a:t> </a:t>
            </a:r>
            <a:r>
              <a:rPr lang="en-US" noProof="1" smtClean="0">
                <a:latin typeface="Courier New" charset="0"/>
              </a:rPr>
              <a:t>x)</a:t>
            </a:r>
            <a:r>
              <a:rPr noProof="1" smtClean="0">
                <a:latin typeface="Courier New" charset="0"/>
              </a:rPr>
              <a:t> </a:t>
            </a:r>
            <a:r>
              <a:rPr lang="en-US" noProof="1" smtClean="0">
                <a:latin typeface="Courier New" charset="0"/>
              </a:rPr>
              <a:t>*</a:t>
            </a:r>
            <a:r>
              <a:rPr noProof="1" smtClean="0">
                <a:latin typeface="Courier New" charset="0"/>
              </a:rPr>
              <a:t> </a:t>
            </a:r>
            <a:r>
              <a:rPr lang="en-US" noProof="1" smtClean="0">
                <a:latin typeface="Courier New" charset="0"/>
              </a:rPr>
              <a:t>7</a:t>
            </a:r>
            <a:endParaRPr lang="en-US" dirty="0">
              <a:latin typeface="Courier New" charset="0"/>
            </a:endParaRPr>
          </a:p>
        </p:txBody>
      </p:sp>
      <p:grpSp>
        <p:nvGrpSpPr>
          <p:cNvPr id="2" name="Group 213"/>
          <p:cNvGrpSpPr/>
          <p:nvPr/>
        </p:nvGrpSpPr>
        <p:grpSpPr>
          <a:xfrm>
            <a:off x="1103923" y="5374506"/>
            <a:ext cx="7469187" cy="1257304"/>
            <a:chOff x="1103923" y="5374506"/>
            <a:chExt cx="7469187" cy="1257304"/>
          </a:xfrm>
        </p:grpSpPr>
        <p:sp>
          <p:nvSpPr>
            <p:cNvPr id="123" name="Line 2"/>
            <p:cNvSpPr>
              <a:spLocks noChangeShapeType="1"/>
            </p:cNvSpPr>
            <p:nvPr/>
          </p:nvSpPr>
          <p:spPr bwMode="auto">
            <a:xfrm flipV="1">
              <a:off x="1905610" y="5374506"/>
              <a:ext cx="152400" cy="152400"/>
            </a:xfrm>
            <a:prstGeom prst="line">
              <a:avLst/>
            </a:prstGeom>
            <a:noFill/>
            <a:ln w="9525">
              <a:solidFill>
                <a:srgbClr val="CCFFFF"/>
              </a:solidFill>
              <a:round/>
              <a:headEnd/>
              <a:tailEnd/>
            </a:ln>
            <a:effectLst/>
          </p:spPr>
          <p:txBody>
            <a:bodyPr wrap="none" anchor="ctr">
              <a:prstTxWarp prst="textNoShape">
                <a:avLst/>
              </a:prstTxWarp>
            </a:bodyPr>
            <a:lstStyle/>
            <a:p>
              <a:endParaRPr lang="en-US"/>
            </a:p>
          </p:txBody>
        </p:sp>
        <p:sp>
          <p:nvSpPr>
            <p:cNvPr id="128" name="Line 5"/>
            <p:cNvSpPr>
              <a:spLocks noChangeShapeType="1"/>
            </p:cNvSpPr>
            <p:nvPr/>
          </p:nvSpPr>
          <p:spPr bwMode="auto">
            <a:xfrm flipV="1">
              <a:off x="6541110" y="5374506"/>
              <a:ext cx="152400" cy="152400"/>
            </a:xfrm>
            <a:prstGeom prst="line">
              <a:avLst/>
            </a:prstGeom>
            <a:noFill/>
            <a:ln w="9525">
              <a:solidFill>
                <a:srgbClr val="CCFFFF"/>
              </a:solidFill>
              <a:round/>
              <a:headEnd/>
              <a:tailEnd/>
            </a:ln>
            <a:effectLst/>
          </p:spPr>
          <p:txBody>
            <a:bodyPr wrap="none" anchor="ctr">
              <a:prstTxWarp prst="textNoShape">
                <a:avLst/>
              </a:prstTxWarp>
            </a:bodyPr>
            <a:lstStyle/>
            <a:p>
              <a:endParaRPr lang="en-US"/>
            </a:p>
          </p:txBody>
        </p:sp>
        <p:grpSp>
          <p:nvGrpSpPr>
            <p:cNvPr id="3" name="Group 9"/>
            <p:cNvGrpSpPr>
              <a:grpSpLocks/>
            </p:cNvGrpSpPr>
            <p:nvPr/>
          </p:nvGrpSpPr>
          <p:grpSpPr bwMode="auto">
            <a:xfrm>
              <a:off x="1103923" y="5807898"/>
              <a:ext cx="688975" cy="560388"/>
              <a:chOff x="4894" y="3729"/>
              <a:chExt cx="434" cy="353"/>
            </a:xfrm>
          </p:grpSpPr>
          <p:sp>
            <p:nvSpPr>
              <p:cNvPr id="195" name="Rectangle 10"/>
              <p:cNvSpPr>
                <a:spLocks noChangeArrowheads="1"/>
              </p:cNvSpPr>
              <p:nvPr/>
            </p:nvSpPr>
            <p:spPr bwMode="auto">
              <a:xfrm>
                <a:off x="4894" y="3915"/>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96" name="Rectangle 11"/>
              <p:cNvSpPr>
                <a:spLocks noChangeArrowheads="1"/>
              </p:cNvSpPr>
              <p:nvPr/>
            </p:nvSpPr>
            <p:spPr bwMode="auto">
              <a:xfrm>
                <a:off x="4896" y="3897"/>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y</a:t>
                </a:r>
                <a:endParaRPr lang="en-US" dirty="0">
                  <a:latin typeface="Courier New" charset="0"/>
                </a:endParaRPr>
              </a:p>
            </p:txBody>
          </p:sp>
          <p:sp>
            <p:nvSpPr>
              <p:cNvPr id="197" name="Rectangle 12"/>
              <p:cNvSpPr>
                <a:spLocks noChangeArrowheads="1"/>
              </p:cNvSpPr>
              <p:nvPr/>
            </p:nvSpPr>
            <p:spPr bwMode="auto">
              <a:xfrm>
                <a:off x="4894" y="3747"/>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98" name="Rectangle 13"/>
              <p:cNvSpPr>
                <a:spLocks noChangeArrowheads="1"/>
              </p:cNvSpPr>
              <p:nvPr/>
            </p:nvSpPr>
            <p:spPr bwMode="auto">
              <a:xfrm>
                <a:off x="4896" y="3729"/>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noProof="1">
                    <a:latin typeface="Courier New" charset="0"/>
                  </a:rPr>
                  <a:t>ID</a:t>
                </a:r>
                <a:endParaRPr lang="en-US" dirty="0">
                  <a:latin typeface="Courier New" charset="0"/>
                </a:endParaRPr>
              </a:p>
            </p:txBody>
          </p:sp>
        </p:grpSp>
        <p:grpSp>
          <p:nvGrpSpPr>
            <p:cNvPr id="4" name="Group 15"/>
            <p:cNvGrpSpPr>
              <a:grpSpLocks/>
            </p:cNvGrpSpPr>
            <p:nvPr/>
          </p:nvGrpSpPr>
          <p:grpSpPr bwMode="auto">
            <a:xfrm>
              <a:off x="3467710" y="5807898"/>
              <a:ext cx="762000" cy="560388"/>
              <a:chOff x="1552" y="3729"/>
              <a:chExt cx="480" cy="353"/>
            </a:xfrm>
          </p:grpSpPr>
          <p:sp>
            <p:nvSpPr>
              <p:cNvPr id="191" name="Rectangle 16"/>
              <p:cNvSpPr>
                <a:spLocks noChangeArrowheads="1"/>
              </p:cNvSpPr>
              <p:nvPr/>
            </p:nvSpPr>
            <p:spPr bwMode="auto">
              <a:xfrm>
                <a:off x="1568" y="3915"/>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92" name="Rectangle 17"/>
              <p:cNvSpPr>
                <a:spLocks noChangeArrowheads="1"/>
              </p:cNvSpPr>
              <p:nvPr/>
            </p:nvSpPr>
            <p:spPr bwMode="auto">
              <a:xfrm>
                <a:off x="1570" y="3897"/>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9</a:t>
                </a:r>
                <a:endParaRPr lang="en-US" dirty="0">
                  <a:latin typeface="Courier New" charset="0"/>
                </a:endParaRPr>
              </a:p>
            </p:txBody>
          </p:sp>
          <p:sp>
            <p:nvSpPr>
              <p:cNvPr id="193" name="Rectangle 18"/>
              <p:cNvSpPr>
                <a:spLocks noChangeArrowheads="1"/>
              </p:cNvSpPr>
              <p:nvPr/>
            </p:nvSpPr>
            <p:spPr bwMode="auto">
              <a:xfrm>
                <a:off x="1568" y="3747"/>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94" name="Rectangle 19"/>
              <p:cNvSpPr>
                <a:spLocks noChangeArrowheads="1"/>
              </p:cNvSpPr>
              <p:nvPr/>
            </p:nvSpPr>
            <p:spPr bwMode="auto">
              <a:xfrm>
                <a:off x="1552" y="3729"/>
                <a:ext cx="480"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CONST</a:t>
                </a:r>
                <a:endParaRPr lang="en-US" dirty="0">
                  <a:latin typeface="Courier New" charset="0"/>
                </a:endParaRPr>
              </a:p>
            </p:txBody>
          </p:sp>
        </p:grpSp>
        <p:grpSp>
          <p:nvGrpSpPr>
            <p:cNvPr id="5" name="Group 20"/>
            <p:cNvGrpSpPr>
              <a:grpSpLocks/>
            </p:cNvGrpSpPr>
            <p:nvPr/>
          </p:nvGrpSpPr>
          <p:grpSpPr bwMode="auto">
            <a:xfrm>
              <a:off x="5763235" y="5807898"/>
              <a:ext cx="688975" cy="560388"/>
              <a:chOff x="4894" y="3729"/>
              <a:chExt cx="434" cy="353"/>
            </a:xfrm>
          </p:grpSpPr>
          <p:sp>
            <p:nvSpPr>
              <p:cNvPr id="187" name="Rectangle 21"/>
              <p:cNvSpPr>
                <a:spLocks noChangeArrowheads="1"/>
              </p:cNvSpPr>
              <p:nvPr/>
            </p:nvSpPr>
            <p:spPr bwMode="auto">
              <a:xfrm>
                <a:off x="4894" y="3915"/>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88" name="Rectangle 22"/>
              <p:cNvSpPr>
                <a:spLocks noChangeArrowheads="1"/>
              </p:cNvSpPr>
              <p:nvPr/>
            </p:nvSpPr>
            <p:spPr bwMode="auto">
              <a:xfrm>
                <a:off x="4896" y="3897"/>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x</a:t>
                </a:r>
                <a:endParaRPr lang="en-US" dirty="0">
                  <a:latin typeface="Courier New" charset="0"/>
                </a:endParaRPr>
              </a:p>
            </p:txBody>
          </p:sp>
          <p:sp>
            <p:nvSpPr>
              <p:cNvPr id="189" name="Rectangle 23"/>
              <p:cNvSpPr>
                <a:spLocks noChangeArrowheads="1"/>
              </p:cNvSpPr>
              <p:nvPr/>
            </p:nvSpPr>
            <p:spPr bwMode="auto">
              <a:xfrm>
                <a:off x="4894" y="3747"/>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90" name="Rectangle 24"/>
              <p:cNvSpPr>
                <a:spLocks noChangeArrowheads="1"/>
              </p:cNvSpPr>
              <p:nvPr/>
            </p:nvSpPr>
            <p:spPr bwMode="auto">
              <a:xfrm>
                <a:off x="4896" y="3729"/>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noProof="1">
                    <a:latin typeface="Courier New" charset="0"/>
                  </a:rPr>
                  <a:t>ID</a:t>
                </a:r>
                <a:endParaRPr lang="en-US" dirty="0">
                  <a:latin typeface="Courier New" charset="0"/>
                </a:endParaRPr>
              </a:p>
            </p:txBody>
          </p:sp>
        </p:grpSp>
        <p:grpSp>
          <p:nvGrpSpPr>
            <p:cNvPr id="6" name="Group 25"/>
            <p:cNvGrpSpPr>
              <a:grpSpLocks/>
            </p:cNvGrpSpPr>
            <p:nvPr/>
          </p:nvGrpSpPr>
          <p:grpSpPr bwMode="auto">
            <a:xfrm>
              <a:off x="4620235" y="5807897"/>
              <a:ext cx="688975" cy="823913"/>
              <a:chOff x="3078" y="3729"/>
              <a:chExt cx="434" cy="519"/>
            </a:xfrm>
          </p:grpSpPr>
          <p:sp>
            <p:nvSpPr>
              <p:cNvPr id="181" name="Rectangle 26"/>
              <p:cNvSpPr>
                <a:spLocks noChangeArrowheads="1"/>
              </p:cNvSpPr>
              <p:nvPr/>
            </p:nvSpPr>
            <p:spPr bwMode="auto">
              <a:xfrm>
                <a:off x="3078" y="3915"/>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82" name="Rectangle 27"/>
              <p:cNvSpPr>
                <a:spLocks noChangeArrowheads="1"/>
              </p:cNvSpPr>
              <p:nvPr/>
            </p:nvSpPr>
            <p:spPr bwMode="auto">
              <a:xfrm>
                <a:off x="3080" y="3897"/>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a:t>
                </a:r>
                <a:endParaRPr lang="en-US" dirty="0">
                  <a:latin typeface="Courier New" charset="0"/>
                </a:endParaRPr>
              </a:p>
            </p:txBody>
          </p:sp>
          <p:sp>
            <p:nvSpPr>
              <p:cNvPr id="183" name="Rectangle 28"/>
              <p:cNvSpPr>
                <a:spLocks noChangeArrowheads="1"/>
              </p:cNvSpPr>
              <p:nvPr/>
            </p:nvSpPr>
            <p:spPr bwMode="auto">
              <a:xfrm>
                <a:off x="3078" y="3747"/>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84" name="Rectangle 29"/>
              <p:cNvSpPr>
                <a:spLocks noChangeArrowheads="1"/>
              </p:cNvSpPr>
              <p:nvPr/>
            </p:nvSpPr>
            <p:spPr bwMode="auto">
              <a:xfrm>
                <a:off x="3080" y="3729"/>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COMP</a:t>
                </a:r>
                <a:endParaRPr lang="en-US" dirty="0">
                  <a:latin typeface="Courier New" charset="0"/>
                </a:endParaRPr>
              </a:p>
            </p:txBody>
          </p:sp>
          <p:sp>
            <p:nvSpPr>
              <p:cNvPr id="185" name="Rectangle 30"/>
              <p:cNvSpPr>
                <a:spLocks noChangeArrowheads="1"/>
              </p:cNvSpPr>
              <p:nvPr/>
            </p:nvSpPr>
            <p:spPr bwMode="auto">
              <a:xfrm>
                <a:off x="3078" y="4081"/>
                <a:ext cx="213"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86" name="Rectangle 31"/>
              <p:cNvSpPr>
                <a:spLocks noChangeArrowheads="1"/>
              </p:cNvSpPr>
              <p:nvPr/>
            </p:nvSpPr>
            <p:spPr bwMode="auto">
              <a:xfrm>
                <a:off x="3293" y="4081"/>
                <a:ext cx="219"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grpSp>
        <p:cxnSp>
          <p:nvCxnSpPr>
            <p:cNvPr id="140" name="AutoShape 32"/>
            <p:cNvCxnSpPr>
              <a:cxnSpLocks noChangeShapeType="1"/>
              <a:stCxn id="141" idx="6"/>
            </p:cNvCxnSpPr>
            <p:nvPr/>
          </p:nvCxnSpPr>
          <p:spPr bwMode="auto">
            <a:xfrm flipV="1">
              <a:off x="5180623" y="5959916"/>
              <a:ext cx="585787" cy="545684"/>
            </a:xfrm>
            <a:prstGeom prst="bentConnector3">
              <a:avLst>
                <a:gd name="adj1" fmla="val 50000"/>
              </a:avLst>
            </a:prstGeom>
            <a:noFill/>
            <a:ln w="9525">
              <a:solidFill>
                <a:schemeClr val="tx1"/>
              </a:solidFill>
              <a:miter lim="800000"/>
              <a:headEnd/>
              <a:tailEnd type="triangle" w="med" len="med"/>
            </a:ln>
            <a:effectLst/>
          </p:spPr>
        </p:cxnSp>
        <p:sp>
          <p:nvSpPr>
            <p:cNvPr id="141" name="Oval 33"/>
            <p:cNvSpPr>
              <a:spLocks noChangeArrowheads="1"/>
            </p:cNvSpPr>
            <p:nvPr/>
          </p:nvSpPr>
          <p:spPr bwMode="auto">
            <a:xfrm>
              <a:off x="5106010" y="6468294"/>
              <a:ext cx="74613" cy="74612"/>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pPr>
                <a:lnSpc>
                  <a:spcPct val="90000"/>
                </a:lnSpc>
              </a:pPr>
              <a:endParaRPr lang="en-US"/>
            </a:p>
          </p:txBody>
        </p:sp>
        <p:sp>
          <p:nvSpPr>
            <p:cNvPr id="143" name="Oval 34"/>
            <p:cNvSpPr>
              <a:spLocks noChangeArrowheads="1"/>
            </p:cNvSpPr>
            <p:nvPr/>
          </p:nvSpPr>
          <p:spPr bwMode="auto">
            <a:xfrm>
              <a:off x="4750410" y="6468294"/>
              <a:ext cx="74613" cy="74612"/>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pPr>
                <a:lnSpc>
                  <a:spcPct val="90000"/>
                </a:lnSpc>
              </a:pPr>
              <a:endParaRPr lang="en-US"/>
            </a:p>
          </p:txBody>
        </p:sp>
        <p:cxnSp>
          <p:nvCxnSpPr>
            <p:cNvPr id="144" name="AutoShape 35"/>
            <p:cNvCxnSpPr>
              <a:cxnSpLocks noChangeShapeType="1"/>
              <a:stCxn id="143" idx="2"/>
            </p:cNvCxnSpPr>
            <p:nvPr/>
          </p:nvCxnSpPr>
          <p:spPr bwMode="auto">
            <a:xfrm rot="10800000">
              <a:off x="3493110" y="5984106"/>
              <a:ext cx="1257300" cy="522288"/>
            </a:xfrm>
            <a:prstGeom prst="bentConnector3">
              <a:avLst>
                <a:gd name="adj1" fmla="val 118306"/>
              </a:avLst>
            </a:prstGeom>
            <a:noFill/>
            <a:ln w="9525">
              <a:solidFill>
                <a:schemeClr val="tx1"/>
              </a:solidFill>
              <a:miter lim="800000"/>
              <a:headEnd/>
              <a:tailEnd type="triangle" w="med" len="med"/>
            </a:ln>
            <a:effectLst/>
          </p:spPr>
        </p:cxnSp>
        <p:sp>
          <p:nvSpPr>
            <p:cNvPr id="149" name="Rectangle 36"/>
            <p:cNvSpPr>
              <a:spLocks noChangeArrowheads="1"/>
            </p:cNvSpPr>
            <p:nvPr/>
          </p:nvSpPr>
          <p:spPr bwMode="auto">
            <a:xfrm>
              <a:off x="7849210" y="6103169"/>
              <a:ext cx="688975" cy="265112"/>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50" name="Rectangle 37"/>
            <p:cNvSpPr>
              <a:spLocks noChangeArrowheads="1"/>
            </p:cNvSpPr>
            <p:nvPr/>
          </p:nvSpPr>
          <p:spPr bwMode="auto">
            <a:xfrm>
              <a:off x="7852385" y="6074216"/>
              <a:ext cx="684213" cy="28982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7</a:t>
              </a:r>
              <a:endParaRPr lang="en-US" dirty="0">
                <a:latin typeface="Courier New" charset="0"/>
              </a:endParaRPr>
            </a:p>
          </p:txBody>
        </p:sp>
        <p:sp>
          <p:nvSpPr>
            <p:cNvPr id="151" name="Rectangle 38"/>
            <p:cNvSpPr>
              <a:spLocks noChangeArrowheads="1"/>
            </p:cNvSpPr>
            <p:nvPr/>
          </p:nvSpPr>
          <p:spPr bwMode="auto">
            <a:xfrm>
              <a:off x="7849210" y="5836469"/>
              <a:ext cx="688975" cy="265112"/>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52" name="Rectangle 39"/>
            <p:cNvSpPr>
              <a:spLocks noChangeArrowheads="1"/>
            </p:cNvSpPr>
            <p:nvPr/>
          </p:nvSpPr>
          <p:spPr bwMode="auto">
            <a:xfrm>
              <a:off x="7811110" y="5807516"/>
              <a:ext cx="762000" cy="28982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CONST</a:t>
              </a:r>
              <a:endParaRPr lang="en-US" dirty="0">
                <a:latin typeface="Courier New" charset="0"/>
              </a:endParaRPr>
            </a:p>
          </p:txBody>
        </p:sp>
        <p:grpSp>
          <p:nvGrpSpPr>
            <p:cNvPr id="7" name="Group 40"/>
            <p:cNvGrpSpPr>
              <a:grpSpLocks/>
            </p:cNvGrpSpPr>
            <p:nvPr/>
          </p:nvGrpSpPr>
          <p:grpSpPr bwMode="auto">
            <a:xfrm>
              <a:off x="6817335" y="5807897"/>
              <a:ext cx="688975" cy="823913"/>
              <a:chOff x="3078" y="3729"/>
              <a:chExt cx="434" cy="519"/>
            </a:xfrm>
          </p:grpSpPr>
          <p:sp>
            <p:nvSpPr>
              <p:cNvPr id="175" name="Rectangle 41"/>
              <p:cNvSpPr>
                <a:spLocks noChangeArrowheads="1"/>
              </p:cNvSpPr>
              <p:nvPr/>
            </p:nvSpPr>
            <p:spPr bwMode="auto">
              <a:xfrm>
                <a:off x="3078" y="3915"/>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76" name="Rectangle 42"/>
              <p:cNvSpPr>
                <a:spLocks noChangeArrowheads="1"/>
              </p:cNvSpPr>
              <p:nvPr/>
            </p:nvSpPr>
            <p:spPr bwMode="auto">
              <a:xfrm>
                <a:off x="3080" y="3897"/>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a:t>
                </a:r>
                <a:endParaRPr lang="en-US" dirty="0">
                  <a:latin typeface="Courier New" charset="0"/>
                </a:endParaRPr>
              </a:p>
            </p:txBody>
          </p:sp>
          <p:sp>
            <p:nvSpPr>
              <p:cNvPr id="177" name="Rectangle 43"/>
              <p:cNvSpPr>
                <a:spLocks noChangeArrowheads="1"/>
              </p:cNvSpPr>
              <p:nvPr/>
            </p:nvSpPr>
            <p:spPr bwMode="auto">
              <a:xfrm>
                <a:off x="3078" y="3747"/>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78" name="Rectangle 44"/>
              <p:cNvSpPr>
                <a:spLocks noChangeArrowheads="1"/>
              </p:cNvSpPr>
              <p:nvPr/>
            </p:nvSpPr>
            <p:spPr bwMode="auto">
              <a:xfrm>
                <a:off x="3080" y="3729"/>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COMP</a:t>
                </a:r>
                <a:endParaRPr lang="en-US" dirty="0">
                  <a:latin typeface="Courier New" charset="0"/>
                </a:endParaRPr>
              </a:p>
            </p:txBody>
          </p:sp>
          <p:sp>
            <p:nvSpPr>
              <p:cNvPr id="179" name="Rectangle 45"/>
              <p:cNvSpPr>
                <a:spLocks noChangeArrowheads="1"/>
              </p:cNvSpPr>
              <p:nvPr/>
            </p:nvSpPr>
            <p:spPr bwMode="auto">
              <a:xfrm>
                <a:off x="3078" y="4081"/>
                <a:ext cx="213"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80" name="Rectangle 46"/>
              <p:cNvSpPr>
                <a:spLocks noChangeArrowheads="1"/>
              </p:cNvSpPr>
              <p:nvPr/>
            </p:nvSpPr>
            <p:spPr bwMode="auto">
              <a:xfrm>
                <a:off x="3293" y="4081"/>
                <a:ext cx="219"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grpSp>
        <p:sp>
          <p:nvSpPr>
            <p:cNvPr id="154" name="Oval 47"/>
            <p:cNvSpPr>
              <a:spLocks noChangeArrowheads="1"/>
            </p:cNvSpPr>
            <p:nvPr/>
          </p:nvSpPr>
          <p:spPr bwMode="auto">
            <a:xfrm>
              <a:off x="7303110" y="6468294"/>
              <a:ext cx="74613" cy="74612"/>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pPr>
                <a:lnSpc>
                  <a:spcPct val="90000"/>
                </a:lnSpc>
              </a:pPr>
              <a:endParaRPr lang="en-US"/>
            </a:p>
          </p:txBody>
        </p:sp>
        <p:sp>
          <p:nvSpPr>
            <p:cNvPr id="155" name="Oval 48"/>
            <p:cNvSpPr>
              <a:spLocks noChangeArrowheads="1"/>
            </p:cNvSpPr>
            <p:nvPr/>
          </p:nvSpPr>
          <p:spPr bwMode="auto">
            <a:xfrm>
              <a:off x="6947510" y="6468294"/>
              <a:ext cx="74613" cy="74612"/>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pPr>
                <a:lnSpc>
                  <a:spcPct val="90000"/>
                </a:lnSpc>
              </a:pPr>
              <a:endParaRPr lang="en-US"/>
            </a:p>
          </p:txBody>
        </p:sp>
        <p:cxnSp>
          <p:nvCxnSpPr>
            <p:cNvPr id="156" name="AutoShape 49"/>
            <p:cNvCxnSpPr>
              <a:cxnSpLocks noChangeShapeType="1"/>
              <a:stCxn id="154" idx="6"/>
              <a:endCxn id="151" idx="1"/>
            </p:cNvCxnSpPr>
            <p:nvPr/>
          </p:nvCxnSpPr>
          <p:spPr bwMode="auto">
            <a:xfrm flipV="1">
              <a:off x="7377723" y="5969819"/>
              <a:ext cx="471487" cy="536575"/>
            </a:xfrm>
            <a:prstGeom prst="bentConnector3">
              <a:avLst>
                <a:gd name="adj1" fmla="val 52185"/>
              </a:avLst>
            </a:prstGeom>
            <a:noFill/>
            <a:ln w="9525">
              <a:solidFill>
                <a:schemeClr val="tx1"/>
              </a:solidFill>
              <a:miter lim="800000"/>
              <a:headEnd/>
              <a:tailEnd type="triangle" w="med" len="med"/>
            </a:ln>
            <a:effectLst/>
          </p:spPr>
        </p:cxnSp>
        <p:cxnSp>
          <p:nvCxnSpPr>
            <p:cNvPr id="158" name="AutoShape 50"/>
            <p:cNvCxnSpPr>
              <a:cxnSpLocks noChangeShapeType="1"/>
              <a:stCxn id="155" idx="2"/>
            </p:cNvCxnSpPr>
            <p:nvPr/>
          </p:nvCxnSpPr>
          <p:spPr bwMode="auto">
            <a:xfrm rot="10800000">
              <a:off x="6553200" y="5638800"/>
              <a:ext cx="394310" cy="866800"/>
            </a:xfrm>
            <a:prstGeom prst="bentConnector2">
              <a:avLst/>
            </a:prstGeom>
            <a:noFill/>
            <a:ln w="9525">
              <a:solidFill>
                <a:schemeClr val="tx1"/>
              </a:solidFill>
              <a:miter lim="800000"/>
              <a:headEnd/>
              <a:tailEnd/>
            </a:ln>
            <a:effectLst/>
          </p:spPr>
        </p:cxnSp>
        <p:cxnSp>
          <p:nvCxnSpPr>
            <p:cNvPr id="159" name="AutoShape 51"/>
            <p:cNvCxnSpPr>
              <a:cxnSpLocks noChangeShapeType="1"/>
              <a:endCxn id="184" idx="1"/>
            </p:cNvCxnSpPr>
            <p:nvPr/>
          </p:nvCxnSpPr>
          <p:spPr bwMode="auto">
            <a:xfrm rot="10800000" flipV="1">
              <a:off x="4623410" y="5647856"/>
              <a:ext cx="1917700" cy="305298"/>
            </a:xfrm>
            <a:prstGeom prst="bentConnector3">
              <a:avLst>
                <a:gd name="adj1" fmla="val 111921"/>
              </a:avLst>
            </a:prstGeom>
            <a:noFill/>
            <a:ln w="9525">
              <a:solidFill>
                <a:schemeClr val="tx1"/>
              </a:solidFill>
              <a:miter lim="800000"/>
              <a:headEnd/>
              <a:tailEnd type="triangle" w="med" len="med"/>
            </a:ln>
            <a:effectLst/>
          </p:spPr>
        </p:cxnSp>
        <p:grpSp>
          <p:nvGrpSpPr>
            <p:cNvPr id="8" name="Group 52"/>
            <p:cNvGrpSpPr>
              <a:grpSpLocks/>
            </p:cNvGrpSpPr>
            <p:nvPr/>
          </p:nvGrpSpPr>
          <p:grpSpPr bwMode="auto">
            <a:xfrm>
              <a:off x="2261210" y="5807897"/>
              <a:ext cx="688975" cy="823913"/>
              <a:chOff x="3078" y="3729"/>
              <a:chExt cx="434" cy="519"/>
            </a:xfrm>
          </p:grpSpPr>
          <p:sp>
            <p:nvSpPr>
              <p:cNvPr id="169" name="Rectangle 53"/>
              <p:cNvSpPr>
                <a:spLocks noChangeArrowheads="1"/>
              </p:cNvSpPr>
              <p:nvPr/>
            </p:nvSpPr>
            <p:spPr bwMode="auto">
              <a:xfrm>
                <a:off x="3078" y="3915"/>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70" name="Rectangle 54"/>
              <p:cNvSpPr>
                <a:spLocks noChangeArrowheads="1"/>
              </p:cNvSpPr>
              <p:nvPr/>
            </p:nvSpPr>
            <p:spPr bwMode="auto">
              <a:xfrm>
                <a:off x="3080" y="3897"/>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noProof="1">
                    <a:latin typeface="Courier New" charset="0"/>
                  </a:rPr>
                  <a:t>=</a:t>
                </a:r>
                <a:endParaRPr lang="en-US" dirty="0">
                  <a:latin typeface="Courier New" charset="0"/>
                </a:endParaRPr>
              </a:p>
            </p:txBody>
          </p:sp>
          <p:sp>
            <p:nvSpPr>
              <p:cNvPr id="171" name="Rectangle 55"/>
              <p:cNvSpPr>
                <a:spLocks noChangeArrowheads="1"/>
              </p:cNvSpPr>
              <p:nvPr/>
            </p:nvSpPr>
            <p:spPr bwMode="auto">
              <a:xfrm>
                <a:off x="3078" y="3747"/>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72" name="Rectangle 56"/>
              <p:cNvSpPr>
                <a:spLocks noChangeArrowheads="1"/>
              </p:cNvSpPr>
              <p:nvPr/>
            </p:nvSpPr>
            <p:spPr bwMode="auto">
              <a:xfrm>
                <a:off x="3080" y="3729"/>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COMP</a:t>
                </a:r>
                <a:endParaRPr lang="en-US" dirty="0">
                  <a:latin typeface="Courier New" charset="0"/>
                </a:endParaRPr>
              </a:p>
            </p:txBody>
          </p:sp>
          <p:sp>
            <p:nvSpPr>
              <p:cNvPr id="173" name="Rectangle 57"/>
              <p:cNvSpPr>
                <a:spLocks noChangeArrowheads="1"/>
              </p:cNvSpPr>
              <p:nvPr/>
            </p:nvSpPr>
            <p:spPr bwMode="auto">
              <a:xfrm>
                <a:off x="3078" y="4081"/>
                <a:ext cx="213"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74" name="Rectangle 58"/>
              <p:cNvSpPr>
                <a:spLocks noChangeArrowheads="1"/>
              </p:cNvSpPr>
              <p:nvPr/>
            </p:nvSpPr>
            <p:spPr bwMode="auto">
              <a:xfrm>
                <a:off x="3293" y="4081"/>
                <a:ext cx="219"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grpSp>
        <p:sp>
          <p:nvSpPr>
            <p:cNvPr id="161" name="Oval 59"/>
            <p:cNvSpPr>
              <a:spLocks noChangeArrowheads="1"/>
            </p:cNvSpPr>
            <p:nvPr/>
          </p:nvSpPr>
          <p:spPr bwMode="auto">
            <a:xfrm>
              <a:off x="2746985" y="6468294"/>
              <a:ext cx="74613" cy="74612"/>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pPr>
                <a:lnSpc>
                  <a:spcPct val="90000"/>
                </a:lnSpc>
              </a:pPr>
              <a:endParaRPr lang="en-US"/>
            </a:p>
          </p:txBody>
        </p:sp>
        <p:sp>
          <p:nvSpPr>
            <p:cNvPr id="162" name="Oval 60"/>
            <p:cNvSpPr>
              <a:spLocks noChangeArrowheads="1"/>
            </p:cNvSpPr>
            <p:nvPr/>
          </p:nvSpPr>
          <p:spPr bwMode="auto">
            <a:xfrm>
              <a:off x="2391385" y="6468294"/>
              <a:ext cx="74613" cy="74612"/>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pPr>
                <a:lnSpc>
                  <a:spcPct val="90000"/>
                </a:lnSpc>
              </a:pPr>
              <a:endParaRPr lang="en-US"/>
            </a:p>
          </p:txBody>
        </p:sp>
        <p:cxnSp>
          <p:nvCxnSpPr>
            <p:cNvPr id="164" name="AutoShape 61"/>
            <p:cNvCxnSpPr>
              <a:cxnSpLocks noChangeShapeType="1"/>
              <a:stCxn id="161" idx="6"/>
            </p:cNvCxnSpPr>
            <p:nvPr/>
          </p:nvCxnSpPr>
          <p:spPr bwMode="auto">
            <a:xfrm flipV="1">
              <a:off x="2821598" y="5479143"/>
              <a:ext cx="250592" cy="1026457"/>
            </a:xfrm>
            <a:prstGeom prst="bentConnector2">
              <a:avLst/>
            </a:prstGeom>
            <a:noFill/>
            <a:ln w="9525">
              <a:solidFill>
                <a:schemeClr val="tx1"/>
              </a:solidFill>
              <a:miter lim="800000"/>
              <a:headEnd/>
              <a:tailEnd/>
            </a:ln>
            <a:effectLst/>
          </p:spPr>
        </p:cxnSp>
        <p:cxnSp>
          <p:nvCxnSpPr>
            <p:cNvPr id="165" name="AutoShape 62"/>
            <p:cNvCxnSpPr>
              <a:cxnSpLocks noChangeShapeType="1"/>
              <a:endCxn id="177" idx="1"/>
            </p:cNvCxnSpPr>
            <p:nvPr/>
          </p:nvCxnSpPr>
          <p:spPr bwMode="auto">
            <a:xfrm rot="16200000" flipH="1">
              <a:off x="6479023" y="5630716"/>
              <a:ext cx="489299" cy="187325"/>
            </a:xfrm>
            <a:prstGeom prst="bentConnector2">
              <a:avLst/>
            </a:prstGeom>
            <a:noFill/>
            <a:ln w="9525">
              <a:solidFill>
                <a:schemeClr val="tx1"/>
              </a:solidFill>
              <a:miter lim="800000"/>
              <a:headEnd/>
              <a:tailEnd type="triangle" w="med" len="med"/>
            </a:ln>
            <a:effectLst/>
          </p:spPr>
        </p:cxnSp>
        <p:cxnSp>
          <p:nvCxnSpPr>
            <p:cNvPr id="166" name="AutoShape 63"/>
            <p:cNvCxnSpPr>
              <a:cxnSpLocks noChangeShapeType="1"/>
            </p:cNvCxnSpPr>
            <p:nvPr/>
          </p:nvCxnSpPr>
          <p:spPr bwMode="auto">
            <a:xfrm>
              <a:off x="3074010" y="5479731"/>
              <a:ext cx="3556000" cy="0"/>
            </a:xfrm>
            <a:prstGeom prst="straightConnector1">
              <a:avLst/>
            </a:prstGeom>
            <a:noFill/>
            <a:ln w="9525">
              <a:solidFill>
                <a:schemeClr val="tx1"/>
              </a:solidFill>
              <a:round/>
              <a:headEnd/>
              <a:tailEnd/>
            </a:ln>
            <a:effectLst/>
          </p:spPr>
        </p:cxnSp>
        <p:cxnSp>
          <p:nvCxnSpPr>
            <p:cNvPr id="167" name="AutoShape 64"/>
            <p:cNvCxnSpPr>
              <a:cxnSpLocks noChangeShapeType="1"/>
            </p:cNvCxnSpPr>
            <p:nvPr/>
          </p:nvCxnSpPr>
          <p:spPr bwMode="auto">
            <a:xfrm rot="16200000" flipV="1">
              <a:off x="1714794" y="5829006"/>
              <a:ext cx="866800" cy="486387"/>
            </a:xfrm>
            <a:prstGeom prst="bentConnector3">
              <a:avLst>
                <a:gd name="adj1" fmla="val -234"/>
              </a:avLst>
            </a:prstGeom>
            <a:noFill/>
            <a:ln w="9525">
              <a:solidFill>
                <a:schemeClr val="tx1"/>
              </a:solidFill>
              <a:miter lim="800000"/>
              <a:headEnd/>
              <a:tailEnd/>
            </a:ln>
            <a:effectLst/>
          </p:spPr>
        </p:cxnSp>
        <p:cxnSp>
          <p:nvCxnSpPr>
            <p:cNvPr id="168" name="AutoShape 65"/>
            <p:cNvCxnSpPr>
              <a:cxnSpLocks noChangeShapeType="1"/>
              <a:endCxn id="197" idx="1"/>
            </p:cNvCxnSpPr>
            <p:nvPr/>
          </p:nvCxnSpPr>
          <p:spPr bwMode="auto">
            <a:xfrm rot="10800000" flipV="1">
              <a:off x="1103924" y="5638800"/>
              <a:ext cx="801077" cy="330230"/>
            </a:xfrm>
            <a:prstGeom prst="bentConnector3">
              <a:avLst>
                <a:gd name="adj1" fmla="val 128537"/>
              </a:avLst>
            </a:prstGeom>
            <a:noFill/>
            <a:ln w="9525">
              <a:solidFill>
                <a:schemeClr val="tx1"/>
              </a:solidFill>
              <a:miter lim="800000"/>
              <a:headEnd/>
              <a:tailEnd type="triangle" w="med" len="med"/>
            </a:ln>
            <a:effectLst/>
          </p:spPr>
        </p:cxnSp>
      </p:grpSp>
      <p:grpSp>
        <p:nvGrpSpPr>
          <p:cNvPr id="9" name="Group 211"/>
          <p:cNvGrpSpPr/>
          <p:nvPr/>
        </p:nvGrpSpPr>
        <p:grpSpPr>
          <a:xfrm>
            <a:off x="560615" y="1415973"/>
            <a:ext cx="8039100" cy="3361646"/>
            <a:chOff x="548520" y="1415973"/>
            <a:chExt cx="8039100" cy="3361646"/>
          </a:xfrm>
        </p:grpSpPr>
        <p:sp>
          <p:nvSpPr>
            <p:cNvPr id="200" name="Rectangle 7"/>
            <p:cNvSpPr>
              <a:spLocks noChangeArrowheads="1"/>
            </p:cNvSpPr>
            <p:nvPr/>
          </p:nvSpPr>
          <p:spPr bwMode="auto">
            <a:xfrm>
              <a:off x="548520" y="1452257"/>
              <a:ext cx="8032750" cy="3325362"/>
            </a:xfrm>
            <a:prstGeom prst="rect">
              <a:avLst/>
            </a:prstGeom>
            <a:solidFill>
              <a:schemeClr val="bg1"/>
            </a:solidFill>
            <a:ln w="19050">
              <a:solidFill>
                <a:schemeClr val="tx1"/>
              </a:solidFill>
              <a:miter lim="800000"/>
              <a:headEnd/>
              <a:tailEnd/>
            </a:ln>
            <a:effectLst/>
          </p:spPr>
          <p:txBody>
            <a:bodyPr wrap="none" anchor="ctr">
              <a:prstTxWarp prst="textNoShape">
                <a:avLst/>
              </a:prstTxWarp>
            </a:bodyPr>
            <a:lstStyle/>
            <a:p>
              <a:endParaRPr lang="en-US"/>
            </a:p>
          </p:txBody>
        </p:sp>
        <p:sp>
          <p:nvSpPr>
            <p:cNvPr id="202" name="Text Box 8"/>
            <p:cNvSpPr txBox="1">
              <a:spLocks noChangeArrowheads="1"/>
            </p:cNvSpPr>
            <p:nvPr/>
          </p:nvSpPr>
          <p:spPr bwMode="auto">
            <a:xfrm>
              <a:off x="624720" y="1415973"/>
              <a:ext cx="7962900" cy="2893100"/>
            </a:xfrm>
            <a:prstGeom prst="rect">
              <a:avLst/>
            </a:prstGeom>
            <a:noFill/>
            <a:ln w="9525">
              <a:noFill/>
              <a:miter lim="800000"/>
              <a:headEnd/>
              <a:tailEnd/>
            </a:ln>
            <a:effectLst/>
          </p:spPr>
          <p:txBody>
            <a:bodyPr>
              <a:prstTxWarp prst="textNoShape">
                <a:avLst/>
              </a:prstTxWarp>
              <a:spAutoFit/>
            </a:bodyPr>
            <a:lstStyle/>
            <a:p>
              <a:r>
                <a:rPr lang="en-US" noProof="1" smtClean="0">
                  <a:latin typeface="Courier New" charset="0"/>
                </a:rPr>
                <a:t>int CompoundExp::eval(EvaluationContext &amp; context) {</a:t>
              </a:r>
            </a:p>
            <a:p>
              <a:r>
                <a:rPr lang="en-US" noProof="1" smtClean="0">
                  <a:latin typeface="Courier New" charset="0"/>
                </a:rPr>
                <a:t>   int right = rhs-&gt;eval(context);</a:t>
              </a:r>
            </a:p>
            <a:p>
              <a:r>
                <a:rPr lang="en-US" noProof="1" smtClean="0">
                  <a:latin typeface="Courier New" charset="0"/>
                </a:rPr>
                <a:t>   if (op == "=") {</a:t>
              </a:r>
            </a:p>
            <a:p>
              <a:r>
                <a:rPr lang="en-US" noProof="1" smtClean="0">
                  <a:latin typeface="Courier New" charset="0"/>
                </a:rPr>
                <a:t>      context.setValue(lhs-&gt;getIdentifierName(), right);</a:t>
              </a:r>
            </a:p>
            <a:p>
              <a:r>
                <a:rPr lang="en-US" noProof="1" smtClean="0">
                  <a:latin typeface="Courier New" charset="0"/>
                </a:rPr>
                <a:t>      return right;</a:t>
              </a:r>
            </a:p>
            <a:p>
              <a:r>
                <a:rPr lang="en-US" noProof="1" smtClean="0">
                  <a:latin typeface="Courier New" charset="0"/>
                </a:rPr>
                <a:t>   }</a:t>
              </a:r>
            </a:p>
            <a:p>
              <a:r>
                <a:rPr lang="en-US" noProof="1" smtClean="0">
                  <a:latin typeface="Courier New" charset="0"/>
                </a:rPr>
                <a:t>   int left = lhs-&gt;eval(context);</a:t>
              </a:r>
            </a:p>
            <a:p>
              <a:r>
                <a:rPr lang="en-US" noProof="1" smtClean="0">
                  <a:latin typeface="Courier New" charset="0"/>
                </a:rPr>
                <a:t>   if (op == "+") return left + right;</a:t>
              </a:r>
            </a:p>
            <a:p>
              <a:r>
                <a:rPr lang="en-US" noProof="1" smtClean="0">
                  <a:latin typeface="Courier New" charset="0"/>
                </a:rPr>
                <a:t>   if (op == "-") return left - right;</a:t>
              </a:r>
            </a:p>
            <a:p>
              <a:r>
                <a:rPr lang="en-US" noProof="1" smtClean="0">
                  <a:latin typeface="Courier New" charset="0"/>
                </a:rPr>
                <a:t>   if (op == "*") return left * right;</a:t>
              </a:r>
            </a:p>
            <a:p>
              <a:r>
                <a:rPr lang="en-US" noProof="1" smtClean="0">
                  <a:latin typeface="Courier New" charset="0"/>
                </a:rPr>
                <a:t>   if (op == "/") return left / right;</a:t>
              </a:r>
            </a:p>
            <a:p>
              <a:r>
                <a:rPr lang="en-US" noProof="1" smtClean="0">
                  <a:latin typeface="Courier New" charset="0"/>
                </a:rPr>
                <a:t>   error("Illegal operator in expression");</a:t>
              </a:r>
            </a:p>
            <a:p>
              <a:r>
                <a:rPr lang="en-US" noProof="1" smtClean="0">
                  <a:latin typeface="Courier New" charset="0"/>
                </a:rPr>
                <a:t>}</a:t>
              </a:r>
              <a:endParaRPr lang="en-US" noProof="1">
                <a:latin typeface="Courier New" charset="0"/>
              </a:endParaRPr>
            </a:p>
          </p:txBody>
        </p:sp>
        <p:sp>
          <p:nvSpPr>
            <p:cNvPr id="203" name="Rectangle 67"/>
            <p:cNvSpPr>
              <a:spLocks noChangeArrowheads="1"/>
            </p:cNvSpPr>
            <p:nvPr/>
          </p:nvSpPr>
          <p:spPr bwMode="auto">
            <a:xfrm>
              <a:off x="4372580" y="4311950"/>
              <a:ext cx="1825625"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205" name="Text Box 68"/>
            <p:cNvSpPr txBox="1">
              <a:spLocks noChangeArrowheads="1"/>
            </p:cNvSpPr>
            <p:nvPr/>
          </p:nvSpPr>
          <p:spPr bwMode="auto">
            <a:xfrm>
              <a:off x="4331305" y="4018035"/>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context</a:t>
              </a:r>
              <a:endParaRPr lang="en-US" dirty="0">
                <a:latin typeface="Courier New" charset="0"/>
              </a:endParaRPr>
            </a:p>
          </p:txBody>
        </p:sp>
        <p:sp>
          <p:nvSpPr>
            <p:cNvPr id="206" name="Rectangle 71"/>
            <p:cNvSpPr>
              <a:spLocks noChangeArrowheads="1"/>
            </p:cNvSpPr>
            <p:nvPr/>
          </p:nvSpPr>
          <p:spPr bwMode="auto">
            <a:xfrm>
              <a:off x="4407505" y="4329490"/>
              <a:ext cx="723363" cy="307777"/>
            </a:xfrm>
            <a:prstGeom prst="rect">
              <a:avLst/>
            </a:prstGeom>
            <a:noFill/>
            <a:ln w="9525">
              <a:noFill/>
              <a:miter lim="800000"/>
              <a:headEnd/>
              <a:tailEnd/>
            </a:ln>
            <a:effectLst/>
          </p:spPr>
          <p:txBody>
            <a:bodyPr wrap="none">
              <a:prstTxWarp prst="textNoShape">
                <a:avLst/>
              </a:prstTxWarp>
              <a:spAutoFit/>
            </a:bodyPr>
            <a:lstStyle/>
            <a:p>
              <a:r>
                <a:rPr lang="en-US" noProof="1" smtClean="0">
                  <a:latin typeface="Courier New" charset="0"/>
                </a:rPr>
                <a:t>x = 3</a:t>
              </a:r>
              <a:endParaRPr lang="en-US" dirty="0">
                <a:latin typeface="Courier New" charset="0"/>
              </a:endParaRPr>
            </a:p>
          </p:txBody>
        </p:sp>
        <p:sp>
          <p:nvSpPr>
            <p:cNvPr id="207" name="Rectangle 69"/>
            <p:cNvSpPr>
              <a:spLocks noChangeArrowheads="1"/>
            </p:cNvSpPr>
            <p:nvPr/>
          </p:nvSpPr>
          <p:spPr bwMode="auto">
            <a:xfrm>
              <a:off x="7442200" y="4311950"/>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208" name="Text Box 70"/>
            <p:cNvSpPr txBox="1">
              <a:spLocks noChangeArrowheads="1"/>
            </p:cNvSpPr>
            <p:nvPr/>
          </p:nvSpPr>
          <p:spPr bwMode="auto">
            <a:xfrm>
              <a:off x="7404100" y="400594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left</a:t>
              </a:r>
              <a:endParaRPr lang="en-US" dirty="0">
                <a:latin typeface="Courier New" charset="0"/>
              </a:endParaRPr>
            </a:p>
          </p:txBody>
        </p:sp>
        <p:sp>
          <p:nvSpPr>
            <p:cNvPr id="209" name="Rectangle 69"/>
            <p:cNvSpPr>
              <a:spLocks noChangeArrowheads="1"/>
            </p:cNvSpPr>
            <p:nvPr/>
          </p:nvSpPr>
          <p:spPr bwMode="auto">
            <a:xfrm>
              <a:off x="6322180" y="4313160"/>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210" name="Text Box 70"/>
            <p:cNvSpPr txBox="1">
              <a:spLocks noChangeArrowheads="1"/>
            </p:cNvSpPr>
            <p:nvPr/>
          </p:nvSpPr>
          <p:spPr bwMode="auto">
            <a:xfrm>
              <a:off x="6284080" y="400715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right</a:t>
              </a:r>
              <a:endParaRPr lang="en-US" dirty="0">
                <a:latin typeface="Courier New" charset="0"/>
              </a:endParaRPr>
            </a:p>
          </p:txBody>
        </p:sp>
        <p:sp>
          <p:nvSpPr>
            <p:cNvPr id="211" name="Rectangle 69"/>
            <p:cNvSpPr>
              <a:spLocks noChangeArrowheads="1"/>
            </p:cNvSpPr>
            <p:nvPr/>
          </p:nvSpPr>
          <p:spPr bwMode="auto">
            <a:xfrm>
              <a:off x="3265715" y="4314370"/>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212" name="Text Box 70"/>
            <p:cNvSpPr txBox="1">
              <a:spLocks noChangeArrowheads="1"/>
            </p:cNvSpPr>
            <p:nvPr/>
          </p:nvSpPr>
          <p:spPr bwMode="auto">
            <a:xfrm>
              <a:off x="3227615" y="400836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this</a:t>
              </a:r>
              <a:endParaRPr lang="en-US" dirty="0">
                <a:latin typeface="Courier New" charset="0"/>
              </a:endParaRPr>
            </a:p>
          </p:txBody>
        </p:sp>
      </p:grpSp>
      <p:grpSp>
        <p:nvGrpSpPr>
          <p:cNvPr id="10" name="Group 733"/>
          <p:cNvGrpSpPr/>
          <p:nvPr/>
        </p:nvGrpSpPr>
        <p:grpSpPr>
          <a:xfrm>
            <a:off x="2258528" y="4471610"/>
            <a:ext cx="1546254" cy="1481545"/>
            <a:chOff x="2258528" y="4471610"/>
            <a:chExt cx="1546254" cy="1481545"/>
          </a:xfrm>
        </p:grpSpPr>
        <p:sp>
          <p:nvSpPr>
            <p:cNvPr id="214" name="Oval 14"/>
            <p:cNvSpPr>
              <a:spLocks noChangeArrowheads="1"/>
            </p:cNvSpPr>
            <p:nvPr/>
          </p:nvSpPr>
          <p:spPr bwMode="auto">
            <a:xfrm>
              <a:off x="3730170" y="4471610"/>
              <a:ext cx="74612" cy="74612"/>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endParaRPr lang="en-US"/>
            </a:p>
          </p:txBody>
        </p:sp>
        <p:cxnSp>
          <p:nvCxnSpPr>
            <p:cNvPr id="215" name="AutoShape 66"/>
            <p:cNvCxnSpPr>
              <a:cxnSpLocks noChangeShapeType="1"/>
            </p:cNvCxnSpPr>
            <p:nvPr/>
          </p:nvCxnSpPr>
          <p:spPr bwMode="auto">
            <a:xfrm rot="5400000">
              <a:off x="2306608" y="4498143"/>
              <a:ext cx="1406932" cy="1503091"/>
            </a:xfrm>
            <a:prstGeom prst="bentConnector4">
              <a:avLst>
                <a:gd name="adj1" fmla="val 56014"/>
                <a:gd name="adj2" fmla="val 115209"/>
              </a:avLst>
            </a:prstGeom>
            <a:noFill/>
            <a:ln w="9525">
              <a:solidFill>
                <a:schemeClr val="tx1"/>
              </a:solidFill>
              <a:miter lim="800000"/>
              <a:headEnd/>
              <a:tailEnd type="triangle" w="med" len="med"/>
            </a:ln>
            <a:effectLst/>
          </p:spPr>
        </p:cxnSp>
      </p:grpSp>
      <p:grpSp>
        <p:nvGrpSpPr>
          <p:cNvPr id="11" name="Group 211"/>
          <p:cNvGrpSpPr/>
          <p:nvPr/>
        </p:nvGrpSpPr>
        <p:grpSpPr>
          <a:xfrm>
            <a:off x="688825" y="1677228"/>
            <a:ext cx="8039100" cy="3361646"/>
            <a:chOff x="548520" y="1415973"/>
            <a:chExt cx="8039100" cy="3361646"/>
          </a:xfrm>
        </p:grpSpPr>
        <p:sp>
          <p:nvSpPr>
            <p:cNvPr id="218" name="Rectangle 7"/>
            <p:cNvSpPr>
              <a:spLocks noChangeArrowheads="1"/>
            </p:cNvSpPr>
            <p:nvPr/>
          </p:nvSpPr>
          <p:spPr bwMode="auto">
            <a:xfrm>
              <a:off x="548520" y="1452257"/>
              <a:ext cx="8032750" cy="3325362"/>
            </a:xfrm>
            <a:prstGeom prst="rect">
              <a:avLst/>
            </a:prstGeom>
            <a:solidFill>
              <a:schemeClr val="bg1"/>
            </a:solidFill>
            <a:ln w="19050">
              <a:solidFill>
                <a:schemeClr val="tx1"/>
              </a:solidFill>
              <a:miter lim="800000"/>
              <a:headEnd/>
              <a:tailEnd/>
            </a:ln>
            <a:effectLst/>
          </p:spPr>
          <p:txBody>
            <a:bodyPr wrap="none" anchor="ctr">
              <a:prstTxWarp prst="textNoShape">
                <a:avLst/>
              </a:prstTxWarp>
            </a:bodyPr>
            <a:lstStyle/>
            <a:p>
              <a:endParaRPr lang="en-US"/>
            </a:p>
          </p:txBody>
        </p:sp>
        <p:sp>
          <p:nvSpPr>
            <p:cNvPr id="219" name="Text Box 8"/>
            <p:cNvSpPr txBox="1">
              <a:spLocks noChangeArrowheads="1"/>
            </p:cNvSpPr>
            <p:nvPr/>
          </p:nvSpPr>
          <p:spPr bwMode="auto">
            <a:xfrm>
              <a:off x="624720" y="1415973"/>
              <a:ext cx="7962900" cy="2893100"/>
            </a:xfrm>
            <a:prstGeom prst="rect">
              <a:avLst/>
            </a:prstGeom>
            <a:noFill/>
            <a:ln w="9525">
              <a:noFill/>
              <a:miter lim="800000"/>
              <a:headEnd/>
              <a:tailEnd/>
            </a:ln>
            <a:effectLst/>
          </p:spPr>
          <p:txBody>
            <a:bodyPr>
              <a:prstTxWarp prst="textNoShape">
                <a:avLst/>
              </a:prstTxWarp>
              <a:spAutoFit/>
            </a:bodyPr>
            <a:lstStyle/>
            <a:p>
              <a:r>
                <a:rPr lang="en-US" noProof="1" smtClean="0">
                  <a:latin typeface="Courier New" charset="0"/>
                </a:rPr>
                <a:t>int CompoundExp::eval(EvaluationContext &amp; context) {</a:t>
              </a:r>
            </a:p>
            <a:p>
              <a:r>
                <a:rPr lang="en-US" noProof="1" smtClean="0">
                  <a:latin typeface="Courier New" charset="0"/>
                </a:rPr>
                <a:t>   int right = rhs-&gt;eval(context);</a:t>
              </a:r>
            </a:p>
            <a:p>
              <a:r>
                <a:rPr lang="en-US" noProof="1" smtClean="0">
                  <a:latin typeface="Courier New" charset="0"/>
                </a:rPr>
                <a:t>   if (op == "=") {</a:t>
              </a:r>
            </a:p>
            <a:p>
              <a:r>
                <a:rPr lang="en-US" noProof="1" smtClean="0">
                  <a:latin typeface="Courier New" charset="0"/>
                </a:rPr>
                <a:t>      context.setValue(lhs-&gt;getIdentifierName(), right);</a:t>
              </a:r>
            </a:p>
            <a:p>
              <a:r>
                <a:rPr lang="en-US" noProof="1" smtClean="0">
                  <a:latin typeface="Courier New" charset="0"/>
                </a:rPr>
                <a:t>      return right;</a:t>
              </a:r>
            </a:p>
            <a:p>
              <a:r>
                <a:rPr lang="en-US" noProof="1" smtClean="0">
                  <a:latin typeface="Courier New" charset="0"/>
                </a:rPr>
                <a:t>   }</a:t>
              </a:r>
            </a:p>
            <a:p>
              <a:r>
                <a:rPr lang="en-US" noProof="1" smtClean="0">
                  <a:latin typeface="Courier New" charset="0"/>
                </a:rPr>
                <a:t>   int left = lhs-&gt;eval(context);</a:t>
              </a:r>
            </a:p>
            <a:p>
              <a:r>
                <a:rPr lang="en-US" noProof="1" smtClean="0">
                  <a:latin typeface="Courier New" charset="0"/>
                </a:rPr>
                <a:t>   if (op == "+") return left + right;</a:t>
              </a:r>
            </a:p>
            <a:p>
              <a:r>
                <a:rPr lang="en-US" noProof="1" smtClean="0">
                  <a:latin typeface="Courier New" charset="0"/>
                </a:rPr>
                <a:t>   if (op == "-") return left - right;</a:t>
              </a:r>
            </a:p>
            <a:p>
              <a:r>
                <a:rPr lang="en-US" noProof="1" smtClean="0">
                  <a:latin typeface="Courier New" charset="0"/>
                </a:rPr>
                <a:t>   if (op == "*") return left * right;</a:t>
              </a:r>
            </a:p>
            <a:p>
              <a:r>
                <a:rPr lang="en-US" noProof="1" smtClean="0">
                  <a:latin typeface="Courier New" charset="0"/>
                </a:rPr>
                <a:t>   if (op == "/") return left / right;</a:t>
              </a:r>
            </a:p>
            <a:p>
              <a:r>
                <a:rPr lang="en-US" noProof="1" smtClean="0">
                  <a:latin typeface="Courier New" charset="0"/>
                </a:rPr>
                <a:t>   error("Illegal operator in expression");</a:t>
              </a:r>
            </a:p>
            <a:p>
              <a:r>
                <a:rPr lang="en-US" noProof="1" smtClean="0">
                  <a:latin typeface="Courier New" charset="0"/>
                </a:rPr>
                <a:t>}</a:t>
              </a:r>
              <a:endParaRPr lang="en-US" noProof="1">
                <a:latin typeface="Courier New" charset="0"/>
              </a:endParaRPr>
            </a:p>
          </p:txBody>
        </p:sp>
        <p:sp>
          <p:nvSpPr>
            <p:cNvPr id="236" name="Rectangle 67"/>
            <p:cNvSpPr>
              <a:spLocks noChangeArrowheads="1"/>
            </p:cNvSpPr>
            <p:nvPr/>
          </p:nvSpPr>
          <p:spPr bwMode="auto">
            <a:xfrm>
              <a:off x="4372580" y="4311950"/>
              <a:ext cx="1825625"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248" name="Text Box 68"/>
            <p:cNvSpPr txBox="1">
              <a:spLocks noChangeArrowheads="1"/>
            </p:cNvSpPr>
            <p:nvPr/>
          </p:nvSpPr>
          <p:spPr bwMode="auto">
            <a:xfrm>
              <a:off x="4331305" y="4018035"/>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context</a:t>
              </a:r>
              <a:endParaRPr lang="en-US" dirty="0">
                <a:latin typeface="Courier New" charset="0"/>
              </a:endParaRPr>
            </a:p>
          </p:txBody>
        </p:sp>
        <p:sp>
          <p:nvSpPr>
            <p:cNvPr id="251" name="Rectangle 71"/>
            <p:cNvSpPr>
              <a:spLocks noChangeArrowheads="1"/>
            </p:cNvSpPr>
            <p:nvPr/>
          </p:nvSpPr>
          <p:spPr bwMode="auto">
            <a:xfrm>
              <a:off x="4407505" y="4329490"/>
              <a:ext cx="723363" cy="307777"/>
            </a:xfrm>
            <a:prstGeom prst="rect">
              <a:avLst/>
            </a:prstGeom>
            <a:noFill/>
            <a:ln w="9525">
              <a:noFill/>
              <a:miter lim="800000"/>
              <a:headEnd/>
              <a:tailEnd/>
            </a:ln>
            <a:effectLst/>
          </p:spPr>
          <p:txBody>
            <a:bodyPr wrap="none">
              <a:prstTxWarp prst="textNoShape">
                <a:avLst/>
              </a:prstTxWarp>
              <a:spAutoFit/>
            </a:bodyPr>
            <a:lstStyle/>
            <a:p>
              <a:r>
                <a:rPr lang="en-US" noProof="1" smtClean="0">
                  <a:latin typeface="Courier New" charset="0"/>
                </a:rPr>
                <a:t>x = 3</a:t>
              </a:r>
              <a:endParaRPr lang="en-US" dirty="0">
                <a:latin typeface="Courier New" charset="0"/>
              </a:endParaRPr>
            </a:p>
          </p:txBody>
        </p:sp>
        <p:sp>
          <p:nvSpPr>
            <p:cNvPr id="264" name="Rectangle 69"/>
            <p:cNvSpPr>
              <a:spLocks noChangeArrowheads="1"/>
            </p:cNvSpPr>
            <p:nvPr/>
          </p:nvSpPr>
          <p:spPr bwMode="auto">
            <a:xfrm>
              <a:off x="7442200" y="4311950"/>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268" name="Text Box 70"/>
            <p:cNvSpPr txBox="1">
              <a:spLocks noChangeArrowheads="1"/>
            </p:cNvSpPr>
            <p:nvPr/>
          </p:nvSpPr>
          <p:spPr bwMode="auto">
            <a:xfrm>
              <a:off x="7404100" y="400594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left</a:t>
              </a:r>
              <a:endParaRPr lang="en-US" dirty="0">
                <a:latin typeface="Courier New" charset="0"/>
              </a:endParaRPr>
            </a:p>
          </p:txBody>
        </p:sp>
        <p:sp>
          <p:nvSpPr>
            <p:cNvPr id="269" name="Rectangle 69"/>
            <p:cNvSpPr>
              <a:spLocks noChangeArrowheads="1"/>
            </p:cNvSpPr>
            <p:nvPr/>
          </p:nvSpPr>
          <p:spPr bwMode="auto">
            <a:xfrm>
              <a:off x="6322180" y="4313160"/>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270" name="Text Box 70"/>
            <p:cNvSpPr txBox="1">
              <a:spLocks noChangeArrowheads="1"/>
            </p:cNvSpPr>
            <p:nvPr/>
          </p:nvSpPr>
          <p:spPr bwMode="auto">
            <a:xfrm>
              <a:off x="6284080" y="400715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right</a:t>
              </a:r>
              <a:endParaRPr lang="en-US" dirty="0">
                <a:latin typeface="Courier New" charset="0"/>
              </a:endParaRPr>
            </a:p>
          </p:txBody>
        </p:sp>
        <p:sp>
          <p:nvSpPr>
            <p:cNvPr id="271" name="Rectangle 69"/>
            <p:cNvSpPr>
              <a:spLocks noChangeArrowheads="1"/>
            </p:cNvSpPr>
            <p:nvPr/>
          </p:nvSpPr>
          <p:spPr bwMode="auto">
            <a:xfrm>
              <a:off x="3265715" y="4314370"/>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272" name="Text Box 70"/>
            <p:cNvSpPr txBox="1">
              <a:spLocks noChangeArrowheads="1"/>
            </p:cNvSpPr>
            <p:nvPr/>
          </p:nvSpPr>
          <p:spPr bwMode="auto">
            <a:xfrm>
              <a:off x="3227615" y="400836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this</a:t>
              </a:r>
              <a:endParaRPr lang="en-US" dirty="0">
                <a:latin typeface="Courier New" charset="0"/>
              </a:endParaRPr>
            </a:p>
          </p:txBody>
        </p:sp>
      </p:grpSp>
      <p:sp>
        <p:nvSpPr>
          <p:cNvPr id="113" name="Rectangle 112"/>
          <p:cNvSpPr/>
          <p:nvPr/>
        </p:nvSpPr>
        <p:spPr>
          <a:xfrm>
            <a:off x="6480630" y="4608285"/>
            <a:ext cx="986970" cy="307777"/>
          </a:xfrm>
          <a:prstGeom prst="rect">
            <a:avLst/>
          </a:prstGeom>
        </p:spPr>
        <p:txBody>
          <a:bodyPr wrap="square">
            <a:spAutoFit/>
          </a:bodyPr>
          <a:lstStyle/>
          <a:p>
            <a:pPr algn="ctr"/>
            <a:r>
              <a:rPr lang="en-US" noProof="1" smtClean="0">
                <a:latin typeface="Courier New" charset="0"/>
              </a:rPr>
              <a:t>7</a:t>
            </a:r>
            <a:endParaRPr lang="en-US" dirty="0">
              <a:latin typeface="Courier New" charset="0"/>
            </a:endParaRPr>
          </a:p>
        </p:txBody>
      </p:sp>
      <p:grpSp>
        <p:nvGrpSpPr>
          <p:cNvPr id="12" name="Group 211"/>
          <p:cNvGrpSpPr/>
          <p:nvPr/>
        </p:nvGrpSpPr>
        <p:grpSpPr>
          <a:xfrm>
            <a:off x="817035" y="1938483"/>
            <a:ext cx="8039100" cy="3361646"/>
            <a:chOff x="548520" y="1415973"/>
            <a:chExt cx="8039100" cy="3361646"/>
          </a:xfrm>
        </p:grpSpPr>
        <p:sp>
          <p:nvSpPr>
            <p:cNvPr id="119" name="Rectangle 7"/>
            <p:cNvSpPr>
              <a:spLocks noChangeArrowheads="1"/>
            </p:cNvSpPr>
            <p:nvPr/>
          </p:nvSpPr>
          <p:spPr bwMode="auto">
            <a:xfrm>
              <a:off x="548520" y="1452257"/>
              <a:ext cx="8032750" cy="3325362"/>
            </a:xfrm>
            <a:prstGeom prst="rect">
              <a:avLst/>
            </a:prstGeom>
            <a:solidFill>
              <a:schemeClr val="bg1"/>
            </a:solidFill>
            <a:ln w="19050">
              <a:solidFill>
                <a:schemeClr val="tx1"/>
              </a:solidFill>
              <a:miter lim="800000"/>
              <a:headEnd/>
              <a:tailEnd/>
            </a:ln>
            <a:effectLst/>
          </p:spPr>
          <p:txBody>
            <a:bodyPr wrap="none" anchor="ctr">
              <a:prstTxWarp prst="textNoShape">
                <a:avLst/>
              </a:prstTxWarp>
            </a:bodyPr>
            <a:lstStyle/>
            <a:p>
              <a:endParaRPr lang="en-US"/>
            </a:p>
          </p:txBody>
        </p:sp>
        <p:sp>
          <p:nvSpPr>
            <p:cNvPr id="121" name="Text Box 8"/>
            <p:cNvSpPr txBox="1">
              <a:spLocks noChangeArrowheads="1"/>
            </p:cNvSpPr>
            <p:nvPr/>
          </p:nvSpPr>
          <p:spPr bwMode="auto">
            <a:xfrm>
              <a:off x="624720" y="1415973"/>
              <a:ext cx="7962900" cy="2893100"/>
            </a:xfrm>
            <a:prstGeom prst="rect">
              <a:avLst/>
            </a:prstGeom>
            <a:noFill/>
            <a:ln w="9525">
              <a:noFill/>
              <a:miter lim="800000"/>
              <a:headEnd/>
              <a:tailEnd/>
            </a:ln>
            <a:effectLst/>
          </p:spPr>
          <p:txBody>
            <a:bodyPr>
              <a:prstTxWarp prst="textNoShape">
                <a:avLst/>
              </a:prstTxWarp>
              <a:spAutoFit/>
            </a:bodyPr>
            <a:lstStyle/>
            <a:p>
              <a:r>
                <a:rPr lang="en-US" noProof="1" smtClean="0">
                  <a:latin typeface="Courier New" charset="0"/>
                </a:rPr>
                <a:t>int CompoundExp::eval(EvaluationContext &amp; context) {</a:t>
              </a:r>
            </a:p>
            <a:p>
              <a:r>
                <a:rPr lang="en-US" noProof="1" smtClean="0">
                  <a:latin typeface="Courier New" charset="0"/>
                </a:rPr>
                <a:t>   int right = rhs-&gt;eval(context);</a:t>
              </a:r>
            </a:p>
            <a:p>
              <a:r>
                <a:rPr lang="en-US" noProof="1" smtClean="0">
                  <a:latin typeface="Courier New" charset="0"/>
                </a:rPr>
                <a:t>   if (op == "=") {</a:t>
              </a:r>
            </a:p>
            <a:p>
              <a:r>
                <a:rPr lang="en-US" noProof="1" smtClean="0">
                  <a:latin typeface="Courier New" charset="0"/>
                </a:rPr>
                <a:t>      context.setValue(lhs-&gt;getIdentifierName(), right);</a:t>
              </a:r>
            </a:p>
            <a:p>
              <a:r>
                <a:rPr lang="en-US" noProof="1" smtClean="0">
                  <a:latin typeface="Courier New" charset="0"/>
                </a:rPr>
                <a:t>      return right;</a:t>
              </a:r>
            </a:p>
            <a:p>
              <a:r>
                <a:rPr lang="en-US" noProof="1" smtClean="0">
                  <a:latin typeface="Courier New" charset="0"/>
                </a:rPr>
                <a:t>   }</a:t>
              </a:r>
            </a:p>
            <a:p>
              <a:r>
                <a:rPr lang="en-US" noProof="1" smtClean="0">
                  <a:latin typeface="Courier New" charset="0"/>
                </a:rPr>
                <a:t>   int left = lhs-&gt;eval(context);</a:t>
              </a:r>
            </a:p>
            <a:p>
              <a:r>
                <a:rPr lang="en-US" noProof="1" smtClean="0">
                  <a:latin typeface="Courier New" charset="0"/>
                </a:rPr>
                <a:t>   if (op == "+") return left + right;</a:t>
              </a:r>
            </a:p>
            <a:p>
              <a:r>
                <a:rPr lang="en-US" noProof="1" smtClean="0">
                  <a:latin typeface="Courier New" charset="0"/>
                </a:rPr>
                <a:t>   if (op == "-") return left - right;</a:t>
              </a:r>
            </a:p>
            <a:p>
              <a:r>
                <a:rPr lang="en-US" noProof="1" smtClean="0">
                  <a:latin typeface="Courier New" charset="0"/>
                </a:rPr>
                <a:t>   if (op == "*") return left * right;</a:t>
              </a:r>
            </a:p>
            <a:p>
              <a:r>
                <a:rPr lang="en-US" noProof="1" smtClean="0">
                  <a:latin typeface="Courier New" charset="0"/>
                </a:rPr>
                <a:t>   if (op == "/") return left / right;</a:t>
              </a:r>
            </a:p>
            <a:p>
              <a:r>
                <a:rPr lang="en-US" noProof="1" smtClean="0">
                  <a:latin typeface="Courier New" charset="0"/>
                </a:rPr>
                <a:t>   error("Illegal operator in expression");</a:t>
              </a:r>
            </a:p>
            <a:p>
              <a:r>
                <a:rPr lang="en-US" noProof="1" smtClean="0">
                  <a:latin typeface="Courier New" charset="0"/>
                </a:rPr>
                <a:t>}</a:t>
              </a:r>
              <a:endParaRPr lang="en-US" noProof="1">
                <a:latin typeface="Courier New" charset="0"/>
              </a:endParaRPr>
            </a:p>
          </p:txBody>
        </p:sp>
        <p:sp>
          <p:nvSpPr>
            <p:cNvPr id="122" name="Rectangle 67"/>
            <p:cNvSpPr>
              <a:spLocks noChangeArrowheads="1"/>
            </p:cNvSpPr>
            <p:nvPr/>
          </p:nvSpPr>
          <p:spPr bwMode="auto">
            <a:xfrm>
              <a:off x="4372580" y="4311950"/>
              <a:ext cx="1825625"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124" name="Text Box 68"/>
            <p:cNvSpPr txBox="1">
              <a:spLocks noChangeArrowheads="1"/>
            </p:cNvSpPr>
            <p:nvPr/>
          </p:nvSpPr>
          <p:spPr bwMode="auto">
            <a:xfrm>
              <a:off x="4331305" y="4018035"/>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context</a:t>
              </a:r>
              <a:endParaRPr lang="en-US" dirty="0">
                <a:latin typeface="Courier New" charset="0"/>
              </a:endParaRPr>
            </a:p>
          </p:txBody>
        </p:sp>
        <p:sp>
          <p:nvSpPr>
            <p:cNvPr id="125" name="Rectangle 71"/>
            <p:cNvSpPr>
              <a:spLocks noChangeArrowheads="1"/>
            </p:cNvSpPr>
            <p:nvPr/>
          </p:nvSpPr>
          <p:spPr bwMode="auto">
            <a:xfrm>
              <a:off x="4407505" y="4329490"/>
              <a:ext cx="723363" cy="307777"/>
            </a:xfrm>
            <a:prstGeom prst="rect">
              <a:avLst/>
            </a:prstGeom>
            <a:noFill/>
            <a:ln w="9525">
              <a:noFill/>
              <a:miter lim="800000"/>
              <a:headEnd/>
              <a:tailEnd/>
            </a:ln>
            <a:effectLst/>
          </p:spPr>
          <p:txBody>
            <a:bodyPr wrap="none">
              <a:prstTxWarp prst="textNoShape">
                <a:avLst/>
              </a:prstTxWarp>
              <a:spAutoFit/>
            </a:bodyPr>
            <a:lstStyle/>
            <a:p>
              <a:r>
                <a:rPr lang="en-US" noProof="1" smtClean="0">
                  <a:latin typeface="Courier New" charset="0"/>
                </a:rPr>
                <a:t>x = 3</a:t>
              </a:r>
              <a:endParaRPr lang="en-US" dirty="0">
                <a:latin typeface="Courier New" charset="0"/>
              </a:endParaRPr>
            </a:p>
          </p:txBody>
        </p:sp>
        <p:sp>
          <p:nvSpPr>
            <p:cNvPr id="126" name="Rectangle 69"/>
            <p:cNvSpPr>
              <a:spLocks noChangeArrowheads="1"/>
            </p:cNvSpPr>
            <p:nvPr/>
          </p:nvSpPr>
          <p:spPr bwMode="auto">
            <a:xfrm>
              <a:off x="7442200" y="4311950"/>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127" name="Text Box 70"/>
            <p:cNvSpPr txBox="1">
              <a:spLocks noChangeArrowheads="1"/>
            </p:cNvSpPr>
            <p:nvPr/>
          </p:nvSpPr>
          <p:spPr bwMode="auto">
            <a:xfrm>
              <a:off x="7404100" y="400594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left</a:t>
              </a:r>
              <a:endParaRPr lang="en-US" dirty="0">
                <a:latin typeface="Courier New" charset="0"/>
              </a:endParaRPr>
            </a:p>
          </p:txBody>
        </p:sp>
        <p:sp>
          <p:nvSpPr>
            <p:cNvPr id="129" name="Rectangle 69"/>
            <p:cNvSpPr>
              <a:spLocks noChangeArrowheads="1"/>
            </p:cNvSpPr>
            <p:nvPr/>
          </p:nvSpPr>
          <p:spPr bwMode="auto">
            <a:xfrm>
              <a:off x="6322180" y="4313160"/>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130" name="Text Box 70"/>
            <p:cNvSpPr txBox="1">
              <a:spLocks noChangeArrowheads="1"/>
            </p:cNvSpPr>
            <p:nvPr/>
          </p:nvSpPr>
          <p:spPr bwMode="auto">
            <a:xfrm>
              <a:off x="6284080" y="400715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right</a:t>
              </a:r>
              <a:endParaRPr lang="en-US" dirty="0">
                <a:latin typeface="Courier New" charset="0"/>
              </a:endParaRPr>
            </a:p>
          </p:txBody>
        </p:sp>
        <p:sp>
          <p:nvSpPr>
            <p:cNvPr id="131" name="Rectangle 69"/>
            <p:cNvSpPr>
              <a:spLocks noChangeArrowheads="1"/>
            </p:cNvSpPr>
            <p:nvPr/>
          </p:nvSpPr>
          <p:spPr bwMode="auto">
            <a:xfrm>
              <a:off x="3265715" y="4314370"/>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132" name="Text Box 70"/>
            <p:cNvSpPr txBox="1">
              <a:spLocks noChangeArrowheads="1"/>
            </p:cNvSpPr>
            <p:nvPr/>
          </p:nvSpPr>
          <p:spPr bwMode="auto">
            <a:xfrm>
              <a:off x="3227615" y="400836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this</a:t>
              </a:r>
              <a:endParaRPr lang="en-US" dirty="0">
                <a:latin typeface="Courier New" charset="0"/>
              </a:endParaRPr>
            </a:p>
          </p:txBody>
        </p:sp>
      </p:grpSp>
      <p:grpSp>
        <p:nvGrpSpPr>
          <p:cNvPr id="13" name="Group 211"/>
          <p:cNvGrpSpPr/>
          <p:nvPr/>
        </p:nvGrpSpPr>
        <p:grpSpPr>
          <a:xfrm>
            <a:off x="950080" y="2191244"/>
            <a:ext cx="8062080" cy="3243117"/>
            <a:chOff x="548520" y="1415973"/>
            <a:chExt cx="8062080" cy="3243117"/>
          </a:xfrm>
        </p:grpSpPr>
        <p:sp>
          <p:nvSpPr>
            <p:cNvPr id="118" name="Rectangle 7"/>
            <p:cNvSpPr>
              <a:spLocks noChangeArrowheads="1"/>
            </p:cNvSpPr>
            <p:nvPr/>
          </p:nvSpPr>
          <p:spPr bwMode="auto">
            <a:xfrm>
              <a:off x="548520" y="1452257"/>
              <a:ext cx="8032750" cy="3206833"/>
            </a:xfrm>
            <a:prstGeom prst="rect">
              <a:avLst/>
            </a:prstGeom>
            <a:solidFill>
              <a:schemeClr val="bg1"/>
            </a:solidFill>
            <a:ln w="19050">
              <a:solidFill>
                <a:schemeClr val="tx1"/>
              </a:solidFill>
              <a:miter lim="800000"/>
              <a:headEnd/>
              <a:tailEnd/>
            </a:ln>
            <a:effectLst/>
          </p:spPr>
          <p:txBody>
            <a:bodyPr wrap="none" anchor="ctr">
              <a:prstTxWarp prst="textNoShape">
                <a:avLst/>
              </a:prstTxWarp>
            </a:bodyPr>
            <a:lstStyle/>
            <a:p>
              <a:endParaRPr lang="en-US"/>
            </a:p>
          </p:txBody>
        </p:sp>
        <p:sp>
          <p:nvSpPr>
            <p:cNvPr id="133" name="Text Box 8"/>
            <p:cNvSpPr txBox="1">
              <a:spLocks noChangeArrowheads="1"/>
            </p:cNvSpPr>
            <p:nvPr/>
          </p:nvSpPr>
          <p:spPr bwMode="auto">
            <a:xfrm>
              <a:off x="624720" y="1415973"/>
              <a:ext cx="7985880" cy="954107"/>
            </a:xfrm>
            <a:prstGeom prst="rect">
              <a:avLst/>
            </a:prstGeom>
            <a:noFill/>
            <a:ln w="9525">
              <a:noFill/>
              <a:miter lim="800000"/>
              <a:headEnd/>
              <a:tailEnd/>
            </a:ln>
            <a:effectLst/>
          </p:spPr>
          <p:txBody>
            <a:bodyPr wrap="square">
              <a:prstTxWarp prst="textNoShape">
                <a:avLst/>
              </a:prstTxWarp>
              <a:spAutoFit/>
            </a:bodyPr>
            <a:lstStyle/>
            <a:p>
              <a:r>
                <a:rPr lang="en-US" noProof="1" smtClean="0">
                  <a:latin typeface="Courier New" charset="0"/>
                </a:rPr>
                <a:t>int IdentifierExp::eval(EvaluationContext &amp; context) {</a:t>
              </a:r>
            </a:p>
            <a:p>
              <a:r>
                <a:rPr lang="en-US" noProof="1" smtClean="0">
                  <a:latin typeface="Courier New" charset="0"/>
                </a:rPr>
                <a:t>   if (!context.isDefined(name)) error(name + " is undefined");</a:t>
              </a:r>
            </a:p>
            <a:p>
              <a:r>
                <a:rPr lang="en-US" noProof="1" smtClean="0">
                  <a:latin typeface="Courier New" charset="0"/>
                </a:rPr>
                <a:t>   return context.getValue(name);</a:t>
              </a:r>
            </a:p>
            <a:p>
              <a:r>
                <a:rPr lang="en-US" noProof="1" smtClean="0">
                  <a:latin typeface="Courier New" charset="0"/>
                </a:rPr>
                <a:t>}</a:t>
              </a:r>
            </a:p>
          </p:txBody>
        </p:sp>
        <p:sp>
          <p:nvSpPr>
            <p:cNvPr id="134" name="Rectangle 67"/>
            <p:cNvSpPr>
              <a:spLocks noChangeArrowheads="1"/>
            </p:cNvSpPr>
            <p:nvPr/>
          </p:nvSpPr>
          <p:spPr bwMode="auto">
            <a:xfrm>
              <a:off x="6616850" y="4191000"/>
              <a:ext cx="1825625"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135" name="Text Box 68"/>
            <p:cNvSpPr txBox="1">
              <a:spLocks noChangeArrowheads="1"/>
            </p:cNvSpPr>
            <p:nvPr/>
          </p:nvSpPr>
          <p:spPr bwMode="auto">
            <a:xfrm>
              <a:off x="6575575" y="3897085"/>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context</a:t>
              </a:r>
              <a:endParaRPr lang="en-US" dirty="0">
                <a:latin typeface="Courier New" charset="0"/>
              </a:endParaRPr>
            </a:p>
          </p:txBody>
        </p:sp>
        <p:sp>
          <p:nvSpPr>
            <p:cNvPr id="136" name="Rectangle 71"/>
            <p:cNvSpPr>
              <a:spLocks noChangeArrowheads="1"/>
            </p:cNvSpPr>
            <p:nvPr/>
          </p:nvSpPr>
          <p:spPr bwMode="auto">
            <a:xfrm>
              <a:off x="6651775" y="4208540"/>
              <a:ext cx="723363" cy="307777"/>
            </a:xfrm>
            <a:prstGeom prst="rect">
              <a:avLst/>
            </a:prstGeom>
            <a:noFill/>
            <a:ln w="9525">
              <a:noFill/>
              <a:miter lim="800000"/>
              <a:headEnd/>
              <a:tailEnd/>
            </a:ln>
            <a:effectLst/>
          </p:spPr>
          <p:txBody>
            <a:bodyPr wrap="none">
              <a:prstTxWarp prst="textNoShape">
                <a:avLst/>
              </a:prstTxWarp>
              <a:spAutoFit/>
            </a:bodyPr>
            <a:lstStyle/>
            <a:p>
              <a:r>
                <a:rPr lang="en-US" noProof="1" smtClean="0">
                  <a:latin typeface="Courier New" charset="0"/>
                </a:rPr>
                <a:t>x = 3</a:t>
              </a:r>
              <a:endParaRPr lang="en-US" dirty="0">
                <a:latin typeface="Courier New" charset="0"/>
              </a:endParaRPr>
            </a:p>
          </p:txBody>
        </p:sp>
        <p:sp>
          <p:nvSpPr>
            <p:cNvPr id="137" name="Rectangle 69"/>
            <p:cNvSpPr>
              <a:spLocks noChangeArrowheads="1"/>
            </p:cNvSpPr>
            <p:nvPr/>
          </p:nvSpPr>
          <p:spPr bwMode="auto">
            <a:xfrm>
              <a:off x="5509985" y="4193420"/>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138" name="Text Box 70"/>
            <p:cNvSpPr txBox="1">
              <a:spLocks noChangeArrowheads="1"/>
            </p:cNvSpPr>
            <p:nvPr/>
          </p:nvSpPr>
          <p:spPr bwMode="auto">
            <a:xfrm>
              <a:off x="5471885" y="388741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this</a:t>
              </a:r>
              <a:endParaRPr lang="en-US" dirty="0">
                <a:latin typeface="Courier New" charset="0"/>
              </a:endParaRPr>
            </a:p>
          </p:txBody>
        </p:sp>
      </p:grpSp>
      <p:grpSp>
        <p:nvGrpSpPr>
          <p:cNvPr id="14" name="Group 285"/>
          <p:cNvGrpSpPr/>
          <p:nvPr/>
        </p:nvGrpSpPr>
        <p:grpSpPr>
          <a:xfrm>
            <a:off x="5486401" y="5133191"/>
            <a:ext cx="969656" cy="748751"/>
            <a:chOff x="5365451" y="4880430"/>
            <a:chExt cx="969656" cy="748751"/>
          </a:xfrm>
          <a:solidFill>
            <a:srgbClr val="FF0000"/>
          </a:solidFill>
        </p:grpSpPr>
        <p:sp>
          <p:nvSpPr>
            <p:cNvPr id="142" name="Oval 14"/>
            <p:cNvSpPr>
              <a:spLocks noChangeArrowheads="1"/>
            </p:cNvSpPr>
            <p:nvPr/>
          </p:nvSpPr>
          <p:spPr bwMode="auto">
            <a:xfrm>
              <a:off x="6260495" y="4880430"/>
              <a:ext cx="74612" cy="74612"/>
            </a:xfrm>
            <a:prstGeom prst="ellipse">
              <a:avLst/>
            </a:prstGeom>
            <a:grpFill/>
            <a:ln w="9525">
              <a:solidFill>
                <a:srgbClr val="FF0000"/>
              </a:solidFill>
              <a:round/>
              <a:headEnd/>
              <a:tailEnd/>
            </a:ln>
            <a:effectLst/>
          </p:spPr>
          <p:txBody>
            <a:bodyPr wrap="none" anchor="ctr">
              <a:prstTxWarp prst="textNoShape">
                <a:avLst/>
              </a:prstTxWarp>
            </a:bodyPr>
            <a:lstStyle/>
            <a:p>
              <a:endParaRPr lang="en-US"/>
            </a:p>
          </p:txBody>
        </p:sp>
        <p:cxnSp>
          <p:nvCxnSpPr>
            <p:cNvPr id="145" name="Shape 111"/>
            <p:cNvCxnSpPr>
              <a:stCxn id="142" idx="4"/>
            </p:cNvCxnSpPr>
            <p:nvPr/>
          </p:nvCxnSpPr>
          <p:spPr bwMode="auto">
            <a:xfrm rot="5400000">
              <a:off x="5654228" y="4666265"/>
              <a:ext cx="354797" cy="932351"/>
            </a:xfrm>
            <a:prstGeom prst="bentConnector2">
              <a:avLst/>
            </a:prstGeom>
            <a:grpFill/>
            <a:ln w="9525" cap="flat" cmpd="sng" algn="ctr">
              <a:solidFill>
                <a:srgbClr val="FF0000"/>
              </a:solidFill>
              <a:prstDash val="solid"/>
              <a:round/>
              <a:headEnd type="none" w="med" len="med"/>
              <a:tailEnd type="none" w="med" len="med"/>
            </a:ln>
            <a:effectLst/>
          </p:spPr>
        </p:cxnSp>
        <p:cxnSp>
          <p:nvCxnSpPr>
            <p:cNvPr id="146" name="AutoShape 62"/>
            <p:cNvCxnSpPr>
              <a:cxnSpLocks noChangeShapeType="1"/>
            </p:cNvCxnSpPr>
            <p:nvPr/>
          </p:nvCxnSpPr>
          <p:spPr bwMode="auto">
            <a:xfrm rot="16200000" flipH="1">
              <a:off x="5345478" y="5329814"/>
              <a:ext cx="319340" cy="279393"/>
            </a:xfrm>
            <a:prstGeom prst="bentConnector3">
              <a:avLst>
                <a:gd name="adj1" fmla="val 100375"/>
              </a:avLst>
            </a:prstGeom>
            <a:grpFill/>
            <a:ln w="9525">
              <a:solidFill>
                <a:srgbClr val="FF0000"/>
              </a:solidFill>
              <a:miter lim="800000"/>
              <a:headEnd/>
              <a:tailEnd type="triangle" w="med" len="med"/>
            </a:ln>
            <a:effectLst/>
          </p:spPr>
        </p:cxnSp>
      </p:grpSp>
      <p:sp>
        <p:nvSpPr>
          <p:cNvPr id="115" name="Rectangle 73"/>
          <p:cNvSpPr>
            <a:spLocks noChangeArrowheads="1"/>
          </p:cNvSpPr>
          <p:nvPr/>
        </p:nvSpPr>
        <p:spPr bwMode="auto">
          <a:xfrm>
            <a:off x="1377630" y="2471510"/>
            <a:ext cx="6521770" cy="231775"/>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163" name="Rectangle 73"/>
          <p:cNvSpPr>
            <a:spLocks noChangeArrowheads="1"/>
          </p:cNvSpPr>
          <p:nvPr/>
        </p:nvSpPr>
        <p:spPr bwMode="auto">
          <a:xfrm>
            <a:off x="1380064" y="2691646"/>
            <a:ext cx="3310469" cy="231775"/>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accel="50000" decel="5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1+#ppt_w/2"/>
                                          </p:val>
                                        </p:tav>
                                        <p:tav tm="100000">
                                          <p:val>
                                            <p:strVal val="#ppt_x"/>
                                          </p:val>
                                        </p:tav>
                                      </p:tavLst>
                                    </p:anim>
                                    <p:anim calcmode="lin" valueType="num">
                                      <p:cBhvr additive="base">
                                        <p:cTn id="8" dur="1000" fill="hold"/>
                                        <p:tgtEl>
                                          <p:spTgt spid="13"/>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1" presetClass="entr" presetSubtype="0"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childTnLst>
                                </p:cTn>
                              </p:par>
                            </p:childTnLst>
                          </p:cTn>
                        </p:par>
                        <p:par>
                          <p:cTn id="12" fill="hold">
                            <p:stCondLst>
                              <p:cond delay="1000"/>
                            </p:stCondLst>
                            <p:childTnLst>
                              <p:par>
                                <p:cTn id="13" presetID="1" presetClass="entr" presetSubtype="0" fill="hold" grpId="0" nodeType="afterEffect">
                                  <p:stCondLst>
                                    <p:cond delay="0"/>
                                  </p:stCondLst>
                                  <p:childTnLst>
                                    <p:set>
                                      <p:cBhvr>
                                        <p:cTn id="14" dur="1" fill="hold">
                                          <p:stCondLst>
                                            <p:cond delay="0"/>
                                          </p:stCondLst>
                                        </p:cTn>
                                        <p:tgtEl>
                                          <p:spTgt spid="1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1" nodeType="clickEffect">
                                  <p:stCondLst>
                                    <p:cond delay="0"/>
                                  </p:stCondLst>
                                  <p:childTnLst>
                                    <p:set>
                                      <p:cBhvr>
                                        <p:cTn id="18" dur="1" fill="hold">
                                          <p:stCondLst>
                                            <p:cond delay="0"/>
                                          </p:stCondLst>
                                        </p:cTn>
                                        <p:tgtEl>
                                          <p:spTgt spid="115"/>
                                        </p:tgtEl>
                                        <p:attrNameLst>
                                          <p:attrName>style.visibility</p:attrName>
                                        </p:attrNameLst>
                                      </p:cBhvr>
                                      <p:to>
                                        <p:strVal val="hidden"/>
                                      </p:to>
                                    </p:set>
                                  </p:childTnLst>
                                </p:cTn>
                              </p:par>
                            </p:childTnLst>
                          </p:cTn>
                        </p:par>
                        <p:par>
                          <p:cTn id="19" fill="hold">
                            <p:stCondLst>
                              <p:cond delay="0"/>
                            </p:stCondLst>
                            <p:childTnLst>
                              <p:par>
                                <p:cTn id="20" presetID="1" presetClass="entr" presetSubtype="0" fill="hold" grpId="0" nodeType="afterEffect">
                                  <p:stCondLst>
                                    <p:cond delay="0"/>
                                  </p:stCondLst>
                                  <p:childTnLst>
                                    <p:set>
                                      <p:cBhvr>
                                        <p:cTn id="21" dur="1" fill="hold">
                                          <p:stCondLst>
                                            <p:cond delay="0"/>
                                          </p:stCondLst>
                                        </p:cTn>
                                        <p:tgtEl>
                                          <p:spTgt spid="1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 grpId="0" animBg="1"/>
      <p:bldP spid="115" grpId="1" animBg="1"/>
      <p:bldP spid="163" grpId="0" animBg="1"/>
    </p:bld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68354" name="Rectangle 2"/>
          <p:cNvSpPr>
            <a:spLocks noGrp="1" noChangeArrowheads="1"/>
          </p:cNvSpPr>
          <p:nvPr>
            <p:ph type="title"/>
          </p:nvPr>
        </p:nvSpPr>
        <p:spPr>
          <a:xfrm>
            <a:off x="0" y="76200"/>
            <a:ext cx="9144000" cy="1143000"/>
          </a:xfrm>
          <a:noFill/>
          <a:ln/>
        </p:spPr>
        <p:txBody>
          <a:bodyPr/>
          <a:lstStyle/>
          <a:p>
            <a:r>
              <a:rPr lang="en-US" sz="4000" dirty="0" smtClean="0">
                <a:solidFill>
                  <a:srgbClr val="FF0000"/>
                </a:solidFill>
              </a:rPr>
              <a:t>Solution: Evaluating an </a:t>
            </a:r>
            <a:r>
              <a:rPr lang="en-US" sz="4000" dirty="0">
                <a:solidFill>
                  <a:srgbClr val="FF0000"/>
                </a:solidFill>
              </a:rPr>
              <a:t>Expression</a:t>
            </a:r>
            <a:endParaRPr lang="en-US" dirty="0">
              <a:solidFill>
                <a:srgbClr val="FF0000"/>
              </a:solidFill>
            </a:endParaRPr>
          </a:p>
        </p:txBody>
      </p:sp>
      <p:sp>
        <p:nvSpPr>
          <p:cNvPr id="102" name="Rectangle 7"/>
          <p:cNvSpPr>
            <a:spLocks noChangeArrowheads="1"/>
          </p:cNvSpPr>
          <p:nvPr/>
        </p:nvSpPr>
        <p:spPr bwMode="auto">
          <a:xfrm>
            <a:off x="444500" y="1166813"/>
            <a:ext cx="8032750" cy="2667377"/>
          </a:xfrm>
          <a:prstGeom prst="rect">
            <a:avLst/>
          </a:prstGeom>
          <a:solidFill>
            <a:schemeClr val="bg1"/>
          </a:solidFill>
          <a:ln w="19050">
            <a:solidFill>
              <a:schemeClr val="tx1"/>
            </a:solidFill>
            <a:miter lim="800000"/>
            <a:headEnd/>
            <a:tailEnd/>
          </a:ln>
          <a:effectLst/>
        </p:spPr>
        <p:txBody>
          <a:bodyPr wrap="none" anchor="ctr">
            <a:prstTxWarp prst="textNoShape">
              <a:avLst/>
            </a:prstTxWarp>
          </a:bodyPr>
          <a:lstStyle/>
          <a:p>
            <a:endParaRPr lang="en-US"/>
          </a:p>
        </p:txBody>
      </p:sp>
      <p:sp>
        <p:nvSpPr>
          <p:cNvPr id="103" name="Text Box 8"/>
          <p:cNvSpPr txBox="1">
            <a:spLocks noChangeArrowheads="1"/>
          </p:cNvSpPr>
          <p:nvPr/>
        </p:nvSpPr>
        <p:spPr bwMode="auto">
          <a:xfrm>
            <a:off x="520700" y="1130528"/>
            <a:ext cx="7962900" cy="2458622"/>
          </a:xfrm>
          <a:prstGeom prst="rect">
            <a:avLst/>
          </a:prstGeom>
          <a:noFill/>
          <a:ln w="9525">
            <a:noFill/>
            <a:miter lim="800000"/>
            <a:headEnd/>
            <a:tailEnd/>
          </a:ln>
          <a:effectLst/>
        </p:spPr>
        <p:txBody>
          <a:bodyPr>
            <a:prstTxWarp prst="textNoShape">
              <a:avLst/>
            </a:prstTxWarp>
            <a:spAutoFit/>
          </a:bodyPr>
          <a:lstStyle/>
          <a:p>
            <a:pPr>
              <a:lnSpc>
                <a:spcPct val="110000"/>
              </a:lnSpc>
            </a:pPr>
            <a:r>
              <a:rPr noProof="1">
                <a:latin typeface="Courier New" charset="0"/>
              </a:rPr>
              <a:t>int main() {</a:t>
            </a:r>
            <a:endParaRPr noProof="1" smtClean="0">
              <a:latin typeface="Courier New" charset="0"/>
            </a:endParaRPr>
          </a:p>
          <a:p>
            <a:pPr>
              <a:lnSpc>
                <a:spcPct val="110000"/>
              </a:lnSpc>
            </a:pPr>
            <a:r>
              <a:rPr lang="en-US" noProof="1" smtClean="0">
                <a:latin typeface="Courier New" charset="0"/>
              </a:rPr>
              <a:t>   EvaluationContext context;</a:t>
            </a:r>
          </a:p>
          <a:p>
            <a:pPr>
              <a:lnSpc>
                <a:spcPct val="110000"/>
              </a:lnSpc>
            </a:pPr>
            <a:r>
              <a:rPr lang="en-US" noProof="1" smtClean="0">
                <a:latin typeface="Courier New" charset="0"/>
              </a:rPr>
              <a:t>   context.setValue("x", 2);</a:t>
            </a:r>
          </a:p>
          <a:p>
            <a:pPr>
              <a:lnSpc>
                <a:spcPct val="110000"/>
              </a:lnSpc>
            </a:pPr>
            <a:r>
              <a:rPr lang="en-US" noProof="1" smtClean="0">
                <a:latin typeface="Courier New" charset="0"/>
              </a:rPr>
              <a:t>   TokenScanner scanner = new TokenScanner("y = (9 – x) * 7");</a:t>
            </a:r>
          </a:p>
          <a:p>
            <a:pPr>
              <a:lnSpc>
                <a:spcPct val="110000"/>
              </a:lnSpc>
            </a:pPr>
            <a:r>
              <a:rPr lang="en-US" noProof="1" smtClean="0">
                <a:latin typeface="Courier New" charset="0"/>
              </a:rPr>
              <a:t>   scanner.ignoreWhitespace();</a:t>
            </a:r>
          </a:p>
          <a:p>
            <a:pPr>
              <a:lnSpc>
                <a:spcPct val="110000"/>
              </a:lnSpc>
            </a:pPr>
            <a:r>
              <a:rPr lang="en-US" noProof="1" smtClean="0">
                <a:latin typeface="Courier New" charset="0"/>
              </a:rPr>
              <a:t>   scanner.scanNumbers();</a:t>
            </a:r>
          </a:p>
          <a:p>
            <a:pPr>
              <a:lnSpc>
                <a:spcPct val="110000"/>
              </a:lnSpc>
            </a:pPr>
            <a:r>
              <a:rPr lang="en-US" noProof="1" smtClean="0">
                <a:latin typeface="Courier New" charset="0"/>
              </a:rPr>
              <a:t>   </a:t>
            </a:r>
            <a:r>
              <a:rPr noProof="1" smtClean="0">
                <a:latin typeface="Courier New" charset="0"/>
              </a:rPr>
              <a:t>Expression </a:t>
            </a:r>
            <a:r>
              <a:rPr noProof="1">
                <a:latin typeface="Courier New" charset="0"/>
              </a:rPr>
              <a:t>*exp =</a:t>
            </a:r>
            <a:r>
              <a:rPr noProof="1" smtClean="0">
                <a:latin typeface="Courier New" charset="0"/>
              </a:rPr>
              <a:t> </a:t>
            </a:r>
            <a:r>
              <a:rPr lang="en-US" noProof="1" smtClean="0">
                <a:latin typeface="Courier New" charset="0"/>
              </a:rPr>
              <a:t>parseExp</a:t>
            </a:r>
            <a:r>
              <a:rPr noProof="1" smtClean="0">
                <a:latin typeface="Courier New" charset="0"/>
              </a:rPr>
              <a:t>(scanner)</a:t>
            </a:r>
            <a:r>
              <a:rPr noProof="1">
                <a:latin typeface="Courier New" charset="0"/>
              </a:rPr>
              <a:t>;</a:t>
            </a:r>
          </a:p>
          <a:p>
            <a:pPr>
              <a:lnSpc>
                <a:spcPct val="110000"/>
              </a:lnSpc>
            </a:pPr>
            <a:r>
              <a:rPr noProof="1">
                <a:latin typeface="Courier New" charset="0"/>
              </a:rPr>
              <a:t>  </a:t>
            </a:r>
            <a:r>
              <a:rPr noProof="1" smtClean="0">
                <a:latin typeface="Courier New" charset="0"/>
              </a:rPr>
              <a:t> </a:t>
            </a:r>
            <a:r>
              <a:rPr lang="en-US" noProof="1" smtClean="0">
                <a:latin typeface="Courier New" charset="0"/>
              </a:rPr>
              <a:t>cout &lt;&lt; exp-&gt;eval(context) &lt;&lt; endl;</a:t>
            </a:r>
          </a:p>
          <a:p>
            <a:pPr>
              <a:lnSpc>
                <a:spcPct val="110000"/>
              </a:lnSpc>
            </a:pPr>
            <a:r>
              <a:rPr lang="en-US" noProof="1" smtClean="0">
                <a:latin typeface="Courier New" charset="0"/>
              </a:rPr>
              <a:t>   return 0;</a:t>
            </a:r>
            <a:endParaRPr noProof="1" smtClean="0">
              <a:latin typeface="Courier New" charset="0"/>
            </a:endParaRPr>
          </a:p>
          <a:p>
            <a:pPr>
              <a:lnSpc>
                <a:spcPct val="110000"/>
              </a:lnSpc>
            </a:pPr>
            <a:r>
              <a:rPr noProof="1">
                <a:latin typeface="Courier New" charset="0"/>
              </a:rPr>
              <a:t>}</a:t>
            </a:r>
          </a:p>
        </p:txBody>
      </p:sp>
      <p:sp>
        <p:nvSpPr>
          <p:cNvPr id="104" name="Rectangle 69"/>
          <p:cNvSpPr>
            <a:spLocks noChangeArrowheads="1"/>
          </p:cNvSpPr>
          <p:nvPr/>
        </p:nvSpPr>
        <p:spPr bwMode="auto">
          <a:xfrm>
            <a:off x="7289800" y="3379415"/>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105" name="Text Box 70"/>
          <p:cNvSpPr txBox="1">
            <a:spLocks noChangeArrowheads="1"/>
          </p:cNvSpPr>
          <p:nvPr/>
        </p:nvSpPr>
        <p:spPr bwMode="auto">
          <a:xfrm>
            <a:off x="7251700" y="308913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a:latin typeface="Courier New" charset="0"/>
              </a:rPr>
              <a:t>exp</a:t>
            </a:r>
          </a:p>
        </p:txBody>
      </p:sp>
      <p:sp>
        <p:nvSpPr>
          <p:cNvPr id="114" name="Rectangle 67"/>
          <p:cNvSpPr>
            <a:spLocks noChangeArrowheads="1"/>
          </p:cNvSpPr>
          <p:nvPr/>
        </p:nvSpPr>
        <p:spPr bwMode="auto">
          <a:xfrm>
            <a:off x="5324475" y="3379415"/>
            <a:ext cx="1825625"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116" name="Text Box 68"/>
          <p:cNvSpPr txBox="1">
            <a:spLocks noChangeArrowheads="1"/>
          </p:cNvSpPr>
          <p:nvPr/>
        </p:nvSpPr>
        <p:spPr bwMode="auto">
          <a:xfrm>
            <a:off x="5283200" y="308550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scanner</a:t>
            </a:r>
            <a:endParaRPr lang="en-US" dirty="0">
              <a:latin typeface="Courier New" charset="0"/>
            </a:endParaRPr>
          </a:p>
        </p:txBody>
      </p:sp>
      <p:sp>
        <p:nvSpPr>
          <p:cNvPr id="120" name="Rectangle 71"/>
          <p:cNvSpPr>
            <a:spLocks noChangeArrowheads="1"/>
          </p:cNvSpPr>
          <p:nvPr/>
        </p:nvSpPr>
        <p:spPr bwMode="auto">
          <a:xfrm>
            <a:off x="5359400" y="3389695"/>
            <a:ext cx="1800756" cy="307777"/>
          </a:xfrm>
          <a:prstGeom prst="rect">
            <a:avLst/>
          </a:prstGeom>
          <a:noFill/>
          <a:ln w="9525">
            <a:noFill/>
            <a:miter lim="800000"/>
            <a:headEnd/>
            <a:tailEnd/>
          </a:ln>
          <a:effectLst/>
        </p:spPr>
        <p:txBody>
          <a:bodyPr wrap="none">
            <a:prstTxWarp prst="textNoShape">
              <a:avLst/>
            </a:prstTxWarp>
            <a:spAutoFit/>
          </a:bodyPr>
          <a:lstStyle/>
          <a:p>
            <a:r>
              <a:rPr lang="en-US" noProof="1" smtClean="0">
                <a:latin typeface="Courier New" charset="0"/>
              </a:rPr>
              <a:t>y </a:t>
            </a:r>
            <a:r>
              <a:rPr noProof="1" smtClean="0">
                <a:latin typeface="Courier New" charset="0"/>
              </a:rPr>
              <a:t>= </a:t>
            </a:r>
            <a:r>
              <a:rPr lang="en-US" noProof="1" smtClean="0">
                <a:latin typeface="Courier New" charset="0"/>
              </a:rPr>
              <a:t>(9</a:t>
            </a:r>
            <a:r>
              <a:rPr noProof="1" smtClean="0">
                <a:latin typeface="Courier New" charset="0"/>
              </a:rPr>
              <a:t> </a:t>
            </a:r>
            <a:r>
              <a:rPr lang="en-US" noProof="1" smtClean="0">
                <a:latin typeface="Courier New" charset="0"/>
              </a:rPr>
              <a:t>–</a:t>
            </a:r>
            <a:r>
              <a:rPr noProof="1" smtClean="0">
                <a:latin typeface="Courier New" charset="0"/>
              </a:rPr>
              <a:t> </a:t>
            </a:r>
            <a:r>
              <a:rPr lang="en-US" noProof="1" smtClean="0">
                <a:latin typeface="Courier New" charset="0"/>
              </a:rPr>
              <a:t>x)</a:t>
            </a:r>
            <a:r>
              <a:rPr noProof="1" smtClean="0">
                <a:latin typeface="Courier New" charset="0"/>
              </a:rPr>
              <a:t> </a:t>
            </a:r>
            <a:r>
              <a:rPr lang="en-US" noProof="1" smtClean="0">
                <a:latin typeface="Courier New" charset="0"/>
              </a:rPr>
              <a:t>*</a:t>
            </a:r>
            <a:r>
              <a:rPr noProof="1" smtClean="0">
                <a:latin typeface="Courier New" charset="0"/>
              </a:rPr>
              <a:t> </a:t>
            </a:r>
            <a:r>
              <a:rPr lang="en-US" noProof="1" smtClean="0">
                <a:latin typeface="Courier New" charset="0"/>
              </a:rPr>
              <a:t>7</a:t>
            </a:r>
            <a:endParaRPr lang="en-US" dirty="0">
              <a:latin typeface="Courier New" charset="0"/>
            </a:endParaRPr>
          </a:p>
        </p:txBody>
      </p:sp>
      <p:grpSp>
        <p:nvGrpSpPr>
          <p:cNvPr id="2" name="Group 213"/>
          <p:cNvGrpSpPr/>
          <p:nvPr/>
        </p:nvGrpSpPr>
        <p:grpSpPr>
          <a:xfrm>
            <a:off x="1103923" y="5374506"/>
            <a:ext cx="7469187" cy="1257304"/>
            <a:chOff x="1103923" y="5374506"/>
            <a:chExt cx="7469187" cy="1257304"/>
          </a:xfrm>
        </p:grpSpPr>
        <p:sp>
          <p:nvSpPr>
            <p:cNvPr id="123" name="Line 2"/>
            <p:cNvSpPr>
              <a:spLocks noChangeShapeType="1"/>
            </p:cNvSpPr>
            <p:nvPr/>
          </p:nvSpPr>
          <p:spPr bwMode="auto">
            <a:xfrm flipV="1">
              <a:off x="1905610" y="5374506"/>
              <a:ext cx="152400" cy="152400"/>
            </a:xfrm>
            <a:prstGeom prst="line">
              <a:avLst/>
            </a:prstGeom>
            <a:noFill/>
            <a:ln w="9525">
              <a:solidFill>
                <a:srgbClr val="CCFFFF"/>
              </a:solidFill>
              <a:round/>
              <a:headEnd/>
              <a:tailEnd/>
            </a:ln>
            <a:effectLst/>
          </p:spPr>
          <p:txBody>
            <a:bodyPr wrap="none" anchor="ctr">
              <a:prstTxWarp prst="textNoShape">
                <a:avLst/>
              </a:prstTxWarp>
            </a:bodyPr>
            <a:lstStyle/>
            <a:p>
              <a:endParaRPr lang="en-US"/>
            </a:p>
          </p:txBody>
        </p:sp>
        <p:sp>
          <p:nvSpPr>
            <p:cNvPr id="128" name="Line 5"/>
            <p:cNvSpPr>
              <a:spLocks noChangeShapeType="1"/>
            </p:cNvSpPr>
            <p:nvPr/>
          </p:nvSpPr>
          <p:spPr bwMode="auto">
            <a:xfrm flipV="1">
              <a:off x="6541110" y="5374506"/>
              <a:ext cx="152400" cy="152400"/>
            </a:xfrm>
            <a:prstGeom prst="line">
              <a:avLst/>
            </a:prstGeom>
            <a:noFill/>
            <a:ln w="9525">
              <a:solidFill>
                <a:srgbClr val="CCFFFF"/>
              </a:solidFill>
              <a:round/>
              <a:headEnd/>
              <a:tailEnd/>
            </a:ln>
            <a:effectLst/>
          </p:spPr>
          <p:txBody>
            <a:bodyPr wrap="none" anchor="ctr">
              <a:prstTxWarp prst="textNoShape">
                <a:avLst/>
              </a:prstTxWarp>
            </a:bodyPr>
            <a:lstStyle/>
            <a:p>
              <a:endParaRPr lang="en-US"/>
            </a:p>
          </p:txBody>
        </p:sp>
        <p:grpSp>
          <p:nvGrpSpPr>
            <p:cNvPr id="3" name="Group 9"/>
            <p:cNvGrpSpPr>
              <a:grpSpLocks/>
            </p:cNvGrpSpPr>
            <p:nvPr/>
          </p:nvGrpSpPr>
          <p:grpSpPr bwMode="auto">
            <a:xfrm>
              <a:off x="1103923" y="5807898"/>
              <a:ext cx="688975" cy="560388"/>
              <a:chOff x="4894" y="3729"/>
              <a:chExt cx="434" cy="353"/>
            </a:xfrm>
          </p:grpSpPr>
          <p:sp>
            <p:nvSpPr>
              <p:cNvPr id="195" name="Rectangle 10"/>
              <p:cNvSpPr>
                <a:spLocks noChangeArrowheads="1"/>
              </p:cNvSpPr>
              <p:nvPr/>
            </p:nvSpPr>
            <p:spPr bwMode="auto">
              <a:xfrm>
                <a:off x="4894" y="3915"/>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96" name="Rectangle 11"/>
              <p:cNvSpPr>
                <a:spLocks noChangeArrowheads="1"/>
              </p:cNvSpPr>
              <p:nvPr/>
            </p:nvSpPr>
            <p:spPr bwMode="auto">
              <a:xfrm>
                <a:off x="4896" y="3897"/>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y</a:t>
                </a:r>
                <a:endParaRPr lang="en-US" dirty="0">
                  <a:latin typeface="Courier New" charset="0"/>
                </a:endParaRPr>
              </a:p>
            </p:txBody>
          </p:sp>
          <p:sp>
            <p:nvSpPr>
              <p:cNvPr id="197" name="Rectangle 12"/>
              <p:cNvSpPr>
                <a:spLocks noChangeArrowheads="1"/>
              </p:cNvSpPr>
              <p:nvPr/>
            </p:nvSpPr>
            <p:spPr bwMode="auto">
              <a:xfrm>
                <a:off x="4894" y="3747"/>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98" name="Rectangle 13"/>
              <p:cNvSpPr>
                <a:spLocks noChangeArrowheads="1"/>
              </p:cNvSpPr>
              <p:nvPr/>
            </p:nvSpPr>
            <p:spPr bwMode="auto">
              <a:xfrm>
                <a:off x="4896" y="3729"/>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noProof="1">
                    <a:latin typeface="Courier New" charset="0"/>
                  </a:rPr>
                  <a:t>ID</a:t>
                </a:r>
                <a:endParaRPr lang="en-US" dirty="0">
                  <a:latin typeface="Courier New" charset="0"/>
                </a:endParaRPr>
              </a:p>
            </p:txBody>
          </p:sp>
        </p:grpSp>
        <p:grpSp>
          <p:nvGrpSpPr>
            <p:cNvPr id="4" name="Group 15"/>
            <p:cNvGrpSpPr>
              <a:grpSpLocks/>
            </p:cNvGrpSpPr>
            <p:nvPr/>
          </p:nvGrpSpPr>
          <p:grpSpPr bwMode="auto">
            <a:xfrm>
              <a:off x="3467710" y="5807898"/>
              <a:ext cx="762000" cy="560388"/>
              <a:chOff x="1552" y="3729"/>
              <a:chExt cx="480" cy="353"/>
            </a:xfrm>
          </p:grpSpPr>
          <p:sp>
            <p:nvSpPr>
              <p:cNvPr id="191" name="Rectangle 16"/>
              <p:cNvSpPr>
                <a:spLocks noChangeArrowheads="1"/>
              </p:cNvSpPr>
              <p:nvPr/>
            </p:nvSpPr>
            <p:spPr bwMode="auto">
              <a:xfrm>
                <a:off x="1568" y="3915"/>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92" name="Rectangle 17"/>
              <p:cNvSpPr>
                <a:spLocks noChangeArrowheads="1"/>
              </p:cNvSpPr>
              <p:nvPr/>
            </p:nvSpPr>
            <p:spPr bwMode="auto">
              <a:xfrm>
                <a:off x="1570" y="3897"/>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9</a:t>
                </a:r>
                <a:endParaRPr lang="en-US" dirty="0">
                  <a:latin typeface="Courier New" charset="0"/>
                </a:endParaRPr>
              </a:p>
            </p:txBody>
          </p:sp>
          <p:sp>
            <p:nvSpPr>
              <p:cNvPr id="193" name="Rectangle 18"/>
              <p:cNvSpPr>
                <a:spLocks noChangeArrowheads="1"/>
              </p:cNvSpPr>
              <p:nvPr/>
            </p:nvSpPr>
            <p:spPr bwMode="auto">
              <a:xfrm>
                <a:off x="1568" y="3747"/>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94" name="Rectangle 19"/>
              <p:cNvSpPr>
                <a:spLocks noChangeArrowheads="1"/>
              </p:cNvSpPr>
              <p:nvPr/>
            </p:nvSpPr>
            <p:spPr bwMode="auto">
              <a:xfrm>
                <a:off x="1552" y="3729"/>
                <a:ext cx="480"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CONST</a:t>
                </a:r>
                <a:endParaRPr lang="en-US" dirty="0">
                  <a:latin typeface="Courier New" charset="0"/>
                </a:endParaRPr>
              </a:p>
            </p:txBody>
          </p:sp>
        </p:grpSp>
        <p:grpSp>
          <p:nvGrpSpPr>
            <p:cNvPr id="5" name="Group 20"/>
            <p:cNvGrpSpPr>
              <a:grpSpLocks/>
            </p:cNvGrpSpPr>
            <p:nvPr/>
          </p:nvGrpSpPr>
          <p:grpSpPr bwMode="auto">
            <a:xfrm>
              <a:off x="5763235" y="5807898"/>
              <a:ext cx="688975" cy="560388"/>
              <a:chOff x="4894" y="3729"/>
              <a:chExt cx="434" cy="353"/>
            </a:xfrm>
          </p:grpSpPr>
          <p:sp>
            <p:nvSpPr>
              <p:cNvPr id="187" name="Rectangle 21"/>
              <p:cNvSpPr>
                <a:spLocks noChangeArrowheads="1"/>
              </p:cNvSpPr>
              <p:nvPr/>
            </p:nvSpPr>
            <p:spPr bwMode="auto">
              <a:xfrm>
                <a:off x="4894" y="3915"/>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88" name="Rectangle 22"/>
              <p:cNvSpPr>
                <a:spLocks noChangeArrowheads="1"/>
              </p:cNvSpPr>
              <p:nvPr/>
            </p:nvSpPr>
            <p:spPr bwMode="auto">
              <a:xfrm>
                <a:off x="4896" y="3897"/>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x</a:t>
                </a:r>
                <a:endParaRPr lang="en-US" dirty="0">
                  <a:latin typeface="Courier New" charset="0"/>
                </a:endParaRPr>
              </a:p>
            </p:txBody>
          </p:sp>
          <p:sp>
            <p:nvSpPr>
              <p:cNvPr id="189" name="Rectangle 23"/>
              <p:cNvSpPr>
                <a:spLocks noChangeArrowheads="1"/>
              </p:cNvSpPr>
              <p:nvPr/>
            </p:nvSpPr>
            <p:spPr bwMode="auto">
              <a:xfrm>
                <a:off x="4894" y="3747"/>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90" name="Rectangle 24"/>
              <p:cNvSpPr>
                <a:spLocks noChangeArrowheads="1"/>
              </p:cNvSpPr>
              <p:nvPr/>
            </p:nvSpPr>
            <p:spPr bwMode="auto">
              <a:xfrm>
                <a:off x="4896" y="3729"/>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noProof="1">
                    <a:latin typeface="Courier New" charset="0"/>
                  </a:rPr>
                  <a:t>ID</a:t>
                </a:r>
                <a:endParaRPr lang="en-US" dirty="0">
                  <a:latin typeface="Courier New" charset="0"/>
                </a:endParaRPr>
              </a:p>
            </p:txBody>
          </p:sp>
        </p:grpSp>
        <p:grpSp>
          <p:nvGrpSpPr>
            <p:cNvPr id="6" name="Group 25"/>
            <p:cNvGrpSpPr>
              <a:grpSpLocks/>
            </p:cNvGrpSpPr>
            <p:nvPr/>
          </p:nvGrpSpPr>
          <p:grpSpPr bwMode="auto">
            <a:xfrm>
              <a:off x="4620235" y="5807897"/>
              <a:ext cx="688975" cy="823913"/>
              <a:chOff x="3078" y="3729"/>
              <a:chExt cx="434" cy="519"/>
            </a:xfrm>
          </p:grpSpPr>
          <p:sp>
            <p:nvSpPr>
              <p:cNvPr id="181" name="Rectangle 26"/>
              <p:cNvSpPr>
                <a:spLocks noChangeArrowheads="1"/>
              </p:cNvSpPr>
              <p:nvPr/>
            </p:nvSpPr>
            <p:spPr bwMode="auto">
              <a:xfrm>
                <a:off x="3078" y="3915"/>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82" name="Rectangle 27"/>
              <p:cNvSpPr>
                <a:spLocks noChangeArrowheads="1"/>
              </p:cNvSpPr>
              <p:nvPr/>
            </p:nvSpPr>
            <p:spPr bwMode="auto">
              <a:xfrm>
                <a:off x="3080" y="3897"/>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a:t>
                </a:r>
                <a:endParaRPr lang="en-US" dirty="0">
                  <a:latin typeface="Courier New" charset="0"/>
                </a:endParaRPr>
              </a:p>
            </p:txBody>
          </p:sp>
          <p:sp>
            <p:nvSpPr>
              <p:cNvPr id="183" name="Rectangle 28"/>
              <p:cNvSpPr>
                <a:spLocks noChangeArrowheads="1"/>
              </p:cNvSpPr>
              <p:nvPr/>
            </p:nvSpPr>
            <p:spPr bwMode="auto">
              <a:xfrm>
                <a:off x="3078" y="3747"/>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84" name="Rectangle 29"/>
              <p:cNvSpPr>
                <a:spLocks noChangeArrowheads="1"/>
              </p:cNvSpPr>
              <p:nvPr/>
            </p:nvSpPr>
            <p:spPr bwMode="auto">
              <a:xfrm>
                <a:off x="3080" y="3729"/>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COMP</a:t>
                </a:r>
                <a:endParaRPr lang="en-US" dirty="0">
                  <a:latin typeface="Courier New" charset="0"/>
                </a:endParaRPr>
              </a:p>
            </p:txBody>
          </p:sp>
          <p:sp>
            <p:nvSpPr>
              <p:cNvPr id="185" name="Rectangle 30"/>
              <p:cNvSpPr>
                <a:spLocks noChangeArrowheads="1"/>
              </p:cNvSpPr>
              <p:nvPr/>
            </p:nvSpPr>
            <p:spPr bwMode="auto">
              <a:xfrm>
                <a:off x="3078" y="4081"/>
                <a:ext cx="213"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86" name="Rectangle 31"/>
              <p:cNvSpPr>
                <a:spLocks noChangeArrowheads="1"/>
              </p:cNvSpPr>
              <p:nvPr/>
            </p:nvSpPr>
            <p:spPr bwMode="auto">
              <a:xfrm>
                <a:off x="3293" y="4081"/>
                <a:ext cx="219"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grpSp>
        <p:cxnSp>
          <p:nvCxnSpPr>
            <p:cNvPr id="140" name="AutoShape 32"/>
            <p:cNvCxnSpPr>
              <a:cxnSpLocks noChangeShapeType="1"/>
              <a:stCxn id="141" idx="6"/>
            </p:cNvCxnSpPr>
            <p:nvPr/>
          </p:nvCxnSpPr>
          <p:spPr bwMode="auto">
            <a:xfrm flipV="1">
              <a:off x="5180623" y="5959916"/>
              <a:ext cx="585787" cy="545684"/>
            </a:xfrm>
            <a:prstGeom prst="bentConnector3">
              <a:avLst>
                <a:gd name="adj1" fmla="val 50000"/>
              </a:avLst>
            </a:prstGeom>
            <a:noFill/>
            <a:ln w="9525">
              <a:solidFill>
                <a:schemeClr val="tx1"/>
              </a:solidFill>
              <a:miter lim="800000"/>
              <a:headEnd/>
              <a:tailEnd type="triangle" w="med" len="med"/>
            </a:ln>
            <a:effectLst/>
          </p:spPr>
        </p:cxnSp>
        <p:sp>
          <p:nvSpPr>
            <p:cNvPr id="141" name="Oval 33"/>
            <p:cNvSpPr>
              <a:spLocks noChangeArrowheads="1"/>
            </p:cNvSpPr>
            <p:nvPr/>
          </p:nvSpPr>
          <p:spPr bwMode="auto">
            <a:xfrm>
              <a:off x="5106010" y="6468294"/>
              <a:ext cx="74613" cy="74612"/>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pPr>
                <a:lnSpc>
                  <a:spcPct val="90000"/>
                </a:lnSpc>
              </a:pPr>
              <a:endParaRPr lang="en-US"/>
            </a:p>
          </p:txBody>
        </p:sp>
        <p:sp>
          <p:nvSpPr>
            <p:cNvPr id="143" name="Oval 34"/>
            <p:cNvSpPr>
              <a:spLocks noChangeArrowheads="1"/>
            </p:cNvSpPr>
            <p:nvPr/>
          </p:nvSpPr>
          <p:spPr bwMode="auto">
            <a:xfrm>
              <a:off x="4750410" y="6468294"/>
              <a:ext cx="74613" cy="74612"/>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pPr>
                <a:lnSpc>
                  <a:spcPct val="90000"/>
                </a:lnSpc>
              </a:pPr>
              <a:endParaRPr lang="en-US"/>
            </a:p>
          </p:txBody>
        </p:sp>
        <p:cxnSp>
          <p:nvCxnSpPr>
            <p:cNvPr id="144" name="AutoShape 35"/>
            <p:cNvCxnSpPr>
              <a:cxnSpLocks noChangeShapeType="1"/>
              <a:stCxn id="143" idx="2"/>
            </p:cNvCxnSpPr>
            <p:nvPr/>
          </p:nvCxnSpPr>
          <p:spPr bwMode="auto">
            <a:xfrm rot="10800000">
              <a:off x="3493110" y="5984106"/>
              <a:ext cx="1257300" cy="522288"/>
            </a:xfrm>
            <a:prstGeom prst="bentConnector3">
              <a:avLst>
                <a:gd name="adj1" fmla="val 118306"/>
              </a:avLst>
            </a:prstGeom>
            <a:noFill/>
            <a:ln w="9525">
              <a:solidFill>
                <a:schemeClr val="tx1"/>
              </a:solidFill>
              <a:miter lim="800000"/>
              <a:headEnd/>
              <a:tailEnd type="triangle" w="med" len="med"/>
            </a:ln>
            <a:effectLst/>
          </p:spPr>
        </p:cxnSp>
        <p:sp>
          <p:nvSpPr>
            <p:cNvPr id="149" name="Rectangle 36"/>
            <p:cNvSpPr>
              <a:spLocks noChangeArrowheads="1"/>
            </p:cNvSpPr>
            <p:nvPr/>
          </p:nvSpPr>
          <p:spPr bwMode="auto">
            <a:xfrm>
              <a:off x="7849210" y="6103169"/>
              <a:ext cx="688975" cy="265112"/>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50" name="Rectangle 37"/>
            <p:cNvSpPr>
              <a:spLocks noChangeArrowheads="1"/>
            </p:cNvSpPr>
            <p:nvPr/>
          </p:nvSpPr>
          <p:spPr bwMode="auto">
            <a:xfrm>
              <a:off x="7852385" y="6074216"/>
              <a:ext cx="684213" cy="28982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7</a:t>
              </a:r>
              <a:endParaRPr lang="en-US" dirty="0">
                <a:latin typeface="Courier New" charset="0"/>
              </a:endParaRPr>
            </a:p>
          </p:txBody>
        </p:sp>
        <p:sp>
          <p:nvSpPr>
            <p:cNvPr id="151" name="Rectangle 38"/>
            <p:cNvSpPr>
              <a:spLocks noChangeArrowheads="1"/>
            </p:cNvSpPr>
            <p:nvPr/>
          </p:nvSpPr>
          <p:spPr bwMode="auto">
            <a:xfrm>
              <a:off x="7849210" y="5836469"/>
              <a:ext cx="688975" cy="265112"/>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52" name="Rectangle 39"/>
            <p:cNvSpPr>
              <a:spLocks noChangeArrowheads="1"/>
            </p:cNvSpPr>
            <p:nvPr/>
          </p:nvSpPr>
          <p:spPr bwMode="auto">
            <a:xfrm>
              <a:off x="7811110" y="5807516"/>
              <a:ext cx="762000" cy="28982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CONST</a:t>
              </a:r>
              <a:endParaRPr lang="en-US" dirty="0">
                <a:latin typeface="Courier New" charset="0"/>
              </a:endParaRPr>
            </a:p>
          </p:txBody>
        </p:sp>
        <p:grpSp>
          <p:nvGrpSpPr>
            <p:cNvPr id="7" name="Group 40"/>
            <p:cNvGrpSpPr>
              <a:grpSpLocks/>
            </p:cNvGrpSpPr>
            <p:nvPr/>
          </p:nvGrpSpPr>
          <p:grpSpPr bwMode="auto">
            <a:xfrm>
              <a:off x="6817335" y="5807897"/>
              <a:ext cx="688975" cy="823913"/>
              <a:chOff x="3078" y="3729"/>
              <a:chExt cx="434" cy="519"/>
            </a:xfrm>
          </p:grpSpPr>
          <p:sp>
            <p:nvSpPr>
              <p:cNvPr id="175" name="Rectangle 41"/>
              <p:cNvSpPr>
                <a:spLocks noChangeArrowheads="1"/>
              </p:cNvSpPr>
              <p:nvPr/>
            </p:nvSpPr>
            <p:spPr bwMode="auto">
              <a:xfrm>
                <a:off x="3078" y="3915"/>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76" name="Rectangle 42"/>
              <p:cNvSpPr>
                <a:spLocks noChangeArrowheads="1"/>
              </p:cNvSpPr>
              <p:nvPr/>
            </p:nvSpPr>
            <p:spPr bwMode="auto">
              <a:xfrm>
                <a:off x="3080" y="3897"/>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a:t>
                </a:r>
                <a:endParaRPr lang="en-US" dirty="0">
                  <a:latin typeface="Courier New" charset="0"/>
                </a:endParaRPr>
              </a:p>
            </p:txBody>
          </p:sp>
          <p:sp>
            <p:nvSpPr>
              <p:cNvPr id="177" name="Rectangle 43"/>
              <p:cNvSpPr>
                <a:spLocks noChangeArrowheads="1"/>
              </p:cNvSpPr>
              <p:nvPr/>
            </p:nvSpPr>
            <p:spPr bwMode="auto">
              <a:xfrm>
                <a:off x="3078" y="3747"/>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78" name="Rectangle 44"/>
              <p:cNvSpPr>
                <a:spLocks noChangeArrowheads="1"/>
              </p:cNvSpPr>
              <p:nvPr/>
            </p:nvSpPr>
            <p:spPr bwMode="auto">
              <a:xfrm>
                <a:off x="3080" y="3729"/>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COMP</a:t>
                </a:r>
                <a:endParaRPr lang="en-US" dirty="0">
                  <a:latin typeface="Courier New" charset="0"/>
                </a:endParaRPr>
              </a:p>
            </p:txBody>
          </p:sp>
          <p:sp>
            <p:nvSpPr>
              <p:cNvPr id="179" name="Rectangle 45"/>
              <p:cNvSpPr>
                <a:spLocks noChangeArrowheads="1"/>
              </p:cNvSpPr>
              <p:nvPr/>
            </p:nvSpPr>
            <p:spPr bwMode="auto">
              <a:xfrm>
                <a:off x="3078" y="4081"/>
                <a:ext cx="213"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80" name="Rectangle 46"/>
              <p:cNvSpPr>
                <a:spLocks noChangeArrowheads="1"/>
              </p:cNvSpPr>
              <p:nvPr/>
            </p:nvSpPr>
            <p:spPr bwMode="auto">
              <a:xfrm>
                <a:off x="3293" y="4081"/>
                <a:ext cx="219"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grpSp>
        <p:sp>
          <p:nvSpPr>
            <p:cNvPr id="154" name="Oval 47"/>
            <p:cNvSpPr>
              <a:spLocks noChangeArrowheads="1"/>
            </p:cNvSpPr>
            <p:nvPr/>
          </p:nvSpPr>
          <p:spPr bwMode="auto">
            <a:xfrm>
              <a:off x="7303110" y="6468294"/>
              <a:ext cx="74613" cy="74612"/>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pPr>
                <a:lnSpc>
                  <a:spcPct val="90000"/>
                </a:lnSpc>
              </a:pPr>
              <a:endParaRPr lang="en-US"/>
            </a:p>
          </p:txBody>
        </p:sp>
        <p:sp>
          <p:nvSpPr>
            <p:cNvPr id="155" name="Oval 48"/>
            <p:cNvSpPr>
              <a:spLocks noChangeArrowheads="1"/>
            </p:cNvSpPr>
            <p:nvPr/>
          </p:nvSpPr>
          <p:spPr bwMode="auto">
            <a:xfrm>
              <a:off x="6947510" y="6468294"/>
              <a:ext cx="74613" cy="74612"/>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pPr>
                <a:lnSpc>
                  <a:spcPct val="90000"/>
                </a:lnSpc>
              </a:pPr>
              <a:endParaRPr lang="en-US"/>
            </a:p>
          </p:txBody>
        </p:sp>
        <p:cxnSp>
          <p:nvCxnSpPr>
            <p:cNvPr id="156" name="AutoShape 49"/>
            <p:cNvCxnSpPr>
              <a:cxnSpLocks noChangeShapeType="1"/>
              <a:stCxn id="154" idx="6"/>
              <a:endCxn id="151" idx="1"/>
            </p:cNvCxnSpPr>
            <p:nvPr/>
          </p:nvCxnSpPr>
          <p:spPr bwMode="auto">
            <a:xfrm flipV="1">
              <a:off x="7377723" y="5969819"/>
              <a:ext cx="471487" cy="536575"/>
            </a:xfrm>
            <a:prstGeom prst="bentConnector3">
              <a:avLst>
                <a:gd name="adj1" fmla="val 52185"/>
              </a:avLst>
            </a:prstGeom>
            <a:noFill/>
            <a:ln w="9525">
              <a:solidFill>
                <a:schemeClr val="tx1"/>
              </a:solidFill>
              <a:miter lim="800000"/>
              <a:headEnd/>
              <a:tailEnd type="triangle" w="med" len="med"/>
            </a:ln>
            <a:effectLst/>
          </p:spPr>
        </p:cxnSp>
        <p:cxnSp>
          <p:nvCxnSpPr>
            <p:cNvPr id="158" name="AutoShape 50"/>
            <p:cNvCxnSpPr>
              <a:cxnSpLocks noChangeShapeType="1"/>
              <a:stCxn id="155" idx="2"/>
            </p:cNvCxnSpPr>
            <p:nvPr/>
          </p:nvCxnSpPr>
          <p:spPr bwMode="auto">
            <a:xfrm rot="10800000">
              <a:off x="6553200" y="5638800"/>
              <a:ext cx="394310" cy="866800"/>
            </a:xfrm>
            <a:prstGeom prst="bentConnector2">
              <a:avLst/>
            </a:prstGeom>
            <a:noFill/>
            <a:ln w="9525">
              <a:solidFill>
                <a:schemeClr val="tx1"/>
              </a:solidFill>
              <a:miter lim="800000"/>
              <a:headEnd/>
              <a:tailEnd/>
            </a:ln>
            <a:effectLst/>
          </p:spPr>
        </p:cxnSp>
        <p:cxnSp>
          <p:nvCxnSpPr>
            <p:cNvPr id="159" name="AutoShape 51"/>
            <p:cNvCxnSpPr>
              <a:cxnSpLocks noChangeShapeType="1"/>
              <a:endCxn id="184" idx="1"/>
            </p:cNvCxnSpPr>
            <p:nvPr/>
          </p:nvCxnSpPr>
          <p:spPr bwMode="auto">
            <a:xfrm rot="10800000" flipV="1">
              <a:off x="4623410" y="5647856"/>
              <a:ext cx="1917700" cy="305298"/>
            </a:xfrm>
            <a:prstGeom prst="bentConnector3">
              <a:avLst>
                <a:gd name="adj1" fmla="val 111921"/>
              </a:avLst>
            </a:prstGeom>
            <a:noFill/>
            <a:ln w="9525">
              <a:solidFill>
                <a:schemeClr val="tx1"/>
              </a:solidFill>
              <a:miter lim="800000"/>
              <a:headEnd/>
              <a:tailEnd type="triangle" w="med" len="med"/>
            </a:ln>
            <a:effectLst/>
          </p:spPr>
        </p:cxnSp>
        <p:grpSp>
          <p:nvGrpSpPr>
            <p:cNvPr id="8" name="Group 52"/>
            <p:cNvGrpSpPr>
              <a:grpSpLocks/>
            </p:cNvGrpSpPr>
            <p:nvPr/>
          </p:nvGrpSpPr>
          <p:grpSpPr bwMode="auto">
            <a:xfrm>
              <a:off x="2261210" y="5807897"/>
              <a:ext cx="688975" cy="823913"/>
              <a:chOff x="3078" y="3729"/>
              <a:chExt cx="434" cy="519"/>
            </a:xfrm>
          </p:grpSpPr>
          <p:sp>
            <p:nvSpPr>
              <p:cNvPr id="169" name="Rectangle 53"/>
              <p:cNvSpPr>
                <a:spLocks noChangeArrowheads="1"/>
              </p:cNvSpPr>
              <p:nvPr/>
            </p:nvSpPr>
            <p:spPr bwMode="auto">
              <a:xfrm>
                <a:off x="3078" y="3915"/>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70" name="Rectangle 54"/>
              <p:cNvSpPr>
                <a:spLocks noChangeArrowheads="1"/>
              </p:cNvSpPr>
              <p:nvPr/>
            </p:nvSpPr>
            <p:spPr bwMode="auto">
              <a:xfrm>
                <a:off x="3080" y="3897"/>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noProof="1">
                    <a:latin typeface="Courier New" charset="0"/>
                  </a:rPr>
                  <a:t>=</a:t>
                </a:r>
                <a:endParaRPr lang="en-US" dirty="0">
                  <a:latin typeface="Courier New" charset="0"/>
                </a:endParaRPr>
              </a:p>
            </p:txBody>
          </p:sp>
          <p:sp>
            <p:nvSpPr>
              <p:cNvPr id="171" name="Rectangle 55"/>
              <p:cNvSpPr>
                <a:spLocks noChangeArrowheads="1"/>
              </p:cNvSpPr>
              <p:nvPr/>
            </p:nvSpPr>
            <p:spPr bwMode="auto">
              <a:xfrm>
                <a:off x="3078" y="3747"/>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72" name="Rectangle 56"/>
              <p:cNvSpPr>
                <a:spLocks noChangeArrowheads="1"/>
              </p:cNvSpPr>
              <p:nvPr/>
            </p:nvSpPr>
            <p:spPr bwMode="auto">
              <a:xfrm>
                <a:off x="3080" y="3729"/>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COMP</a:t>
                </a:r>
                <a:endParaRPr lang="en-US" dirty="0">
                  <a:latin typeface="Courier New" charset="0"/>
                </a:endParaRPr>
              </a:p>
            </p:txBody>
          </p:sp>
          <p:sp>
            <p:nvSpPr>
              <p:cNvPr id="173" name="Rectangle 57"/>
              <p:cNvSpPr>
                <a:spLocks noChangeArrowheads="1"/>
              </p:cNvSpPr>
              <p:nvPr/>
            </p:nvSpPr>
            <p:spPr bwMode="auto">
              <a:xfrm>
                <a:off x="3078" y="4081"/>
                <a:ext cx="213"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74" name="Rectangle 58"/>
              <p:cNvSpPr>
                <a:spLocks noChangeArrowheads="1"/>
              </p:cNvSpPr>
              <p:nvPr/>
            </p:nvSpPr>
            <p:spPr bwMode="auto">
              <a:xfrm>
                <a:off x="3293" y="4081"/>
                <a:ext cx="219"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grpSp>
        <p:sp>
          <p:nvSpPr>
            <p:cNvPr id="161" name="Oval 59"/>
            <p:cNvSpPr>
              <a:spLocks noChangeArrowheads="1"/>
            </p:cNvSpPr>
            <p:nvPr/>
          </p:nvSpPr>
          <p:spPr bwMode="auto">
            <a:xfrm>
              <a:off x="2746985" y="6468294"/>
              <a:ext cx="74613" cy="74612"/>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pPr>
                <a:lnSpc>
                  <a:spcPct val="90000"/>
                </a:lnSpc>
              </a:pPr>
              <a:endParaRPr lang="en-US"/>
            </a:p>
          </p:txBody>
        </p:sp>
        <p:sp>
          <p:nvSpPr>
            <p:cNvPr id="162" name="Oval 60"/>
            <p:cNvSpPr>
              <a:spLocks noChangeArrowheads="1"/>
            </p:cNvSpPr>
            <p:nvPr/>
          </p:nvSpPr>
          <p:spPr bwMode="auto">
            <a:xfrm>
              <a:off x="2391385" y="6468294"/>
              <a:ext cx="74613" cy="74612"/>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pPr>
                <a:lnSpc>
                  <a:spcPct val="90000"/>
                </a:lnSpc>
              </a:pPr>
              <a:endParaRPr lang="en-US"/>
            </a:p>
          </p:txBody>
        </p:sp>
        <p:cxnSp>
          <p:nvCxnSpPr>
            <p:cNvPr id="164" name="AutoShape 61"/>
            <p:cNvCxnSpPr>
              <a:cxnSpLocks noChangeShapeType="1"/>
              <a:stCxn id="161" idx="6"/>
            </p:cNvCxnSpPr>
            <p:nvPr/>
          </p:nvCxnSpPr>
          <p:spPr bwMode="auto">
            <a:xfrm flipV="1">
              <a:off x="2821598" y="5479143"/>
              <a:ext cx="250592" cy="1026457"/>
            </a:xfrm>
            <a:prstGeom prst="bentConnector2">
              <a:avLst/>
            </a:prstGeom>
            <a:noFill/>
            <a:ln w="9525">
              <a:solidFill>
                <a:schemeClr val="tx1"/>
              </a:solidFill>
              <a:miter lim="800000"/>
              <a:headEnd/>
              <a:tailEnd/>
            </a:ln>
            <a:effectLst/>
          </p:spPr>
        </p:cxnSp>
        <p:cxnSp>
          <p:nvCxnSpPr>
            <p:cNvPr id="165" name="AutoShape 62"/>
            <p:cNvCxnSpPr>
              <a:cxnSpLocks noChangeShapeType="1"/>
              <a:endCxn id="177" idx="1"/>
            </p:cNvCxnSpPr>
            <p:nvPr/>
          </p:nvCxnSpPr>
          <p:spPr bwMode="auto">
            <a:xfrm rot="16200000" flipH="1">
              <a:off x="6479023" y="5630716"/>
              <a:ext cx="489299" cy="187325"/>
            </a:xfrm>
            <a:prstGeom prst="bentConnector2">
              <a:avLst/>
            </a:prstGeom>
            <a:noFill/>
            <a:ln w="9525">
              <a:solidFill>
                <a:schemeClr val="tx1"/>
              </a:solidFill>
              <a:miter lim="800000"/>
              <a:headEnd/>
              <a:tailEnd type="triangle" w="med" len="med"/>
            </a:ln>
            <a:effectLst/>
          </p:spPr>
        </p:cxnSp>
        <p:cxnSp>
          <p:nvCxnSpPr>
            <p:cNvPr id="166" name="AutoShape 63"/>
            <p:cNvCxnSpPr>
              <a:cxnSpLocks noChangeShapeType="1"/>
            </p:cNvCxnSpPr>
            <p:nvPr/>
          </p:nvCxnSpPr>
          <p:spPr bwMode="auto">
            <a:xfrm>
              <a:off x="3074010" y="5479731"/>
              <a:ext cx="3556000" cy="0"/>
            </a:xfrm>
            <a:prstGeom prst="straightConnector1">
              <a:avLst/>
            </a:prstGeom>
            <a:noFill/>
            <a:ln w="9525">
              <a:solidFill>
                <a:schemeClr val="tx1"/>
              </a:solidFill>
              <a:round/>
              <a:headEnd/>
              <a:tailEnd/>
            </a:ln>
            <a:effectLst/>
          </p:spPr>
        </p:cxnSp>
        <p:cxnSp>
          <p:nvCxnSpPr>
            <p:cNvPr id="167" name="AutoShape 64"/>
            <p:cNvCxnSpPr>
              <a:cxnSpLocks noChangeShapeType="1"/>
            </p:cNvCxnSpPr>
            <p:nvPr/>
          </p:nvCxnSpPr>
          <p:spPr bwMode="auto">
            <a:xfrm rot="16200000" flipV="1">
              <a:off x="1714794" y="5829006"/>
              <a:ext cx="866800" cy="486387"/>
            </a:xfrm>
            <a:prstGeom prst="bentConnector3">
              <a:avLst>
                <a:gd name="adj1" fmla="val -234"/>
              </a:avLst>
            </a:prstGeom>
            <a:noFill/>
            <a:ln w="9525">
              <a:solidFill>
                <a:schemeClr val="tx1"/>
              </a:solidFill>
              <a:miter lim="800000"/>
              <a:headEnd/>
              <a:tailEnd/>
            </a:ln>
            <a:effectLst/>
          </p:spPr>
        </p:cxnSp>
        <p:cxnSp>
          <p:nvCxnSpPr>
            <p:cNvPr id="168" name="AutoShape 65"/>
            <p:cNvCxnSpPr>
              <a:cxnSpLocks noChangeShapeType="1"/>
              <a:endCxn id="197" idx="1"/>
            </p:cNvCxnSpPr>
            <p:nvPr/>
          </p:nvCxnSpPr>
          <p:spPr bwMode="auto">
            <a:xfrm rot="10800000" flipV="1">
              <a:off x="1103924" y="5638800"/>
              <a:ext cx="801077" cy="330230"/>
            </a:xfrm>
            <a:prstGeom prst="bentConnector3">
              <a:avLst>
                <a:gd name="adj1" fmla="val 128537"/>
              </a:avLst>
            </a:prstGeom>
            <a:noFill/>
            <a:ln w="9525">
              <a:solidFill>
                <a:schemeClr val="tx1"/>
              </a:solidFill>
              <a:miter lim="800000"/>
              <a:headEnd/>
              <a:tailEnd type="triangle" w="med" len="med"/>
            </a:ln>
            <a:effectLst/>
          </p:spPr>
        </p:cxnSp>
      </p:grpSp>
      <p:grpSp>
        <p:nvGrpSpPr>
          <p:cNvPr id="9" name="Group 211"/>
          <p:cNvGrpSpPr/>
          <p:nvPr/>
        </p:nvGrpSpPr>
        <p:grpSpPr>
          <a:xfrm>
            <a:off x="560615" y="1415973"/>
            <a:ext cx="8039100" cy="3361646"/>
            <a:chOff x="548520" y="1415973"/>
            <a:chExt cx="8039100" cy="3361646"/>
          </a:xfrm>
        </p:grpSpPr>
        <p:sp>
          <p:nvSpPr>
            <p:cNvPr id="200" name="Rectangle 7"/>
            <p:cNvSpPr>
              <a:spLocks noChangeArrowheads="1"/>
            </p:cNvSpPr>
            <p:nvPr/>
          </p:nvSpPr>
          <p:spPr bwMode="auto">
            <a:xfrm>
              <a:off x="548520" y="1452257"/>
              <a:ext cx="8032750" cy="3325362"/>
            </a:xfrm>
            <a:prstGeom prst="rect">
              <a:avLst/>
            </a:prstGeom>
            <a:solidFill>
              <a:schemeClr val="bg1"/>
            </a:solidFill>
            <a:ln w="19050">
              <a:solidFill>
                <a:schemeClr val="tx1"/>
              </a:solidFill>
              <a:miter lim="800000"/>
              <a:headEnd/>
              <a:tailEnd/>
            </a:ln>
            <a:effectLst/>
          </p:spPr>
          <p:txBody>
            <a:bodyPr wrap="none" anchor="ctr">
              <a:prstTxWarp prst="textNoShape">
                <a:avLst/>
              </a:prstTxWarp>
            </a:bodyPr>
            <a:lstStyle/>
            <a:p>
              <a:endParaRPr lang="en-US"/>
            </a:p>
          </p:txBody>
        </p:sp>
        <p:sp>
          <p:nvSpPr>
            <p:cNvPr id="202" name="Text Box 8"/>
            <p:cNvSpPr txBox="1">
              <a:spLocks noChangeArrowheads="1"/>
            </p:cNvSpPr>
            <p:nvPr/>
          </p:nvSpPr>
          <p:spPr bwMode="auto">
            <a:xfrm>
              <a:off x="624720" y="1415973"/>
              <a:ext cx="7962900" cy="2893100"/>
            </a:xfrm>
            <a:prstGeom prst="rect">
              <a:avLst/>
            </a:prstGeom>
            <a:noFill/>
            <a:ln w="9525">
              <a:noFill/>
              <a:miter lim="800000"/>
              <a:headEnd/>
              <a:tailEnd/>
            </a:ln>
            <a:effectLst/>
          </p:spPr>
          <p:txBody>
            <a:bodyPr>
              <a:prstTxWarp prst="textNoShape">
                <a:avLst/>
              </a:prstTxWarp>
              <a:spAutoFit/>
            </a:bodyPr>
            <a:lstStyle/>
            <a:p>
              <a:r>
                <a:rPr lang="en-US" noProof="1" smtClean="0">
                  <a:latin typeface="Courier New" charset="0"/>
                </a:rPr>
                <a:t>int CompoundExp::eval(EvaluationContext &amp; context) {</a:t>
              </a:r>
            </a:p>
            <a:p>
              <a:r>
                <a:rPr lang="en-US" noProof="1" smtClean="0">
                  <a:latin typeface="Courier New" charset="0"/>
                </a:rPr>
                <a:t>   int right = rhs-&gt;eval(context);</a:t>
              </a:r>
            </a:p>
            <a:p>
              <a:r>
                <a:rPr lang="en-US" noProof="1" smtClean="0">
                  <a:latin typeface="Courier New" charset="0"/>
                </a:rPr>
                <a:t>   if (op == "=") {</a:t>
              </a:r>
            </a:p>
            <a:p>
              <a:r>
                <a:rPr lang="en-US" noProof="1" smtClean="0">
                  <a:latin typeface="Courier New" charset="0"/>
                </a:rPr>
                <a:t>      context.setValue(lhs-&gt;getIdentifierName(), right);</a:t>
              </a:r>
            </a:p>
            <a:p>
              <a:r>
                <a:rPr lang="en-US" noProof="1" smtClean="0">
                  <a:latin typeface="Courier New" charset="0"/>
                </a:rPr>
                <a:t>      return right;</a:t>
              </a:r>
            </a:p>
            <a:p>
              <a:r>
                <a:rPr lang="en-US" noProof="1" smtClean="0">
                  <a:latin typeface="Courier New" charset="0"/>
                </a:rPr>
                <a:t>   }</a:t>
              </a:r>
            </a:p>
            <a:p>
              <a:r>
                <a:rPr lang="en-US" noProof="1" smtClean="0">
                  <a:latin typeface="Courier New" charset="0"/>
                </a:rPr>
                <a:t>   int left = lhs-&gt;eval(context);</a:t>
              </a:r>
            </a:p>
            <a:p>
              <a:r>
                <a:rPr lang="en-US" noProof="1" smtClean="0">
                  <a:latin typeface="Courier New" charset="0"/>
                </a:rPr>
                <a:t>   if (op == "+") return left + right;</a:t>
              </a:r>
            </a:p>
            <a:p>
              <a:r>
                <a:rPr lang="en-US" noProof="1" smtClean="0">
                  <a:latin typeface="Courier New" charset="0"/>
                </a:rPr>
                <a:t>   if (op == "-") return left - right;</a:t>
              </a:r>
            </a:p>
            <a:p>
              <a:r>
                <a:rPr lang="en-US" noProof="1" smtClean="0">
                  <a:latin typeface="Courier New" charset="0"/>
                </a:rPr>
                <a:t>   if (op == "*") return left * right;</a:t>
              </a:r>
            </a:p>
            <a:p>
              <a:r>
                <a:rPr lang="en-US" noProof="1" smtClean="0">
                  <a:latin typeface="Courier New" charset="0"/>
                </a:rPr>
                <a:t>   if (op == "/") return left / right;</a:t>
              </a:r>
            </a:p>
            <a:p>
              <a:r>
                <a:rPr lang="en-US" noProof="1" smtClean="0">
                  <a:latin typeface="Courier New" charset="0"/>
                </a:rPr>
                <a:t>   error("Illegal operator in expression");</a:t>
              </a:r>
            </a:p>
            <a:p>
              <a:r>
                <a:rPr lang="en-US" noProof="1" smtClean="0">
                  <a:latin typeface="Courier New" charset="0"/>
                </a:rPr>
                <a:t>}</a:t>
              </a:r>
              <a:endParaRPr lang="en-US" noProof="1">
                <a:latin typeface="Courier New" charset="0"/>
              </a:endParaRPr>
            </a:p>
          </p:txBody>
        </p:sp>
        <p:sp>
          <p:nvSpPr>
            <p:cNvPr id="203" name="Rectangle 67"/>
            <p:cNvSpPr>
              <a:spLocks noChangeArrowheads="1"/>
            </p:cNvSpPr>
            <p:nvPr/>
          </p:nvSpPr>
          <p:spPr bwMode="auto">
            <a:xfrm>
              <a:off x="4372580" y="4311950"/>
              <a:ext cx="1825625"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205" name="Text Box 68"/>
            <p:cNvSpPr txBox="1">
              <a:spLocks noChangeArrowheads="1"/>
            </p:cNvSpPr>
            <p:nvPr/>
          </p:nvSpPr>
          <p:spPr bwMode="auto">
            <a:xfrm>
              <a:off x="4331305" y="4018035"/>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context</a:t>
              </a:r>
              <a:endParaRPr lang="en-US" dirty="0">
                <a:latin typeface="Courier New" charset="0"/>
              </a:endParaRPr>
            </a:p>
          </p:txBody>
        </p:sp>
        <p:sp>
          <p:nvSpPr>
            <p:cNvPr id="206" name="Rectangle 71"/>
            <p:cNvSpPr>
              <a:spLocks noChangeArrowheads="1"/>
            </p:cNvSpPr>
            <p:nvPr/>
          </p:nvSpPr>
          <p:spPr bwMode="auto">
            <a:xfrm>
              <a:off x="4407505" y="4329490"/>
              <a:ext cx="723363" cy="307777"/>
            </a:xfrm>
            <a:prstGeom prst="rect">
              <a:avLst/>
            </a:prstGeom>
            <a:noFill/>
            <a:ln w="9525">
              <a:noFill/>
              <a:miter lim="800000"/>
              <a:headEnd/>
              <a:tailEnd/>
            </a:ln>
            <a:effectLst/>
          </p:spPr>
          <p:txBody>
            <a:bodyPr wrap="none">
              <a:prstTxWarp prst="textNoShape">
                <a:avLst/>
              </a:prstTxWarp>
              <a:spAutoFit/>
            </a:bodyPr>
            <a:lstStyle/>
            <a:p>
              <a:r>
                <a:rPr lang="en-US" noProof="1" smtClean="0">
                  <a:latin typeface="Courier New" charset="0"/>
                </a:rPr>
                <a:t>x = 3</a:t>
              </a:r>
              <a:endParaRPr lang="en-US" dirty="0">
                <a:latin typeface="Courier New" charset="0"/>
              </a:endParaRPr>
            </a:p>
          </p:txBody>
        </p:sp>
        <p:sp>
          <p:nvSpPr>
            <p:cNvPr id="207" name="Rectangle 69"/>
            <p:cNvSpPr>
              <a:spLocks noChangeArrowheads="1"/>
            </p:cNvSpPr>
            <p:nvPr/>
          </p:nvSpPr>
          <p:spPr bwMode="auto">
            <a:xfrm>
              <a:off x="7442200" y="4311950"/>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208" name="Text Box 70"/>
            <p:cNvSpPr txBox="1">
              <a:spLocks noChangeArrowheads="1"/>
            </p:cNvSpPr>
            <p:nvPr/>
          </p:nvSpPr>
          <p:spPr bwMode="auto">
            <a:xfrm>
              <a:off x="7404100" y="400594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left</a:t>
              </a:r>
              <a:endParaRPr lang="en-US" dirty="0">
                <a:latin typeface="Courier New" charset="0"/>
              </a:endParaRPr>
            </a:p>
          </p:txBody>
        </p:sp>
        <p:sp>
          <p:nvSpPr>
            <p:cNvPr id="209" name="Rectangle 69"/>
            <p:cNvSpPr>
              <a:spLocks noChangeArrowheads="1"/>
            </p:cNvSpPr>
            <p:nvPr/>
          </p:nvSpPr>
          <p:spPr bwMode="auto">
            <a:xfrm>
              <a:off x="6322180" y="4313160"/>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210" name="Text Box 70"/>
            <p:cNvSpPr txBox="1">
              <a:spLocks noChangeArrowheads="1"/>
            </p:cNvSpPr>
            <p:nvPr/>
          </p:nvSpPr>
          <p:spPr bwMode="auto">
            <a:xfrm>
              <a:off x="6284080" y="400715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right</a:t>
              </a:r>
              <a:endParaRPr lang="en-US" dirty="0">
                <a:latin typeface="Courier New" charset="0"/>
              </a:endParaRPr>
            </a:p>
          </p:txBody>
        </p:sp>
        <p:sp>
          <p:nvSpPr>
            <p:cNvPr id="211" name="Rectangle 69"/>
            <p:cNvSpPr>
              <a:spLocks noChangeArrowheads="1"/>
            </p:cNvSpPr>
            <p:nvPr/>
          </p:nvSpPr>
          <p:spPr bwMode="auto">
            <a:xfrm>
              <a:off x="3265715" y="4314370"/>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212" name="Text Box 70"/>
            <p:cNvSpPr txBox="1">
              <a:spLocks noChangeArrowheads="1"/>
            </p:cNvSpPr>
            <p:nvPr/>
          </p:nvSpPr>
          <p:spPr bwMode="auto">
            <a:xfrm>
              <a:off x="3227615" y="400836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this</a:t>
              </a:r>
              <a:endParaRPr lang="en-US" dirty="0">
                <a:latin typeface="Courier New" charset="0"/>
              </a:endParaRPr>
            </a:p>
          </p:txBody>
        </p:sp>
      </p:grpSp>
      <p:grpSp>
        <p:nvGrpSpPr>
          <p:cNvPr id="10" name="Group 733"/>
          <p:cNvGrpSpPr/>
          <p:nvPr/>
        </p:nvGrpSpPr>
        <p:grpSpPr>
          <a:xfrm>
            <a:off x="2258528" y="4471610"/>
            <a:ext cx="1546254" cy="1481545"/>
            <a:chOff x="2258528" y="4471610"/>
            <a:chExt cx="1546254" cy="1481545"/>
          </a:xfrm>
        </p:grpSpPr>
        <p:sp>
          <p:nvSpPr>
            <p:cNvPr id="214" name="Oval 14"/>
            <p:cNvSpPr>
              <a:spLocks noChangeArrowheads="1"/>
            </p:cNvSpPr>
            <p:nvPr/>
          </p:nvSpPr>
          <p:spPr bwMode="auto">
            <a:xfrm>
              <a:off x="3730170" y="4471610"/>
              <a:ext cx="74612" cy="74612"/>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endParaRPr lang="en-US"/>
            </a:p>
          </p:txBody>
        </p:sp>
        <p:cxnSp>
          <p:nvCxnSpPr>
            <p:cNvPr id="215" name="AutoShape 66"/>
            <p:cNvCxnSpPr>
              <a:cxnSpLocks noChangeShapeType="1"/>
            </p:cNvCxnSpPr>
            <p:nvPr/>
          </p:nvCxnSpPr>
          <p:spPr bwMode="auto">
            <a:xfrm rot="5400000">
              <a:off x="2306608" y="4498143"/>
              <a:ext cx="1406932" cy="1503091"/>
            </a:xfrm>
            <a:prstGeom prst="bentConnector4">
              <a:avLst>
                <a:gd name="adj1" fmla="val 56014"/>
                <a:gd name="adj2" fmla="val 115209"/>
              </a:avLst>
            </a:prstGeom>
            <a:noFill/>
            <a:ln w="9525">
              <a:solidFill>
                <a:schemeClr val="tx1"/>
              </a:solidFill>
              <a:miter lim="800000"/>
              <a:headEnd/>
              <a:tailEnd type="triangle" w="med" len="med"/>
            </a:ln>
            <a:effectLst/>
          </p:spPr>
        </p:cxnSp>
      </p:grpSp>
      <p:grpSp>
        <p:nvGrpSpPr>
          <p:cNvPr id="11" name="Group 211"/>
          <p:cNvGrpSpPr/>
          <p:nvPr/>
        </p:nvGrpSpPr>
        <p:grpSpPr>
          <a:xfrm>
            <a:off x="688825" y="1677228"/>
            <a:ext cx="8039100" cy="3361646"/>
            <a:chOff x="548520" y="1415973"/>
            <a:chExt cx="8039100" cy="3361646"/>
          </a:xfrm>
        </p:grpSpPr>
        <p:sp>
          <p:nvSpPr>
            <p:cNvPr id="218" name="Rectangle 7"/>
            <p:cNvSpPr>
              <a:spLocks noChangeArrowheads="1"/>
            </p:cNvSpPr>
            <p:nvPr/>
          </p:nvSpPr>
          <p:spPr bwMode="auto">
            <a:xfrm>
              <a:off x="548520" y="1452257"/>
              <a:ext cx="8032750" cy="3325362"/>
            </a:xfrm>
            <a:prstGeom prst="rect">
              <a:avLst/>
            </a:prstGeom>
            <a:solidFill>
              <a:schemeClr val="bg1"/>
            </a:solidFill>
            <a:ln w="19050">
              <a:solidFill>
                <a:schemeClr val="tx1"/>
              </a:solidFill>
              <a:miter lim="800000"/>
              <a:headEnd/>
              <a:tailEnd/>
            </a:ln>
            <a:effectLst/>
          </p:spPr>
          <p:txBody>
            <a:bodyPr wrap="none" anchor="ctr">
              <a:prstTxWarp prst="textNoShape">
                <a:avLst/>
              </a:prstTxWarp>
            </a:bodyPr>
            <a:lstStyle/>
            <a:p>
              <a:endParaRPr lang="en-US"/>
            </a:p>
          </p:txBody>
        </p:sp>
        <p:sp>
          <p:nvSpPr>
            <p:cNvPr id="219" name="Text Box 8"/>
            <p:cNvSpPr txBox="1">
              <a:spLocks noChangeArrowheads="1"/>
            </p:cNvSpPr>
            <p:nvPr/>
          </p:nvSpPr>
          <p:spPr bwMode="auto">
            <a:xfrm>
              <a:off x="624720" y="1415973"/>
              <a:ext cx="7962900" cy="2893100"/>
            </a:xfrm>
            <a:prstGeom prst="rect">
              <a:avLst/>
            </a:prstGeom>
            <a:noFill/>
            <a:ln w="9525">
              <a:noFill/>
              <a:miter lim="800000"/>
              <a:headEnd/>
              <a:tailEnd/>
            </a:ln>
            <a:effectLst/>
          </p:spPr>
          <p:txBody>
            <a:bodyPr>
              <a:prstTxWarp prst="textNoShape">
                <a:avLst/>
              </a:prstTxWarp>
              <a:spAutoFit/>
            </a:bodyPr>
            <a:lstStyle/>
            <a:p>
              <a:r>
                <a:rPr lang="en-US" noProof="1" smtClean="0">
                  <a:latin typeface="Courier New" charset="0"/>
                </a:rPr>
                <a:t>int CompoundExp::eval(EvaluationContext &amp; context) {</a:t>
              </a:r>
            </a:p>
            <a:p>
              <a:r>
                <a:rPr lang="en-US" noProof="1" smtClean="0">
                  <a:latin typeface="Courier New" charset="0"/>
                </a:rPr>
                <a:t>   int right = rhs-&gt;eval(context);</a:t>
              </a:r>
            </a:p>
            <a:p>
              <a:r>
                <a:rPr lang="en-US" noProof="1" smtClean="0">
                  <a:latin typeface="Courier New" charset="0"/>
                </a:rPr>
                <a:t>   if (op == "=") {</a:t>
              </a:r>
            </a:p>
            <a:p>
              <a:r>
                <a:rPr lang="en-US" noProof="1" smtClean="0">
                  <a:latin typeface="Courier New" charset="0"/>
                </a:rPr>
                <a:t>      context.setValue(lhs-&gt;getIdentifierName(), right);</a:t>
              </a:r>
            </a:p>
            <a:p>
              <a:r>
                <a:rPr lang="en-US" noProof="1" smtClean="0">
                  <a:latin typeface="Courier New" charset="0"/>
                </a:rPr>
                <a:t>      return right;</a:t>
              </a:r>
            </a:p>
            <a:p>
              <a:r>
                <a:rPr lang="en-US" noProof="1" smtClean="0">
                  <a:latin typeface="Courier New" charset="0"/>
                </a:rPr>
                <a:t>   }</a:t>
              </a:r>
            </a:p>
            <a:p>
              <a:r>
                <a:rPr lang="en-US" noProof="1" smtClean="0">
                  <a:latin typeface="Courier New" charset="0"/>
                </a:rPr>
                <a:t>   int left = lhs-&gt;eval(context);</a:t>
              </a:r>
            </a:p>
            <a:p>
              <a:r>
                <a:rPr lang="en-US" noProof="1" smtClean="0">
                  <a:latin typeface="Courier New" charset="0"/>
                </a:rPr>
                <a:t>   if (op == "+") return left + right;</a:t>
              </a:r>
            </a:p>
            <a:p>
              <a:r>
                <a:rPr lang="en-US" noProof="1" smtClean="0">
                  <a:latin typeface="Courier New" charset="0"/>
                </a:rPr>
                <a:t>   if (op == "-") return left - right;</a:t>
              </a:r>
            </a:p>
            <a:p>
              <a:r>
                <a:rPr lang="en-US" noProof="1" smtClean="0">
                  <a:latin typeface="Courier New" charset="0"/>
                </a:rPr>
                <a:t>   if (op == "*") return left * right;</a:t>
              </a:r>
            </a:p>
            <a:p>
              <a:r>
                <a:rPr lang="en-US" noProof="1" smtClean="0">
                  <a:latin typeface="Courier New" charset="0"/>
                </a:rPr>
                <a:t>   if (op == "/") return left / right;</a:t>
              </a:r>
            </a:p>
            <a:p>
              <a:r>
                <a:rPr lang="en-US" noProof="1" smtClean="0">
                  <a:latin typeface="Courier New" charset="0"/>
                </a:rPr>
                <a:t>   error("Illegal operator in expression");</a:t>
              </a:r>
            </a:p>
            <a:p>
              <a:r>
                <a:rPr lang="en-US" noProof="1" smtClean="0">
                  <a:latin typeface="Courier New" charset="0"/>
                </a:rPr>
                <a:t>}</a:t>
              </a:r>
              <a:endParaRPr lang="en-US" noProof="1">
                <a:latin typeface="Courier New" charset="0"/>
              </a:endParaRPr>
            </a:p>
          </p:txBody>
        </p:sp>
        <p:sp>
          <p:nvSpPr>
            <p:cNvPr id="236" name="Rectangle 67"/>
            <p:cNvSpPr>
              <a:spLocks noChangeArrowheads="1"/>
            </p:cNvSpPr>
            <p:nvPr/>
          </p:nvSpPr>
          <p:spPr bwMode="auto">
            <a:xfrm>
              <a:off x="4372580" y="4311950"/>
              <a:ext cx="1825625"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248" name="Text Box 68"/>
            <p:cNvSpPr txBox="1">
              <a:spLocks noChangeArrowheads="1"/>
            </p:cNvSpPr>
            <p:nvPr/>
          </p:nvSpPr>
          <p:spPr bwMode="auto">
            <a:xfrm>
              <a:off x="4331305" y="4018035"/>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context</a:t>
              </a:r>
              <a:endParaRPr lang="en-US" dirty="0">
                <a:latin typeface="Courier New" charset="0"/>
              </a:endParaRPr>
            </a:p>
          </p:txBody>
        </p:sp>
        <p:sp>
          <p:nvSpPr>
            <p:cNvPr id="251" name="Rectangle 71"/>
            <p:cNvSpPr>
              <a:spLocks noChangeArrowheads="1"/>
            </p:cNvSpPr>
            <p:nvPr/>
          </p:nvSpPr>
          <p:spPr bwMode="auto">
            <a:xfrm>
              <a:off x="4407505" y="4329490"/>
              <a:ext cx="723363" cy="307777"/>
            </a:xfrm>
            <a:prstGeom prst="rect">
              <a:avLst/>
            </a:prstGeom>
            <a:noFill/>
            <a:ln w="9525">
              <a:noFill/>
              <a:miter lim="800000"/>
              <a:headEnd/>
              <a:tailEnd/>
            </a:ln>
            <a:effectLst/>
          </p:spPr>
          <p:txBody>
            <a:bodyPr wrap="none">
              <a:prstTxWarp prst="textNoShape">
                <a:avLst/>
              </a:prstTxWarp>
              <a:spAutoFit/>
            </a:bodyPr>
            <a:lstStyle/>
            <a:p>
              <a:r>
                <a:rPr lang="en-US" noProof="1" smtClean="0">
                  <a:latin typeface="Courier New" charset="0"/>
                </a:rPr>
                <a:t>x = 3</a:t>
              </a:r>
              <a:endParaRPr lang="en-US" dirty="0">
                <a:latin typeface="Courier New" charset="0"/>
              </a:endParaRPr>
            </a:p>
          </p:txBody>
        </p:sp>
        <p:sp>
          <p:nvSpPr>
            <p:cNvPr id="264" name="Rectangle 69"/>
            <p:cNvSpPr>
              <a:spLocks noChangeArrowheads="1"/>
            </p:cNvSpPr>
            <p:nvPr/>
          </p:nvSpPr>
          <p:spPr bwMode="auto">
            <a:xfrm>
              <a:off x="7442200" y="4311950"/>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268" name="Text Box 70"/>
            <p:cNvSpPr txBox="1">
              <a:spLocks noChangeArrowheads="1"/>
            </p:cNvSpPr>
            <p:nvPr/>
          </p:nvSpPr>
          <p:spPr bwMode="auto">
            <a:xfrm>
              <a:off x="7404100" y="400594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left</a:t>
              </a:r>
              <a:endParaRPr lang="en-US" dirty="0">
                <a:latin typeface="Courier New" charset="0"/>
              </a:endParaRPr>
            </a:p>
          </p:txBody>
        </p:sp>
        <p:sp>
          <p:nvSpPr>
            <p:cNvPr id="269" name="Rectangle 69"/>
            <p:cNvSpPr>
              <a:spLocks noChangeArrowheads="1"/>
            </p:cNvSpPr>
            <p:nvPr/>
          </p:nvSpPr>
          <p:spPr bwMode="auto">
            <a:xfrm>
              <a:off x="6322180" y="4313160"/>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270" name="Text Box 70"/>
            <p:cNvSpPr txBox="1">
              <a:spLocks noChangeArrowheads="1"/>
            </p:cNvSpPr>
            <p:nvPr/>
          </p:nvSpPr>
          <p:spPr bwMode="auto">
            <a:xfrm>
              <a:off x="6284080" y="400715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right</a:t>
              </a:r>
              <a:endParaRPr lang="en-US" dirty="0">
                <a:latin typeface="Courier New" charset="0"/>
              </a:endParaRPr>
            </a:p>
          </p:txBody>
        </p:sp>
        <p:sp>
          <p:nvSpPr>
            <p:cNvPr id="271" name="Rectangle 69"/>
            <p:cNvSpPr>
              <a:spLocks noChangeArrowheads="1"/>
            </p:cNvSpPr>
            <p:nvPr/>
          </p:nvSpPr>
          <p:spPr bwMode="auto">
            <a:xfrm>
              <a:off x="3265715" y="4314370"/>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272" name="Text Box 70"/>
            <p:cNvSpPr txBox="1">
              <a:spLocks noChangeArrowheads="1"/>
            </p:cNvSpPr>
            <p:nvPr/>
          </p:nvSpPr>
          <p:spPr bwMode="auto">
            <a:xfrm>
              <a:off x="3227615" y="400836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this</a:t>
              </a:r>
              <a:endParaRPr lang="en-US" dirty="0">
                <a:latin typeface="Courier New" charset="0"/>
              </a:endParaRPr>
            </a:p>
          </p:txBody>
        </p:sp>
      </p:grpSp>
      <p:sp>
        <p:nvSpPr>
          <p:cNvPr id="113" name="Rectangle 112"/>
          <p:cNvSpPr/>
          <p:nvPr/>
        </p:nvSpPr>
        <p:spPr>
          <a:xfrm>
            <a:off x="6480630" y="4608285"/>
            <a:ext cx="986970" cy="307777"/>
          </a:xfrm>
          <a:prstGeom prst="rect">
            <a:avLst/>
          </a:prstGeom>
        </p:spPr>
        <p:txBody>
          <a:bodyPr wrap="square">
            <a:spAutoFit/>
          </a:bodyPr>
          <a:lstStyle/>
          <a:p>
            <a:pPr algn="ctr"/>
            <a:r>
              <a:rPr lang="en-US" noProof="1" smtClean="0">
                <a:latin typeface="Courier New" charset="0"/>
              </a:rPr>
              <a:t>7</a:t>
            </a:r>
            <a:endParaRPr lang="en-US" dirty="0">
              <a:latin typeface="Courier New" charset="0"/>
            </a:endParaRPr>
          </a:p>
        </p:txBody>
      </p:sp>
      <p:grpSp>
        <p:nvGrpSpPr>
          <p:cNvPr id="12" name="Group 211"/>
          <p:cNvGrpSpPr/>
          <p:nvPr/>
        </p:nvGrpSpPr>
        <p:grpSpPr>
          <a:xfrm>
            <a:off x="817035" y="1938483"/>
            <a:ext cx="8039100" cy="3361646"/>
            <a:chOff x="548520" y="1415973"/>
            <a:chExt cx="8039100" cy="3361646"/>
          </a:xfrm>
        </p:grpSpPr>
        <p:sp>
          <p:nvSpPr>
            <p:cNvPr id="119" name="Rectangle 7"/>
            <p:cNvSpPr>
              <a:spLocks noChangeArrowheads="1"/>
            </p:cNvSpPr>
            <p:nvPr/>
          </p:nvSpPr>
          <p:spPr bwMode="auto">
            <a:xfrm>
              <a:off x="548520" y="1452257"/>
              <a:ext cx="8032750" cy="3325362"/>
            </a:xfrm>
            <a:prstGeom prst="rect">
              <a:avLst/>
            </a:prstGeom>
            <a:solidFill>
              <a:schemeClr val="bg1"/>
            </a:solidFill>
            <a:ln w="19050">
              <a:solidFill>
                <a:schemeClr val="tx1"/>
              </a:solidFill>
              <a:miter lim="800000"/>
              <a:headEnd/>
              <a:tailEnd/>
            </a:ln>
            <a:effectLst/>
          </p:spPr>
          <p:txBody>
            <a:bodyPr wrap="none" anchor="ctr">
              <a:prstTxWarp prst="textNoShape">
                <a:avLst/>
              </a:prstTxWarp>
            </a:bodyPr>
            <a:lstStyle/>
            <a:p>
              <a:endParaRPr lang="en-US"/>
            </a:p>
          </p:txBody>
        </p:sp>
        <p:sp>
          <p:nvSpPr>
            <p:cNvPr id="121" name="Text Box 8"/>
            <p:cNvSpPr txBox="1">
              <a:spLocks noChangeArrowheads="1"/>
            </p:cNvSpPr>
            <p:nvPr/>
          </p:nvSpPr>
          <p:spPr bwMode="auto">
            <a:xfrm>
              <a:off x="624720" y="1415973"/>
              <a:ext cx="7962900" cy="2893100"/>
            </a:xfrm>
            <a:prstGeom prst="rect">
              <a:avLst/>
            </a:prstGeom>
            <a:noFill/>
            <a:ln w="9525">
              <a:noFill/>
              <a:miter lim="800000"/>
              <a:headEnd/>
              <a:tailEnd/>
            </a:ln>
            <a:effectLst/>
          </p:spPr>
          <p:txBody>
            <a:bodyPr>
              <a:prstTxWarp prst="textNoShape">
                <a:avLst/>
              </a:prstTxWarp>
              <a:spAutoFit/>
            </a:bodyPr>
            <a:lstStyle/>
            <a:p>
              <a:r>
                <a:rPr lang="en-US" noProof="1" smtClean="0">
                  <a:latin typeface="Courier New" charset="0"/>
                </a:rPr>
                <a:t>int CompoundExp::eval(EvaluationContext &amp; context) {</a:t>
              </a:r>
            </a:p>
            <a:p>
              <a:r>
                <a:rPr lang="en-US" noProof="1" smtClean="0">
                  <a:latin typeface="Courier New" charset="0"/>
                </a:rPr>
                <a:t>   int right = rhs-&gt;eval(context);</a:t>
              </a:r>
            </a:p>
            <a:p>
              <a:r>
                <a:rPr lang="en-US" noProof="1" smtClean="0">
                  <a:latin typeface="Courier New" charset="0"/>
                </a:rPr>
                <a:t>   if (op == "=") {</a:t>
              </a:r>
            </a:p>
            <a:p>
              <a:r>
                <a:rPr lang="en-US" noProof="1" smtClean="0">
                  <a:latin typeface="Courier New" charset="0"/>
                </a:rPr>
                <a:t>      context.setValue(lhs-&gt;getIdentifierName(), right);</a:t>
              </a:r>
            </a:p>
            <a:p>
              <a:r>
                <a:rPr lang="en-US" noProof="1" smtClean="0">
                  <a:latin typeface="Courier New" charset="0"/>
                </a:rPr>
                <a:t>      return right;</a:t>
              </a:r>
            </a:p>
            <a:p>
              <a:r>
                <a:rPr lang="en-US" noProof="1" smtClean="0">
                  <a:latin typeface="Courier New" charset="0"/>
                </a:rPr>
                <a:t>   }</a:t>
              </a:r>
            </a:p>
            <a:p>
              <a:r>
                <a:rPr lang="en-US" noProof="1" smtClean="0">
                  <a:latin typeface="Courier New" charset="0"/>
                </a:rPr>
                <a:t>   int left = lhs-&gt;eval(context);</a:t>
              </a:r>
            </a:p>
            <a:p>
              <a:r>
                <a:rPr lang="en-US" noProof="1" smtClean="0">
                  <a:latin typeface="Courier New" charset="0"/>
                </a:rPr>
                <a:t>   if (op == "+") return left + right;</a:t>
              </a:r>
            </a:p>
            <a:p>
              <a:r>
                <a:rPr lang="en-US" noProof="1" smtClean="0">
                  <a:latin typeface="Courier New" charset="0"/>
                </a:rPr>
                <a:t>   if (op == "-") return left - right;</a:t>
              </a:r>
            </a:p>
            <a:p>
              <a:r>
                <a:rPr lang="en-US" noProof="1" smtClean="0">
                  <a:latin typeface="Courier New" charset="0"/>
                </a:rPr>
                <a:t>   if (op == "*") return left * right;</a:t>
              </a:r>
            </a:p>
            <a:p>
              <a:r>
                <a:rPr lang="en-US" noProof="1" smtClean="0">
                  <a:latin typeface="Courier New" charset="0"/>
                </a:rPr>
                <a:t>   if (op == "/") return left / right;</a:t>
              </a:r>
            </a:p>
            <a:p>
              <a:r>
                <a:rPr lang="en-US" noProof="1" smtClean="0">
                  <a:latin typeface="Courier New" charset="0"/>
                </a:rPr>
                <a:t>   error("Illegal operator in expression");</a:t>
              </a:r>
            </a:p>
            <a:p>
              <a:r>
                <a:rPr lang="en-US" noProof="1" smtClean="0">
                  <a:latin typeface="Courier New" charset="0"/>
                </a:rPr>
                <a:t>}</a:t>
              </a:r>
              <a:endParaRPr lang="en-US" noProof="1">
                <a:latin typeface="Courier New" charset="0"/>
              </a:endParaRPr>
            </a:p>
          </p:txBody>
        </p:sp>
        <p:sp>
          <p:nvSpPr>
            <p:cNvPr id="122" name="Rectangle 67"/>
            <p:cNvSpPr>
              <a:spLocks noChangeArrowheads="1"/>
            </p:cNvSpPr>
            <p:nvPr/>
          </p:nvSpPr>
          <p:spPr bwMode="auto">
            <a:xfrm>
              <a:off x="4372580" y="4311950"/>
              <a:ext cx="1825625"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124" name="Text Box 68"/>
            <p:cNvSpPr txBox="1">
              <a:spLocks noChangeArrowheads="1"/>
            </p:cNvSpPr>
            <p:nvPr/>
          </p:nvSpPr>
          <p:spPr bwMode="auto">
            <a:xfrm>
              <a:off x="4331305" y="4018035"/>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context</a:t>
              </a:r>
              <a:endParaRPr lang="en-US" dirty="0">
                <a:latin typeface="Courier New" charset="0"/>
              </a:endParaRPr>
            </a:p>
          </p:txBody>
        </p:sp>
        <p:sp>
          <p:nvSpPr>
            <p:cNvPr id="125" name="Rectangle 71"/>
            <p:cNvSpPr>
              <a:spLocks noChangeArrowheads="1"/>
            </p:cNvSpPr>
            <p:nvPr/>
          </p:nvSpPr>
          <p:spPr bwMode="auto">
            <a:xfrm>
              <a:off x="4407505" y="4329490"/>
              <a:ext cx="723363" cy="307777"/>
            </a:xfrm>
            <a:prstGeom prst="rect">
              <a:avLst/>
            </a:prstGeom>
            <a:noFill/>
            <a:ln w="9525">
              <a:noFill/>
              <a:miter lim="800000"/>
              <a:headEnd/>
              <a:tailEnd/>
            </a:ln>
            <a:effectLst/>
          </p:spPr>
          <p:txBody>
            <a:bodyPr wrap="none">
              <a:prstTxWarp prst="textNoShape">
                <a:avLst/>
              </a:prstTxWarp>
              <a:spAutoFit/>
            </a:bodyPr>
            <a:lstStyle/>
            <a:p>
              <a:r>
                <a:rPr lang="en-US" noProof="1" smtClean="0">
                  <a:latin typeface="Courier New" charset="0"/>
                </a:rPr>
                <a:t>x = 3</a:t>
              </a:r>
              <a:endParaRPr lang="en-US" dirty="0">
                <a:latin typeface="Courier New" charset="0"/>
              </a:endParaRPr>
            </a:p>
          </p:txBody>
        </p:sp>
        <p:sp>
          <p:nvSpPr>
            <p:cNvPr id="126" name="Rectangle 69"/>
            <p:cNvSpPr>
              <a:spLocks noChangeArrowheads="1"/>
            </p:cNvSpPr>
            <p:nvPr/>
          </p:nvSpPr>
          <p:spPr bwMode="auto">
            <a:xfrm>
              <a:off x="7442200" y="4311950"/>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127" name="Text Box 70"/>
            <p:cNvSpPr txBox="1">
              <a:spLocks noChangeArrowheads="1"/>
            </p:cNvSpPr>
            <p:nvPr/>
          </p:nvSpPr>
          <p:spPr bwMode="auto">
            <a:xfrm>
              <a:off x="7404100" y="400594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left</a:t>
              </a:r>
              <a:endParaRPr lang="en-US" dirty="0">
                <a:latin typeface="Courier New" charset="0"/>
              </a:endParaRPr>
            </a:p>
          </p:txBody>
        </p:sp>
        <p:sp>
          <p:nvSpPr>
            <p:cNvPr id="129" name="Rectangle 69"/>
            <p:cNvSpPr>
              <a:spLocks noChangeArrowheads="1"/>
            </p:cNvSpPr>
            <p:nvPr/>
          </p:nvSpPr>
          <p:spPr bwMode="auto">
            <a:xfrm>
              <a:off x="6322180" y="4313160"/>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130" name="Text Box 70"/>
            <p:cNvSpPr txBox="1">
              <a:spLocks noChangeArrowheads="1"/>
            </p:cNvSpPr>
            <p:nvPr/>
          </p:nvSpPr>
          <p:spPr bwMode="auto">
            <a:xfrm>
              <a:off x="6284080" y="400715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right</a:t>
              </a:r>
              <a:endParaRPr lang="en-US" dirty="0">
                <a:latin typeface="Courier New" charset="0"/>
              </a:endParaRPr>
            </a:p>
          </p:txBody>
        </p:sp>
        <p:sp>
          <p:nvSpPr>
            <p:cNvPr id="131" name="Rectangle 69"/>
            <p:cNvSpPr>
              <a:spLocks noChangeArrowheads="1"/>
            </p:cNvSpPr>
            <p:nvPr/>
          </p:nvSpPr>
          <p:spPr bwMode="auto">
            <a:xfrm>
              <a:off x="3265715" y="4314370"/>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132" name="Text Box 70"/>
            <p:cNvSpPr txBox="1">
              <a:spLocks noChangeArrowheads="1"/>
            </p:cNvSpPr>
            <p:nvPr/>
          </p:nvSpPr>
          <p:spPr bwMode="auto">
            <a:xfrm>
              <a:off x="3227615" y="400836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this</a:t>
              </a:r>
              <a:endParaRPr lang="en-US" dirty="0">
                <a:latin typeface="Courier New" charset="0"/>
              </a:endParaRPr>
            </a:p>
          </p:txBody>
        </p:sp>
      </p:grpSp>
      <p:grpSp>
        <p:nvGrpSpPr>
          <p:cNvPr id="13" name="Group 285"/>
          <p:cNvGrpSpPr/>
          <p:nvPr/>
        </p:nvGrpSpPr>
        <p:grpSpPr>
          <a:xfrm>
            <a:off x="3988178" y="5001380"/>
            <a:ext cx="630996" cy="890238"/>
            <a:chOff x="7221233" y="5001380"/>
            <a:chExt cx="630996" cy="890238"/>
          </a:xfrm>
          <a:solidFill>
            <a:srgbClr val="FF0000"/>
          </a:solidFill>
        </p:grpSpPr>
        <p:sp>
          <p:nvSpPr>
            <p:cNvPr id="287" name="Oval 14"/>
            <p:cNvSpPr>
              <a:spLocks noChangeArrowheads="1"/>
            </p:cNvSpPr>
            <p:nvPr/>
          </p:nvSpPr>
          <p:spPr bwMode="auto">
            <a:xfrm>
              <a:off x="7221233" y="5001380"/>
              <a:ext cx="74612" cy="74612"/>
            </a:xfrm>
            <a:prstGeom prst="ellipse">
              <a:avLst/>
            </a:prstGeom>
            <a:grpFill/>
            <a:ln w="9525">
              <a:solidFill>
                <a:srgbClr val="FF0000"/>
              </a:solidFill>
              <a:round/>
              <a:headEnd/>
              <a:tailEnd/>
            </a:ln>
            <a:effectLst/>
          </p:spPr>
          <p:txBody>
            <a:bodyPr wrap="none" anchor="ctr">
              <a:prstTxWarp prst="textNoShape">
                <a:avLst/>
              </a:prstTxWarp>
            </a:bodyPr>
            <a:lstStyle/>
            <a:p>
              <a:endParaRPr lang="en-US"/>
            </a:p>
          </p:txBody>
        </p:sp>
        <p:cxnSp>
          <p:nvCxnSpPr>
            <p:cNvPr id="288" name="Shape 111"/>
            <p:cNvCxnSpPr>
              <a:stCxn id="287" idx="4"/>
            </p:cNvCxnSpPr>
            <p:nvPr/>
          </p:nvCxnSpPr>
          <p:spPr bwMode="auto">
            <a:xfrm rot="16200000" flipH="1">
              <a:off x="7093760" y="5240770"/>
              <a:ext cx="567040" cy="237483"/>
            </a:xfrm>
            <a:prstGeom prst="bentConnector3">
              <a:avLst>
                <a:gd name="adj1" fmla="val 100766"/>
              </a:avLst>
            </a:prstGeom>
            <a:grpFill/>
            <a:ln w="9525" cap="flat" cmpd="sng" algn="ctr">
              <a:solidFill>
                <a:srgbClr val="FF0000"/>
              </a:solidFill>
              <a:prstDash val="solid"/>
              <a:round/>
              <a:headEnd type="none" w="med" len="med"/>
              <a:tailEnd type="none" w="med" len="med"/>
            </a:ln>
            <a:effectLst/>
          </p:spPr>
        </p:cxnSp>
        <p:cxnSp>
          <p:nvCxnSpPr>
            <p:cNvPr id="289" name="AutoShape 62"/>
            <p:cNvCxnSpPr>
              <a:cxnSpLocks noChangeShapeType="1"/>
            </p:cNvCxnSpPr>
            <p:nvPr/>
          </p:nvCxnSpPr>
          <p:spPr bwMode="auto">
            <a:xfrm>
              <a:off x="7496025" y="5647270"/>
              <a:ext cx="356204" cy="244348"/>
            </a:xfrm>
            <a:prstGeom prst="bentConnector3">
              <a:avLst>
                <a:gd name="adj1" fmla="val 85"/>
              </a:avLst>
            </a:prstGeom>
            <a:grpFill/>
            <a:ln w="9525">
              <a:solidFill>
                <a:srgbClr val="FF0000"/>
              </a:solidFill>
              <a:miter lim="800000"/>
              <a:headEnd/>
              <a:tailEnd type="triangle" w="med" len="med"/>
            </a:ln>
            <a:effectLst/>
          </p:spPr>
        </p:cxnSp>
      </p:grpSp>
      <p:sp>
        <p:nvSpPr>
          <p:cNvPr id="139" name="Rectangle 73"/>
          <p:cNvSpPr>
            <a:spLocks noChangeArrowheads="1"/>
          </p:cNvSpPr>
          <p:nvPr/>
        </p:nvSpPr>
        <p:spPr bwMode="auto">
          <a:xfrm>
            <a:off x="1232490" y="3273425"/>
            <a:ext cx="3324994" cy="231775"/>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142" name="Rectangle 73"/>
          <p:cNvSpPr>
            <a:spLocks noChangeArrowheads="1"/>
          </p:cNvSpPr>
          <p:nvPr/>
        </p:nvSpPr>
        <p:spPr bwMode="auto">
          <a:xfrm>
            <a:off x="1238555" y="2438400"/>
            <a:ext cx="1851778" cy="231775"/>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201" name="Rectangle 200"/>
          <p:cNvSpPr/>
          <p:nvPr/>
        </p:nvSpPr>
        <p:spPr>
          <a:xfrm>
            <a:off x="6605510" y="4858098"/>
            <a:ext cx="978204" cy="307777"/>
          </a:xfrm>
          <a:prstGeom prst="rect">
            <a:avLst/>
          </a:prstGeom>
        </p:spPr>
        <p:txBody>
          <a:bodyPr wrap="square">
            <a:spAutoFit/>
          </a:bodyPr>
          <a:lstStyle/>
          <a:p>
            <a:pPr algn="ctr"/>
            <a:r>
              <a:rPr lang="en-US" noProof="1" smtClean="0">
                <a:latin typeface="Courier New" charset="0"/>
              </a:rPr>
              <a:t>3</a:t>
            </a:r>
            <a:endParaRPr lang="en-US" dirty="0"/>
          </a:p>
        </p:txBody>
      </p:sp>
      <p:grpSp>
        <p:nvGrpSpPr>
          <p:cNvPr id="146" name="Group 211"/>
          <p:cNvGrpSpPr/>
          <p:nvPr/>
        </p:nvGrpSpPr>
        <p:grpSpPr>
          <a:xfrm>
            <a:off x="950080" y="2191244"/>
            <a:ext cx="8062080" cy="3243117"/>
            <a:chOff x="548520" y="1415973"/>
            <a:chExt cx="8062080" cy="3243117"/>
          </a:xfrm>
        </p:grpSpPr>
        <p:sp>
          <p:nvSpPr>
            <p:cNvPr id="147" name="Rectangle 7"/>
            <p:cNvSpPr>
              <a:spLocks noChangeArrowheads="1"/>
            </p:cNvSpPr>
            <p:nvPr/>
          </p:nvSpPr>
          <p:spPr bwMode="auto">
            <a:xfrm>
              <a:off x="548520" y="1452257"/>
              <a:ext cx="8032750" cy="3206833"/>
            </a:xfrm>
            <a:prstGeom prst="rect">
              <a:avLst/>
            </a:prstGeom>
            <a:solidFill>
              <a:schemeClr val="bg1"/>
            </a:solidFill>
            <a:ln w="19050">
              <a:solidFill>
                <a:schemeClr val="tx1"/>
              </a:solidFill>
              <a:miter lim="800000"/>
              <a:headEnd/>
              <a:tailEnd/>
            </a:ln>
            <a:effectLst/>
          </p:spPr>
          <p:txBody>
            <a:bodyPr wrap="none" anchor="ctr">
              <a:prstTxWarp prst="textNoShape">
                <a:avLst/>
              </a:prstTxWarp>
            </a:bodyPr>
            <a:lstStyle/>
            <a:p>
              <a:endParaRPr lang="en-US"/>
            </a:p>
          </p:txBody>
        </p:sp>
        <p:sp>
          <p:nvSpPr>
            <p:cNvPr id="148" name="Text Box 8"/>
            <p:cNvSpPr txBox="1">
              <a:spLocks noChangeArrowheads="1"/>
            </p:cNvSpPr>
            <p:nvPr/>
          </p:nvSpPr>
          <p:spPr bwMode="auto">
            <a:xfrm>
              <a:off x="624720" y="1415973"/>
              <a:ext cx="7985880" cy="954107"/>
            </a:xfrm>
            <a:prstGeom prst="rect">
              <a:avLst/>
            </a:prstGeom>
            <a:noFill/>
            <a:ln w="9525">
              <a:noFill/>
              <a:miter lim="800000"/>
              <a:headEnd/>
              <a:tailEnd/>
            </a:ln>
            <a:effectLst/>
          </p:spPr>
          <p:txBody>
            <a:bodyPr wrap="square">
              <a:prstTxWarp prst="textNoShape">
                <a:avLst/>
              </a:prstTxWarp>
              <a:spAutoFit/>
            </a:bodyPr>
            <a:lstStyle/>
            <a:p>
              <a:r>
                <a:rPr lang="en-US" noProof="1" smtClean="0">
                  <a:latin typeface="Courier New" charset="0"/>
                </a:rPr>
                <a:t>int IdentifierExp::eval(EvaluationContext &amp; context) {</a:t>
              </a:r>
            </a:p>
            <a:p>
              <a:r>
                <a:rPr lang="en-US" noProof="1" smtClean="0">
                  <a:latin typeface="Courier New" charset="0"/>
                </a:rPr>
                <a:t>   if (!context.isDefined(name)) error(name + " is undefined");</a:t>
              </a:r>
            </a:p>
            <a:p>
              <a:r>
                <a:rPr lang="en-US" noProof="1" smtClean="0">
                  <a:latin typeface="Courier New" charset="0"/>
                </a:rPr>
                <a:t>   return context.getValue(name);</a:t>
              </a:r>
            </a:p>
            <a:p>
              <a:r>
                <a:rPr lang="en-US" noProof="1" smtClean="0">
                  <a:latin typeface="Courier New" charset="0"/>
                </a:rPr>
                <a:t>}</a:t>
              </a:r>
            </a:p>
          </p:txBody>
        </p:sp>
        <p:sp>
          <p:nvSpPr>
            <p:cNvPr id="153" name="Rectangle 67"/>
            <p:cNvSpPr>
              <a:spLocks noChangeArrowheads="1"/>
            </p:cNvSpPr>
            <p:nvPr/>
          </p:nvSpPr>
          <p:spPr bwMode="auto">
            <a:xfrm>
              <a:off x="6616850" y="4191000"/>
              <a:ext cx="1825625"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157" name="Text Box 68"/>
            <p:cNvSpPr txBox="1">
              <a:spLocks noChangeArrowheads="1"/>
            </p:cNvSpPr>
            <p:nvPr/>
          </p:nvSpPr>
          <p:spPr bwMode="auto">
            <a:xfrm>
              <a:off x="6575575" y="3897085"/>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context</a:t>
              </a:r>
              <a:endParaRPr lang="en-US" dirty="0">
                <a:latin typeface="Courier New" charset="0"/>
              </a:endParaRPr>
            </a:p>
          </p:txBody>
        </p:sp>
        <p:sp>
          <p:nvSpPr>
            <p:cNvPr id="160" name="Rectangle 71"/>
            <p:cNvSpPr>
              <a:spLocks noChangeArrowheads="1"/>
            </p:cNvSpPr>
            <p:nvPr/>
          </p:nvSpPr>
          <p:spPr bwMode="auto">
            <a:xfrm>
              <a:off x="6651775" y="4208540"/>
              <a:ext cx="723363" cy="307777"/>
            </a:xfrm>
            <a:prstGeom prst="rect">
              <a:avLst/>
            </a:prstGeom>
            <a:noFill/>
            <a:ln w="9525">
              <a:noFill/>
              <a:miter lim="800000"/>
              <a:headEnd/>
              <a:tailEnd/>
            </a:ln>
            <a:effectLst/>
          </p:spPr>
          <p:txBody>
            <a:bodyPr wrap="none">
              <a:prstTxWarp prst="textNoShape">
                <a:avLst/>
              </a:prstTxWarp>
              <a:spAutoFit/>
            </a:bodyPr>
            <a:lstStyle/>
            <a:p>
              <a:r>
                <a:rPr lang="en-US" noProof="1" smtClean="0">
                  <a:latin typeface="Courier New" charset="0"/>
                </a:rPr>
                <a:t>x = 3</a:t>
              </a:r>
              <a:endParaRPr lang="en-US" dirty="0">
                <a:latin typeface="Courier New" charset="0"/>
              </a:endParaRPr>
            </a:p>
          </p:txBody>
        </p:sp>
        <p:sp>
          <p:nvSpPr>
            <p:cNvPr id="163" name="Rectangle 69"/>
            <p:cNvSpPr>
              <a:spLocks noChangeArrowheads="1"/>
            </p:cNvSpPr>
            <p:nvPr/>
          </p:nvSpPr>
          <p:spPr bwMode="auto">
            <a:xfrm>
              <a:off x="5509985" y="4193420"/>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199" name="Text Box 70"/>
            <p:cNvSpPr txBox="1">
              <a:spLocks noChangeArrowheads="1"/>
            </p:cNvSpPr>
            <p:nvPr/>
          </p:nvSpPr>
          <p:spPr bwMode="auto">
            <a:xfrm>
              <a:off x="5471885" y="388741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this</a:t>
              </a:r>
              <a:endParaRPr lang="en-US" dirty="0">
                <a:latin typeface="Courier New"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xit" presetSubtype="0" fill="hold" nodeType="afterEffect">
                                  <p:stCondLst>
                                    <p:cond delay="0"/>
                                  </p:stCondLst>
                                  <p:childTnLst>
                                    <p:anim calcmode="lin" valueType="num">
                                      <p:cBhvr>
                                        <p:cTn id="6" dur="1000"/>
                                        <p:tgtEl>
                                          <p:spTgt spid="146"/>
                                        </p:tgtEl>
                                        <p:attrNameLst>
                                          <p:attrName>ppt_w</p:attrName>
                                        </p:attrNameLst>
                                      </p:cBhvr>
                                      <p:tavLst>
                                        <p:tav tm="0">
                                          <p:val>
                                            <p:strVal val="ppt_w"/>
                                          </p:val>
                                        </p:tav>
                                        <p:tav tm="100000">
                                          <p:val>
                                            <p:fltVal val="0"/>
                                          </p:val>
                                        </p:tav>
                                      </p:tavLst>
                                    </p:anim>
                                    <p:anim calcmode="lin" valueType="num">
                                      <p:cBhvr>
                                        <p:cTn id="7" dur="1000"/>
                                        <p:tgtEl>
                                          <p:spTgt spid="146"/>
                                        </p:tgtEl>
                                        <p:attrNameLst>
                                          <p:attrName>ppt_h</p:attrName>
                                        </p:attrNameLst>
                                      </p:cBhvr>
                                      <p:tavLst>
                                        <p:tav tm="0">
                                          <p:val>
                                            <p:strVal val="ppt_h"/>
                                          </p:val>
                                        </p:tav>
                                        <p:tav tm="100000">
                                          <p:val>
                                            <p:fltVal val="0"/>
                                          </p:val>
                                        </p:tav>
                                      </p:tavLst>
                                    </p:anim>
                                    <p:animEffect transition="out" filter="fade">
                                      <p:cBhvr>
                                        <p:cTn id="8" dur="1000"/>
                                        <p:tgtEl>
                                          <p:spTgt spid="146"/>
                                        </p:tgtEl>
                                      </p:cBhvr>
                                    </p:animEffect>
                                    <p:set>
                                      <p:cBhvr>
                                        <p:cTn id="9" dur="1" fill="hold">
                                          <p:stCondLst>
                                            <p:cond delay="999"/>
                                          </p:stCondLst>
                                        </p:cTn>
                                        <p:tgtEl>
                                          <p:spTgt spid="146"/>
                                        </p:tgtEl>
                                        <p:attrNameLst>
                                          <p:attrName>style.visibility</p:attrName>
                                        </p:attrNameLst>
                                      </p:cBhvr>
                                      <p:to>
                                        <p:strVal val="hidden"/>
                                      </p:to>
                                    </p:set>
                                  </p:childTnLst>
                                </p:cTn>
                              </p:par>
                            </p:childTnLst>
                          </p:cTn>
                        </p:par>
                        <p:par>
                          <p:cTn id="10" fill="hold">
                            <p:stCondLst>
                              <p:cond delay="1000"/>
                            </p:stCondLst>
                            <p:childTnLst>
                              <p:par>
                                <p:cTn id="11" presetID="1" presetClass="entr" presetSubtype="0"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4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1" nodeType="clickEffect">
                                  <p:stCondLst>
                                    <p:cond delay="0"/>
                                  </p:stCondLst>
                                  <p:childTnLst>
                                    <p:set>
                                      <p:cBhvr>
                                        <p:cTn id="18" dur="1" fill="hold">
                                          <p:stCondLst>
                                            <p:cond delay="0"/>
                                          </p:stCondLst>
                                        </p:cTn>
                                        <p:tgtEl>
                                          <p:spTgt spid="142"/>
                                        </p:tgtEl>
                                        <p:attrNameLst>
                                          <p:attrName>style.visibility</p:attrName>
                                        </p:attrNameLst>
                                      </p:cBhvr>
                                      <p:to>
                                        <p:strVal val="hidden"/>
                                      </p:to>
                                    </p:set>
                                  </p:childTnLst>
                                </p:cTn>
                              </p:par>
                            </p:childTnLst>
                          </p:cTn>
                        </p:par>
                        <p:par>
                          <p:cTn id="19" fill="hold">
                            <p:stCondLst>
                              <p:cond delay="0"/>
                            </p:stCondLst>
                            <p:childTnLst>
                              <p:par>
                                <p:cTn id="20" presetID="1" presetClass="entr" presetSubtype="0" fill="hold" grpId="0" nodeType="afterEffect">
                                  <p:stCondLst>
                                    <p:cond delay="0"/>
                                  </p:stCondLst>
                                  <p:childTnLst>
                                    <p:set>
                                      <p:cBhvr>
                                        <p:cTn id="21" dur="1" fill="hold">
                                          <p:stCondLst>
                                            <p:cond delay="0"/>
                                          </p:stCondLst>
                                        </p:cTn>
                                        <p:tgtEl>
                                          <p:spTgt spid="1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 grpId="0" animBg="1"/>
      <p:bldP spid="142" grpId="0" animBg="1"/>
      <p:bldP spid="142" grpId="1" animBg="1"/>
    </p:bld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68354" name="Rectangle 2"/>
          <p:cNvSpPr>
            <a:spLocks noGrp="1" noChangeArrowheads="1"/>
          </p:cNvSpPr>
          <p:nvPr>
            <p:ph type="title"/>
          </p:nvPr>
        </p:nvSpPr>
        <p:spPr>
          <a:xfrm>
            <a:off x="0" y="76200"/>
            <a:ext cx="9144000" cy="1143000"/>
          </a:xfrm>
          <a:noFill/>
          <a:ln/>
        </p:spPr>
        <p:txBody>
          <a:bodyPr/>
          <a:lstStyle/>
          <a:p>
            <a:r>
              <a:rPr lang="en-US" sz="4000" dirty="0" smtClean="0">
                <a:solidFill>
                  <a:srgbClr val="FF0000"/>
                </a:solidFill>
              </a:rPr>
              <a:t>Solution: Evaluating an </a:t>
            </a:r>
            <a:r>
              <a:rPr lang="en-US" sz="4000" dirty="0">
                <a:solidFill>
                  <a:srgbClr val="FF0000"/>
                </a:solidFill>
              </a:rPr>
              <a:t>Expression</a:t>
            </a:r>
            <a:endParaRPr lang="en-US" dirty="0">
              <a:solidFill>
                <a:srgbClr val="FF0000"/>
              </a:solidFill>
            </a:endParaRPr>
          </a:p>
        </p:txBody>
      </p:sp>
      <p:sp>
        <p:nvSpPr>
          <p:cNvPr id="102" name="Rectangle 7"/>
          <p:cNvSpPr>
            <a:spLocks noChangeArrowheads="1"/>
          </p:cNvSpPr>
          <p:nvPr/>
        </p:nvSpPr>
        <p:spPr bwMode="auto">
          <a:xfrm>
            <a:off x="444500" y="1166813"/>
            <a:ext cx="8032750" cy="2667377"/>
          </a:xfrm>
          <a:prstGeom prst="rect">
            <a:avLst/>
          </a:prstGeom>
          <a:solidFill>
            <a:schemeClr val="bg1"/>
          </a:solidFill>
          <a:ln w="19050">
            <a:solidFill>
              <a:schemeClr val="tx1"/>
            </a:solidFill>
            <a:miter lim="800000"/>
            <a:headEnd/>
            <a:tailEnd/>
          </a:ln>
          <a:effectLst/>
        </p:spPr>
        <p:txBody>
          <a:bodyPr wrap="none" anchor="ctr">
            <a:prstTxWarp prst="textNoShape">
              <a:avLst/>
            </a:prstTxWarp>
          </a:bodyPr>
          <a:lstStyle/>
          <a:p>
            <a:endParaRPr lang="en-US"/>
          </a:p>
        </p:txBody>
      </p:sp>
      <p:sp>
        <p:nvSpPr>
          <p:cNvPr id="103" name="Text Box 8"/>
          <p:cNvSpPr txBox="1">
            <a:spLocks noChangeArrowheads="1"/>
          </p:cNvSpPr>
          <p:nvPr/>
        </p:nvSpPr>
        <p:spPr bwMode="auto">
          <a:xfrm>
            <a:off x="520700" y="1130528"/>
            <a:ext cx="7962900" cy="2458622"/>
          </a:xfrm>
          <a:prstGeom prst="rect">
            <a:avLst/>
          </a:prstGeom>
          <a:noFill/>
          <a:ln w="9525">
            <a:noFill/>
            <a:miter lim="800000"/>
            <a:headEnd/>
            <a:tailEnd/>
          </a:ln>
          <a:effectLst/>
        </p:spPr>
        <p:txBody>
          <a:bodyPr>
            <a:prstTxWarp prst="textNoShape">
              <a:avLst/>
            </a:prstTxWarp>
            <a:spAutoFit/>
          </a:bodyPr>
          <a:lstStyle/>
          <a:p>
            <a:pPr>
              <a:lnSpc>
                <a:spcPct val="110000"/>
              </a:lnSpc>
            </a:pPr>
            <a:r>
              <a:rPr noProof="1">
                <a:latin typeface="Courier New" charset="0"/>
              </a:rPr>
              <a:t>int main() {</a:t>
            </a:r>
            <a:endParaRPr noProof="1" smtClean="0">
              <a:latin typeface="Courier New" charset="0"/>
            </a:endParaRPr>
          </a:p>
          <a:p>
            <a:pPr>
              <a:lnSpc>
                <a:spcPct val="110000"/>
              </a:lnSpc>
            </a:pPr>
            <a:r>
              <a:rPr lang="en-US" noProof="1" smtClean="0">
                <a:latin typeface="Courier New" charset="0"/>
              </a:rPr>
              <a:t>   EvaluationContext context;</a:t>
            </a:r>
          </a:p>
          <a:p>
            <a:pPr>
              <a:lnSpc>
                <a:spcPct val="110000"/>
              </a:lnSpc>
            </a:pPr>
            <a:r>
              <a:rPr lang="en-US" noProof="1" smtClean="0">
                <a:latin typeface="Courier New" charset="0"/>
              </a:rPr>
              <a:t>   context.setValue("x", 2);</a:t>
            </a:r>
          </a:p>
          <a:p>
            <a:pPr>
              <a:lnSpc>
                <a:spcPct val="110000"/>
              </a:lnSpc>
            </a:pPr>
            <a:r>
              <a:rPr lang="en-US" noProof="1" smtClean="0">
                <a:latin typeface="Courier New" charset="0"/>
              </a:rPr>
              <a:t>   TokenScanner scanner = new TokenScanner("y = (9 – x) * 7");</a:t>
            </a:r>
          </a:p>
          <a:p>
            <a:pPr>
              <a:lnSpc>
                <a:spcPct val="110000"/>
              </a:lnSpc>
            </a:pPr>
            <a:r>
              <a:rPr lang="en-US" noProof="1" smtClean="0">
                <a:latin typeface="Courier New" charset="0"/>
              </a:rPr>
              <a:t>   scanner.ignoreWhitespace();</a:t>
            </a:r>
          </a:p>
          <a:p>
            <a:pPr>
              <a:lnSpc>
                <a:spcPct val="110000"/>
              </a:lnSpc>
            </a:pPr>
            <a:r>
              <a:rPr lang="en-US" noProof="1" smtClean="0">
                <a:latin typeface="Courier New" charset="0"/>
              </a:rPr>
              <a:t>   scanner.scanNumbers();</a:t>
            </a:r>
          </a:p>
          <a:p>
            <a:pPr>
              <a:lnSpc>
                <a:spcPct val="110000"/>
              </a:lnSpc>
            </a:pPr>
            <a:r>
              <a:rPr lang="en-US" noProof="1" smtClean="0">
                <a:latin typeface="Courier New" charset="0"/>
              </a:rPr>
              <a:t>   </a:t>
            </a:r>
            <a:r>
              <a:rPr noProof="1" smtClean="0">
                <a:latin typeface="Courier New" charset="0"/>
              </a:rPr>
              <a:t>Expression </a:t>
            </a:r>
            <a:r>
              <a:rPr noProof="1">
                <a:latin typeface="Courier New" charset="0"/>
              </a:rPr>
              <a:t>*exp =</a:t>
            </a:r>
            <a:r>
              <a:rPr noProof="1" smtClean="0">
                <a:latin typeface="Courier New" charset="0"/>
              </a:rPr>
              <a:t> </a:t>
            </a:r>
            <a:r>
              <a:rPr lang="en-US" noProof="1" smtClean="0">
                <a:latin typeface="Courier New" charset="0"/>
              </a:rPr>
              <a:t>parseExp</a:t>
            </a:r>
            <a:r>
              <a:rPr noProof="1" smtClean="0">
                <a:latin typeface="Courier New" charset="0"/>
              </a:rPr>
              <a:t>(scanner)</a:t>
            </a:r>
            <a:r>
              <a:rPr noProof="1">
                <a:latin typeface="Courier New" charset="0"/>
              </a:rPr>
              <a:t>;</a:t>
            </a:r>
          </a:p>
          <a:p>
            <a:pPr>
              <a:lnSpc>
                <a:spcPct val="110000"/>
              </a:lnSpc>
            </a:pPr>
            <a:r>
              <a:rPr noProof="1">
                <a:latin typeface="Courier New" charset="0"/>
              </a:rPr>
              <a:t>  </a:t>
            </a:r>
            <a:r>
              <a:rPr noProof="1" smtClean="0">
                <a:latin typeface="Courier New" charset="0"/>
              </a:rPr>
              <a:t> </a:t>
            </a:r>
            <a:r>
              <a:rPr lang="en-US" noProof="1" smtClean="0">
                <a:latin typeface="Courier New" charset="0"/>
              </a:rPr>
              <a:t>cout &lt;&lt; exp-&gt;eval(context) &lt;&lt; endl;</a:t>
            </a:r>
          </a:p>
          <a:p>
            <a:pPr>
              <a:lnSpc>
                <a:spcPct val="110000"/>
              </a:lnSpc>
            </a:pPr>
            <a:r>
              <a:rPr lang="en-US" noProof="1" smtClean="0">
                <a:latin typeface="Courier New" charset="0"/>
              </a:rPr>
              <a:t>   return 0;</a:t>
            </a:r>
            <a:endParaRPr noProof="1" smtClean="0">
              <a:latin typeface="Courier New" charset="0"/>
            </a:endParaRPr>
          </a:p>
          <a:p>
            <a:pPr>
              <a:lnSpc>
                <a:spcPct val="110000"/>
              </a:lnSpc>
            </a:pPr>
            <a:r>
              <a:rPr noProof="1">
                <a:latin typeface="Courier New" charset="0"/>
              </a:rPr>
              <a:t>}</a:t>
            </a:r>
          </a:p>
        </p:txBody>
      </p:sp>
      <p:sp>
        <p:nvSpPr>
          <p:cNvPr id="104" name="Rectangle 69"/>
          <p:cNvSpPr>
            <a:spLocks noChangeArrowheads="1"/>
          </p:cNvSpPr>
          <p:nvPr/>
        </p:nvSpPr>
        <p:spPr bwMode="auto">
          <a:xfrm>
            <a:off x="7289800" y="3379415"/>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105" name="Text Box 70"/>
          <p:cNvSpPr txBox="1">
            <a:spLocks noChangeArrowheads="1"/>
          </p:cNvSpPr>
          <p:nvPr/>
        </p:nvSpPr>
        <p:spPr bwMode="auto">
          <a:xfrm>
            <a:off x="7251700" y="308913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a:latin typeface="Courier New" charset="0"/>
              </a:rPr>
              <a:t>exp</a:t>
            </a:r>
          </a:p>
        </p:txBody>
      </p:sp>
      <p:sp>
        <p:nvSpPr>
          <p:cNvPr id="114" name="Rectangle 67"/>
          <p:cNvSpPr>
            <a:spLocks noChangeArrowheads="1"/>
          </p:cNvSpPr>
          <p:nvPr/>
        </p:nvSpPr>
        <p:spPr bwMode="auto">
          <a:xfrm>
            <a:off x="5324475" y="3379415"/>
            <a:ext cx="1825625"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116" name="Text Box 68"/>
          <p:cNvSpPr txBox="1">
            <a:spLocks noChangeArrowheads="1"/>
          </p:cNvSpPr>
          <p:nvPr/>
        </p:nvSpPr>
        <p:spPr bwMode="auto">
          <a:xfrm>
            <a:off x="5283200" y="308550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scanner</a:t>
            </a:r>
            <a:endParaRPr lang="en-US" dirty="0">
              <a:latin typeface="Courier New" charset="0"/>
            </a:endParaRPr>
          </a:p>
        </p:txBody>
      </p:sp>
      <p:sp>
        <p:nvSpPr>
          <p:cNvPr id="120" name="Rectangle 71"/>
          <p:cNvSpPr>
            <a:spLocks noChangeArrowheads="1"/>
          </p:cNvSpPr>
          <p:nvPr/>
        </p:nvSpPr>
        <p:spPr bwMode="auto">
          <a:xfrm>
            <a:off x="5359400" y="3389695"/>
            <a:ext cx="1800756" cy="307777"/>
          </a:xfrm>
          <a:prstGeom prst="rect">
            <a:avLst/>
          </a:prstGeom>
          <a:noFill/>
          <a:ln w="9525">
            <a:noFill/>
            <a:miter lim="800000"/>
            <a:headEnd/>
            <a:tailEnd/>
          </a:ln>
          <a:effectLst/>
        </p:spPr>
        <p:txBody>
          <a:bodyPr wrap="none">
            <a:prstTxWarp prst="textNoShape">
              <a:avLst/>
            </a:prstTxWarp>
            <a:spAutoFit/>
          </a:bodyPr>
          <a:lstStyle/>
          <a:p>
            <a:r>
              <a:rPr lang="en-US" noProof="1" smtClean="0">
                <a:latin typeface="Courier New" charset="0"/>
              </a:rPr>
              <a:t>y </a:t>
            </a:r>
            <a:r>
              <a:rPr noProof="1" smtClean="0">
                <a:latin typeface="Courier New" charset="0"/>
              </a:rPr>
              <a:t>= </a:t>
            </a:r>
            <a:r>
              <a:rPr lang="en-US" noProof="1" smtClean="0">
                <a:latin typeface="Courier New" charset="0"/>
              </a:rPr>
              <a:t>(9</a:t>
            </a:r>
            <a:r>
              <a:rPr noProof="1" smtClean="0">
                <a:latin typeface="Courier New" charset="0"/>
              </a:rPr>
              <a:t> </a:t>
            </a:r>
            <a:r>
              <a:rPr lang="en-US" noProof="1" smtClean="0">
                <a:latin typeface="Courier New" charset="0"/>
              </a:rPr>
              <a:t>–</a:t>
            </a:r>
            <a:r>
              <a:rPr noProof="1" smtClean="0">
                <a:latin typeface="Courier New" charset="0"/>
              </a:rPr>
              <a:t> </a:t>
            </a:r>
            <a:r>
              <a:rPr lang="en-US" noProof="1" smtClean="0">
                <a:latin typeface="Courier New" charset="0"/>
              </a:rPr>
              <a:t>x)</a:t>
            </a:r>
            <a:r>
              <a:rPr noProof="1" smtClean="0">
                <a:latin typeface="Courier New" charset="0"/>
              </a:rPr>
              <a:t> </a:t>
            </a:r>
            <a:r>
              <a:rPr lang="en-US" noProof="1" smtClean="0">
                <a:latin typeface="Courier New" charset="0"/>
              </a:rPr>
              <a:t>*</a:t>
            </a:r>
            <a:r>
              <a:rPr noProof="1" smtClean="0">
                <a:latin typeface="Courier New" charset="0"/>
              </a:rPr>
              <a:t> </a:t>
            </a:r>
            <a:r>
              <a:rPr lang="en-US" noProof="1" smtClean="0">
                <a:latin typeface="Courier New" charset="0"/>
              </a:rPr>
              <a:t>7</a:t>
            </a:r>
            <a:endParaRPr lang="en-US" dirty="0">
              <a:latin typeface="Courier New" charset="0"/>
            </a:endParaRPr>
          </a:p>
        </p:txBody>
      </p:sp>
      <p:grpSp>
        <p:nvGrpSpPr>
          <p:cNvPr id="2" name="Group 213"/>
          <p:cNvGrpSpPr/>
          <p:nvPr/>
        </p:nvGrpSpPr>
        <p:grpSpPr>
          <a:xfrm>
            <a:off x="1103923" y="5374506"/>
            <a:ext cx="7469187" cy="1257304"/>
            <a:chOff x="1103923" y="5374506"/>
            <a:chExt cx="7469187" cy="1257304"/>
          </a:xfrm>
        </p:grpSpPr>
        <p:sp>
          <p:nvSpPr>
            <p:cNvPr id="123" name="Line 2"/>
            <p:cNvSpPr>
              <a:spLocks noChangeShapeType="1"/>
            </p:cNvSpPr>
            <p:nvPr/>
          </p:nvSpPr>
          <p:spPr bwMode="auto">
            <a:xfrm flipV="1">
              <a:off x="1905610" y="5374506"/>
              <a:ext cx="152400" cy="152400"/>
            </a:xfrm>
            <a:prstGeom prst="line">
              <a:avLst/>
            </a:prstGeom>
            <a:noFill/>
            <a:ln w="9525">
              <a:solidFill>
                <a:srgbClr val="CCFFFF"/>
              </a:solidFill>
              <a:round/>
              <a:headEnd/>
              <a:tailEnd/>
            </a:ln>
            <a:effectLst/>
          </p:spPr>
          <p:txBody>
            <a:bodyPr wrap="none" anchor="ctr">
              <a:prstTxWarp prst="textNoShape">
                <a:avLst/>
              </a:prstTxWarp>
            </a:bodyPr>
            <a:lstStyle/>
            <a:p>
              <a:endParaRPr lang="en-US"/>
            </a:p>
          </p:txBody>
        </p:sp>
        <p:sp>
          <p:nvSpPr>
            <p:cNvPr id="128" name="Line 5"/>
            <p:cNvSpPr>
              <a:spLocks noChangeShapeType="1"/>
            </p:cNvSpPr>
            <p:nvPr/>
          </p:nvSpPr>
          <p:spPr bwMode="auto">
            <a:xfrm flipV="1">
              <a:off x="6541110" y="5374506"/>
              <a:ext cx="152400" cy="152400"/>
            </a:xfrm>
            <a:prstGeom prst="line">
              <a:avLst/>
            </a:prstGeom>
            <a:noFill/>
            <a:ln w="9525">
              <a:solidFill>
                <a:srgbClr val="CCFFFF"/>
              </a:solidFill>
              <a:round/>
              <a:headEnd/>
              <a:tailEnd/>
            </a:ln>
            <a:effectLst/>
          </p:spPr>
          <p:txBody>
            <a:bodyPr wrap="none" anchor="ctr">
              <a:prstTxWarp prst="textNoShape">
                <a:avLst/>
              </a:prstTxWarp>
            </a:bodyPr>
            <a:lstStyle/>
            <a:p>
              <a:endParaRPr lang="en-US"/>
            </a:p>
          </p:txBody>
        </p:sp>
        <p:grpSp>
          <p:nvGrpSpPr>
            <p:cNvPr id="3" name="Group 9"/>
            <p:cNvGrpSpPr>
              <a:grpSpLocks/>
            </p:cNvGrpSpPr>
            <p:nvPr/>
          </p:nvGrpSpPr>
          <p:grpSpPr bwMode="auto">
            <a:xfrm>
              <a:off x="1103923" y="5807898"/>
              <a:ext cx="688975" cy="560388"/>
              <a:chOff x="4894" y="3729"/>
              <a:chExt cx="434" cy="353"/>
            </a:xfrm>
          </p:grpSpPr>
          <p:sp>
            <p:nvSpPr>
              <p:cNvPr id="195" name="Rectangle 10"/>
              <p:cNvSpPr>
                <a:spLocks noChangeArrowheads="1"/>
              </p:cNvSpPr>
              <p:nvPr/>
            </p:nvSpPr>
            <p:spPr bwMode="auto">
              <a:xfrm>
                <a:off x="4894" y="3915"/>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96" name="Rectangle 11"/>
              <p:cNvSpPr>
                <a:spLocks noChangeArrowheads="1"/>
              </p:cNvSpPr>
              <p:nvPr/>
            </p:nvSpPr>
            <p:spPr bwMode="auto">
              <a:xfrm>
                <a:off x="4896" y="3897"/>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y</a:t>
                </a:r>
                <a:endParaRPr lang="en-US" dirty="0">
                  <a:latin typeface="Courier New" charset="0"/>
                </a:endParaRPr>
              </a:p>
            </p:txBody>
          </p:sp>
          <p:sp>
            <p:nvSpPr>
              <p:cNvPr id="197" name="Rectangle 12"/>
              <p:cNvSpPr>
                <a:spLocks noChangeArrowheads="1"/>
              </p:cNvSpPr>
              <p:nvPr/>
            </p:nvSpPr>
            <p:spPr bwMode="auto">
              <a:xfrm>
                <a:off x="4894" y="3747"/>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98" name="Rectangle 13"/>
              <p:cNvSpPr>
                <a:spLocks noChangeArrowheads="1"/>
              </p:cNvSpPr>
              <p:nvPr/>
            </p:nvSpPr>
            <p:spPr bwMode="auto">
              <a:xfrm>
                <a:off x="4896" y="3729"/>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noProof="1">
                    <a:latin typeface="Courier New" charset="0"/>
                  </a:rPr>
                  <a:t>ID</a:t>
                </a:r>
                <a:endParaRPr lang="en-US" dirty="0">
                  <a:latin typeface="Courier New" charset="0"/>
                </a:endParaRPr>
              </a:p>
            </p:txBody>
          </p:sp>
        </p:grpSp>
        <p:grpSp>
          <p:nvGrpSpPr>
            <p:cNvPr id="4" name="Group 15"/>
            <p:cNvGrpSpPr>
              <a:grpSpLocks/>
            </p:cNvGrpSpPr>
            <p:nvPr/>
          </p:nvGrpSpPr>
          <p:grpSpPr bwMode="auto">
            <a:xfrm>
              <a:off x="3467710" y="5807898"/>
              <a:ext cx="762000" cy="560388"/>
              <a:chOff x="1552" y="3729"/>
              <a:chExt cx="480" cy="353"/>
            </a:xfrm>
          </p:grpSpPr>
          <p:sp>
            <p:nvSpPr>
              <p:cNvPr id="191" name="Rectangle 16"/>
              <p:cNvSpPr>
                <a:spLocks noChangeArrowheads="1"/>
              </p:cNvSpPr>
              <p:nvPr/>
            </p:nvSpPr>
            <p:spPr bwMode="auto">
              <a:xfrm>
                <a:off x="1568" y="3915"/>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92" name="Rectangle 17"/>
              <p:cNvSpPr>
                <a:spLocks noChangeArrowheads="1"/>
              </p:cNvSpPr>
              <p:nvPr/>
            </p:nvSpPr>
            <p:spPr bwMode="auto">
              <a:xfrm>
                <a:off x="1570" y="3897"/>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9</a:t>
                </a:r>
                <a:endParaRPr lang="en-US" dirty="0">
                  <a:latin typeface="Courier New" charset="0"/>
                </a:endParaRPr>
              </a:p>
            </p:txBody>
          </p:sp>
          <p:sp>
            <p:nvSpPr>
              <p:cNvPr id="193" name="Rectangle 18"/>
              <p:cNvSpPr>
                <a:spLocks noChangeArrowheads="1"/>
              </p:cNvSpPr>
              <p:nvPr/>
            </p:nvSpPr>
            <p:spPr bwMode="auto">
              <a:xfrm>
                <a:off x="1568" y="3747"/>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94" name="Rectangle 19"/>
              <p:cNvSpPr>
                <a:spLocks noChangeArrowheads="1"/>
              </p:cNvSpPr>
              <p:nvPr/>
            </p:nvSpPr>
            <p:spPr bwMode="auto">
              <a:xfrm>
                <a:off x="1552" y="3729"/>
                <a:ext cx="480"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CONST</a:t>
                </a:r>
                <a:endParaRPr lang="en-US" dirty="0">
                  <a:latin typeface="Courier New" charset="0"/>
                </a:endParaRPr>
              </a:p>
            </p:txBody>
          </p:sp>
        </p:grpSp>
        <p:grpSp>
          <p:nvGrpSpPr>
            <p:cNvPr id="5" name="Group 20"/>
            <p:cNvGrpSpPr>
              <a:grpSpLocks/>
            </p:cNvGrpSpPr>
            <p:nvPr/>
          </p:nvGrpSpPr>
          <p:grpSpPr bwMode="auto">
            <a:xfrm>
              <a:off x="5763235" y="5807898"/>
              <a:ext cx="688975" cy="560388"/>
              <a:chOff x="4894" y="3729"/>
              <a:chExt cx="434" cy="353"/>
            </a:xfrm>
          </p:grpSpPr>
          <p:sp>
            <p:nvSpPr>
              <p:cNvPr id="187" name="Rectangle 21"/>
              <p:cNvSpPr>
                <a:spLocks noChangeArrowheads="1"/>
              </p:cNvSpPr>
              <p:nvPr/>
            </p:nvSpPr>
            <p:spPr bwMode="auto">
              <a:xfrm>
                <a:off x="4894" y="3915"/>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88" name="Rectangle 22"/>
              <p:cNvSpPr>
                <a:spLocks noChangeArrowheads="1"/>
              </p:cNvSpPr>
              <p:nvPr/>
            </p:nvSpPr>
            <p:spPr bwMode="auto">
              <a:xfrm>
                <a:off x="4896" y="3897"/>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x</a:t>
                </a:r>
                <a:endParaRPr lang="en-US" dirty="0">
                  <a:latin typeface="Courier New" charset="0"/>
                </a:endParaRPr>
              </a:p>
            </p:txBody>
          </p:sp>
          <p:sp>
            <p:nvSpPr>
              <p:cNvPr id="189" name="Rectangle 23"/>
              <p:cNvSpPr>
                <a:spLocks noChangeArrowheads="1"/>
              </p:cNvSpPr>
              <p:nvPr/>
            </p:nvSpPr>
            <p:spPr bwMode="auto">
              <a:xfrm>
                <a:off x="4894" y="3747"/>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90" name="Rectangle 24"/>
              <p:cNvSpPr>
                <a:spLocks noChangeArrowheads="1"/>
              </p:cNvSpPr>
              <p:nvPr/>
            </p:nvSpPr>
            <p:spPr bwMode="auto">
              <a:xfrm>
                <a:off x="4896" y="3729"/>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noProof="1">
                    <a:latin typeface="Courier New" charset="0"/>
                  </a:rPr>
                  <a:t>ID</a:t>
                </a:r>
                <a:endParaRPr lang="en-US" dirty="0">
                  <a:latin typeface="Courier New" charset="0"/>
                </a:endParaRPr>
              </a:p>
            </p:txBody>
          </p:sp>
        </p:grpSp>
        <p:grpSp>
          <p:nvGrpSpPr>
            <p:cNvPr id="6" name="Group 25"/>
            <p:cNvGrpSpPr>
              <a:grpSpLocks/>
            </p:cNvGrpSpPr>
            <p:nvPr/>
          </p:nvGrpSpPr>
          <p:grpSpPr bwMode="auto">
            <a:xfrm>
              <a:off x="4620235" y="5807897"/>
              <a:ext cx="688975" cy="823913"/>
              <a:chOff x="3078" y="3729"/>
              <a:chExt cx="434" cy="519"/>
            </a:xfrm>
          </p:grpSpPr>
          <p:sp>
            <p:nvSpPr>
              <p:cNvPr id="181" name="Rectangle 26"/>
              <p:cNvSpPr>
                <a:spLocks noChangeArrowheads="1"/>
              </p:cNvSpPr>
              <p:nvPr/>
            </p:nvSpPr>
            <p:spPr bwMode="auto">
              <a:xfrm>
                <a:off x="3078" y="3915"/>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82" name="Rectangle 27"/>
              <p:cNvSpPr>
                <a:spLocks noChangeArrowheads="1"/>
              </p:cNvSpPr>
              <p:nvPr/>
            </p:nvSpPr>
            <p:spPr bwMode="auto">
              <a:xfrm>
                <a:off x="3080" y="3897"/>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a:t>
                </a:r>
                <a:endParaRPr lang="en-US" dirty="0">
                  <a:latin typeface="Courier New" charset="0"/>
                </a:endParaRPr>
              </a:p>
            </p:txBody>
          </p:sp>
          <p:sp>
            <p:nvSpPr>
              <p:cNvPr id="183" name="Rectangle 28"/>
              <p:cNvSpPr>
                <a:spLocks noChangeArrowheads="1"/>
              </p:cNvSpPr>
              <p:nvPr/>
            </p:nvSpPr>
            <p:spPr bwMode="auto">
              <a:xfrm>
                <a:off x="3078" y="3747"/>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84" name="Rectangle 29"/>
              <p:cNvSpPr>
                <a:spLocks noChangeArrowheads="1"/>
              </p:cNvSpPr>
              <p:nvPr/>
            </p:nvSpPr>
            <p:spPr bwMode="auto">
              <a:xfrm>
                <a:off x="3080" y="3729"/>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COMP</a:t>
                </a:r>
                <a:endParaRPr lang="en-US" dirty="0">
                  <a:latin typeface="Courier New" charset="0"/>
                </a:endParaRPr>
              </a:p>
            </p:txBody>
          </p:sp>
          <p:sp>
            <p:nvSpPr>
              <p:cNvPr id="185" name="Rectangle 30"/>
              <p:cNvSpPr>
                <a:spLocks noChangeArrowheads="1"/>
              </p:cNvSpPr>
              <p:nvPr/>
            </p:nvSpPr>
            <p:spPr bwMode="auto">
              <a:xfrm>
                <a:off x="3078" y="4081"/>
                <a:ext cx="213"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86" name="Rectangle 31"/>
              <p:cNvSpPr>
                <a:spLocks noChangeArrowheads="1"/>
              </p:cNvSpPr>
              <p:nvPr/>
            </p:nvSpPr>
            <p:spPr bwMode="auto">
              <a:xfrm>
                <a:off x="3293" y="4081"/>
                <a:ext cx="219"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grpSp>
        <p:cxnSp>
          <p:nvCxnSpPr>
            <p:cNvPr id="140" name="AutoShape 32"/>
            <p:cNvCxnSpPr>
              <a:cxnSpLocks noChangeShapeType="1"/>
              <a:stCxn id="141" idx="6"/>
            </p:cNvCxnSpPr>
            <p:nvPr/>
          </p:nvCxnSpPr>
          <p:spPr bwMode="auto">
            <a:xfrm flipV="1">
              <a:off x="5180623" y="5959916"/>
              <a:ext cx="585787" cy="545684"/>
            </a:xfrm>
            <a:prstGeom prst="bentConnector3">
              <a:avLst>
                <a:gd name="adj1" fmla="val 50000"/>
              </a:avLst>
            </a:prstGeom>
            <a:noFill/>
            <a:ln w="9525">
              <a:solidFill>
                <a:schemeClr val="tx1"/>
              </a:solidFill>
              <a:miter lim="800000"/>
              <a:headEnd/>
              <a:tailEnd type="triangle" w="med" len="med"/>
            </a:ln>
            <a:effectLst/>
          </p:spPr>
        </p:cxnSp>
        <p:sp>
          <p:nvSpPr>
            <p:cNvPr id="141" name="Oval 33"/>
            <p:cNvSpPr>
              <a:spLocks noChangeArrowheads="1"/>
            </p:cNvSpPr>
            <p:nvPr/>
          </p:nvSpPr>
          <p:spPr bwMode="auto">
            <a:xfrm>
              <a:off x="5106010" y="6468294"/>
              <a:ext cx="74613" cy="74612"/>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pPr>
                <a:lnSpc>
                  <a:spcPct val="90000"/>
                </a:lnSpc>
              </a:pPr>
              <a:endParaRPr lang="en-US"/>
            </a:p>
          </p:txBody>
        </p:sp>
        <p:sp>
          <p:nvSpPr>
            <p:cNvPr id="143" name="Oval 34"/>
            <p:cNvSpPr>
              <a:spLocks noChangeArrowheads="1"/>
            </p:cNvSpPr>
            <p:nvPr/>
          </p:nvSpPr>
          <p:spPr bwMode="auto">
            <a:xfrm>
              <a:off x="4750410" y="6468294"/>
              <a:ext cx="74613" cy="74612"/>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pPr>
                <a:lnSpc>
                  <a:spcPct val="90000"/>
                </a:lnSpc>
              </a:pPr>
              <a:endParaRPr lang="en-US"/>
            </a:p>
          </p:txBody>
        </p:sp>
        <p:cxnSp>
          <p:nvCxnSpPr>
            <p:cNvPr id="144" name="AutoShape 35"/>
            <p:cNvCxnSpPr>
              <a:cxnSpLocks noChangeShapeType="1"/>
              <a:stCxn id="143" idx="2"/>
            </p:cNvCxnSpPr>
            <p:nvPr/>
          </p:nvCxnSpPr>
          <p:spPr bwMode="auto">
            <a:xfrm rot="10800000">
              <a:off x="3493110" y="5984106"/>
              <a:ext cx="1257300" cy="522288"/>
            </a:xfrm>
            <a:prstGeom prst="bentConnector3">
              <a:avLst>
                <a:gd name="adj1" fmla="val 118306"/>
              </a:avLst>
            </a:prstGeom>
            <a:noFill/>
            <a:ln w="9525">
              <a:solidFill>
                <a:schemeClr val="tx1"/>
              </a:solidFill>
              <a:miter lim="800000"/>
              <a:headEnd/>
              <a:tailEnd type="triangle" w="med" len="med"/>
            </a:ln>
            <a:effectLst/>
          </p:spPr>
        </p:cxnSp>
        <p:sp>
          <p:nvSpPr>
            <p:cNvPr id="149" name="Rectangle 36"/>
            <p:cNvSpPr>
              <a:spLocks noChangeArrowheads="1"/>
            </p:cNvSpPr>
            <p:nvPr/>
          </p:nvSpPr>
          <p:spPr bwMode="auto">
            <a:xfrm>
              <a:off x="7849210" y="6103169"/>
              <a:ext cx="688975" cy="265112"/>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50" name="Rectangle 37"/>
            <p:cNvSpPr>
              <a:spLocks noChangeArrowheads="1"/>
            </p:cNvSpPr>
            <p:nvPr/>
          </p:nvSpPr>
          <p:spPr bwMode="auto">
            <a:xfrm>
              <a:off x="7852385" y="6074216"/>
              <a:ext cx="684213" cy="28982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7</a:t>
              </a:r>
              <a:endParaRPr lang="en-US" dirty="0">
                <a:latin typeface="Courier New" charset="0"/>
              </a:endParaRPr>
            </a:p>
          </p:txBody>
        </p:sp>
        <p:sp>
          <p:nvSpPr>
            <p:cNvPr id="151" name="Rectangle 38"/>
            <p:cNvSpPr>
              <a:spLocks noChangeArrowheads="1"/>
            </p:cNvSpPr>
            <p:nvPr/>
          </p:nvSpPr>
          <p:spPr bwMode="auto">
            <a:xfrm>
              <a:off x="7849210" y="5836469"/>
              <a:ext cx="688975" cy="265112"/>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52" name="Rectangle 39"/>
            <p:cNvSpPr>
              <a:spLocks noChangeArrowheads="1"/>
            </p:cNvSpPr>
            <p:nvPr/>
          </p:nvSpPr>
          <p:spPr bwMode="auto">
            <a:xfrm>
              <a:off x="7811110" y="5807516"/>
              <a:ext cx="762000" cy="28982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CONST</a:t>
              </a:r>
              <a:endParaRPr lang="en-US" dirty="0">
                <a:latin typeface="Courier New" charset="0"/>
              </a:endParaRPr>
            </a:p>
          </p:txBody>
        </p:sp>
        <p:grpSp>
          <p:nvGrpSpPr>
            <p:cNvPr id="7" name="Group 40"/>
            <p:cNvGrpSpPr>
              <a:grpSpLocks/>
            </p:cNvGrpSpPr>
            <p:nvPr/>
          </p:nvGrpSpPr>
          <p:grpSpPr bwMode="auto">
            <a:xfrm>
              <a:off x="6817335" y="5807897"/>
              <a:ext cx="688975" cy="823913"/>
              <a:chOff x="3078" y="3729"/>
              <a:chExt cx="434" cy="519"/>
            </a:xfrm>
          </p:grpSpPr>
          <p:sp>
            <p:nvSpPr>
              <p:cNvPr id="175" name="Rectangle 41"/>
              <p:cNvSpPr>
                <a:spLocks noChangeArrowheads="1"/>
              </p:cNvSpPr>
              <p:nvPr/>
            </p:nvSpPr>
            <p:spPr bwMode="auto">
              <a:xfrm>
                <a:off x="3078" y="3915"/>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76" name="Rectangle 42"/>
              <p:cNvSpPr>
                <a:spLocks noChangeArrowheads="1"/>
              </p:cNvSpPr>
              <p:nvPr/>
            </p:nvSpPr>
            <p:spPr bwMode="auto">
              <a:xfrm>
                <a:off x="3080" y="3897"/>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a:t>
                </a:r>
                <a:endParaRPr lang="en-US" dirty="0">
                  <a:latin typeface="Courier New" charset="0"/>
                </a:endParaRPr>
              </a:p>
            </p:txBody>
          </p:sp>
          <p:sp>
            <p:nvSpPr>
              <p:cNvPr id="177" name="Rectangle 43"/>
              <p:cNvSpPr>
                <a:spLocks noChangeArrowheads="1"/>
              </p:cNvSpPr>
              <p:nvPr/>
            </p:nvSpPr>
            <p:spPr bwMode="auto">
              <a:xfrm>
                <a:off x="3078" y="3747"/>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78" name="Rectangle 44"/>
              <p:cNvSpPr>
                <a:spLocks noChangeArrowheads="1"/>
              </p:cNvSpPr>
              <p:nvPr/>
            </p:nvSpPr>
            <p:spPr bwMode="auto">
              <a:xfrm>
                <a:off x="3080" y="3729"/>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COMP</a:t>
                </a:r>
                <a:endParaRPr lang="en-US" dirty="0">
                  <a:latin typeface="Courier New" charset="0"/>
                </a:endParaRPr>
              </a:p>
            </p:txBody>
          </p:sp>
          <p:sp>
            <p:nvSpPr>
              <p:cNvPr id="179" name="Rectangle 45"/>
              <p:cNvSpPr>
                <a:spLocks noChangeArrowheads="1"/>
              </p:cNvSpPr>
              <p:nvPr/>
            </p:nvSpPr>
            <p:spPr bwMode="auto">
              <a:xfrm>
                <a:off x="3078" y="4081"/>
                <a:ext cx="213"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80" name="Rectangle 46"/>
              <p:cNvSpPr>
                <a:spLocks noChangeArrowheads="1"/>
              </p:cNvSpPr>
              <p:nvPr/>
            </p:nvSpPr>
            <p:spPr bwMode="auto">
              <a:xfrm>
                <a:off x="3293" y="4081"/>
                <a:ext cx="219"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grpSp>
        <p:sp>
          <p:nvSpPr>
            <p:cNvPr id="154" name="Oval 47"/>
            <p:cNvSpPr>
              <a:spLocks noChangeArrowheads="1"/>
            </p:cNvSpPr>
            <p:nvPr/>
          </p:nvSpPr>
          <p:spPr bwMode="auto">
            <a:xfrm>
              <a:off x="7303110" y="6468294"/>
              <a:ext cx="74613" cy="74612"/>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pPr>
                <a:lnSpc>
                  <a:spcPct val="90000"/>
                </a:lnSpc>
              </a:pPr>
              <a:endParaRPr lang="en-US"/>
            </a:p>
          </p:txBody>
        </p:sp>
        <p:sp>
          <p:nvSpPr>
            <p:cNvPr id="155" name="Oval 48"/>
            <p:cNvSpPr>
              <a:spLocks noChangeArrowheads="1"/>
            </p:cNvSpPr>
            <p:nvPr/>
          </p:nvSpPr>
          <p:spPr bwMode="auto">
            <a:xfrm>
              <a:off x="6947510" y="6468294"/>
              <a:ext cx="74613" cy="74612"/>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pPr>
                <a:lnSpc>
                  <a:spcPct val="90000"/>
                </a:lnSpc>
              </a:pPr>
              <a:endParaRPr lang="en-US"/>
            </a:p>
          </p:txBody>
        </p:sp>
        <p:cxnSp>
          <p:nvCxnSpPr>
            <p:cNvPr id="156" name="AutoShape 49"/>
            <p:cNvCxnSpPr>
              <a:cxnSpLocks noChangeShapeType="1"/>
              <a:stCxn id="154" idx="6"/>
              <a:endCxn id="151" idx="1"/>
            </p:cNvCxnSpPr>
            <p:nvPr/>
          </p:nvCxnSpPr>
          <p:spPr bwMode="auto">
            <a:xfrm flipV="1">
              <a:off x="7377723" y="5969819"/>
              <a:ext cx="471487" cy="536575"/>
            </a:xfrm>
            <a:prstGeom prst="bentConnector3">
              <a:avLst>
                <a:gd name="adj1" fmla="val 52185"/>
              </a:avLst>
            </a:prstGeom>
            <a:noFill/>
            <a:ln w="9525">
              <a:solidFill>
                <a:schemeClr val="tx1"/>
              </a:solidFill>
              <a:miter lim="800000"/>
              <a:headEnd/>
              <a:tailEnd type="triangle" w="med" len="med"/>
            </a:ln>
            <a:effectLst/>
          </p:spPr>
        </p:cxnSp>
        <p:cxnSp>
          <p:nvCxnSpPr>
            <p:cNvPr id="158" name="AutoShape 50"/>
            <p:cNvCxnSpPr>
              <a:cxnSpLocks noChangeShapeType="1"/>
              <a:stCxn id="155" idx="2"/>
            </p:cNvCxnSpPr>
            <p:nvPr/>
          </p:nvCxnSpPr>
          <p:spPr bwMode="auto">
            <a:xfrm rot="10800000">
              <a:off x="6553200" y="5638800"/>
              <a:ext cx="394310" cy="866800"/>
            </a:xfrm>
            <a:prstGeom prst="bentConnector2">
              <a:avLst/>
            </a:prstGeom>
            <a:noFill/>
            <a:ln w="9525">
              <a:solidFill>
                <a:schemeClr val="tx1"/>
              </a:solidFill>
              <a:miter lim="800000"/>
              <a:headEnd/>
              <a:tailEnd/>
            </a:ln>
            <a:effectLst/>
          </p:spPr>
        </p:cxnSp>
        <p:cxnSp>
          <p:nvCxnSpPr>
            <p:cNvPr id="159" name="AutoShape 51"/>
            <p:cNvCxnSpPr>
              <a:cxnSpLocks noChangeShapeType="1"/>
              <a:endCxn id="184" idx="1"/>
            </p:cNvCxnSpPr>
            <p:nvPr/>
          </p:nvCxnSpPr>
          <p:spPr bwMode="auto">
            <a:xfrm rot="10800000" flipV="1">
              <a:off x="4623410" y="5647856"/>
              <a:ext cx="1917700" cy="305298"/>
            </a:xfrm>
            <a:prstGeom prst="bentConnector3">
              <a:avLst>
                <a:gd name="adj1" fmla="val 111921"/>
              </a:avLst>
            </a:prstGeom>
            <a:noFill/>
            <a:ln w="9525">
              <a:solidFill>
                <a:schemeClr val="tx1"/>
              </a:solidFill>
              <a:miter lim="800000"/>
              <a:headEnd/>
              <a:tailEnd type="triangle" w="med" len="med"/>
            </a:ln>
            <a:effectLst/>
          </p:spPr>
        </p:cxnSp>
        <p:grpSp>
          <p:nvGrpSpPr>
            <p:cNvPr id="8" name="Group 52"/>
            <p:cNvGrpSpPr>
              <a:grpSpLocks/>
            </p:cNvGrpSpPr>
            <p:nvPr/>
          </p:nvGrpSpPr>
          <p:grpSpPr bwMode="auto">
            <a:xfrm>
              <a:off x="2261210" y="5807897"/>
              <a:ext cx="688975" cy="823913"/>
              <a:chOff x="3078" y="3729"/>
              <a:chExt cx="434" cy="519"/>
            </a:xfrm>
          </p:grpSpPr>
          <p:sp>
            <p:nvSpPr>
              <p:cNvPr id="169" name="Rectangle 53"/>
              <p:cNvSpPr>
                <a:spLocks noChangeArrowheads="1"/>
              </p:cNvSpPr>
              <p:nvPr/>
            </p:nvSpPr>
            <p:spPr bwMode="auto">
              <a:xfrm>
                <a:off x="3078" y="3915"/>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70" name="Rectangle 54"/>
              <p:cNvSpPr>
                <a:spLocks noChangeArrowheads="1"/>
              </p:cNvSpPr>
              <p:nvPr/>
            </p:nvSpPr>
            <p:spPr bwMode="auto">
              <a:xfrm>
                <a:off x="3080" y="3897"/>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noProof="1">
                    <a:latin typeface="Courier New" charset="0"/>
                  </a:rPr>
                  <a:t>=</a:t>
                </a:r>
                <a:endParaRPr lang="en-US" dirty="0">
                  <a:latin typeface="Courier New" charset="0"/>
                </a:endParaRPr>
              </a:p>
            </p:txBody>
          </p:sp>
          <p:sp>
            <p:nvSpPr>
              <p:cNvPr id="171" name="Rectangle 55"/>
              <p:cNvSpPr>
                <a:spLocks noChangeArrowheads="1"/>
              </p:cNvSpPr>
              <p:nvPr/>
            </p:nvSpPr>
            <p:spPr bwMode="auto">
              <a:xfrm>
                <a:off x="3078" y="3747"/>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72" name="Rectangle 56"/>
              <p:cNvSpPr>
                <a:spLocks noChangeArrowheads="1"/>
              </p:cNvSpPr>
              <p:nvPr/>
            </p:nvSpPr>
            <p:spPr bwMode="auto">
              <a:xfrm>
                <a:off x="3080" y="3729"/>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COMP</a:t>
                </a:r>
                <a:endParaRPr lang="en-US" dirty="0">
                  <a:latin typeface="Courier New" charset="0"/>
                </a:endParaRPr>
              </a:p>
            </p:txBody>
          </p:sp>
          <p:sp>
            <p:nvSpPr>
              <p:cNvPr id="173" name="Rectangle 57"/>
              <p:cNvSpPr>
                <a:spLocks noChangeArrowheads="1"/>
              </p:cNvSpPr>
              <p:nvPr/>
            </p:nvSpPr>
            <p:spPr bwMode="auto">
              <a:xfrm>
                <a:off x="3078" y="4081"/>
                <a:ext cx="213"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74" name="Rectangle 58"/>
              <p:cNvSpPr>
                <a:spLocks noChangeArrowheads="1"/>
              </p:cNvSpPr>
              <p:nvPr/>
            </p:nvSpPr>
            <p:spPr bwMode="auto">
              <a:xfrm>
                <a:off x="3293" y="4081"/>
                <a:ext cx="219"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grpSp>
        <p:sp>
          <p:nvSpPr>
            <p:cNvPr id="161" name="Oval 59"/>
            <p:cNvSpPr>
              <a:spLocks noChangeArrowheads="1"/>
            </p:cNvSpPr>
            <p:nvPr/>
          </p:nvSpPr>
          <p:spPr bwMode="auto">
            <a:xfrm>
              <a:off x="2746985" y="6468294"/>
              <a:ext cx="74613" cy="74612"/>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pPr>
                <a:lnSpc>
                  <a:spcPct val="90000"/>
                </a:lnSpc>
              </a:pPr>
              <a:endParaRPr lang="en-US"/>
            </a:p>
          </p:txBody>
        </p:sp>
        <p:sp>
          <p:nvSpPr>
            <p:cNvPr id="162" name="Oval 60"/>
            <p:cNvSpPr>
              <a:spLocks noChangeArrowheads="1"/>
            </p:cNvSpPr>
            <p:nvPr/>
          </p:nvSpPr>
          <p:spPr bwMode="auto">
            <a:xfrm>
              <a:off x="2391385" y="6468294"/>
              <a:ext cx="74613" cy="74612"/>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pPr>
                <a:lnSpc>
                  <a:spcPct val="90000"/>
                </a:lnSpc>
              </a:pPr>
              <a:endParaRPr lang="en-US"/>
            </a:p>
          </p:txBody>
        </p:sp>
        <p:cxnSp>
          <p:nvCxnSpPr>
            <p:cNvPr id="164" name="AutoShape 61"/>
            <p:cNvCxnSpPr>
              <a:cxnSpLocks noChangeShapeType="1"/>
              <a:stCxn id="161" idx="6"/>
            </p:cNvCxnSpPr>
            <p:nvPr/>
          </p:nvCxnSpPr>
          <p:spPr bwMode="auto">
            <a:xfrm flipV="1">
              <a:off x="2821598" y="5479143"/>
              <a:ext cx="250592" cy="1026457"/>
            </a:xfrm>
            <a:prstGeom prst="bentConnector2">
              <a:avLst/>
            </a:prstGeom>
            <a:noFill/>
            <a:ln w="9525">
              <a:solidFill>
                <a:schemeClr val="tx1"/>
              </a:solidFill>
              <a:miter lim="800000"/>
              <a:headEnd/>
              <a:tailEnd/>
            </a:ln>
            <a:effectLst/>
          </p:spPr>
        </p:cxnSp>
        <p:cxnSp>
          <p:nvCxnSpPr>
            <p:cNvPr id="165" name="AutoShape 62"/>
            <p:cNvCxnSpPr>
              <a:cxnSpLocks noChangeShapeType="1"/>
              <a:endCxn id="177" idx="1"/>
            </p:cNvCxnSpPr>
            <p:nvPr/>
          </p:nvCxnSpPr>
          <p:spPr bwMode="auto">
            <a:xfrm rot="16200000" flipH="1">
              <a:off x="6479023" y="5630716"/>
              <a:ext cx="489299" cy="187325"/>
            </a:xfrm>
            <a:prstGeom prst="bentConnector2">
              <a:avLst/>
            </a:prstGeom>
            <a:noFill/>
            <a:ln w="9525">
              <a:solidFill>
                <a:schemeClr val="tx1"/>
              </a:solidFill>
              <a:miter lim="800000"/>
              <a:headEnd/>
              <a:tailEnd type="triangle" w="med" len="med"/>
            </a:ln>
            <a:effectLst/>
          </p:spPr>
        </p:cxnSp>
        <p:cxnSp>
          <p:nvCxnSpPr>
            <p:cNvPr id="166" name="AutoShape 63"/>
            <p:cNvCxnSpPr>
              <a:cxnSpLocks noChangeShapeType="1"/>
            </p:cNvCxnSpPr>
            <p:nvPr/>
          </p:nvCxnSpPr>
          <p:spPr bwMode="auto">
            <a:xfrm>
              <a:off x="3074010" y="5479731"/>
              <a:ext cx="3556000" cy="0"/>
            </a:xfrm>
            <a:prstGeom prst="straightConnector1">
              <a:avLst/>
            </a:prstGeom>
            <a:noFill/>
            <a:ln w="9525">
              <a:solidFill>
                <a:schemeClr val="tx1"/>
              </a:solidFill>
              <a:round/>
              <a:headEnd/>
              <a:tailEnd/>
            </a:ln>
            <a:effectLst/>
          </p:spPr>
        </p:cxnSp>
        <p:cxnSp>
          <p:nvCxnSpPr>
            <p:cNvPr id="167" name="AutoShape 64"/>
            <p:cNvCxnSpPr>
              <a:cxnSpLocks noChangeShapeType="1"/>
            </p:cNvCxnSpPr>
            <p:nvPr/>
          </p:nvCxnSpPr>
          <p:spPr bwMode="auto">
            <a:xfrm rot="16200000" flipV="1">
              <a:off x="1714794" y="5829006"/>
              <a:ext cx="866800" cy="486387"/>
            </a:xfrm>
            <a:prstGeom prst="bentConnector3">
              <a:avLst>
                <a:gd name="adj1" fmla="val -234"/>
              </a:avLst>
            </a:prstGeom>
            <a:noFill/>
            <a:ln w="9525">
              <a:solidFill>
                <a:schemeClr val="tx1"/>
              </a:solidFill>
              <a:miter lim="800000"/>
              <a:headEnd/>
              <a:tailEnd/>
            </a:ln>
            <a:effectLst/>
          </p:spPr>
        </p:cxnSp>
        <p:cxnSp>
          <p:nvCxnSpPr>
            <p:cNvPr id="168" name="AutoShape 65"/>
            <p:cNvCxnSpPr>
              <a:cxnSpLocks noChangeShapeType="1"/>
              <a:endCxn id="197" idx="1"/>
            </p:cNvCxnSpPr>
            <p:nvPr/>
          </p:nvCxnSpPr>
          <p:spPr bwMode="auto">
            <a:xfrm rot="10800000" flipV="1">
              <a:off x="1103924" y="5638800"/>
              <a:ext cx="801077" cy="330230"/>
            </a:xfrm>
            <a:prstGeom prst="bentConnector3">
              <a:avLst>
                <a:gd name="adj1" fmla="val 128537"/>
              </a:avLst>
            </a:prstGeom>
            <a:noFill/>
            <a:ln w="9525">
              <a:solidFill>
                <a:schemeClr val="tx1"/>
              </a:solidFill>
              <a:miter lim="800000"/>
              <a:headEnd/>
              <a:tailEnd type="triangle" w="med" len="med"/>
            </a:ln>
            <a:effectLst/>
          </p:spPr>
        </p:cxnSp>
      </p:grpSp>
      <p:grpSp>
        <p:nvGrpSpPr>
          <p:cNvPr id="9" name="Group 211"/>
          <p:cNvGrpSpPr/>
          <p:nvPr/>
        </p:nvGrpSpPr>
        <p:grpSpPr>
          <a:xfrm>
            <a:off x="560615" y="1415973"/>
            <a:ext cx="8039100" cy="3361646"/>
            <a:chOff x="548520" y="1415973"/>
            <a:chExt cx="8039100" cy="3361646"/>
          </a:xfrm>
        </p:grpSpPr>
        <p:sp>
          <p:nvSpPr>
            <p:cNvPr id="200" name="Rectangle 7"/>
            <p:cNvSpPr>
              <a:spLocks noChangeArrowheads="1"/>
            </p:cNvSpPr>
            <p:nvPr/>
          </p:nvSpPr>
          <p:spPr bwMode="auto">
            <a:xfrm>
              <a:off x="548520" y="1452257"/>
              <a:ext cx="8032750" cy="3325362"/>
            </a:xfrm>
            <a:prstGeom prst="rect">
              <a:avLst/>
            </a:prstGeom>
            <a:solidFill>
              <a:schemeClr val="bg1"/>
            </a:solidFill>
            <a:ln w="19050">
              <a:solidFill>
                <a:schemeClr val="tx1"/>
              </a:solidFill>
              <a:miter lim="800000"/>
              <a:headEnd/>
              <a:tailEnd/>
            </a:ln>
            <a:effectLst/>
          </p:spPr>
          <p:txBody>
            <a:bodyPr wrap="none" anchor="ctr">
              <a:prstTxWarp prst="textNoShape">
                <a:avLst/>
              </a:prstTxWarp>
            </a:bodyPr>
            <a:lstStyle/>
            <a:p>
              <a:endParaRPr lang="en-US"/>
            </a:p>
          </p:txBody>
        </p:sp>
        <p:sp>
          <p:nvSpPr>
            <p:cNvPr id="202" name="Text Box 8"/>
            <p:cNvSpPr txBox="1">
              <a:spLocks noChangeArrowheads="1"/>
            </p:cNvSpPr>
            <p:nvPr/>
          </p:nvSpPr>
          <p:spPr bwMode="auto">
            <a:xfrm>
              <a:off x="624720" y="1415973"/>
              <a:ext cx="7962900" cy="2893100"/>
            </a:xfrm>
            <a:prstGeom prst="rect">
              <a:avLst/>
            </a:prstGeom>
            <a:noFill/>
            <a:ln w="9525">
              <a:noFill/>
              <a:miter lim="800000"/>
              <a:headEnd/>
              <a:tailEnd/>
            </a:ln>
            <a:effectLst/>
          </p:spPr>
          <p:txBody>
            <a:bodyPr>
              <a:prstTxWarp prst="textNoShape">
                <a:avLst/>
              </a:prstTxWarp>
              <a:spAutoFit/>
            </a:bodyPr>
            <a:lstStyle/>
            <a:p>
              <a:r>
                <a:rPr lang="en-US" noProof="1" smtClean="0">
                  <a:latin typeface="Courier New" charset="0"/>
                </a:rPr>
                <a:t>int CompoundExp::eval(EvaluationContext &amp; context) {</a:t>
              </a:r>
            </a:p>
            <a:p>
              <a:r>
                <a:rPr lang="en-US" noProof="1" smtClean="0">
                  <a:latin typeface="Courier New" charset="0"/>
                </a:rPr>
                <a:t>   int right = rhs-&gt;eval(context);</a:t>
              </a:r>
            </a:p>
            <a:p>
              <a:r>
                <a:rPr lang="en-US" noProof="1" smtClean="0">
                  <a:latin typeface="Courier New" charset="0"/>
                </a:rPr>
                <a:t>   if (op == "=") {</a:t>
              </a:r>
            </a:p>
            <a:p>
              <a:r>
                <a:rPr lang="en-US" noProof="1" smtClean="0">
                  <a:latin typeface="Courier New" charset="0"/>
                </a:rPr>
                <a:t>      context.setValue(lhs-&gt;getIdentifierName(), right);</a:t>
              </a:r>
            </a:p>
            <a:p>
              <a:r>
                <a:rPr lang="en-US" noProof="1" smtClean="0">
                  <a:latin typeface="Courier New" charset="0"/>
                </a:rPr>
                <a:t>      return right;</a:t>
              </a:r>
            </a:p>
            <a:p>
              <a:r>
                <a:rPr lang="en-US" noProof="1" smtClean="0">
                  <a:latin typeface="Courier New" charset="0"/>
                </a:rPr>
                <a:t>   }</a:t>
              </a:r>
            </a:p>
            <a:p>
              <a:r>
                <a:rPr lang="en-US" noProof="1" smtClean="0">
                  <a:latin typeface="Courier New" charset="0"/>
                </a:rPr>
                <a:t>   int left = lhs-&gt;eval(context);</a:t>
              </a:r>
            </a:p>
            <a:p>
              <a:r>
                <a:rPr lang="en-US" noProof="1" smtClean="0">
                  <a:latin typeface="Courier New" charset="0"/>
                </a:rPr>
                <a:t>   if (op == "+") return left + right;</a:t>
              </a:r>
            </a:p>
            <a:p>
              <a:r>
                <a:rPr lang="en-US" noProof="1" smtClean="0">
                  <a:latin typeface="Courier New" charset="0"/>
                </a:rPr>
                <a:t>   if (op == "-") return left - right;</a:t>
              </a:r>
            </a:p>
            <a:p>
              <a:r>
                <a:rPr lang="en-US" noProof="1" smtClean="0">
                  <a:latin typeface="Courier New" charset="0"/>
                </a:rPr>
                <a:t>   if (op == "*") return left * right;</a:t>
              </a:r>
            </a:p>
            <a:p>
              <a:r>
                <a:rPr lang="en-US" noProof="1" smtClean="0">
                  <a:latin typeface="Courier New" charset="0"/>
                </a:rPr>
                <a:t>   if (op == "/") return left / right;</a:t>
              </a:r>
            </a:p>
            <a:p>
              <a:r>
                <a:rPr lang="en-US" noProof="1" smtClean="0">
                  <a:latin typeface="Courier New" charset="0"/>
                </a:rPr>
                <a:t>   error("Illegal operator in expression");</a:t>
              </a:r>
            </a:p>
            <a:p>
              <a:r>
                <a:rPr lang="en-US" noProof="1" smtClean="0">
                  <a:latin typeface="Courier New" charset="0"/>
                </a:rPr>
                <a:t>}</a:t>
              </a:r>
              <a:endParaRPr lang="en-US" noProof="1">
                <a:latin typeface="Courier New" charset="0"/>
              </a:endParaRPr>
            </a:p>
          </p:txBody>
        </p:sp>
        <p:sp>
          <p:nvSpPr>
            <p:cNvPr id="203" name="Rectangle 67"/>
            <p:cNvSpPr>
              <a:spLocks noChangeArrowheads="1"/>
            </p:cNvSpPr>
            <p:nvPr/>
          </p:nvSpPr>
          <p:spPr bwMode="auto">
            <a:xfrm>
              <a:off x="4372580" y="4311950"/>
              <a:ext cx="1825625"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205" name="Text Box 68"/>
            <p:cNvSpPr txBox="1">
              <a:spLocks noChangeArrowheads="1"/>
            </p:cNvSpPr>
            <p:nvPr/>
          </p:nvSpPr>
          <p:spPr bwMode="auto">
            <a:xfrm>
              <a:off x="4331305" y="4018035"/>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context</a:t>
              </a:r>
              <a:endParaRPr lang="en-US" dirty="0">
                <a:latin typeface="Courier New" charset="0"/>
              </a:endParaRPr>
            </a:p>
          </p:txBody>
        </p:sp>
        <p:sp>
          <p:nvSpPr>
            <p:cNvPr id="206" name="Rectangle 71"/>
            <p:cNvSpPr>
              <a:spLocks noChangeArrowheads="1"/>
            </p:cNvSpPr>
            <p:nvPr/>
          </p:nvSpPr>
          <p:spPr bwMode="auto">
            <a:xfrm>
              <a:off x="4407505" y="4329490"/>
              <a:ext cx="723363" cy="307777"/>
            </a:xfrm>
            <a:prstGeom prst="rect">
              <a:avLst/>
            </a:prstGeom>
            <a:noFill/>
            <a:ln w="9525">
              <a:noFill/>
              <a:miter lim="800000"/>
              <a:headEnd/>
              <a:tailEnd/>
            </a:ln>
            <a:effectLst/>
          </p:spPr>
          <p:txBody>
            <a:bodyPr wrap="none">
              <a:prstTxWarp prst="textNoShape">
                <a:avLst/>
              </a:prstTxWarp>
              <a:spAutoFit/>
            </a:bodyPr>
            <a:lstStyle/>
            <a:p>
              <a:r>
                <a:rPr lang="en-US" noProof="1" smtClean="0">
                  <a:latin typeface="Courier New" charset="0"/>
                </a:rPr>
                <a:t>x = 3</a:t>
              </a:r>
              <a:endParaRPr lang="en-US" dirty="0">
                <a:latin typeface="Courier New" charset="0"/>
              </a:endParaRPr>
            </a:p>
          </p:txBody>
        </p:sp>
        <p:sp>
          <p:nvSpPr>
            <p:cNvPr id="207" name="Rectangle 69"/>
            <p:cNvSpPr>
              <a:spLocks noChangeArrowheads="1"/>
            </p:cNvSpPr>
            <p:nvPr/>
          </p:nvSpPr>
          <p:spPr bwMode="auto">
            <a:xfrm>
              <a:off x="7442200" y="4311950"/>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208" name="Text Box 70"/>
            <p:cNvSpPr txBox="1">
              <a:spLocks noChangeArrowheads="1"/>
            </p:cNvSpPr>
            <p:nvPr/>
          </p:nvSpPr>
          <p:spPr bwMode="auto">
            <a:xfrm>
              <a:off x="7404100" y="400594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left</a:t>
              </a:r>
              <a:endParaRPr lang="en-US" dirty="0">
                <a:latin typeface="Courier New" charset="0"/>
              </a:endParaRPr>
            </a:p>
          </p:txBody>
        </p:sp>
        <p:sp>
          <p:nvSpPr>
            <p:cNvPr id="209" name="Rectangle 69"/>
            <p:cNvSpPr>
              <a:spLocks noChangeArrowheads="1"/>
            </p:cNvSpPr>
            <p:nvPr/>
          </p:nvSpPr>
          <p:spPr bwMode="auto">
            <a:xfrm>
              <a:off x="6322180" y="4313160"/>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210" name="Text Box 70"/>
            <p:cNvSpPr txBox="1">
              <a:spLocks noChangeArrowheads="1"/>
            </p:cNvSpPr>
            <p:nvPr/>
          </p:nvSpPr>
          <p:spPr bwMode="auto">
            <a:xfrm>
              <a:off x="6284080" y="400715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right</a:t>
              </a:r>
              <a:endParaRPr lang="en-US" dirty="0">
                <a:latin typeface="Courier New" charset="0"/>
              </a:endParaRPr>
            </a:p>
          </p:txBody>
        </p:sp>
        <p:sp>
          <p:nvSpPr>
            <p:cNvPr id="211" name="Rectangle 69"/>
            <p:cNvSpPr>
              <a:spLocks noChangeArrowheads="1"/>
            </p:cNvSpPr>
            <p:nvPr/>
          </p:nvSpPr>
          <p:spPr bwMode="auto">
            <a:xfrm>
              <a:off x="3265715" y="4314370"/>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212" name="Text Box 70"/>
            <p:cNvSpPr txBox="1">
              <a:spLocks noChangeArrowheads="1"/>
            </p:cNvSpPr>
            <p:nvPr/>
          </p:nvSpPr>
          <p:spPr bwMode="auto">
            <a:xfrm>
              <a:off x="3227615" y="400836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this</a:t>
              </a:r>
              <a:endParaRPr lang="en-US" dirty="0">
                <a:latin typeface="Courier New" charset="0"/>
              </a:endParaRPr>
            </a:p>
          </p:txBody>
        </p:sp>
      </p:grpSp>
      <p:grpSp>
        <p:nvGrpSpPr>
          <p:cNvPr id="10" name="Group 733"/>
          <p:cNvGrpSpPr/>
          <p:nvPr/>
        </p:nvGrpSpPr>
        <p:grpSpPr>
          <a:xfrm>
            <a:off x="2258528" y="4471610"/>
            <a:ext cx="1546254" cy="1481545"/>
            <a:chOff x="2258528" y="4471610"/>
            <a:chExt cx="1546254" cy="1481545"/>
          </a:xfrm>
        </p:grpSpPr>
        <p:sp>
          <p:nvSpPr>
            <p:cNvPr id="214" name="Oval 14"/>
            <p:cNvSpPr>
              <a:spLocks noChangeArrowheads="1"/>
            </p:cNvSpPr>
            <p:nvPr/>
          </p:nvSpPr>
          <p:spPr bwMode="auto">
            <a:xfrm>
              <a:off x="3730170" y="4471610"/>
              <a:ext cx="74612" cy="74612"/>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endParaRPr lang="en-US"/>
            </a:p>
          </p:txBody>
        </p:sp>
        <p:cxnSp>
          <p:nvCxnSpPr>
            <p:cNvPr id="215" name="AutoShape 66"/>
            <p:cNvCxnSpPr>
              <a:cxnSpLocks noChangeShapeType="1"/>
            </p:cNvCxnSpPr>
            <p:nvPr/>
          </p:nvCxnSpPr>
          <p:spPr bwMode="auto">
            <a:xfrm rot="5400000">
              <a:off x="2306608" y="4498143"/>
              <a:ext cx="1406932" cy="1503091"/>
            </a:xfrm>
            <a:prstGeom prst="bentConnector4">
              <a:avLst>
                <a:gd name="adj1" fmla="val 56014"/>
                <a:gd name="adj2" fmla="val 115209"/>
              </a:avLst>
            </a:prstGeom>
            <a:noFill/>
            <a:ln w="9525">
              <a:solidFill>
                <a:schemeClr val="tx1"/>
              </a:solidFill>
              <a:miter lim="800000"/>
              <a:headEnd/>
              <a:tailEnd type="triangle" w="med" len="med"/>
            </a:ln>
            <a:effectLst/>
          </p:spPr>
        </p:cxnSp>
      </p:grpSp>
      <p:grpSp>
        <p:nvGrpSpPr>
          <p:cNvPr id="11" name="Group 211"/>
          <p:cNvGrpSpPr/>
          <p:nvPr/>
        </p:nvGrpSpPr>
        <p:grpSpPr>
          <a:xfrm>
            <a:off x="688825" y="1677228"/>
            <a:ext cx="8039100" cy="3361646"/>
            <a:chOff x="548520" y="1415973"/>
            <a:chExt cx="8039100" cy="3361646"/>
          </a:xfrm>
        </p:grpSpPr>
        <p:sp>
          <p:nvSpPr>
            <p:cNvPr id="218" name="Rectangle 7"/>
            <p:cNvSpPr>
              <a:spLocks noChangeArrowheads="1"/>
            </p:cNvSpPr>
            <p:nvPr/>
          </p:nvSpPr>
          <p:spPr bwMode="auto">
            <a:xfrm>
              <a:off x="548520" y="1452257"/>
              <a:ext cx="8032750" cy="3325362"/>
            </a:xfrm>
            <a:prstGeom prst="rect">
              <a:avLst/>
            </a:prstGeom>
            <a:solidFill>
              <a:schemeClr val="bg1"/>
            </a:solidFill>
            <a:ln w="19050">
              <a:solidFill>
                <a:schemeClr val="tx1"/>
              </a:solidFill>
              <a:miter lim="800000"/>
              <a:headEnd/>
              <a:tailEnd/>
            </a:ln>
            <a:effectLst/>
          </p:spPr>
          <p:txBody>
            <a:bodyPr wrap="none" anchor="ctr">
              <a:prstTxWarp prst="textNoShape">
                <a:avLst/>
              </a:prstTxWarp>
            </a:bodyPr>
            <a:lstStyle/>
            <a:p>
              <a:endParaRPr lang="en-US"/>
            </a:p>
          </p:txBody>
        </p:sp>
        <p:sp>
          <p:nvSpPr>
            <p:cNvPr id="219" name="Text Box 8"/>
            <p:cNvSpPr txBox="1">
              <a:spLocks noChangeArrowheads="1"/>
            </p:cNvSpPr>
            <p:nvPr/>
          </p:nvSpPr>
          <p:spPr bwMode="auto">
            <a:xfrm>
              <a:off x="624720" y="1415973"/>
              <a:ext cx="7962900" cy="2893100"/>
            </a:xfrm>
            <a:prstGeom prst="rect">
              <a:avLst/>
            </a:prstGeom>
            <a:noFill/>
            <a:ln w="9525">
              <a:noFill/>
              <a:miter lim="800000"/>
              <a:headEnd/>
              <a:tailEnd/>
            </a:ln>
            <a:effectLst/>
          </p:spPr>
          <p:txBody>
            <a:bodyPr>
              <a:prstTxWarp prst="textNoShape">
                <a:avLst/>
              </a:prstTxWarp>
              <a:spAutoFit/>
            </a:bodyPr>
            <a:lstStyle/>
            <a:p>
              <a:r>
                <a:rPr lang="en-US" noProof="1" smtClean="0">
                  <a:latin typeface="Courier New" charset="0"/>
                </a:rPr>
                <a:t>int CompoundExp::eval(EvaluationContext &amp; context) {</a:t>
              </a:r>
            </a:p>
            <a:p>
              <a:r>
                <a:rPr lang="en-US" noProof="1" smtClean="0">
                  <a:latin typeface="Courier New" charset="0"/>
                </a:rPr>
                <a:t>   int right = rhs-&gt;eval(context);</a:t>
              </a:r>
            </a:p>
            <a:p>
              <a:r>
                <a:rPr lang="en-US" noProof="1" smtClean="0">
                  <a:latin typeface="Courier New" charset="0"/>
                </a:rPr>
                <a:t>   if (op == "=") {</a:t>
              </a:r>
            </a:p>
            <a:p>
              <a:r>
                <a:rPr lang="en-US" noProof="1" smtClean="0">
                  <a:latin typeface="Courier New" charset="0"/>
                </a:rPr>
                <a:t>      context.setValue(lhs-&gt;getIdentifierName(), right);</a:t>
              </a:r>
            </a:p>
            <a:p>
              <a:r>
                <a:rPr lang="en-US" noProof="1" smtClean="0">
                  <a:latin typeface="Courier New" charset="0"/>
                </a:rPr>
                <a:t>      return right;</a:t>
              </a:r>
            </a:p>
            <a:p>
              <a:r>
                <a:rPr lang="en-US" noProof="1" smtClean="0">
                  <a:latin typeface="Courier New" charset="0"/>
                </a:rPr>
                <a:t>   }</a:t>
              </a:r>
            </a:p>
            <a:p>
              <a:r>
                <a:rPr lang="en-US" noProof="1" smtClean="0">
                  <a:latin typeface="Courier New" charset="0"/>
                </a:rPr>
                <a:t>   int left = lhs-&gt;eval(context);</a:t>
              </a:r>
            </a:p>
            <a:p>
              <a:r>
                <a:rPr lang="en-US" noProof="1" smtClean="0">
                  <a:latin typeface="Courier New" charset="0"/>
                </a:rPr>
                <a:t>   if (op == "+") return left + right;</a:t>
              </a:r>
            </a:p>
            <a:p>
              <a:r>
                <a:rPr lang="en-US" noProof="1" smtClean="0">
                  <a:latin typeface="Courier New" charset="0"/>
                </a:rPr>
                <a:t>   if (op == "-") return left - right;</a:t>
              </a:r>
            </a:p>
            <a:p>
              <a:r>
                <a:rPr lang="en-US" noProof="1" smtClean="0">
                  <a:latin typeface="Courier New" charset="0"/>
                </a:rPr>
                <a:t>   if (op == "*") return left * right;</a:t>
              </a:r>
            </a:p>
            <a:p>
              <a:r>
                <a:rPr lang="en-US" noProof="1" smtClean="0">
                  <a:latin typeface="Courier New" charset="0"/>
                </a:rPr>
                <a:t>   if (op == "/") return left / right;</a:t>
              </a:r>
            </a:p>
            <a:p>
              <a:r>
                <a:rPr lang="en-US" noProof="1" smtClean="0">
                  <a:latin typeface="Courier New" charset="0"/>
                </a:rPr>
                <a:t>   error("Illegal operator in expression");</a:t>
              </a:r>
            </a:p>
            <a:p>
              <a:r>
                <a:rPr lang="en-US" noProof="1" smtClean="0">
                  <a:latin typeface="Courier New" charset="0"/>
                </a:rPr>
                <a:t>}</a:t>
              </a:r>
              <a:endParaRPr lang="en-US" noProof="1">
                <a:latin typeface="Courier New" charset="0"/>
              </a:endParaRPr>
            </a:p>
          </p:txBody>
        </p:sp>
        <p:sp>
          <p:nvSpPr>
            <p:cNvPr id="236" name="Rectangle 67"/>
            <p:cNvSpPr>
              <a:spLocks noChangeArrowheads="1"/>
            </p:cNvSpPr>
            <p:nvPr/>
          </p:nvSpPr>
          <p:spPr bwMode="auto">
            <a:xfrm>
              <a:off x="4372580" y="4311950"/>
              <a:ext cx="1825625"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248" name="Text Box 68"/>
            <p:cNvSpPr txBox="1">
              <a:spLocks noChangeArrowheads="1"/>
            </p:cNvSpPr>
            <p:nvPr/>
          </p:nvSpPr>
          <p:spPr bwMode="auto">
            <a:xfrm>
              <a:off x="4331305" y="4018035"/>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context</a:t>
              </a:r>
              <a:endParaRPr lang="en-US" dirty="0">
                <a:latin typeface="Courier New" charset="0"/>
              </a:endParaRPr>
            </a:p>
          </p:txBody>
        </p:sp>
        <p:sp>
          <p:nvSpPr>
            <p:cNvPr id="251" name="Rectangle 71"/>
            <p:cNvSpPr>
              <a:spLocks noChangeArrowheads="1"/>
            </p:cNvSpPr>
            <p:nvPr/>
          </p:nvSpPr>
          <p:spPr bwMode="auto">
            <a:xfrm>
              <a:off x="4407505" y="4329490"/>
              <a:ext cx="723363" cy="307777"/>
            </a:xfrm>
            <a:prstGeom prst="rect">
              <a:avLst/>
            </a:prstGeom>
            <a:noFill/>
            <a:ln w="9525">
              <a:noFill/>
              <a:miter lim="800000"/>
              <a:headEnd/>
              <a:tailEnd/>
            </a:ln>
            <a:effectLst/>
          </p:spPr>
          <p:txBody>
            <a:bodyPr wrap="none">
              <a:prstTxWarp prst="textNoShape">
                <a:avLst/>
              </a:prstTxWarp>
              <a:spAutoFit/>
            </a:bodyPr>
            <a:lstStyle/>
            <a:p>
              <a:r>
                <a:rPr lang="en-US" noProof="1" smtClean="0">
                  <a:latin typeface="Courier New" charset="0"/>
                </a:rPr>
                <a:t>x = 3</a:t>
              </a:r>
              <a:endParaRPr lang="en-US" dirty="0">
                <a:latin typeface="Courier New" charset="0"/>
              </a:endParaRPr>
            </a:p>
          </p:txBody>
        </p:sp>
        <p:sp>
          <p:nvSpPr>
            <p:cNvPr id="264" name="Rectangle 69"/>
            <p:cNvSpPr>
              <a:spLocks noChangeArrowheads="1"/>
            </p:cNvSpPr>
            <p:nvPr/>
          </p:nvSpPr>
          <p:spPr bwMode="auto">
            <a:xfrm>
              <a:off x="7442200" y="4311950"/>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268" name="Text Box 70"/>
            <p:cNvSpPr txBox="1">
              <a:spLocks noChangeArrowheads="1"/>
            </p:cNvSpPr>
            <p:nvPr/>
          </p:nvSpPr>
          <p:spPr bwMode="auto">
            <a:xfrm>
              <a:off x="7404100" y="400594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left</a:t>
              </a:r>
              <a:endParaRPr lang="en-US" dirty="0">
                <a:latin typeface="Courier New" charset="0"/>
              </a:endParaRPr>
            </a:p>
          </p:txBody>
        </p:sp>
        <p:sp>
          <p:nvSpPr>
            <p:cNvPr id="269" name="Rectangle 69"/>
            <p:cNvSpPr>
              <a:spLocks noChangeArrowheads="1"/>
            </p:cNvSpPr>
            <p:nvPr/>
          </p:nvSpPr>
          <p:spPr bwMode="auto">
            <a:xfrm>
              <a:off x="6322180" y="4313160"/>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270" name="Text Box 70"/>
            <p:cNvSpPr txBox="1">
              <a:spLocks noChangeArrowheads="1"/>
            </p:cNvSpPr>
            <p:nvPr/>
          </p:nvSpPr>
          <p:spPr bwMode="auto">
            <a:xfrm>
              <a:off x="6284080" y="400715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right</a:t>
              </a:r>
              <a:endParaRPr lang="en-US" dirty="0">
                <a:latin typeface="Courier New" charset="0"/>
              </a:endParaRPr>
            </a:p>
          </p:txBody>
        </p:sp>
        <p:sp>
          <p:nvSpPr>
            <p:cNvPr id="271" name="Rectangle 69"/>
            <p:cNvSpPr>
              <a:spLocks noChangeArrowheads="1"/>
            </p:cNvSpPr>
            <p:nvPr/>
          </p:nvSpPr>
          <p:spPr bwMode="auto">
            <a:xfrm>
              <a:off x="3265715" y="4314370"/>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272" name="Text Box 70"/>
            <p:cNvSpPr txBox="1">
              <a:spLocks noChangeArrowheads="1"/>
            </p:cNvSpPr>
            <p:nvPr/>
          </p:nvSpPr>
          <p:spPr bwMode="auto">
            <a:xfrm>
              <a:off x="3227615" y="400836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this</a:t>
              </a:r>
              <a:endParaRPr lang="en-US" dirty="0">
                <a:latin typeface="Courier New" charset="0"/>
              </a:endParaRPr>
            </a:p>
          </p:txBody>
        </p:sp>
      </p:grpSp>
      <p:sp>
        <p:nvSpPr>
          <p:cNvPr id="113" name="Rectangle 112"/>
          <p:cNvSpPr/>
          <p:nvPr/>
        </p:nvSpPr>
        <p:spPr>
          <a:xfrm>
            <a:off x="6480630" y="4608285"/>
            <a:ext cx="986970" cy="307777"/>
          </a:xfrm>
          <a:prstGeom prst="rect">
            <a:avLst/>
          </a:prstGeom>
        </p:spPr>
        <p:txBody>
          <a:bodyPr wrap="square">
            <a:spAutoFit/>
          </a:bodyPr>
          <a:lstStyle/>
          <a:p>
            <a:pPr algn="ctr"/>
            <a:r>
              <a:rPr lang="en-US" noProof="1" smtClean="0">
                <a:latin typeface="Courier New" charset="0"/>
              </a:rPr>
              <a:t>7</a:t>
            </a:r>
            <a:endParaRPr lang="en-US" dirty="0">
              <a:latin typeface="Courier New" charset="0"/>
            </a:endParaRPr>
          </a:p>
        </p:txBody>
      </p:sp>
      <p:grpSp>
        <p:nvGrpSpPr>
          <p:cNvPr id="12" name="Group 211"/>
          <p:cNvGrpSpPr/>
          <p:nvPr/>
        </p:nvGrpSpPr>
        <p:grpSpPr>
          <a:xfrm>
            <a:off x="817035" y="1938483"/>
            <a:ext cx="8039100" cy="3361646"/>
            <a:chOff x="548520" y="1415973"/>
            <a:chExt cx="8039100" cy="3361646"/>
          </a:xfrm>
        </p:grpSpPr>
        <p:sp>
          <p:nvSpPr>
            <p:cNvPr id="119" name="Rectangle 7"/>
            <p:cNvSpPr>
              <a:spLocks noChangeArrowheads="1"/>
            </p:cNvSpPr>
            <p:nvPr/>
          </p:nvSpPr>
          <p:spPr bwMode="auto">
            <a:xfrm>
              <a:off x="548520" y="1452257"/>
              <a:ext cx="8032750" cy="3325362"/>
            </a:xfrm>
            <a:prstGeom prst="rect">
              <a:avLst/>
            </a:prstGeom>
            <a:solidFill>
              <a:schemeClr val="bg1"/>
            </a:solidFill>
            <a:ln w="19050">
              <a:solidFill>
                <a:schemeClr val="tx1"/>
              </a:solidFill>
              <a:miter lim="800000"/>
              <a:headEnd/>
              <a:tailEnd/>
            </a:ln>
            <a:effectLst/>
          </p:spPr>
          <p:txBody>
            <a:bodyPr wrap="none" anchor="ctr">
              <a:prstTxWarp prst="textNoShape">
                <a:avLst/>
              </a:prstTxWarp>
            </a:bodyPr>
            <a:lstStyle/>
            <a:p>
              <a:endParaRPr lang="en-US"/>
            </a:p>
          </p:txBody>
        </p:sp>
        <p:sp>
          <p:nvSpPr>
            <p:cNvPr id="121" name="Text Box 8"/>
            <p:cNvSpPr txBox="1">
              <a:spLocks noChangeArrowheads="1"/>
            </p:cNvSpPr>
            <p:nvPr/>
          </p:nvSpPr>
          <p:spPr bwMode="auto">
            <a:xfrm>
              <a:off x="624720" y="1415973"/>
              <a:ext cx="7962900" cy="2893100"/>
            </a:xfrm>
            <a:prstGeom prst="rect">
              <a:avLst/>
            </a:prstGeom>
            <a:noFill/>
            <a:ln w="9525">
              <a:noFill/>
              <a:miter lim="800000"/>
              <a:headEnd/>
              <a:tailEnd/>
            </a:ln>
            <a:effectLst/>
          </p:spPr>
          <p:txBody>
            <a:bodyPr>
              <a:prstTxWarp prst="textNoShape">
                <a:avLst/>
              </a:prstTxWarp>
              <a:spAutoFit/>
            </a:bodyPr>
            <a:lstStyle/>
            <a:p>
              <a:r>
                <a:rPr lang="en-US" noProof="1" smtClean="0">
                  <a:latin typeface="Courier New" charset="0"/>
                </a:rPr>
                <a:t>int CompoundExp::eval(EvaluationContext &amp; context) {</a:t>
              </a:r>
            </a:p>
            <a:p>
              <a:r>
                <a:rPr lang="en-US" noProof="1" smtClean="0">
                  <a:latin typeface="Courier New" charset="0"/>
                </a:rPr>
                <a:t>   int right = rhs-&gt;eval(context);</a:t>
              </a:r>
            </a:p>
            <a:p>
              <a:r>
                <a:rPr lang="en-US" noProof="1" smtClean="0">
                  <a:latin typeface="Courier New" charset="0"/>
                </a:rPr>
                <a:t>   if (op == "=") {</a:t>
              </a:r>
            </a:p>
            <a:p>
              <a:r>
                <a:rPr lang="en-US" noProof="1" smtClean="0">
                  <a:latin typeface="Courier New" charset="0"/>
                </a:rPr>
                <a:t>      context.setValue(lhs-&gt;getIdentifierName(), right);</a:t>
              </a:r>
            </a:p>
            <a:p>
              <a:r>
                <a:rPr lang="en-US" noProof="1" smtClean="0">
                  <a:latin typeface="Courier New" charset="0"/>
                </a:rPr>
                <a:t>      return right;</a:t>
              </a:r>
            </a:p>
            <a:p>
              <a:r>
                <a:rPr lang="en-US" noProof="1" smtClean="0">
                  <a:latin typeface="Courier New" charset="0"/>
                </a:rPr>
                <a:t>   }</a:t>
              </a:r>
            </a:p>
            <a:p>
              <a:r>
                <a:rPr lang="en-US" noProof="1" smtClean="0">
                  <a:latin typeface="Courier New" charset="0"/>
                </a:rPr>
                <a:t>   int left = lhs-&gt;eval(context);</a:t>
              </a:r>
            </a:p>
            <a:p>
              <a:r>
                <a:rPr lang="en-US" noProof="1" smtClean="0">
                  <a:latin typeface="Courier New" charset="0"/>
                </a:rPr>
                <a:t>   if (op == "+") return left + right;</a:t>
              </a:r>
            </a:p>
            <a:p>
              <a:r>
                <a:rPr lang="en-US" noProof="1" smtClean="0">
                  <a:latin typeface="Courier New" charset="0"/>
                </a:rPr>
                <a:t>   if (op == "-") return left - right;</a:t>
              </a:r>
            </a:p>
            <a:p>
              <a:r>
                <a:rPr lang="en-US" noProof="1" smtClean="0">
                  <a:latin typeface="Courier New" charset="0"/>
                </a:rPr>
                <a:t>   if (op == "*") return left * right;</a:t>
              </a:r>
            </a:p>
            <a:p>
              <a:r>
                <a:rPr lang="en-US" noProof="1" smtClean="0">
                  <a:latin typeface="Courier New" charset="0"/>
                </a:rPr>
                <a:t>   if (op == "/") return left / right;</a:t>
              </a:r>
            </a:p>
            <a:p>
              <a:r>
                <a:rPr lang="en-US" noProof="1" smtClean="0">
                  <a:latin typeface="Courier New" charset="0"/>
                </a:rPr>
                <a:t>   error("Illegal operator in expression");</a:t>
              </a:r>
            </a:p>
            <a:p>
              <a:r>
                <a:rPr lang="en-US" noProof="1" smtClean="0">
                  <a:latin typeface="Courier New" charset="0"/>
                </a:rPr>
                <a:t>}</a:t>
              </a:r>
              <a:endParaRPr lang="en-US" noProof="1">
                <a:latin typeface="Courier New" charset="0"/>
              </a:endParaRPr>
            </a:p>
          </p:txBody>
        </p:sp>
        <p:sp>
          <p:nvSpPr>
            <p:cNvPr id="122" name="Rectangle 67"/>
            <p:cNvSpPr>
              <a:spLocks noChangeArrowheads="1"/>
            </p:cNvSpPr>
            <p:nvPr/>
          </p:nvSpPr>
          <p:spPr bwMode="auto">
            <a:xfrm>
              <a:off x="4372580" y="4311950"/>
              <a:ext cx="1825625"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124" name="Text Box 68"/>
            <p:cNvSpPr txBox="1">
              <a:spLocks noChangeArrowheads="1"/>
            </p:cNvSpPr>
            <p:nvPr/>
          </p:nvSpPr>
          <p:spPr bwMode="auto">
            <a:xfrm>
              <a:off x="4331305" y="4018035"/>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context</a:t>
              </a:r>
              <a:endParaRPr lang="en-US" dirty="0">
                <a:latin typeface="Courier New" charset="0"/>
              </a:endParaRPr>
            </a:p>
          </p:txBody>
        </p:sp>
        <p:sp>
          <p:nvSpPr>
            <p:cNvPr id="125" name="Rectangle 71"/>
            <p:cNvSpPr>
              <a:spLocks noChangeArrowheads="1"/>
            </p:cNvSpPr>
            <p:nvPr/>
          </p:nvSpPr>
          <p:spPr bwMode="auto">
            <a:xfrm>
              <a:off x="4407505" y="4329490"/>
              <a:ext cx="723363" cy="307777"/>
            </a:xfrm>
            <a:prstGeom prst="rect">
              <a:avLst/>
            </a:prstGeom>
            <a:noFill/>
            <a:ln w="9525">
              <a:noFill/>
              <a:miter lim="800000"/>
              <a:headEnd/>
              <a:tailEnd/>
            </a:ln>
            <a:effectLst/>
          </p:spPr>
          <p:txBody>
            <a:bodyPr wrap="none">
              <a:prstTxWarp prst="textNoShape">
                <a:avLst/>
              </a:prstTxWarp>
              <a:spAutoFit/>
            </a:bodyPr>
            <a:lstStyle/>
            <a:p>
              <a:r>
                <a:rPr lang="en-US" noProof="1" smtClean="0">
                  <a:latin typeface="Courier New" charset="0"/>
                </a:rPr>
                <a:t>x = 3</a:t>
              </a:r>
              <a:endParaRPr lang="en-US" dirty="0">
                <a:latin typeface="Courier New" charset="0"/>
              </a:endParaRPr>
            </a:p>
          </p:txBody>
        </p:sp>
        <p:sp>
          <p:nvSpPr>
            <p:cNvPr id="126" name="Rectangle 69"/>
            <p:cNvSpPr>
              <a:spLocks noChangeArrowheads="1"/>
            </p:cNvSpPr>
            <p:nvPr/>
          </p:nvSpPr>
          <p:spPr bwMode="auto">
            <a:xfrm>
              <a:off x="7442200" y="4311950"/>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127" name="Text Box 70"/>
            <p:cNvSpPr txBox="1">
              <a:spLocks noChangeArrowheads="1"/>
            </p:cNvSpPr>
            <p:nvPr/>
          </p:nvSpPr>
          <p:spPr bwMode="auto">
            <a:xfrm>
              <a:off x="7404100" y="400594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left</a:t>
              </a:r>
              <a:endParaRPr lang="en-US" dirty="0">
                <a:latin typeface="Courier New" charset="0"/>
              </a:endParaRPr>
            </a:p>
          </p:txBody>
        </p:sp>
        <p:sp>
          <p:nvSpPr>
            <p:cNvPr id="129" name="Rectangle 69"/>
            <p:cNvSpPr>
              <a:spLocks noChangeArrowheads="1"/>
            </p:cNvSpPr>
            <p:nvPr/>
          </p:nvSpPr>
          <p:spPr bwMode="auto">
            <a:xfrm>
              <a:off x="6322180" y="4313160"/>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130" name="Text Box 70"/>
            <p:cNvSpPr txBox="1">
              <a:spLocks noChangeArrowheads="1"/>
            </p:cNvSpPr>
            <p:nvPr/>
          </p:nvSpPr>
          <p:spPr bwMode="auto">
            <a:xfrm>
              <a:off x="6284080" y="400715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right</a:t>
              </a:r>
              <a:endParaRPr lang="en-US" dirty="0">
                <a:latin typeface="Courier New" charset="0"/>
              </a:endParaRPr>
            </a:p>
          </p:txBody>
        </p:sp>
        <p:sp>
          <p:nvSpPr>
            <p:cNvPr id="131" name="Rectangle 69"/>
            <p:cNvSpPr>
              <a:spLocks noChangeArrowheads="1"/>
            </p:cNvSpPr>
            <p:nvPr/>
          </p:nvSpPr>
          <p:spPr bwMode="auto">
            <a:xfrm>
              <a:off x="3265715" y="4314370"/>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132" name="Text Box 70"/>
            <p:cNvSpPr txBox="1">
              <a:spLocks noChangeArrowheads="1"/>
            </p:cNvSpPr>
            <p:nvPr/>
          </p:nvSpPr>
          <p:spPr bwMode="auto">
            <a:xfrm>
              <a:off x="3227615" y="400836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this</a:t>
              </a:r>
              <a:endParaRPr lang="en-US" dirty="0">
                <a:latin typeface="Courier New" charset="0"/>
              </a:endParaRPr>
            </a:p>
          </p:txBody>
        </p:sp>
      </p:grpSp>
      <p:sp>
        <p:nvSpPr>
          <p:cNvPr id="139" name="Rectangle 138"/>
          <p:cNvSpPr/>
          <p:nvPr/>
        </p:nvSpPr>
        <p:spPr>
          <a:xfrm>
            <a:off x="6605510" y="4870193"/>
            <a:ext cx="978204" cy="307777"/>
          </a:xfrm>
          <a:prstGeom prst="rect">
            <a:avLst/>
          </a:prstGeom>
        </p:spPr>
        <p:txBody>
          <a:bodyPr wrap="square">
            <a:spAutoFit/>
          </a:bodyPr>
          <a:lstStyle/>
          <a:p>
            <a:pPr algn="ctr"/>
            <a:r>
              <a:rPr lang="en-US" noProof="1" smtClean="0">
                <a:latin typeface="Courier New" charset="0"/>
              </a:rPr>
              <a:t>3</a:t>
            </a:r>
            <a:endParaRPr lang="en-US" dirty="0"/>
          </a:p>
        </p:txBody>
      </p:sp>
      <p:grpSp>
        <p:nvGrpSpPr>
          <p:cNvPr id="13" name="Group 211"/>
          <p:cNvGrpSpPr/>
          <p:nvPr/>
        </p:nvGrpSpPr>
        <p:grpSpPr>
          <a:xfrm>
            <a:off x="950080" y="2191244"/>
            <a:ext cx="8062080" cy="3243117"/>
            <a:chOff x="548520" y="1415973"/>
            <a:chExt cx="8062080" cy="3243117"/>
          </a:xfrm>
        </p:grpSpPr>
        <p:sp>
          <p:nvSpPr>
            <p:cNvPr id="118" name="Rectangle 7"/>
            <p:cNvSpPr>
              <a:spLocks noChangeArrowheads="1"/>
            </p:cNvSpPr>
            <p:nvPr/>
          </p:nvSpPr>
          <p:spPr bwMode="auto">
            <a:xfrm>
              <a:off x="548520" y="1452257"/>
              <a:ext cx="8032750" cy="3206833"/>
            </a:xfrm>
            <a:prstGeom prst="rect">
              <a:avLst/>
            </a:prstGeom>
            <a:solidFill>
              <a:schemeClr val="bg1"/>
            </a:solidFill>
            <a:ln w="19050">
              <a:solidFill>
                <a:schemeClr val="tx1"/>
              </a:solidFill>
              <a:miter lim="800000"/>
              <a:headEnd/>
              <a:tailEnd/>
            </a:ln>
            <a:effectLst/>
          </p:spPr>
          <p:txBody>
            <a:bodyPr wrap="none" anchor="ctr">
              <a:prstTxWarp prst="textNoShape">
                <a:avLst/>
              </a:prstTxWarp>
            </a:bodyPr>
            <a:lstStyle/>
            <a:p>
              <a:endParaRPr lang="en-US"/>
            </a:p>
          </p:txBody>
        </p:sp>
        <p:sp>
          <p:nvSpPr>
            <p:cNvPr id="133" name="Text Box 8"/>
            <p:cNvSpPr txBox="1">
              <a:spLocks noChangeArrowheads="1"/>
            </p:cNvSpPr>
            <p:nvPr/>
          </p:nvSpPr>
          <p:spPr bwMode="auto">
            <a:xfrm>
              <a:off x="624720" y="1415973"/>
              <a:ext cx="7985880" cy="738664"/>
            </a:xfrm>
            <a:prstGeom prst="rect">
              <a:avLst/>
            </a:prstGeom>
            <a:noFill/>
            <a:ln w="9525">
              <a:noFill/>
              <a:miter lim="800000"/>
              <a:headEnd/>
              <a:tailEnd/>
            </a:ln>
            <a:effectLst/>
          </p:spPr>
          <p:txBody>
            <a:bodyPr wrap="square">
              <a:prstTxWarp prst="textNoShape">
                <a:avLst/>
              </a:prstTxWarp>
              <a:spAutoFit/>
            </a:bodyPr>
            <a:lstStyle/>
            <a:p>
              <a:r>
                <a:rPr lang="en-US" noProof="1" smtClean="0">
                  <a:latin typeface="Courier New" charset="0"/>
                </a:rPr>
                <a:t>int ConstantExp::eval(EvaluationContext &amp; context) {</a:t>
              </a:r>
            </a:p>
            <a:p>
              <a:r>
                <a:rPr lang="en-US" noProof="1" smtClean="0">
                  <a:latin typeface="Courier New" charset="0"/>
                </a:rPr>
                <a:t>   return value;</a:t>
              </a:r>
            </a:p>
            <a:p>
              <a:r>
                <a:rPr lang="en-US" noProof="1" smtClean="0">
                  <a:latin typeface="Courier New" charset="0"/>
                </a:rPr>
                <a:t>}</a:t>
              </a:r>
            </a:p>
          </p:txBody>
        </p:sp>
        <p:sp>
          <p:nvSpPr>
            <p:cNvPr id="134" name="Rectangle 67"/>
            <p:cNvSpPr>
              <a:spLocks noChangeArrowheads="1"/>
            </p:cNvSpPr>
            <p:nvPr/>
          </p:nvSpPr>
          <p:spPr bwMode="auto">
            <a:xfrm>
              <a:off x="6616850" y="4191000"/>
              <a:ext cx="1825625"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135" name="Text Box 68"/>
            <p:cNvSpPr txBox="1">
              <a:spLocks noChangeArrowheads="1"/>
            </p:cNvSpPr>
            <p:nvPr/>
          </p:nvSpPr>
          <p:spPr bwMode="auto">
            <a:xfrm>
              <a:off x="6575575" y="3897085"/>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context</a:t>
              </a:r>
              <a:endParaRPr lang="en-US" dirty="0">
                <a:latin typeface="Courier New" charset="0"/>
              </a:endParaRPr>
            </a:p>
          </p:txBody>
        </p:sp>
        <p:sp>
          <p:nvSpPr>
            <p:cNvPr id="136" name="Rectangle 71"/>
            <p:cNvSpPr>
              <a:spLocks noChangeArrowheads="1"/>
            </p:cNvSpPr>
            <p:nvPr/>
          </p:nvSpPr>
          <p:spPr bwMode="auto">
            <a:xfrm>
              <a:off x="6651775" y="4208540"/>
              <a:ext cx="723363" cy="307777"/>
            </a:xfrm>
            <a:prstGeom prst="rect">
              <a:avLst/>
            </a:prstGeom>
            <a:noFill/>
            <a:ln w="9525">
              <a:noFill/>
              <a:miter lim="800000"/>
              <a:headEnd/>
              <a:tailEnd/>
            </a:ln>
            <a:effectLst/>
          </p:spPr>
          <p:txBody>
            <a:bodyPr wrap="none">
              <a:prstTxWarp prst="textNoShape">
                <a:avLst/>
              </a:prstTxWarp>
              <a:spAutoFit/>
            </a:bodyPr>
            <a:lstStyle/>
            <a:p>
              <a:r>
                <a:rPr lang="en-US" noProof="1" smtClean="0">
                  <a:latin typeface="Courier New" charset="0"/>
                </a:rPr>
                <a:t>x = 3</a:t>
              </a:r>
              <a:endParaRPr lang="en-US" dirty="0">
                <a:latin typeface="Courier New" charset="0"/>
              </a:endParaRPr>
            </a:p>
          </p:txBody>
        </p:sp>
        <p:sp>
          <p:nvSpPr>
            <p:cNvPr id="137" name="Rectangle 69"/>
            <p:cNvSpPr>
              <a:spLocks noChangeArrowheads="1"/>
            </p:cNvSpPr>
            <p:nvPr/>
          </p:nvSpPr>
          <p:spPr bwMode="auto">
            <a:xfrm>
              <a:off x="5509985" y="4193420"/>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138" name="Text Box 70"/>
            <p:cNvSpPr txBox="1">
              <a:spLocks noChangeArrowheads="1"/>
            </p:cNvSpPr>
            <p:nvPr/>
          </p:nvSpPr>
          <p:spPr bwMode="auto">
            <a:xfrm>
              <a:off x="5471885" y="388741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this</a:t>
              </a:r>
              <a:endParaRPr lang="en-US" dirty="0">
                <a:latin typeface="Courier New" charset="0"/>
              </a:endParaRPr>
            </a:p>
          </p:txBody>
        </p:sp>
      </p:grpSp>
      <p:grpSp>
        <p:nvGrpSpPr>
          <p:cNvPr id="14" name="Group 285"/>
          <p:cNvGrpSpPr/>
          <p:nvPr/>
        </p:nvGrpSpPr>
        <p:grpSpPr>
          <a:xfrm>
            <a:off x="3276601" y="5133191"/>
            <a:ext cx="3179456" cy="774149"/>
            <a:chOff x="3155651" y="4880430"/>
            <a:chExt cx="3179456" cy="774149"/>
          </a:xfrm>
          <a:solidFill>
            <a:srgbClr val="FF0000"/>
          </a:solidFill>
        </p:grpSpPr>
        <p:sp>
          <p:nvSpPr>
            <p:cNvPr id="142" name="Oval 14"/>
            <p:cNvSpPr>
              <a:spLocks noChangeArrowheads="1"/>
            </p:cNvSpPr>
            <p:nvPr/>
          </p:nvSpPr>
          <p:spPr bwMode="auto">
            <a:xfrm>
              <a:off x="6260495" y="4880430"/>
              <a:ext cx="74612" cy="74612"/>
            </a:xfrm>
            <a:prstGeom prst="ellipse">
              <a:avLst/>
            </a:prstGeom>
            <a:grpFill/>
            <a:ln w="9525">
              <a:solidFill>
                <a:srgbClr val="FF0000"/>
              </a:solidFill>
              <a:round/>
              <a:headEnd/>
              <a:tailEnd/>
            </a:ln>
            <a:effectLst/>
          </p:spPr>
          <p:txBody>
            <a:bodyPr wrap="none" anchor="ctr">
              <a:prstTxWarp prst="textNoShape">
                <a:avLst/>
              </a:prstTxWarp>
            </a:bodyPr>
            <a:lstStyle/>
            <a:p>
              <a:endParaRPr lang="en-US"/>
            </a:p>
          </p:txBody>
        </p:sp>
        <p:cxnSp>
          <p:nvCxnSpPr>
            <p:cNvPr id="145" name="Shape 111"/>
            <p:cNvCxnSpPr>
              <a:stCxn id="142" idx="4"/>
            </p:cNvCxnSpPr>
            <p:nvPr/>
          </p:nvCxnSpPr>
          <p:spPr bwMode="auto">
            <a:xfrm rot="5400000">
              <a:off x="4549328" y="3561365"/>
              <a:ext cx="354797" cy="3142151"/>
            </a:xfrm>
            <a:prstGeom prst="bentConnector2">
              <a:avLst/>
            </a:prstGeom>
            <a:grpFill/>
            <a:ln w="9525" cap="flat" cmpd="sng" algn="ctr">
              <a:solidFill>
                <a:srgbClr val="FF0000"/>
              </a:solidFill>
              <a:prstDash val="solid"/>
              <a:round/>
              <a:headEnd type="none" w="med" len="med"/>
              <a:tailEnd type="none" w="med" len="med"/>
            </a:ln>
            <a:effectLst/>
          </p:spPr>
        </p:cxnSp>
        <p:cxnSp>
          <p:nvCxnSpPr>
            <p:cNvPr id="146" name="AutoShape 62"/>
            <p:cNvCxnSpPr>
              <a:cxnSpLocks noChangeShapeType="1"/>
            </p:cNvCxnSpPr>
            <p:nvPr/>
          </p:nvCxnSpPr>
          <p:spPr bwMode="auto">
            <a:xfrm rot="16200000" flipH="1">
              <a:off x="3089117" y="5376375"/>
              <a:ext cx="344738" cy="211669"/>
            </a:xfrm>
            <a:prstGeom prst="bentConnector3">
              <a:avLst>
                <a:gd name="adj1" fmla="val 100348"/>
              </a:avLst>
            </a:prstGeom>
            <a:grpFill/>
            <a:ln w="9525">
              <a:solidFill>
                <a:srgbClr val="FF0000"/>
              </a:solidFill>
              <a:miter lim="800000"/>
              <a:headEnd/>
              <a:tailEnd type="triangle" w="med" len="med"/>
            </a:ln>
            <a:effectLst/>
          </p:spPr>
        </p:cxnSp>
      </p:grpSp>
      <p:sp>
        <p:nvSpPr>
          <p:cNvPr id="115" name="Rectangle 73"/>
          <p:cNvSpPr>
            <a:spLocks noChangeArrowheads="1"/>
          </p:cNvSpPr>
          <p:nvPr/>
        </p:nvSpPr>
        <p:spPr bwMode="auto">
          <a:xfrm>
            <a:off x="1377631" y="2471510"/>
            <a:ext cx="1492570" cy="231775"/>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accel="50000" decel="5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1+#ppt_w/2"/>
                                          </p:val>
                                        </p:tav>
                                        <p:tav tm="100000">
                                          <p:val>
                                            <p:strVal val="#ppt_x"/>
                                          </p:val>
                                        </p:tav>
                                      </p:tavLst>
                                    </p:anim>
                                    <p:anim calcmode="lin" valueType="num">
                                      <p:cBhvr additive="base">
                                        <p:cTn id="8" dur="1000" fill="hold"/>
                                        <p:tgtEl>
                                          <p:spTgt spid="13"/>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1" presetClass="entr" presetSubtype="0" fill="hold" grpId="0" nodeType="afterEffect">
                                  <p:stCondLst>
                                    <p:cond delay="0"/>
                                  </p:stCondLst>
                                  <p:childTnLst>
                                    <p:set>
                                      <p:cBhvr>
                                        <p:cTn id="11" dur="1" fill="hold">
                                          <p:stCondLst>
                                            <p:cond delay="0"/>
                                          </p:stCondLst>
                                        </p:cTn>
                                        <p:tgtEl>
                                          <p:spTgt spid="115"/>
                                        </p:tgtEl>
                                        <p:attrNameLst>
                                          <p:attrName>style.visibility</p:attrName>
                                        </p:attrNameLst>
                                      </p:cBhvr>
                                      <p:to>
                                        <p:strVal val="visible"/>
                                      </p:to>
                                    </p:set>
                                  </p:childTnLst>
                                </p:cTn>
                              </p:par>
                            </p:childTnLst>
                          </p:cTn>
                        </p:par>
                        <p:par>
                          <p:cTn id="12" fill="hold">
                            <p:stCondLst>
                              <p:cond delay="1000"/>
                            </p:stCondLst>
                            <p:childTnLst>
                              <p:par>
                                <p:cTn id="13" presetID="1" presetClass="entr" presetSubtype="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 grpId="0" animBg="1"/>
    </p:bld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135" name="Group 211"/>
          <p:cNvGrpSpPr/>
          <p:nvPr/>
        </p:nvGrpSpPr>
        <p:grpSpPr>
          <a:xfrm>
            <a:off x="950080" y="2191244"/>
            <a:ext cx="8062080" cy="3243117"/>
            <a:chOff x="548520" y="1415973"/>
            <a:chExt cx="8062080" cy="3243117"/>
          </a:xfrm>
        </p:grpSpPr>
        <p:sp>
          <p:nvSpPr>
            <p:cNvPr id="136" name="Rectangle 7"/>
            <p:cNvSpPr>
              <a:spLocks noChangeArrowheads="1"/>
            </p:cNvSpPr>
            <p:nvPr/>
          </p:nvSpPr>
          <p:spPr bwMode="auto">
            <a:xfrm>
              <a:off x="548520" y="1452257"/>
              <a:ext cx="8032750" cy="3206833"/>
            </a:xfrm>
            <a:prstGeom prst="rect">
              <a:avLst/>
            </a:prstGeom>
            <a:solidFill>
              <a:schemeClr val="bg1"/>
            </a:solidFill>
            <a:ln w="19050">
              <a:solidFill>
                <a:schemeClr val="tx1"/>
              </a:solidFill>
              <a:miter lim="800000"/>
              <a:headEnd/>
              <a:tailEnd/>
            </a:ln>
            <a:effectLst/>
          </p:spPr>
          <p:txBody>
            <a:bodyPr wrap="none" anchor="ctr">
              <a:prstTxWarp prst="textNoShape">
                <a:avLst/>
              </a:prstTxWarp>
            </a:bodyPr>
            <a:lstStyle/>
            <a:p>
              <a:endParaRPr lang="en-US"/>
            </a:p>
          </p:txBody>
        </p:sp>
        <p:sp>
          <p:nvSpPr>
            <p:cNvPr id="137" name="Text Box 8"/>
            <p:cNvSpPr txBox="1">
              <a:spLocks noChangeArrowheads="1"/>
            </p:cNvSpPr>
            <p:nvPr/>
          </p:nvSpPr>
          <p:spPr bwMode="auto">
            <a:xfrm>
              <a:off x="624720" y="1415973"/>
              <a:ext cx="7985880" cy="738664"/>
            </a:xfrm>
            <a:prstGeom prst="rect">
              <a:avLst/>
            </a:prstGeom>
            <a:noFill/>
            <a:ln w="9525">
              <a:noFill/>
              <a:miter lim="800000"/>
              <a:headEnd/>
              <a:tailEnd/>
            </a:ln>
            <a:effectLst/>
          </p:spPr>
          <p:txBody>
            <a:bodyPr wrap="square">
              <a:prstTxWarp prst="textNoShape">
                <a:avLst/>
              </a:prstTxWarp>
              <a:spAutoFit/>
            </a:bodyPr>
            <a:lstStyle/>
            <a:p>
              <a:r>
                <a:rPr lang="en-US" noProof="1" smtClean="0">
                  <a:latin typeface="Courier New" charset="0"/>
                </a:rPr>
                <a:t>int ConstantExp::eval(EvaluationContext &amp; context) {</a:t>
              </a:r>
            </a:p>
            <a:p>
              <a:r>
                <a:rPr lang="en-US" noProof="1" smtClean="0">
                  <a:latin typeface="Courier New" charset="0"/>
                </a:rPr>
                <a:t>   return value;</a:t>
              </a:r>
            </a:p>
            <a:p>
              <a:r>
                <a:rPr lang="en-US" noProof="1" smtClean="0">
                  <a:latin typeface="Courier New" charset="0"/>
                </a:rPr>
                <a:t>}</a:t>
              </a:r>
            </a:p>
          </p:txBody>
        </p:sp>
        <p:sp>
          <p:nvSpPr>
            <p:cNvPr id="138" name="Rectangle 67"/>
            <p:cNvSpPr>
              <a:spLocks noChangeArrowheads="1"/>
            </p:cNvSpPr>
            <p:nvPr/>
          </p:nvSpPr>
          <p:spPr bwMode="auto">
            <a:xfrm>
              <a:off x="6616850" y="4191000"/>
              <a:ext cx="1825625"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145" name="Text Box 68"/>
            <p:cNvSpPr txBox="1">
              <a:spLocks noChangeArrowheads="1"/>
            </p:cNvSpPr>
            <p:nvPr/>
          </p:nvSpPr>
          <p:spPr bwMode="auto">
            <a:xfrm>
              <a:off x="6575575" y="3897085"/>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context</a:t>
              </a:r>
              <a:endParaRPr lang="en-US" dirty="0">
                <a:latin typeface="Courier New" charset="0"/>
              </a:endParaRPr>
            </a:p>
          </p:txBody>
        </p:sp>
        <p:sp>
          <p:nvSpPr>
            <p:cNvPr id="146" name="Rectangle 71"/>
            <p:cNvSpPr>
              <a:spLocks noChangeArrowheads="1"/>
            </p:cNvSpPr>
            <p:nvPr/>
          </p:nvSpPr>
          <p:spPr bwMode="auto">
            <a:xfrm>
              <a:off x="6651775" y="4208540"/>
              <a:ext cx="723363" cy="307777"/>
            </a:xfrm>
            <a:prstGeom prst="rect">
              <a:avLst/>
            </a:prstGeom>
            <a:noFill/>
            <a:ln w="9525">
              <a:noFill/>
              <a:miter lim="800000"/>
              <a:headEnd/>
              <a:tailEnd/>
            </a:ln>
            <a:effectLst/>
          </p:spPr>
          <p:txBody>
            <a:bodyPr wrap="none">
              <a:prstTxWarp prst="textNoShape">
                <a:avLst/>
              </a:prstTxWarp>
              <a:spAutoFit/>
            </a:bodyPr>
            <a:lstStyle/>
            <a:p>
              <a:r>
                <a:rPr lang="en-US" noProof="1" smtClean="0">
                  <a:latin typeface="Courier New" charset="0"/>
                </a:rPr>
                <a:t>x = 3</a:t>
              </a:r>
              <a:endParaRPr lang="en-US" dirty="0">
                <a:latin typeface="Courier New" charset="0"/>
              </a:endParaRPr>
            </a:p>
          </p:txBody>
        </p:sp>
        <p:sp>
          <p:nvSpPr>
            <p:cNvPr id="204" name="Rectangle 69"/>
            <p:cNvSpPr>
              <a:spLocks noChangeArrowheads="1"/>
            </p:cNvSpPr>
            <p:nvPr/>
          </p:nvSpPr>
          <p:spPr bwMode="auto">
            <a:xfrm>
              <a:off x="5509985" y="4193420"/>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213" name="Text Box 70"/>
            <p:cNvSpPr txBox="1">
              <a:spLocks noChangeArrowheads="1"/>
            </p:cNvSpPr>
            <p:nvPr/>
          </p:nvSpPr>
          <p:spPr bwMode="auto">
            <a:xfrm>
              <a:off x="5471885" y="388741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this</a:t>
              </a:r>
              <a:endParaRPr lang="en-US" dirty="0">
                <a:latin typeface="Courier New" charset="0"/>
              </a:endParaRPr>
            </a:p>
          </p:txBody>
        </p:sp>
      </p:grpSp>
      <p:sp>
        <p:nvSpPr>
          <p:cNvPr id="868354" name="Rectangle 2"/>
          <p:cNvSpPr>
            <a:spLocks noGrp="1" noChangeArrowheads="1"/>
          </p:cNvSpPr>
          <p:nvPr>
            <p:ph type="title"/>
          </p:nvPr>
        </p:nvSpPr>
        <p:spPr>
          <a:xfrm>
            <a:off x="0" y="76200"/>
            <a:ext cx="9144000" cy="1143000"/>
          </a:xfrm>
          <a:noFill/>
          <a:ln/>
        </p:spPr>
        <p:txBody>
          <a:bodyPr/>
          <a:lstStyle/>
          <a:p>
            <a:r>
              <a:rPr lang="en-US" sz="4000" dirty="0" smtClean="0">
                <a:solidFill>
                  <a:srgbClr val="FF0000"/>
                </a:solidFill>
              </a:rPr>
              <a:t>Solution: Evaluating an </a:t>
            </a:r>
            <a:r>
              <a:rPr lang="en-US" sz="4000" dirty="0">
                <a:solidFill>
                  <a:srgbClr val="FF0000"/>
                </a:solidFill>
              </a:rPr>
              <a:t>Expression</a:t>
            </a:r>
            <a:endParaRPr lang="en-US" dirty="0">
              <a:solidFill>
                <a:srgbClr val="FF0000"/>
              </a:solidFill>
            </a:endParaRPr>
          </a:p>
        </p:txBody>
      </p:sp>
      <p:sp>
        <p:nvSpPr>
          <p:cNvPr id="102" name="Rectangle 7"/>
          <p:cNvSpPr>
            <a:spLocks noChangeArrowheads="1"/>
          </p:cNvSpPr>
          <p:nvPr/>
        </p:nvSpPr>
        <p:spPr bwMode="auto">
          <a:xfrm>
            <a:off x="444500" y="1166813"/>
            <a:ext cx="8032750" cy="2667377"/>
          </a:xfrm>
          <a:prstGeom prst="rect">
            <a:avLst/>
          </a:prstGeom>
          <a:solidFill>
            <a:schemeClr val="bg1"/>
          </a:solidFill>
          <a:ln w="19050">
            <a:solidFill>
              <a:schemeClr val="tx1"/>
            </a:solidFill>
            <a:miter lim="800000"/>
            <a:headEnd/>
            <a:tailEnd/>
          </a:ln>
          <a:effectLst/>
        </p:spPr>
        <p:txBody>
          <a:bodyPr wrap="none" anchor="ctr">
            <a:prstTxWarp prst="textNoShape">
              <a:avLst/>
            </a:prstTxWarp>
          </a:bodyPr>
          <a:lstStyle/>
          <a:p>
            <a:endParaRPr lang="en-US"/>
          </a:p>
        </p:txBody>
      </p:sp>
      <p:sp>
        <p:nvSpPr>
          <p:cNvPr id="103" name="Text Box 8"/>
          <p:cNvSpPr txBox="1">
            <a:spLocks noChangeArrowheads="1"/>
          </p:cNvSpPr>
          <p:nvPr/>
        </p:nvSpPr>
        <p:spPr bwMode="auto">
          <a:xfrm>
            <a:off x="520700" y="1130528"/>
            <a:ext cx="7962900" cy="2458622"/>
          </a:xfrm>
          <a:prstGeom prst="rect">
            <a:avLst/>
          </a:prstGeom>
          <a:noFill/>
          <a:ln w="9525">
            <a:noFill/>
            <a:miter lim="800000"/>
            <a:headEnd/>
            <a:tailEnd/>
          </a:ln>
          <a:effectLst/>
        </p:spPr>
        <p:txBody>
          <a:bodyPr>
            <a:prstTxWarp prst="textNoShape">
              <a:avLst/>
            </a:prstTxWarp>
            <a:spAutoFit/>
          </a:bodyPr>
          <a:lstStyle/>
          <a:p>
            <a:pPr>
              <a:lnSpc>
                <a:spcPct val="110000"/>
              </a:lnSpc>
            </a:pPr>
            <a:r>
              <a:rPr noProof="1">
                <a:latin typeface="Courier New" charset="0"/>
              </a:rPr>
              <a:t>int main() {</a:t>
            </a:r>
            <a:endParaRPr noProof="1" smtClean="0">
              <a:latin typeface="Courier New" charset="0"/>
            </a:endParaRPr>
          </a:p>
          <a:p>
            <a:pPr>
              <a:lnSpc>
                <a:spcPct val="110000"/>
              </a:lnSpc>
            </a:pPr>
            <a:r>
              <a:rPr lang="en-US" noProof="1" smtClean="0">
                <a:latin typeface="Courier New" charset="0"/>
              </a:rPr>
              <a:t>   EvaluationContext context;</a:t>
            </a:r>
          </a:p>
          <a:p>
            <a:pPr>
              <a:lnSpc>
                <a:spcPct val="110000"/>
              </a:lnSpc>
            </a:pPr>
            <a:r>
              <a:rPr lang="en-US" noProof="1" smtClean="0">
                <a:latin typeface="Courier New" charset="0"/>
              </a:rPr>
              <a:t>   context.setValue("x", 2);</a:t>
            </a:r>
          </a:p>
          <a:p>
            <a:pPr>
              <a:lnSpc>
                <a:spcPct val="110000"/>
              </a:lnSpc>
            </a:pPr>
            <a:r>
              <a:rPr lang="en-US" noProof="1" smtClean="0">
                <a:latin typeface="Courier New" charset="0"/>
              </a:rPr>
              <a:t>   TokenScanner scanner = new TokenScanner("y = (9 – x) * 7");</a:t>
            </a:r>
          </a:p>
          <a:p>
            <a:pPr>
              <a:lnSpc>
                <a:spcPct val="110000"/>
              </a:lnSpc>
            </a:pPr>
            <a:r>
              <a:rPr lang="en-US" noProof="1" smtClean="0">
                <a:latin typeface="Courier New" charset="0"/>
              </a:rPr>
              <a:t>   scanner.ignoreWhitespace();</a:t>
            </a:r>
          </a:p>
          <a:p>
            <a:pPr>
              <a:lnSpc>
                <a:spcPct val="110000"/>
              </a:lnSpc>
            </a:pPr>
            <a:r>
              <a:rPr lang="en-US" noProof="1" smtClean="0">
                <a:latin typeface="Courier New" charset="0"/>
              </a:rPr>
              <a:t>   scanner.scanNumbers();</a:t>
            </a:r>
          </a:p>
          <a:p>
            <a:pPr>
              <a:lnSpc>
                <a:spcPct val="110000"/>
              </a:lnSpc>
            </a:pPr>
            <a:r>
              <a:rPr lang="en-US" noProof="1" smtClean="0">
                <a:latin typeface="Courier New" charset="0"/>
              </a:rPr>
              <a:t>   </a:t>
            </a:r>
            <a:r>
              <a:rPr noProof="1" smtClean="0">
                <a:latin typeface="Courier New" charset="0"/>
              </a:rPr>
              <a:t>Expression </a:t>
            </a:r>
            <a:r>
              <a:rPr noProof="1">
                <a:latin typeface="Courier New" charset="0"/>
              </a:rPr>
              <a:t>*exp =</a:t>
            </a:r>
            <a:r>
              <a:rPr noProof="1" smtClean="0">
                <a:latin typeface="Courier New" charset="0"/>
              </a:rPr>
              <a:t> </a:t>
            </a:r>
            <a:r>
              <a:rPr lang="en-US" noProof="1" smtClean="0">
                <a:latin typeface="Courier New" charset="0"/>
              </a:rPr>
              <a:t>parseExp</a:t>
            </a:r>
            <a:r>
              <a:rPr noProof="1" smtClean="0">
                <a:latin typeface="Courier New" charset="0"/>
              </a:rPr>
              <a:t>(scanner)</a:t>
            </a:r>
            <a:r>
              <a:rPr noProof="1">
                <a:latin typeface="Courier New" charset="0"/>
              </a:rPr>
              <a:t>;</a:t>
            </a:r>
          </a:p>
          <a:p>
            <a:pPr>
              <a:lnSpc>
                <a:spcPct val="110000"/>
              </a:lnSpc>
            </a:pPr>
            <a:r>
              <a:rPr noProof="1">
                <a:latin typeface="Courier New" charset="0"/>
              </a:rPr>
              <a:t>  </a:t>
            </a:r>
            <a:r>
              <a:rPr noProof="1" smtClean="0">
                <a:latin typeface="Courier New" charset="0"/>
              </a:rPr>
              <a:t> </a:t>
            </a:r>
            <a:r>
              <a:rPr lang="en-US" noProof="1" smtClean="0">
                <a:latin typeface="Courier New" charset="0"/>
              </a:rPr>
              <a:t>cout &lt;&lt; exp-&gt;eval(context) &lt;&lt; endl;</a:t>
            </a:r>
          </a:p>
          <a:p>
            <a:pPr>
              <a:lnSpc>
                <a:spcPct val="110000"/>
              </a:lnSpc>
            </a:pPr>
            <a:r>
              <a:rPr lang="en-US" noProof="1" smtClean="0">
                <a:latin typeface="Courier New" charset="0"/>
              </a:rPr>
              <a:t>   return 0;</a:t>
            </a:r>
            <a:endParaRPr noProof="1" smtClean="0">
              <a:latin typeface="Courier New" charset="0"/>
            </a:endParaRPr>
          </a:p>
          <a:p>
            <a:pPr>
              <a:lnSpc>
                <a:spcPct val="110000"/>
              </a:lnSpc>
            </a:pPr>
            <a:r>
              <a:rPr noProof="1">
                <a:latin typeface="Courier New" charset="0"/>
              </a:rPr>
              <a:t>}</a:t>
            </a:r>
          </a:p>
        </p:txBody>
      </p:sp>
      <p:sp>
        <p:nvSpPr>
          <p:cNvPr id="104" name="Rectangle 69"/>
          <p:cNvSpPr>
            <a:spLocks noChangeArrowheads="1"/>
          </p:cNvSpPr>
          <p:nvPr/>
        </p:nvSpPr>
        <p:spPr bwMode="auto">
          <a:xfrm>
            <a:off x="7289800" y="3379415"/>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105" name="Text Box 70"/>
          <p:cNvSpPr txBox="1">
            <a:spLocks noChangeArrowheads="1"/>
          </p:cNvSpPr>
          <p:nvPr/>
        </p:nvSpPr>
        <p:spPr bwMode="auto">
          <a:xfrm>
            <a:off x="7251700" y="308913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a:latin typeface="Courier New" charset="0"/>
              </a:rPr>
              <a:t>exp</a:t>
            </a:r>
          </a:p>
        </p:txBody>
      </p:sp>
      <p:sp>
        <p:nvSpPr>
          <p:cNvPr id="114" name="Rectangle 67"/>
          <p:cNvSpPr>
            <a:spLocks noChangeArrowheads="1"/>
          </p:cNvSpPr>
          <p:nvPr/>
        </p:nvSpPr>
        <p:spPr bwMode="auto">
          <a:xfrm>
            <a:off x="5324475" y="3379415"/>
            <a:ext cx="1825625"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116" name="Text Box 68"/>
          <p:cNvSpPr txBox="1">
            <a:spLocks noChangeArrowheads="1"/>
          </p:cNvSpPr>
          <p:nvPr/>
        </p:nvSpPr>
        <p:spPr bwMode="auto">
          <a:xfrm>
            <a:off x="5283200" y="308550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scanner</a:t>
            </a:r>
            <a:endParaRPr lang="en-US" dirty="0">
              <a:latin typeface="Courier New" charset="0"/>
            </a:endParaRPr>
          </a:p>
        </p:txBody>
      </p:sp>
      <p:sp>
        <p:nvSpPr>
          <p:cNvPr id="120" name="Rectangle 71"/>
          <p:cNvSpPr>
            <a:spLocks noChangeArrowheads="1"/>
          </p:cNvSpPr>
          <p:nvPr/>
        </p:nvSpPr>
        <p:spPr bwMode="auto">
          <a:xfrm>
            <a:off x="5359400" y="3389695"/>
            <a:ext cx="1800756" cy="307777"/>
          </a:xfrm>
          <a:prstGeom prst="rect">
            <a:avLst/>
          </a:prstGeom>
          <a:noFill/>
          <a:ln w="9525">
            <a:noFill/>
            <a:miter lim="800000"/>
            <a:headEnd/>
            <a:tailEnd/>
          </a:ln>
          <a:effectLst/>
        </p:spPr>
        <p:txBody>
          <a:bodyPr wrap="none">
            <a:prstTxWarp prst="textNoShape">
              <a:avLst/>
            </a:prstTxWarp>
            <a:spAutoFit/>
          </a:bodyPr>
          <a:lstStyle/>
          <a:p>
            <a:r>
              <a:rPr lang="en-US" noProof="1" smtClean="0">
                <a:latin typeface="Courier New" charset="0"/>
              </a:rPr>
              <a:t>y </a:t>
            </a:r>
            <a:r>
              <a:rPr noProof="1" smtClean="0">
                <a:latin typeface="Courier New" charset="0"/>
              </a:rPr>
              <a:t>= </a:t>
            </a:r>
            <a:r>
              <a:rPr lang="en-US" noProof="1" smtClean="0">
                <a:latin typeface="Courier New" charset="0"/>
              </a:rPr>
              <a:t>(9</a:t>
            </a:r>
            <a:r>
              <a:rPr noProof="1" smtClean="0">
                <a:latin typeface="Courier New" charset="0"/>
              </a:rPr>
              <a:t> </a:t>
            </a:r>
            <a:r>
              <a:rPr lang="en-US" noProof="1" smtClean="0">
                <a:latin typeface="Courier New" charset="0"/>
              </a:rPr>
              <a:t>–</a:t>
            </a:r>
            <a:r>
              <a:rPr noProof="1" smtClean="0">
                <a:latin typeface="Courier New" charset="0"/>
              </a:rPr>
              <a:t> </a:t>
            </a:r>
            <a:r>
              <a:rPr lang="en-US" noProof="1" smtClean="0">
                <a:latin typeface="Courier New" charset="0"/>
              </a:rPr>
              <a:t>x)</a:t>
            </a:r>
            <a:r>
              <a:rPr noProof="1" smtClean="0">
                <a:latin typeface="Courier New" charset="0"/>
              </a:rPr>
              <a:t> </a:t>
            </a:r>
            <a:r>
              <a:rPr lang="en-US" noProof="1" smtClean="0">
                <a:latin typeface="Courier New" charset="0"/>
              </a:rPr>
              <a:t>*</a:t>
            </a:r>
            <a:r>
              <a:rPr noProof="1" smtClean="0">
                <a:latin typeface="Courier New" charset="0"/>
              </a:rPr>
              <a:t> </a:t>
            </a:r>
            <a:r>
              <a:rPr lang="en-US" noProof="1" smtClean="0">
                <a:latin typeface="Courier New" charset="0"/>
              </a:rPr>
              <a:t>7</a:t>
            </a:r>
            <a:endParaRPr lang="en-US" dirty="0">
              <a:latin typeface="Courier New" charset="0"/>
            </a:endParaRPr>
          </a:p>
        </p:txBody>
      </p:sp>
      <p:grpSp>
        <p:nvGrpSpPr>
          <p:cNvPr id="2" name="Group 213"/>
          <p:cNvGrpSpPr/>
          <p:nvPr/>
        </p:nvGrpSpPr>
        <p:grpSpPr>
          <a:xfrm>
            <a:off x="1103923" y="5374506"/>
            <a:ext cx="7469187" cy="1257304"/>
            <a:chOff x="1103923" y="5374506"/>
            <a:chExt cx="7469187" cy="1257304"/>
          </a:xfrm>
        </p:grpSpPr>
        <p:sp>
          <p:nvSpPr>
            <p:cNvPr id="123" name="Line 2"/>
            <p:cNvSpPr>
              <a:spLocks noChangeShapeType="1"/>
            </p:cNvSpPr>
            <p:nvPr/>
          </p:nvSpPr>
          <p:spPr bwMode="auto">
            <a:xfrm flipV="1">
              <a:off x="1905610" y="5374506"/>
              <a:ext cx="152400" cy="152400"/>
            </a:xfrm>
            <a:prstGeom prst="line">
              <a:avLst/>
            </a:prstGeom>
            <a:noFill/>
            <a:ln w="9525">
              <a:solidFill>
                <a:srgbClr val="CCFFFF"/>
              </a:solidFill>
              <a:round/>
              <a:headEnd/>
              <a:tailEnd/>
            </a:ln>
            <a:effectLst/>
          </p:spPr>
          <p:txBody>
            <a:bodyPr wrap="none" anchor="ctr">
              <a:prstTxWarp prst="textNoShape">
                <a:avLst/>
              </a:prstTxWarp>
            </a:bodyPr>
            <a:lstStyle/>
            <a:p>
              <a:endParaRPr lang="en-US"/>
            </a:p>
          </p:txBody>
        </p:sp>
        <p:sp>
          <p:nvSpPr>
            <p:cNvPr id="128" name="Line 5"/>
            <p:cNvSpPr>
              <a:spLocks noChangeShapeType="1"/>
            </p:cNvSpPr>
            <p:nvPr/>
          </p:nvSpPr>
          <p:spPr bwMode="auto">
            <a:xfrm flipV="1">
              <a:off x="6541110" y="5374506"/>
              <a:ext cx="152400" cy="152400"/>
            </a:xfrm>
            <a:prstGeom prst="line">
              <a:avLst/>
            </a:prstGeom>
            <a:noFill/>
            <a:ln w="9525">
              <a:solidFill>
                <a:srgbClr val="CCFFFF"/>
              </a:solidFill>
              <a:round/>
              <a:headEnd/>
              <a:tailEnd/>
            </a:ln>
            <a:effectLst/>
          </p:spPr>
          <p:txBody>
            <a:bodyPr wrap="none" anchor="ctr">
              <a:prstTxWarp prst="textNoShape">
                <a:avLst/>
              </a:prstTxWarp>
            </a:bodyPr>
            <a:lstStyle/>
            <a:p>
              <a:endParaRPr lang="en-US"/>
            </a:p>
          </p:txBody>
        </p:sp>
        <p:grpSp>
          <p:nvGrpSpPr>
            <p:cNvPr id="3" name="Group 9"/>
            <p:cNvGrpSpPr>
              <a:grpSpLocks/>
            </p:cNvGrpSpPr>
            <p:nvPr/>
          </p:nvGrpSpPr>
          <p:grpSpPr bwMode="auto">
            <a:xfrm>
              <a:off x="1103923" y="5807898"/>
              <a:ext cx="688975" cy="560388"/>
              <a:chOff x="4894" y="3729"/>
              <a:chExt cx="434" cy="353"/>
            </a:xfrm>
          </p:grpSpPr>
          <p:sp>
            <p:nvSpPr>
              <p:cNvPr id="195" name="Rectangle 10"/>
              <p:cNvSpPr>
                <a:spLocks noChangeArrowheads="1"/>
              </p:cNvSpPr>
              <p:nvPr/>
            </p:nvSpPr>
            <p:spPr bwMode="auto">
              <a:xfrm>
                <a:off x="4894" y="3915"/>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96" name="Rectangle 11"/>
              <p:cNvSpPr>
                <a:spLocks noChangeArrowheads="1"/>
              </p:cNvSpPr>
              <p:nvPr/>
            </p:nvSpPr>
            <p:spPr bwMode="auto">
              <a:xfrm>
                <a:off x="4896" y="3897"/>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y</a:t>
                </a:r>
                <a:endParaRPr lang="en-US" dirty="0">
                  <a:latin typeface="Courier New" charset="0"/>
                </a:endParaRPr>
              </a:p>
            </p:txBody>
          </p:sp>
          <p:sp>
            <p:nvSpPr>
              <p:cNvPr id="197" name="Rectangle 12"/>
              <p:cNvSpPr>
                <a:spLocks noChangeArrowheads="1"/>
              </p:cNvSpPr>
              <p:nvPr/>
            </p:nvSpPr>
            <p:spPr bwMode="auto">
              <a:xfrm>
                <a:off x="4894" y="3747"/>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98" name="Rectangle 13"/>
              <p:cNvSpPr>
                <a:spLocks noChangeArrowheads="1"/>
              </p:cNvSpPr>
              <p:nvPr/>
            </p:nvSpPr>
            <p:spPr bwMode="auto">
              <a:xfrm>
                <a:off x="4896" y="3729"/>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noProof="1">
                    <a:latin typeface="Courier New" charset="0"/>
                  </a:rPr>
                  <a:t>ID</a:t>
                </a:r>
                <a:endParaRPr lang="en-US" dirty="0">
                  <a:latin typeface="Courier New" charset="0"/>
                </a:endParaRPr>
              </a:p>
            </p:txBody>
          </p:sp>
        </p:grpSp>
        <p:grpSp>
          <p:nvGrpSpPr>
            <p:cNvPr id="4" name="Group 15"/>
            <p:cNvGrpSpPr>
              <a:grpSpLocks/>
            </p:cNvGrpSpPr>
            <p:nvPr/>
          </p:nvGrpSpPr>
          <p:grpSpPr bwMode="auto">
            <a:xfrm>
              <a:off x="3467710" y="5807898"/>
              <a:ext cx="762000" cy="560388"/>
              <a:chOff x="1552" y="3729"/>
              <a:chExt cx="480" cy="353"/>
            </a:xfrm>
          </p:grpSpPr>
          <p:sp>
            <p:nvSpPr>
              <p:cNvPr id="191" name="Rectangle 16"/>
              <p:cNvSpPr>
                <a:spLocks noChangeArrowheads="1"/>
              </p:cNvSpPr>
              <p:nvPr/>
            </p:nvSpPr>
            <p:spPr bwMode="auto">
              <a:xfrm>
                <a:off x="1568" y="3915"/>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92" name="Rectangle 17"/>
              <p:cNvSpPr>
                <a:spLocks noChangeArrowheads="1"/>
              </p:cNvSpPr>
              <p:nvPr/>
            </p:nvSpPr>
            <p:spPr bwMode="auto">
              <a:xfrm>
                <a:off x="1570" y="3897"/>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9</a:t>
                </a:r>
                <a:endParaRPr lang="en-US" dirty="0">
                  <a:latin typeface="Courier New" charset="0"/>
                </a:endParaRPr>
              </a:p>
            </p:txBody>
          </p:sp>
          <p:sp>
            <p:nvSpPr>
              <p:cNvPr id="193" name="Rectangle 18"/>
              <p:cNvSpPr>
                <a:spLocks noChangeArrowheads="1"/>
              </p:cNvSpPr>
              <p:nvPr/>
            </p:nvSpPr>
            <p:spPr bwMode="auto">
              <a:xfrm>
                <a:off x="1568" y="3747"/>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94" name="Rectangle 19"/>
              <p:cNvSpPr>
                <a:spLocks noChangeArrowheads="1"/>
              </p:cNvSpPr>
              <p:nvPr/>
            </p:nvSpPr>
            <p:spPr bwMode="auto">
              <a:xfrm>
                <a:off x="1552" y="3729"/>
                <a:ext cx="480"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CONST</a:t>
                </a:r>
                <a:endParaRPr lang="en-US" dirty="0">
                  <a:latin typeface="Courier New" charset="0"/>
                </a:endParaRPr>
              </a:p>
            </p:txBody>
          </p:sp>
        </p:grpSp>
        <p:grpSp>
          <p:nvGrpSpPr>
            <p:cNvPr id="5" name="Group 20"/>
            <p:cNvGrpSpPr>
              <a:grpSpLocks/>
            </p:cNvGrpSpPr>
            <p:nvPr/>
          </p:nvGrpSpPr>
          <p:grpSpPr bwMode="auto">
            <a:xfrm>
              <a:off x="5763235" y="5807898"/>
              <a:ext cx="688975" cy="560388"/>
              <a:chOff x="4894" y="3729"/>
              <a:chExt cx="434" cy="353"/>
            </a:xfrm>
          </p:grpSpPr>
          <p:sp>
            <p:nvSpPr>
              <p:cNvPr id="187" name="Rectangle 21"/>
              <p:cNvSpPr>
                <a:spLocks noChangeArrowheads="1"/>
              </p:cNvSpPr>
              <p:nvPr/>
            </p:nvSpPr>
            <p:spPr bwMode="auto">
              <a:xfrm>
                <a:off x="4894" y="3915"/>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88" name="Rectangle 22"/>
              <p:cNvSpPr>
                <a:spLocks noChangeArrowheads="1"/>
              </p:cNvSpPr>
              <p:nvPr/>
            </p:nvSpPr>
            <p:spPr bwMode="auto">
              <a:xfrm>
                <a:off x="4896" y="3897"/>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x</a:t>
                </a:r>
                <a:endParaRPr lang="en-US" dirty="0">
                  <a:latin typeface="Courier New" charset="0"/>
                </a:endParaRPr>
              </a:p>
            </p:txBody>
          </p:sp>
          <p:sp>
            <p:nvSpPr>
              <p:cNvPr id="189" name="Rectangle 23"/>
              <p:cNvSpPr>
                <a:spLocks noChangeArrowheads="1"/>
              </p:cNvSpPr>
              <p:nvPr/>
            </p:nvSpPr>
            <p:spPr bwMode="auto">
              <a:xfrm>
                <a:off x="4894" y="3747"/>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90" name="Rectangle 24"/>
              <p:cNvSpPr>
                <a:spLocks noChangeArrowheads="1"/>
              </p:cNvSpPr>
              <p:nvPr/>
            </p:nvSpPr>
            <p:spPr bwMode="auto">
              <a:xfrm>
                <a:off x="4896" y="3729"/>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noProof="1">
                    <a:latin typeface="Courier New" charset="0"/>
                  </a:rPr>
                  <a:t>ID</a:t>
                </a:r>
                <a:endParaRPr lang="en-US" dirty="0">
                  <a:latin typeface="Courier New" charset="0"/>
                </a:endParaRPr>
              </a:p>
            </p:txBody>
          </p:sp>
        </p:grpSp>
        <p:grpSp>
          <p:nvGrpSpPr>
            <p:cNvPr id="6" name="Group 25"/>
            <p:cNvGrpSpPr>
              <a:grpSpLocks/>
            </p:cNvGrpSpPr>
            <p:nvPr/>
          </p:nvGrpSpPr>
          <p:grpSpPr bwMode="auto">
            <a:xfrm>
              <a:off x="4620235" y="5807897"/>
              <a:ext cx="688975" cy="823913"/>
              <a:chOff x="3078" y="3729"/>
              <a:chExt cx="434" cy="519"/>
            </a:xfrm>
          </p:grpSpPr>
          <p:sp>
            <p:nvSpPr>
              <p:cNvPr id="181" name="Rectangle 26"/>
              <p:cNvSpPr>
                <a:spLocks noChangeArrowheads="1"/>
              </p:cNvSpPr>
              <p:nvPr/>
            </p:nvSpPr>
            <p:spPr bwMode="auto">
              <a:xfrm>
                <a:off x="3078" y="3915"/>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82" name="Rectangle 27"/>
              <p:cNvSpPr>
                <a:spLocks noChangeArrowheads="1"/>
              </p:cNvSpPr>
              <p:nvPr/>
            </p:nvSpPr>
            <p:spPr bwMode="auto">
              <a:xfrm>
                <a:off x="3080" y="3897"/>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a:t>
                </a:r>
                <a:endParaRPr lang="en-US" dirty="0">
                  <a:latin typeface="Courier New" charset="0"/>
                </a:endParaRPr>
              </a:p>
            </p:txBody>
          </p:sp>
          <p:sp>
            <p:nvSpPr>
              <p:cNvPr id="183" name="Rectangle 28"/>
              <p:cNvSpPr>
                <a:spLocks noChangeArrowheads="1"/>
              </p:cNvSpPr>
              <p:nvPr/>
            </p:nvSpPr>
            <p:spPr bwMode="auto">
              <a:xfrm>
                <a:off x="3078" y="3747"/>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84" name="Rectangle 29"/>
              <p:cNvSpPr>
                <a:spLocks noChangeArrowheads="1"/>
              </p:cNvSpPr>
              <p:nvPr/>
            </p:nvSpPr>
            <p:spPr bwMode="auto">
              <a:xfrm>
                <a:off x="3080" y="3729"/>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COMP</a:t>
                </a:r>
                <a:endParaRPr lang="en-US" dirty="0">
                  <a:latin typeface="Courier New" charset="0"/>
                </a:endParaRPr>
              </a:p>
            </p:txBody>
          </p:sp>
          <p:sp>
            <p:nvSpPr>
              <p:cNvPr id="185" name="Rectangle 30"/>
              <p:cNvSpPr>
                <a:spLocks noChangeArrowheads="1"/>
              </p:cNvSpPr>
              <p:nvPr/>
            </p:nvSpPr>
            <p:spPr bwMode="auto">
              <a:xfrm>
                <a:off x="3078" y="4081"/>
                <a:ext cx="213"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86" name="Rectangle 31"/>
              <p:cNvSpPr>
                <a:spLocks noChangeArrowheads="1"/>
              </p:cNvSpPr>
              <p:nvPr/>
            </p:nvSpPr>
            <p:spPr bwMode="auto">
              <a:xfrm>
                <a:off x="3293" y="4081"/>
                <a:ext cx="219"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grpSp>
        <p:cxnSp>
          <p:nvCxnSpPr>
            <p:cNvPr id="140" name="AutoShape 32"/>
            <p:cNvCxnSpPr>
              <a:cxnSpLocks noChangeShapeType="1"/>
              <a:stCxn id="141" idx="6"/>
            </p:cNvCxnSpPr>
            <p:nvPr/>
          </p:nvCxnSpPr>
          <p:spPr bwMode="auto">
            <a:xfrm flipV="1">
              <a:off x="5180623" y="5959916"/>
              <a:ext cx="585787" cy="545684"/>
            </a:xfrm>
            <a:prstGeom prst="bentConnector3">
              <a:avLst>
                <a:gd name="adj1" fmla="val 50000"/>
              </a:avLst>
            </a:prstGeom>
            <a:noFill/>
            <a:ln w="9525">
              <a:solidFill>
                <a:schemeClr val="tx1"/>
              </a:solidFill>
              <a:miter lim="800000"/>
              <a:headEnd/>
              <a:tailEnd type="triangle" w="med" len="med"/>
            </a:ln>
            <a:effectLst/>
          </p:spPr>
        </p:cxnSp>
        <p:sp>
          <p:nvSpPr>
            <p:cNvPr id="141" name="Oval 33"/>
            <p:cNvSpPr>
              <a:spLocks noChangeArrowheads="1"/>
            </p:cNvSpPr>
            <p:nvPr/>
          </p:nvSpPr>
          <p:spPr bwMode="auto">
            <a:xfrm>
              <a:off x="5106010" y="6468294"/>
              <a:ext cx="74613" cy="74612"/>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pPr>
                <a:lnSpc>
                  <a:spcPct val="90000"/>
                </a:lnSpc>
              </a:pPr>
              <a:endParaRPr lang="en-US"/>
            </a:p>
          </p:txBody>
        </p:sp>
        <p:sp>
          <p:nvSpPr>
            <p:cNvPr id="143" name="Oval 34"/>
            <p:cNvSpPr>
              <a:spLocks noChangeArrowheads="1"/>
            </p:cNvSpPr>
            <p:nvPr/>
          </p:nvSpPr>
          <p:spPr bwMode="auto">
            <a:xfrm>
              <a:off x="4750410" y="6468294"/>
              <a:ext cx="74613" cy="74612"/>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pPr>
                <a:lnSpc>
                  <a:spcPct val="90000"/>
                </a:lnSpc>
              </a:pPr>
              <a:endParaRPr lang="en-US"/>
            </a:p>
          </p:txBody>
        </p:sp>
        <p:cxnSp>
          <p:nvCxnSpPr>
            <p:cNvPr id="144" name="AutoShape 35"/>
            <p:cNvCxnSpPr>
              <a:cxnSpLocks noChangeShapeType="1"/>
              <a:stCxn id="143" idx="2"/>
            </p:cNvCxnSpPr>
            <p:nvPr/>
          </p:nvCxnSpPr>
          <p:spPr bwMode="auto">
            <a:xfrm rot="10800000">
              <a:off x="3493110" y="5984106"/>
              <a:ext cx="1257300" cy="522288"/>
            </a:xfrm>
            <a:prstGeom prst="bentConnector3">
              <a:avLst>
                <a:gd name="adj1" fmla="val 118306"/>
              </a:avLst>
            </a:prstGeom>
            <a:noFill/>
            <a:ln w="9525">
              <a:solidFill>
                <a:schemeClr val="tx1"/>
              </a:solidFill>
              <a:miter lim="800000"/>
              <a:headEnd/>
              <a:tailEnd type="triangle" w="med" len="med"/>
            </a:ln>
            <a:effectLst/>
          </p:spPr>
        </p:cxnSp>
        <p:sp>
          <p:nvSpPr>
            <p:cNvPr id="149" name="Rectangle 36"/>
            <p:cNvSpPr>
              <a:spLocks noChangeArrowheads="1"/>
            </p:cNvSpPr>
            <p:nvPr/>
          </p:nvSpPr>
          <p:spPr bwMode="auto">
            <a:xfrm>
              <a:off x="7849210" y="6103169"/>
              <a:ext cx="688975" cy="265112"/>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50" name="Rectangle 37"/>
            <p:cNvSpPr>
              <a:spLocks noChangeArrowheads="1"/>
            </p:cNvSpPr>
            <p:nvPr/>
          </p:nvSpPr>
          <p:spPr bwMode="auto">
            <a:xfrm>
              <a:off x="7852385" y="6074216"/>
              <a:ext cx="684213" cy="28982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7</a:t>
              </a:r>
              <a:endParaRPr lang="en-US" dirty="0">
                <a:latin typeface="Courier New" charset="0"/>
              </a:endParaRPr>
            </a:p>
          </p:txBody>
        </p:sp>
        <p:sp>
          <p:nvSpPr>
            <p:cNvPr id="151" name="Rectangle 38"/>
            <p:cNvSpPr>
              <a:spLocks noChangeArrowheads="1"/>
            </p:cNvSpPr>
            <p:nvPr/>
          </p:nvSpPr>
          <p:spPr bwMode="auto">
            <a:xfrm>
              <a:off x="7849210" y="5836469"/>
              <a:ext cx="688975" cy="265112"/>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52" name="Rectangle 39"/>
            <p:cNvSpPr>
              <a:spLocks noChangeArrowheads="1"/>
            </p:cNvSpPr>
            <p:nvPr/>
          </p:nvSpPr>
          <p:spPr bwMode="auto">
            <a:xfrm>
              <a:off x="7811110" y="5807516"/>
              <a:ext cx="762000" cy="28982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CONST</a:t>
              </a:r>
              <a:endParaRPr lang="en-US" dirty="0">
                <a:latin typeface="Courier New" charset="0"/>
              </a:endParaRPr>
            </a:p>
          </p:txBody>
        </p:sp>
        <p:grpSp>
          <p:nvGrpSpPr>
            <p:cNvPr id="7" name="Group 40"/>
            <p:cNvGrpSpPr>
              <a:grpSpLocks/>
            </p:cNvGrpSpPr>
            <p:nvPr/>
          </p:nvGrpSpPr>
          <p:grpSpPr bwMode="auto">
            <a:xfrm>
              <a:off x="6817335" y="5807897"/>
              <a:ext cx="688975" cy="823913"/>
              <a:chOff x="3078" y="3729"/>
              <a:chExt cx="434" cy="519"/>
            </a:xfrm>
          </p:grpSpPr>
          <p:sp>
            <p:nvSpPr>
              <p:cNvPr id="175" name="Rectangle 41"/>
              <p:cNvSpPr>
                <a:spLocks noChangeArrowheads="1"/>
              </p:cNvSpPr>
              <p:nvPr/>
            </p:nvSpPr>
            <p:spPr bwMode="auto">
              <a:xfrm>
                <a:off x="3078" y="3915"/>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76" name="Rectangle 42"/>
              <p:cNvSpPr>
                <a:spLocks noChangeArrowheads="1"/>
              </p:cNvSpPr>
              <p:nvPr/>
            </p:nvSpPr>
            <p:spPr bwMode="auto">
              <a:xfrm>
                <a:off x="3080" y="3897"/>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a:t>
                </a:r>
                <a:endParaRPr lang="en-US" dirty="0">
                  <a:latin typeface="Courier New" charset="0"/>
                </a:endParaRPr>
              </a:p>
            </p:txBody>
          </p:sp>
          <p:sp>
            <p:nvSpPr>
              <p:cNvPr id="177" name="Rectangle 43"/>
              <p:cNvSpPr>
                <a:spLocks noChangeArrowheads="1"/>
              </p:cNvSpPr>
              <p:nvPr/>
            </p:nvSpPr>
            <p:spPr bwMode="auto">
              <a:xfrm>
                <a:off x="3078" y="3747"/>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78" name="Rectangle 44"/>
              <p:cNvSpPr>
                <a:spLocks noChangeArrowheads="1"/>
              </p:cNvSpPr>
              <p:nvPr/>
            </p:nvSpPr>
            <p:spPr bwMode="auto">
              <a:xfrm>
                <a:off x="3080" y="3729"/>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COMP</a:t>
                </a:r>
                <a:endParaRPr lang="en-US" dirty="0">
                  <a:latin typeface="Courier New" charset="0"/>
                </a:endParaRPr>
              </a:p>
            </p:txBody>
          </p:sp>
          <p:sp>
            <p:nvSpPr>
              <p:cNvPr id="179" name="Rectangle 45"/>
              <p:cNvSpPr>
                <a:spLocks noChangeArrowheads="1"/>
              </p:cNvSpPr>
              <p:nvPr/>
            </p:nvSpPr>
            <p:spPr bwMode="auto">
              <a:xfrm>
                <a:off x="3078" y="4081"/>
                <a:ext cx="213"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80" name="Rectangle 46"/>
              <p:cNvSpPr>
                <a:spLocks noChangeArrowheads="1"/>
              </p:cNvSpPr>
              <p:nvPr/>
            </p:nvSpPr>
            <p:spPr bwMode="auto">
              <a:xfrm>
                <a:off x="3293" y="4081"/>
                <a:ext cx="219"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grpSp>
        <p:sp>
          <p:nvSpPr>
            <p:cNvPr id="154" name="Oval 47"/>
            <p:cNvSpPr>
              <a:spLocks noChangeArrowheads="1"/>
            </p:cNvSpPr>
            <p:nvPr/>
          </p:nvSpPr>
          <p:spPr bwMode="auto">
            <a:xfrm>
              <a:off x="7303110" y="6468294"/>
              <a:ext cx="74613" cy="74612"/>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pPr>
                <a:lnSpc>
                  <a:spcPct val="90000"/>
                </a:lnSpc>
              </a:pPr>
              <a:endParaRPr lang="en-US"/>
            </a:p>
          </p:txBody>
        </p:sp>
        <p:sp>
          <p:nvSpPr>
            <p:cNvPr id="155" name="Oval 48"/>
            <p:cNvSpPr>
              <a:spLocks noChangeArrowheads="1"/>
            </p:cNvSpPr>
            <p:nvPr/>
          </p:nvSpPr>
          <p:spPr bwMode="auto">
            <a:xfrm>
              <a:off x="6947510" y="6468294"/>
              <a:ext cx="74613" cy="74612"/>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pPr>
                <a:lnSpc>
                  <a:spcPct val="90000"/>
                </a:lnSpc>
              </a:pPr>
              <a:endParaRPr lang="en-US"/>
            </a:p>
          </p:txBody>
        </p:sp>
        <p:cxnSp>
          <p:nvCxnSpPr>
            <p:cNvPr id="156" name="AutoShape 49"/>
            <p:cNvCxnSpPr>
              <a:cxnSpLocks noChangeShapeType="1"/>
              <a:stCxn id="154" idx="6"/>
              <a:endCxn id="151" idx="1"/>
            </p:cNvCxnSpPr>
            <p:nvPr/>
          </p:nvCxnSpPr>
          <p:spPr bwMode="auto">
            <a:xfrm flipV="1">
              <a:off x="7377723" y="5969819"/>
              <a:ext cx="471487" cy="536575"/>
            </a:xfrm>
            <a:prstGeom prst="bentConnector3">
              <a:avLst>
                <a:gd name="adj1" fmla="val 52185"/>
              </a:avLst>
            </a:prstGeom>
            <a:noFill/>
            <a:ln w="9525">
              <a:solidFill>
                <a:schemeClr val="tx1"/>
              </a:solidFill>
              <a:miter lim="800000"/>
              <a:headEnd/>
              <a:tailEnd type="triangle" w="med" len="med"/>
            </a:ln>
            <a:effectLst/>
          </p:spPr>
        </p:cxnSp>
        <p:cxnSp>
          <p:nvCxnSpPr>
            <p:cNvPr id="158" name="AutoShape 50"/>
            <p:cNvCxnSpPr>
              <a:cxnSpLocks noChangeShapeType="1"/>
              <a:stCxn id="155" idx="2"/>
            </p:cNvCxnSpPr>
            <p:nvPr/>
          </p:nvCxnSpPr>
          <p:spPr bwMode="auto">
            <a:xfrm rot="10800000">
              <a:off x="6553200" y="5638800"/>
              <a:ext cx="394310" cy="866800"/>
            </a:xfrm>
            <a:prstGeom prst="bentConnector2">
              <a:avLst/>
            </a:prstGeom>
            <a:noFill/>
            <a:ln w="9525">
              <a:solidFill>
                <a:schemeClr val="tx1"/>
              </a:solidFill>
              <a:miter lim="800000"/>
              <a:headEnd/>
              <a:tailEnd/>
            </a:ln>
            <a:effectLst/>
          </p:spPr>
        </p:cxnSp>
        <p:cxnSp>
          <p:nvCxnSpPr>
            <p:cNvPr id="159" name="AutoShape 51"/>
            <p:cNvCxnSpPr>
              <a:cxnSpLocks noChangeShapeType="1"/>
              <a:endCxn id="184" idx="1"/>
            </p:cNvCxnSpPr>
            <p:nvPr/>
          </p:nvCxnSpPr>
          <p:spPr bwMode="auto">
            <a:xfrm rot="10800000" flipV="1">
              <a:off x="4623410" y="5647856"/>
              <a:ext cx="1917700" cy="305298"/>
            </a:xfrm>
            <a:prstGeom prst="bentConnector3">
              <a:avLst>
                <a:gd name="adj1" fmla="val 111921"/>
              </a:avLst>
            </a:prstGeom>
            <a:noFill/>
            <a:ln w="9525">
              <a:solidFill>
                <a:schemeClr val="tx1"/>
              </a:solidFill>
              <a:miter lim="800000"/>
              <a:headEnd/>
              <a:tailEnd type="triangle" w="med" len="med"/>
            </a:ln>
            <a:effectLst/>
          </p:spPr>
        </p:cxnSp>
        <p:grpSp>
          <p:nvGrpSpPr>
            <p:cNvPr id="8" name="Group 52"/>
            <p:cNvGrpSpPr>
              <a:grpSpLocks/>
            </p:cNvGrpSpPr>
            <p:nvPr/>
          </p:nvGrpSpPr>
          <p:grpSpPr bwMode="auto">
            <a:xfrm>
              <a:off x="2261210" y="5807897"/>
              <a:ext cx="688975" cy="823913"/>
              <a:chOff x="3078" y="3729"/>
              <a:chExt cx="434" cy="519"/>
            </a:xfrm>
          </p:grpSpPr>
          <p:sp>
            <p:nvSpPr>
              <p:cNvPr id="169" name="Rectangle 53"/>
              <p:cNvSpPr>
                <a:spLocks noChangeArrowheads="1"/>
              </p:cNvSpPr>
              <p:nvPr/>
            </p:nvSpPr>
            <p:spPr bwMode="auto">
              <a:xfrm>
                <a:off x="3078" y="3915"/>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70" name="Rectangle 54"/>
              <p:cNvSpPr>
                <a:spLocks noChangeArrowheads="1"/>
              </p:cNvSpPr>
              <p:nvPr/>
            </p:nvSpPr>
            <p:spPr bwMode="auto">
              <a:xfrm>
                <a:off x="3080" y="3897"/>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noProof="1">
                    <a:latin typeface="Courier New" charset="0"/>
                  </a:rPr>
                  <a:t>=</a:t>
                </a:r>
                <a:endParaRPr lang="en-US" dirty="0">
                  <a:latin typeface="Courier New" charset="0"/>
                </a:endParaRPr>
              </a:p>
            </p:txBody>
          </p:sp>
          <p:sp>
            <p:nvSpPr>
              <p:cNvPr id="171" name="Rectangle 55"/>
              <p:cNvSpPr>
                <a:spLocks noChangeArrowheads="1"/>
              </p:cNvSpPr>
              <p:nvPr/>
            </p:nvSpPr>
            <p:spPr bwMode="auto">
              <a:xfrm>
                <a:off x="3078" y="3747"/>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72" name="Rectangle 56"/>
              <p:cNvSpPr>
                <a:spLocks noChangeArrowheads="1"/>
              </p:cNvSpPr>
              <p:nvPr/>
            </p:nvSpPr>
            <p:spPr bwMode="auto">
              <a:xfrm>
                <a:off x="3080" y="3729"/>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COMP</a:t>
                </a:r>
                <a:endParaRPr lang="en-US" dirty="0">
                  <a:latin typeface="Courier New" charset="0"/>
                </a:endParaRPr>
              </a:p>
            </p:txBody>
          </p:sp>
          <p:sp>
            <p:nvSpPr>
              <p:cNvPr id="173" name="Rectangle 57"/>
              <p:cNvSpPr>
                <a:spLocks noChangeArrowheads="1"/>
              </p:cNvSpPr>
              <p:nvPr/>
            </p:nvSpPr>
            <p:spPr bwMode="auto">
              <a:xfrm>
                <a:off x="3078" y="4081"/>
                <a:ext cx="213"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74" name="Rectangle 58"/>
              <p:cNvSpPr>
                <a:spLocks noChangeArrowheads="1"/>
              </p:cNvSpPr>
              <p:nvPr/>
            </p:nvSpPr>
            <p:spPr bwMode="auto">
              <a:xfrm>
                <a:off x="3293" y="4081"/>
                <a:ext cx="219"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grpSp>
        <p:sp>
          <p:nvSpPr>
            <p:cNvPr id="161" name="Oval 59"/>
            <p:cNvSpPr>
              <a:spLocks noChangeArrowheads="1"/>
            </p:cNvSpPr>
            <p:nvPr/>
          </p:nvSpPr>
          <p:spPr bwMode="auto">
            <a:xfrm>
              <a:off x="2746985" y="6468294"/>
              <a:ext cx="74613" cy="74612"/>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pPr>
                <a:lnSpc>
                  <a:spcPct val="90000"/>
                </a:lnSpc>
              </a:pPr>
              <a:endParaRPr lang="en-US"/>
            </a:p>
          </p:txBody>
        </p:sp>
        <p:sp>
          <p:nvSpPr>
            <p:cNvPr id="162" name="Oval 60"/>
            <p:cNvSpPr>
              <a:spLocks noChangeArrowheads="1"/>
            </p:cNvSpPr>
            <p:nvPr/>
          </p:nvSpPr>
          <p:spPr bwMode="auto">
            <a:xfrm>
              <a:off x="2391385" y="6468294"/>
              <a:ext cx="74613" cy="74612"/>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pPr>
                <a:lnSpc>
                  <a:spcPct val="90000"/>
                </a:lnSpc>
              </a:pPr>
              <a:endParaRPr lang="en-US"/>
            </a:p>
          </p:txBody>
        </p:sp>
        <p:cxnSp>
          <p:nvCxnSpPr>
            <p:cNvPr id="164" name="AutoShape 61"/>
            <p:cNvCxnSpPr>
              <a:cxnSpLocks noChangeShapeType="1"/>
              <a:stCxn id="161" idx="6"/>
            </p:cNvCxnSpPr>
            <p:nvPr/>
          </p:nvCxnSpPr>
          <p:spPr bwMode="auto">
            <a:xfrm flipV="1">
              <a:off x="2821598" y="5479143"/>
              <a:ext cx="250592" cy="1026457"/>
            </a:xfrm>
            <a:prstGeom prst="bentConnector2">
              <a:avLst/>
            </a:prstGeom>
            <a:noFill/>
            <a:ln w="9525">
              <a:solidFill>
                <a:schemeClr val="tx1"/>
              </a:solidFill>
              <a:miter lim="800000"/>
              <a:headEnd/>
              <a:tailEnd/>
            </a:ln>
            <a:effectLst/>
          </p:spPr>
        </p:cxnSp>
        <p:cxnSp>
          <p:nvCxnSpPr>
            <p:cNvPr id="165" name="AutoShape 62"/>
            <p:cNvCxnSpPr>
              <a:cxnSpLocks noChangeShapeType="1"/>
              <a:endCxn id="177" idx="1"/>
            </p:cNvCxnSpPr>
            <p:nvPr/>
          </p:nvCxnSpPr>
          <p:spPr bwMode="auto">
            <a:xfrm rot="16200000" flipH="1">
              <a:off x="6479023" y="5630716"/>
              <a:ext cx="489299" cy="187325"/>
            </a:xfrm>
            <a:prstGeom prst="bentConnector2">
              <a:avLst/>
            </a:prstGeom>
            <a:noFill/>
            <a:ln w="9525">
              <a:solidFill>
                <a:schemeClr val="tx1"/>
              </a:solidFill>
              <a:miter lim="800000"/>
              <a:headEnd/>
              <a:tailEnd type="triangle" w="med" len="med"/>
            </a:ln>
            <a:effectLst/>
          </p:spPr>
        </p:cxnSp>
        <p:cxnSp>
          <p:nvCxnSpPr>
            <p:cNvPr id="166" name="AutoShape 63"/>
            <p:cNvCxnSpPr>
              <a:cxnSpLocks noChangeShapeType="1"/>
            </p:cNvCxnSpPr>
            <p:nvPr/>
          </p:nvCxnSpPr>
          <p:spPr bwMode="auto">
            <a:xfrm>
              <a:off x="3074010" y="5479731"/>
              <a:ext cx="3556000" cy="0"/>
            </a:xfrm>
            <a:prstGeom prst="straightConnector1">
              <a:avLst/>
            </a:prstGeom>
            <a:noFill/>
            <a:ln w="9525">
              <a:solidFill>
                <a:schemeClr val="tx1"/>
              </a:solidFill>
              <a:round/>
              <a:headEnd/>
              <a:tailEnd/>
            </a:ln>
            <a:effectLst/>
          </p:spPr>
        </p:cxnSp>
        <p:cxnSp>
          <p:nvCxnSpPr>
            <p:cNvPr id="167" name="AutoShape 64"/>
            <p:cNvCxnSpPr>
              <a:cxnSpLocks noChangeShapeType="1"/>
            </p:cNvCxnSpPr>
            <p:nvPr/>
          </p:nvCxnSpPr>
          <p:spPr bwMode="auto">
            <a:xfrm rot="16200000" flipV="1">
              <a:off x="1714794" y="5829006"/>
              <a:ext cx="866800" cy="486387"/>
            </a:xfrm>
            <a:prstGeom prst="bentConnector3">
              <a:avLst>
                <a:gd name="adj1" fmla="val -234"/>
              </a:avLst>
            </a:prstGeom>
            <a:noFill/>
            <a:ln w="9525">
              <a:solidFill>
                <a:schemeClr val="tx1"/>
              </a:solidFill>
              <a:miter lim="800000"/>
              <a:headEnd/>
              <a:tailEnd/>
            </a:ln>
            <a:effectLst/>
          </p:spPr>
        </p:cxnSp>
        <p:cxnSp>
          <p:nvCxnSpPr>
            <p:cNvPr id="168" name="AutoShape 65"/>
            <p:cNvCxnSpPr>
              <a:cxnSpLocks noChangeShapeType="1"/>
              <a:endCxn id="197" idx="1"/>
            </p:cNvCxnSpPr>
            <p:nvPr/>
          </p:nvCxnSpPr>
          <p:spPr bwMode="auto">
            <a:xfrm rot="10800000" flipV="1">
              <a:off x="1103924" y="5638800"/>
              <a:ext cx="801077" cy="330230"/>
            </a:xfrm>
            <a:prstGeom prst="bentConnector3">
              <a:avLst>
                <a:gd name="adj1" fmla="val 128537"/>
              </a:avLst>
            </a:prstGeom>
            <a:noFill/>
            <a:ln w="9525">
              <a:solidFill>
                <a:schemeClr val="tx1"/>
              </a:solidFill>
              <a:miter lim="800000"/>
              <a:headEnd/>
              <a:tailEnd type="triangle" w="med" len="med"/>
            </a:ln>
            <a:effectLst/>
          </p:spPr>
        </p:cxnSp>
      </p:grpSp>
      <p:grpSp>
        <p:nvGrpSpPr>
          <p:cNvPr id="9" name="Group 211"/>
          <p:cNvGrpSpPr/>
          <p:nvPr/>
        </p:nvGrpSpPr>
        <p:grpSpPr>
          <a:xfrm>
            <a:off x="560615" y="1415973"/>
            <a:ext cx="8039100" cy="3361646"/>
            <a:chOff x="548520" y="1415973"/>
            <a:chExt cx="8039100" cy="3361646"/>
          </a:xfrm>
        </p:grpSpPr>
        <p:sp>
          <p:nvSpPr>
            <p:cNvPr id="200" name="Rectangle 7"/>
            <p:cNvSpPr>
              <a:spLocks noChangeArrowheads="1"/>
            </p:cNvSpPr>
            <p:nvPr/>
          </p:nvSpPr>
          <p:spPr bwMode="auto">
            <a:xfrm>
              <a:off x="548520" y="1452257"/>
              <a:ext cx="8032750" cy="3325362"/>
            </a:xfrm>
            <a:prstGeom prst="rect">
              <a:avLst/>
            </a:prstGeom>
            <a:solidFill>
              <a:schemeClr val="bg1"/>
            </a:solidFill>
            <a:ln w="19050">
              <a:solidFill>
                <a:schemeClr val="tx1"/>
              </a:solidFill>
              <a:miter lim="800000"/>
              <a:headEnd/>
              <a:tailEnd/>
            </a:ln>
            <a:effectLst/>
          </p:spPr>
          <p:txBody>
            <a:bodyPr wrap="none" anchor="ctr">
              <a:prstTxWarp prst="textNoShape">
                <a:avLst/>
              </a:prstTxWarp>
            </a:bodyPr>
            <a:lstStyle/>
            <a:p>
              <a:endParaRPr lang="en-US"/>
            </a:p>
          </p:txBody>
        </p:sp>
        <p:sp>
          <p:nvSpPr>
            <p:cNvPr id="202" name="Text Box 8"/>
            <p:cNvSpPr txBox="1">
              <a:spLocks noChangeArrowheads="1"/>
            </p:cNvSpPr>
            <p:nvPr/>
          </p:nvSpPr>
          <p:spPr bwMode="auto">
            <a:xfrm>
              <a:off x="624720" y="1415973"/>
              <a:ext cx="7962900" cy="2893100"/>
            </a:xfrm>
            <a:prstGeom prst="rect">
              <a:avLst/>
            </a:prstGeom>
            <a:noFill/>
            <a:ln w="9525">
              <a:noFill/>
              <a:miter lim="800000"/>
              <a:headEnd/>
              <a:tailEnd/>
            </a:ln>
            <a:effectLst/>
          </p:spPr>
          <p:txBody>
            <a:bodyPr>
              <a:prstTxWarp prst="textNoShape">
                <a:avLst/>
              </a:prstTxWarp>
              <a:spAutoFit/>
            </a:bodyPr>
            <a:lstStyle/>
            <a:p>
              <a:r>
                <a:rPr lang="en-US" noProof="1" smtClean="0">
                  <a:latin typeface="Courier New" charset="0"/>
                </a:rPr>
                <a:t>int CompoundExp::eval(EvaluationContext &amp; context) {</a:t>
              </a:r>
            </a:p>
            <a:p>
              <a:r>
                <a:rPr lang="en-US" noProof="1" smtClean="0">
                  <a:latin typeface="Courier New" charset="0"/>
                </a:rPr>
                <a:t>   int right = rhs-&gt;eval(context);</a:t>
              </a:r>
            </a:p>
            <a:p>
              <a:r>
                <a:rPr lang="en-US" noProof="1" smtClean="0">
                  <a:latin typeface="Courier New" charset="0"/>
                </a:rPr>
                <a:t>   if (op == "=") {</a:t>
              </a:r>
            </a:p>
            <a:p>
              <a:r>
                <a:rPr lang="en-US" noProof="1" smtClean="0">
                  <a:latin typeface="Courier New" charset="0"/>
                </a:rPr>
                <a:t>      context.setValue(lhs-&gt;getIdentifierName(), right);</a:t>
              </a:r>
            </a:p>
            <a:p>
              <a:r>
                <a:rPr lang="en-US" noProof="1" smtClean="0">
                  <a:latin typeface="Courier New" charset="0"/>
                </a:rPr>
                <a:t>      return right;</a:t>
              </a:r>
            </a:p>
            <a:p>
              <a:r>
                <a:rPr lang="en-US" noProof="1" smtClean="0">
                  <a:latin typeface="Courier New" charset="0"/>
                </a:rPr>
                <a:t>   }</a:t>
              </a:r>
            </a:p>
            <a:p>
              <a:r>
                <a:rPr lang="en-US" noProof="1" smtClean="0">
                  <a:latin typeface="Courier New" charset="0"/>
                </a:rPr>
                <a:t>   int left = lhs-&gt;eval(context);</a:t>
              </a:r>
            </a:p>
            <a:p>
              <a:r>
                <a:rPr lang="en-US" noProof="1" smtClean="0">
                  <a:latin typeface="Courier New" charset="0"/>
                </a:rPr>
                <a:t>   if (op == "+") return left + right;</a:t>
              </a:r>
            </a:p>
            <a:p>
              <a:r>
                <a:rPr lang="en-US" noProof="1" smtClean="0">
                  <a:latin typeface="Courier New" charset="0"/>
                </a:rPr>
                <a:t>   if (op == "-") return left - right;</a:t>
              </a:r>
            </a:p>
            <a:p>
              <a:r>
                <a:rPr lang="en-US" noProof="1" smtClean="0">
                  <a:latin typeface="Courier New" charset="0"/>
                </a:rPr>
                <a:t>   if (op == "*") return left * right;</a:t>
              </a:r>
            </a:p>
            <a:p>
              <a:r>
                <a:rPr lang="en-US" noProof="1" smtClean="0">
                  <a:latin typeface="Courier New" charset="0"/>
                </a:rPr>
                <a:t>   if (op == "/") return left / right;</a:t>
              </a:r>
            </a:p>
            <a:p>
              <a:r>
                <a:rPr lang="en-US" noProof="1" smtClean="0">
                  <a:latin typeface="Courier New" charset="0"/>
                </a:rPr>
                <a:t>   error("Illegal operator in expression");</a:t>
              </a:r>
            </a:p>
            <a:p>
              <a:r>
                <a:rPr lang="en-US" noProof="1" smtClean="0">
                  <a:latin typeface="Courier New" charset="0"/>
                </a:rPr>
                <a:t>}</a:t>
              </a:r>
              <a:endParaRPr lang="en-US" noProof="1">
                <a:latin typeface="Courier New" charset="0"/>
              </a:endParaRPr>
            </a:p>
          </p:txBody>
        </p:sp>
        <p:sp>
          <p:nvSpPr>
            <p:cNvPr id="203" name="Rectangle 67"/>
            <p:cNvSpPr>
              <a:spLocks noChangeArrowheads="1"/>
            </p:cNvSpPr>
            <p:nvPr/>
          </p:nvSpPr>
          <p:spPr bwMode="auto">
            <a:xfrm>
              <a:off x="4372580" y="4311950"/>
              <a:ext cx="1825625"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205" name="Text Box 68"/>
            <p:cNvSpPr txBox="1">
              <a:spLocks noChangeArrowheads="1"/>
            </p:cNvSpPr>
            <p:nvPr/>
          </p:nvSpPr>
          <p:spPr bwMode="auto">
            <a:xfrm>
              <a:off x="4331305" y="4018035"/>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context</a:t>
              </a:r>
              <a:endParaRPr lang="en-US" dirty="0">
                <a:latin typeface="Courier New" charset="0"/>
              </a:endParaRPr>
            </a:p>
          </p:txBody>
        </p:sp>
        <p:sp>
          <p:nvSpPr>
            <p:cNvPr id="206" name="Rectangle 71"/>
            <p:cNvSpPr>
              <a:spLocks noChangeArrowheads="1"/>
            </p:cNvSpPr>
            <p:nvPr/>
          </p:nvSpPr>
          <p:spPr bwMode="auto">
            <a:xfrm>
              <a:off x="4407505" y="4329490"/>
              <a:ext cx="723363" cy="307777"/>
            </a:xfrm>
            <a:prstGeom prst="rect">
              <a:avLst/>
            </a:prstGeom>
            <a:noFill/>
            <a:ln w="9525">
              <a:noFill/>
              <a:miter lim="800000"/>
              <a:headEnd/>
              <a:tailEnd/>
            </a:ln>
            <a:effectLst/>
          </p:spPr>
          <p:txBody>
            <a:bodyPr wrap="none">
              <a:prstTxWarp prst="textNoShape">
                <a:avLst/>
              </a:prstTxWarp>
              <a:spAutoFit/>
            </a:bodyPr>
            <a:lstStyle/>
            <a:p>
              <a:r>
                <a:rPr lang="en-US" noProof="1" smtClean="0">
                  <a:latin typeface="Courier New" charset="0"/>
                </a:rPr>
                <a:t>x = 3</a:t>
              </a:r>
              <a:endParaRPr lang="en-US" dirty="0">
                <a:latin typeface="Courier New" charset="0"/>
              </a:endParaRPr>
            </a:p>
          </p:txBody>
        </p:sp>
        <p:sp>
          <p:nvSpPr>
            <p:cNvPr id="207" name="Rectangle 69"/>
            <p:cNvSpPr>
              <a:spLocks noChangeArrowheads="1"/>
            </p:cNvSpPr>
            <p:nvPr/>
          </p:nvSpPr>
          <p:spPr bwMode="auto">
            <a:xfrm>
              <a:off x="7442200" y="4311950"/>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208" name="Text Box 70"/>
            <p:cNvSpPr txBox="1">
              <a:spLocks noChangeArrowheads="1"/>
            </p:cNvSpPr>
            <p:nvPr/>
          </p:nvSpPr>
          <p:spPr bwMode="auto">
            <a:xfrm>
              <a:off x="7404100" y="400594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left</a:t>
              </a:r>
              <a:endParaRPr lang="en-US" dirty="0">
                <a:latin typeface="Courier New" charset="0"/>
              </a:endParaRPr>
            </a:p>
          </p:txBody>
        </p:sp>
        <p:sp>
          <p:nvSpPr>
            <p:cNvPr id="209" name="Rectangle 69"/>
            <p:cNvSpPr>
              <a:spLocks noChangeArrowheads="1"/>
            </p:cNvSpPr>
            <p:nvPr/>
          </p:nvSpPr>
          <p:spPr bwMode="auto">
            <a:xfrm>
              <a:off x="6322180" y="4313160"/>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210" name="Text Box 70"/>
            <p:cNvSpPr txBox="1">
              <a:spLocks noChangeArrowheads="1"/>
            </p:cNvSpPr>
            <p:nvPr/>
          </p:nvSpPr>
          <p:spPr bwMode="auto">
            <a:xfrm>
              <a:off x="6284080" y="400715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right</a:t>
              </a:r>
              <a:endParaRPr lang="en-US" dirty="0">
                <a:latin typeface="Courier New" charset="0"/>
              </a:endParaRPr>
            </a:p>
          </p:txBody>
        </p:sp>
        <p:sp>
          <p:nvSpPr>
            <p:cNvPr id="211" name="Rectangle 69"/>
            <p:cNvSpPr>
              <a:spLocks noChangeArrowheads="1"/>
            </p:cNvSpPr>
            <p:nvPr/>
          </p:nvSpPr>
          <p:spPr bwMode="auto">
            <a:xfrm>
              <a:off x="3265715" y="4314370"/>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212" name="Text Box 70"/>
            <p:cNvSpPr txBox="1">
              <a:spLocks noChangeArrowheads="1"/>
            </p:cNvSpPr>
            <p:nvPr/>
          </p:nvSpPr>
          <p:spPr bwMode="auto">
            <a:xfrm>
              <a:off x="3227615" y="400836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this</a:t>
              </a:r>
              <a:endParaRPr lang="en-US" dirty="0">
                <a:latin typeface="Courier New" charset="0"/>
              </a:endParaRPr>
            </a:p>
          </p:txBody>
        </p:sp>
      </p:grpSp>
      <p:grpSp>
        <p:nvGrpSpPr>
          <p:cNvPr id="10" name="Group 733"/>
          <p:cNvGrpSpPr/>
          <p:nvPr/>
        </p:nvGrpSpPr>
        <p:grpSpPr>
          <a:xfrm>
            <a:off x="2258528" y="4471610"/>
            <a:ext cx="1546254" cy="1481545"/>
            <a:chOff x="2258528" y="4471610"/>
            <a:chExt cx="1546254" cy="1481545"/>
          </a:xfrm>
        </p:grpSpPr>
        <p:sp>
          <p:nvSpPr>
            <p:cNvPr id="214" name="Oval 14"/>
            <p:cNvSpPr>
              <a:spLocks noChangeArrowheads="1"/>
            </p:cNvSpPr>
            <p:nvPr/>
          </p:nvSpPr>
          <p:spPr bwMode="auto">
            <a:xfrm>
              <a:off x="3730170" y="4471610"/>
              <a:ext cx="74612" cy="74612"/>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endParaRPr lang="en-US"/>
            </a:p>
          </p:txBody>
        </p:sp>
        <p:cxnSp>
          <p:nvCxnSpPr>
            <p:cNvPr id="215" name="AutoShape 66"/>
            <p:cNvCxnSpPr>
              <a:cxnSpLocks noChangeShapeType="1"/>
            </p:cNvCxnSpPr>
            <p:nvPr/>
          </p:nvCxnSpPr>
          <p:spPr bwMode="auto">
            <a:xfrm rot="5400000">
              <a:off x="2306608" y="4498143"/>
              <a:ext cx="1406932" cy="1503091"/>
            </a:xfrm>
            <a:prstGeom prst="bentConnector4">
              <a:avLst>
                <a:gd name="adj1" fmla="val 56014"/>
                <a:gd name="adj2" fmla="val 115209"/>
              </a:avLst>
            </a:prstGeom>
            <a:noFill/>
            <a:ln w="9525">
              <a:solidFill>
                <a:schemeClr val="tx1"/>
              </a:solidFill>
              <a:miter lim="800000"/>
              <a:headEnd/>
              <a:tailEnd type="triangle" w="med" len="med"/>
            </a:ln>
            <a:effectLst/>
          </p:spPr>
        </p:cxnSp>
      </p:grpSp>
      <p:grpSp>
        <p:nvGrpSpPr>
          <p:cNvPr id="11" name="Group 211"/>
          <p:cNvGrpSpPr/>
          <p:nvPr/>
        </p:nvGrpSpPr>
        <p:grpSpPr>
          <a:xfrm>
            <a:off x="688825" y="1677228"/>
            <a:ext cx="8039100" cy="3361646"/>
            <a:chOff x="548520" y="1415973"/>
            <a:chExt cx="8039100" cy="3361646"/>
          </a:xfrm>
        </p:grpSpPr>
        <p:sp>
          <p:nvSpPr>
            <p:cNvPr id="218" name="Rectangle 7"/>
            <p:cNvSpPr>
              <a:spLocks noChangeArrowheads="1"/>
            </p:cNvSpPr>
            <p:nvPr/>
          </p:nvSpPr>
          <p:spPr bwMode="auto">
            <a:xfrm>
              <a:off x="548520" y="1452257"/>
              <a:ext cx="8032750" cy="3325362"/>
            </a:xfrm>
            <a:prstGeom prst="rect">
              <a:avLst/>
            </a:prstGeom>
            <a:solidFill>
              <a:schemeClr val="bg1"/>
            </a:solidFill>
            <a:ln w="19050">
              <a:solidFill>
                <a:schemeClr val="tx1"/>
              </a:solidFill>
              <a:miter lim="800000"/>
              <a:headEnd/>
              <a:tailEnd/>
            </a:ln>
            <a:effectLst/>
          </p:spPr>
          <p:txBody>
            <a:bodyPr wrap="none" anchor="ctr">
              <a:prstTxWarp prst="textNoShape">
                <a:avLst/>
              </a:prstTxWarp>
            </a:bodyPr>
            <a:lstStyle/>
            <a:p>
              <a:endParaRPr lang="en-US"/>
            </a:p>
          </p:txBody>
        </p:sp>
        <p:sp>
          <p:nvSpPr>
            <p:cNvPr id="219" name="Text Box 8"/>
            <p:cNvSpPr txBox="1">
              <a:spLocks noChangeArrowheads="1"/>
            </p:cNvSpPr>
            <p:nvPr/>
          </p:nvSpPr>
          <p:spPr bwMode="auto">
            <a:xfrm>
              <a:off x="624720" y="1415973"/>
              <a:ext cx="7962900" cy="2893100"/>
            </a:xfrm>
            <a:prstGeom prst="rect">
              <a:avLst/>
            </a:prstGeom>
            <a:noFill/>
            <a:ln w="9525">
              <a:noFill/>
              <a:miter lim="800000"/>
              <a:headEnd/>
              <a:tailEnd/>
            </a:ln>
            <a:effectLst/>
          </p:spPr>
          <p:txBody>
            <a:bodyPr>
              <a:prstTxWarp prst="textNoShape">
                <a:avLst/>
              </a:prstTxWarp>
              <a:spAutoFit/>
            </a:bodyPr>
            <a:lstStyle/>
            <a:p>
              <a:r>
                <a:rPr lang="en-US" noProof="1" smtClean="0">
                  <a:latin typeface="Courier New" charset="0"/>
                </a:rPr>
                <a:t>int CompoundExp::eval(EvaluationContext &amp; context) {</a:t>
              </a:r>
            </a:p>
            <a:p>
              <a:r>
                <a:rPr lang="en-US" noProof="1" smtClean="0">
                  <a:latin typeface="Courier New" charset="0"/>
                </a:rPr>
                <a:t>   int right = rhs-&gt;eval(context);</a:t>
              </a:r>
            </a:p>
            <a:p>
              <a:r>
                <a:rPr lang="en-US" noProof="1" smtClean="0">
                  <a:latin typeface="Courier New" charset="0"/>
                </a:rPr>
                <a:t>   if (op == "=") {</a:t>
              </a:r>
            </a:p>
            <a:p>
              <a:r>
                <a:rPr lang="en-US" noProof="1" smtClean="0">
                  <a:latin typeface="Courier New" charset="0"/>
                </a:rPr>
                <a:t>      context.setValue(lhs-&gt;getIdentifierName(), right);</a:t>
              </a:r>
            </a:p>
            <a:p>
              <a:r>
                <a:rPr lang="en-US" noProof="1" smtClean="0">
                  <a:latin typeface="Courier New" charset="0"/>
                </a:rPr>
                <a:t>      return right;</a:t>
              </a:r>
            </a:p>
            <a:p>
              <a:r>
                <a:rPr lang="en-US" noProof="1" smtClean="0">
                  <a:latin typeface="Courier New" charset="0"/>
                </a:rPr>
                <a:t>   }</a:t>
              </a:r>
            </a:p>
            <a:p>
              <a:r>
                <a:rPr lang="en-US" noProof="1" smtClean="0">
                  <a:latin typeface="Courier New" charset="0"/>
                </a:rPr>
                <a:t>   int left = lhs-&gt;eval(context);</a:t>
              </a:r>
            </a:p>
            <a:p>
              <a:r>
                <a:rPr lang="en-US" noProof="1" smtClean="0">
                  <a:latin typeface="Courier New" charset="0"/>
                </a:rPr>
                <a:t>   if (op == "+") return left + right;</a:t>
              </a:r>
            </a:p>
            <a:p>
              <a:r>
                <a:rPr lang="en-US" noProof="1" smtClean="0">
                  <a:latin typeface="Courier New" charset="0"/>
                </a:rPr>
                <a:t>   if (op == "-") return left - right;</a:t>
              </a:r>
            </a:p>
            <a:p>
              <a:r>
                <a:rPr lang="en-US" noProof="1" smtClean="0">
                  <a:latin typeface="Courier New" charset="0"/>
                </a:rPr>
                <a:t>   if (op == "*") return left * right;</a:t>
              </a:r>
            </a:p>
            <a:p>
              <a:r>
                <a:rPr lang="en-US" noProof="1" smtClean="0">
                  <a:latin typeface="Courier New" charset="0"/>
                </a:rPr>
                <a:t>   if (op == "/") return left / right;</a:t>
              </a:r>
            </a:p>
            <a:p>
              <a:r>
                <a:rPr lang="en-US" noProof="1" smtClean="0">
                  <a:latin typeface="Courier New" charset="0"/>
                </a:rPr>
                <a:t>   error("Illegal operator in expression");</a:t>
              </a:r>
            </a:p>
            <a:p>
              <a:r>
                <a:rPr lang="en-US" noProof="1" smtClean="0">
                  <a:latin typeface="Courier New" charset="0"/>
                </a:rPr>
                <a:t>}</a:t>
              </a:r>
              <a:endParaRPr lang="en-US" noProof="1">
                <a:latin typeface="Courier New" charset="0"/>
              </a:endParaRPr>
            </a:p>
          </p:txBody>
        </p:sp>
        <p:sp>
          <p:nvSpPr>
            <p:cNvPr id="236" name="Rectangle 67"/>
            <p:cNvSpPr>
              <a:spLocks noChangeArrowheads="1"/>
            </p:cNvSpPr>
            <p:nvPr/>
          </p:nvSpPr>
          <p:spPr bwMode="auto">
            <a:xfrm>
              <a:off x="4372580" y="4311950"/>
              <a:ext cx="1825625"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248" name="Text Box 68"/>
            <p:cNvSpPr txBox="1">
              <a:spLocks noChangeArrowheads="1"/>
            </p:cNvSpPr>
            <p:nvPr/>
          </p:nvSpPr>
          <p:spPr bwMode="auto">
            <a:xfrm>
              <a:off x="4331305" y="4018035"/>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context</a:t>
              </a:r>
              <a:endParaRPr lang="en-US" dirty="0">
                <a:latin typeface="Courier New" charset="0"/>
              </a:endParaRPr>
            </a:p>
          </p:txBody>
        </p:sp>
        <p:sp>
          <p:nvSpPr>
            <p:cNvPr id="251" name="Rectangle 71"/>
            <p:cNvSpPr>
              <a:spLocks noChangeArrowheads="1"/>
            </p:cNvSpPr>
            <p:nvPr/>
          </p:nvSpPr>
          <p:spPr bwMode="auto">
            <a:xfrm>
              <a:off x="4407505" y="4329490"/>
              <a:ext cx="723363" cy="307777"/>
            </a:xfrm>
            <a:prstGeom prst="rect">
              <a:avLst/>
            </a:prstGeom>
            <a:noFill/>
            <a:ln w="9525">
              <a:noFill/>
              <a:miter lim="800000"/>
              <a:headEnd/>
              <a:tailEnd/>
            </a:ln>
            <a:effectLst/>
          </p:spPr>
          <p:txBody>
            <a:bodyPr wrap="none">
              <a:prstTxWarp prst="textNoShape">
                <a:avLst/>
              </a:prstTxWarp>
              <a:spAutoFit/>
            </a:bodyPr>
            <a:lstStyle/>
            <a:p>
              <a:r>
                <a:rPr lang="en-US" noProof="1" smtClean="0">
                  <a:latin typeface="Courier New" charset="0"/>
                </a:rPr>
                <a:t>x = 3</a:t>
              </a:r>
              <a:endParaRPr lang="en-US" dirty="0">
                <a:latin typeface="Courier New" charset="0"/>
              </a:endParaRPr>
            </a:p>
          </p:txBody>
        </p:sp>
        <p:sp>
          <p:nvSpPr>
            <p:cNvPr id="264" name="Rectangle 69"/>
            <p:cNvSpPr>
              <a:spLocks noChangeArrowheads="1"/>
            </p:cNvSpPr>
            <p:nvPr/>
          </p:nvSpPr>
          <p:spPr bwMode="auto">
            <a:xfrm>
              <a:off x="7442200" y="4311950"/>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268" name="Text Box 70"/>
            <p:cNvSpPr txBox="1">
              <a:spLocks noChangeArrowheads="1"/>
            </p:cNvSpPr>
            <p:nvPr/>
          </p:nvSpPr>
          <p:spPr bwMode="auto">
            <a:xfrm>
              <a:off x="7404100" y="400594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left</a:t>
              </a:r>
              <a:endParaRPr lang="en-US" dirty="0">
                <a:latin typeface="Courier New" charset="0"/>
              </a:endParaRPr>
            </a:p>
          </p:txBody>
        </p:sp>
        <p:sp>
          <p:nvSpPr>
            <p:cNvPr id="269" name="Rectangle 69"/>
            <p:cNvSpPr>
              <a:spLocks noChangeArrowheads="1"/>
            </p:cNvSpPr>
            <p:nvPr/>
          </p:nvSpPr>
          <p:spPr bwMode="auto">
            <a:xfrm>
              <a:off x="6322180" y="4313160"/>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270" name="Text Box 70"/>
            <p:cNvSpPr txBox="1">
              <a:spLocks noChangeArrowheads="1"/>
            </p:cNvSpPr>
            <p:nvPr/>
          </p:nvSpPr>
          <p:spPr bwMode="auto">
            <a:xfrm>
              <a:off x="6284080" y="400715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right</a:t>
              </a:r>
              <a:endParaRPr lang="en-US" dirty="0">
                <a:latin typeface="Courier New" charset="0"/>
              </a:endParaRPr>
            </a:p>
          </p:txBody>
        </p:sp>
        <p:sp>
          <p:nvSpPr>
            <p:cNvPr id="271" name="Rectangle 69"/>
            <p:cNvSpPr>
              <a:spLocks noChangeArrowheads="1"/>
            </p:cNvSpPr>
            <p:nvPr/>
          </p:nvSpPr>
          <p:spPr bwMode="auto">
            <a:xfrm>
              <a:off x="3265715" y="4314370"/>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272" name="Text Box 70"/>
            <p:cNvSpPr txBox="1">
              <a:spLocks noChangeArrowheads="1"/>
            </p:cNvSpPr>
            <p:nvPr/>
          </p:nvSpPr>
          <p:spPr bwMode="auto">
            <a:xfrm>
              <a:off x="3227615" y="400836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this</a:t>
              </a:r>
              <a:endParaRPr lang="en-US" dirty="0">
                <a:latin typeface="Courier New" charset="0"/>
              </a:endParaRPr>
            </a:p>
          </p:txBody>
        </p:sp>
      </p:grpSp>
      <p:sp>
        <p:nvSpPr>
          <p:cNvPr id="113" name="Rectangle 112"/>
          <p:cNvSpPr/>
          <p:nvPr/>
        </p:nvSpPr>
        <p:spPr>
          <a:xfrm>
            <a:off x="6480630" y="4608285"/>
            <a:ext cx="986970" cy="307777"/>
          </a:xfrm>
          <a:prstGeom prst="rect">
            <a:avLst/>
          </a:prstGeom>
        </p:spPr>
        <p:txBody>
          <a:bodyPr wrap="square">
            <a:spAutoFit/>
          </a:bodyPr>
          <a:lstStyle/>
          <a:p>
            <a:pPr algn="ctr"/>
            <a:r>
              <a:rPr lang="en-US" noProof="1" smtClean="0">
                <a:latin typeface="Courier New" charset="0"/>
              </a:rPr>
              <a:t>7</a:t>
            </a:r>
            <a:endParaRPr lang="en-US" dirty="0">
              <a:latin typeface="Courier New" charset="0"/>
            </a:endParaRPr>
          </a:p>
        </p:txBody>
      </p:sp>
      <p:grpSp>
        <p:nvGrpSpPr>
          <p:cNvPr id="12" name="Group 211"/>
          <p:cNvGrpSpPr/>
          <p:nvPr/>
        </p:nvGrpSpPr>
        <p:grpSpPr>
          <a:xfrm>
            <a:off x="817035" y="1938483"/>
            <a:ext cx="8039100" cy="3361646"/>
            <a:chOff x="548520" y="1415973"/>
            <a:chExt cx="8039100" cy="3361646"/>
          </a:xfrm>
        </p:grpSpPr>
        <p:sp>
          <p:nvSpPr>
            <p:cNvPr id="119" name="Rectangle 7"/>
            <p:cNvSpPr>
              <a:spLocks noChangeArrowheads="1"/>
            </p:cNvSpPr>
            <p:nvPr/>
          </p:nvSpPr>
          <p:spPr bwMode="auto">
            <a:xfrm>
              <a:off x="548520" y="1452257"/>
              <a:ext cx="8032750" cy="3325362"/>
            </a:xfrm>
            <a:prstGeom prst="rect">
              <a:avLst/>
            </a:prstGeom>
            <a:solidFill>
              <a:schemeClr val="bg1"/>
            </a:solidFill>
            <a:ln w="19050">
              <a:solidFill>
                <a:schemeClr val="tx1"/>
              </a:solidFill>
              <a:miter lim="800000"/>
              <a:headEnd/>
              <a:tailEnd/>
            </a:ln>
            <a:effectLst/>
          </p:spPr>
          <p:txBody>
            <a:bodyPr wrap="none" anchor="ctr">
              <a:prstTxWarp prst="textNoShape">
                <a:avLst/>
              </a:prstTxWarp>
            </a:bodyPr>
            <a:lstStyle/>
            <a:p>
              <a:endParaRPr lang="en-US"/>
            </a:p>
          </p:txBody>
        </p:sp>
        <p:sp>
          <p:nvSpPr>
            <p:cNvPr id="121" name="Text Box 8"/>
            <p:cNvSpPr txBox="1">
              <a:spLocks noChangeArrowheads="1"/>
            </p:cNvSpPr>
            <p:nvPr/>
          </p:nvSpPr>
          <p:spPr bwMode="auto">
            <a:xfrm>
              <a:off x="624720" y="1415973"/>
              <a:ext cx="7962900" cy="2893100"/>
            </a:xfrm>
            <a:prstGeom prst="rect">
              <a:avLst/>
            </a:prstGeom>
            <a:noFill/>
            <a:ln w="9525">
              <a:noFill/>
              <a:miter lim="800000"/>
              <a:headEnd/>
              <a:tailEnd/>
            </a:ln>
            <a:effectLst/>
          </p:spPr>
          <p:txBody>
            <a:bodyPr>
              <a:prstTxWarp prst="textNoShape">
                <a:avLst/>
              </a:prstTxWarp>
              <a:spAutoFit/>
            </a:bodyPr>
            <a:lstStyle/>
            <a:p>
              <a:r>
                <a:rPr lang="en-US" noProof="1" smtClean="0">
                  <a:latin typeface="Courier New" charset="0"/>
                </a:rPr>
                <a:t>int CompoundExp::eval(EvaluationContext &amp; context) {</a:t>
              </a:r>
            </a:p>
            <a:p>
              <a:r>
                <a:rPr lang="en-US" noProof="1" smtClean="0">
                  <a:latin typeface="Courier New" charset="0"/>
                </a:rPr>
                <a:t>   int right = rhs-&gt;eval(context);</a:t>
              </a:r>
            </a:p>
            <a:p>
              <a:r>
                <a:rPr lang="en-US" noProof="1" smtClean="0">
                  <a:latin typeface="Courier New" charset="0"/>
                </a:rPr>
                <a:t>   if (op == "=") {</a:t>
              </a:r>
            </a:p>
            <a:p>
              <a:r>
                <a:rPr lang="en-US" noProof="1" smtClean="0">
                  <a:latin typeface="Courier New" charset="0"/>
                </a:rPr>
                <a:t>      context.setValue(lhs-&gt;getIdentifierName(), right);</a:t>
              </a:r>
            </a:p>
            <a:p>
              <a:r>
                <a:rPr lang="en-US" noProof="1" smtClean="0">
                  <a:latin typeface="Courier New" charset="0"/>
                </a:rPr>
                <a:t>      return right;</a:t>
              </a:r>
            </a:p>
            <a:p>
              <a:r>
                <a:rPr lang="en-US" noProof="1" smtClean="0">
                  <a:latin typeface="Courier New" charset="0"/>
                </a:rPr>
                <a:t>   }</a:t>
              </a:r>
            </a:p>
            <a:p>
              <a:r>
                <a:rPr lang="en-US" noProof="1" smtClean="0">
                  <a:latin typeface="Courier New" charset="0"/>
                </a:rPr>
                <a:t>   int left = lhs-&gt;eval(context);</a:t>
              </a:r>
            </a:p>
            <a:p>
              <a:r>
                <a:rPr lang="en-US" noProof="1" smtClean="0">
                  <a:latin typeface="Courier New" charset="0"/>
                </a:rPr>
                <a:t>   if (op == "+") return left + right;</a:t>
              </a:r>
            </a:p>
            <a:p>
              <a:r>
                <a:rPr lang="en-US" noProof="1" smtClean="0">
                  <a:latin typeface="Courier New" charset="0"/>
                </a:rPr>
                <a:t>   if (op == "-") return left - right;</a:t>
              </a:r>
            </a:p>
            <a:p>
              <a:r>
                <a:rPr lang="en-US" noProof="1" smtClean="0">
                  <a:latin typeface="Courier New" charset="0"/>
                </a:rPr>
                <a:t>   if (op == "*") return left * right;</a:t>
              </a:r>
            </a:p>
            <a:p>
              <a:r>
                <a:rPr lang="en-US" noProof="1" smtClean="0">
                  <a:latin typeface="Courier New" charset="0"/>
                </a:rPr>
                <a:t>   if (op == "/") return left / right;</a:t>
              </a:r>
            </a:p>
            <a:p>
              <a:r>
                <a:rPr lang="en-US" noProof="1" smtClean="0">
                  <a:latin typeface="Courier New" charset="0"/>
                </a:rPr>
                <a:t>   error("Illegal operator in expression");</a:t>
              </a:r>
            </a:p>
            <a:p>
              <a:r>
                <a:rPr lang="en-US" noProof="1" smtClean="0">
                  <a:latin typeface="Courier New" charset="0"/>
                </a:rPr>
                <a:t>}</a:t>
              </a:r>
              <a:endParaRPr lang="en-US" noProof="1">
                <a:latin typeface="Courier New" charset="0"/>
              </a:endParaRPr>
            </a:p>
          </p:txBody>
        </p:sp>
        <p:sp>
          <p:nvSpPr>
            <p:cNvPr id="122" name="Rectangle 67"/>
            <p:cNvSpPr>
              <a:spLocks noChangeArrowheads="1"/>
            </p:cNvSpPr>
            <p:nvPr/>
          </p:nvSpPr>
          <p:spPr bwMode="auto">
            <a:xfrm>
              <a:off x="4372580" y="4311950"/>
              <a:ext cx="1825625"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124" name="Text Box 68"/>
            <p:cNvSpPr txBox="1">
              <a:spLocks noChangeArrowheads="1"/>
            </p:cNvSpPr>
            <p:nvPr/>
          </p:nvSpPr>
          <p:spPr bwMode="auto">
            <a:xfrm>
              <a:off x="4331305" y="4018035"/>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context</a:t>
              </a:r>
              <a:endParaRPr lang="en-US" dirty="0">
                <a:latin typeface="Courier New" charset="0"/>
              </a:endParaRPr>
            </a:p>
          </p:txBody>
        </p:sp>
        <p:sp>
          <p:nvSpPr>
            <p:cNvPr id="125" name="Rectangle 71"/>
            <p:cNvSpPr>
              <a:spLocks noChangeArrowheads="1"/>
            </p:cNvSpPr>
            <p:nvPr/>
          </p:nvSpPr>
          <p:spPr bwMode="auto">
            <a:xfrm>
              <a:off x="4407505" y="4329490"/>
              <a:ext cx="723363" cy="307777"/>
            </a:xfrm>
            <a:prstGeom prst="rect">
              <a:avLst/>
            </a:prstGeom>
            <a:noFill/>
            <a:ln w="9525">
              <a:noFill/>
              <a:miter lim="800000"/>
              <a:headEnd/>
              <a:tailEnd/>
            </a:ln>
            <a:effectLst/>
          </p:spPr>
          <p:txBody>
            <a:bodyPr wrap="none">
              <a:prstTxWarp prst="textNoShape">
                <a:avLst/>
              </a:prstTxWarp>
              <a:spAutoFit/>
            </a:bodyPr>
            <a:lstStyle/>
            <a:p>
              <a:r>
                <a:rPr lang="en-US" noProof="1" smtClean="0">
                  <a:latin typeface="Courier New" charset="0"/>
                </a:rPr>
                <a:t>x = 3</a:t>
              </a:r>
              <a:endParaRPr lang="en-US" dirty="0">
                <a:latin typeface="Courier New" charset="0"/>
              </a:endParaRPr>
            </a:p>
          </p:txBody>
        </p:sp>
        <p:sp>
          <p:nvSpPr>
            <p:cNvPr id="126" name="Rectangle 69"/>
            <p:cNvSpPr>
              <a:spLocks noChangeArrowheads="1"/>
            </p:cNvSpPr>
            <p:nvPr/>
          </p:nvSpPr>
          <p:spPr bwMode="auto">
            <a:xfrm>
              <a:off x="7442200" y="4311950"/>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127" name="Text Box 70"/>
            <p:cNvSpPr txBox="1">
              <a:spLocks noChangeArrowheads="1"/>
            </p:cNvSpPr>
            <p:nvPr/>
          </p:nvSpPr>
          <p:spPr bwMode="auto">
            <a:xfrm>
              <a:off x="7404100" y="400594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left</a:t>
              </a:r>
              <a:endParaRPr lang="en-US" dirty="0">
                <a:latin typeface="Courier New" charset="0"/>
              </a:endParaRPr>
            </a:p>
          </p:txBody>
        </p:sp>
        <p:sp>
          <p:nvSpPr>
            <p:cNvPr id="129" name="Rectangle 69"/>
            <p:cNvSpPr>
              <a:spLocks noChangeArrowheads="1"/>
            </p:cNvSpPr>
            <p:nvPr/>
          </p:nvSpPr>
          <p:spPr bwMode="auto">
            <a:xfrm>
              <a:off x="6322180" y="4313160"/>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130" name="Text Box 70"/>
            <p:cNvSpPr txBox="1">
              <a:spLocks noChangeArrowheads="1"/>
            </p:cNvSpPr>
            <p:nvPr/>
          </p:nvSpPr>
          <p:spPr bwMode="auto">
            <a:xfrm>
              <a:off x="6284080" y="400715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right</a:t>
              </a:r>
              <a:endParaRPr lang="en-US" dirty="0">
                <a:latin typeface="Courier New" charset="0"/>
              </a:endParaRPr>
            </a:p>
          </p:txBody>
        </p:sp>
        <p:sp>
          <p:nvSpPr>
            <p:cNvPr id="131" name="Rectangle 69"/>
            <p:cNvSpPr>
              <a:spLocks noChangeArrowheads="1"/>
            </p:cNvSpPr>
            <p:nvPr/>
          </p:nvSpPr>
          <p:spPr bwMode="auto">
            <a:xfrm>
              <a:off x="3265715" y="4314370"/>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132" name="Text Box 70"/>
            <p:cNvSpPr txBox="1">
              <a:spLocks noChangeArrowheads="1"/>
            </p:cNvSpPr>
            <p:nvPr/>
          </p:nvSpPr>
          <p:spPr bwMode="auto">
            <a:xfrm>
              <a:off x="3227615" y="400836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this</a:t>
              </a:r>
              <a:endParaRPr lang="en-US" dirty="0">
                <a:latin typeface="Courier New" charset="0"/>
              </a:endParaRPr>
            </a:p>
          </p:txBody>
        </p:sp>
      </p:grpSp>
      <p:grpSp>
        <p:nvGrpSpPr>
          <p:cNvPr id="13" name="Group 285"/>
          <p:cNvGrpSpPr/>
          <p:nvPr/>
        </p:nvGrpSpPr>
        <p:grpSpPr>
          <a:xfrm>
            <a:off x="3988178" y="5001380"/>
            <a:ext cx="630996" cy="890238"/>
            <a:chOff x="7221233" y="5001380"/>
            <a:chExt cx="630996" cy="890238"/>
          </a:xfrm>
          <a:solidFill>
            <a:srgbClr val="FF0000"/>
          </a:solidFill>
        </p:grpSpPr>
        <p:sp>
          <p:nvSpPr>
            <p:cNvPr id="287" name="Oval 14"/>
            <p:cNvSpPr>
              <a:spLocks noChangeArrowheads="1"/>
            </p:cNvSpPr>
            <p:nvPr/>
          </p:nvSpPr>
          <p:spPr bwMode="auto">
            <a:xfrm>
              <a:off x="7221233" y="5001380"/>
              <a:ext cx="74612" cy="74612"/>
            </a:xfrm>
            <a:prstGeom prst="ellipse">
              <a:avLst/>
            </a:prstGeom>
            <a:grpFill/>
            <a:ln w="9525">
              <a:solidFill>
                <a:srgbClr val="FF0000"/>
              </a:solidFill>
              <a:round/>
              <a:headEnd/>
              <a:tailEnd/>
            </a:ln>
            <a:effectLst/>
          </p:spPr>
          <p:txBody>
            <a:bodyPr wrap="none" anchor="ctr">
              <a:prstTxWarp prst="textNoShape">
                <a:avLst/>
              </a:prstTxWarp>
            </a:bodyPr>
            <a:lstStyle/>
            <a:p>
              <a:endParaRPr lang="en-US"/>
            </a:p>
          </p:txBody>
        </p:sp>
        <p:cxnSp>
          <p:nvCxnSpPr>
            <p:cNvPr id="288" name="Shape 111"/>
            <p:cNvCxnSpPr>
              <a:stCxn id="287" idx="4"/>
            </p:cNvCxnSpPr>
            <p:nvPr/>
          </p:nvCxnSpPr>
          <p:spPr bwMode="auto">
            <a:xfrm rot="16200000" flipH="1">
              <a:off x="7093760" y="5240770"/>
              <a:ext cx="567040" cy="237483"/>
            </a:xfrm>
            <a:prstGeom prst="bentConnector3">
              <a:avLst>
                <a:gd name="adj1" fmla="val 100766"/>
              </a:avLst>
            </a:prstGeom>
            <a:grpFill/>
            <a:ln w="9525" cap="flat" cmpd="sng" algn="ctr">
              <a:solidFill>
                <a:srgbClr val="FF0000"/>
              </a:solidFill>
              <a:prstDash val="solid"/>
              <a:round/>
              <a:headEnd type="none" w="med" len="med"/>
              <a:tailEnd type="none" w="med" len="med"/>
            </a:ln>
            <a:effectLst/>
          </p:spPr>
        </p:cxnSp>
        <p:cxnSp>
          <p:nvCxnSpPr>
            <p:cNvPr id="289" name="AutoShape 62"/>
            <p:cNvCxnSpPr>
              <a:cxnSpLocks noChangeShapeType="1"/>
            </p:cNvCxnSpPr>
            <p:nvPr/>
          </p:nvCxnSpPr>
          <p:spPr bwMode="auto">
            <a:xfrm>
              <a:off x="7496025" y="5647270"/>
              <a:ext cx="356204" cy="244348"/>
            </a:xfrm>
            <a:prstGeom prst="bentConnector3">
              <a:avLst>
                <a:gd name="adj1" fmla="val 85"/>
              </a:avLst>
            </a:prstGeom>
            <a:grpFill/>
            <a:ln w="9525">
              <a:solidFill>
                <a:srgbClr val="FF0000"/>
              </a:solidFill>
              <a:miter lim="800000"/>
              <a:headEnd/>
              <a:tailEnd type="triangle" w="med" len="med"/>
            </a:ln>
            <a:effectLst/>
          </p:spPr>
        </p:cxnSp>
      </p:grpSp>
      <p:sp>
        <p:nvSpPr>
          <p:cNvPr id="139" name="Rectangle 73"/>
          <p:cNvSpPr>
            <a:spLocks noChangeArrowheads="1"/>
          </p:cNvSpPr>
          <p:nvPr/>
        </p:nvSpPr>
        <p:spPr bwMode="auto">
          <a:xfrm>
            <a:off x="1232489" y="3505662"/>
            <a:ext cx="3864443" cy="231775"/>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201" name="Rectangle 200"/>
          <p:cNvSpPr/>
          <p:nvPr/>
        </p:nvSpPr>
        <p:spPr>
          <a:xfrm>
            <a:off x="6605510" y="4870193"/>
            <a:ext cx="978204" cy="307777"/>
          </a:xfrm>
          <a:prstGeom prst="rect">
            <a:avLst/>
          </a:prstGeom>
        </p:spPr>
        <p:txBody>
          <a:bodyPr wrap="square">
            <a:spAutoFit/>
          </a:bodyPr>
          <a:lstStyle/>
          <a:p>
            <a:pPr algn="ctr"/>
            <a:r>
              <a:rPr lang="en-US" noProof="1" smtClean="0">
                <a:latin typeface="Courier New" charset="0"/>
              </a:rPr>
              <a:t>3</a:t>
            </a:r>
            <a:endParaRPr lang="en-US" dirty="0"/>
          </a:p>
        </p:txBody>
      </p:sp>
      <p:sp>
        <p:nvSpPr>
          <p:cNvPr id="133" name="Rectangle 132"/>
          <p:cNvSpPr/>
          <p:nvPr/>
        </p:nvSpPr>
        <p:spPr>
          <a:xfrm>
            <a:off x="7713431" y="4876800"/>
            <a:ext cx="978204" cy="307777"/>
          </a:xfrm>
          <a:prstGeom prst="rect">
            <a:avLst/>
          </a:prstGeom>
        </p:spPr>
        <p:txBody>
          <a:bodyPr wrap="square">
            <a:spAutoFit/>
          </a:bodyPr>
          <a:lstStyle/>
          <a:p>
            <a:pPr algn="ctr"/>
            <a:r>
              <a:rPr lang="en-US" noProof="1" smtClean="0">
                <a:latin typeface="Courier New" charset="0"/>
              </a:rPr>
              <a:t>9</a:t>
            </a:r>
            <a:endParaRPr lang="en-US" dirty="0"/>
          </a:p>
        </p:txBody>
      </p:sp>
      <p:sp>
        <p:nvSpPr>
          <p:cNvPr id="134" name="Rectangle 73"/>
          <p:cNvSpPr>
            <a:spLocks noChangeArrowheads="1"/>
          </p:cNvSpPr>
          <p:nvPr/>
        </p:nvSpPr>
        <p:spPr bwMode="auto">
          <a:xfrm>
            <a:off x="1232483" y="3709610"/>
            <a:ext cx="3864443" cy="231775"/>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xit" presetSubtype="0" fill="hold" nodeType="afterEffect">
                                  <p:stCondLst>
                                    <p:cond delay="0"/>
                                  </p:stCondLst>
                                  <p:childTnLst>
                                    <p:anim calcmode="lin" valueType="num">
                                      <p:cBhvr>
                                        <p:cTn id="6" dur="1000"/>
                                        <p:tgtEl>
                                          <p:spTgt spid="135"/>
                                        </p:tgtEl>
                                        <p:attrNameLst>
                                          <p:attrName>ppt_w</p:attrName>
                                        </p:attrNameLst>
                                      </p:cBhvr>
                                      <p:tavLst>
                                        <p:tav tm="0">
                                          <p:val>
                                            <p:strVal val="ppt_w"/>
                                          </p:val>
                                        </p:tav>
                                        <p:tav tm="100000">
                                          <p:val>
                                            <p:fltVal val="0"/>
                                          </p:val>
                                        </p:tav>
                                      </p:tavLst>
                                    </p:anim>
                                    <p:anim calcmode="lin" valueType="num">
                                      <p:cBhvr>
                                        <p:cTn id="7" dur="1000"/>
                                        <p:tgtEl>
                                          <p:spTgt spid="135"/>
                                        </p:tgtEl>
                                        <p:attrNameLst>
                                          <p:attrName>ppt_h</p:attrName>
                                        </p:attrNameLst>
                                      </p:cBhvr>
                                      <p:tavLst>
                                        <p:tav tm="0">
                                          <p:val>
                                            <p:strVal val="ppt_h"/>
                                          </p:val>
                                        </p:tav>
                                        <p:tav tm="100000">
                                          <p:val>
                                            <p:fltVal val="0"/>
                                          </p:val>
                                        </p:tav>
                                      </p:tavLst>
                                    </p:anim>
                                    <p:animEffect transition="out" filter="fade">
                                      <p:cBhvr>
                                        <p:cTn id="8" dur="1000"/>
                                        <p:tgtEl>
                                          <p:spTgt spid="135"/>
                                        </p:tgtEl>
                                      </p:cBhvr>
                                    </p:animEffect>
                                    <p:set>
                                      <p:cBhvr>
                                        <p:cTn id="9" dur="1" fill="hold">
                                          <p:stCondLst>
                                            <p:cond delay="999"/>
                                          </p:stCondLst>
                                        </p:cTn>
                                        <p:tgtEl>
                                          <p:spTgt spid="135"/>
                                        </p:tgtEl>
                                        <p:attrNameLst>
                                          <p:attrName>style.visibility</p:attrName>
                                        </p:attrNameLst>
                                      </p:cBhvr>
                                      <p:to>
                                        <p:strVal val="hidden"/>
                                      </p:to>
                                    </p:set>
                                  </p:childTnLst>
                                </p:cTn>
                              </p:par>
                            </p:childTnLst>
                          </p:cTn>
                        </p:par>
                        <p:par>
                          <p:cTn id="10" fill="hold">
                            <p:stCondLst>
                              <p:cond delay="1000"/>
                            </p:stCondLst>
                            <p:childTnLst>
                              <p:par>
                                <p:cTn id="11" presetID="1" presetClass="entr" presetSubtype="0"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par>
                          <p:cTn id="13" fill="hold">
                            <p:stCondLst>
                              <p:cond delay="1000"/>
                            </p:stCondLst>
                            <p:childTnLst>
                              <p:par>
                                <p:cTn id="14" presetID="1" presetClass="entr" presetSubtype="0" fill="hold" grpId="0" nodeType="afterEffect">
                                  <p:stCondLst>
                                    <p:cond delay="0"/>
                                  </p:stCondLst>
                                  <p:childTnLst>
                                    <p:set>
                                      <p:cBhvr>
                                        <p:cTn id="15" dur="1" fill="hold">
                                          <p:stCondLst>
                                            <p:cond delay="0"/>
                                          </p:stCondLst>
                                        </p:cTn>
                                        <p:tgtEl>
                                          <p:spTgt spid="139"/>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xit" presetSubtype="0" fill="hold" grpId="1" nodeType="clickEffect">
                                  <p:stCondLst>
                                    <p:cond delay="0"/>
                                  </p:stCondLst>
                                  <p:childTnLst>
                                    <p:set>
                                      <p:cBhvr>
                                        <p:cTn id="19" dur="1" fill="hold">
                                          <p:stCondLst>
                                            <p:cond delay="0"/>
                                          </p:stCondLst>
                                        </p:cTn>
                                        <p:tgtEl>
                                          <p:spTgt spid="139"/>
                                        </p:tgtEl>
                                        <p:attrNameLst>
                                          <p:attrName>style.visibility</p:attrName>
                                        </p:attrNameLst>
                                      </p:cBhvr>
                                      <p:to>
                                        <p:strVal val="hidden"/>
                                      </p:to>
                                    </p:set>
                                  </p:childTnLst>
                                </p:cTn>
                              </p:par>
                            </p:childTnLst>
                          </p:cTn>
                        </p:par>
                        <p:par>
                          <p:cTn id="20" fill="hold">
                            <p:stCondLst>
                              <p:cond delay="0"/>
                            </p:stCondLst>
                            <p:childTnLst>
                              <p:par>
                                <p:cTn id="21" presetID="1" presetClass="entr" presetSubtype="0" fill="hold" grpId="0" nodeType="afterEffect">
                                  <p:stCondLst>
                                    <p:cond delay="0"/>
                                  </p:stCondLst>
                                  <p:childTnLst>
                                    <p:set>
                                      <p:cBhvr>
                                        <p:cTn id="22" dur="1" fill="hold">
                                          <p:stCondLst>
                                            <p:cond delay="0"/>
                                          </p:stCondLst>
                                        </p:cTn>
                                        <p:tgtEl>
                                          <p:spTgt spid="1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 grpId="0" animBg="1"/>
      <p:bldP spid="139" grpId="1" animBg="1"/>
      <p:bldP spid="134" grpId="0" animBg="1"/>
    </p:bld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68354" name="Rectangle 2"/>
          <p:cNvSpPr>
            <a:spLocks noGrp="1" noChangeArrowheads="1"/>
          </p:cNvSpPr>
          <p:nvPr>
            <p:ph type="title"/>
          </p:nvPr>
        </p:nvSpPr>
        <p:spPr>
          <a:xfrm>
            <a:off x="0" y="76200"/>
            <a:ext cx="9144000" cy="1143000"/>
          </a:xfrm>
          <a:noFill/>
          <a:ln/>
        </p:spPr>
        <p:txBody>
          <a:bodyPr/>
          <a:lstStyle/>
          <a:p>
            <a:r>
              <a:rPr lang="en-US" sz="4000" dirty="0" smtClean="0">
                <a:solidFill>
                  <a:srgbClr val="FF0000"/>
                </a:solidFill>
              </a:rPr>
              <a:t>Solution: Evaluating an </a:t>
            </a:r>
            <a:r>
              <a:rPr lang="en-US" sz="4000" dirty="0">
                <a:solidFill>
                  <a:srgbClr val="FF0000"/>
                </a:solidFill>
              </a:rPr>
              <a:t>Expression</a:t>
            </a:r>
            <a:endParaRPr lang="en-US" dirty="0">
              <a:solidFill>
                <a:srgbClr val="FF0000"/>
              </a:solidFill>
            </a:endParaRPr>
          </a:p>
        </p:txBody>
      </p:sp>
      <p:sp>
        <p:nvSpPr>
          <p:cNvPr id="92" name="Rectangle 7"/>
          <p:cNvSpPr>
            <a:spLocks noChangeArrowheads="1"/>
          </p:cNvSpPr>
          <p:nvPr/>
        </p:nvSpPr>
        <p:spPr bwMode="auto">
          <a:xfrm>
            <a:off x="444500" y="1166813"/>
            <a:ext cx="8032750" cy="2667377"/>
          </a:xfrm>
          <a:prstGeom prst="rect">
            <a:avLst/>
          </a:prstGeom>
          <a:solidFill>
            <a:schemeClr val="bg1"/>
          </a:solidFill>
          <a:ln w="19050">
            <a:solidFill>
              <a:schemeClr val="tx1"/>
            </a:solidFill>
            <a:miter lim="800000"/>
            <a:headEnd/>
            <a:tailEnd/>
          </a:ln>
          <a:effectLst/>
        </p:spPr>
        <p:txBody>
          <a:bodyPr wrap="none" anchor="ctr">
            <a:prstTxWarp prst="textNoShape">
              <a:avLst/>
            </a:prstTxWarp>
          </a:bodyPr>
          <a:lstStyle/>
          <a:p>
            <a:endParaRPr lang="en-US"/>
          </a:p>
        </p:txBody>
      </p:sp>
      <p:sp>
        <p:nvSpPr>
          <p:cNvPr id="93" name="Text Box 8"/>
          <p:cNvSpPr txBox="1">
            <a:spLocks noChangeArrowheads="1"/>
          </p:cNvSpPr>
          <p:nvPr/>
        </p:nvSpPr>
        <p:spPr bwMode="auto">
          <a:xfrm>
            <a:off x="520700" y="1130528"/>
            <a:ext cx="7962900" cy="2458622"/>
          </a:xfrm>
          <a:prstGeom prst="rect">
            <a:avLst/>
          </a:prstGeom>
          <a:noFill/>
          <a:ln w="9525">
            <a:noFill/>
            <a:miter lim="800000"/>
            <a:headEnd/>
            <a:tailEnd/>
          </a:ln>
          <a:effectLst/>
        </p:spPr>
        <p:txBody>
          <a:bodyPr>
            <a:prstTxWarp prst="textNoShape">
              <a:avLst/>
            </a:prstTxWarp>
            <a:spAutoFit/>
          </a:bodyPr>
          <a:lstStyle/>
          <a:p>
            <a:pPr>
              <a:lnSpc>
                <a:spcPct val="110000"/>
              </a:lnSpc>
            </a:pPr>
            <a:r>
              <a:rPr noProof="1">
                <a:latin typeface="Courier New" charset="0"/>
              </a:rPr>
              <a:t>int main() {</a:t>
            </a:r>
            <a:endParaRPr noProof="1" smtClean="0">
              <a:latin typeface="Courier New" charset="0"/>
            </a:endParaRPr>
          </a:p>
          <a:p>
            <a:pPr>
              <a:lnSpc>
                <a:spcPct val="110000"/>
              </a:lnSpc>
            </a:pPr>
            <a:r>
              <a:rPr lang="en-US" noProof="1" smtClean="0">
                <a:latin typeface="Courier New" charset="0"/>
              </a:rPr>
              <a:t>   EvaluationContext context;</a:t>
            </a:r>
          </a:p>
          <a:p>
            <a:pPr>
              <a:lnSpc>
                <a:spcPct val="110000"/>
              </a:lnSpc>
            </a:pPr>
            <a:r>
              <a:rPr lang="en-US" noProof="1" smtClean="0">
                <a:latin typeface="Courier New" charset="0"/>
              </a:rPr>
              <a:t>   context.setValue("x", 2);</a:t>
            </a:r>
          </a:p>
          <a:p>
            <a:pPr>
              <a:lnSpc>
                <a:spcPct val="110000"/>
              </a:lnSpc>
            </a:pPr>
            <a:r>
              <a:rPr lang="en-US" noProof="1" smtClean="0">
                <a:latin typeface="Courier New" charset="0"/>
              </a:rPr>
              <a:t>   TokenScanner scanner = new TokenScanner("y = (9 – x) * 7");</a:t>
            </a:r>
          </a:p>
          <a:p>
            <a:pPr>
              <a:lnSpc>
                <a:spcPct val="110000"/>
              </a:lnSpc>
            </a:pPr>
            <a:r>
              <a:rPr lang="en-US" noProof="1" smtClean="0">
                <a:latin typeface="Courier New" charset="0"/>
              </a:rPr>
              <a:t>   scanner.ignoreWhitespace();</a:t>
            </a:r>
          </a:p>
          <a:p>
            <a:pPr>
              <a:lnSpc>
                <a:spcPct val="110000"/>
              </a:lnSpc>
            </a:pPr>
            <a:r>
              <a:rPr lang="en-US" noProof="1" smtClean="0">
                <a:latin typeface="Courier New" charset="0"/>
              </a:rPr>
              <a:t>   scanner.scanNumbers();</a:t>
            </a:r>
          </a:p>
          <a:p>
            <a:pPr>
              <a:lnSpc>
                <a:spcPct val="110000"/>
              </a:lnSpc>
            </a:pPr>
            <a:r>
              <a:rPr lang="en-US" noProof="1" smtClean="0">
                <a:latin typeface="Courier New" charset="0"/>
              </a:rPr>
              <a:t>   </a:t>
            </a:r>
            <a:r>
              <a:rPr noProof="1" smtClean="0">
                <a:latin typeface="Courier New" charset="0"/>
              </a:rPr>
              <a:t>Expression </a:t>
            </a:r>
            <a:r>
              <a:rPr noProof="1">
                <a:latin typeface="Courier New" charset="0"/>
              </a:rPr>
              <a:t>*exp =</a:t>
            </a:r>
            <a:r>
              <a:rPr noProof="1" smtClean="0">
                <a:latin typeface="Courier New" charset="0"/>
              </a:rPr>
              <a:t> </a:t>
            </a:r>
            <a:r>
              <a:rPr lang="en-US" noProof="1" smtClean="0">
                <a:latin typeface="Courier New" charset="0"/>
              </a:rPr>
              <a:t>parseExp</a:t>
            </a:r>
            <a:r>
              <a:rPr noProof="1" smtClean="0">
                <a:latin typeface="Courier New" charset="0"/>
              </a:rPr>
              <a:t>(scanner)</a:t>
            </a:r>
            <a:r>
              <a:rPr noProof="1">
                <a:latin typeface="Courier New" charset="0"/>
              </a:rPr>
              <a:t>;</a:t>
            </a:r>
          </a:p>
          <a:p>
            <a:pPr>
              <a:lnSpc>
                <a:spcPct val="110000"/>
              </a:lnSpc>
            </a:pPr>
            <a:r>
              <a:rPr noProof="1">
                <a:latin typeface="Courier New" charset="0"/>
              </a:rPr>
              <a:t>  </a:t>
            </a:r>
            <a:r>
              <a:rPr noProof="1" smtClean="0">
                <a:latin typeface="Courier New" charset="0"/>
              </a:rPr>
              <a:t> </a:t>
            </a:r>
            <a:r>
              <a:rPr lang="en-US" noProof="1" smtClean="0">
                <a:latin typeface="Courier New" charset="0"/>
              </a:rPr>
              <a:t>cout &lt;&lt; exp-&gt;eval(context) &lt;&lt; endl;</a:t>
            </a:r>
          </a:p>
          <a:p>
            <a:pPr>
              <a:lnSpc>
                <a:spcPct val="110000"/>
              </a:lnSpc>
            </a:pPr>
            <a:r>
              <a:rPr lang="en-US" noProof="1" smtClean="0">
                <a:latin typeface="Courier New" charset="0"/>
              </a:rPr>
              <a:t>   return 0;</a:t>
            </a:r>
            <a:endParaRPr noProof="1" smtClean="0">
              <a:latin typeface="Courier New" charset="0"/>
            </a:endParaRPr>
          </a:p>
          <a:p>
            <a:pPr>
              <a:lnSpc>
                <a:spcPct val="110000"/>
              </a:lnSpc>
            </a:pPr>
            <a:r>
              <a:rPr noProof="1">
                <a:latin typeface="Courier New" charset="0"/>
              </a:rPr>
              <a:t>}</a:t>
            </a:r>
          </a:p>
        </p:txBody>
      </p:sp>
      <p:sp>
        <p:nvSpPr>
          <p:cNvPr id="94" name="Rectangle 69"/>
          <p:cNvSpPr>
            <a:spLocks noChangeArrowheads="1"/>
          </p:cNvSpPr>
          <p:nvPr/>
        </p:nvSpPr>
        <p:spPr bwMode="auto">
          <a:xfrm>
            <a:off x="7289800" y="3379415"/>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95" name="Text Box 70"/>
          <p:cNvSpPr txBox="1">
            <a:spLocks noChangeArrowheads="1"/>
          </p:cNvSpPr>
          <p:nvPr/>
        </p:nvSpPr>
        <p:spPr bwMode="auto">
          <a:xfrm>
            <a:off x="7251700" y="308913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a:latin typeface="Courier New" charset="0"/>
              </a:rPr>
              <a:t>exp</a:t>
            </a:r>
          </a:p>
        </p:txBody>
      </p:sp>
      <p:sp>
        <p:nvSpPr>
          <p:cNvPr id="96" name="Rectangle 67"/>
          <p:cNvSpPr>
            <a:spLocks noChangeArrowheads="1"/>
          </p:cNvSpPr>
          <p:nvPr/>
        </p:nvSpPr>
        <p:spPr bwMode="auto">
          <a:xfrm>
            <a:off x="5324475" y="3379415"/>
            <a:ext cx="1825625"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97" name="Text Box 68"/>
          <p:cNvSpPr txBox="1">
            <a:spLocks noChangeArrowheads="1"/>
          </p:cNvSpPr>
          <p:nvPr/>
        </p:nvSpPr>
        <p:spPr bwMode="auto">
          <a:xfrm>
            <a:off x="5283200" y="308550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scanner</a:t>
            </a:r>
            <a:endParaRPr lang="en-US" dirty="0">
              <a:latin typeface="Courier New" charset="0"/>
            </a:endParaRPr>
          </a:p>
        </p:txBody>
      </p:sp>
      <p:sp>
        <p:nvSpPr>
          <p:cNvPr id="98" name="Rectangle 71"/>
          <p:cNvSpPr>
            <a:spLocks noChangeArrowheads="1"/>
          </p:cNvSpPr>
          <p:nvPr/>
        </p:nvSpPr>
        <p:spPr bwMode="auto">
          <a:xfrm>
            <a:off x="5359400" y="3389695"/>
            <a:ext cx="1800756" cy="307777"/>
          </a:xfrm>
          <a:prstGeom prst="rect">
            <a:avLst/>
          </a:prstGeom>
          <a:noFill/>
          <a:ln w="9525">
            <a:noFill/>
            <a:miter lim="800000"/>
            <a:headEnd/>
            <a:tailEnd/>
          </a:ln>
          <a:effectLst/>
        </p:spPr>
        <p:txBody>
          <a:bodyPr wrap="none">
            <a:prstTxWarp prst="textNoShape">
              <a:avLst/>
            </a:prstTxWarp>
            <a:spAutoFit/>
          </a:bodyPr>
          <a:lstStyle/>
          <a:p>
            <a:r>
              <a:rPr lang="en-US" noProof="1" smtClean="0">
                <a:latin typeface="Courier New" charset="0"/>
              </a:rPr>
              <a:t>y </a:t>
            </a:r>
            <a:r>
              <a:rPr noProof="1" smtClean="0">
                <a:latin typeface="Courier New" charset="0"/>
              </a:rPr>
              <a:t>= </a:t>
            </a:r>
            <a:r>
              <a:rPr lang="en-US" noProof="1" smtClean="0">
                <a:latin typeface="Courier New" charset="0"/>
              </a:rPr>
              <a:t>(9</a:t>
            </a:r>
            <a:r>
              <a:rPr noProof="1" smtClean="0">
                <a:latin typeface="Courier New" charset="0"/>
              </a:rPr>
              <a:t> </a:t>
            </a:r>
            <a:r>
              <a:rPr lang="en-US" noProof="1" smtClean="0">
                <a:latin typeface="Courier New" charset="0"/>
              </a:rPr>
              <a:t>–</a:t>
            </a:r>
            <a:r>
              <a:rPr noProof="1" smtClean="0">
                <a:latin typeface="Courier New" charset="0"/>
              </a:rPr>
              <a:t> </a:t>
            </a:r>
            <a:r>
              <a:rPr lang="en-US" noProof="1" smtClean="0">
                <a:latin typeface="Courier New" charset="0"/>
              </a:rPr>
              <a:t>x)</a:t>
            </a:r>
            <a:r>
              <a:rPr noProof="1" smtClean="0">
                <a:latin typeface="Courier New" charset="0"/>
              </a:rPr>
              <a:t> </a:t>
            </a:r>
            <a:r>
              <a:rPr lang="en-US" noProof="1" smtClean="0">
                <a:latin typeface="Courier New" charset="0"/>
              </a:rPr>
              <a:t>*</a:t>
            </a:r>
            <a:r>
              <a:rPr noProof="1" smtClean="0">
                <a:latin typeface="Courier New" charset="0"/>
              </a:rPr>
              <a:t> </a:t>
            </a:r>
            <a:r>
              <a:rPr lang="en-US" noProof="1" smtClean="0">
                <a:latin typeface="Courier New" charset="0"/>
              </a:rPr>
              <a:t>7</a:t>
            </a:r>
            <a:endParaRPr lang="en-US" dirty="0">
              <a:latin typeface="Courier New" charset="0"/>
            </a:endParaRPr>
          </a:p>
        </p:txBody>
      </p:sp>
      <p:grpSp>
        <p:nvGrpSpPr>
          <p:cNvPr id="2" name="Group 213"/>
          <p:cNvGrpSpPr/>
          <p:nvPr/>
        </p:nvGrpSpPr>
        <p:grpSpPr>
          <a:xfrm>
            <a:off x="1103923" y="5374506"/>
            <a:ext cx="7469187" cy="1257304"/>
            <a:chOff x="1103923" y="5374506"/>
            <a:chExt cx="7469187" cy="1257304"/>
          </a:xfrm>
        </p:grpSpPr>
        <p:sp>
          <p:nvSpPr>
            <p:cNvPr id="100" name="Line 2"/>
            <p:cNvSpPr>
              <a:spLocks noChangeShapeType="1"/>
            </p:cNvSpPr>
            <p:nvPr/>
          </p:nvSpPr>
          <p:spPr bwMode="auto">
            <a:xfrm flipV="1">
              <a:off x="1905610" y="5374506"/>
              <a:ext cx="152400" cy="152400"/>
            </a:xfrm>
            <a:prstGeom prst="line">
              <a:avLst/>
            </a:prstGeom>
            <a:noFill/>
            <a:ln w="9525">
              <a:solidFill>
                <a:srgbClr val="CCFFFF"/>
              </a:solidFill>
              <a:round/>
              <a:headEnd/>
              <a:tailEnd/>
            </a:ln>
            <a:effectLst/>
          </p:spPr>
          <p:txBody>
            <a:bodyPr wrap="none" anchor="ctr">
              <a:prstTxWarp prst="textNoShape">
                <a:avLst/>
              </a:prstTxWarp>
            </a:bodyPr>
            <a:lstStyle/>
            <a:p>
              <a:endParaRPr lang="en-US"/>
            </a:p>
          </p:txBody>
        </p:sp>
        <p:sp>
          <p:nvSpPr>
            <p:cNvPr id="101" name="Line 5"/>
            <p:cNvSpPr>
              <a:spLocks noChangeShapeType="1"/>
            </p:cNvSpPr>
            <p:nvPr/>
          </p:nvSpPr>
          <p:spPr bwMode="auto">
            <a:xfrm flipV="1">
              <a:off x="6541110" y="5374506"/>
              <a:ext cx="152400" cy="152400"/>
            </a:xfrm>
            <a:prstGeom prst="line">
              <a:avLst/>
            </a:prstGeom>
            <a:noFill/>
            <a:ln w="9525">
              <a:solidFill>
                <a:srgbClr val="CCFFFF"/>
              </a:solidFill>
              <a:round/>
              <a:headEnd/>
              <a:tailEnd/>
            </a:ln>
            <a:effectLst/>
          </p:spPr>
          <p:txBody>
            <a:bodyPr wrap="none" anchor="ctr">
              <a:prstTxWarp prst="textNoShape">
                <a:avLst/>
              </a:prstTxWarp>
            </a:bodyPr>
            <a:lstStyle/>
            <a:p>
              <a:endParaRPr lang="en-US"/>
            </a:p>
          </p:txBody>
        </p:sp>
        <p:grpSp>
          <p:nvGrpSpPr>
            <p:cNvPr id="3" name="Group 9"/>
            <p:cNvGrpSpPr>
              <a:grpSpLocks/>
            </p:cNvGrpSpPr>
            <p:nvPr/>
          </p:nvGrpSpPr>
          <p:grpSpPr bwMode="auto">
            <a:xfrm>
              <a:off x="1103923" y="5807898"/>
              <a:ext cx="688975" cy="560388"/>
              <a:chOff x="4894" y="3729"/>
              <a:chExt cx="434" cy="353"/>
            </a:xfrm>
          </p:grpSpPr>
          <p:sp>
            <p:nvSpPr>
              <p:cNvPr id="232" name="Rectangle 10"/>
              <p:cNvSpPr>
                <a:spLocks noChangeArrowheads="1"/>
              </p:cNvSpPr>
              <p:nvPr/>
            </p:nvSpPr>
            <p:spPr bwMode="auto">
              <a:xfrm>
                <a:off x="4894" y="3915"/>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233" name="Rectangle 11"/>
              <p:cNvSpPr>
                <a:spLocks noChangeArrowheads="1"/>
              </p:cNvSpPr>
              <p:nvPr/>
            </p:nvSpPr>
            <p:spPr bwMode="auto">
              <a:xfrm>
                <a:off x="4896" y="3897"/>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y</a:t>
                </a:r>
                <a:endParaRPr lang="en-US" dirty="0">
                  <a:latin typeface="Courier New" charset="0"/>
                </a:endParaRPr>
              </a:p>
            </p:txBody>
          </p:sp>
          <p:sp>
            <p:nvSpPr>
              <p:cNvPr id="234" name="Rectangle 12"/>
              <p:cNvSpPr>
                <a:spLocks noChangeArrowheads="1"/>
              </p:cNvSpPr>
              <p:nvPr/>
            </p:nvSpPr>
            <p:spPr bwMode="auto">
              <a:xfrm>
                <a:off x="4894" y="3747"/>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235" name="Rectangle 13"/>
              <p:cNvSpPr>
                <a:spLocks noChangeArrowheads="1"/>
              </p:cNvSpPr>
              <p:nvPr/>
            </p:nvSpPr>
            <p:spPr bwMode="auto">
              <a:xfrm>
                <a:off x="4896" y="3729"/>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noProof="1">
                    <a:latin typeface="Courier New" charset="0"/>
                  </a:rPr>
                  <a:t>ID</a:t>
                </a:r>
                <a:endParaRPr lang="en-US" dirty="0">
                  <a:latin typeface="Courier New" charset="0"/>
                </a:endParaRPr>
              </a:p>
            </p:txBody>
          </p:sp>
        </p:grpSp>
        <p:grpSp>
          <p:nvGrpSpPr>
            <p:cNvPr id="4" name="Group 15"/>
            <p:cNvGrpSpPr>
              <a:grpSpLocks/>
            </p:cNvGrpSpPr>
            <p:nvPr/>
          </p:nvGrpSpPr>
          <p:grpSpPr bwMode="auto">
            <a:xfrm>
              <a:off x="3467710" y="5807898"/>
              <a:ext cx="762000" cy="560388"/>
              <a:chOff x="1552" y="3729"/>
              <a:chExt cx="480" cy="353"/>
            </a:xfrm>
          </p:grpSpPr>
          <p:sp>
            <p:nvSpPr>
              <p:cNvPr id="228" name="Rectangle 16"/>
              <p:cNvSpPr>
                <a:spLocks noChangeArrowheads="1"/>
              </p:cNvSpPr>
              <p:nvPr/>
            </p:nvSpPr>
            <p:spPr bwMode="auto">
              <a:xfrm>
                <a:off x="1568" y="3915"/>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229" name="Rectangle 17"/>
              <p:cNvSpPr>
                <a:spLocks noChangeArrowheads="1"/>
              </p:cNvSpPr>
              <p:nvPr/>
            </p:nvSpPr>
            <p:spPr bwMode="auto">
              <a:xfrm>
                <a:off x="1570" y="3897"/>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9</a:t>
                </a:r>
                <a:endParaRPr lang="en-US" dirty="0">
                  <a:latin typeface="Courier New" charset="0"/>
                </a:endParaRPr>
              </a:p>
            </p:txBody>
          </p:sp>
          <p:sp>
            <p:nvSpPr>
              <p:cNvPr id="230" name="Rectangle 18"/>
              <p:cNvSpPr>
                <a:spLocks noChangeArrowheads="1"/>
              </p:cNvSpPr>
              <p:nvPr/>
            </p:nvSpPr>
            <p:spPr bwMode="auto">
              <a:xfrm>
                <a:off x="1568" y="3747"/>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231" name="Rectangle 19"/>
              <p:cNvSpPr>
                <a:spLocks noChangeArrowheads="1"/>
              </p:cNvSpPr>
              <p:nvPr/>
            </p:nvSpPr>
            <p:spPr bwMode="auto">
              <a:xfrm>
                <a:off x="1552" y="3729"/>
                <a:ext cx="480"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CONST</a:t>
                </a:r>
                <a:endParaRPr lang="en-US" dirty="0">
                  <a:latin typeface="Courier New" charset="0"/>
                </a:endParaRPr>
              </a:p>
            </p:txBody>
          </p:sp>
        </p:grpSp>
        <p:grpSp>
          <p:nvGrpSpPr>
            <p:cNvPr id="5" name="Group 20"/>
            <p:cNvGrpSpPr>
              <a:grpSpLocks/>
            </p:cNvGrpSpPr>
            <p:nvPr/>
          </p:nvGrpSpPr>
          <p:grpSpPr bwMode="auto">
            <a:xfrm>
              <a:off x="5763235" y="5807898"/>
              <a:ext cx="688975" cy="560388"/>
              <a:chOff x="4894" y="3729"/>
              <a:chExt cx="434" cy="353"/>
            </a:xfrm>
          </p:grpSpPr>
          <p:sp>
            <p:nvSpPr>
              <p:cNvPr id="224" name="Rectangle 21"/>
              <p:cNvSpPr>
                <a:spLocks noChangeArrowheads="1"/>
              </p:cNvSpPr>
              <p:nvPr/>
            </p:nvSpPr>
            <p:spPr bwMode="auto">
              <a:xfrm>
                <a:off x="4894" y="3915"/>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225" name="Rectangle 22"/>
              <p:cNvSpPr>
                <a:spLocks noChangeArrowheads="1"/>
              </p:cNvSpPr>
              <p:nvPr/>
            </p:nvSpPr>
            <p:spPr bwMode="auto">
              <a:xfrm>
                <a:off x="4896" y="3897"/>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x</a:t>
                </a:r>
                <a:endParaRPr lang="en-US" dirty="0">
                  <a:latin typeface="Courier New" charset="0"/>
                </a:endParaRPr>
              </a:p>
            </p:txBody>
          </p:sp>
          <p:sp>
            <p:nvSpPr>
              <p:cNvPr id="226" name="Rectangle 23"/>
              <p:cNvSpPr>
                <a:spLocks noChangeArrowheads="1"/>
              </p:cNvSpPr>
              <p:nvPr/>
            </p:nvSpPr>
            <p:spPr bwMode="auto">
              <a:xfrm>
                <a:off x="4894" y="3747"/>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227" name="Rectangle 24"/>
              <p:cNvSpPr>
                <a:spLocks noChangeArrowheads="1"/>
              </p:cNvSpPr>
              <p:nvPr/>
            </p:nvSpPr>
            <p:spPr bwMode="auto">
              <a:xfrm>
                <a:off x="4896" y="3729"/>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noProof="1">
                    <a:latin typeface="Courier New" charset="0"/>
                  </a:rPr>
                  <a:t>ID</a:t>
                </a:r>
                <a:endParaRPr lang="en-US" dirty="0">
                  <a:latin typeface="Courier New" charset="0"/>
                </a:endParaRPr>
              </a:p>
            </p:txBody>
          </p:sp>
        </p:grpSp>
        <p:grpSp>
          <p:nvGrpSpPr>
            <p:cNvPr id="6" name="Group 25"/>
            <p:cNvGrpSpPr>
              <a:grpSpLocks/>
            </p:cNvGrpSpPr>
            <p:nvPr/>
          </p:nvGrpSpPr>
          <p:grpSpPr bwMode="auto">
            <a:xfrm>
              <a:off x="4620235" y="5807897"/>
              <a:ext cx="688975" cy="823913"/>
              <a:chOff x="3078" y="3729"/>
              <a:chExt cx="434" cy="519"/>
            </a:xfrm>
          </p:grpSpPr>
          <p:sp>
            <p:nvSpPr>
              <p:cNvPr id="204" name="Rectangle 26"/>
              <p:cNvSpPr>
                <a:spLocks noChangeArrowheads="1"/>
              </p:cNvSpPr>
              <p:nvPr/>
            </p:nvSpPr>
            <p:spPr bwMode="auto">
              <a:xfrm>
                <a:off x="3078" y="3915"/>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217" name="Rectangle 27"/>
              <p:cNvSpPr>
                <a:spLocks noChangeArrowheads="1"/>
              </p:cNvSpPr>
              <p:nvPr/>
            </p:nvSpPr>
            <p:spPr bwMode="auto">
              <a:xfrm>
                <a:off x="3080" y="3897"/>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a:t>
                </a:r>
                <a:endParaRPr lang="en-US" dirty="0">
                  <a:latin typeface="Courier New" charset="0"/>
                </a:endParaRPr>
              </a:p>
            </p:txBody>
          </p:sp>
          <p:sp>
            <p:nvSpPr>
              <p:cNvPr id="220" name="Rectangle 28"/>
              <p:cNvSpPr>
                <a:spLocks noChangeArrowheads="1"/>
              </p:cNvSpPr>
              <p:nvPr/>
            </p:nvSpPr>
            <p:spPr bwMode="auto">
              <a:xfrm>
                <a:off x="3078" y="3747"/>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221" name="Rectangle 29"/>
              <p:cNvSpPr>
                <a:spLocks noChangeArrowheads="1"/>
              </p:cNvSpPr>
              <p:nvPr/>
            </p:nvSpPr>
            <p:spPr bwMode="auto">
              <a:xfrm>
                <a:off x="3080" y="3729"/>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COMP</a:t>
                </a:r>
                <a:endParaRPr lang="en-US" dirty="0">
                  <a:latin typeface="Courier New" charset="0"/>
                </a:endParaRPr>
              </a:p>
            </p:txBody>
          </p:sp>
          <p:sp>
            <p:nvSpPr>
              <p:cNvPr id="222" name="Rectangle 30"/>
              <p:cNvSpPr>
                <a:spLocks noChangeArrowheads="1"/>
              </p:cNvSpPr>
              <p:nvPr/>
            </p:nvSpPr>
            <p:spPr bwMode="auto">
              <a:xfrm>
                <a:off x="3078" y="4081"/>
                <a:ext cx="213"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223" name="Rectangle 31"/>
              <p:cNvSpPr>
                <a:spLocks noChangeArrowheads="1"/>
              </p:cNvSpPr>
              <p:nvPr/>
            </p:nvSpPr>
            <p:spPr bwMode="auto">
              <a:xfrm>
                <a:off x="3293" y="4081"/>
                <a:ext cx="219"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grpSp>
        <p:cxnSp>
          <p:nvCxnSpPr>
            <p:cNvPr id="106" name="AutoShape 32"/>
            <p:cNvCxnSpPr>
              <a:cxnSpLocks noChangeShapeType="1"/>
              <a:stCxn id="107" idx="6"/>
            </p:cNvCxnSpPr>
            <p:nvPr/>
          </p:nvCxnSpPr>
          <p:spPr bwMode="auto">
            <a:xfrm flipV="1">
              <a:off x="5180623" y="5959916"/>
              <a:ext cx="585787" cy="545684"/>
            </a:xfrm>
            <a:prstGeom prst="bentConnector3">
              <a:avLst>
                <a:gd name="adj1" fmla="val 50000"/>
              </a:avLst>
            </a:prstGeom>
            <a:noFill/>
            <a:ln w="9525">
              <a:solidFill>
                <a:schemeClr val="tx1"/>
              </a:solidFill>
              <a:miter lim="800000"/>
              <a:headEnd/>
              <a:tailEnd type="triangle" w="med" len="med"/>
            </a:ln>
            <a:effectLst/>
          </p:spPr>
        </p:cxnSp>
        <p:sp>
          <p:nvSpPr>
            <p:cNvPr id="107" name="Oval 33"/>
            <p:cNvSpPr>
              <a:spLocks noChangeArrowheads="1"/>
            </p:cNvSpPr>
            <p:nvPr/>
          </p:nvSpPr>
          <p:spPr bwMode="auto">
            <a:xfrm>
              <a:off x="5106010" y="6468294"/>
              <a:ext cx="74613" cy="74612"/>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pPr>
                <a:lnSpc>
                  <a:spcPct val="90000"/>
                </a:lnSpc>
              </a:pPr>
              <a:endParaRPr lang="en-US"/>
            </a:p>
          </p:txBody>
        </p:sp>
        <p:sp>
          <p:nvSpPr>
            <p:cNvPr id="108" name="Oval 34"/>
            <p:cNvSpPr>
              <a:spLocks noChangeArrowheads="1"/>
            </p:cNvSpPr>
            <p:nvPr/>
          </p:nvSpPr>
          <p:spPr bwMode="auto">
            <a:xfrm>
              <a:off x="4750410" y="6468294"/>
              <a:ext cx="74613" cy="74612"/>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pPr>
                <a:lnSpc>
                  <a:spcPct val="90000"/>
                </a:lnSpc>
              </a:pPr>
              <a:endParaRPr lang="en-US"/>
            </a:p>
          </p:txBody>
        </p:sp>
        <p:cxnSp>
          <p:nvCxnSpPr>
            <p:cNvPr id="109" name="AutoShape 35"/>
            <p:cNvCxnSpPr>
              <a:cxnSpLocks noChangeShapeType="1"/>
              <a:stCxn id="108" idx="2"/>
            </p:cNvCxnSpPr>
            <p:nvPr/>
          </p:nvCxnSpPr>
          <p:spPr bwMode="auto">
            <a:xfrm rot="10800000">
              <a:off x="3493110" y="5984106"/>
              <a:ext cx="1257300" cy="522288"/>
            </a:xfrm>
            <a:prstGeom prst="bentConnector3">
              <a:avLst>
                <a:gd name="adj1" fmla="val 118306"/>
              </a:avLst>
            </a:prstGeom>
            <a:noFill/>
            <a:ln w="9525">
              <a:solidFill>
                <a:schemeClr val="tx1"/>
              </a:solidFill>
              <a:miter lim="800000"/>
              <a:headEnd/>
              <a:tailEnd type="triangle" w="med" len="med"/>
            </a:ln>
            <a:effectLst/>
          </p:spPr>
        </p:cxnSp>
        <p:sp>
          <p:nvSpPr>
            <p:cNvPr id="110" name="Rectangle 36"/>
            <p:cNvSpPr>
              <a:spLocks noChangeArrowheads="1"/>
            </p:cNvSpPr>
            <p:nvPr/>
          </p:nvSpPr>
          <p:spPr bwMode="auto">
            <a:xfrm>
              <a:off x="7849210" y="6103169"/>
              <a:ext cx="688975" cy="265112"/>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11" name="Rectangle 37"/>
            <p:cNvSpPr>
              <a:spLocks noChangeArrowheads="1"/>
            </p:cNvSpPr>
            <p:nvPr/>
          </p:nvSpPr>
          <p:spPr bwMode="auto">
            <a:xfrm>
              <a:off x="7852385" y="6074216"/>
              <a:ext cx="684213" cy="28982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7</a:t>
              </a:r>
              <a:endParaRPr lang="en-US" dirty="0">
                <a:latin typeface="Courier New" charset="0"/>
              </a:endParaRPr>
            </a:p>
          </p:txBody>
        </p:sp>
        <p:sp>
          <p:nvSpPr>
            <p:cNvPr id="112" name="Rectangle 38"/>
            <p:cNvSpPr>
              <a:spLocks noChangeArrowheads="1"/>
            </p:cNvSpPr>
            <p:nvPr/>
          </p:nvSpPr>
          <p:spPr bwMode="auto">
            <a:xfrm>
              <a:off x="7849210" y="5836469"/>
              <a:ext cx="688975" cy="265112"/>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13" name="Rectangle 39"/>
            <p:cNvSpPr>
              <a:spLocks noChangeArrowheads="1"/>
            </p:cNvSpPr>
            <p:nvPr/>
          </p:nvSpPr>
          <p:spPr bwMode="auto">
            <a:xfrm>
              <a:off x="7811110" y="5807516"/>
              <a:ext cx="762000" cy="28982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CONST</a:t>
              </a:r>
              <a:endParaRPr lang="en-US" dirty="0">
                <a:latin typeface="Courier New" charset="0"/>
              </a:endParaRPr>
            </a:p>
          </p:txBody>
        </p:sp>
        <p:grpSp>
          <p:nvGrpSpPr>
            <p:cNvPr id="7" name="Group 40"/>
            <p:cNvGrpSpPr>
              <a:grpSpLocks/>
            </p:cNvGrpSpPr>
            <p:nvPr/>
          </p:nvGrpSpPr>
          <p:grpSpPr bwMode="auto">
            <a:xfrm>
              <a:off x="6817335" y="5807897"/>
              <a:ext cx="688975" cy="823913"/>
              <a:chOff x="3078" y="3729"/>
              <a:chExt cx="434" cy="519"/>
            </a:xfrm>
          </p:grpSpPr>
          <p:sp>
            <p:nvSpPr>
              <p:cNvPr id="146" name="Rectangle 41"/>
              <p:cNvSpPr>
                <a:spLocks noChangeArrowheads="1"/>
              </p:cNvSpPr>
              <p:nvPr/>
            </p:nvSpPr>
            <p:spPr bwMode="auto">
              <a:xfrm>
                <a:off x="3078" y="3915"/>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47" name="Rectangle 42"/>
              <p:cNvSpPr>
                <a:spLocks noChangeArrowheads="1"/>
              </p:cNvSpPr>
              <p:nvPr/>
            </p:nvSpPr>
            <p:spPr bwMode="auto">
              <a:xfrm>
                <a:off x="3080" y="3897"/>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a:t>
                </a:r>
                <a:endParaRPr lang="en-US" dirty="0">
                  <a:latin typeface="Courier New" charset="0"/>
                </a:endParaRPr>
              </a:p>
            </p:txBody>
          </p:sp>
          <p:sp>
            <p:nvSpPr>
              <p:cNvPr id="148" name="Rectangle 43"/>
              <p:cNvSpPr>
                <a:spLocks noChangeArrowheads="1"/>
              </p:cNvSpPr>
              <p:nvPr/>
            </p:nvSpPr>
            <p:spPr bwMode="auto">
              <a:xfrm>
                <a:off x="3078" y="3747"/>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57" name="Rectangle 44"/>
              <p:cNvSpPr>
                <a:spLocks noChangeArrowheads="1"/>
              </p:cNvSpPr>
              <p:nvPr/>
            </p:nvSpPr>
            <p:spPr bwMode="auto">
              <a:xfrm>
                <a:off x="3080" y="3729"/>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COMP</a:t>
                </a:r>
                <a:endParaRPr lang="en-US" dirty="0">
                  <a:latin typeface="Courier New" charset="0"/>
                </a:endParaRPr>
              </a:p>
            </p:txBody>
          </p:sp>
          <p:sp>
            <p:nvSpPr>
              <p:cNvPr id="163" name="Rectangle 45"/>
              <p:cNvSpPr>
                <a:spLocks noChangeArrowheads="1"/>
              </p:cNvSpPr>
              <p:nvPr/>
            </p:nvSpPr>
            <p:spPr bwMode="auto">
              <a:xfrm>
                <a:off x="3078" y="4081"/>
                <a:ext cx="213"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201" name="Rectangle 46"/>
              <p:cNvSpPr>
                <a:spLocks noChangeArrowheads="1"/>
              </p:cNvSpPr>
              <p:nvPr/>
            </p:nvSpPr>
            <p:spPr bwMode="auto">
              <a:xfrm>
                <a:off x="3293" y="4081"/>
                <a:ext cx="219"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grpSp>
        <p:sp>
          <p:nvSpPr>
            <p:cNvPr id="115" name="Oval 47"/>
            <p:cNvSpPr>
              <a:spLocks noChangeArrowheads="1"/>
            </p:cNvSpPr>
            <p:nvPr/>
          </p:nvSpPr>
          <p:spPr bwMode="auto">
            <a:xfrm>
              <a:off x="7303110" y="6468294"/>
              <a:ext cx="74613" cy="74612"/>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pPr>
                <a:lnSpc>
                  <a:spcPct val="90000"/>
                </a:lnSpc>
              </a:pPr>
              <a:endParaRPr lang="en-US"/>
            </a:p>
          </p:txBody>
        </p:sp>
        <p:sp>
          <p:nvSpPr>
            <p:cNvPr id="117" name="Oval 48"/>
            <p:cNvSpPr>
              <a:spLocks noChangeArrowheads="1"/>
            </p:cNvSpPr>
            <p:nvPr/>
          </p:nvSpPr>
          <p:spPr bwMode="auto">
            <a:xfrm>
              <a:off x="6947510" y="6468294"/>
              <a:ext cx="74613" cy="74612"/>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pPr>
                <a:lnSpc>
                  <a:spcPct val="90000"/>
                </a:lnSpc>
              </a:pPr>
              <a:endParaRPr lang="en-US"/>
            </a:p>
          </p:txBody>
        </p:sp>
        <p:cxnSp>
          <p:nvCxnSpPr>
            <p:cNvPr id="118" name="AutoShape 49"/>
            <p:cNvCxnSpPr>
              <a:cxnSpLocks noChangeShapeType="1"/>
              <a:stCxn id="115" idx="6"/>
              <a:endCxn id="112" idx="1"/>
            </p:cNvCxnSpPr>
            <p:nvPr/>
          </p:nvCxnSpPr>
          <p:spPr bwMode="auto">
            <a:xfrm flipV="1">
              <a:off x="7377723" y="5969819"/>
              <a:ext cx="471487" cy="536575"/>
            </a:xfrm>
            <a:prstGeom prst="bentConnector3">
              <a:avLst>
                <a:gd name="adj1" fmla="val 52185"/>
              </a:avLst>
            </a:prstGeom>
            <a:noFill/>
            <a:ln w="9525">
              <a:solidFill>
                <a:schemeClr val="tx1"/>
              </a:solidFill>
              <a:miter lim="800000"/>
              <a:headEnd/>
              <a:tailEnd type="triangle" w="med" len="med"/>
            </a:ln>
            <a:effectLst/>
          </p:spPr>
        </p:cxnSp>
        <p:cxnSp>
          <p:nvCxnSpPr>
            <p:cNvPr id="119" name="AutoShape 50"/>
            <p:cNvCxnSpPr>
              <a:cxnSpLocks noChangeShapeType="1"/>
              <a:stCxn id="117" idx="2"/>
            </p:cNvCxnSpPr>
            <p:nvPr/>
          </p:nvCxnSpPr>
          <p:spPr bwMode="auto">
            <a:xfrm rot="10800000">
              <a:off x="6553200" y="5638800"/>
              <a:ext cx="394310" cy="866800"/>
            </a:xfrm>
            <a:prstGeom prst="bentConnector2">
              <a:avLst/>
            </a:prstGeom>
            <a:noFill/>
            <a:ln w="9525">
              <a:solidFill>
                <a:schemeClr val="tx1"/>
              </a:solidFill>
              <a:miter lim="800000"/>
              <a:headEnd/>
              <a:tailEnd/>
            </a:ln>
            <a:effectLst/>
          </p:spPr>
        </p:cxnSp>
        <p:cxnSp>
          <p:nvCxnSpPr>
            <p:cNvPr id="122" name="AutoShape 51"/>
            <p:cNvCxnSpPr>
              <a:cxnSpLocks noChangeShapeType="1"/>
              <a:endCxn id="221" idx="1"/>
            </p:cNvCxnSpPr>
            <p:nvPr/>
          </p:nvCxnSpPr>
          <p:spPr bwMode="auto">
            <a:xfrm rot="10800000" flipV="1">
              <a:off x="4623410" y="5647856"/>
              <a:ext cx="1917700" cy="305298"/>
            </a:xfrm>
            <a:prstGeom prst="bentConnector3">
              <a:avLst>
                <a:gd name="adj1" fmla="val 111921"/>
              </a:avLst>
            </a:prstGeom>
            <a:noFill/>
            <a:ln w="9525">
              <a:solidFill>
                <a:schemeClr val="tx1"/>
              </a:solidFill>
              <a:miter lim="800000"/>
              <a:headEnd/>
              <a:tailEnd type="triangle" w="med" len="med"/>
            </a:ln>
            <a:effectLst/>
          </p:spPr>
        </p:cxnSp>
        <p:grpSp>
          <p:nvGrpSpPr>
            <p:cNvPr id="8" name="Group 52"/>
            <p:cNvGrpSpPr>
              <a:grpSpLocks/>
            </p:cNvGrpSpPr>
            <p:nvPr/>
          </p:nvGrpSpPr>
          <p:grpSpPr bwMode="auto">
            <a:xfrm>
              <a:off x="2261210" y="5807897"/>
              <a:ext cx="688975" cy="823913"/>
              <a:chOff x="3078" y="3729"/>
              <a:chExt cx="434" cy="519"/>
            </a:xfrm>
          </p:grpSpPr>
          <p:sp>
            <p:nvSpPr>
              <p:cNvPr id="134" name="Rectangle 53"/>
              <p:cNvSpPr>
                <a:spLocks noChangeArrowheads="1"/>
              </p:cNvSpPr>
              <p:nvPr/>
            </p:nvSpPr>
            <p:spPr bwMode="auto">
              <a:xfrm>
                <a:off x="3078" y="3915"/>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35" name="Rectangle 54"/>
              <p:cNvSpPr>
                <a:spLocks noChangeArrowheads="1"/>
              </p:cNvSpPr>
              <p:nvPr/>
            </p:nvSpPr>
            <p:spPr bwMode="auto">
              <a:xfrm>
                <a:off x="3080" y="3897"/>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noProof="1">
                    <a:latin typeface="Courier New" charset="0"/>
                  </a:rPr>
                  <a:t>=</a:t>
                </a:r>
                <a:endParaRPr lang="en-US" dirty="0">
                  <a:latin typeface="Courier New" charset="0"/>
                </a:endParaRPr>
              </a:p>
            </p:txBody>
          </p:sp>
          <p:sp>
            <p:nvSpPr>
              <p:cNvPr id="136" name="Rectangle 55"/>
              <p:cNvSpPr>
                <a:spLocks noChangeArrowheads="1"/>
              </p:cNvSpPr>
              <p:nvPr/>
            </p:nvSpPr>
            <p:spPr bwMode="auto">
              <a:xfrm>
                <a:off x="3078" y="3747"/>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37" name="Rectangle 56"/>
              <p:cNvSpPr>
                <a:spLocks noChangeArrowheads="1"/>
              </p:cNvSpPr>
              <p:nvPr/>
            </p:nvSpPr>
            <p:spPr bwMode="auto">
              <a:xfrm>
                <a:off x="3080" y="3729"/>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COMP</a:t>
                </a:r>
                <a:endParaRPr lang="en-US" dirty="0">
                  <a:latin typeface="Courier New" charset="0"/>
                </a:endParaRPr>
              </a:p>
            </p:txBody>
          </p:sp>
          <p:sp>
            <p:nvSpPr>
              <p:cNvPr id="142" name="Rectangle 57"/>
              <p:cNvSpPr>
                <a:spLocks noChangeArrowheads="1"/>
              </p:cNvSpPr>
              <p:nvPr/>
            </p:nvSpPr>
            <p:spPr bwMode="auto">
              <a:xfrm>
                <a:off x="3078" y="4081"/>
                <a:ext cx="213"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45" name="Rectangle 58"/>
              <p:cNvSpPr>
                <a:spLocks noChangeArrowheads="1"/>
              </p:cNvSpPr>
              <p:nvPr/>
            </p:nvSpPr>
            <p:spPr bwMode="auto">
              <a:xfrm>
                <a:off x="3293" y="4081"/>
                <a:ext cx="219"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grpSp>
        <p:sp>
          <p:nvSpPr>
            <p:cNvPr id="124" name="Oval 59"/>
            <p:cNvSpPr>
              <a:spLocks noChangeArrowheads="1"/>
            </p:cNvSpPr>
            <p:nvPr/>
          </p:nvSpPr>
          <p:spPr bwMode="auto">
            <a:xfrm>
              <a:off x="2746985" y="6468294"/>
              <a:ext cx="74613" cy="74612"/>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pPr>
                <a:lnSpc>
                  <a:spcPct val="90000"/>
                </a:lnSpc>
              </a:pPr>
              <a:endParaRPr lang="en-US"/>
            </a:p>
          </p:txBody>
        </p:sp>
        <p:sp>
          <p:nvSpPr>
            <p:cNvPr id="125" name="Oval 60"/>
            <p:cNvSpPr>
              <a:spLocks noChangeArrowheads="1"/>
            </p:cNvSpPr>
            <p:nvPr/>
          </p:nvSpPr>
          <p:spPr bwMode="auto">
            <a:xfrm>
              <a:off x="2391385" y="6468294"/>
              <a:ext cx="74613" cy="74612"/>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pPr>
                <a:lnSpc>
                  <a:spcPct val="90000"/>
                </a:lnSpc>
              </a:pPr>
              <a:endParaRPr lang="en-US"/>
            </a:p>
          </p:txBody>
        </p:sp>
        <p:cxnSp>
          <p:nvCxnSpPr>
            <p:cNvPr id="126" name="AutoShape 61"/>
            <p:cNvCxnSpPr>
              <a:cxnSpLocks noChangeShapeType="1"/>
              <a:stCxn id="124" idx="6"/>
            </p:cNvCxnSpPr>
            <p:nvPr/>
          </p:nvCxnSpPr>
          <p:spPr bwMode="auto">
            <a:xfrm flipV="1">
              <a:off x="2821598" y="5479143"/>
              <a:ext cx="250592" cy="1026457"/>
            </a:xfrm>
            <a:prstGeom prst="bentConnector2">
              <a:avLst/>
            </a:prstGeom>
            <a:noFill/>
            <a:ln w="9525">
              <a:solidFill>
                <a:schemeClr val="tx1"/>
              </a:solidFill>
              <a:miter lim="800000"/>
              <a:headEnd/>
              <a:tailEnd/>
            </a:ln>
            <a:effectLst/>
          </p:spPr>
        </p:cxnSp>
        <p:cxnSp>
          <p:nvCxnSpPr>
            <p:cNvPr id="127" name="AutoShape 62"/>
            <p:cNvCxnSpPr>
              <a:cxnSpLocks noChangeShapeType="1"/>
              <a:endCxn id="148" idx="1"/>
            </p:cNvCxnSpPr>
            <p:nvPr/>
          </p:nvCxnSpPr>
          <p:spPr bwMode="auto">
            <a:xfrm rot="16200000" flipH="1">
              <a:off x="6479023" y="5630716"/>
              <a:ext cx="489299" cy="187325"/>
            </a:xfrm>
            <a:prstGeom prst="bentConnector2">
              <a:avLst/>
            </a:prstGeom>
            <a:noFill/>
            <a:ln w="9525">
              <a:solidFill>
                <a:schemeClr val="tx1"/>
              </a:solidFill>
              <a:miter lim="800000"/>
              <a:headEnd/>
              <a:tailEnd type="triangle" w="med" len="med"/>
            </a:ln>
            <a:effectLst/>
          </p:spPr>
        </p:cxnSp>
        <p:cxnSp>
          <p:nvCxnSpPr>
            <p:cNvPr id="131" name="AutoShape 63"/>
            <p:cNvCxnSpPr>
              <a:cxnSpLocks noChangeShapeType="1"/>
            </p:cNvCxnSpPr>
            <p:nvPr/>
          </p:nvCxnSpPr>
          <p:spPr bwMode="auto">
            <a:xfrm>
              <a:off x="3074010" y="5479731"/>
              <a:ext cx="3556000" cy="0"/>
            </a:xfrm>
            <a:prstGeom prst="straightConnector1">
              <a:avLst/>
            </a:prstGeom>
            <a:noFill/>
            <a:ln w="9525">
              <a:solidFill>
                <a:schemeClr val="tx1"/>
              </a:solidFill>
              <a:round/>
              <a:headEnd/>
              <a:tailEnd/>
            </a:ln>
            <a:effectLst/>
          </p:spPr>
        </p:cxnSp>
        <p:cxnSp>
          <p:nvCxnSpPr>
            <p:cNvPr id="132" name="AutoShape 64"/>
            <p:cNvCxnSpPr>
              <a:cxnSpLocks noChangeShapeType="1"/>
            </p:cNvCxnSpPr>
            <p:nvPr/>
          </p:nvCxnSpPr>
          <p:spPr bwMode="auto">
            <a:xfrm rot="16200000" flipV="1">
              <a:off x="1714794" y="5829006"/>
              <a:ext cx="866800" cy="486387"/>
            </a:xfrm>
            <a:prstGeom prst="bentConnector3">
              <a:avLst>
                <a:gd name="adj1" fmla="val -234"/>
              </a:avLst>
            </a:prstGeom>
            <a:noFill/>
            <a:ln w="9525">
              <a:solidFill>
                <a:schemeClr val="tx1"/>
              </a:solidFill>
              <a:miter lim="800000"/>
              <a:headEnd/>
              <a:tailEnd/>
            </a:ln>
            <a:effectLst/>
          </p:spPr>
        </p:cxnSp>
        <p:cxnSp>
          <p:nvCxnSpPr>
            <p:cNvPr id="133" name="AutoShape 65"/>
            <p:cNvCxnSpPr>
              <a:cxnSpLocks noChangeShapeType="1"/>
              <a:endCxn id="234" idx="1"/>
            </p:cNvCxnSpPr>
            <p:nvPr/>
          </p:nvCxnSpPr>
          <p:spPr bwMode="auto">
            <a:xfrm rot="10800000" flipV="1">
              <a:off x="1103924" y="5638800"/>
              <a:ext cx="801077" cy="330230"/>
            </a:xfrm>
            <a:prstGeom prst="bentConnector3">
              <a:avLst>
                <a:gd name="adj1" fmla="val 128537"/>
              </a:avLst>
            </a:prstGeom>
            <a:noFill/>
            <a:ln w="9525">
              <a:solidFill>
                <a:schemeClr val="tx1"/>
              </a:solidFill>
              <a:miter lim="800000"/>
              <a:headEnd/>
              <a:tailEnd type="triangle" w="med" len="med"/>
            </a:ln>
            <a:effectLst/>
          </p:spPr>
        </p:cxnSp>
      </p:grpSp>
      <p:grpSp>
        <p:nvGrpSpPr>
          <p:cNvPr id="9" name="Group 211"/>
          <p:cNvGrpSpPr/>
          <p:nvPr/>
        </p:nvGrpSpPr>
        <p:grpSpPr>
          <a:xfrm>
            <a:off x="560615" y="1415973"/>
            <a:ext cx="8039100" cy="3361646"/>
            <a:chOff x="548520" y="1415973"/>
            <a:chExt cx="8039100" cy="3361646"/>
          </a:xfrm>
        </p:grpSpPr>
        <p:sp>
          <p:nvSpPr>
            <p:cNvPr id="237" name="Rectangle 7"/>
            <p:cNvSpPr>
              <a:spLocks noChangeArrowheads="1"/>
            </p:cNvSpPr>
            <p:nvPr/>
          </p:nvSpPr>
          <p:spPr bwMode="auto">
            <a:xfrm>
              <a:off x="548520" y="1452257"/>
              <a:ext cx="8032750" cy="3325362"/>
            </a:xfrm>
            <a:prstGeom prst="rect">
              <a:avLst/>
            </a:prstGeom>
            <a:solidFill>
              <a:schemeClr val="bg1"/>
            </a:solidFill>
            <a:ln w="19050">
              <a:solidFill>
                <a:schemeClr val="tx1"/>
              </a:solidFill>
              <a:miter lim="800000"/>
              <a:headEnd/>
              <a:tailEnd/>
            </a:ln>
            <a:effectLst/>
          </p:spPr>
          <p:txBody>
            <a:bodyPr wrap="none" anchor="ctr">
              <a:prstTxWarp prst="textNoShape">
                <a:avLst/>
              </a:prstTxWarp>
            </a:bodyPr>
            <a:lstStyle/>
            <a:p>
              <a:endParaRPr lang="en-US"/>
            </a:p>
          </p:txBody>
        </p:sp>
        <p:sp>
          <p:nvSpPr>
            <p:cNvPr id="238" name="Text Box 8"/>
            <p:cNvSpPr txBox="1">
              <a:spLocks noChangeArrowheads="1"/>
            </p:cNvSpPr>
            <p:nvPr/>
          </p:nvSpPr>
          <p:spPr bwMode="auto">
            <a:xfrm>
              <a:off x="624720" y="1415973"/>
              <a:ext cx="7962900" cy="2893100"/>
            </a:xfrm>
            <a:prstGeom prst="rect">
              <a:avLst/>
            </a:prstGeom>
            <a:noFill/>
            <a:ln w="9525">
              <a:noFill/>
              <a:miter lim="800000"/>
              <a:headEnd/>
              <a:tailEnd/>
            </a:ln>
            <a:effectLst/>
          </p:spPr>
          <p:txBody>
            <a:bodyPr>
              <a:prstTxWarp prst="textNoShape">
                <a:avLst/>
              </a:prstTxWarp>
              <a:spAutoFit/>
            </a:bodyPr>
            <a:lstStyle/>
            <a:p>
              <a:r>
                <a:rPr lang="en-US" noProof="1" smtClean="0">
                  <a:latin typeface="Courier New" charset="0"/>
                </a:rPr>
                <a:t>int CompoundExp::eval(EvaluationContext &amp; context) {</a:t>
              </a:r>
            </a:p>
            <a:p>
              <a:r>
                <a:rPr lang="en-US" noProof="1" smtClean="0">
                  <a:latin typeface="Courier New" charset="0"/>
                </a:rPr>
                <a:t>   int right = rhs-&gt;eval(context);</a:t>
              </a:r>
            </a:p>
            <a:p>
              <a:r>
                <a:rPr lang="en-US" noProof="1" smtClean="0">
                  <a:latin typeface="Courier New" charset="0"/>
                </a:rPr>
                <a:t>   if (op == "=") {</a:t>
              </a:r>
            </a:p>
            <a:p>
              <a:r>
                <a:rPr lang="en-US" noProof="1" smtClean="0">
                  <a:latin typeface="Courier New" charset="0"/>
                </a:rPr>
                <a:t>      context.setValue(lhs-&gt;getIdentifierName(), right);</a:t>
              </a:r>
            </a:p>
            <a:p>
              <a:r>
                <a:rPr lang="en-US" noProof="1" smtClean="0">
                  <a:latin typeface="Courier New" charset="0"/>
                </a:rPr>
                <a:t>      return right;</a:t>
              </a:r>
            </a:p>
            <a:p>
              <a:r>
                <a:rPr lang="en-US" noProof="1" smtClean="0">
                  <a:latin typeface="Courier New" charset="0"/>
                </a:rPr>
                <a:t>   }</a:t>
              </a:r>
            </a:p>
            <a:p>
              <a:r>
                <a:rPr lang="en-US" noProof="1" smtClean="0">
                  <a:latin typeface="Courier New" charset="0"/>
                </a:rPr>
                <a:t>   int left = lhs-&gt;eval(context);</a:t>
              </a:r>
            </a:p>
            <a:p>
              <a:r>
                <a:rPr lang="en-US" noProof="1" smtClean="0">
                  <a:latin typeface="Courier New" charset="0"/>
                </a:rPr>
                <a:t>   if (op == "+") return left + right;</a:t>
              </a:r>
            </a:p>
            <a:p>
              <a:r>
                <a:rPr lang="en-US" noProof="1" smtClean="0">
                  <a:latin typeface="Courier New" charset="0"/>
                </a:rPr>
                <a:t>   if (op == "-") return left - right;</a:t>
              </a:r>
            </a:p>
            <a:p>
              <a:r>
                <a:rPr lang="en-US" noProof="1" smtClean="0">
                  <a:latin typeface="Courier New" charset="0"/>
                </a:rPr>
                <a:t>   if (op == "*") return left * right;</a:t>
              </a:r>
            </a:p>
            <a:p>
              <a:r>
                <a:rPr lang="en-US" noProof="1" smtClean="0">
                  <a:latin typeface="Courier New" charset="0"/>
                </a:rPr>
                <a:t>   if (op == "/") return left / right;</a:t>
              </a:r>
            </a:p>
            <a:p>
              <a:r>
                <a:rPr lang="en-US" noProof="1" smtClean="0">
                  <a:latin typeface="Courier New" charset="0"/>
                </a:rPr>
                <a:t>   error("Illegal operator in expression");</a:t>
              </a:r>
            </a:p>
            <a:p>
              <a:r>
                <a:rPr lang="en-US" noProof="1" smtClean="0">
                  <a:latin typeface="Courier New" charset="0"/>
                </a:rPr>
                <a:t>}</a:t>
              </a:r>
              <a:endParaRPr lang="en-US" noProof="1">
                <a:latin typeface="Courier New" charset="0"/>
              </a:endParaRPr>
            </a:p>
          </p:txBody>
        </p:sp>
        <p:sp>
          <p:nvSpPr>
            <p:cNvPr id="239" name="Rectangle 67"/>
            <p:cNvSpPr>
              <a:spLocks noChangeArrowheads="1"/>
            </p:cNvSpPr>
            <p:nvPr/>
          </p:nvSpPr>
          <p:spPr bwMode="auto">
            <a:xfrm>
              <a:off x="4372580" y="4311950"/>
              <a:ext cx="1825625"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240" name="Text Box 68"/>
            <p:cNvSpPr txBox="1">
              <a:spLocks noChangeArrowheads="1"/>
            </p:cNvSpPr>
            <p:nvPr/>
          </p:nvSpPr>
          <p:spPr bwMode="auto">
            <a:xfrm>
              <a:off x="4331305" y="4018035"/>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context</a:t>
              </a:r>
              <a:endParaRPr lang="en-US" dirty="0">
                <a:latin typeface="Courier New" charset="0"/>
              </a:endParaRPr>
            </a:p>
          </p:txBody>
        </p:sp>
        <p:sp>
          <p:nvSpPr>
            <p:cNvPr id="241" name="Rectangle 71"/>
            <p:cNvSpPr>
              <a:spLocks noChangeArrowheads="1"/>
            </p:cNvSpPr>
            <p:nvPr/>
          </p:nvSpPr>
          <p:spPr bwMode="auto">
            <a:xfrm>
              <a:off x="4407505" y="4329490"/>
              <a:ext cx="723363" cy="307777"/>
            </a:xfrm>
            <a:prstGeom prst="rect">
              <a:avLst/>
            </a:prstGeom>
            <a:noFill/>
            <a:ln w="9525">
              <a:noFill/>
              <a:miter lim="800000"/>
              <a:headEnd/>
              <a:tailEnd/>
            </a:ln>
            <a:effectLst/>
          </p:spPr>
          <p:txBody>
            <a:bodyPr wrap="none">
              <a:prstTxWarp prst="textNoShape">
                <a:avLst/>
              </a:prstTxWarp>
              <a:spAutoFit/>
            </a:bodyPr>
            <a:lstStyle/>
            <a:p>
              <a:r>
                <a:rPr lang="en-US" noProof="1" smtClean="0">
                  <a:latin typeface="Courier New" charset="0"/>
                </a:rPr>
                <a:t>x = 3</a:t>
              </a:r>
              <a:endParaRPr lang="en-US" dirty="0">
                <a:latin typeface="Courier New" charset="0"/>
              </a:endParaRPr>
            </a:p>
          </p:txBody>
        </p:sp>
        <p:sp>
          <p:nvSpPr>
            <p:cNvPr id="242" name="Rectangle 69"/>
            <p:cNvSpPr>
              <a:spLocks noChangeArrowheads="1"/>
            </p:cNvSpPr>
            <p:nvPr/>
          </p:nvSpPr>
          <p:spPr bwMode="auto">
            <a:xfrm>
              <a:off x="7442200" y="4311950"/>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243" name="Text Box 70"/>
            <p:cNvSpPr txBox="1">
              <a:spLocks noChangeArrowheads="1"/>
            </p:cNvSpPr>
            <p:nvPr/>
          </p:nvSpPr>
          <p:spPr bwMode="auto">
            <a:xfrm>
              <a:off x="7404100" y="400594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left</a:t>
              </a:r>
              <a:endParaRPr lang="en-US" dirty="0">
                <a:latin typeface="Courier New" charset="0"/>
              </a:endParaRPr>
            </a:p>
          </p:txBody>
        </p:sp>
        <p:sp>
          <p:nvSpPr>
            <p:cNvPr id="244" name="Rectangle 69"/>
            <p:cNvSpPr>
              <a:spLocks noChangeArrowheads="1"/>
            </p:cNvSpPr>
            <p:nvPr/>
          </p:nvSpPr>
          <p:spPr bwMode="auto">
            <a:xfrm>
              <a:off x="6322180" y="4313160"/>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245" name="Text Box 70"/>
            <p:cNvSpPr txBox="1">
              <a:spLocks noChangeArrowheads="1"/>
            </p:cNvSpPr>
            <p:nvPr/>
          </p:nvSpPr>
          <p:spPr bwMode="auto">
            <a:xfrm>
              <a:off x="6284080" y="400715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right</a:t>
              </a:r>
              <a:endParaRPr lang="en-US" dirty="0">
                <a:latin typeface="Courier New" charset="0"/>
              </a:endParaRPr>
            </a:p>
          </p:txBody>
        </p:sp>
        <p:sp>
          <p:nvSpPr>
            <p:cNvPr id="246" name="Rectangle 69"/>
            <p:cNvSpPr>
              <a:spLocks noChangeArrowheads="1"/>
            </p:cNvSpPr>
            <p:nvPr/>
          </p:nvSpPr>
          <p:spPr bwMode="auto">
            <a:xfrm>
              <a:off x="3265715" y="4314370"/>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247" name="Text Box 70"/>
            <p:cNvSpPr txBox="1">
              <a:spLocks noChangeArrowheads="1"/>
            </p:cNvSpPr>
            <p:nvPr/>
          </p:nvSpPr>
          <p:spPr bwMode="auto">
            <a:xfrm>
              <a:off x="3227615" y="400836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this</a:t>
              </a:r>
              <a:endParaRPr lang="en-US" dirty="0">
                <a:latin typeface="Courier New" charset="0"/>
              </a:endParaRPr>
            </a:p>
          </p:txBody>
        </p:sp>
      </p:grpSp>
      <p:grpSp>
        <p:nvGrpSpPr>
          <p:cNvPr id="10" name="Group 733"/>
          <p:cNvGrpSpPr/>
          <p:nvPr/>
        </p:nvGrpSpPr>
        <p:grpSpPr>
          <a:xfrm>
            <a:off x="2258528" y="4471610"/>
            <a:ext cx="1546254" cy="1481545"/>
            <a:chOff x="2258528" y="4471610"/>
            <a:chExt cx="1546254" cy="1481545"/>
          </a:xfrm>
        </p:grpSpPr>
        <p:sp>
          <p:nvSpPr>
            <p:cNvPr id="249" name="Oval 14"/>
            <p:cNvSpPr>
              <a:spLocks noChangeArrowheads="1"/>
            </p:cNvSpPr>
            <p:nvPr/>
          </p:nvSpPr>
          <p:spPr bwMode="auto">
            <a:xfrm>
              <a:off x="3730170" y="4471610"/>
              <a:ext cx="74612" cy="74612"/>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endParaRPr lang="en-US"/>
            </a:p>
          </p:txBody>
        </p:sp>
        <p:cxnSp>
          <p:nvCxnSpPr>
            <p:cNvPr id="250" name="AutoShape 66"/>
            <p:cNvCxnSpPr>
              <a:cxnSpLocks noChangeShapeType="1"/>
            </p:cNvCxnSpPr>
            <p:nvPr/>
          </p:nvCxnSpPr>
          <p:spPr bwMode="auto">
            <a:xfrm rot="5400000">
              <a:off x="2306608" y="4498143"/>
              <a:ext cx="1406932" cy="1503091"/>
            </a:xfrm>
            <a:prstGeom prst="bentConnector4">
              <a:avLst>
                <a:gd name="adj1" fmla="val 56014"/>
                <a:gd name="adj2" fmla="val 115209"/>
              </a:avLst>
            </a:prstGeom>
            <a:noFill/>
            <a:ln w="9525">
              <a:solidFill>
                <a:schemeClr val="tx1"/>
              </a:solidFill>
              <a:miter lim="800000"/>
              <a:headEnd/>
              <a:tailEnd type="triangle" w="med" len="med"/>
            </a:ln>
            <a:effectLst/>
          </p:spPr>
        </p:cxnSp>
      </p:grpSp>
      <p:grpSp>
        <p:nvGrpSpPr>
          <p:cNvPr id="11" name="Group 211"/>
          <p:cNvGrpSpPr/>
          <p:nvPr/>
        </p:nvGrpSpPr>
        <p:grpSpPr>
          <a:xfrm>
            <a:off x="688825" y="1677228"/>
            <a:ext cx="8039100" cy="3361646"/>
            <a:chOff x="548520" y="1415973"/>
            <a:chExt cx="8039100" cy="3361646"/>
          </a:xfrm>
        </p:grpSpPr>
        <p:sp>
          <p:nvSpPr>
            <p:cNvPr id="252" name="Rectangle 7"/>
            <p:cNvSpPr>
              <a:spLocks noChangeArrowheads="1"/>
            </p:cNvSpPr>
            <p:nvPr/>
          </p:nvSpPr>
          <p:spPr bwMode="auto">
            <a:xfrm>
              <a:off x="548520" y="1452257"/>
              <a:ext cx="8032750" cy="3325362"/>
            </a:xfrm>
            <a:prstGeom prst="rect">
              <a:avLst/>
            </a:prstGeom>
            <a:solidFill>
              <a:schemeClr val="bg1"/>
            </a:solidFill>
            <a:ln w="19050">
              <a:solidFill>
                <a:schemeClr val="tx1"/>
              </a:solidFill>
              <a:miter lim="800000"/>
              <a:headEnd/>
              <a:tailEnd/>
            </a:ln>
            <a:effectLst/>
          </p:spPr>
          <p:txBody>
            <a:bodyPr wrap="none" anchor="ctr">
              <a:prstTxWarp prst="textNoShape">
                <a:avLst/>
              </a:prstTxWarp>
            </a:bodyPr>
            <a:lstStyle/>
            <a:p>
              <a:endParaRPr lang="en-US"/>
            </a:p>
          </p:txBody>
        </p:sp>
        <p:sp>
          <p:nvSpPr>
            <p:cNvPr id="253" name="Text Box 8"/>
            <p:cNvSpPr txBox="1">
              <a:spLocks noChangeArrowheads="1"/>
            </p:cNvSpPr>
            <p:nvPr/>
          </p:nvSpPr>
          <p:spPr bwMode="auto">
            <a:xfrm>
              <a:off x="624720" y="1415973"/>
              <a:ext cx="7962900" cy="2893100"/>
            </a:xfrm>
            <a:prstGeom prst="rect">
              <a:avLst/>
            </a:prstGeom>
            <a:noFill/>
            <a:ln w="9525">
              <a:noFill/>
              <a:miter lim="800000"/>
              <a:headEnd/>
              <a:tailEnd/>
            </a:ln>
            <a:effectLst/>
          </p:spPr>
          <p:txBody>
            <a:bodyPr>
              <a:prstTxWarp prst="textNoShape">
                <a:avLst/>
              </a:prstTxWarp>
              <a:spAutoFit/>
            </a:bodyPr>
            <a:lstStyle/>
            <a:p>
              <a:r>
                <a:rPr lang="en-US" noProof="1" smtClean="0">
                  <a:latin typeface="Courier New" charset="0"/>
                </a:rPr>
                <a:t>int CompoundExp::eval(EvaluationContext &amp; context) {</a:t>
              </a:r>
            </a:p>
            <a:p>
              <a:r>
                <a:rPr lang="en-US" noProof="1" smtClean="0">
                  <a:latin typeface="Courier New" charset="0"/>
                </a:rPr>
                <a:t>   int right = rhs-&gt;eval(context);</a:t>
              </a:r>
            </a:p>
            <a:p>
              <a:r>
                <a:rPr lang="en-US" noProof="1" smtClean="0">
                  <a:latin typeface="Courier New" charset="0"/>
                </a:rPr>
                <a:t>   if (op == "=") {</a:t>
              </a:r>
            </a:p>
            <a:p>
              <a:r>
                <a:rPr lang="en-US" noProof="1" smtClean="0">
                  <a:latin typeface="Courier New" charset="0"/>
                </a:rPr>
                <a:t>      context.setValue(lhs-&gt;getIdentifierName(), right);</a:t>
              </a:r>
            </a:p>
            <a:p>
              <a:r>
                <a:rPr lang="en-US" noProof="1" smtClean="0">
                  <a:latin typeface="Courier New" charset="0"/>
                </a:rPr>
                <a:t>      return right;</a:t>
              </a:r>
            </a:p>
            <a:p>
              <a:r>
                <a:rPr lang="en-US" noProof="1" smtClean="0">
                  <a:latin typeface="Courier New" charset="0"/>
                </a:rPr>
                <a:t>   }</a:t>
              </a:r>
            </a:p>
            <a:p>
              <a:r>
                <a:rPr lang="en-US" noProof="1" smtClean="0">
                  <a:latin typeface="Courier New" charset="0"/>
                </a:rPr>
                <a:t>   int left = lhs-&gt;eval(context);</a:t>
              </a:r>
            </a:p>
            <a:p>
              <a:r>
                <a:rPr lang="en-US" noProof="1" smtClean="0">
                  <a:latin typeface="Courier New" charset="0"/>
                </a:rPr>
                <a:t>   if (op == "+") return left + right;</a:t>
              </a:r>
            </a:p>
            <a:p>
              <a:r>
                <a:rPr lang="en-US" noProof="1" smtClean="0">
                  <a:latin typeface="Courier New" charset="0"/>
                </a:rPr>
                <a:t>   if (op == "-") return left - right;</a:t>
              </a:r>
            </a:p>
            <a:p>
              <a:r>
                <a:rPr lang="en-US" noProof="1" smtClean="0">
                  <a:latin typeface="Courier New" charset="0"/>
                </a:rPr>
                <a:t>   if (op == "*") return left * right;</a:t>
              </a:r>
            </a:p>
            <a:p>
              <a:r>
                <a:rPr lang="en-US" noProof="1" smtClean="0">
                  <a:latin typeface="Courier New" charset="0"/>
                </a:rPr>
                <a:t>   if (op == "/") return left / right;</a:t>
              </a:r>
            </a:p>
            <a:p>
              <a:r>
                <a:rPr lang="en-US" noProof="1" smtClean="0">
                  <a:latin typeface="Courier New" charset="0"/>
                </a:rPr>
                <a:t>   error("Illegal operator in expression");</a:t>
              </a:r>
            </a:p>
            <a:p>
              <a:r>
                <a:rPr lang="en-US" noProof="1" smtClean="0">
                  <a:latin typeface="Courier New" charset="0"/>
                </a:rPr>
                <a:t>}</a:t>
              </a:r>
              <a:endParaRPr lang="en-US" noProof="1">
                <a:latin typeface="Courier New" charset="0"/>
              </a:endParaRPr>
            </a:p>
          </p:txBody>
        </p:sp>
        <p:sp>
          <p:nvSpPr>
            <p:cNvPr id="254" name="Rectangle 67"/>
            <p:cNvSpPr>
              <a:spLocks noChangeArrowheads="1"/>
            </p:cNvSpPr>
            <p:nvPr/>
          </p:nvSpPr>
          <p:spPr bwMode="auto">
            <a:xfrm>
              <a:off x="4372580" y="4311950"/>
              <a:ext cx="1825625"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255" name="Text Box 68"/>
            <p:cNvSpPr txBox="1">
              <a:spLocks noChangeArrowheads="1"/>
            </p:cNvSpPr>
            <p:nvPr/>
          </p:nvSpPr>
          <p:spPr bwMode="auto">
            <a:xfrm>
              <a:off x="4331305" y="4018035"/>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context</a:t>
              </a:r>
              <a:endParaRPr lang="en-US" dirty="0">
                <a:latin typeface="Courier New" charset="0"/>
              </a:endParaRPr>
            </a:p>
          </p:txBody>
        </p:sp>
        <p:sp>
          <p:nvSpPr>
            <p:cNvPr id="256" name="Rectangle 71"/>
            <p:cNvSpPr>
              <a:spLocks noChangeArrowheads="1"/>
            </p:cNvSpPr>
            <p:nvPr/>
          </p:nvSpPr>
          <p:spPr bwMode="auto">
            <a:xfrm>
              <a:off x="4407505" y="4329490"/>
              <a:ext cx="723363" cy="307777"/>
            </a:xfrm>
            <a:prstGeom prst="rect">
              <a:avLst/>
            </a:prstGeom>
            <a:noFill/>
            <a:ln w="9525">
              <a:noFill/>
              <a:miter lim="800000"/>
              <a:headEnd/>
              <a:tailEnd/>
            </a:ln>
            <a:effectLst/>
          </p:spPr>
          <p:txBody>
            <a:bodyPr wrap="none">
              <a:prstTxWarp prst="textNoShape">
                <a:avLst/>
              </a:prstTxWarp>
              <a:spAutoFit/>
            </a:bodyPr>
            <a:lstStyle/>
            <a:p>
              <a:r>
                <a:rPr lang="en-US" noProof="1" smtClean="0">
                  <a:latin typeface="Courier New" charset="0"/>
                </a:rPr>
                <a:t>x = 3</a:t>
              </a:r>
              <a:endParaRPr lang="en-US" dirty="0">
                <a:latin typeface="Courier New" charset="0"/>
              </a:endParaRPr>
            </a:p>
          </p:txBody>
        </p:sp>
        <p:sp>
          <p:nvSpPr>
            <p:cNvPr id="257" name="Rectangle 69"/>
            <p:cNvSpPr>
              <a:spLocks noChangeArrowheads="1"/>
            </p:cNvSpPr>
            <p:nvPr/>
          </p:nvSpPr>
          <p:spPr bwMode="auto">
            <a:xfrm>
              <a:off x="7442200" y="4311950"/>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258" name="Text Box 70"/>
            <p:cNvSpPr txBox="1">
              <a:spLocks noChangeArrowheads="1"/>
            </p:cNvSpPr>
            <p:nvPr/>
          </p:nvSpPr>
          <p:spPr bwMode="auto">
            <a:xfrm>
              <a:off x="7404100" y="400594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left</a:t>
              </a:r>
              <a:endParaRPr lang="en-US" dirty="0">
                <a:latin typeface="Courier New" charset="0"/>
              </a:endParaRPr>
            </a:p>
          </p:txBody>
        </p:sp>
        <p:sp>
          <p:nvSpPr>
            <p:cNvPr id="259" name="Rectangle 69"/>
            <p:cNvSpPr>
              <a:spLocks noChangeArrowheads="1"/>
            </p:cNvSpPr>
            <p:nvPr/>
          </p:nvSpPr>
          <p:spPr bwMode="auto">
            <a:xfrm>
              <a:off x="6322180" y="4313160"/>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260" name="Text Box 70"/>
            <p:cNvSpPr txBox="1">
              <a:spLocks noChangeArrowheads="1"/>
            </p:cNvSpPr>
            <p:nvPr/>
          </p:nvSpPr>
          <p:spPr bwMode="auto">
            <a:xfrm>
              <a:off x="6284080" y="400715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right</a:t>
              </a:r>
              <a:endParaRPr lang="en-US" dirty="0">
                <a:latin typeface="Courier New" charset="0"/>
              </a:endParaRPr>
            </a:p>
          </p:txBody>
        </p:sp>
        <p:sp>
          <p:nvSpPr>
            <p:cNvPr id="261" name="Rectangle 69"/>
            <p:cNvSpPr>
              <a:spLocks noChangeArrowheads="1"/>
            </p:cNvSpPr>
            <p:nvPr/>
          </p:nvSpPr>
          <p:spPr bwMode="auto">
            <a:xfrm>
              <a:off x="3265715" y="4314370"/>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262" name="Text Box 70"/>
            <p:cNvSpPr txBox="1">
              <a:spLocks noChangeArrowheads="1"/>
            </p:cNvSpPr>
            <p:nvPr/>
          </p:nvSpPr>
          <p:spPr bwMode="auto">
            <a:xfrm>
              <a:off x="3227615" y="400836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this</a:t>
              </a:r>
              <a:endParaRPr lang="en-US" dirty="0">
                <a:latin typeface="Courier New" charset="0"/>
              </a:endParaRPr>
            </a:p>
          </p:txBody>
        </p:sp>
      </p:grpSp>
      <p:sp>
        <p:nvSpPr>
          <p:cNvPr id="263" name="Rectangle 73"/>
          <p:cNvSpPr>
            <a:spLocks noChangeArrowheads="1"/>
          </p:cNvSpPr>
          <p:nvPr/>
        </p:nvSpPr>
        <p:spPr bwMode="auto">
          <a:xfrm>
            <a:off x="1132110" y="3240768"/>
            <a:ext cx="3820890" cy="231775"/>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grpSp>
        <p:nvGrpSpPr>
          <p:cNvPr id="12" name="Group 136"/>
          <p:cNvGrpSpPr/>
          <p:nvPr/>
        </p:nvGrpSpPr>
        <p:grpSpPr>
          <a:xfrm>
            <a:off x="3882570" y="4730570"/>
            <a:ext cx="2934765" cy="1141698"/>
            <a:chOff x="3882570" y="4730570"/>
            <a:chExt cx="2934765" cy="1141698"/>
          </a:xfrm>
          <a:solidFill>
            <a:srgbClr val="FF0000"/>
          </a:solidFill>
        </p:grpSpPr>
        <p:sp>
          <p:nvSpPr>
            <p:cNvPr id="265" name="Oval 14"/>
            <p:cNvSpPr>
              <a:spLocks noChangeArrowheads="1"/>
            </p:cNvSpPr>
            <p:nvPr/>
          </p:nvSpPr>
          <p:spPr bwMode="auto">
            <a:xfrm>
              <a:off x="3882570" y="4730570"/>
              <a:ext cx="74612" cy="74612"/>
            </a:xfrm>
            <a:prstGeom prst="ellipse">
              <a:avLst/>
            </a:prstGeom>
            <a:grpFill/>
            <a:ln w="9525">
              <a:solidFill>
                <a:srgbClr val="FF0000"/>
              </a:solidFill>
              <a:round/>
              <a:headEnd/>
              <a:tailEnd/>
            </a:ln>
            <a:effectLst/>
          </p:spPr>
          <p:txBody>
            <a:bodyPr wrap="none" anchor="ctr">
              <a:prstTxWarp prst="textNoShape">
                <a:avLst/>
              </a:prstTxWarp>
            </a:bodyPr>
            <a:lstStyle/>
            <a:p>
              <a:endParaRPr lang="en-US"/>
            </a:p>
          </p:txBody>
        </p:sp>
        <p:cxnSp>
          <p:nvCxnSpPr>
            <p:cNvPr id="266" name="Shape 111"/>
            <p:cNvCxnSpPr/>
            <p:nvPr/>
          </p:nvCxnSpPr>
          <p:spPr bwMode="auto">
            <a:xfrm>
              <a:off x="3931920" y="4800600"/>
              <a:ext cx="2771020" cy="533400"/>
            </a:xfrm>
            <a:prstGeom prst="bentConnector3">
              <a:avLst>
                <a:gd name="adj1" fmla="val -196"/>
              </a:avLst>
            </a:prstGeom>
            <a:grpFill/>
            <a:ln w="9525" cap="flat" cmpd="sng" algn="ctr">
              <a:solidFill>
                <a:srgbClr val="FF0000"/>
              </a:solidFill>
              <a:prstDash val="solid"/>
              <a:round/>
              <a:headEnd type="none" w="med" len="med"/>
              <a:tailEnd type="none" w="med" len="med"/>
            </a:ln>
            <a:effectLst/>
          </p:spPr>
        </p:cxnSp>
        <p:cxnSp>
          <p:nvCxnSpPr>
            <p:cNvPr id="267" name="AutoShape 62"/>
            <p:cNvCxnSpPr>
              <a:cxnSpLocks noChangeShapeType="1"/>
            </p:cNvCxnSpPr>
            <p:nvPr/>
          </p:nvCxnSpPr>
          <p:spPr bwMode="auto">
            <a:xfrm rot="16200000" flipH="1">
              <a:off x="6492335" y="5547269"/>
              <a:ext cx="538267" cy="111732"/>
            </a:xfrm>
            <a:prstGeom prst="bentConnector3">
              <a:avLst>
                <a:gd name="adj1" fmla="val 101683"/>
              </a:avLst>
            </a:prstGeom>
            <a:grpFill/>
            <a:ln w="9525">
              <a:solidFill>
                <a:srgbClr val="FF0000"/>
              </a:solidFill>
              <a:miter lim="800000"/>
              <a:headEnd/>
              <a:tailEnd type="triangle" w="med" len="med"/>
            </a:ln>
            <a:effectLst/>
          </p:spPr>
        </p:cxnSp>
      </p:grpSp>
      <p:sp>
        <p:nvSpPr>
          <p:cNvPr id="102" name="Rectangle 101"/>
          <p:cNvSpPr/>
          <p:nvPr/>
        </p:nvSpPr>
        <p:spPr>
          <a:xfrm>
            <a:off x="6460370" y="4596190"/>
            <a:ext cx="978204" cy="307777"/>
          </a:xfrm>
          <a:prstGeom prst="rect">
            <a:avLst/>
          </a:prstGeom>
        </p:spPr>
        <p:txBody>
          <a:bodyPr wrap="square">
            <a:spAutoFit/>
          </a:bodyPr>
          <a:lstStyle/>
          <a:p>
            <a:pPr algn="ctr"/>
            <a:r>
              <a:rPr lang="en-US" noProof="1" smtClean="0">
                <a:latin typeface="Courier New" charset="0"/>
              </a:rPr>
              <a:t>7</a:t>
            </a:r>
            <a:endParaRPr lang="en-US" dirty="0"/>
          </a:p>
        </p:txBody>
      </p:sp>
      <p:sp>
        <p:nvSpPr>
          <p:cNvPr id="103" name="Rectangle 102"/>
          <p:cNvSpPr/>
          <p:nvPr/>
        </p:nvSpPr>
        <p:spPr>
          <a:xfrm>
            <a:off x="7580370" y="4584095"/>
            <a:ext cx="978204" cy="307777"/>
          </a:xfrm>
          <a:prstGeom prst="rect">
            <a:avLst/>
          </a:prstGeom>
        </p:spPr>
        <p:txBody>
          <a:bodyPr wrap="square">
            <a:spAutoFit/>
          </a:bodyPr>
          <a:lstStyle/>
          <a:p>
            <a:pPr algn="ctr"/>
            <a:r>
              <a:rPr lang="en-US" noProof="1" smtClean="0">
                <a:latin typeface="Courier New" charset="0"/>
              </a:rPr>
              <a:t>6</a:t>
            </a:r>
            <a:endParaRPr lang="en-US" dirty="0"/>
          </a:p>
        </p:txBody>
      </p:sp>
      <p:sp>
        <p:nvSpPr>
          <p:cNvPr id="104" name="Rectangle 73"/>
          <p:cNvSpPr>
            <a:spLocks noChangeArrowheads="1"/>
          </p:cNvSpPr>
          <p:nvPr/>
        </p:nvSpPr>
        <p:spPr bwMode="auto">
          <a:xfrm>
            <a:off x="1132104" y="3452437"/>
            <a:ext cx="3820890" cy="231775"/>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105" name="Rectangle 73"/>
          <p:cNvSpPr>
            <a:spLocks noChangeArrowheads="1"/>
          </p:cNvSpPr>
          <p:nvPr/>
        </p:nvSpPr>
        <p:spPr bwMode="auto">
          <a:xfrm>
            <a:off x="1132098" y="3655639"/>
            <a:ext cx="3820890" cy="231775"/>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grpSp>
        <p:nvGrpSpPr>
          <p:cNvPr id="164" name="Group 163"/>
          <p:cNvGrpSpPr/>
          <p:nvPr/>
        </p:nvGrpSpPr>
        <p:grpSpPr>
          <a:xfrm>
            <a:off x="817035" y="1938483"/>
            <a:ext cx="8039100" cy="3361646"/>
            <a:chOff x="817035" y="1938483"/>
            <a:chExt cx="8039100" cy="3361646"/>
          </a:xfrm>
        </p:grpSpPr>
        <p:grpSp>
          <p:nvGrpSpPr>
            <p:cNvPr id="149" name="Group 211"/>
            <p:cNvGrpSpPr/>
            <p:nvPr/>
          </p:nvGrpSpPr>
          <p:grpSpPr>
            <a:xfrm>
              <a:off x="817035" y="1938483"/>
              <a:ext cx="8039100" cy="3361646"/>
              <a:chOff x="548520" y="1415973"/>
              <a:chExt cx="8039100" cy="3361646"/>
            </a:xfrm>
          </p:grpSpPr>
          <p:sp>
            <p:nvSpPr>
              <p:cNvPr id="150" name="Rectangle 7"/>
              <p:cNvSpPr>
                <a:spLocks noChangeArrowheads="1"/>
              </p:cNvSpPr>
              <p:nvPr/>
            </p:nvSpPr>
            <p:spPr bwMode="auto">
              <a:xfrm>
                <a:off x="548520" y="1452257"/>
                <a:ext cx="8032750" cy="3325362"/>
              </a:xfrm>
              <a:prstGeom prst="rect">
                <a:avLst/>
              </a:prstGeom>
              <a:solidFill>
                <a:schemeClr val="bg1"/>
              </a:solidFill>
              <a:ln w="19050">
                <a:solidFill>
                  <a:schemeClr val="tx1"/>
                </a:solidFill>
                <a:miter lim="800000"/>
                <a:headEnd/>
                <a:tailEnd/>
              </a:ln>
              <a:effectLst/>
            </p:spPr>
            <p:txBody>
              <a:bodyPr wrap="none" anchor="ctr">
                <a:prstTxWarp prst="textNoShape">
                  <a:avLst/>
                </a:prstTxWarp>
              </a:bodyPr>
              <a:lstStyle/>
              <a:p>
                <a:endParaRPr lang="en-US"/>
              </a:p>
            </p:txBody>
          </p:sp>
          <p:sp>
            <p:nvSpPr>
              <p:cNvPr id="151" name="Text Box 8"/>
              <p:cNvSpPr txBox="1">
                <a:spLocks noChangeArrowheads="1"/>
              </p:cNvSpPr>
              <p:nvPr/>
            </p:nvSpPr>
            <p:spPr bwMode="auto">
              <a:xfrm>
                <a:off x="624720" y="1415973"/>
                <a:ext cx="7962900" cy="2893100"/>
              </a:xfrm>
              <a:prstGeom prst="rect">
                <a:avLst/>
              </a:prstGeom>
              <a:noFill/>
              <a:ln w="9525">
                <a:noFill/>
                <a:miter lim="800000"/>
                <a:headEnd/>
                <a:tailEnd/>
              </a:ln>
              <a:effectLst/>
            </p:spPr>
            <p:txBody>
              <a:bodyPr>
                <a:prstTxWarp prst="textNoShape">
                  <a:avLst/>
                </a:prstTxWarp>
                <a:spAutoFit/>
              </a:bodyPr>
              <a:lstStyle/>
              <a:p>
                <a:r>
                  <a:rPr lang="en-US" noProof="1" smtClean="0">
                    <a:latin typeface="Courier New" charset="0"/>
                  </a:rPr>
                  <a:t>int CompoundExp::eval(EvaluationContext &amp; context) {</a:t>
                </a:r>
              </a:p>
              <a:p>
                <a:r>
                  <a:rPr lang="en-US" noProof="1" smtClean="0">
                    <a:latin typeface="Courier New" charset="0"/>
                  </a:rPr>
                  <a:t>   int right = rhs-&gt;eval(context);</a:t>
                </a:r>
              </a:p>
              <a:p>
                <a:r>
                  <a:rPr lang="en-US" noProof="1" smtClean="0">
                    <a:latin typeface="Courier New" charset="0"/>
                  </a:rPr>
                  <a:t>   if (op == "=") {</a:t>
                </a:r>
              </a:p>
              <a:p>
                <a:r>
                  <a:rPr lang="en-US" noProof="1" smtClean="0">
                    <a:latin typeface="Courier New" charset="0"/>
                  </a:rPr>
                  <a:t>      context.setValue(lhs-&gt;getIdentifierName(), right);</a:t>
                </a:r>
              </a:p>
              <a:p>
                <a:r>
                  <a:rPr lang="en-US" noProof="1" smtClean="0">
                    <a:latin typeface="Courier New" charset="0"/>
                  </a:rPr>
                  <a:t>      return right;</a:t>
                </a:r>
              </a:p>
              <a:p>
                <a:r>
                  <a:rPr lang="en-US" noProof="1" smtClean="0">
                    <a:latin typeface="Courier New" charset="0"/>
                  </a:rPr>
                  <a:t>   }</a:t>
                </a:r>
              </a:p>
              <a:p>
                <a:r>
                  <a:rPr lang="en-US" noProof="1" smtClean="0">
                    <a:latin typeface="Courier New" charset="0"/>
                  </a:rPr>
                  <a:t>   int left = lhs-&gt;eval(context);</a:t>
                </a:r>
              </a:p>
              <a:p>
                <a:r>
                  <a:rPr lang="en-US" noProof="1" smtClean="0">
                    <a:latin typeface="Courier New" charset="0"/>
                  </a:rPr>
                  <a:t>   if (op == "+") return left + right;</a:t>
                </a:r>
              </a:p>
              <a:p>
                <a:r>
                  <a:rPr lang="en-US" noProof="1" smtClean="0">
                    <a:latin typeface="Courier New" charset="0"/>
                  </a:rPr>
                  <a:t>   if (op == "-") return left - right;</a:t>
                </a:r>
              </a:p>
              <a:p>
                <a:r>
                  <a:rPr lang="en-US" noProof="1" smtClean="0">
                    <a:latin typeface="Courier New" charset="0"/>
                  </a:rPr>
                  <a:t>   if (op == "*") return left * right;</a:t>
                </a:r>
              </a:p>
              <a:p>
                <a:r>
                  <a:rPr lang="en-US" noProof="1" smtClean="0">
                    <a:latin typeface="Courier New" charset="0"/>
                  </a:rPr>
                  <a:t>   if (op == "/") return left / right;</a:t>
                </a:r>
              </a:p>
              <a:p>
                <a:r>
                  <a:rPr lang="en-US" noProof="1" smtClean="0">
                    <a:latin typeface="Courier New" charset="0"/>
                  </a:rPr>
                  <a:t>   error("Illegal operator in expression");</a:t>
                </a:r>
              </a:p>
              <a:p>
                <a:r>
                  <a:rPr lang="en-US" noProof="1" smtClean="0">
                    <a:latin typeface="Courier New" charset="0"/>
                  </a:rPr>
                  <a:t>}</a:t>
                </a:r>
                <a:endParaRPr lang="en-US" noProof="1">
                  <a:latin typeface="Courier New" charset="0"/>
                </a:endParaRPr>
              </a:p>
            </p:txBody>
          </p:sp>
          <p:sp>
            <p:nvSpPr>
              <p:cNvPr id="152" name="Rectangle 67"/>
              <p:cNvSpPr>
                <a:spLocks noChangeArrowheads="1"/>
              </p:cNvSpPr>
              <p:nvPr/>
            </p:nvSpPr>
            <p:spPr bwMode="auto">
              <a:xfrm>
                <a:off x="4372580" y="4311950"/>
                <a:ext cx="1825625"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153" name="Text Box 68"/>
              <p:cNvSpPr txBox="1">
                <a:spLocks noChangeArrowheads="1"/>
              </p:cNvSpPr>
              <p:nvPr/>
            </p:nvSpPr>
            <p:spPr bwMode="auto">
              <a:xfrm>
                <a:off x="4331305" y="4018035"/>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context</a:t>
                </a:r>
                <a:endParaRPr lang="en-US" dirty="0">
                  <a:latin typeface="Courier New" charset="0"/>
                </a:endParaRPr>
              </a:p>
            </p:txBody>
          </p:sp>
          <p:sp>
            <p:nvSpPr>
              <p:cNvPr id="154" name="Rectangle 71"/>
              <p:cNvSpPr>
                <a:spLocks noChangeArrowheads="1"/>
              </p:cNvSpPr>
              <p:nvPr/>
            </p:nvSpPr>
            <p:spPr bwMode="auto">
              <a:xfrm>
                <a:off x="4407505" y="4329490"/>
                <a:ext cx="723363" cy="307777"/>
              </a:xfrm>
              <a:prstGeom prst="rect">
                <a:avLst/>
              </a:prstGeom>
              <a:noFill/>
              <a:ln w="9525">
                <a:noFill/>
                <a:miter lim="800000"/>
                <a:headEnd/>
                <a:tailEnd/>
              </a:ln>
              <a:effectLst/>
            </p:spPr>
            <p:txBody>
              <a:bodyPr wrap="none">
                <a:prstTxWarp prst="textNoShape">
                  <a:avLst/>
                </a:prstTxWarp>
                <a:spAutoFit/>
              </a:bodyPr>
              <a:lstStyle/>
              <a:p>
                <a:r>
                  <a:rPr lang="en-US" noProof="1" smtClean="0">
                    <a:latin typeface="Courier New" charset="0"/>
                  </a:rPr>
                  <a:t>x = 3</a:t>
                </a:r>
                <a:endParaRPr lang="en-US" dirty="0">
                  <a:latin typeface="Courier New" charset="0"/>
                </a:endParaRPr>
              </a:p>
            </p:txBody>
          </p:sp>
          <p:sp>
            <p:nvSpPr>
              <p:cNvPr id="155" name="Rectangle 69"/>
              <p:cNvSpPr>
                <a:spLocks noChangeArrowheads="1"/>
              </p:cNvSpPr>
              <p:nvPr/>
            </p:nvSpPr>
            <p:spPr bwMode="auto">
              <a:xfrm>
                <a:off x="7442200" y="4311950"/>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156" name="Text Box 70"/>
              <p:cNvSpPr txBox="1">
                <a:spLocks noChangeArrowheads="1"/>
              </p:cNvSpPr>
              <p:nvPr/>
            </p:nvSpPr>
            <p:spPr bwMode="auto">
              <a:xfrm>
                <a:off x="7404100" y="400594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left</a:t>
                </a:r>
                <a:endParaRPr lang="en-US" dirty="0">
                  <a:latin typeface="Courier New" charset="0"/>
                </a:endParaRPr>
              </a:p>
            </p:txBody>
          </p:sp>
          <p:sp>
            <p:nvSpPr>
              <p:cNvPr id="158" name="Rectangle 69"/>
              <p:cNvSpPr>
                <a:spLocks noChangeArrowheads="1"/>
              </p:cNvSpPr>
              <p:nvPr/>
            </p:nvSpPr>
            <p:spPr bwMode="auto">
              <a:xfrm>
                <a:off x="6322180" y="4313160"/>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159" name="Text Box 70"/>
              <p:cNvSpPr txBox="1">
                <a:spLocks noChangeArrowheads="1"/>
              </p:cNvSpPr>
              <p:nvPr/>
            </p:nvSpPr>
            <p:spPr bwMode="auto">
              <a:xfrm>
                <a:off x="6284080" y="400715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right</a:t>
                </a:r>
                <a:endParaRPr lang="en-US" dirty="0">
                  <a:latin typeface="Courier New" charset="0"/>
                </a:endParaRPr>
              </a:p>
            </p:txBody>
          </p:sp>
          <p:sp>
            <p:nvSpPr>
              <p:cNvPr id="160" name="Rectangle 69"/>
              <p:cNvSpPr>
                <a:spLocks noChangeArrowheads="1"/>
              </p:cNvSpPr>
              <p:nvPr/>
            </p:nvSpPr>
            <p:spPr bwMode="auto">
              <a:xfrm>
                <a:off x="3265715" y="4314370"/>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161" name="Text Box 70"/>
              <p:cNvSpPr txBox="1">
                <a:spLocks noChangeArrowheads="1"/>
              </p:cNvSpPr>
              <p:nvPr/>
            </p:nvSpPr>
            <p:spPr bwMode="auto">
              <a:xfrm>
                <a:off x="3227615" y="400836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this</a:t>
                </a:r>
                <a:endParaRPr lang="en-US" dirty="0">
                  <a:latin typeface="Courier New" charset="0"/>
                </a:endParaRPr>
              </a:p>
            </p:txBody>
          </p:sp>
        </p:grpSp>
        <p:sp>
          <p:nvSpPr>
            <p:cNvPr id="143" name="Rectangle 142"/>
            <p:cNvSpPr/>
            <p:nvPr/>
          </p:nvSpPr>
          <p:spPr>
            <a:xfrm>
              <a:off x="6605510" y="4870193"/>
              <a:ext cx="978204" cy="307777"/>
            </a:xfrm>
            <a:prstGeom prst="rect">
              <a:avLst/>
            </a:prstGeom>
          </p:spPr>
          <p:txBody>
            <a:bodyPr wrap="square">
              <a:spAutoFit/>
            </a:bodyPr>
            <a:lstStyle/>
            <a:p>
              <a:pPr algn="ctr"/>
              <a:r>
                <a:rPr lang="en-US" noProof="1" smtClean="0">
                  <a:latin typeface="Courier New" charset="0"/>
                </a:rPr>
                <a:t>3</a:t>
              </a:r>
              <a:endParaRPr lang="en-US" dirty="0"/>
            </a:p>
          </p:txBody>
        </p:sp>
        <p:sp>
          <p:nvSpPr>
            <p:cNvPr id="144" name="Rectangle 143"/>
            <p:cNvSpPr/>
            <p:nvPr/>
          </p:nvSpPr>
          <p:spPr>
            <a:xfrm>
              <a:off x="7713431" y="4876800"/>
              <a:ext cx="978204" cy="307777"/>
            </a:xfrm>
            <a:prstGeom prst="rect">
              <a:avLst/>
            </a:prstGeom>
          </p:spPr>
          <p:txBody>
            <a:bodyPr wrap="square">
              <a:spAutoFit/>
            </a:bodyPr>
            <a:lstStyle/>
            <a:p>
              <a:pPr algn="ctr"/>
              <a:r>
                <a:rPr lang="en-US" noProof="1" smtClean="0">
                  <a:latin typeface="Courier New" charset="0"/>
                </a:rPr>
                <a:t>9</a:t>
              </a:r>
              <a:endParaRPr 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xit" presetSubtype="0" fill="hold" nodeType="afterEffect">
                                  <p:stCondLst>
                                    <p:cond delay="0"/>
                                  </p:stCondLst>
                                  <p:childTnLst>
                                    <p:anim calcmode="lin" valueType="num">
                                      <p:cBhvr>
                                        <p:cTn id="6" dur="1000"/>
                                        <p:tgtEl>
                                          <p:spTgt spid="164"/>
                                        </p:tgtEl>
                                        <p:attrNameLst>
                                          <p:attrName>ppt_w</p:attrName>
                                        </p:attrNameLst>
                                      </p:cBhvr>
                                      <p:tavLst>
                                        <p:tav tm="0">
                                          <p:val>
                                            <p:strVal val="ppt_w"/>
                                          </p:val>
                                        </p:tav>
                                        <p:tav tm="100000">
                                          <p:val>
                                            <p:fltVal val="0"/>
                                          </p:val>
                                        </p:tav>
                                      </p:tavLst>
                                    </p:anim>
                                    <p:anim calcmode="lin" valueType="num">
                                      <p:cBhvr>
                                        <p:cTn id="7" dur="1000"/>
                                        <p:tgtEl>
                                          <p:spTgt spid="164"/>
                                        </p:tgtEl>
                                        <p:attrNameLst>
                                          <p:attrName>ppt_h</p:attrName>
                                        </p:attrNameLst>
                                      </p:cBhvr>
                                      <p:tavLst>
                                        <p:tav tm="0">
                                          <p:val>
                                            <p:strVal val="ppt_h"/>
                                          </p:val>
                                        </p:tav>
                                        <p:tav tm="100000">
                                          <p:val>
                                            <p:fltVal val="0"/>
                                          </p:val>
                                        </p:tav>
                                      </p:tavLst>
                                    </p:anim>
                                    <p:animEffect transition="out" filter="fade">
                                      <p:cBhvr>
                                        <p:cTn id="8" dur="1000"/>
                                        <p:tgtEl>
                                          <p:spTgt spid="164"/>
                                        </p:tgtEl>
                                      </p:cBhvr>
                                    </p:animEffect>
                                    <p:set>
                                      <p:cBhvr>
                                        <p:cTn id="9" dur="1" fill="hold">
                                          <p:stCondLst>
                                            <p:cond delay="999"/>
                                          </p:stCondLst>
                                        </p:cTn>
                                        <p:tgtEl>
                                          <p:spTgt spid="164"/>
                                        </p:tgtEl>
                                        <p:attrNameLst>
                                          <p:attrName>style.visibility</p:attrName>
                                        </p:attrNameLst>
                                      </p:cBhvr>
                                      <p:to>
                                        <p:strVal val="hidden"/>
                                      </p:to>
                                    </p:set>
                                  </p:childTnLst>
                                </p:cTn>
                              </p:par>
                            </p:childTnLst>
                          </p:cTn>
                        </p:par>
                        <p:par>
                          <p:cTn id="10" fill="hold">
                            <p:stCondLst>
                              <p:cond delay="1000"/>
                            </p:stCondLst>
                            <p:childTnLst>
                              <p:par>
                                <p:cTn id="11" presetID="1" presetClass="entr" presetSubtype="0"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par>
                          <p:cTn id="13" fill="hold">
                            <p:stCondLst>
                              <p:cond delay="1000"/>
                            </p:stCondLst>
                            <p:childTnLst>
                              <p:par>
                                <p:cTn id="14" presetID="1" presetClass="entr" presetSubtype="0" fill="hold" grpId="0" nodeType="afterEffect">
                                  <p:stCondLst>
                                    <p:cond delay="0"/>
                                  </p:stCondLst>
                                  <p:childTnLst>
                                    <p:set>
                                      <p:cBhvr>
                                        <p:cTn id="15" dur="1" fill="hold">
                                          <p:stCondLst>
                                            <p:cond delay="0"/>
                                          </p:stCondLst>
                                        </p:cTn>
                                        <p:tgtEl>
                                          <p:spTgt spid="263"/>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xit" presetSubtype="0" fill="hold" grpId="1" nodeType="clickEffect">
                                  <p:stCondLst>
                                    <p:cond delay="0"/>
                                  </p:stCondLst>
                                  <p:childTnLst>
                                    <p:set>
                                      <p:cBhvr>
                                        <p:cTn id="19" dur="1" fill="hold">
                                          <p:stCondLst>
                                            <p:cond delay="0"/>
                                          </p:stCondLst>
                                        </p:cTn>
                                        <p:tgtEl>
                                          <p:spTgt spid="263"/>
                                        </p:tgtEl>
                                        <p:attrNameLst>
                                          <p:attrName>style.visibility</p:attrName>
                                        </p:attrNameLst>
                                      </p:cBhvr>
                                      <p:to>
                                        <p:strVal val="hidden"/>
                                      </p:to>
                                    </p:set>
                                  </p:childTnLst>
                                </p:cTn>
                              </p:par>
                            </p:childTnLst>
                          </p:cTn>
                        </p:par>
                        <p:par>
                          <p:cTn id="20" fill="hold">
                            <p:stCondLst>
                              <p:cond delay="0"/>
                            </p:stCondLst>
                            <p:childTnLst>
                              <p:par>
                                <p:cTn id="21" presetID="1" presetClass="entr" presetSubtype="0" fill="hold" grpId="0" nodeType="afterEffect">
                                  <p:stCondLst>
                                    <p:cond delay="0"/>
                                  </p:stCondLst>
                                  <p:childTnLst>
                                    <p:set>
                                      <p:cBhvr>
                                        <p:cTn id="22" dur="1" fill="hold">
                                          <p:stCondLst>
                                            <p:cond delay="0"/>
                                          </p:stCondLst>
                                        </p:cTn>
                                        <p:tgtEl>
                                          <p:spTgt spid="10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1" nodeType="clickEffect">
                                  <p:stCondLst>
                                    <p:cond delay="0"/>
                                  </p:stCondLst>
                                  <p:childTnLst>
                                    <p:set>
                                      <p:cBhvr>
                                        <p:cTn id="26" dur="1" fill="hold">
                                          <p:stCondLst>
                                            <p:cond delay="0"/>
                                          </p:stCondLst>
                                        </p:cTn>
                                        <p:tgtEl>
                                          <p:spTgt spid="104"/>
                                        </p:tgtEl>
                                        <p:attrNameLst>
                                          <p:attrName>style.visibility</p:attrName>
                                        </p:attrNameLst>
                                      </p:cBhvr>
                                      <p:to>
                                        <p:strVal val="hidden"/>
                                      </p:to>
                                    </p:set>
                                  </p:childTnLst>
                                </p:cTn>
                              </p:par>
                            </p:childTnLst>
                          </p:cTn>
                        </p:par>
                        <p:par>
                          <p:cTn id="27" fill="hold">
                            <p:stCondLst>
                              <p:cond delay="0"/>
                            </p:stCondLst>
                            <p:childTnLst>
                              <p:par>
                                <p:cTn id="28" presetID="1" presetClass="entr" presetSubtype="0" fill="hold" grpId="0" nodeType="afterEffect">
                                  <p:stCondLst>
                                    <p:cond delay="0"/>
                                  </p:stCondLst>
                                  <p:childTnLst>
                                    <p:set>
                                      <p:cBhvr>
                                        <p:cTn id="29" dur="1" fill="hold">
                                          <p:stCondLst>
                                            <p:cond delay="0"/>
                                          </p:stCondLst>
                                        </p:cTn>
                                        <p:tgtEl>
                                          <p:spTgt spid="10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3" grpId="0" animBg="1"/>
      <p:bldP spid="263" grpId="1" animBg="1"/>
      <p:bldP spid="104" grpId="0" animBg="1"/>
      <p:bldP spid="104" grpId="1" animBg="1"/>
      <p:bldP spid="105" grpId="0" animBg="1"/>
    </p:bld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68354" name="Rectangle 2"/>
          <p:cNvSpPr>
            <a:spLocks noGrp="1" noChangeArrowheads="1"/>
          </p:cNvSpPr>
          <p:nvPr>
            <p:ph type="title"/>
          </p:nvPr>
        </p:nvSpPr>
        <p:spPr>
          <a:xfrm>
            <a:off x="0" y="76200"/>
            <a:ext cx="9144000" cy="1143000"/>
          </a:xfrm>
          <a:noFill/>
          <a:ln/>
        </p:spPr>
        <p:txBody>
          <a:bodyPr/>
          <a:lstStyle/>
          <a:p>
            <a:r>
              <a:rPr lang="en-US" sz="4000" dirty="0" smtClean="0">
                <a:solidFill>
                  <a:srgbClr val="FF0000"/>
                </a:solidFill>
              </a:rPr>
              <a:t>Solution: Evaluating an </a:t>
            </a:r>
            <a:r>
              <a:rPr lang="en-US" sz="4000" dirty="0">
                <a:solidFill>
                  <a:srgbClr val="FF0000"/>
                </a:solidFill>
              </a:rPr>
              <a:t>Expression</a:t>
            </a:r>
            <a:endParaRPr lang="en-US" dirty="0">
              <a:solidFill>
                <a:srgbClr val="FF0000"/>
              </a:solidFill>
            </a:endParaRPr>
          </a:p>
        </p:txBody>
      </p:sp>
      <p:sp>
        <p:nvSpPr>
          <p:cNvPr id="92" name="Rectangle 7"/>
          <p:cNvSpPr>
            <a:spLocks noChangeArrowheads="1"/>
          </p:cNvSpPr>
          <p:nvPr/>
        </p:nvSpPr>
        <p:spPr bwMode="auto">
          <a:xfrm>
            <a:off x="444500" y="1166813"/>
            <a:ext cx="8032750" cy="2667377"/>
          </a:xfrm>
          <a:prstGeom prst="rect">
            <a:avLst/>
          </a:prstGeom>
          <a:solidFill>
            <a:schemeClr val="bg1"/>
          </a:solidFill>
          <a:ln w="19050">
            <a:solidFill>
              <a:schemeClr val="tx1"/>
            </a:solidFill>
            <a:miter lim="800000"/>
            <a:headEnd/>
            <a:tailEnd/>
          </a:ln>
          <a:effectLst/>
        </p:spPr>
        <p:txBody>
          <a:bodyPr wrap="none" anchor="ctr">
            <a:prstTxWarp prst="textNoShape">
              <a:avLst/>
            </a:prstTxWarp>
          </a:bodyPr>
          <a:lstStyle/>
          <a:p>
            <a:endParaRPr lang="en-US"/>
          </a:p>
        </p:txBody>
      </p:sp>
      <p:sp>
        <p:nvSpPr>
          <p:cNvPr id="93" name="Text Box 8"/>
          <p:cNvSpPr txBox="1">
            <a:spLocks noChangeArrowheads="1"/>
          </p:cNvSpPr>
          <p:nvPr/>
        </p:nvSpPr>
        <p:spPr bwMode="auto">
          <a:xfrm>
            <a:off x="520700" y="1130528"/>
            <a:ext cx="7962900" cy="2458622"/>
          </a:xfrm>
          <a:prstGeom prst="rect">
            <a:avLst/>
          </a:prstGeom>
          <a:noFill/>
          <a:ln w="9525">
            <a:noFill/>
            <a:miter lim="800000"/>
            <a:headEnd/>
            <a:tailEnd/>
          </a:ln>
          <a:effectLst/>
        </p:spPr>
        <p:txBody>
          <a:bodyPr>
            <a:prstTxWarp prst="textNoShape">
              <a:avLst/>
            </a:prstTxWarp>
            <a:spAutoFit/>
          </a:bodyPr>
          <a:lstStyle/>
          <a:p>
            <a:pPr>
              <a:lnSpc>
                <a:spcPct val="110000"/>
              </a:lnSpc>
            </a:pPr>
            <a:r>
              <a:rPr noProof="1">
                <a:latin typeface="Courier New" charset="0"/>
              </a:rPr>
              <a:t>int main() {</a:t>
            </a:r>
            <a:endParaRPr noProof="1" smtClean="0">
              <a:latin typeface="Courier New" charset="0"/>
            </a:endParaRPr>
          </a:p>
          <a:p>
            <a:pPr>
              <a:lnSpc>
                <a:spcPct val="110000"/>
              </a:lnSpc>
            </a:pPr>
            <a:r>
              <a:rPr lang="en-US" noProof="1" smtClean="0">
                <a:latin typeface="Courier New" charset="0"/>
              </a:rPr>
              <a:t>   EvaluationContext context;</a:t>
            </a:r>
          </a:p>
          <a:p>
            <a:pPr>
              <a:lnSpc>
                <a:spcPct val="110000"/>
              </a:lnSpc>
            </a:pPr>
            <a:r>
              <a:rPr lang="en-US" noProof="1" smtClean="0">
                <a:latin typeface="Courier New" charset="0"/>
              </a:rPr>
              <a:t>   context.setValue("x", 2);</a:t>
            </a:r>
          </a:p>
          <a:p>
            <a:pPr>
              <a:lnSpc>
                <a:spcPct val="110000"/>
              </a:lnSpc>
            </a:pPr>
            <a:r>
              <a:rPr lang="en-US" noProof="1" smtClean="0">
                <a:latin typeface="Courier New" charset="0"/>
              </a:rPr>
              <a:t>   TokenScanner scanner = new TokenScanner("y = (9 – x) * 7");</a:t>
            </a:r>
          </a:p>
          <a:p>
            <a:pPr>
              <a:lnSpc>
                <a:spcPct val="110000"/>
              </a:lnSpc>
            </a:pPr>
            <a:r>
              <a:rPr lang="en-US" noProof="1" smtClean="0">
                <a:latin typeface="Courier New" charset="0"/>
              </a:rPr>
              <a:t>   scanner.ignoreWhitespace();</a:t>
            </a:r>
          </a:p>
          <a:p>
            <a:pPr>
              <a:lnSpc>
                <a:spcPct val="110000"/>
              </a:lnSpc>
            </a:pPr>
            <a:r>
              <a:rPr lang="en-US" noProof="1" smtClean="0">
                <a:latin typeface="Courier New" charset="0"/>
              </a:rPr>
              <a:t>   scanner.scanNumbers();</a:t>
            </a:r>
          </a:p>
          <a:p>
            <a:pPr>
              <a:lnSpc>
                <a:spcPct val="110000"/>
              </a:lnSpc>
            </a:pPr>
            <a:r>
              <a:rPr lang="en-US" noProof="1" smtClean="0">
                <a:latin typeface="Courier New" charset="0"/>
              </a:rPr>
              <a:t>   </a:t>
            </a:r>
            <a:r>
              <a:rPr noProof="1" smtClean="0">
                <a:latin typeface="Courier New" charset="0"/>
              </a:rPr>
              <a:t>Expression </a:t>
            </a:r>
            <a:r>
              <a:rPr noProof="1">
                <a:latin typeface="Courier New" charset="0"/>
              </a:rPr>
              <a:t>*exp =</a:t>
            </a:r>
            <a:r>
              <a:rPr noProof="1" smtClean="0">
                <a:latin typeface="Courier New" charset="0"/>
              </a:rPr>
              <a:t> </a:t>
            </a:r>
            <a:r>
              <a:rPr lang="en-US" noProof="1" smtClean="0">
                <a:latin typeface="Courier New" charset="0"/>
              </a:rPr>
              <a:t>parseExp</a:t>
            </a:r>
            <a:r>
              <a:rPr noProof="1" smtClean="0">
                <a:latin typeface="Courier New" charset="0"/>
              </a:rPr>
              <a:t>(scanner)</a:t>
            </a:r>
            <a:r>
              <a:rPr noProof="1">
                <a:latin typeface="Courier New" charset="0"/>
              </a:rPr>
              <a:t>;</a:t>
            </a:r>
          </a:p>
          <a:p>
            <a:pPr>
              <a:lnSpc>
                <a:spcPct val="110000"/>
              </a:lnSpc>
            </a:pPr>
            <a:r>
              <a:rPr noProof="1">
                <a:latin typeface="Courier New" charset="0"/>
              </a:rPr>
              <a:t>  </a:t>
            </a:r>
            <a:r>
              <a:rPr noProof="1" smtClean="0">
                <a:latin typeface="Courier New" charset="0"/>
              </a:rPr>
              <a:t> </a:t>
            </a:r>
            <a:r>
              <a:rPr lang="en-US" noProof="1" smtClean="0">
                <a:latin typeface="Courier New" charset="0"/>
              </a:rPr>
              <a:t>cout &lt;&lt; exp-&gt;eval(context) &lt;&lt; endl;</a:t>
            </a:r>
          </a:p>
          <a:p>
            <a:pPr>
              <a:lnSpc>
                <a:spcPct val="110000"/>
              </a:lnSpc>
            </a:pPr>
            <a:r>
              <a:rPr lang="en-US" noProof="1" smtClean="0">
                <a:latin typeface="Courier New" charset="0"/>
              </a:rPr>
              <a:t>   return 0;</a:t>
            </a:r>
            <a:endParaRPr noProof="1" smtClean="0">
              <a:latin typeface="Courier New" charset="0"/>
            </a:endParaRPr>
          </a:p>
          <a:p>
            <a:pPr>
              <a:lnSpc>
                <a:spcPct val="110000"/>
              </a:lnSpc>
            </a:pPr>
            <a:r>
              <a:rPr noProof="1">
                <a:latin typeface="Courier New" charset="0"/>
              </a:rPr>
              <a:t>}</a:t>
            </a:r>
          </a:p>
        </p:txBody>
      </p:sp>
      <p:sp>
        <p:nvSpPr>
          <p:cNvPr id="94" name="Rectangle 69"/>
          <p:cNvSpPr>
            <a:spLocks noChangeArrowheads="1"/>
          </p:cNvSpPr>
          <p:nvPr/>
        </p:nvSpPr>
        <p:spPr bwMode="auto">
          <a:xfrm>
            <a:off x="7289800" y="3379415"/>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95" name="Text Box 70"/>
          <p:cNvSpPr txBox="1">
            <a:spLocks noChangeArrowheads="1"/>
          </p:cNvSpPr>
          <p:nvPr/>
        </p:nvSpPr>
        <p:spPr bwMode="auto">
          <a:xfrm>
            <a:off x="7251700" y="308913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a:latin typeface="Courier New" charset="0"/>
              </a:rPr>
              <a:t>exp</a:t>
            </a:r>
          </a:p>
        </p:txBody>
      </p:sp>
      <p:sp>
        <p:nvSpPr>
          <p:cNvPr id="96" name="Rectangle 67"/>
          <p:cNvSpPr>
            <a:spLocks noChangeArrowheads="1"/>
          </p:cNvSpPr>
          <p:nvPr/>
        </p:nvSpPr>
        <p:spPr bwMode="auto">
          <a:xfrm>
            <a:off x="5324475" y="3379415"/>
            <a:ext cx="1825625"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97" name="Text Box 68"/>
          <p:cNvSpPr txBox="1">
            <a:spLocks noChangeArrowheads="1"/>
          </p:cNvSpPr>
          <p:nvPr/>
        </p:nvSpPr>
        <p:spPr bwMode="auto">
          <a:xfrm>
            <a:off x="5283200" y="308550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scanner</a:t>
            </a:r>
            <a:endParaRPr lang="en-US" dirty="0">
              <a:latin typeface="Courier New" charset="0"/>
            </a:endParaRPr>
          </a:p>
        </p:txBody>
      </p:sp>
      <p:sp>
        <p:nvSpPr>
          <p:cNvPr id="98" name="Rectangle 71"/>
          <p:cNvSpPr>
            <a:spLocks noChangeArrowheads="1"/>
          </p:cNvSpPr>
          <p:nvPr/>
        </p:nvSpPr>
        <p:spPr bwMode="auto">
          <a:xfrm>
            <a:off x="5359400" y="3389695"/>
            <a:ext cx="1800756" cy="307777"/>
          </a:xfrm>
          <a:prstGeom prst="rect">
            <a:avLst/>
          </a:prstGeom>
          <a:noFill/>
          <a:ln w="9525">
            <a:noFill/>
            <a:miter lim="800000"/>
            <a:headEnd/>
            <a:tailEnd/>
          </a:ln>
          <a:effectLst/>
        </p:spPr>
        <p:txBody>
          <a:bodyPr wrap="none">
            <a:prstTxWarp prst="textNoShape">
              <a:avLst/>
            </a:prstTxWarp>
            <a:spAutoFit/>
          </a:bodyPr>
          <a:lstStyle/>
          <a:p>
            <a:r>
              <a:rPr lang="en-US" noProof="1" smtClean="0">
                <a:latin typeface="Courier New" charset="0"/>
              </a:rPr>
              <a:t>y </a:t>
            </a:r>
            <a:r>
              <a:rPr noProof="1" smtClean="0">
                <a:latin typeface="Courier New" charset="0"/>
              </a:rPr>
              <a:t>= </a:t>
            </a:r>
            <a:r>
              <a:rPr lang="en-US" noProof="1" smtClean="0">
                <a:latin typeface="Courier New" charset="0"/>
              </a:rPr>
              <a:t>(9</a:t>
            </a:r>
            <a:r>
              <a:rPr noProof="1" smtClean="0">
                <a:latin typeface="Courier New" charset="0"/>
              </a:rPr>
              <a:t> </a:t>
            </a:r>
            <a:r>
              <a:rPr lang="en-US" noProof="1" smtClean="0">
                <a:latin typeface="Courier New" charset="0"/>
              </a:rPr>
              <a:t>–</a:t>
            </a:r>
            <a:r>
              <a:rPr noProof="1" smtClean="0">
                <a:latin typeface="Courier New" charset="0"/>
              </a:rPr>
              <a:t> </a:t>
            </a:r>
            <a:r>
              <a:rPr lang="en-US" noProof="1" smtClean="0">
                <a:latin typeface="Courier New" charset="0"/>
              </a:rPr>
              <a:t>x)</a:t>
            </a:r>
            <a:r>
              <a:rPr noProof="1" smtClean="0">
                <a:latin typeface="Courier New" charset="0"/>
              </a:rPr>
              <a:t> </a:t>
            </a:r>
            <a:r>
              <a:rPr lang="en-US" noProof="1" smtClean="0">
                <a:latin typeface="Courier New" charset="0"/>
              </a:rPr>
              <a:t>*</a:t>
            </a:r>
            <a:r>
              <a:rPr noProof="1" smtClean="0">
                <a:latin typeface="Courier New" charset="0"/>
              </a:rPr>
              <a:t> </a:t>
            </a:r>
            <a:r>
              <a:rPr lang="en-US" noProof="1" smtClean="0">
                <a:latin typeface="Courier New" charset="0"/>
              </a:rPr>
              <a:t>7</a:t>
            </a:r>
            <a:endParaRPr lang="en-US" dirty="0">
              <a:latin typeface="Courier New" charset="0"/>
            </a:endParaRPr>
          </a:p>
        </p:txBody>
      </p:sp>
      <p:grpSp>
        <p:nvGrpSpPr>
          <p:cNvPr id="2" name="Group 213"/>
          <p:cNvGrpSpPr/>
          <p:nvPr/>
        </p:nvGrpSpPr>
        <p:grpSpPr>
          <a:xfrm>
            <a:off x="1103923" y="5374506"/>
            <a:ext cx="7469187" cy="1257304"/>
            <a:chOff x="1103923" y="5374506"/>
            <a:chExt cx="7469187" cy="1257304"/>
          </a:xfrm>
        </p:grpSpPr>
        <p:sp>
          <p:nvSpPr>
            <p:cNvPr id="100" name="Line 2"/>
            <p:cNvSpPr>
              <a:spLocks noChangeShapeType="1"/>
            </p:cNvSpPr>
            <p:nvPr/>
          </p:nvSpPr>
          <p:spPr bwMode="auto">
            <a:xfrm flipV="1">
              <a:off x="1905610" y="5374506"/>
              <a:ext cx="152400" cy="152400"/>
            </a:xfrm>
            <a:prstGeom prst="line">
              <a:avLst/>
            </a:prstGeom>
            <a:noFill/>
            <a:ln w="9525">
              <a:solidFill>
                <a:srgbClr val="CCFFFF"/>
              </a:solidFill>
              <a:round/>
              <a:headEnd/>
              <a:tailEnd/>
            </a:ln>
            <a:effectLst/>
          </p:spPr>
          <p:txBody>
            <a:bodyPr wrap="none" anchor="ctr">
              <a:prstTxWarp prst="textNoShape">
                <a:avLst/>
              </a:prstTxWarp>
            </a:bodyPr>
            <a:lstStyle/>
            <a:p>
              <a:endParaRPr lang="en-US"/>
            </a:p>
          </p:txBody>
        </p:sp>
        <p:sp>
          <p:nvSpPr>
            <p:cNvPr id="101" name="Line 5"/>
            <p:cNvSpPr>
              <a:spLocks noChangeShapeType="1"/>
            </p:cNvSpPr>
            <p:nvPr/>
          </p:nvSpPr>
          <p:spPr bwMode="auto">
            <a:xfrm flipV="1">
              <a:off x="6541110" y="5374506"/>
              <a:ext cx="152400" cy="152400"/>
            </a:xfrm>
            <a:prstGeom prst="line">
              <a:avLst/>
            </a:prstGeom>
            <a:noFill/>
            <a:ln w="9525">
              <a:solidFill>
                <a:srgbClr val="CCFFFF"/>
              </a:solidFill>
              <a:round/>
              <a:headEnd/>
              <a:tailEnd/>
            </a:ln>
            <a:effectLst/>
          </p:spPr>
          <p:txBody>
            <a:bodyPr wrap="none" anchor="ctr">
              <a:prstTxWarp prst="textNoShape">
                <a:avLst/>
              </a:prstTxWarp>
            </a:bodyPr>
            <a:lstStyle/>
            <a:p>
              <a:endParaRPr lang="en-US"/>
            </a:p>
          </p:txBody>
        </p:sp>
        <p:grpSp>
          <p:nvGrpSpPr>
            <p:cNvPr id="3" name="Group 9"/>
            <p:cNvGrpSpPr>
              <a:grpSpLocks/>
            </p:cNvGrpSpPr>
            <p:nvPr/>
          </p:nvGrpSpPr>
          <p:grpSpPr bwMode="auto">
            <a:xfrm>
              <a:off x="1103923" y="5807898"/>
              <a:ext cx="688975" cy="560388"/>
              <a:chOff x="4894" y="3729"/>
              <a:chExt cx="434" cy="353"/>
            </a:xfrm>
          </p:grpSpPr>
          <p:sp>
            <p:nvSpPr>
              <p:cNvPr id="232" name="Rectangle 10"/>
              <p:cNvSpPr>
                <a:spLocks noChangeArrowheads="1"/>
              </p:cNvSpPr>
              <p:nvPr/>
            </p:nvSpPr>
            <p:spPr bwMode="auto">
              <a:xfrm>
                <a:off x="4894" y="3915"/>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233" name="Rectangle 11"/>
              <p:cNvSpPr>
                <a:spLocks noChangeArrowheads="1"/>
              </p:cNvSpPr>
              <p:nvPr/>
            </p:nvSpPr>
            <p:spPr bwMode="auto">
              <a:xfrm>
                <a:off x="4896" y="3897"/>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y</a:t>
                </a:r>
                <a:endParaRPr lang="en-US" dirty="0">
                  <a:latin typeface="Courier New" charset="0"/>
                </a:endParaRPr>
              </a:p>
            </p:txBody>
          </p:sp>
          <p:sp>
            <p:nvSpPr>
              <p:cNvPr id="234" name="Rectangle 12"/>
              <p:cNvSpPr>
                <a:spLocks noChangeArrowheads="1"/>
              </p:cNvSpPr>
              <p:nvPr/>
            </p:nvSpPr>
            <p:spPr bwMode="auto">
              <a:xfrm>
                <a:off x="4894" y="3747"/>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235" name="Rectangle 13"/>
              <p:cNvSpPr>
                <a:spLocks noChangeArrowheads="1"/>
              </p:cNvSpPr>
              <p:nvPr/>
            </p:nvSpPr>
            <p:spPr bwMode="auto">
              <a:xfrm>
                <a:off x="4896" y="3729"/>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noProof="1">
                    <a:latin typeface="Courier New" charset="0"/>
                  </a:rPr>
                  <a:t>ID</a:t>
                </a:r>
                <a:endParaRPr lang="en-US" dirty="0">
                  <a:latin typeface="Courier New" charset="0"/>
                </a:endParaRPr>
              </a:p>
            </p:txBody>
          </p:sp>
        </p:grpSp>
        <p:grpSp>
          <p:nvGrpSpPr>
            <p:cNvPr id="4" name="Group 15"/>
            <p:cNvGrpSpPr>
              <a:grpSpLocks/>
            </p:cNvGrpSpPr>
            <p:nvPr/>
          </p:nvGrpSpPr>
          <p:grpSpPr bwMode="auto">
            <a:xfrm>
              <a:off x="3467710" y="5807898"/>
              <a:ext cx="762000" cy="560388"/>
              <a:chOff x="1552" y="3729"/>
              <a:chExt cx="480" cy="353"/>
            </a:xfrm>
          </p:grpSpPr>
          <p:sp>
            <p:nvSpPr>
              <p:cNvPr id="228" name="Rectangle 16"/>
              <p:cNvSpPr>
                <a:spLocks noChangeArrowheads="1"/>
              </p:cNvSpPr>
              <p:nvPr/>
            </p:nvSpPr>
            <p:spPr bwMode="auto">
              <a:xfrm>
                <a:off x="1568" y="3915"/>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229" name="Rectangle 17"/>
              <p:cNvSpPr>
                <a:spLocks noChangeArrowheads="1"/>
              </p:cNvSpPr>
              <p:nvPr/>
            </p:nvSpPr>
            <p:spPr bwMode="auto">
              <a:xfrm>
                <a:off x="1570" y="3897"/>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9</a:t>
                </a:r>
                <a:endParaRPr lang="en-US" dirty="0">
                  <a:latin typeface="Courier New" charset="0"/>
                </a:endParaRPr>
              </a:p>
            </p:txBody>
          </p:sp>
          <p:sp>
            <p:nvSpPr>
              <p:cNvPr id="230" name="Rectangle 18"/>
              <p:cNvSpPr>
                <a:spLocks noChangeArrowheads="1"/>
              </p:cNvSpPr>
              <p:nvPr/>
            </p:nvSpPr>
            <p:spPr bwMode="auto">
              <a:xfrm>
                <a:off x="1568" y="3747"/>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231" name="Rectangle 19"/>
              <p:cNvSpPr>
                <a:spLocks noChangeArrowheads="1"/>
              </p:cNvSpPr>
              <p:nvPr/>
            </p:nvSpPr>
            <p:spPr bwMode="auto">
              <a:xfrm>
                <a:off x="1552" y="3729"/>
                <a:ext cx="480"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CONST</a:t>
                </a:r>
                <a:endParaRPr lang="en-US" dirty="0">
                  <a:latin typeface="Courier New" charset="0"/>
                </a:endParaRPr>
              </a:p>
            </p:txBody>
          </p:sp>
        </p:grpSp>
        <p:grpSp>
          <p:nvGrpSpPr>
            <p:cNvPr id="5" name="Group 20"/>
            <p:cNvGrpSpPr>
              <a:grpSpLocks/>
            </p:cNvGrpSpPr>
            <p:nvPr/>
          </p:nvGrpSpPr>
          <p:grpSpPr bwMode="auto">
            <a:xfrm>
              <a:off x="5763235" y="5807898"/>
              <a:ext cx="688975" cy="560388"/>
              <a:chOff x="4894" y="3729"/>
              <a:chExt cx="434" cy="353"/>
            </a:xfrm>
          </p:grpSpPr>
          <p:sp>
            <p:nvSpPr>
              <p:cNvPr id="224" name="Rectangle 21"/>
              <p:cNvSpPr>
                <a:spLocks noChangeArrowheads="1"/>
              </p:cNvSpPr>
              <p:nvPr/>
            </p:nvSpPr>
            <p:spPr bwMode="auto">
              <a:xfrm>
                <a:off x="4894" y="3915"/>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225" name="Rectangle 22"/>
              <p:cNvSpPr>
                <a:spLocks noChangeArrowheads="1"/>
              </p:cNvSpPr>
              <p:nvPr/>
            </p:nvSpPr>
            <p:spPr bwMode="auto">
              <a:xfrm>
                <a:off x="4896" y="3897"/>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x</a:t>
                </a:r>
                <a:endParaRPr lang="en-US" dirty="0">
                  <a:latin typeface="Courier New" charset="0"/>
                </a:endParaRPr>
              </a:p>
            </p:txBody>
          </p:sp>
          <p:sp>
            <p:nvSpPr>
              <p:cNvPr id="226" name="Rectangle 23"/>
              <p:cNvSpPr>
                <a:spLocks noChangeArrowheads="1"/>
              </p:cNvSpPr>
              <p:nvPr/>
            </p:nvSpPr>
            <p:spPr bwMode="auto">
              <a:xfrm>
                <a:off x="4894" y="3747"/>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227" name="Rectangle 24"/>
              <p:cNvSpPr>
                <a:spLocks noChangeArrowheads="1"/>
              </p:cNvSpPr>
              <p:nvPr/>
            </p:nvSpPr>
            <p:spPr bwMode="auto">
              <a:xfrm>
                <a:off x="4896" y="3729"/>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noProof="1">
                    <a:latin typeface="Courier New" charset="0"/>
                  </a:rPr>
                  <a:t>ID</a:t>
                </a:r>
                <a:endParaRPr lang="en-US" dirty="0">
                  <a:latin typeface="Courier New" charset="0"/>
                </a:endParaRPr>
              </a:p>
            </p:txBody>
          </p:sp>
        </p:grpSp>
        <p:grpSp>
          <p:nvGrpSpPr>
            <p:cNvPr id="6" name="Group 25"/>
            <p:cNvGrpSpPr>
              <a:grpSpLocks/>
            </p:cNvGrpSpPr>
            <p:nvPr/>
          </p:nvGrpSpPr>
          <p:grpSpPr bwMode="auto">
            <a:xfrm>
              <a:off x="4620235" y="5807897"/>
              <a:ext cx="688975" cy="823913"/>
              <a:chOff x="3078" y="3729"/>
              <a:chExt cx="434" cy="519"/>
            </a:xfrm>
          </p:grpSpPr>
          <p:sp>
            <p:nvSpPr>
              <p:cNvPr id="204" name="Rectangle 26"/>
              <p:cNvSpPr>
                <a:spLocks noChangeArrowheads="1"/>
              </p:cNvSpPr>
              <p:nvPr/>
            </p:nvSpPr>
            <p:spPr bwMode="auto">
              <a:xfrm>
                <a:off x="3078" y="3915"/>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217" name="Rectangle 27"/>
              <p:cNvSpPr>
                <a:spLocks noChangeArrowheads="1"/>
              </p:cNvSpPr>
              <p:nvPr/>
            </p:nvSpPr>
            <p:spPr bwMode="auto">
              <a:xfrm>
                <a:off x="3080" y="3897"/>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a:t>
                </a:r>
                <a:endParaRPr lang="en-US" dirty="0">
                  <a:latin typeface="Courier New" charset="0"/>
                </a:endParaRPr>
              </a:p>
            </p:txBody>
          </p:sp>
          <p:sp>
            <p:nvSpPr>
              <p:cNvPr id="220" name="Rectangle 28"/>
              <p:cNvSpPr>
                <a:spLocks noChangeArrowheads="1"/>
              </p:cNvSpPr>
              <p:nvPr/>
            </p:nvSpPr>
            <p:spPr bwMode="auto">
              <a:xfrm>
                <a:off x="3078" y="3747"/>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221" name="Rectangle 29"/>
              <p:cNvSpPr>
                <a:spLocks noChangeArrowheads="1"/>
              </p:cNvSpPr>
              <p:nvPr/>
            </p:nvSpPr>
            <p:spPr bwMode="auto">
              <a:xfrm>
                <a:off x="3080" y="3729"/>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COMP</a:t>
                </a:r>
                <a:endParaRPr lang="en-US" dirty="0">
                  <a:latin typeface="Courier New" charset="0"/>
                </a:endParaRPr>
              </a:p>
            </p:txBody>
          </p:sp>
          <p:sp>
            <p:nvSpPr>
              <p:cNvPr id="222" name="Rectangle 30"/>
              <p:cNvSpPr>
                <a:spLocks noChangeArrowheads="1"/>
              </p:cNvSpPr>
              <p:nvPr/>
            </p:nvSpPr>
            <p:spPr bwMode="auto">
              <a:xfrm>
                <a:off x="3078" y="4081"/>
                <a:ext cx="213"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223" name="Rectangle 31"/>
              <p:cNvSpPr>
                <a:spLocks noChangeArrowheads="1"/>
              </p:cNvSpPr>
              <p:nvPr/>
            </p:nvSpPr>
            <p:spPr bwMode="auto">
              <a:xfrm>
                <a:off x="3293" y="4081"/>
                <a:ext cx="219"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grpSp>
        <p:cxnSp>
          <p:nvCxnSpPr>
            <p:cNvPr id="106" name="AutoShape 32"/>
            <p:cNvCxnSpPr>
              <a:cxnSpLocks noChangeShapeType="1"/>
              <a:stCxn id="107" idx="6"/>
            </p:cNvCxnSpPr>
            <p:nvPr/>
          </p:nvCxnSpPr>
          <p:spPr bwMode="auto">
            <a:xfrm flipV="1">
              <a:off x="5180623" y="5959916"/>
              <a:ext cx="585787" cy="545684"/>
            </a:xfrm>
            <a:prstGeom prst="bentConnector3">
              <a:avLst>
                <a:gd name="adj1" fmla="val 50000"/>
              </a:avLst>
            </a:prstGeom>
            <a:noFill/>
            <a:ln w="9525">
              <a:solidFill>
                <a:schemeClr val="tx1"/>
              </a:solidFill>
              <a:miter lim="800000"/>
              <a:headEnd/>
              <a:tailEnd type="triangle" w="med" len="med"/>
            </a:ln>
            <a:effectLst/>
          </p:spPr>
        </p:cxnSp>
        <p:sp>
          <p:nvSpPr>
            <p:cNvPr id="107" name="Oval 33"/>
            <p:cNvSpPr>
              <a:spLocks noChangeArrowheads="1"/>
            </p:cNvSpPr>
            <p:nvPr/>
          </p:nvSpPr>
          <p:spPr bwMode="auto">
            <a:xfrm>
              <a:off x="5106010" y="6468294"/>
              <a:ext cx="74613" cy="74612"/>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pPr>
                <a:lnSpc>
                  <a:spcPct val="90000"/>
                </a:lnSpc>
              </a:pPr>
              <a:endParaRPr lang="en-US"/>
            </a:p>
          </p:txBody>
        </p:sp>
        <p:sp>
          <p:nvSpPr>
            <p:cNvPr id="108" name="Oval 34"/>
            <p:cNvSpPr>
              <a:spLocks noChangeArrowheads="1"/>
            </p:cNvSpPr>
            <p:nvPr/>
          </p:nvSpPr>
          <p:spPr bwMode="auto">
            <a:xfrm>
              <a:off x="4750410" y="6468294"/>
              <a:ext cx="74613" cy="74612"/>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pPr>
                <a:lnSpc>
                  <a:spcPct val="90000"/>
                </a:lnSpc>
              </a:pPr>
              <a:endParaRPr lang="en-US"/>
            </a:p>
          </p:txBody>
        </p:sp>
        <p:cxnSp>
          <p:nvCxnSpPr>
            <p:cNvPr id="109" name="AutoShape 35"/>
            <p:cNvCxnSpPr>
              <a:cxnSpLocks noChangeShapeType="1"/>
              <a:stCxn id="108" idx="2"/>
            </p:cNvCxnSpPr>
            <p:nvPr/>
          </p:nvCxnSpPr>
          <p:spPr bwMode="auto">
            <a:xfrm rot="10800000">
              <a:off x="3493110" y="5984106"/>
              <a:ext cx="1257300" cy="522288"/>
            </a:xfrm>
            <a:prstGeom prst="bentConnector3">
              <a:avLst>
                <a:gd name="adj1" fmla="val 118306"/>
              </a:avLst>
            </a:prstGeom>
            <a:noFill/>
            <a:ln w="9525">
              <a:solidFill>
                <a:schemeClr val="tx1"/>
              </a:solidFill>
              <a:miter lim="800000"/>
              <a:headEnd/>
              <a:tailEnd type="triangle" w="med" len="med"/>
            </a:ln>
            <a:effectLst/>
          </p:spPr>
        </p:cxnSp>
        <p:sp>
          <p:nvSpPr>
            <p:cNvPr id="110" name="Rectangle 36"/>
            <p:cNvSpPr>
              <a:spLocks noChangeArrowheads="1"/>
            </p:cNvSpPr>
            <p:nvPr/>
          </p:nvSpPr>
          <p:spPr bwMode="auto">
            <a:xfrm>
              <a:off x="7849210" y="6103169"/>
              <a:ext cx="688975" cy="265112"/>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11" name="Rectangle 37"/>
            <p:cNvSpPr>
              <a:spLocks noChangeArrowheads="1"/>
            </p:cNvSpPr>
            <p:nvPr/>
          </p:nvSpPr>
          <p:spPr bwMode="auto">
            <a:xfrm>
              <a:off x="7852385" y="6074216"/>
              <a:ext cx="684213" cy="28982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7</a:t>
              </a:r>
              <a:endParaRPr lang="en-US" dirty="0">
                <a:latin typeface="Courier New" charset="0"/>
              </a:endParaRPr>
            </a:p>
          </p:txBody>
        </p:sp>
        <p:sp>
          <p:nvSpPr>
            <p:cNvPr id="112" name="Rectangle 38"/>
            <p:cNvSpPr>
              <a:spLocks noChangeArrowheads="1"/>
            </p:cNvSpPr>
            <p:nvPr/>
          </p:nvSpPr>
          <p:spPr bwMode="auto">
            <a:xfrm>
              <a:off x="7849210" y="5836469"/>
              <a:ext cx="688975" cy="265112"/>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13" name="Rectangle 39"/>
            <p:cNvSpPr>
              <a:spLocks noChangeArrowheads="1"/>
            </p:cNvSpPr>
            <p:nvPr/>
          </p:nvSpPr>
          <p:spPr bwMode="auto">
            <a:xfrm>
              <a:off x="7811110" y="5807516"/>
              <a:ext cx="762000" cy="28982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CONST</a:t>
              </a:r>
              <a:endParaRPr lang="en-US" dirty="0">
                <a:latin typeface="Courier New" charset="0"/>
              </a:endParaRPr>
            </a:p>
          </p:txBody>
        </p:sp>
        <p:grpSp>
          <p:nvGrpSpPr>
            <p:cNvPr id="7" name="Group 40"/>
            <p:cNvGrpSpPr>
              <a:grpSpLocks/>
            </p:cNvGrpSpPr>
            <p:nvPr/>
          </p:nvGrpSpPr>
          <p:grpSpPr bwMode="auto">
            <a:xfrm>
              <a:off x="6817335" y="5807897"/>
              <a:ext cx="688975" cy="823913"/>
              <a:chOff x="3078" y="3729"/>
              <a:chExt cx="434" cy="519"/>
            </a:xfrm>
          </p:grpSpPr>
          <p:sp>
            <p:nvSpPr>
              <p:cNvPr id="146" name="Rectangle 41"/>
              <p:cNvSpPr>
                <a:spLocks noChangeArrowheads="1"/>
              </p:cNvSpPr>
              <p:nvPr/>
            </p:nvSpPr>
            <p:spPr bwMode="auto">
              <a:xfrm>
                <a:off x="3078" y="3915"/>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47" name="Rectangle 42"/>
              <p:cNvSpPr>
                <a:spLocks noChangeArrowheads="1"/>
              </p:cNvSpPr>
              <p:nvPr/>
            </p:nvSpPr>
            <p:spPr bwMode="auto">
              <a:xfrm>
                <a:off x="3080" y="3897"/>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a:t>
                </a:r>
                <a:endParaRPr lang="en-US" dirty="0">
                  <a:latin typeface="Courier New" charset="0"/>
                </a:endParaRPr>
              </a:p>
            </p:txBody>
          </p:sp>
          <p:sp>
            <p:nvSpPr>
              <p:cNvPr id="148" name="Rectangle 43"/>
              <p:cNvSpPr>
                <a:spLocks noChangeArrowheads="1"/>
              </p:cNvSpPr>
              <p:nvPr/>
            </p:nvSpPr>
            <p:spPr bwMode="auto">
              <a:xfrm>
                <a:off x="3078" y="3747"/>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57" name="Rectangle 44"/>
              <p:cNvSpPr>
                <a:spLocks noChangeArrowheads="1"/>
              </p:cNvSpPr>
              <p:nvPr/>
            </p:nvSpPr>
            <p:spPr bwMode="auto">
              <a:xfrm>
                <a:off x="3080" y="3729"/>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COMP</a:t>
                </a:r>
                <a:endParaRPr lang="en-US" dirty="0">
                  <a:latin typeface="Courier New" charset="0"/>
                </a:endParaRPr>
              </a:p>
            </p:txBody>
          </p:sp>
          <p:sp>
            <p:nvSpPr>
              <p:cNvPr id="163" name="Rectangle 45"/>
              <p:cNvSpPr>
                <a:spLocks noChangeArrowheads="1"/>
              </p:cNvSpPr>
              <p:nvPr/>
            </p:nvSpPr>
            <p:spPr bwMode="auto">
              <a:xfrm>
                <a:off x="3078" y="4081"/>
                <a:ext cx="213"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201" name="Rectangle 46"/>
              <p:cNvSpPr>
                <a:spLocks noChangeArrowheads="1"/>
              </p:cNvSpPr>
              <p:nvPr/>
            </p:nvSpPr>
            <p:spPr bwMode="auto">
              <a:xfrm>
                <a:off x="3293" y="4081"/>
                <a:ext cx="219"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grpSp>
        <p:sp>
          <p:nvSpPr>
            <p:cNvPr id="115" name="Oval 47"/>
            <p:cNvSpPr>
              <a:spLocks noChangeArrowheads="1"/>
            </p:cNvSpPr>
            <p:nvPr/>
          </p:nvSpPr>
          <p:spPr bwMode="auto">
            <a:xfrm>
              <a:off x="7303110" y="6468294"/>
              <a:ext cx="74613" cy="74612"/>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pPr>
                <a:lnSpc>
                  <a:spcPct val="90000"/>
                </a:lnSpc>
              </a:pPr>
              <a:endParaRPr lang="en-US"/>
            </a:p>
          </p:txBody>
        </p:sp>
        <p:sp>
          <p:nvSpPr>
            <p:cNvPr id="117" name="Oval 48"/>
            <p:cNvSpPr>
              <a:spLocks noChangeArrowheads="1"/>
            </p:cNvSpPr>
            <p:nvPr/>
          </p:nvSpPr>
          <p:spPr bwMode="auto">
            <a:xfrm>
              <a:off x="6947510" y="6468294"/>
              <a:ext cx="74613" cy="74612"/>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pPr>
                <a:lnSpc>
                  <a:spcPct val="90000"/>
                </a:lnSpc>
              </a:pPr>
              <a:endParaRPr lang="en-US"/>
            </a:p>
          </p:txBody>
        </p:sp>
        <p:cxnSp>
          <p:nvCxnSpPr>
            <p:cNvPr id="118" name="AutoShape 49"/>
            <p:cNvCxnSpPr>
              <a:cxnSpLocks noChangeShapeType="1"/>
              <a:stCxn id="115" idx="6"/>
              <a:endCxn id="112" idx="1"/>
            </p:cNvCxnSpPr>
            <p:nvPr/>
          </p:nvCxnSpPr>
          <p:spPr bwMode="auto">
            <a:xfrm flipV="1">
              <a:off x="7377723" y="5969819"/>
              <a:ext cx="471487" cy="536575"/>
            </a:xfrm>
            <a:prstGeom prst="bentConnector3">
              <a:avLst>
                <a:gd name="adj1" fmla="val 52185"/>
              </a:avLst>
            </a:prstGeom>
            <a:noFill/>
            <a:ln w="9525">
              <a:solidFill>
                <a:schemeClr val="tx1"/>
              </a:solidFill>
              <a:miter lim="800000"/>
              <a:headEnd/>
              <a:tailEnd type="triangle" w="med" len="med"/>
            </a:ln>
            <a:effectLst/>
          </p:spPr>
        </p:cxnSp>
        <p:cxnSp>
          <p:nvCxnSpPr>
            <p:cNvPr id="119" name="AutoShape 50"/>
            <p:cNvCxnSpPr>
              <a:cxnSpLocks noChangeShapeType="1"/>
              <a:stCxn id="117" idx="2"/>
            </p:cNvCxnSpPr>
            <p:nvPr/>
          </p:nvCxnSpPr>
          <p:spPr bwMode="auto">
            <a:xfrm rot="10800000">
              <a:off x="6553200" y="5638800"/>
              <a:ext cx="394310" cy="866800"/>
            </a:xfrm>
            <a:prstGeom prst="bentConnector2">
              <a:avLst/>
            </a:prstGeom>
            <a:noFill/>
            <a:ln w="9525">
              <a:solidFill>
                <a:schemeClr val="tx1"/>
              </a:solidFill>
              <a:miter lim="800000"/>
              <a:headEnd/>
              <a:tailEnd/>
            </a:ln>
            <a:effectLst/>
          </p:spPr>
        </p:cxnSp>
        <p:cxnSp>
          <p:nvCxnSpPr>
            <p:cNvPr id="122" name="AutoShape 51"/>
            <p:cNvCxnSpPr>
              <a:cxnSpLocks noChangeShapeType="1"/>
              <a:endCxn id="221" idx="1"/>
            </p:cNvCxnSpPr>
            <p:nvPr/>
          </p:nvCxnSpPr>
          <p:spPr bwMode="auto">
            <a:xfrm rot="10800000" flipV="1">
              <a:off x="4623410" y="5647856"/>
              <a:ext cx="1917700" cy="305298"/>
            </a:xfrm>
            <a:prstGeom prst="bentConnector3">
              <a:avLst>
                <a:gd name="adj1" fmla="val 111921"/>
              </a:avLst>
            </a:prstGeom>
            <a:noFill/>
            <a:ln w="9525">
              <a:solidFill>
                <a:schemeClr val="tx1"/>
              </a:solidFill>
              <a:miter lim="800000"/>
              <a:headEnd/>
              <a:tailEnd type="triangle" w="med" len="med"/>
            </a:ln>
            <a:effectLst/>
          </p:spPr>
        </p:cxnSp>
        <p:grpSp>
          <p:nvGrpSpPr>
            <p:cNvPr id="8" name="Group 52"/>
            <p:cNvGrpSpPr>
              <a:grpSpLocks/>
            </p:cNvGrpSpPr>
            <p:nvPr/>
          </p:nvGrpSpPr>
          <p:grpSpPr bwMode="auto">
            <a:xfrm>
              <a:off x="2261210" y="5807897"/>
              <a:ext cx="688975" cy="823913"/>
              <a:chOff x="3078" y="3729"/>
              <a:chExt cx="434" cy="519"/>
            </a:xfrm>
          </p:grpSpPr>
          <p:sp>
            <p:nvSpPr>
              <p:cNvPr id="134" name="Rectangle 53"/>
              <p:cNvSpPr>
                <a:spLocks noChangeArrowheads="1"/>
              </p:cNvSpPr>
              <p:nvPr/>
            </p:nvSpPr>
            <p:spPr bwMode="auto">
              <a:xfrm>
                <a:off x="3078" y="3915"/>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35" name="Rectangle 54"/>
              <p:cNvSpPr>
                <a:spLocks noChangeArrowheads="1"/>
              </p:cNvSpPr>
              <p:nvPr/>
            </p:nvSpPr>
            <p:spPr bwMode="auto">
              <a:xfrm>
                <a:off x="3080" y="3897"/>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noProof="1">
                    <a:latin typeface="Courier New" charset="0"/>
                  </a:rPr>
                  <a:t>=</a:t>
                </a:r>
                <a:endParaRPr lang="en-US" dirty="0">
                  <a:latin typeface="Courier New" charset="0"/>
                </a:endParaRPr>
              </a:p>
            </p:txBody>
          </p:sp>
          <p:sp>
            <p:nvSpPr>
              <p:cNvPr id="136" name="Rectangle 55"/>
              <p:cNvSpPr>
                <a:spLocks noChangeArrowheads="1"/>
              </p:cNvSpPr>
              <p:nvPr/>
            </p:nvSpPr>
            <p:spPr bwMode="auto">
              <a:xfrm>
                <a:off x="3078" y="3747"/>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37" name="Rectangle 56"/>
              <p:cNvSpPr>
                <a:spLocks noChangeArrowheads="1"/>
              </p:cNvSpPr>
              <p:nvPr/>
            </p:nvSpPr>
            <p:spPr bwMode="auto">
              <a:xfrm>
                <a:off x="3080" y="3729"/>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COMP</a:t>
                </a:r>
                <a:endParaRPr lang="en-US" dirty="0">
                  <a:latin typeface="Courier New" charset="0"/>
                </a:endParaRPr>
              </a:p>
            </p:txBody>
          </p:sp>
          <p:sp>
            <p:nvSpPr>
              <p:cNvPr id="142" name="Rectangle 57"/>
              <p:cNvSpPr>
                <a:spLocks noChangeArrowheads="1"/>
              </p:cNvSpPr>
              <p:nvPr/>
            </p:nvSpPr>
            <p:spPr bwMode="auto">
              <a:xfrm>
                <a:off x="3078" y="4081"/>
                <a:ext cx="213"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45" name="Rectangle 58"/>
              <p:cNvSpPr>
                <a:spLocks noChangeArrowheads="1"/>
              </p:cNvSpPr>
              <p:nvPr/>
            </p:nvSpPr>
            <p:spPr bwMode="auto">
              <a:xfrm>
                <a:off x="3293" y="4081"/>
                <a:ext cx="219"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grpSp>
        <p:sp>
          <p:nvSpPr>
            <p:cNvPr id="124" name="Oval 59"/>
            <p:cNvSpPr>
              <a:spLocks noChangeArrowheads="1"/>
            </p:cNvSpPr>
            <p:nvPr/>
          </p:nvSpPr>
          <p:spPr bwMode="auto">
            <a:xfrm>
              <a:off x="2746985" y="6468294"/>
              <a:ext cx="74613" cy="74612"/>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pPr>
                <a:lnSpc>
                  <a:spcPct val="90000"/>
                </a:lnSpc>
              </a:pPr>
              <a:endParaRPr lang="en-US"/>
            </a:p>
          </p:txBody>
        </p:sp>
        <p:sp>
          <p:nvSpPr>
            <p:cNvPr id="125" name="Oval 60"/>
            <p:cNvSpPr>
              <a:spLocks noChangeArrowheads="1"/>
            </p:cNvSpPr>
            <p:nvPr/>
          </p:nvSpPr>
          <p:spPr bwMode="auto">
            <a:xfrm>
              <a:off x="2391385" y="6468294"/>
              <a:ext cx="74613" cy="74612"/>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pPr>
                <a:lnSpc>
                  <a:spcPct val="90000"/>
                </a:lnSpc>
              </a:pPr>
              <a:endParaRPr lang="en-US"/>
            </a:p>
          </p:txBody>
        </p:sp>
        <p:cxnSp>
          <p:nvCxnSpPr>
            <p:cNvPr id="126" name="AutoShape 61"/>
            <p:cNvCxnSpPr>
              <a:cxnSpLocks noChangeShapeType="1"/>
              <a:stCxn id="124" idx="6"/>
            </p:cNvCxnSpPr>
            <p:nvPr/>
          </p:nvCxnSpPr>
          <p:spPr bwMode="auto">
            <a:xfrm flipV="1">
              <a:off x="2821598" y="5479143"/>
              <a:ext cx="250592" cy="1026457"/>
            </a:xfrm>
            <a:prstGeom prst="bentConnector2">
              <a:avLst/>
            </a:prstGeom>
            <a:noFill/>
            <a:ln w="9525">
              <a:solidFill>
                <a:schemeClr val="tx1"/>
              </a:solidFill>
              <a:miter lim="800000"/>
              <a:headEnd/>
              <a:tailEnd/>
            </a:ln>
            <a:effectLst/>
          </p:spPr>
        </p:cxnSp>
        <p:cxnSp>
          <p:nvCxnSpPr>
            <p:cNvPr id="127" name="AutoShape 62"/>
            <p:cNvCxnSpPr>
              <a:cxnSpLocks noChangeShapeType="1"/>
              <a:endCxn id="148" idx="1"/>
            </p:cNvCxnSpPr>
            <p:nvPr/>
          </p:nvCxnSpPr>
          <p:spPr bwMode="auto">
            <a:xfrm rot="16200000" flipH="1">
              <a:off x="6479023" y="5630716"/>
              <a:ext cx="489299" cy="187325"/>
            </a:xfrm>
            <a:prstGeom prst="bentConnector2">
              <a:avLst/>
            </a:prstGeom>
            <a:noFill/>
            <a:ln w="9525">
              <a:solidFill>
                <a:schemeClr val="tx1"/>
              </a:solidFill>
              <a:miter lim="800000"/>
              <a:headEnd/>
              <a:tailEnd type="triangle" w="med" len="med"/>
            </a:ln>
            <a:effectLst/>
          </p:spPr>
        </p:cxnSp>
        <p:cxnSp>
          <p:nvCxnSpPr>
            <p:cNvPr id="131" name="AutoShape 63"/>
            <p:cNvCxnSpPr>
              <a:cxnSpLocks noChangeShapeType="1"/>
            </p:cNvCxnSpPr>
            <p:nvPr/>
          </p:nvCxnSpPr>
          <p:spPr bwMode="auto">
            <a:xfrm>
              <a:off x="3074010" y="5479731"/>
              <a:ext cx="3556000" cy="0"/>
            </a:xfrm>
            <a:prstGeom prst="straightConnector1">
              <a:avLst/>
            </a:prstGeom>
            <a:noFill/>
            <a:ln w="9525">
              <a:solidFill>
                <a:schemeClr val="tx1"/>
              </a:solidFill>
              <a:round/>
              <a:headEnd/>
              <a:tailEnd/>
            </a:ln>
            <a:effectLst/>
          </p:spPr>
        </p:cxnSp>
        <p:cxnSp>
          <p:nvCxnSpPr>
            <p:cNvPr id="132" name="AutoShape 64"/>
            <p:cNvCxnSpPr>
              <a:cxnSpLocks noChangeShapeType="1"/>
            </p:cNvCxnSpPr>
            <p:nvPr/>
          </p:nvCxnSpPr>
          <p:spPr bwMode="auto">
            <a:xfrm rot="16200000" flipV="1">
              <a:off x="1714794" y="5829006"/>
              <a:ext cx="866800" cy="486387"/>
            </a:xfrm>
            <a:prstGeom prst="bentConnector3">
              <a:avLst>
                <a:gd name="adj1" fmla="val -234"/>
              </a:avLst>
            </a:prstGeom>
            <a:noFill/>
            <a:ln w="9525">
              <a:solidFill>
                <a:schemeClr val="tx1"/>
              </a:solidFill>
              <a:miter lim="800000"/>
              <a:headEnd/>
              <a:tailEnd/>
            </a:ln>
            <a:effectLst/>
          </p:spPr>
        </p:cxnSp>
        <p:cxnSp>
          <p:nvCxnSpPr>
            <p:cNvPr id="133" name="AutoShape 65"/>
            <p:cNvCxnSpPr>
              <a:cxnSpLocks noChangeShapeType="1"/>
              <a:endCxn id="234" idx="1"/>
            </p:cNvCxnSpPr>
            <p:nvPr/>
          </p:nvCxnSpPr>
          <p:spPr bwMode="auto">
            <a:xfrm rot="10800000" flipV="1">
              <a:off x="1103924" y="5638800"/>
              <a:ext cx="801077" cy="330230"/>
            </a:xfrm>
            <a:prstGeom prst="bentConnector3">
              <a:avLst>
                <a:gd name="adj1" fmla="val 128537"/>
              </a:avLst>
            </a:prstGeom>
            <a:noFill/>
            <a:ln w="9525">
              <a:solidFill>
                <a:schemeClr val="tx1"/>
              </a:solidFill>
              <a:miter lim="800000"/>
              <a:headEnd/>
              <a:tailEnd type="triangle" w="med" len="med"/>
            </a:ln>
            <a:effectLst/>
          </p:spPr>
        </p:cxnSp>
      </p:grpSp>
      <p:grpSp>
        <p:nvGrpSpPr>
          <p:cNvPr id="9" name="Group 211"/>
          <p:cNvGrpSpPr/>
          <p:nvPr/>
        </p:nvGrpSpPr>
        <p:grpSpPr>
          <a:xfrm>
            <a:off x="560615" y="1415973"/>
            <a:ext cx="8039100" cy="3361646"/>
            <a:chOff x="548520" y="1415973"/>
            <a:chExt cx="8039100" cy="3361646"/>
          </a:xfrm>
        </p:grpSpPr>
        <p:sp>
          <p:nvSpPr>
            <p:cNvPr id="237" name="Rectangle 7"/>
            <p:cNvSpPr>
              <a:spLocks noChangeArrowheads="1"/>
            </p:cNvSpPr>
            <p:nvPr/>
          </p:nvSpPr>
          <p:spPr bwMode="auto">
            <a:xfrm>
              <a:off x="548520" y="1452257"/>
              <a:ext cx="8032750" cy="3325362"/>
            </a:xfrm>
            <a:prstGeom prst="rect">
              <a:avLst/>
            </a:prstGeom>
            <a:solidFill>
              <a:schemeClr val="bg1"/>
            </a:solidFill>
            <a:ln w="19050">
              <a:solidFill>
                <a:schemeClr val="tx1"/>
              </a:solidFill>
              <a:miter lim="800000"/>
              <a:headEnd/>
              <a:tailEnd/>
            </a:ln>
            <a:effectLst/>
          </p:spPr>
          <p:txBody>
            <a:bodyPr wrap="none" anchor="ctr">
              <a:prstTxWarp prst="textNoShape">
                <a:avLst/>
              </a:prstTxWarp>
            </a:bodyPr>
            <a:lstStyle/>
            <a:p>
              <a:endParaRPr lang="en-US"/>
            </a:p>
          </p:txBody>
        </p:sp>
        <p:sp>
          <p:nvSpPr>
            <p:cNvPr id="238" name="Text Box 8"/>
            <p:cNvSpPr txBox="1">
              <a:spLocks noChangeArrowheads="1"/>
            </p:cNvSpPr>
            <p:nvPr/>
          </p:nvSpPr>
          <p:spPr bwMode="auto">
            <a:xfrm>
              <a:off x="624720" y="1415973"/>
              <a:ext cx="7962900" cy="2893100"/>
            </a:xfrm>
            <a:prstGeom prst="rect">
              <a:avLst/>
            </a:prstGeom>
            <a:noFill/>
            <a:ln w="9525">
              <a:noFill/>
              <a:miter lim="800000"/>
              <a:headEnd/>
              <a:tailEnd/>
            </a:ln>
            <a:effectLst/>
          </p:spPr>
          <p:txBody>
            <a:bodyPr>
              <a:prstTxWarp prst="textNoShape">
                <a:avLst/>
              </a:prstTxWarp>
              <a:spAutoFit/>
            </a:bodyPr>
            <a:lstStyle/>
            <a:p>
              <a:r>
                <a:rPr lang="en-US" noProof="1" smtClean="0">
                  <a:latin typeface="Courier New" charset="0"/>
                </a:rPr>
                <a:t>int CompoundExp::eval(EvaluationContext &amp; context) {</a:t>
              </a:r>
            </a:p>
            <a:p>
              <a:r>
                <a:rPr lang="en-US" noProof="1" smtClean="0">
                  <a:latin typeface="Courier New" charset="0"/>
                </a:rPr>
                <a:t>   int right = rhs-&gt;eval(context);</a:t>
              </a:r>
            </a:p>
            <a:p>
              <a:r>
                <a:rPr lang="en-US" noProof="1" smtClean="0">
                  <a:latin typeface="Courier New" charset="0"/>
                </a:rPr>
                <a:t>   if (op == "=") {</a:t>
              </a:r>
            </a:p>
            <a:p>
              <a:r>
                <a:rPr lang="en-US" noProof="1" smtClean="0">
                  <a:latin typeface="Courier New" charset="0"/>
                </a:rPr>
                <a:t>      context.setValue(lhs-&gt;getIdentifierName(), right);</a:t>
              </a:r>
            </a:p>
            <a:p>
              <a:r>
                <a:rPr lang="en-US" noProof="1" smtClean="0">
                  <a:latin typeface="Courier New" charset="0"/>
                </a:rPr>
                <a:t>      return right;</a:t>
              </a:r>
            </a:p>
            <a:p>
              <a:r>
                <a:rPr lang="en-US" noProof="1" smtClean="0">
                  <a:latin typeface="Courier New" charset="0"/>
                </a:rPr>
                <a:t>   }</a:t>
              </a:r>
            </a:p>
            <a:p>
              <a:r>
                <a:rPr lang="en-US" noProof="1" smtClean="0">
                  <a:latin typeface="Courier New" charset="0"/>
                </a:rPr>
                <a:t>   int left = lhs-&gt;eval(context);</a:t>
              </a:r>
            </a:p>
            <a:p>
              <a:r>
                <a:rPr lang="en-US" noProof="1" smtClean="0">
                  <a:latin typeface="Courier New" charset="0"/>
                </a:rPr>
                <a:t>   if (op == "+") return left + right;</a:t>
              </a:r>
            </a:p>
            <a:p>
              <a:r>
                <a:rPr lang="en-US" noProof="1" smtClean="0">
                  <a:latin typeface="Courier New" charset="0"/>
                </a:rPr>
                <a:t>   if (op == "-") return left - right;</a:t>
              </a:r>
            </a:p>
            <a:p>
              <a:r>
                <a:rPr lang="en-US" noProof="1" smtClean="0">
                  <a:latin typeface="Courier New" charset="0"/>
                </a:rPr>
                <a:t>   if (op == "*") return left * right;</a:t>
              </a:r>
            </a:p>
            <a:p>
              <a:r>
                <a:rPr lang="en-US" noProof="1" smtClean="0">
                  <a:latin typeface="Courier New" charset="0"/>
                </a:rPr>
                <a:t>   if (op == "/") return left / right;</a:t>
              </a:r>
            </a:p>
            <a:p>
              <a:r>
                <a:rPr lang="en-US" noProof="1" smtClean="0">
                  <a:latin typeface="Courier New" charset="0"/>
                </a:rPr>
                <a:t>   error("Illegal operator in expression");</a:t>
              </a:r>
            </a:p>
            <a:p>
              <a:r>
                <a:rPr lang="en-US" noProof="1" smtClean="0">
                  <a:latin typeface="Courier New" charset="0"/>
                </a:rPr>
                <a:t>}</a:t>
              </a:r>
              <a:endParaRPr lang="en-US" noProof="1">
                <a:latin typeface="Courier New" charset="0"/>
              </a:endParaRPr>
            </a:p>
          </p:txBody>
        </p:sp>
        <p:sp>
          <p:nvSpPr>
            <p:cNvPr id="239" name="Rectangle 67"/>
            <p:cNvSpPr>
              <a:spLocks noChangeArrowheads="1"/>
            </p:cNvSpPr>
            <p:nvPr/>
          </p:nvSpPr>
          <p:spPr bwMode="auto">
            <a:xfrm>
              <a:off x="4372580" y="4311950"/>
              <a:ext cx="1825625"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240" name="Text Box 68"/>
            <p:cNvSpPr txBox="1">
              <a:spLocks noChangeArrowheads="1"/>
            </p:cNvSpPr>
            <p:nvPr/>
          </p:nvSpPr>
          <p:spPr bwMode="auto">
            <a:xfrm>
              <a:off x="4331305" y="4018035"/>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context</a:t>
              </a:r>
              <a:endParaRPr lang="en-US" dirty="0">
                <a:latin typeface="Courier New" charset="0"/>
              </a:endParaRPr>
            </a:p>
          </p:txBody>
        </p:sp>
        <p:sp>
          <p:nvSpPr>
            <p:cNvPr id="241" name="Rectangle 71"/>
            <p:cNvSpPr>
              <a:spLocks noChangeArrowheads="1"/>
            </p:cNvSpPr>
            <p:nvPr/>
          </p:nvSpPr>
          <p:spPr bwMode="auto">
            <a:xfrm>
              <a:off x="4407505" y="4329490"/>
              <a:ext cx="723363" cy="307777"/>
            </a:xfrm>
            <a:prstGeom prst="rect">
              <a:avLst/>
            </a:prstGeom>
            <a:noFill/>
            <a:ln w="9525">
              <a:noFill/>
              <a:miter lim="800000"/>
              <a:headEnd/>
              <a:tailEnd/>
            </a:ln>
            <a:effectLst/>
          </p:spPr>
          <p:txBody>
            <a:bodyPr wrap="none">
              <a:prstTxWarp prst="textNoShape">
                <a:avLst/>
              </a:prstTxWarp>
              <a:spAutoFit/>
            </a:bodyPr>
            <a:lstStyle/>
            <a:p>
              <a:r>
                <a:rPr lang="en-US" noProof="1" smtClean="0">
                  <a:latin typeface="Courier New" charset="0"/>
                </a:rPr>
                <a:t>x = 3</a:t>
              </a:r>
              <a:endParaRPr lang="en-US" dirty="0">
                <a:latin typeface="Courier New" charset="0"/>
              </a:endParaRPr>
            </a:p>
          </p:txBody>
        </p:sp>
        <p:sp>
          <p:nvSpPr>
            <p:cNvPr id="242" name="Rectangle 69"/>
            <p:cNvSpPr>
              <a:spLocks noChangeArrowheads="1"/>
            </p:cNvSpPr>
            <p:nvPr/>
          </p:nvSpPr>
          <p:spPr bwMode="auto">
            <a:xfrm>
              <a:off x="7442200" y="4311950"/>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243" name="Text Box 70"/>
            <p:cNvSpPr txBox="1">
              <a:spLocks noChangeArrowheads="1"/>
            </p:cNvSpPr>
            <p:nvPr/>
          </p:nvSpPr>
          <p:spPr bwMode="auto">
            <a:xfrm>
              <a:off x="7404100" y="400594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left</a:t>
              </a:r>
              <a:endParaRPr lang="en-US" dirty="0">
                <a:latin typeface="Courier New" charset="0"/>
              </a:endParaRPr>
            </a:p>
          </p:txBody>
        </p:sp>
        <p:sp>
          <p:nvSpPr>
            <p:cNvPr id="244" name="Rectangle 69"/>
            <p:cNvSpPr>
              <a:spLocks noChangeArrowheads="1"/>
            </p:cNvSpPr>
            <p:nvPr/>
          </p:nvSpPr>
          <p:spPr bwMode="auto">
            <a:xfrm>
              <a:off x="6322180" y="4313160"/>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245" name="Text Box 70"/>
            <p:cNvSpPr txBox="1">
              <a:spLocks noChangeArrowheads="1"/>
            </p:cNvSpPr>
            <p:nvPr/>
          </p:nvSpPr>
          <p:spPr bwMode="auto">
            <a:xfrm>
              <a:off x="6284080" y="400715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right</a:t>
              </a:r>
              <a:endParaRPr lang="en-US" dirty="0">
                <a:latin typeface="Courier New" charset="0"/>
              </a:endParaRPr>
            </a:p>
          </p:txBody>
        </p:sp>
        <p:sp>
          <p:nvSpPr>
            <p:cNvPr id="246" name="Rectangle 69"/>
            <p:cNvSpPr>
              <a:spLocks noChangeArrowheads="1"/>
            </p:cNvSpPr>
            <p:nvPr/>
          </p:nvSpPr>
          <p:spPr bwMode="auto">
            <a:xfrm>
              <a:off x="3265715" y="4314370"/>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247" name="Text Box 70"/>
            <p:cNvSpPr txBox="1">
              <a:spLocks noChangeArrowheads="1"/>
            </p:cNvSpPr>
            <p:nvPr/>
          </p:nvSpPr>
          <p:spPr bwMode="auto">
            <a:xfrm>
              <a:off x="3227615" y="400836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this</a:t>
              </a:r>
              <a:endParaRPr lang="en-US" dirty="0">
                <a:latin typeface="Courier New" charset="0"/>
              </a:endParaRPr>
            </a:p>
          </p:txBody>
        </p:sp>
      </p:grpSp>
      <p:grpSp>
        <p:nvGrpSpPr>
          <p:cNvPr id="10" name="Group 733"/>
          <p:cNvGrpSpPr/>
          <p:nvPr/>
        </p:nvGrpSpPr>
        <p:grpSpPr>
          <a:xfrm>
            <a:off x="2258528" y="4471610"/>
            <a:ext cx="1546254" cy="1481545"/>
            <a:chOff x="2258528" y="4471610"/>
            <a:chExt cx="1546254" cy="1481545"/>
          </a:xfrm>
        </p:grpSpPr>
        <p:sp>
          <p:nvSpPr>
            <p:cNvPr id="249" name="Oval 14"/>
            <p:cNvSpPr>
              <a:spLocks noChangeArrowheads="1"/>
            </p:cNvSpPr>
            <p:nvPr/>
          </p:nvSpPr>
          <p:spPr bwMode="auto">
            <a:xfrm>
              <a:off x="3730170" y="4471610"/>
              <a:ext cx="74612" cy="74612"/>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endParaRPr lang="en-US"/>
            </a:p>
          </p:txBody>
        </p:sp>
        <p:cxnSp>
          <p:nvCxnSpPr>
            <p:cNvPr id="250" name="AutoShape 66"/>
            <p:cNvCxnSpPr>
              <a:cxnSpLocks noChangeShapeType="1"/>
            </p:cNvCxnSpPr>
            <p:nvPr/>
          </p:nvCxnSpPr>
          <p:spPr bwMode="auto">
            <a:xfrm rot="5400000">
              <a:off x="2306608" y="4498143"/>
              <a:ext cx="1406932" cy="1503091"/>
            </a:xfrm>
            <a:prstGeom prst="bentConnector4">
              <a:avLst>
                <a:gd name="adj1" fmla="val 56014"/>
                <a:gd name="adj2" fmla="val 115209"/>
              </a:avLst>
            </a:prstGeom>
            <a:noFill/>
            <a:ln w="9525">
              <a:solidFill>
                <a:schemeClr val="tx1"/>
              </a:solidFill>
              <a:miter lim="800000"/>
              <a:headEnd/>
              <a:tailEnd type="triangle" w="med" len="med"/>
            </a:ln>
            <a:effectLst/>
          </p:spPr>
        </p:cxnSp>
      </p:grpSp>
      <p:sp>
        <p:nvSpPr>
          <p:cNvPr id="121" name="Rectangle 120"/>
          <p:cNvSpPr/>
          <p:nvPr/>
        </p:nvSpPr>
        <p:spPr>
          <a:xfrm>
            <a:off x="6334601" y="4327675"/>
            <a:ext cx="978204" cy="307777"/>
          </a:xfrm>
          <a:prstGeom prst="rect">
            <a:avLst/>
          </a:prstGeom>
        </p:spPr>
        <p:txBody>
          <a:bodyPr wrap="square">
            <a:spAutoFit/>
          </a:bodyPr>
          <a:lstStyle/>
          <a:p>
            <a:pPr algn="ctr"/>
            <a:r>
              <a:rPr lang="en-US" noProof="1" smtClean="0">
                <a:latin typeface="Courier New" charset="0"/>
              </a:rPr>
              <a:t>42</a:t>
            </a:r>
            <a:endParaRPr lang="en-US" dirty="0"/>
          </a:p>
        </p:txBody>
      </p:sp>
      <p:sp>
        <p:nvSpPr>
          <p:cNvPr id="123" name="Rectangle 73"/>
          <p:cNvSpPr>
            <a:spLocks noChangeArrowheads="1"/>
          </p:cNvSpPr>
          <p:nvPr/>
        </p:nvSpPr>
        <p:spPr bwMode="auto">
          <a:xfrm>
            <a:off x="978505" y="1908628"/>
            <a:ext cx="1840895" cy="231775"/>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128" name="Rectangle 73"/>
          <p:cNvSpPr>
            <a:spLocks noChangeArrowheads="1"/>
          </p:cNvSpPr>
          <p:nvPr/>
        </p:nvSpPr>
        <p:spPr bwMode="auto">
          <a:xfrm>
            <a:off x="1308712" y="2113491"/>
            <a:ext cx="5473088" cy="231775"/>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129" name="Rectangle 73"/>
          <p:cNvSpPr>
            <a:spLocks noChangeArrowheads="1"/>
          </p:cNvSpPr>
          <p:nvPr/>
        </p:nvSpPr>
        <p:spPr bwMode="auto">
          <a:xfrm>
            <a:off x="1312334" y="2326821"/>
            <a:ext cx="1507066" cy="231775"/>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130" name="Rectangle 71"/>
          <p:cNvSpPr>
            <a:spLocks noChangeArrowheads="1"/>
          </p:cNvSpPr>
          <p:nvPr/>
        </p:nvSpPr>
        <p:spPr bwMode="auto">
          <a:xfrm>
            <a:off x="4949029" y="4333163"/>
            <a:ext cx="1046581" cy="307777"/>
          </a:xfrm>
          <a:prstGeom prst="rect">
            <a:avLst/>
          </a:prstGeom>
          <a:noFill/>
          <a:ln w="9525">
            <a:noFill/>
            <a:miter lim="800000"/>
            <a:headEnd/>
            <a:tailEnd/>
          </a:ln>
          <a:effectLst/>
        </p:spPr>
        <p:txBody>
          <a:bodyPr wrap="none">
            <a:prstTxWarp prst="textNoShape">
              <a:avLst/>
            </a:prstTxWarp>
            <a:spAutoFit/>
          </a:bodyPr>
          <a:lstStyle/>
          <a:p>
            <a:r>
              <a:rPr lang="en-US" noProof="1" smtClean="0">
                <a:latin typeface="Courier New" charset="0"/>
              </a:rPr>
              <a:t>, y = 42</a:t>
            </a:r>
            <a:endParaRPr lang="en-US" dirty="0">
              <a:latin typeface="Courier New" charset="0"/>
            </a:endParaRPr>
          </a:p>
        </p:txBody>
      </p:sp>
      <p:grpSp>
        <p:nvGrpSpPr>
          <p:cNvPr id="120" name="Group 119"/>
          <p:cNvGrpSpPr/>
          <p:nvPr/>
        </p:nvGrpSpPr>
        <p:grpSpPr>
          <a:xfrm>
            <a:off x="688825" y="1677228"/>
            <a:ext cx="8039100" cy="3361646"/>
            <a:chOff x="688825" y="1677228"/>
            <a:chExt cx="8039100" cy="3361646"/>
          </a:xfrm>
        </p:grpSpPr>
        <p:grpSp>
          <p:nvGrpSpPr>
            <p:cNvPr id="11" name="Group 211"/>
            <p:cNvGrpSpPr/>
            <p:nvPr/>
          </p:nvGrpSpPr>
          <p:grpSpPr>
            <a:xfrm>
              <a:off x="688825" y="1677228"/>
              <a:ext cx="8039100" cy="3361646"/>
              <a:chOff x="548520" y="1415973"/>
              <a:chExt cx="8039100" cy="3361646"/>
            </a:xfrm>
          </p:grpSpPr>
          <p:sp>
            <p:nvSpPr>
              <p:cNvPr id="252" name="Rectangle 7"/>
              <p:cNvSpPr>
                <a:spLocks noChangeArrowheads="1"/>
              </p:cNvSpPr>
              <p:nvPr/>
            </p:nvSpPr>
            <p:spPr bwMode="auto">
              <a:xfrm>
                <a:off x="548520" y="1452257"/>
                <a:ext cx="8032750" cy="3325362"/>
              </a:xfrm>
              <a:prstGeom prst="rect">
                <a:avLst/>
              </a:prstGeom>
              <a:solidFill>
                <a:schemeClr val="bg1"/>
              </a:solidFill>
              <a:ln w="19050">
                <a:solidFill>
                  <a:schemeClr val="tx1"/>
                </a:solidFill>
                <a:miter lim="800000"/>
                <a:headEnd/>
                <a:tailEnd/>
              </a:ln>
              <a:effectLst/>
            </p:spPr>
            <p:txBody>
              <a:bodyPr wrap="none" anchor="ctr">
                <a:prstTxWarp prst="textNoShape">
                  <a:avLst/>
                </a:prstTxWarp>
              </a:bodyPr>
              <a:lstStyle/>
              <a:p>
                <a:endParaRPr lang="en-US"/>
              </a:p>
            </p:txBody>
          </p:sp>
          <p:sp>
            <p:nvSpPr>
              <p:cNvPr id="253" name="Text Box 8"/>
              <p:cNvSpPr txBox="1">
                <a:spLocks noChangeArrowheads="1"/>
              </p:cNvSpPr>
              <p:nvPr/>
            </p:nvSpPr>
            <p:spPr bwMode="auto">
              <a:xfrm>
                <a:off x="624720" y="1415973"/>
                <a:ext cx="7962900" cy="2893100"/>
              </a:xfrm>
              <a:prstGeom prst="rect">
                <a:avLst/>
              </a:prstGeom>
              <a:noFill/>
              <a:ln w="9525">
                <a:noFill/>
                <a:miter lim="800000"/>
                <a:headEnd/>
                <a:tailEnd/>
              </a:ln>
              <a:effectLst/>
            </p:spPr>
            <p:txBody>
              <a:bodyPr>
                <a:prstTxWarp prst="textNoShape">
                  <a:avLst/>
                </a:prstTxWarp>
                <a:spAutoFit/>
              </a:bodyPr>
              <a:lstStyle/>
              <a:p>
                <a:r>
                  <a:rPr lang="en-US" noProof="1" smtClean="0">
                    <a:latin typeface="Courier New" charset="0"/>
                  </a:rPr>
                  <a:t>int CompoundExp::eval(EvaluationContext &amp; context) {</a:t>
                </a:r>
              </a:p>
              <a:p>
                <a:r>
                  <a:rPr lang="en-US" noProof="1" smtClean="0">
                    <a:latin typeface="Courier New" charset="0"/>
                  </a:rPr>
                  <a:t>   int right = rhs-&gt;eval(context);</a:t>
                </a:r>
              </a:p>
              <a:p>
                <a:r>
                  <a:rPr lang="en-US" noProof="1" smtClean="0">
                    <a:latin typeface="Courier New" charset="0"/>
                  </a:rPr>
                  <a:t>   if (op == "=") {</a:t>
                </a:r>
              </a:p>
              <a:p>
                <a:r>
                  <a:rPr lang="en-US" noProof="1" smtClean="0">
                    <a:latin typeface="Courier New" charset="0"/>
                  </a:rPr>
                  <a:t>      context.setValue(lhs-&gt;getIdentifierName(), right);</a:t>
                </a:r>
              </a:p>
              <a:p>
                <a:r>
                  <a:rPr lang="en-US" noProof="1" smtClean="0">
                    <a:latin typeface="Courier New" charset="0"/>
                  </a:rPr>
                  <a:t>      return right;</a:t>
                </a:r>
              </a:p>
              <a:p>
                <a:r>
                  <a:rPr lang="en-US" noProof="1" smtClean="0">
                    <a:latin typeface="Courier New" charset="0"/>
                  </a:rPr>
                  <a:t>   }</a:t>
                </a:r>
              </a:p>
              <a:p>
                <a:r>
                  <a:rPr lang="en-US" noProof="1" smtClean="0">
                    <a:latin typeface="Courier New" charset="0"/>
                  </a:rPr>
                  <a:t>   int left = lhs-&gt;eval(context);</a:t>
                </a:r>
              </a:p>
              <a:p>
                <a:r>
                  <a:rPr lang="en-US" noProof="1" smtClean="0">
                    <a:latin typeface="Courier New" charset="0"/>
                  </a:rPr>
                  <a:t>   if (op == "+") return left + right;</a:t>
                </a:r>
              </a:p>
              <a:p>
                <a:r>
                  <a:rPr lang="en-US" noProof="1" smtClean="0">
                    <a:latin typeface="Courier New" charset="0"/>
                  </a:rPr>
                  <a:t>   if (op == "-") return left - right;</a:t>
                </a:r>
              </a:p>
              <a:p>
                <a:r>
                  <a:rPr lang="en-US" noProof="1" smtClean="0">
                    <a:latin typeface="Courier New" charset="0"/>
                  </a:rPr>
                  <a:t>   if (op == "*") return left * right;</a:t>
                </a:r>
              </a:p>
              <a:p>
                <a:r>
                  <a:rPr lang="en-US" noProof="1" smtClean="0">
                    <a:latin typeface="Courier New" charset="0"/>
                  </a:rPr>
                  <a:t>   if (op == "/") return left / right;</a:t>
                </a:r>
              </a:p>
              <a:p>
                <a:r>
                  <a:rPr lang="en-US" noProof="1" smtClean="0">
                    <a:latin typeface="Courier New" charset="0"/>
                  </a:rPr>
                  <a:t>   error("Illegal operator in expression");</a:t>
                </a:r>
              </a:p>
              <a:p>
                <a:r>
                  <a:rPr lang="en-US" noProof="1" smtClean="0">
                    <a:latin typeface="Courier New" charset="0"/>
                  </a:rPr>
                  <a:t>}</a:t>
                </a:r>
                <a:endParaRPr lang="en-US" noProof="1">
                  <a:latin typeface="Courier New" charset="0"/>
                </a:endParaRPr>
              </a:p>
            </p:txBody>
          </p:sp>
          <p:sp>
            <p:nvSpPr>
              <p:cNvPr id="254" name="Rectangle 67"/>
              <p:cNvSpPr>
                <a:spLocks noChangeArrowheads="1"/>
              </p:cNvSpPr>
              <p:nvPr/>
            </p:nvSpPr>
            <p:spPr bwMode="auto">
              <a:xfrm>
                <a:off x="4372580" y="4311950"/>
                <a:ext cx="1825625"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255" name="Text Box 68"/>
              <p:cNvSpPr txBox="1">
                <a:spLocks noChangeArrowheads="1"/>
              </p:cNvSpPr>
              <p:nvPr/>
            </p:nvSpPr>
            <p:spPr bwMode="auto">
              <a:xfrm>
                <a:off x="4331305" y="4018035"/>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context</a:t>
                </a:r>
                <a:endParaRPr lang="en-US" dirty="0">
                  <a:latin typeface="Courier New" charset="0"/>
                </a:endParaRPr>
              </a:p>
            </p:txBody>
          </p:sp>
          <p:sp>
            <p:nvSpPr>
              <p:cNvPr id="256" name="Rectangle 71"/>
              <p:cNvSpPr>
                <a:spLocks noChangeArrowheads="1"/>
              </p:cNvSpPr>
              <p:nvPr/>
            </p:nvSpPr>
            <p:spPr bwMode="auto">
              <a:xfrm>
                <a:off x="4407505" y="4329490"/>
                <a:ext cx="723363" cy="307777"/>
              </a:xfrm>
              <a:prstGeom prst="rect">
                <a:avLst/>
              </a:prstGeom>
              <a:noFill/>
              <a:ln w="9525">
                <a:noFill/>
                <a:miter lim="800000"/>
                <a:headEnd/>
                <a:tailEnd/>
              </a:ln>
              <a:effectLst/>
            </p:spPr>
            <p:txBody>
              <a:bodyPr wrap="none">
                <a:prstTxWarp prst="textNoShape">
                  <a:avLst/>
                </a:prstTxWarp>
                <a:spAutoFit/>
              </a:bodyPr>
              <a:lstStyle/>
              <a:p>
                <a:r>
                  <a:rPr lang="en-US" noProof="1" smtClean="0">
                    <a:latin typeface="Courier New" charset="0"/>
                  </a:rPr>
                  <a:t>x = 3</a:t>
                </a:r>
                <a:endParaRPr lang="en-US" dirty="0">
                  <a:latin typeface="Courier New" charset="0"/>
                </a:endParaRPr>
              </a:p>
            </p:txBody>
          </p:sp>
          <p:sp>
            <p:nvSpPr>
              <p:cNvPr id="257" name="Rectangle 69"/>
              <p:cNvSpPr>
                <a:spLocks noChangeArrowheads="1"/>
              </p:cNvSpPr>
              <p:nvPr/>
            </p:nvSpPr>
            <p:spPr bwMode="auto">
              <a:xfrm>
                <a:off x="7442200" y="4311950"/>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258" name="Text Box 70"/>
              <p:cNvSpPr txBox="1">
                <a:spLocks noChangeArrowheads="1"/>
              </p:cNvSpPr>
              <p:nvPr/>
            </p:nvSpPr>
            <p:spPr bwMode="auto">
              <a:xfrm>
                <a:off x="7404100" y="400594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left</a:t>
                </a:r>
                <a:endParaRPr lang="en-US" dirty="0">
                  <a:latin typeface="Courier New" charset="0"/>
                </a:endParaRPr>
              </a:p>
            </p:txBody>
          </p:sp>
          <p:sp>
            <p:nvSpPr>
              <p:cNvPr id="259" name="Rectangle 69"/>
              <p:cNvSpPr>
                <a:spLocks noChangeArrowheads="1"/>
              </p:cNvSpPr>
              <p:nvPr/>
            </p:nvSpPr>
            <p:spPr bwMode="auto">
              <a:xfrm>
                <a:off x="6322180" y="4313160"/>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260" name="Text Box 70"/>
              <p:cNvSpPr txBox="1">
                <a:spLocks noChangeArrowheads="1"/>
              </p:cNvSpPr>
              <p:nvPr/>
            </p:nvSpPr>
            <p:spPr bwMode="auto">
              <a:xfrm>
                <a:off x="6284080" y="400715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right</a:t>
                </a:r>
                <a:endParaRPr lang="en-US" dirty="0">
                  <a:latin typeface="Courier New" charset="0"/>
                </a:endParaRPr>
              </a:p>
            </p:txBody>
          </p:sp>
          <p:sp>
            <p:nvSpPr>
              <p:cNvPr id="261" name="Rectangle 69"/>
              <p:cNvSpPr>
                <a:spLocks noChangeArrowheads="1"/>
              </p:cNvSpPr>
              <p:nvPr/>
            </p:nvSpPr>
            <p:spPr bwMode="auto">
              <a:xfrm>
                <a:off x="3265715" y="4314370"/>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262" name="Text Box 70"/>
              <p:cNvSpPr txBox="1">
                <a:spLocks noChangeArrowheads="1"/>
              </p:cNvSpPr>
              <p:nvPr/>
            </p:nvSpPr>
            <p:spPr bwMode="auto">
              <a:xfrm>
                <a:off x="3227615" y="400836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this</a:t>
                </a:r>
                <a:endParaRPr lang="en-US" dirty="0">
                  <a:latin typeface="Courier New" charset="0"/>
                </a:endParaRPr>
              </a:p>
            </p:txBody>
          </p:sp>
        </p:grpSp>
        <p:sp>
          <p:nvSpPr>
            <p:cNvPr id="102" name="Rectangle 101"/>
            <p:cNvSpPr/>
            <p:nvPr/>
          </p:nvSpPr>
          <p:spPr>
            <a:xfrm>
              <a:off x="6460370" y="4596190"/>
              <a:ext cx="978204" cy="307777"/>
            </a:xfrm>
            <a:prstGeom prst="rect">
              <a:avLst/>
            </a:prstGeom>
          </p:spPr>
          <p:txBody>
            <a:bodyPr wrap="square">
              <a:spAutoFit/>
            </a:bodyPr>
            <a:lstStyle/>
            <a:p>
              <a:pPr algn="ctr"/>
              <a:r>
                <a:rPr lang="en-US" noProof="1" smtClean="0">
                  <a:latin typeface="Courier New" charset="0"/>
                </a:rPr>
                <a:t>7</a:t>
              </a:r>
              <a:endParaRPr lang="en-US" dirty="0"/>
            </a:p>
          </p:txBody>
        </p:sp>
        <p:sp>
          <p:nvSpPr>
            <p:cNvPr id="103" name="Rectangle 102"/>
            <p:cNvSpPr/>
            <p:nvPr/>
          </p:nvSpPr>
          <p:spPr>
            <a:xfrm>
              <a:off x="7580370" y="4584095"/>
              <a:ext cx="978204" cy="307777"/>
            </a:xfrm>
            <a:prstGeom prst="rect">
              <a:avLst/>
            </a:prstGeom>
          </p:spPr>
          <p:txBody>
            <a:bodyPr wrap="square">
              <a:spAutoFit/>
            </a:bodyPr>
            <a:lstStyle/>
            <a:p>
              <a:pPr algn="ctr"/>
              <a:r>
                <a:rPr lang="en-US" noProof="1" smtClean="0">
                  <a:latin typeface="Courier New" charset="0"/>
                </a:rPr>
                <a:t>6</a:t>
              </a:r>
              <a:endParaRPr 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xit" presetSubtype="0" fill="hold" nodeType="afterEffect">
                                  <p:stCondLst>
                                    <p:cond delay="0"/>
                                  </p:stCondLst>
                                  <p:childTnLst>
                                    <p:anim calcmode="lin" valueType="num">
                                      <p:cBhvr>
                                        <p:cTn id="6" dur="1000"/>
                                        <p:tgtEl>
                                          <p:spTgt spid="120"/>
                                        </p:tgtEl>
                                        <p:attrNameLst>
                                          <p:attrName>ppt_w</p:attrName>
                                        </p:attrNameLst>
                                      </p:cBhvr>
                                      <p:tavLst>
                                        <p:tav tm="0">
                                          <p:val>
                                            <p:strVal val="ppt_w"/>
                                          </p:val>
                                        </p:tav>
                                        <p:tav tm="100000">
                                          <p:val>
                                            <p:fltVal val="0"/>
                                          </p:val>
                                        </p:tav>
                                      </p:tavLst>
                                    </p:anim>
                                    <p:anim calcmode="lin" valueType="num">
                                      <p:cBhvr>
                                        <p:cTn id="7" dur="1000"/>
                                        <p:tgtEl>
                                          <p:spTgt spid="120"/>
                                        </p:tgtEl>
                                        <p:attrNameLst>
                                          <p:attrName>ppt_h</p:attrName>
                                        </p:attrNameLst>
                                      </p:cBhvr>
                                      <p:tavLst>
                                        <p:tav tm="0">
                                          <p:val>
                                            <p:strVal val="ppt_h"/>
                                          </p:val>
                                        </p:tav>
                                        <p:tav tm="100000">
                                          <p:val>
                                            <p:fltVal val="0"/>
                                          </p:val>
                                        </p:tav>
                                      </p:tavLst>
                                    </p:anim>
                                    <p:animEffect transition="out" filter="fade">
                                      <p:cBhvr>
                                        <p:cTn id="8" dur="1000"/>
                                        <p:tgtEl>
                                          <p:spTgt spid="120"/>
                                        </p:tgtEl>
                                      </p:cBhvr>
                                    </p:animEffect>
                                    <p:set>
                                      <p:cBhvr>
                                        <p:cTn id="9" dur="1" fill="hold">
                                          <p:stCondLst>
                                            <p:cond delay="999"/>
                                          </p:stCondLst>
                                        </p:cTn>
                                        <p:tgtEl>
                                          <p:spTgt spid="120"/>
                                        </p:tgtEl>
                                        <p:attrNameLst>
                                          <p:attrName>style.visibility</p:attrName>
                                        </p:attrNameLst>
                                      </p:cBhvr>
                                      <p:to>
                                        <p:strVal val="hidden"/>
                                      </p:to>
                                    </p:set>
                                  </p:childTnLst>
                                </p:cTn>
                              </p:par>
                            </p:childTnLst>
                          </p:cTn>
                        </p:par>
                        <p:par>
                          <p:cTn id="10" fill="hold">
                            <p:stCondLst>
                              <p:cond delay="1000"/>
                            </p:stCondLst>
                            <p:childTnLst>
                              <p:par>
                                <p:cTn id="11" presetID="1" presetClass="entr" presetSubtype="0" fill="hold" grpId="0" nodeType="afterEffect">
                                  <p:stCondLst>
                                    <p:cond delay="0"/>
                                  </p:stCondLst>
                                  <p:childTnLst>
                                    <p:set>
                                      <p:cBhvr>
                                        <p:cTn id="12" dur="1" fill="hold">
                                          <p:stCondLst>
                                            <p:cond delay="0"/>
                                          </p:stCondLst>
                                        </p:cTn>
                                        <p:tgtEl>
                                          <p:spTgt spid="12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grpId="1" nodeType="clickEffect">
                                  <p:stCondLst>
                                    <p:cond delay="0"/>
                                  </p:stCondLst>
                                  <p:childTnLst>
                                    <p:set>
                                      <p:cBhvr>
                                        <p:cTn id="16" dur="1" fill="hold">
                                          <p:stCondLst>
                                            <p:cond delay="0"/>
                                          </p:stCondLst>
                                        </p:cTn>
                                        <p:tgtEl>
                                          <p:spTgt spid="123"/>
                                        </p:tgtEl>
                                        <p:attrNameLst>
                                          <p:attrName>style.visibility</p:attrName>
                                        </p:attrNameLst>
                                      </p:cBhvr>
                                      <p:to>
                                        <p:strVal val="hidden"/>
                                      </p:to>
                                    </p:set>
                                  </p:childTnLst>
                                </p:cTn>
                              </p:par>
                            </p:childTnLst>
                          </p:cTn>
                        </p:par>
                        <p:par>
                          <p:cTn id="17" fill="hold">
                            <p:stCondLst>
                              <p:cond delay="0"/>
                            </p:stCondLst>
                            <p:childTnLst>
                              <p:par>
                                <p:cTn id="18" presetID="1" presetClass="entr" presetSubtype="0" fill="hold" grpId="0" nodeType="afterEffect">
                                  <p:stCondLst>
                                    <p:cond delay="0"/>
                                  </p:stCondLst>
                                  <p:childTnLst>
                                    <p:set>
                                      <p:cBhvr>
                                        <p:cTn id="19" dur="1" fill="hold">
                                          <p:stCondLst>
                                            <p:cond delay="0"/>
                                          </p:stCondLst>
                                        </p:cTn>
                                        <p:tgtEl>
                                          <p:spTgt spid="128"/>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xit" presetSubtype="0" fill="hold" grpId="1" nodeType="clickEffect">
                                  <p:stCondLst>
                                    <p:cond delay="0"/>
                                  </p:stCondLst>
                                  <p:childTnLst>
                                    <p:set>
                                      <p:cBhvr>
                                        <p:cTn id="23" dur="1" fill="hold">
                                          <p:stCondLst>
                                            <p:cond delay="0"/>
                                          </p:stCondLst>
                                        </p:cTn>
                                        <p:tgtEl>
                                          <p:spTgt spid="128"/>
                                        </p:tgtEl>
                                        <p:attrNameLst>
                                          <p:attrName>style.visibility</p:attrName>
                                        </p:attrNameLst>
                                      </p:cBhvr>
                                      <p:to>
                                        <p:strVal val="hidden"/>
                                      </p:to>
                                    </p:set>
                                  </p:childTnLst>
                                </p:cTn>
                              </p:par>
                            </p:childTnLst>
                          </p:cTn>
                        </p:par>
                        <p:par>
                          <p:cTn id="24" fill="hold">
                            <p:stCondLst>
                              <p:cond delay="0"/>
                            </p:stCondLst>
                            <p:childTnLst>
                              <p:par>
                                <p:cTn id="25" presetID="1" presetClass="entr" presetSubtype="0" fill="hold" grpId="0" nodeType="afterEffect">
                                  <p:stCondLst>
                                    <p:cond delay="0"/>
                                  </p:stCondLst>
                                  <p:childTnLst>
                                    <p:set>
                                      <p:cBhvr>
                                        <p:cTn id="26" dur="1" fill="hold">
                                          <p:stCondLst>
                                            <p:cond delay="0"/>
                                          </p:stCondLst>
                                        </p:cTn>
                                        <p:tgtEl>
                                          <p:spTgt spid="130"/>
                                        </p:tgtEl>
                                        <p:attrNameLst>
                                          <p:attrName>style.visibility</p:attrName>
                                        </p:attrNameLst>
                                      </p:cBhvr>
                                      <p:to>
                                        <p:strVal val="visible"/>
                                      </p:to>
                                    </p:set>
                                  </p:childTnLst>
                                </p:cTn>
                              </p:par>
                            </p:childTnLst>
                          </p:cTn>
                        </p:par>
                        <p:par>
                          <p:cTn id="27" fill="hold">
                            <p:stCondLst>
                              <p:cond delay="0"/>
                            </p:stCondLst>
                            <p:childTnLst>
                              <p:par>
                                <p:cTn id="28" presetID="1" presetClass="entr" presetSubtype="0" fill="hold" grpId="0" nodeType="afterEffect">
                                  <p:stCondLst>
                                    <p:cond delay="0"/>
                                  </p:stCondLst>
                                  <p:childTnLst>
                                    <p:set>
                                      <p:cBhvr>
                                        <p:cTn id="29" dur="1" fill="hold">
                                          <p:stCondLst>
                                            <p:cond delay="0"/>
                                          </p:stCondLst>
                                        </p:cTn>
                                        <p:tgtEl>
                                          <p:spTgt spid="1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 grpId="0" animBg="1"/>
      <p:bldP spid="123" grpId="1" animBg="1"/>
      <p:bldP spid="128" grpId="0" animBg="1"/>
      <p:bldP spid="128" grpId="1" animBg="1"/>
      <p:bldP spid="129" grpId="0" animBg="1"/>
      <p:bldP spid="130" grpId="0"/>
    </p:bld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68354" name="Rectangle 2"/>
          <p:cNvSpPr>
            <a:spLocks noGrp="1" noChangeArrowheads="1"/>
          </p:cNvSpPr>
          <p:nvPr>
            <p:ph type="title"/>
          </p:nvPr>
        </p:nvSpPr>
        <p:spPr>
          <a:xfrm>
            <a:off x="0" y="76200"/>
            <a:ext cx="9144000" cy="1143000"/>
          </a:xfrm>
          <a:noFill/>
          <a:ln/>
        </p:spPr>
        <p:txBody>
          <a:bodyPr/>
          <a:lstStyle/>
          <a:p>
            <a:r>
              <a:rPr lang="en-US" sz="4000" dirty="0" smtClean="0">
                <a:solidFill>
                  <a:srgbClr val="FF0000"/>
                </a:solidFill>
              </a:rPr>
              <a:t>Solution: Evaluating an </a:t>
            </a:r>
            <a:r>
              <a:rPr lang="en-US" sz="4000" dirty="0">
                <a:solidFill>
                  <a:srgbClr val="FF0000"/>
                </a:solidFill>
              </a:rPr>
              <a:t>Expression</a:t>
            </a:r>
            <a:endParaRPr lang="en-US" dirty="0">
              <a:solidFill>
                <a:srgbClr val="FF0000"/>
              </a:solidFill>
            </a:endParaRPr>
          </a:p>
        </p:txBody>
      </p:sp>
      <p:sp>
        <p:nvSpPr>
          <p:cNvPr id="70" name="Rectangle 7"/>
          <p:cNvSpPr>
            <a:spLocks noChangeArrowheads="1"/>
          </p:cNvSpPr>
          <p:nvPr/>
        </p:nvSpPr>
        <p:spPr bwMode="auto">
          <a:xfrm>
            <a:off x="444500" y="1166813"/>
            <a:ext cx="8032750" cy="2667377"/>
          </a:xfrm>
          <a:prstGeom prst="rect">
            <a:avLst/>
          </a:prstGeom>
          <a:solidFill>
            <a:schemeClr val="bg1"/>
          </a:solidFill>
          <a:ln w="19050">
            <a:solidFill>
              <a:schemeClr val="tx1"/>
            </a:solidFill>
            <a:miter lim="800000"/>
            <a:headEnd/>
            <a:tailEnd/>
          </a:ln>
          <a:effectLst/>
        </p:spPr>
        <p:txBody>
          <a:bodyPr wrap="none" anchor="ctr">
            <a:prstTxWarp prst="textNoShape">
              <a:avLst/>
            </a:prstTxWarp>
          </a:bodyPr>
          <a:lstStyle/>
          <a:p>
            <a:endParaRPr lang="en-US"/>
          </a:p>
        </p:txBody>
      </p:sp>
      <p:sp>
        <p:nvSpPr>
          <p:cNvPr id="75" name="Text Box 8"/>
          <p:cNvSpPr txBox="1">
            <a:spLocks noChangeArrowheads="1"/>
          </p:cNvSpPr>
          <p:nvPr/>
        </p:nvSpPr>
        <p:spPr bwMode="auto">
          <a:xfrm>
            <a:off x="520700" y="1130528"/>
            <a:ext cx="7962900" cy="2458622"/>
          </a:xfrm>
          <a:prstGeom prst="rect">
            <a:avLst/>
          </a:prstGeom>
          <a:noFill/>
          <a:ln w="9525">
            <a:noFill/>
            <a:miter lim="800000"/>
            <a:headEnd/>
            <a:tailEnd/>
          </a:ln>
          <a:effectLst/>
        </p:spPr>
        <p:txBody>
          <a:bodyPr>
            <a:prstTxWarp prst="textNoShape">
              <a:avLst/>
            </a:prstTxWarp>
            <a:spAutoFit/>
          </a:bodyPr>
          <a:lstStyle/>
          <a:p>
            <a:pPr>
              <a:lnSpc>
                <a:spcPct val="110000"/>
              </a:lnSpc>
            </a:pPr>
            <a:r>
              <a:rPr noProof="1">
                <a:latin typeface="Courier New" charset="0"/>
              </a:rPr>
              <a:t>int main() {</a:t>
            </a:r>
            <a:endParaRPr noProof="1" smtClean="0">
              <a:latin typeface="Courier New" charset="0"/>
            </a:endParaRPr>
          </a:p>
          <a:p>
            <a:pPr>
              <a:lnSpc>
                <a:spcPct val="110000"/>
              </a:lnSpc>
            </a:pPr>
            <a:r>
              <a:rPr lang="en-US" noProof="1" smtClean="0">
                <a:latin typeface="Courier New" charset="0"/>
              </a:rPr>
              <a:t>   EvaluationContext context;</a:t>
            </a:r>
          </a:p>
          <a:p>
            <a:pPr>
              <a:lnSpc>
                <a:spcPct val="110000"/>
              </a:lnSpc>
            </a:pPr>
            <a:r>
              <a:rPr lang="en-US" noProof="1" smtClean="0">
                <a:latin typeface="Courier New" charset="0"/>
              </a:rPr>
              <a:t>   context.setValue("x", 3);</a:t>
            </a:r>
          </a:p>
          <a:p>
            <a:pPr>
              <a:lnSpc>
                <a:spcPct val="110000"/>
              </a:lnSpc>
            </a:pPr>
            <a:r>
              <a:rPr lang="en-US" noProof="1" smtClean="0">
                <a:latin typeface="Courier New" charset="0"/>
              </a:rPr>
              <a:t>   TokenScanner scanner = new TokenScanner("y = (9 – x) * 7");</a:t>
            </a:r>
          </a:p>
          <a:p>
            <a:pPr>
              <a:lnSpc>
                <a:spcPct val="110000"/>
              </a:lnSpc>
            </a:pPr>
            <a:r>
              <a:rPr lang="en-US" noProof="1" smtClean="0">
                <a:latin typeface="Courier New" charset="0"/>
              </a:rPr>
              <a:t>   scanner.ignoreWhitespace();</a:t>
            </a:r>
          </a:p>
          <a:p>
            <a:pPr>
              <a:lnSpc>
                <a:spcPct val="110000"/>
              </a:lnSpc>
            </a:pPr>
            <a:r>
              <a:rPr lang="en-US" noProof="1" smtClean="0">
                <a:latin typeface="Courier New" charset="0"/>
              </a:rPr>
              <a:t>   scanner.scanNumbers();</a:t>
            </a:r>
          </a:p>
          <a:p>
            <a:pPr>
              <a:lnSpc>
                <a:spcPct val="110000"/>
              </a:lnSpc>
            </a:pPr>
            <a:r>
              <a:rPr lang="en-US" noProof="1" smtClean="0">
                <a:latin typeface="Courier New" charset="0"/>
              </a:rPr>
              <a:t>   </a:t>
            </a:r>
            <a:r>
              <a:rPr noProof="1" smtClean="0">
                <a:latin typeface="Courier New" charset="0"/>
              </a:rPr>
              <a:t>Expression </a:t>
            </a:r>
            <a:r>
              <a:rPr noProof="1">
                <a:latin typeface="Courier New" charset="0"/>
              </a:rPr>
              <a:t>*exp =</a:t>
            </a:r>
            <a:r>
              <a:rPr noProof="1" smtClean="0">
                <a:latin typeface="Courier New" charset="0"/>
              </a:rPr>
              <a:t> </a:t>
            </a:r>
            <a:r>
              <a:rPr lang="en-US" noProof="1" smtClean="0">
                <a:latin typeface="Courier New" charset="0"/>
              </a:rPr>
              <a:t>parseExp</a:t>
            </a:r>
            <a:r>
              <a:rPr noProof="1" smtClean="0">
                <a:latin typeface="Courier New" charset="0"/>
              </a:rPr>
              <a:t>(scanner)</a:t>
            </a:r>
            <a:r>
              <a:rPr noProof="1">
                <a:latin typeface="Courier New" charset="0"/>
              </a:rPr>
              <a:t>;</a:t>
            </a:r>
          </a:p>
          <a:p>
            <a:pPr>
              <a:lnSpc>
                <a:spcPct val="110000"/>
              </a:lnSpc>
            </a:pPr>
            <a:r>
              <a:rPr noProof="1">
                <a:latin typeface="Courier New" charset="0"/>
              </a:rPr>
              <a:t>  </a:t>
            </a:r>
            <a:r>
              <a:rPr noProof="1" smtClean="0">
                <a:latin typeface="Courier New" charset="0"/>
              </a:rPr>
              <a:t> </a:t>
            </a:r>
            <a:r>
              <a:rPr lang="en-US" noProof="1" smtClean="0">
                <a:latin typeface="Courier New" charset="0"/>
              </a:rPr>
              <a:t>cout &lt;&lt; exp-&gt;eval(context) &lt;&lt; endl;</a:t>
            </a:r>
          </a:p>
          <a:p>
            <a:pPr>
              <a:lnSpc>
                <a:spcPct val="110000"/>
              </a:lnSpc>
            </a:pPr>
            <a:r>
              <a:rPr lang="en-US" noProof="1" smtClean="0">
                <a:latin typeface="Courier New" charset="0"/>
              </a:rPr>
              <a:t>   return 0;</a:t>
            </a:r>
            <a:endParaRPr noProof="1" smtClean="0">
              <a:latin typeface="Courier New" charset="0"/>
            </a:endParaRPr>
          </a:p>
          <a:p>
            <a:pPr>
              <a:lnSpc>
                <a:spcPct val="110000"/>
              </a:lnSpc>
            </a:pPr>
            <a:r>
              <a:rPr noProof="1">
                <a:latin typeface="Courier New" charset="0"/>
              </a:rPr>
              <a:t>}</a:t>
            </a:r>
          </a:p>
        </p:txBody>
      </p:sp>
      <p:sp>
        <p:nvSpPr>
          <p:cNvPr id="90" name="Rectangle 69"/>
          <p:cNvSpPr>
            <a:spLocks noChangeArrowheads="1"/>
          </p:cNvSpPr>
          <p:nvPr/>
        </p:nvSpPr>
        <p:spPr bwMode="auto">
          <a:xfrm>
            <a:off x="7289800" y="3379415"/>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102" name="Text Box 70"/>
          <p:cNvSpPr txBox="1">
            <a:spLocks noChangeArrowheads="1"/>
          </p:cNvSpPr>
          <p:nvPr/>
        </p:nvSpPr>
        <p:spPr bwMode="auto">
          <a:xfrm>
            <a:off x="7251700" y="308913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a:latin typeface="Courier New" charset="0"/>
              </a:rPr>
              <a:t>exp</a:t>
            </a:r>
          </a:p>
        </p:txBody>
      </p:sp>
      <p:sp>
        <p:nvSpPr>
          <p:cNvPr id="122" name="Rectangle 67"/>
          <p:cNvSpPr>
            <a:spLocks noChangeArrowheads="1"/>
          </p:cNvSpPr>
          <p:nvPr/>
        </p:nvSpPr>
        <p:spPr bwMode="auto">
          <a:xfrm>
            <a:off x="5324475" y="3379415"/>
            <a:ext cx="1825625"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123" name="Text Box 68"/>
          <p:cNvSpPr txBox="1">
            <a:spLocks noChangeArrowheads="1"/>
          </p:cNvSpPr>
          <p:nvPr/>
        </p:nvSpPr>
        <p:spPr bwMode="auto">
          <a:xfrm>
            <a:off x="5283200" y="308550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scanner</a:t>
            </a:r>
            <a:endParaRPr lang="en-US" dirty="0">
              <a:latin typeface="Courier New" charset="0"/>
            </a:endParaRPr>
          </a:p>
        </p:txBody>
      </p:sp>
      <p:sp>
        <p:nvSpPr>
          <p:cNvPr id="124" name="Rectangle 71"/>
          <p:cNvSpPr>
            <a:spLocks noChangeArrowheads="1"/>
          </p:cNvSpPr>
          <p:nvPr/>
        </p:nvSpPr>
        <p:spPr bwMode="auto">
          <a:xfrm>
            <a:off x="5359400" y="3389695"/>
            <a:ext cx="1800756" cy="307777"/>
          </a:xfrm>
          <a:prstGeom prst="rect">
            <a:avLst/>
          </a:prstGeom>
          <a:noFill/>
          <a:ln w="9525">
            <a:noFill/>
            <a:miter lim="800000"/>
            <a:headEnd/>
            <a:tailEnd/>
          </a:ln>
          <a:effectLst/>
        </p:spPr>
        <p:txBody>
          <a:bodyPr wrap="none">
            <a:prstTxWarp prst="textNoShape">
              <a:avLst/>
            </a:prstTxWarp>
            <a:spAutoFit/>
          </a:bodyPr>
          <a:lstStyle/>
          <a:p>
            <a:r>
              <a:rPr lang="en-US" noProof="1" smtClean="0">
                <a:latin typeface="Courier New" charset="0"/>
              </a:rPr>
              <a:t>y </a:t>
            </a:r>
            <a:r>
              <a:rPr noProof="1" smtClean="0">
                <a:latin typeface="Courier New" charset="0"/>
              </a:rPr>
              <a:t>= </a:t>
            </a:r>
            <a:r>
              <a:rPr lang="en-US" noProof="1" smtClean="0">
                <a:latin typeface="Courier New" charset="0"/>
              </a:rPr>
              <a:t>(9</a:t>
            </a:r>
            <a:r>
              <a:rPr noProof="1" smtClean="0">
                <a:latin typeface="Courier New" charset="0"/>
              </a:rPr>
              <a:t> </a:t>
            </a:r>
            <a:r>
              <a:rPr lang="en-US" noProof="1" smtClean="0">
                <a:latin typeface="Courier New" charset="0"/>
              </a:rPr>
              <a:t>–</a:t>
            </a:r>
            <a:r>
              <a:rPr noProof="1" smtClean="0">
                <a:latin typeface="Courier New" charset="0"/>
              </a:rPr>
              <a:t> </a:t>
            </a:r>
            <a:r>
              <a:rPr lang="en-US" noProof="1" smtClean="0">
                <a:latin typeface="Courier New" charset="0"/>
              </a:rPr>
              <a:t>x)</a:t>
            </a:r>
            <a:r>
              <a:rPr noProof="1" smtClean="0">
                <a:latin typeface="Courier New" charset="0"/>
              </a:rPr>
              <a:t> </a:t>
            </a:r>
            <a:r>
              <a:rPr lang="en-US" noProof="1" smtClean="0">
                <a:latin typeface="Courier New" charset="0"/>
              </a:rPr>
              <a:t>*</a:t>
            </a:r>
            <a:r>
              <a:rPr noProof="1" smtClean="0">
                <a:latin typeface="Courier New" charset="0"/>
              </a:rPr>
              <a:t> </a:t>
            </a:r>
            <a:r>
              <a:rPr lang="en-US" noProof="1" smtClean="0">
                <a:latin typeface="Courier New" charset="0"/>
              </a:rPr>
              <a:t>7</a:t>
            </a:r>
            <a:endParaRPr lang="en-US" dirty="0">
              <a:latin typeface="Courier New" charset="0"/>
            </a:endParaRPr>
          </a:p>
        </p:txBody>
      </p:sp>
      <p:sp>
        <p:nvSpPr>
          <p:cNvPr id="125" name="Rectangle 67"/>
          <p:cNvSpPr>
            <a:spLocks noChangeArrowheads="1"/>
          </p:cNvSpPr>
          <p:nvPr/>
        </p:nvSpPr>
        <p:spPr bwMode="auto">
          <a:xfrm>
            <a:off x="3381980" y="3379415"/>
            <a:ext cx="1825625"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126" name="Text Box 68"/>
          <p:cNvSpPr txBox="1">
            <a:spLocks noChangeArrowheads="1"/>
          </p:cNvSpPr>
          <p:nvPr/>
        </p:nvSpPr>
        <p:spPr bwMode="auto">
          <a:xfrm>
            <a:off x="3340705" y="308550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context</a:t>
            </a:r>
            <a:endParaRPr lang="en-US" dirty="0">
              <a:latin typeface="Courier New" charset="0"/>
            </a:endParaRPr>
          </a:p>
        </p:txBody>
      </p:sp>
      <p:sp>
        <p:nvSpPr>
          <p:cNvPr id="127" name="Rectangle 71"/>
          <p:cNvSpPr>
            <a:spLocks noChangeArrowheads="1"/>
          </p:cNvSpPr>
          <p:nvPr/>
        </p:nvSpPr>
        <p:spPr bwMode="auto">
          <a:xfrm>
            <a:off x="3416905" y="3396955"/>
            <a:ext cx="1585277" cy="307777"/>
          </a:xfrm>
          <a:prstGeom prst="rect">
            <a:avLst/>
          </a:prstGeom>
          <a:noFill/>
          <a:ln w="9525">
            <a:noFill/>
            <a:miter lim="800000"/>
            <a:headEnd/>
            <a:tailEnd/>
          </a:ln>
          <a:effectLst/>
        </p:spPr>
        <p:txBody>
          <a:bodyPr wrap="none">
            <a:prstTxWarp prst="textNoShape">
              <a:avLst/>
            </a:prstTxWarp>
            <a:spAutoFit/>
          </a:bodyPr>
          <a:lstStyle/>
          <a:p>
            <a:r>
              <a:rPr lang="en-US" noProof="1" smtClean="0">
                <a:latin typeface="Courier New" charset="0"/>
              </a:rPr>
              <a:t>x = 3, y = 42</a:t>
            </a:r>
            <a:endParaRPr lang="en-US" dirty="0">
              <a:latin typeface="Courier New" charset="0"/>
            </a:endParaRPr>
          </a:p>
        </p:txBody>
      </p:sp>
      <p:grpSp>
        <p:nvGrpSpPr>
          <p:cNvPr id="2" name="Group 154"/>
          <p:cNvGrpSpPr/>
          <p:nvPr/>
        </p:nvGrpSpPr>
        <p:grpSpPr>
          <a:xfrm>
            <a:off x="1103923" y="3553580"/>
            <a:ext cx="7469187" cy="3078230"/>
            <a:chOff x="1103923" y="3553580"/>
            <a:chExt cx="7469187" cy="3078230"/>
          </a:xfrm>
        </p:grpSpPr>
        <p:sp>
          <p:nvSpPr>
            <p:cNvPr id="56" name="Line 2"/>
            <p:cNvSpPr>
              <a:spLocks noChangeShapeType="1"/>
            </p:cNvSpPr>
            <p:nvPr/>
          </p:nvSpPr>
          <p:spPr bwMode="auto">
            <a:xfrm flipV="1">
              <a:off x="1905610" y="5374506"/>
              <a:ext cx="152400" cy="152400"/>
            </a:xfrm>
            <a:prstGeom prst="line">
              <a:avLst/>
            </a:prstGeom>
            <a:noFill/>
            <a:ln w="9525">
              <a:solidFill>
                <a:srgbClr val="CCFFFF"/>
              </a:solidFill>
              <a:round/>
              <a:headEnd/>
              <a:tailEnd/>
            </a:ln>
            <a:effectLst/>
          </p:spPr>
          <p:txBody>
            <a:bodyPr wrap="none" anchor="ctr">
              <a:prstTxWarp prst="textNoShape">
                <a:avLst/>
              </a:prstTxWarp>
            </a:bodyPr>
            <a:lstStyle/>
            <a:p>
              <a:endParaRPr lang="en-US"/>
            </a:p>
          </p:txBody>
        </p:sp>
        <p:sp>
          <p:nvSpPr>
            <p:cNvPr id="59" name="Line 5"/>
            <p:cNvSpPr>
              <a:spLocks noChangeShapeType="1"/>
            </p:cNvSpPr>
            <p:nvPr/>
          </p:nvSpPr>
          <p:spPr bwMode="auto">
            <a:xfrm flipV="1">
              <a:off x="6541110" y="5374506"/>
              <a:ext cx="152400" cy="152400"/>
            </a:xfrm>
            <a:prstGeom prst="line">
              <a:avLst/>
            </a:prstGeom>
            <a:noFill/>
            <a:ln w="9525">
              <a:solidFill>
                <a:srgbClr val="CCFFFF"/>
              </a:solidFill>
              <a:round/>
              <a:headEnd/>
              <a:tailEnd/>
            </a:ln>
            <a:effectLst/>
          </p:spPr>
          <p:txBody>
            <a:bodyPr wrap="none" anchor="ctr">
              <a:prstTxWarp prst="textNoShape">
                <a:avLst/>
              </a:prstTxWarp>
            </a:bodyPr>
            <a:lstStyle/>
            <a:p>
              <a:endParaRPr lang="en-US"/>
            </a:p>
          </p:txBody>
        </p:sp>
        <p:grpSp>
          <p:nvGrpSpPr>
            <p:cNvPr id="3" name="Group 9"/>
            <p:cNvGrpSpPr>
              <a:grpSpLocks/>
            </p:cNvGrpSpPr>
            <p:nvPr/>
          </p:nvGrpSpPr>
          <p:grpSpPr bwMode="auto">
            <a:xfrm>
              <a:off x="1103923" y="5807898"/>
              <a:ext cx="688975" cy="560388"/>
              <a:chOff x="4894" y="3729"/>
              <a:chExt cx="434" cy="353"/>
            </a:xfrm>
          </p:grpSpPr>
          <p:sp>
            <p:nvSpPr>
              <p:cNvPr id="61" name="Rectangle 10"/>
              <p:cNvSpPr>
                <a:spLocks noChangeArrowheads="1"/>
              </p:cNvSpPr>
              <p:nvPr/>
            </p:nvSpPr>
            <p:spPr bwMode="auto">
              <a:xfrm>
                <a:off x="4894" y="3915"/>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62" name="Rectangle 11"/>
              <p:cNvSpPr>
                <a:spLocks noChangeArrowheads="1"/>
              </p:cNvSpPr>
              <p:nvPr/>
            </p:nvSpPr>
            <p:spPr bwMode="auto">
              <a:xfrm>
                <a:off x="4896" y="3897"/>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y</a:t>
                </a:r>
                <a:endParaRPr lang="en-US" dirty="0">
                  <a:latin typeface="Courier New" charset="0"/>
                </a:endParaRPr>
              </a:p>
            </p:txBody>
          </p:sp>
          <p:sp>
            <p:nvSpPr>
              <p:cNvPr id="63" name="Rectangle 12"/>
              <p:cNvSpPr>
                <a:spLocks noChangeArrowheads="1"/>
              </p:cNvSpPr>
              <p:nvPr/>
            </p:nvSpPr>
            <p:spPr bwMode="auto">
              <a:xfrm>
                <a:off x="4894" y="3747"/>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64" name="Rectangle 13"/>
              <p:cNvSpPr>
                <a:spLocks noChangeArrowheads="1"/>
              </p:cNvSpPr>
              <p:nvPr/>
            </p:nvSpPr>
            <p:spPr bwMode="auto">
              <a:xfrm>
                <a:off x="4896" y="3729"/>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noProof="1">
                    <a:latin typeface="Courier New" charset="0"/>
                  </a:rPr>
                  <a:t>ID</a:t>
                </a:r>
                <a:endParaRPr lang="en-US" dirty="0">
                  <a:latin typeface="Courier New" charset="0"/>
                </a:endParaRPr>
              </a:p>
            </p:txBody>
          </p:sp>
        </p:grpSp>
        <p:grpSp>
          <p:nvGrpSpPr>
            <p:cNvPr id="4" name="Group 15"/>
            <p:cNvGrpSpPr>
              <a:grpSpLocks/>
            </p:cNvGrpSpPr>
            <p:nvPr/>
          </p:nvGrpSpPr>
          <p:grpSpPr bwMode="auto">
            <a:xfrm>
              <a:off x="3467710" y="5807898"/>
              <a:ext cx="762000" cy="560388"/>
              <a:chOff x="1552" y="3729"/>
              <a:chExt cx="480" cy="353"/>
            </a:xfrm>
          </p:grpSpPr>
          <p:sp>
            <p:nvSpPr>
              <p:cNvPr id="66" name="Rectangle 16"/>
              <p:cNvSpPr>
                <a:spLocks noChangeArrowheads="1"/>
              </p:cNvSpPr>
              <p:nvPr/>
            </p:nvSpPr>
            <p:spPr bwMode="auto">
              <a:xfrm>
                <a:off x="1568" y="3915"/>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67" name="Rectangle 17"/>
              <p:cNvSpPr>
                <a:spLocks noChangeArrowheads="1"/>
              </p:cNvSpPr>
              <p:nvPr/>
            </p:nvSpPr>
            <p:spPr bwMode="auto">
              <a:xfrm>
                <a:off x="1570" y="3897"/>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9</a:t>
                </a:r>
                <a:endParaRPr lang="en-US" dirty="0">
                  <a:latin typeface="Courier New" charset="0"/>
                </a:endParaRPr>
              </a:p>
            </p:txBody>
          </p:sp>
          <p:sp>
            <p:nvSpPr>
              <p:cNvPr id="68" name="Rectangle 18"/>
              <p:cNvSpPr>
                <a:spLocks noChangeArrowheads="1"/>
              </p:cNvSpPr>
              <p:nvPr/>
            </p:nvSpPr>
            <p:spPr bwMode="auto">
              <a:xfrm>
                <a:off x="1568" y="3747"/>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69" name="Rectangle 19"/>
              <p:cNvSpPr>
                <a:spLocks noChangeArrowheads="1"/>
              </p:cNvSpPr>
              <p:nvPr/>
            </p:nvSpPr>
            <p:spPr bwMode="auto">
              <a:xfrm>
                <a:off x="1552" y="3729"/>
                <a:ext cx="480"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CONST</a:t>
                </a:r>
                <a:endParaRPr lang="en-US" dirty="0">
                  <a:latin typeface="Courier New" charset="0"/>
                </a:endParaRPr>
              </a:p>
            </p:txBody>
          </p:sp>
        </p:grpSp>
        <p:grpSp>
          <p:nvGrpSpPr>
            <p:cNvPr id="5" name="Group 20"/>
            <p:cNvGrpSpPr>
              <a:grpSpLocks/>
            </p:cNvGrpSpPr>
            <p:nvPr/>
          </p:nvGrpSpPr>
          <p:grpSpPr bwMode="auto">
            <a:xfrm>
              <a:off x="5763235" y="5807898"/>
              <a:ext cx="688975" cy="560388"/>
              <a:chOff x="4894" y="3729"/>
              <a:chExt cx="434" cy="353"/>
            </a:xfrm>
          </p:grpSpPr>
          <p:sp>
            <p:nvSpPr>
              <p:cNvPr id="71" name="Rectangle 21"/>
              <p:cNvSpPr>
                <a:spLocks noChangeArrowheads="1"/>
              </p:cNvSpPr>
              <p:nvPr/>
            </p:nvSpPr>
            <p:spPr bwMode="auto">
              <a:xfrm>
                <a:off x="4894" y="3915"/>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72" name="Rectangle 22"/>
              <p:cNvSpPr>
                <a:spLocks noChangeArrowheads="1"/>
              </p:cNvSpPr>
              <p:nvPr/>
            </p:nvSpPr>
            <p:spPr bwMode="auto">
              <a:xfrm>
                <a:off x="4896" y="3897"/>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x</a:t>
                </a:r>
                <a:endParaRPr lang="en-US" dirty="0">
                  <a:latin typeface="Courier New" charset="0"/>
                </a:endParaRPr>
              </a:p>
            </p:txBody>
          </p:sp>
          <p:sp>
            <p:nvSpPr>
              <p:cNvPr id="73" name="Rectangle 23"/>
              <p:cNvSpPr>
                <a:spLocks noChangeArrowheads="1"/>
              </p:cNvSpPr>
              <p:nvPr/>
            </p:nvSpPr>
            <p:spPr bwMode="auto">
              <a:xfrm>
                <a:off x="4894" y="3747"/>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74" name="Rectangle 24"/>
              <p:cNvSpPr>
                <a:spLocks noChangeArrowheads="1"/>
              </p:cNvSpPr>
              <p:nvPr/>
            </p:nvSpPr>
            <p:spPr bwMode="auto">
              <a:xfrm>
                <a:off x="4896" y="3729"/>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noProof="1">
                    <a:latin typeface="Courier New" charset="0"/>
                  </a:rPr>
                  <a:t>ID</a:t>
                </a:r>
                <a:endParaRPr lang="en-US" dirty="0">
                  <a:latin typeface="Courier New" charset="0"/>
                </a:endParaRPr>
              </a:p>
            </p:txBody>
          </p:sp>
        </p:grpSp>
        <p:grpSp>
          <p:nvGrpSpPr>
            <p:cNvPr id="6" name="Group 25"/>
            <p:cNvGrpSpPr>
              <a:grpSpLocks/>
            </p:cNvGrpSpPr>
            <p:nvPr/>
          </p:nvGrpSpPr>
          <p:grpSpPr bwMode="auto">
            <a:xfrm>
              <a:off x="4620235" y="5807897"/>
              <a:ext cx="688975" cy="823913"/>
              <a:chOff x="3078" y="3729"/>
              <a:chExt cx="434" cy="519"/>
            </a:xfrm>
          </p:grpSpPr>
          <p:sp>
            <p:nvSpPr>
              <p:cNvPr id="76" name="Rectangle 26"/>
              <p:cNvSpPr>
                <a:spLocks noChangeArrowheads="1"/>
              </p:cNvSpPr>
              <p:nvPr/>
            </p:nvSpPr>
            <p:spPr bwMode="auto">
              <a:xfrm>
                <a:off x="3078" y="3915"/>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77" name="Rectangle 27"/>
              <p:cNvSpPr>
                <a:spLocks noChangeArrowheads="1"/>
              </p:cNvSpPr>
              <p:nvPr/>
            </p:nvSpPr>
            <p:spPr bwMode="auto">
              <a:xfrm>
                <a:off x="3080" y="3897"/>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a:t>
                </a:r>
                <a:endParaRPr lang="en-US" dirty="0">
                  <a:latin typeface="Courier New" charset="0"/>
                </a:endParaRPr>
              </a:p>
            </p:txBody>
          </p:sp>
          <p:sp>
            <p:nvSpPr>
              <p:cNvPr id="78" name="Rectangle 28"/>
              <p:cNvSpPr>
                <a:spLocks noChangeArrowheads="1"/>
              </p:cNvSpPr>
              <p:nvPr/>
            </p:nvSpPr>
            <p:spPr bwMode="auto">
              <a:xfrm>
                <a:off x="3078" y="3747"/>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79" name="Rectangle 29"/>
              <p:cNvSpPr>
                <a:spLocks noChangeArrowheads="1"/>
              </p:cNvSpPr>
              <p:nvPr/>
            </p:nvSpPr>
            <p:spPr bwMode="auto">
              <a:xfrm>
                <a:off x="3080" y="3729"/>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COMP</a:t>
                </a:r>
                <a:endParaRPr lang="en-US" dirty="0">
                  <a:latin typeface="Courier New" charset="0"/>
                </a:endParaRPr>
              </a:p>
            </p:txBody>
          </p:sp>
          <p:sp>
            <p:nvSpPr>
              <p:cNvPr id="80" name="Rectangle 30"/>
              <p:cNvSpPr>
                <a:spLocks noChangeArrowheads="1"/>
              </p:cNvSpPr>
              <p:nvPr/>
            </p:nvSpPr>
            <p:spPr bwMode="auto">
              <a:xfrm>
                <a:off x="3078" y="4081"/>
                <a:ext cx="213"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81" name="Rectangle 31"/>
              <p:cNvSpPr>
                <a:spLocks noChangeArrowheads="1"/>
              </p:cNvSpPr>
              <p:nvPr/>
            </p:nvSpPr>
            <p:spPr bwMode="auto">
              <a:xfrm>
                <a:off x="3293" y="4081"/>
                <a:ext cx="219"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grpSp>
        <p:cxnSp>
          <p:nvCxnSpPr>
            <p:cNvPr id="82" name="AutoShape 32"/>
            <p:cNvCxnSpPr>
              <a:cxnSpLocks noChangeShapeType="1"/>
              <a:stCxn id="83" idx="6"/>
            </p:cNvCxnSpPr>
            <p:nvPr/>
          </p:nvCxnSpPr>
          <p:spPr bwMode="auto">
            <a:xfrm flipV="1">
              <a:off x="5180623" y="5959916"/>
              <a:ext cx="585787" cy="545684"/>
            </a:xfrm>
            <a:prstGeom prst="bentConnector3">
              <a:avLst>
                <a:gd name="adj1" fmla="val 50000"/>
              </a:avLst>
            </a:prstGeom>
            <a:noFill/>
            <a:ln w="9525">
              <a:solidFill>
                <a:schemeClr val="tx1"/>
              </a:solidFill>
              <a:miter lim="800000"/>
              <a:headEnd/>
              <a:tailEnd type="triangle" w="med" len="med"/>
            </a:ln>
            <a:effectLst/>
          </p:spPr>
        </p:cxnSp>
        <p:sp>
          <p:nvSpPr>
            <p:cNvPr id="83" name="Oval 33"/>
            <p:cNvSpPr>
              <a:spLocks noChangeArrowheads="1"/>
            </p:cNvSpPr>
            <p:nvPr/>
          </p:nvSpPr>
          <p:spPr bwMode="auto">
            <a:xfrm>
              <a:off x="5106010" y="6468294"/>
              <a:ext cx="74613" cy="74612"/>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pPr>
                <a:lnSpc>
                  <a:spcPct val="90000"/>
                </a:lnSpc>
              </a:pPr>
              <a:endParaRPr lang="en-US"/>
            </a:p>
          </p:txBody>
        </p:sp>
        <p:sp>
          <p:nvSpPr>
            <p:cNvPr id="84" name="Oval 34"/>
            <p:cNvSpPr>
              <a:spLocks noChangeArrowheads="1"/>
            </p:cNvSpPr>
            <p:nvPr/>
          </p:nvSpPr>
          <p:spPr bwMode="auto">
            <a:xfrm>
              <a:off x="4750410" y="6468294"/>
              <a:ext cx="74613" cy="74612"/>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pPr>
                <a:lnSpc>
                  <a:spcPct val="90000"/>
                </a:lnSpc>
              </a:pPr>
              <a:endParaRPr lang="en-US"/>
            </a:p>
          </p:txBody>
        </p:sp>
        <p:cxnSp>
          <p:nvCxnSpPr>
            <p:cNvPr id="85" name="AutoShape 35"/>
            <p:cNvCxnSpPr>
              <a:cxnSpLocks noChangeShapeType="1"/>
              <a:stCxn id="84" idx="2"/>
            </p:cNvCxnSpPr>
            <p:nvPr/>
          </p:nvCxnSpPr>
          <p:spPr bwMode="auto">
            <a:xfrm rot="10800000">
              <a:off x="3493110" y="5984106"/>
              <a:ext cx="1257300" cy="522288"/>
            </a:xfrm>
            <a:prstGeom prst="bentConnector3">
              <a:avLst>
                <a:gd name="adj1" fmla="val 118306"/>
              </a:avLst>
            </a:prstGeom>
            <a:noFill/>
            <a:ln w="9525">
              <a:solidFill>
                <a:schemeClr val="tx1"/>
              </a:solidFill>
              <a:miter lim="800000"/>
              <a:headEnd/>
              <a:tailEnd type="triangle" w="med" len="med"/>
            </a:ln>
            <a:effectLst/>
          </p:spPr>
        </p:cxnSp>
        <p:sp>
          <p:nvSpPr>
            <p:cNvPr id="86" name="Rectangle 36"/>
            <p:cNvSpPr>
              <a:spLocks noChangeArrowheads="1"/>
            </p:cNvSpPr>
            <p:nvPr/>
          </p:nvSpPr>
          <p:spPr bwMode="auto">
            <a:xfrm>
              <a:off x="7849210" y="6103169"/>
              <a:ext cx="688975" cy="265112"/>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87" name="Rectangle 37"/>
            <p:cNvSpPr>
              <a:spLocks noChangeArrowheads="1"/>
            </p:cNvSpPr>
            <p:nvPr/>
          </p:nvSpPr>
          <p:spPr bwMode="auto">
            <a:xfrm>
              <a:off x="7852385" y="6074216"/>
              <a:ext cx="684213" cy="28982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7</a:t>
              </a:r>
              <a:endParaRPr lang="en-US" dirty="0">
                <a:latin typeface="Courier New" charset="0"/>
              </a:endParaRPr>
            </a:p>
          </p:txBody>
        </p:sp>
        <p:sp>
          <p:nvSpPr>
            <p:cNvPr id="88" name="Rectangle 38"/>
            <p:cNvSpPr>
              <a:spLocks noChangeArrowheads="1"/>
            </p:cNvSpPr>
            <p:nvPr/>
          </p:nvSpPr>
          <p:spPr bwMode="auto">
            <a:xfrm>
              <a:off x="7849210" y="5836469"/>
              <a:ext cx="688975" cy="265112"/>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89" name="Rectangle 39"/>
            <p:cNvSpPr>
              <a:spLocks noChangeArrowheads="1"/>
            </p:cNvSpPr>
            <p:nvPr/>
          </p:nvSpPr>
          <p:spPr bwMode="auto">
            <a:xfrm>
              <a:off x="7811110" y="5807516"/>
              <a:ext cx="762000" cy="28982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CONST</a:t>
              </a:r>
              <a:endParaRPr lang="en-US" dirty="0">
                <a:latin typeface="Courier New" charset="0"/>
              </a:endParaRPr>
            </a:p>
          </p:txBody>
        </p:sp>
        <p:grpSp>
          <p:nvGrpSpPr>
            <p:cNvPr id="7" name="Group 40"/>
            <p:cNvGrpSpPr>
              <a:grpSpLocks/>
            </p:cNvGrpSpPr>
            <p:nvPr/>
          </p:nvGrpSpPr>
          <p:grpSpPr bwMode="auto">
            <a:xfrm>
              <a:off x="6817335" y="5807897"/>
              <a:ext cx="688975" cy="823913"/>
              <a:chOff x="3078" y="3729"/>
              <a:chExt cx="434" cy="519"/>
            </a:xfrm>
          </p:grpSpPr>
          <p:sp>
            <p:nvSpPr>
              <p:cNvPr id="91" name="Rectangle 41"/>
              <p:cNvSpPr>
                <a:spLocks noChangeArrowheads="1"/>
              </p:cNvSpPr>
              <p:nvPr/>
            </p:nvSpPr>
            <p:spPr bwMode="auto">
              <a:xfrm>
                <a:off x="3078" y="3915"/>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92" name="Rectangle 42"/>
              <p:cNvSpPr>
                <a:spLocks noChangeArrowheads="1"/>
              </p:cNvSpPr>
              <p:nvPr/>
            </p:nvSpPr>
            <p:spPr bwMode="auto">
              <a:xfrm>
                <a:off x="3080" y="3897"/>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a:t>
                </a:r>
                <a:endParaRPr lang="en-US" dirty="0">
                  <a:latin typeface="Courier New" charset="0"/>
                </a:endParaRPr>
              </a:p>
            </p:txBody>
          </p:sp>
          <p:sp>
            <p:nvSpPr>
              <p:cNvPr id="93" name="Rectangle 43"/>
              <p:cNvSpPr>
                <a:spLocks noChangeArrowheads="1"/>
              </p:cNvSpPr>
              <p:nvPr/>
            </p:nvSpPr>
            <p:spPr bwMode="auto">
              <a:xfrm>
                <a:off x="3078" y="3747"/>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94" name="Rectangle 44"/>
              <p:cNvSpPr>
                <a:spLocks noChangeArrowheads="1"/>
              </p:cNvSpPr>
              <p:nvPr/>
            </p:nvSpPr>
            <p:spPr bwMode="auto">
              <a:xfrm>
                <a:off x="3080" y="3729"/>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COMP</a:t>
                </a:r>
                <a:endParaRPr lang="en-US" dirty="0">
                  <a:latin typeface="Courier New" charset="0"/>
                </a:endParaRPr>
              </a:p>
            </p:txBody>
          </p:sp>
          <p:sp>
            <p:nvSpPr>
              <p:cNvPr id="95" name="Rectangle 45"/>
              <p:cNvSpPr>
                <a:spLocks noChangeArrowheads="1"/>
              </p:cNvSpPr>
              <p:nvPr/>
            </p:nvSpPr>
            <p:spPr bwMode="auto">
              <a:xfrm>
                <a:off x="3078" y="4081"/>
                <a:ext cx="213"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96" name="Rectangle 46"/>
              <p:cNvSpPr>
                <a:spLocks noChangeArrowheads="1"/>
              </p:cNvSpPr>
              <p:nvPr/>
            </p:nvSpPr>
            <p:spPr bwMode="auto">
              <a:xfrm>
                <a:off x="3293" y="4081"/>
                <a:ext cx="219"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grpSp>
        <p:sp>
          <p:nvSpPr>
            <p:cNvPr id="97" name="Oval 47"/>
            <p:cNvSpPr>
              <a:spLocks noChangeArrowheads="1"/>
            </p:cNvSpPr>
            <p:nvPr/>
          </p:nvSpPr>
          <p:spPr bwMode="auto">
            <a:xfrm>
              <a:off x="7303110" y="6468294"/>
              <a:ext cx="74613" cy="74612"/>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pPr>
                <a:lnSpc>
                  <a:spcPct val="90000"/>
                </a:lnSpc>
              </a:pPr>
              <a:endParaRPr lang="en-US"/>
            </a:p>
          </p:txBody>
        </p:sp>
        <p:sp>
          <p:nvSpPr>
            <p:cNvPr id="98" name="Oval 48"/>
            <p:cNvSpPr>
              <a:spLocks noChangeArrowheads="1"/>
            </p:cNvSpPr>
            <p:nvPr/>
          </p:nvSpPr>
          <p:spPr bwMode="auto">
            <a:xfrm>
              <a:off x="6947510" y="6468294"/>
              <a:ext cx="74613" cy="74612"/>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pPr>
                <a:lnSpc>
                  <a:spcPct val="90000"/>
                </a:lnSpc>
              </a:pPr>
              <a:endParaRPr lang="en-US"/>
            </a:p>
          </p:txBody>
        </p:sp>
        <p:cxnSp>
          <p:nvCxnSpPr>
            <p:cNvPr id="99" name="AutoShape 49"/>
            <p:cNvCxnSpPr>
              <a:cxnSpLocks noChangeShapeType="1"/>
              <a:stCxn id="97" idx="6"/>
              <a:endCxn id="88" idx="1"/>
            </p:cNvCxnSpPr>
            <p:nvPr/>
          </p:nvCxnSpPr>
          <p:spPr bwMode="auto">
            <a:xfrm flipV="1">
              <a:off x="7377723" y="5969819"/>
              <a:ext cx="471487" cy="536575"/>
            </a:xfrm>
            <a:prstGeom prst="bentConnector3">
              <a:avLst>
                <a:gd name="adj1" fmla="val 52185"/>
              </a:avLst>
            </a:prstGeom>
            <a:noFill/>
            <a:ln w="9525">
              <a:solidFill>
                <a:schemeClr val="tx1"/>
              </a:solidFill>
              <a:miter lim="800000"/>
              <a:headEnd/>
              <a:tailEnd type="triangle" w="med" len="med"/>
            </a:ln>
            <a:effectLst/>
          </p:spPr>
        </p:cxnSp>
        <p:cxnSp>
          <p:nvCxnSpPr>
            <p:cNvPr id="100" name="AutoShape 50"/>
            <p:cNvCxnSpPr>
              <a:cxnSpLocks noChangeShapeType="1"/>
              <a:stCxn id="98" idx="2"/>
            </p:cNvCxnSpPr>
            <p:nvPr/>
          </p:nvCxnSpPr>
          <p:spPr bwMode="auto">
            <a:xfrm rot="10800000">
              <a:off x="6553200" y="5638800"/>
              <a:ext cx="394310" cy="866800"/>
            </a:xfrm>
            <a:prstGeom prst="bentConnector2">
              <a:avLst/>
            </a:prstGeom>
            <a:noFill/>
            <a:ln w="9525">
              <a:solidFill>
                <a:schemeClr val="tx1"/>
              </a:solidFill>
              <a:miter lim="800000"/>
              <a:headEnd/>
              <a:tailEnd/>
            </a:ln>
            <a:effectLst/>
          </p:spPr>
        </p:cxnSp>
        <p:cxnSp>
          <p:nvCxnSpPr>
            <p:cNvPr id="101" name="AutoShape 51"/>
            <p:cNvCxnSpPr>
              <a:cxnSpLocks noChangeShapeType="1"/>
              <a:endCxn id="79" idx="1"/>
            </p:cNvCxnSpPr>
            <p:nvPr/>
          </p:nvCxnSpPr>
          <p:spPr bwMode="auto">
            <a:xfrm rot="10800000" flipV="1">
              <a:off x="4623410" y="5647856"/>
              <a:ext cx="1917700" cy="305298"/>
            </a:xfrm>
            <a:prstGeom prst="bentConnector3">
              <a:avLst>
                <a:gd name="adj1" fmla="val 111921"/>
              </a:avLst>
            </a:prstGeom>
            <a:noFill/>
            <a:ln w="9525">
              <a:solidFill>
                <a:schemeClr val="tx1"/>
              </a:solidFill>
              <a:miter lim="800000"/>
              <a:headEnd/>
              <a:tailEnd type="triangle" w="med" len="med"/>
            </a:ln>
            <a:effectLst/>
          </p:spPr>
        </p:cxnSp>
        <p:grpSp>
          <p:nvGrpSpPr>
            <p:cNvPr id="8" name="Group 52"/>
            <p:cNvGrpSpPr>
              <a:grpSpLocks/>
            </p:cNvGrpSpPr>
            <p:nvPr/>
          </p:nvGrpSpPr>
          <p:grpSpPr bwMode="auto">
            <a:xfrm>
              <a:off x="2261210" y="5807897"/>
              <a:ext cx="688975" cy="823913"/>
              <a:chOff x="3078" y="3729"/>
              <a:chExt cx="434" cy="519"/>
            </a:xfrm>
          </p:grpSpPr>
          <p:sp>
            <p:nvSpPr>
              <p:cNvPr id="103" name="Rectangle 53"/>
              <p:cNvSpPr>
                <a:spLocks noChangeArrowheads="1"/>
              </p:cNvSpPr>
              <p:nvPr/>
            </p:nvSpPr>
            <p:spPr bwMode="auto">
              <a:xfrm>
                <a:off x="3078" y="3915"/>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04" name="Rectangle 54"/>
              <p:cNvSpPr>
                <a:spLocks noChangeArrowheads="1"/>
              </p:cNvSpPr>
              <p:nvPr/>
            </p:nvSpPr>
            <p:spPr bwMode="auto">
              <a:xfrm>
                <a:off x="3080" y="3897"/>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noProof="1">
                    <a:latin typeface="Courier New" charset="0"/>
                  </a:rPr>
                  <a:t>=</a:t>
                </a:r>
                <a:endParaRPr lang="en-US" dirty="0">
                  <a:latin typeface="Courier New" charset="0"/>
                </a:endParaRPr>
              </a:p>
            </p:txBody>
          </p:sp>
          <p:sp>
            <p:nvSpPr>
              <p:cNvPr id="105" name="Rectangle 55"/>
              <p:cNvSpPr>
                <a:spLocks noChangeArrowheads="1"/>
              </p:cNvSpPr>
              <p:nvPr/>
            </p:nvSpPr>
            <p:spPr bwMode="auto">
              <a:xfrm>
                <a:off x="3078" y="3747"/>
                <a:ext cx="434"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06" name="Rectangle 56"/>
              <p:cNvSpPr>
                <a:spLocks noChangeArrowheads="1"/>
              </p:cNvSpPr>
              <p:nvPr/>
            </p:nvSpPr>
            <p:spPr bwMode="auto">
              <a:xfrm>
                <a:off x="3080" y="3729"/>
                <a:ext cx="431" cy="183"/>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noProof="1" smtClean="0">
                    <a:latin typeface="Courier New" charset="0"/>
                  </a:rPr>
                  <a:t>COMP</a:t>
                </a:r>
                <a:endParaRPr lang="en-US" dirty="0">
                  <a:latin typeface="Courier New" charset="0"/>
                </a:endParaRPr>
              </a:p>
            </p:txBody>
          </p:sp>
          <p:sp>
            <p:nvSpPr>
              <p:cNvPr id="107" name="Rectangle 57"/>
              <p:cNvSpPr>
                <a:spLocks noChangeArrowheads="1"/>
              </p:cNvSpPr>
              <p:nvPr/>
            </p:nvSpPr>
            <p:spPr bwMode="auto">
              <a:xfrm>
                <a:off x="3078" y="4081"/>
                <a:ext cx="213"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108" name="Rectangle 58"/>
              <p:cNvSpPr>
                <a:spLocks noChangeArrowheads="1"/>
              </p:cNvSpPr>
              <p:nvPr/>
            </p:nvSpPr>
            <p:spPr bwMode="auto">
              <a:xfrm>
                <a:off x="3293" y="4081"/>
                <a:ext cx="219" cy="16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grpSp>
        <p:sp>
          <p:nvSpPr>
            <p:cNvPr id="109" name="Oval 59"/>
            <p:cNvSpPr>
              <a:spLocks noChangeArrowheads="1"/>
            </p:cNvSpPr>
            <p:nvPr/>
          </p:nvSpPr>
          <p:spPr bwMode="auto">
            <a:xfrm>
              <a:off x="2746985" y="6468294"/>
              <a:ext cx="74613" cy="74612"/>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pPr>
                <a:lnSpc>
                  <a:spcPct val="90000"/>
                </a:lnSpc>
              </a:pPr>
              <a:endParaRPr lang="en-US"/>
            </a:p>
          </p:txBody>
        </p:sp>
        <p:sp>
          <p:nvSpPr>
            <p:cNvPr id="110" name="Oval 60"/>
            <p:cNvSpPr>
              <a:spLocks noChangeArrowheads="1"/>
            </p:cNvSpPr>
            <p:nvPr/>
          </p:nvSpPr>
          <p:spPr bwMode="auto">
            <a:xfrm>
              <a:off x="2391385" y="6468294"/>
              <a:ext cx="74613" cy="74612"/>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pPr>
                <a:lnSpc>
                  <a:spcPct val="90000"/>
                </a:lnSpc>
              </a:pPr>
              <a:endParaRPr lang="en-US"/>
            </a:p>
          </p:txBody>
        </p:sp>
        <p:cxnSp>
          <p:nvCxnSpPr>
            <p:cNvPr id="111" name="AutoShape 61"/>
            <p:cNvCxnSpPr>
              <a:cxnSpLocks noChangeShapeType="1"/>
              <a:stCxn id="109" idx="6"/>
            </p:cNvCxnSpPr>
            <p:nvPr/>
          </p:nvCxnSpPr>
          <p:spPr bwMode="auto">
            <a:xfrm flipV="1">
              <a:off x="2821598" y="5479143"/>
              <a:ext cx="250592" cy="1026457"/>
            </a:xfrm>
            <a:prstGeom prst="bentConnector2">
              <a:avLst/>
            </a:prstGeom>
            <a:noFill/>
            <a:ln w="9525">
              <a:solidFill>
                <a:schemeClr val="tx1"/>
              </a:solidFill>
              <a:miter lim="800000"/>
              <a:headEnd/>
              <a:tailEnd/>
            </a:ln>
            <a:effectLst/>
          </p:spPr>
        </p:cxnSp>
        <p:cxnSp>
          <p:nvCxnSpPr>
            <p:cNvPr id="112" name="AutoShape 62"/>
            <p:cNvCxnSpPr>
              <a:cxnSpLocks noChangeShapeType="1"/>
              <a:endCxn id="93" idx="1"/>
            </p:cNvCxnSpPr>
            <p:nvPr/>
          </p:nvCxnSpPr>
          <p:spPr bwMode="auto">
            <a:xfrm rot="16200000" flipH="1">
              <a:off x="6479023" y="5630716"/>
              <a:ext cx="489299" cy="187325"/>
            </a:xfrm>
            <a:prstGeom prst="bentConnector2">
              <a:avLst/>
            </a:prstGeom>
            <a:noFill/>
            <a:ln w="9525">
              <a:solidFill>
                <a:schemeClr val="tx1"/>
              </a:solidFill>
              <a:miter lim="800000"/>
              <a:headEnd/>
              <a:tailEnd type="triangle" w="med" len="med"/>
            </a:ln>
            <a:effectLst/>
          </p:spPr>
        </p:cxnSp>
        <p:cxnSp>
          <p:nvCxnSpPr>
            <p:cNvPr id="113" name="AutoShape 63"/>
            <p:cNvCxnSpPr>
              <a:cxnSpLocks noChangeShapeType="1"/>
            </p:cNvCxnSpPr>
            <p:nvPr/>
          </p:nvCxnSpPr>
          <p:spPr bwMode="auto">
            <a:xfrm>
              <a:off x="3074010" y="5479731"/>
              <a:ext cx="3556000" cy="0"/>
            </a:xfrm>
            <a:prstGeom prst="straightConnector1">
              <a:avLst/>
            </a:prstGeom>
            <a:noFill/>
            <a:ln w="9525">
              <a:solidFill>
                <a:schemeClr val="tx1"/>
              </a:solidFill>
              <a:round/>
              <a:headEnd/>
              <a:tailEnd/>
            </a:ln>
            <a:effectLst/>
          </p:spPr>
        </p:cxnSp>
        <p:cxnSp>
          <p:nvCxnSpPr>
            <p:cNvPr id="114" name="AutoShape 64"/>
            <p:cNvCxnSpPr>
              <a:cxnSpLocks noChangeShapeType="1"/>
            </p:cNvCxnSpPr>
            <p:nvPr/>
          </p:nvCxnSpPr>
          <p:spPr bwMode="auto">
            <a:xfrm rot="16200000" flipV="1">
              <a:off x="1714794" y="5829006"/>
              <a:ext cx="866800" cy="486387"/>
            </a:xfrm>
            <a:prstGeom prst="bentConnector3">
              <a:avLst>
                <a:gd name="adj1" fmla="val -234"/>
              </a:avLst>
            </a:prstGeom>
            <a:noFill/>
            <a:ln w="9525">
              <a:solidFill>
                <a:schemeClr val="tx1"/>
              </a:solidFill>
              <a:miter lim="800000"/>
              <a:headEnd/>
              <a:tailEnd/>
            </a:ln>
            <a:effectLst/>
          </p:spPr>
        </p:cxnSp>
        <p:cxnSp>
          <p:nvCxnSpPr>
            <p:cNvPr id="115" name="AutoShape 65"/>
            <p:cNvCxnSpPr>
              <a:cxnSpLocks noChangeShapeType="1"/>
              <a:endCxn id="63" idx="1"/>
            </p:cNvCxnSpPr>
            <p:nvPr/>
          </p:nvCxnSpPr>
          <p:spPr bwMode="auto">
            <a:xfrm rot="10800000" flipV="1">
              <a:off x="1103924" y="5638800"/>
              <a:ext cx="801077" cy="330230"/>
            </a:xfrm>
            <a:prstGeom prst="bentConnector3">
              <a:avLst>
                <a:gd name="adj1" fmla="val 128537"/>
              </a:avLst>
            </a:prstGeom>
            <a:noFill/>
            <a:ln w="9525">
              <a:solidFill>
                <a:schemeClr val="tx1"/>
              </a:solidFill>
              <a:miter lim="800000"/>
              <a:headEnd/>
              <a:tailEnd type="triangle" w="med" len="med"/>
            </a:ln>
            <a:effectLst/>
          </p:spPr>
        </p:cxnSp>
        <p:sp>
          <p:nvSpPr>
            <p:cNvPr id="118" name="Oval 14"/>
            <p:cNvSpPr>
              <a:spLocks noChangeArrowheads="1"/>
            </p:cNvSpPr>
            <p:nvPr/>
          </p:nvSpPr>
          <p:spPr bwMode="auto">
            <a:xfrm>
              <a:off x="7748210" y="3553580"/>
              <a:ext cx="74612" cy="74612"/>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endParaRPr lang="en-US"/>
            </a:p>
          </p:txBody>
        </p:sp>
        <p:cxnSp>
          <p:nvCxnSpPr>
            <p:cNvPr id="119" name="AutoShape 66"/>
            <p:cNvCxnSpPr>
              <a:cxnSpLocks noChangeShapeType="1"/>
              <a:stCxn id="118" idx="4"/>
              <a:endCxn id="106" idx="1"/>
            </p:cNvCxnSpPr>
            <p:nvPr/>
          </p:nvCxnSpPr>
          <p:spPr bwMode="auto">
            <a:xfrm rot="5400000">
              <a:off x="3862470" y="2030108"/>
              <a:ext cx="2324962" cy="5521131"/>
            </a:xfrm>
            <a:prstGeom prst="bentConnector4">
              <a:avLst>
                <a:gd name="adj1" fmla="val 72888"/>
                <a:gd name="adj2" fmla="val 104140"/>
              </a:avLst>
            </a:prstGeom>
            <a:noFill/>
            <a:ln w="9525">
              <a:solidFill>
                <a:schemeClr val="tx1"/>
              </a:solidFill>
              <a:miter lim="800000"/>
              <a:headEnd/>
              <a:tailEnd type="triangle" w="med" len="med"/>
            </a:ln>
            <a:effectLst/>
          </p:spPr>
        </p:cxnSp>
      </p:grpSp>
      <p:sp>
        <p:nvSpPr>
          <p:cNvPr id="137" name="Rectangle 73"/>
          <p:cNvSpPr>
            <a:spLocks noChangeArrowheads="1"/>
          </p:cNvSpPr>
          <p:nvPr/>
        </p:nvSpPr>
        <p:spPr bwMode="auto">
          <a:xfrm>
            <a:off x="878115" y="3085947"/>
            <a:ext cx="1069218" cy="231775"/>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grpSp>
        <p:nvGrpSpPr>
          <p:cNvPr id="116" name="Group 115"/>
          <p:cNvGrpSpPr/>
          <p:nvPr/>
        </p:nvGrpSpPr>
        <p:grpSpPr>
          <a:xfrm>
            <a:off x="560615" y="1415973"/>
            <a:ext cx="8039100" cy="3361646"/>
            <a:chOff x="560615" y="1415973"/>
            <a:chExt cx="8039100" cy="3361646"/>
          </a:xfrm>
        </p:grpSpPr>
        <p:grpSp>
          <p:nvGrpSpPr>
            <p:cNvPr id="117" name="Group 211"/>
            <p:cNvGrpSpPr/>
            <p:nvPr/>
          </p:nvGrpSpPr>
          <p:grpSpPr>
            <a:xfrm>
              <a:off x="560615" y="1415973"/>
              <a:ext cx="8039100" cy="3361646"/>
              <a:chOff x="548520" y="1415973"/>
              <a:chExt cx="8039100" cy="3361646"/>
            </a:xfrm>
          </p:grpSpPr>
          <p:sp>
            <p:nvSpPr>
              <p:cNvPr id="128" name="Rectangle 7"/>
              <p:cNvSpPr>
                <a:spLocks noChangeArrowheads="1"/>
              </p:cNvSpPr>
              <p:nvPr/>
            </p:nvSpPr>
            <p:spPr bwMode="auto">
              <a:xfrm>
                <a:off x="548520" y="1452257"/>
                <a:ext cx="8032750" cy="3325362"/>
              </a:xfrm>
              <a:prstGeom prst="rect">
                <a:avLst/>
              </a:prstGeom>
              <a:solidFill>
                <a:schemeClr val="bg1"/>
              </a:solidFill>
              <a:ln w="19050">
                <a:solidFill>
                  <a:schemeClr val="tx1"/>
                </a:solidFill>
                <a:miter lim="800000"/>
                <a:headEnd/>
                <a:tailEnd/>
              </a:ln>
              <a:effectLst/>
            </p:spPr>
            <p:txBody>
              <a:bodyPr wrap="none" anchor="ctr">
                <a:prstTxWarp prst="textNoShape">
                  <a:avLst/>
                </a:prstTxWarp>
              </a:bodyPr>
              <a:lstStyle/>
              <a:p>
                <a:endParaRPr lang="en-US"/>
              </a:p>
            </p:txBody>
          </p:sp>
          <p:sp>
            <p:nvSpPr>
              <p:cNvPr id="129" name="Text Box 8"/>
              <p:cNvSpPr txBox="1">
                <a:spLocks noChangeArrowheads="1"/>
              </p:cNvSpPr>
              <p:nvPr/>
            </p:nvSpPr>
            <p:spPr bwMode="auto">
              <a:xfrm>
                <a:off x="624720" y="1415973"/>
                <a:ext cx="7962900" cy="2893100"/>
              </a:xfrm>
              <a:prstGeom prst="rect">
                <a:avLst/>
              </a:prstGeom>
              <a:noFill/>
              <a:ln w="9525">
                <a:noFill/>
                <a:miter lim="800000"/>
                <a:headEnd/>
                <a:tailEnd/>
              </a:ln>
              <a:effectLst/>
            </p:spPr>
            <p:txBody>
              <a:bodyPr>
                <a:prstTxWarp prst="textNoShape">
                  <a:avLst/>
                </a:prstTxWarp>
                <a:spAutoFit/>
              </a:bodyPr>
              <a:lstStyle/>
              <a:p>
                <a:r>
                  <a:rPr lang="en-US" noProof="1" smtClean="0">
                    <a:latin typeface="Courier New" charset="0"/>
                  </a:rPr>
                  <a:t>int CompoundExp::eval(EvaluationContext &amp; context) {</a:t>
                </a:r>
              </a:p>
              <a:p>
                <a:r>
                  <a:rPr lang="en-US" noProof="1" smtClean="0">
                    <a:latin typeface="Courier New" charset="0"/>
                  </a:rPr>
                  <a:t>   int right = rhs-&gt;eval(context);</a:t>
                </a:r>
              </a:p>
              <a:p>
                <a:r>
                  <a:rPr lang="en-US" noProof="1" smtClean="0">
                    <a:latin typeface="Courier New" charset="0"/>
                  </a:rPr>
                  <a:t>   if (op == "=") {</a:t>
                </a:r>
              </a:p>
              <a:p>
                <a:r>
                  <a:rPr lang="en-US" noProof="1" smtClean="0">
                    <a:latin typeface="Courier New" charset="0"/>
                  </a:rPr>
                  <a:t>      context.setValue(lhs-&gt;getIdentifierName(), right);</a:t>
                </a:r>
              </a:p>
              <a:p>
                <a:r>
                  <a:rPr lang="en-US" noProof="1" smtClean="0">
                    <a:latin typeface="Courier New" charset="0"/>
                  </a:rPr>
                  <a:t>      return right;</a:t>
                </a:r>
              </a:p>
              <a:p>
                <a:r>
                  <a:rPr lang="en-US" noProof="1" smtClean="0">
                    <a:latin typeface="Courier New" charset="0"/>
                  </a:rPr>
                  <a:t>   }</a:t>
                </a:r>
              </a:p>
              <a:p>
                <a:r>
                  <a:rPr lang="en-US" noProof="1" smtClean="0">
                    <a:latin typeface="Courier New" charset="0"/>
                  </a:rPr>
                  <a:t>   int left = lhs-&gt;eval(context);</a:t>
                </a:r>
              </a:p>
              <a:p>
                <a:r>
                  <a:rPr lang="en-US" noProof="1" smtClean="0">
                    <a:latin typeface="Courier New" charset="0"/>
                  </a:rPr>
                  <a:t>   if (op == "+") return left + right;</a:t>
                </a:r>
              </a:p>
              <a:p>
                <a:r>
                  <a:rPr lang="en-US" noProof="1" smtClean="0">
                    <a:latin typeface="Courier New" charset="0"/>
                  </a:rPr>
                  <a:t>   if (op == "-") return left - right;</a:t>
                </a:r>
              </a:p>
              <a:p>
                <a:r>
                  <a:rPr lang="en-US" noProof="1" smtClean="0">
                    <a:latin typeface="Courier New" charset="0"/>
                  </a:rPr>
                  <a:t>   if (op == "*") return left * right;</a:t>
                </a:r>
              </a:p>
              <a:p>
                <a:r>
                  <a:rPr lang="en-US" noProof="1" smtClean="0">
                    <a:latin typeface="Courier New" charset="0"/>
                  </a:rPr>
                  <a:t>   if (op == "/") return left / right;</a:t>
                </a:r>
              </a:p>
              <a:p>
                <a:r>
                  <a:rPr lang="en-US" noProof="1" smtClean="0">
                    <a:latin typeface="Courier New" charset="0"/>
                  </a:rPr>
                  <a:t>   error("Illegal operator in expression");</a:t>
                </a:r>
              </a:p>
              <a:p>
                <a:r>
                  <a:rPr lang="en-US" noProof="1" smtClean="0">
                    <a:latin typeface="Courier New" charset="0"/>
                  </a:rPr>
                  <a:t>}</a:t>
                </a:r>
                <a:endParaRPr lang="en-US" noProof="1">
                  <a:latin typeface="Courier New" charset="0"/>
                </a:endParaRPr>
              </a:p>
            </p:txBody>
          </p:sp>
          <p:sp>
            <p:nvSpPr>
              <p:cNvPr id="130" name="Rectangle 67"/>
              <p:cNvSpPr>
                <a:spLocks noChangeArrowheads="1"/>
              </p:cNvSpPr>
              <p:nvPr/>
            </p:nvSpPr>
            <p:spPr bwMode="auto">
              <a:xfrm>
                <a:off x="4372580" y="4311950"/>
                <a:ext cx="1825625"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138" name="Text Box 68"/>
              <p:cNvSpPr txBox="1">
                <a:spLocks noChangeArrowheads="1"/>
              </p:cNvSpPr>
              <p:nvPr/>
            </p:nvSpPr>
            <p:spPr bwMode="auto">
              <a:xfrm>
                <a:off x="4331305" y="4018035"/>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context</a:t>
                </a:r>
                <a:endParaRPr lang="en-US" dirty="0">
                  <a:latin typeface="Courier New" charset="0"/>
                </a:endParaRPr>
              </a:p>
            </p:txBody>
          </p:sp>
          <p:sp>
            <p:nvSpPr>
              <p:cNvPr id="139" name="Rectangle 71"/>
              <p:cNvSpPr>
                <a:spLocks noChangeArrowheads="1"/>
              </p:cNvSpPr>
              <p:nvPr/>
            </p:nvSpPr>
            <p:spPr bwMode="auto">
              <a:xfrm>
                <a:off x="4407505" y="4329490"/>
                <a:ext cx="723363" cy="307777"/>
              </a:xfrm>
              <a:prstGeom prst="rect">
                <a:avLst/>
              </a:prstGeom>
              <a:noFill/>
              <a:ln w="9525">
                <a:noFill/>
                <a:miter lim="800000"/>
                <a:headEnd/>
                <a:tailEnd/>
              </a:ln>
              <a:effectLst/>
            </p:spPr>
            <p:txBody>
              <a:bodyPr wrap="none">
                <a:prstTxWarp prst="textNoShape">
                  <a:avLst/>
                </a:prstTxWarp>
                <a:spAutoFit/>
              </a:bodyPr>
              <a:lstStyle/>
              <a:p>
                <a:r>
                  <a:rPr lang="en-US" noProof="1" smtClean="0">
                    <a:latin typeface="Courier New" charset="0"/>
                  </a:rPr>
                  <a:t>x = 3</a:t>
                </a:r>
                <a:endParaRPr lang="en-US" dirty="0">
                  <a:latin typeface="Courier New" charset="0"/>
                </a:endParaRPr>
              </a:p>
            </p:txBody>
          </p:sp>
          <p:sp>
            <p:nvSpPr>
              <p:cNvPr id="140" name="Rectangle 69"/>
              <p:cNvSpPr>
                <a:spLocks noChangeArrowheads="1"/>
              </p:cNvSpPr>
              <p:nvPr/>
            </p:nvSpPr>
            <p:spPr bwMode="auto">
              <a:xfrm>
                <a:off x="7442200" y="4311950"/>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141" name="Text Box 70"/>
              <p:cNvSpPr txBox="1">
                <a:spLocks noChangeArrowheads="1"/>
              </p:cNvSpPr>
              <p:nvPr/>
            </p:nvSpPr>
            <p:spPr bwMode="auto">
              <a:xfrm>
                <a:off x="7404100" y="400594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left</a:t>
                </a:r>
                <a:endParaRPr lang="en-US" dirty="0">
                  <a:latin typeface="Courier New" charset="0"/>
                </a:endParaRPr>
              </a:p>
            </p:txBody>
          </p:sp>
          <p:sp>
            <p:nvSpPr>
              <p:cNvPr id="142" name="Rectangle 69"/>
              <p:cNvSpPr>
                <a:spLocks noChangeArrowheads="1"/>
              </p:cNvSpPr>
              <p:nvPr/>
            </p:nvSpPr>
            <p:spPr bwMode="auto">
              <a:xfrm>
                <a:off x="6322180" y="4313160"/>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143" name="Text Box 70"/>
              <p:cNvSpPr txBox="1">
                <a:spLocks noChangeArrowheads="1"/>
              </p:cNvSpPr>
              <p:nvPr/>
            </p:nvSpPr>
            <p:spPr bwMode="auto">
              <a:xfrm>
                <a:off x="6284080" y="400715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right</a:t>
                </a:r>
                <a:endParaRPr lang="en-US" dirty="0">
                  <a:latin typeface="Courier New" charset="0"/>
                </a:endParaRPr>
              </a:p>
            </p:txBody>
          </p:sp>
          <p:sp>
            <p:nvSpPr>
              <p:cNvPr id="144" name="Rectangle 69"/>
              <p:cNvSpPr>
                <a:spLocks noChangeArrowheads="1"/>
              </p:cNvSpPr>
              <p:nvPr/>
            </p:nvSpPr>
            <p:spPr bwMode="auto">
              <a:xfrm>
                <a:off x="3265715" y="4314370"/>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145" name="Text Box 70"/>
              <p:cNvSpPr txBox="1">
                <a:spLocks noChangeArrowheads="1"/>
              </p:cNvSpPr>
              <p:nvPr/>
            </p:nvSpPr>
            <p:spPr bwMode="auto">
              <a:xfrm>
                <a:off x="3227615" y="4008360"/>
                <a:ext cx="1079500" cy="325438"/>
              </a:xfrm>
              <a:prstGeom prst="rect">
                <a:avLst/>
              </a:prstGeom>
              <a:noFill/>
              <a:ln w="9525">
                <a:noFill/>
                <a:miter lim="800000"/>
                <a:headEnd/>
                <a:tailEnd/>
              </a:ln>
              <a:effectLst/>
            </p:spPr>
            <p:txBody>
              <a:bodyPr>
                <a:prstTxWarp prst="textNoShape">
                  <a:avLst/>
                </a:prstTxWarp>
                <a:spAutoFit/>
              </a:bodyPr>
              <a:lstStyle/>
              <a:p>
                <a:pPr>
                  <a:lnSpc>
                    <a:spcPct val="110000"/>
                  </a:lnSpc>
                </a:pPr>
                <a:r>
                  <a:rPr lang="en-US" dirty="0" smtClean="0">
                    <a:latin typeface="Courier New" charset="0"/>
                  </a:rPr>
                  <a:t>this</a:t>
                </a:r>
                <a:endParaRPr lang="en-US" dirty="0">
                  <a:latin typeface="Courier New" charset="0"/>
                </a:endParaRPr>
              </a:p>
            </p:txBody>
          </p:sp>
        </p:grpSp>
        <p:sp>
          <p:nvSpPr>
            <p:cNvPr id="120" name="Rectangle 119"/>
            <p:cNvSpPr/>
            <p:nvPr/>
          </p:nvSpPr>
          <p:spPr>
            <a:xfrm>
              <a:off x="6334601" y="4327675"/>
              <a:ext cx="978204" cy="307777"/>
            </a:xfrm>
            <a:prstGeom prst="rect">
              <a:avLst/>
            </a:prstGeom>
          </p:spPr>
          <p:txBody>
            <a:bodyPr wrap="square">
              <a:spAutoFit/>
            </a:bodyPr>
            <a:lstStyle/>
            <a:p>
              <a:pPr algn="ctr"/>
              <a:r>
                <a:rPr lang="en-US" noProof="1" smtClean="0">
                  <a:latin typeface="Courier New" charset="0"/>
                </a:rPr>
                <a:t>42</a:t>
              </a:r>
              <a:endParaRPr lang="en-US" dirty="0"/>
            </a:p>
          </p:txBody>
        </p:sp>
        <p:sp>
          <p:nvSpPr>
            <p:cNvPr id="121" name="Rectangle 71"/>
            <p:cNvSpPr>
              <a:spLocks noChangeArrowheads="1"/>
            </p:cNvSpPr>
            <p:nvPr/>
          </p:nvSpPr>
          <p:spPr bwMode="auto">
            <a:xfrm>
              <a:off x="4949029" y="4333163"/>
              <a:ext cx="1046581" cy="307777"/>
            </a:xfrm>
            <a:prstGeom prst="rect">
              <a:avLst/>
            </a:prstGeom>
            <a:noFill/>
            <a:ln w="9525">
              <a:noFill/>
              <a:miter lim="800000"/>
              <a:headEnd/>
              <a:tailEnd/>
            </a:ln>
            <a:effectLst/>
          </p:spPr>
          <p:txBody>
            <a:bodyPr wrap="none">
              <a:prstTxWarp prst="textNoShape">
                <a:avLst/>
              </a:prstTxWarp>
              <a:spAutoFit/>
            </a:bodyPr>
            <a:lstStyle/>
            <a:p>
              <a:r>
                <a:rPr lang="en-US" noProof="1" smtClean="0">
                  <a:latin typeface="Courier New" charset="0"/>
                </a:rPr>
                <a:t>, y = 42</a:t>
              </a:r>
              <a:endParaRPr lang="en-US" dirty="0">
                <a:latin typeface="Courier New"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xit" presetSubtype="0" fill="hold" nodeType="afterEffect">
                                  <p:stCondLst>
                                    <p:cond delay="0"/>
                                  </p:stCondLst>
                                  <p:childTnLst>
                                    <p:anim calcmode="lin" valueType="num">
                                      <p:cBhvr>
                                        <p:cTn id="6" dur="1000"/>
                                        <p:tgtEl>
                                          <p:spTgt spid="116"/>
                                        </p:tgtEl>
                                        <p:attrNameLst>
                                          <p:attrName>ppt_w</p:attrName>
                                        </p:attrNameLst>
                                      </p:cBhvr>
                                      <p:tavLst>
                                        <p:tav tm="0">
                                          <p:val>
                                            <p:strVal val="ppt_w"/>
                                          </p:val>
                                        </p:tav>
                                        <p:tav tm="100000">
                                          <p:val>
                                            <p:fltVal val="0"/>
                                          </p:val>
                                        </p:tav>
                                      </p:tavLst>
                                    </p:anim>
                                    <p:anim calcmode="lin" valueType="num">
                                      <p:cBhvr>
                                        <p:cTn id="7" dur="1000"/>
                                        <p:tgtEl>
                                          <p:spTgt spid="116"/>
                                        </p:tgtEl>
                                        <p:attrNameLst>
                                          <p:attrName>ppt_h</p:attrName>
                                        </p:attrNameLst>
                                      </p:cBhvr>
                                      <p:tavLst>
                                        <p:tav tm="0">
                                          <p:val>
                                            <p:strVal val="ppt_h"/>
                                          </p:val>
                                        </p:tav>
                                        <p:tav tm="100000">
                                          <p:val>
                                            <p:fltVal val="0"/>
                                          </p:val>
                                        </p:tav>
                                      </p:tavLst>
                                    </p:anim>
                                    <p:animEffect transition="out" filter="fade">
                                      <p:cBhvr>
                                        <p:cTn id="8" dur="1000"/>
                                        <p:tgtEl>
                                          <p:spTgt spid="116"/>
                                        </p:tgtEl>
                                      </p:cBhvr>
                                    </p:animEffect>
                                    <p:set>
                                      <p:cBhvr>
                                        <p:cTn id="9" dur="1" fill="hold">
                                          <p:stCondLst>
                                            <p:cond delay="999"/>
                                          </p:stCondLst>
                                        </p:cTn>
                                        <p:tgtEl>
                                          <p:spTgt spid="116"/>
                                        </p:tgtEl>
                                        <p:attrNameLst>
                                          <p:attrName>style.visibility</p:attrName>
                                        </p:attrNameLst>
                                      </p:cBhvr>
                                      <p:to>
                                        <p:strVal val="hidden"/>
                                      </p:to>
                                    </p:set>
                                  </p:childTnLst>
                                </p:cTn>
                              </p:par>
                            </p:childTnLst>
                          </p:cTn>
                        </p:par>
                        <p:par>
                          <p:cTn id="10" fill="hold">
                            <p:stCondLst>
                              <p:cond delay="1000"/>
                            </p:stCondLst>
                            <p:childTnLst>
                              <p:par>
                                <p:cTn id="11" presetID="1" presetClass="entr" presetSubtype="0" fill="hold" grpId="0" nodeType="afterEffect">
                                  <p:stCondLst>
                                    <p:cond delay="0"/>
                                  </p:stCondLst>
                                  <p:childTnLst>
                                    <p:set>
                                      <p:cBhvr>
                                        <p:cTn id="12" dur="1" fill="hold">
                                          <p:stCondLst>
                                            <p:cond delay="0"/>
                                          </p:stCondLst>
                                        </p:cTn>
                                        <p:tgtEl>
                                          <p:spTgt spid="1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 grpId="0" animBg="1"/>
    </p:bld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7635" name="Rectangle 3"/>
          <p:cNvSpPr>
            <a:spLocks noGrp="1" noChangeArrowheads="1"/>
          </p:cNvSpPr>
          <p:nvPr>
            <p:ph type="title"/>
          </p:nvPr>
        </p:nvSpPr>
        <p:spPr>
          <a:xfrm>
            <a:off x="0" y="2667000"/>
            <a:ext cx="9144000" cy="1143000"/>
          </a:xfrm>
          <a:noFill/>
          <a:ln/>
        </p:spPr>
        <p:txBody>
          <a:bodyPr/>
          <a:lstStyle/>
          <a:p>
            <a:r>
              <a:rPr lang="en-US" sz="3600">
                <a:solidFill>
                  <a:srgbClr val="FF0000"/>
                </a:solidFill>
              </a:rPr>
              <a:t>The End</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70050"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Where Are We Heading?</a:t>
            </a:r>
            <a:endParaRPr lang="en-US" dirty="0">
              <a:solidFill>
                <a:srgbClr val="FF0000"/>
              </a:solidFill>
            </a:endParaRPr>
          </a:p>
        </p:txBody>
      </p:sp>
      <p:sp>
        <p:nvSpPr>
          <p:cNvPr id="770051" name="Rectangle 3"/>
          <p:cNvSpPr>
            <a:spLocks noChangeArrowheads="1"/>
          </p:cNvSpPr>
          <p:nvPr/>
        </p:nvSpPr>
        <p:spPr bwMode="auto">
          <a:xfrm>
            <a:off x="482600" y="1155700"/>
            <a:ext cx="8232775" cy="13589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a:t>In Assignment </a:t>
            </a:r>
            <a:r>
              <a:rPr lang="en-US" sz="2400" b="0" dirty="0" smtClean="0"/>
              <a:t>#6, </a:t>
            </a:r>
            <a:r>
              <a:rPr lang="en-US" sz="2400" b="0" dirty="0"/>
              <a:t>your task is to implement an interpreter for the BASIC programming language.  In doing so, you will learn a little bit about how interpreters and compilers work that will almost certainly prove useful as you write your own programs.</a:t>
            </a:r>
          </a:p>
        </p:txBody>
      </p:sp>
      <p:grpSp>
        <p:nvGrpSpPr>
          <p:cNvPr id="7" name="Group 6"/>
          <p:cNvGrpSpPr/>
          <p:nvPr/>
        </p:nvGrpSpPr>
        <p:grpSpPr>
          <a:xfrm>
            <a:off x="482600" y="2578100"/>
            <a:ext cx="8232775" cy="1358900"/>
            <a:chOff x="482600" y="2578100"/>
            <a:chExt cx="8232775" cy="1358900"/>
          </a:xfrm>
        </p:grpSpPr>
        <p:sp>
          <p:nvSpPr>
            <p:cNvPr id="770052" name="Text Box 4"/>
            <p:cNvSpPr txBox="1">
              <a:spLocks noChangeArrowheads="1"/>
            </p:cNvSpPr>
            <p:nvPr/>
          </p:nvSpPr>
          <p:spPr bwMode="auto">
            <a:xfrm>
              <a:off x="3549650" y="3430588"/>
              <a:ext cx="2241550" cy="366712"/>
            </a:xfrm>
            <a:prstGeom prst="rect">
              <a:avLst/>
            </a:prstGeom>
            <a:noFill/>
            <a:ln w="9525">
              <a:noFill/>
              <a:miter lim="800000"/>
              <a:headEnd/>
              <a:tailEnd/>
            </a:ln>
            <a:effectLst/>
          </p:spPr>
          <p:txBody>
            <a:bodyPr wrap="none">
              <a:prstTxWarp prst="textNoShape">
                <a:avLst/>
              </a:prstTxWarp>
              <a:spAutoFit/>
            </a:bodyPr>
            <a:lstStyle/>
            <a:p>
              <a:r>
                <a:rPr lang="en-US" sz="1800">
                  <a:latin typeface="Courier New" charset="0"/>
                </a:rPr>
                <a:t>y = 3 * (x + 1)</a:t>
              </a:r>
            </a:p>
          </p:txBody>
        </p:sp>
        <p:sp>
          <p:nvSpPr>
            <p:cNvPr id="770053" name="Rectangle 5"/>
            <p:cNvSpPr>
              <a:spLocks noChangeArrowheads="1"/>
            </p:cNvSpPr>
            <p:nvPr/>
          </p:nvSpPr>
          <p:spPr bwMode="auto">
            <a:xfrm>
              <a:off x="482600" y="2578100"/>
              <a:ext cx="8232775" cy="13589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20000"/>
                </a:spcAft>
                <a:buFontTx/>
                <a:buChar char="•"/>
              </a:pPr>
              <a:r>
                <a:rPr lang="en-US" sz="2400" b="0" dirty="0"/>
                <a:t>The goal for the next two days is to give you a sense of how a compiler can make sense of an arithmetic expression like</a:t>
              </a:r>
            </a:p>
          </p:txBody>
        </p:sp>
      </p:grpSp>
      <p:sp>
        <p:nvSpPr>
          <p:cNvPr id="770055" name="Rectangle 7"/>
          <p:cNvSpPr>
            <a:spLocks noChangeArrowheads="1"/>
          </p:cNvSpPr>
          <p:nvPr/>
        </p:nvSpPr>
        <p:spPr bwMode="auto">
          <a:xfrm>
            <a:off x="482600" y="3962400"/>
            <a:ext cx="8232775" cy="26670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20000"/>
              </a:spcAft>
              <a:buFontTx/>
              <a:buChar char="•"/>
            </a:pPr>
            <a:r>
              <a:rPr lang="en-US" sz="2400" b="0" dirty="0" smtClean="0"/>
              <a:t>Accomplishing that goal will unify three topics </a:t>
            </a:r>
            <a:r>
              <a:rPr lang="en-US" sz="2400" b="0" dirty="0"/>
              <a:t>that</a:t>
            </a:r>
            <a:r>
              <a:rPr lang="en-US" sz="2400" b="0" dirty="0" smtClean="0"/>
              <a:t> we have already covered in CS 106B:</a:t>
            </a:r>
          </a:p>
          <a:p>
            <a:pPr marL="742950" lvl="1" indent="-285750" algn="just">
              <a:lnSpc>
                <a:spcPct val="85000"/>
              </a:lnSpc>
              <a:spcAft>
                <a:spcPct val="20000"/>
              </a:spcAft>
              <a:buFontTx/>
              <a:buChar char="–"/>
            </a:pPr>
            <a:r>
              <a:rPr lang="en-US" sz="2200" b="0" dirty="0" smtClean="0">
                <a:ea typeface="ＭＳ Ｐゴシック" charset="-128"/>
              </a:rPr>
              <a:t>Recursion</a:t>
            </a:r>
          </a:p>
          <a:p>
            <a:pPr marL="742950" lvl="1" indent="-285750" algn="just">
              <a:lnSpc>
                <a:spcPct val="85000"/>
              </a:lnSpc>
              <a:spcAft>
                <a:spcPct val="20000"/>
              </a:spcAft>
              <a:buFontTx/>
              <a:buChar char="–"/>
            </a:pPr>
            <a:r>
              <a:rPr lang="en-US" sz="2200" b="0" dirty="0" smtClean="0">
                <a:ea typeface="ＭＳ Ｐゴシック" charset="-128"/>
              </a:rPr>
              <a:t>Tree </a:t>
            </a:r>
            <a:r>
              <a:rPr lang="en-US" sz="2200" b="0" dirty="0">
                <a:ea typeface="ＭＳ Ｐゴシック" charset="-128"/>
              </a:rPr>
              <a:t>structures</a:t>
            </a:r>
          </a:p>
          <a:p>
            <a:pPr marL="742950" lvl="1" indent="-285750" algn="just">
              <a:lnSpc>
                <a:spcPct val="85000"/>
              </a:lnSpc>
              <a:spcAft>
                <a:spcPct val="20000"/>
              </a:spcAft>
              <a:buFontTx/>
              <a:buChar char="–"/>
            </a:pPr>
            <a:r>
              <a:rPr lang="en-US" sz="2200" b="0" dirty="0">
                <a:ea typeface="ＭＳ Ｐゴシック" charset="-128"/>
              </a:rPr>
              <a:t>Class </a:t>
            </a:r>
            <a:r>
              <a:rPr lang="en-US" sz="2200" b="0" dirty="0" smtClean="0">
                <a:ea typeface="ＭＳ Ｐゴシック" charset="-128"/>
              </a:rPr>
              <a:t>hierarchies and inheritance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70055">
                                            <p:txEl>
                                              <p:pRg st="0" end="0"/>
                                            </p:txEl>
                                          </p:spTgt>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grpId="0" nodeType="afterEffect">
                                  <p:stCondLst>
                                    <p:cond delay="0"/>
                                  </p:stCondLst>
                                  <p:childTnLst>
                                    <p:set>
                                      <p:cBhvr>
                                        <p:cTn id="13" dur="1" fill="hold">
                                          <p:stCondLst>
                                            <p:cond delay="0"/>
                                          </p:stCondLst>
                                        </p:cTn>
                                        <p:tgtEl>
                                          <p:spTgt spid="770055">
                                            <p:txEl>
                                              <p:pRg st="1" end="1"/>
                                            </p:txEl>
                                          </p:spTgt>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770055">
                                            <p:txEl>
                                              <p:pRg st="2" end="2"/>
                                            </p:txEl>
                                          </p:spTgt>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77005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0055" grpId="0" build="p" bldLvl="2"/>
    </p:bld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57762" name="Rectangle 2"/>
          <p:cNvSpPr>
            <a:spLocks noGrp="1" noChangeArrowheads="1"/>
          </p:cNvSpPr>
          <p:nvPr>
            <p:ph type="title"/>
          </p:nvPr>
        </p:nvSpPr>
        <p:spPr>
          <a:xfrm>
            <a:off x="0" y="76200"/>
            <a:ext cx="9144000" cy="1143000"/>
          </a:xfrm>
          <a:noFill/>
          <a:ln/>
        </p:spPr>
        <p:txBody>
          <a:bodyPr/>
          <a:lstStyle/>
          <a:p>
            <a:r>
              <a:rPr lang="en-US" sz="4000">
                <a:solidFill>
                  <a:srgbClr val="FF0000"/>
                </a:solidFill>
              </a:rPr>
              <a:t>Recursive Structure of Expressions</a:t>
            </a:r>
            <a:endParaRPr lang="en-US">
              <a:solidFill>
                <a:srgbClr val="FF0000"/>
              </a:solidFill>
            </a:endParaRPr>
          </a:p>
        </p:txBody>
      </p:sp>
      <p:sp>
        <p:nvSpPr>
          <p:cNvPr id="757763" name="Rectangle 3"/>
          <p:cNvSpPr>
            <a:spLocks noChangeArrowheads="1"/>
          </p:cNvSpPr>
          <p:nvPr/>
        </p:nvSpPr>
        <p:spPr bwMode="auto">
          <a:xfrm>
            <a:off x="482600" y="1155700"/>
            <a:ext cx="8232775" cy="46355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a:t>In most programming languages, an </a:t>
            </a:r>
            <a:r>
              <a:rPr lang="en-US" sz="2400" i="1" dirty="0"/>
              <a:t>expression</a:t>
            </a:r>
            <a:r>
              <a:rPr lang="en-US" sz="2400" b="0" dirty="0"/>
              <a:t> is a recursive structure that can contain </a:t>
            </a:r>
            <a:r>
              <a:rPr lang="en-US" sz="2400" b="0" dirty="0" err="1"/>
              <a:t>subexpressions</a:t>
            </a:r>
            <a:r>
              <a:rPr lang="en-US" sz="2400" b="0" dirty="0"/>
              <a:t>.</a:t>
            </a:r>
            <a:endParaRPr lang="en-US" sz="2400" b="0" dirty="0" smtClean="0"/>
          </a:p>
          <a:p>
            <a:pPr marL="342900" indent="-342900" algn="just">
              <a:lnSpc>
                <a:spcPct val="85000"/>
              </a:lnSpc>
              <a:spcAft>
                <a:spcPct val="20000"/>
              </a:spcAft>
              <a:buFontTx/>
              <a:buChar char="•"/>
            </a:pPr>
            <a:r>
              <a:rPr lang="en-US" sz="2400" b="0" dirty="0" smtClean="0"/>
              <a:t>In the model I use in Chapter 19, every expression has one of the following forms:</a:t>
            </a:r>
          </a:p>
          <a:p>
            <a:pPr marL="742950" lvl="1" indent="-285750" algn="just">
              <a:lnSpc>
                <a:spcPct val="85000"/>
              </a:lnSpc>
              <a:spcAft>
                <a:spcPct val="20000"/>
              </a:spcAft>
              <a:buFontTx/>
              <a:buChar char="–"/>
            </a:pPr>
            <a:r>
              <a:rPr lang="en-US" sz="2200" b="0" dirty="0" smtClean="0">
                <a:ea typeface="ＭＳ Ｐゴシック" charset="-128"/>
              </a:rPr>
              <a:t>An integer constant</a:t>
            </a:r>
          </a:p>
          <a:p>
            <a:pPr marL="742950" lvl="1" indent="-285750" algn="just">
              <a:lnSpc>
                <a:spcPct val="85000"/>
              </a:lnSpc>
              <a:spcAft>
                <a:spcPct val="20000"/>
              </a:spcAft>
              <a:buFontTx/>
              <a:buChar char="–"/>
            </a:pPr>
            <a:r>
              <a:rPr lang="en-US" sz="2200" b="0" dirty="0" smtClean="0">
                <a:ea typeface="ＭＳ Ｐゴシック" charset="-128"/>
              </a:rPr>
              <a:t>A variable name that holds an integer value</a:t>
            </a:r>
          </a:p>
          <a:p>
            <a:pPr marL="742950" lvl="1" indent="-285750" algn="just">
              <a:lnSpc>
                <a:spcPct val="85000"/>
              </a:lnSpc>
              <a:spcAft>
                <a:spcPct val="20000"/>
              </a:spcAft>
              <a:buFontTx/>
              <a:buChar char="–"/>
            </a:pPr>
            <a:r>
              <a:rPr lang="en-US" sz="2200" b="0" dirty="0" smtClean="0">
                <a:ea typeface="ＭＳ Ｐゴシック" charset="-128"/>
              </a:rPr>
              <a:t>Two expressions joined by an operator</a:t>
            </a:r>
          </a:p>
          <a:p>
            <a:pPr marL="742950" lvl="1" indent="-285750" algn="just">
              <a:lnSpc>
                <a:spcPct val="85000"/>
              </a:lnSpc>
              <a:spcAft>
                <a:spcPct val="70000"/>
              </a:spcAft>
              <a:buFontTx/>
              <a:buChar char="–"/>
            </a:pPr>
            <a:r>
              <a:rPr lang="en-US" sz="2200" b="0" dirty="0" smtClean="0">
                <a:ea typeface="ＭＳ Ｐゴシック" charset="-128"/>
              </a:rPr>
              <a:t>An expression enclosed in parentheses</a:t>
            </a:r>
          </a:p>
          <a:p>
            <a:pPr marL="342900" indent="-342900" algn="just">
              <a:lnSpc>
                <a:spcPct val="85000"/>
              </a:lnSpc>
              <a:spcAft>
                <a:spcPct val="70000"/>
              </a:spcAft>
              <a:buFontTx/>
              <a:buChar char="•"/>
            </a:pPr>
            <a:r>
              <a:rPr lang="en-US" sz="2400" b="0" dirty="0" smtClean="0"/>
              <a:t>Before the interpreter can work with expressions, it must convert the string representation to a recursive data structure that mirrors the recursive definition of expressions.  This process is called </a:t>
            </a:r>
            <a:r>
              <a:rPr lang="en-US" sz="2400" i="1" dirty="0" smtClean="0"/>
              <a:t>parsing</a:t>
            </a:r>
            <a:r>
              <a:rPr lang="en-US" sz="2400" b="0" i="1" dirty="0" smtClean="0"/>
              <a:t>.</a:t>
            </a:r>
            <a:endParaRPr lang="en-US" sz="2600" b="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57763">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5776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5776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75776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757763">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75776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763" grpId="0" build="p" bldLvl="2"/>
    </p:bld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68002" name="Rectangle 2"/>
          <p:cNvSpPr>
            <a:spLocks noGrp="1" noChangeArrowheads="1"/>
          </p:cNvSpPr>
          <p:nvPr>
            <p:ph type="title"/>
          </p:nvPr>
        </p:nvSpPr>
        <p:spPr>
          <a:xfrm>
            <a:off x="0" y="76200"/>
            <a:ext cx="9144000" cy="1143000"/>
          </a:xfrm>
          <a:noFill/>
          <a:ln/>
        </p:spPr>
        <p:txBody>
          <a:bodyPr/>
          <a:lstStyle/>
          <a:p>
            <a:r>
              <a:rPr lang="en-US" sz="4000">
                <a:solidFill>
                  <a:srgbClr val="FF0000"/>
                </a:solidFill>
              </a:rPr>
              <a:t>The </a:t>
            </a:r>
            <a:r>
              <a:rPr lang="en-US" sz="3600" b="1">
                <a:solidFill>
                  <a:srgbClr val="FF0000"/>
                </a:solidFill>
                <a:latin typeface="Courier New" charset="0"/>
              </a:rPr>
              <a:t>Expression</a:t>
            </a:r>
            <a:r>
              <a:rPr lang="en-US" sz="4000">
                <a:solidFill>
                  <a:srgbClr val="FF0000"/>
                </a:solidFill>
              </a:rPr>
              <a:t> Class Hierarchy</a:t>
            </a:r>
            <a:endParaRPr lang="en-US">
              <a:solidFill>
                <a:srgbClr val="FF0000"/>
              </a:solidFill>
            </a:endParaRPr>
          </a:p>
        </p:txBody>
      </p:sp>
      <p:sp>
        <p:nvSpPr>
          <p:cNvPr id="768003" name="Rectangle 3"/>
          <p:cNvSpPr>
            <a:spLocks noChangeArrowheads="1"/>
          </p:cNvSpPr>
          <p:nvPr/>
        </p:nvSpPr>
        <p:spPr bwMode="auto">
          <a:xfrm>
            <a:off x="482600" y="1155700"/>
            <a:ext cx="8232775" cy="16637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Because expressions have more than one form, a C++ class that represents expressions can be represented most easily by a class hierarchy in which each of the expression types is a separate subclass, as shown in the following diagram:</a:t>
            </a:r>
          </a:p>
        </p:txBody>
      </p:sp>
      <p:sp>
        <p:nvSpPr>
          <p:cNvPr id="6" name="Rectangle 5"/>
          <p:cNvSpPr/>
          <p:nvPr/>
        </p:nvSpPr>
        <p:spPr bwMode="auto">
          <a:xfrm>
            <a:off x="3429000" y="2895600"/>
            <a:ext cx="2278162" cy="600655"/>
          </a:xfrm>
          <a:prstGeom prst="rect">
            <a:avLst/>
          </a:prstGeom>
          <a:solidFill>
            <a:srgbClr val="FFFF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b="1" i="0" u="none" strike="noStrike" cap="none" normalizeH="0" baseline="0" dirty="0">
              <a:ln>
                <a:noFill/>
              </a:ln>
              <a:solidFill>
                <a:schemeClr val="tx1"/>
              </a:solidFill>
              <a:effectLst/>
              <a:latin typeface="Times New Roman" charset="0"/>
            </a:endParaRPr>
          </a:p>
        </p:txBody>
      </p:sp>
      <p:sp>
        <p:nvSpPr>
          <p:cNvPr id="13" name="Isosceles Triangle 12"/>
          <p:cNvSpPr/>
          <p:nvPr/>
        </p:nvSpPr>
        <p:spPr bwMode="auto">
          <a:xfrm rot="3120000" flipH="1">
            <a:off x="3234445" y="3456525"/>
            <a:ext cx="228600" cy="228600"/>
          </a:xfrm>
          <a:prstGeom prst="triangle">
            <a:avLst/>
          </a:prstGeom>
          <a:solidFill>
            <a:srgbClr val="FFFF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b="1" i="0" u="none" strike="noStrike" cap="none" normalizeH="0" baseline="0">
              <a:ln>
                <a:noFill/>
              </a:ln>
              <a:solidFill>
                <a:schemeClr val="tx1"/>
              </a:solidFill>
              <a:effectLst/>
              <a:latin typeface="Times New Roman" charset="0"/>
            </a:endParaRPr>
          </a:p>
        </p:txBody>
      </p:sp>
      <p:cxnSp>
        <p:nvCxnSpPr>
          <p:cNvPr id="14" name="Straight Connector 13"/>
          <p:cNvCxnSpPr>
            <a:stCxn id="13" idx="3"/>
            <a:endCxn id="31" idx="0"/>
          </p:cNvCxnSpPr>
          <p:nvPr/>
        </p:nvCxnSpPr>
        <p:spPr bwMode="auto">
          <a:xfrm rot="10800000" flipV="1">
            <a:off x="1824881" y="3641194"/>
            <a:ext cx="1433794" cy="1221825"/>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19" name="TextBox 18"/>
          <p:cNvSpPr txBox="1"/>
          <p:nvPr/>
        </p:nvSpPr>
        <p:spPr>
          <a:xfrm>
            <a:off x="3352800" y="3030590"/>
            <a:ext cx="2438400" cy="318036"/>
          </a:xfrm>
          <a:prstGeom prst="rect">
            <a:avLst/>
          </a:prstGeom>
          <a:noFill/>
        </p:spPr>
        <p:txBody>
          <a:bodyPr wrap="square" rtlCol="0">
            <a:spAutoFit/>
          </a:bodyPr>
          <a:lstStyle/>
          <a:p>
            <a:pPr algn="ctr">
              <a:lnSpc>
                <a:spcPct val="90000"/>
              </a:lnSpc>
            </a:pPr>
            <a:r>
              <a:rPr lang="en-US" sz="1600" i="1" dirty="0" smtClean="0">
                <a:latin typeface="Courier New"/>
                <a:cs typeface="Courier New"/>
              </a:rPr>
              <a:t>Expression</a:t>
            </a:r>
            <a:endParaRPr lang="en-US" i="1" dirty="0">
              <a:latin typeface="Courier New"/>
              <a:cs typeface="Courier New"/>
            </a:endParaRPr>
          </a:p>
        </p:txBody>
      </p:sp>
      <p:sp>
        <p:nvSpPr>
          <p:cNvPr id="21" name="Isosceles Triangle 20"/>
          <p:cNvSpPr/>
          <p:nvPr/>
        </p:nvSpPr>
        <p:spPr bwMode="auto">
          <a:xfrm flipH="1">
            <a:off x="4455885" y="3520985"/>
            <a:ext cx="228600" cy="228600"/>
          </a:xfrm>
          <a:prstGeom prst="triangle">
            <a:avLst/>
          </a:prstGeom>
          <a:solidFill>
            <a:srgbClr val="FFFF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b="1" i="0" u="none" strike="noStrike" cap="none" normalizeH="0" baseline="0">
              <a:ln>
                <a:noFill/>
              </a:ln>
              <a:solidFill>
                <a:schemeClr val="tx1"/>
              </a:solidFill>
              <a:effectLst/>
              <a:latin typeface="Times New Roman" charset="0"/>
            </a:endParaRPr>
          </a:p>
        </p:txBody>
      </p:sp>
      <p:cxnSp>
        <p:nvCxnSpPr>
          <p:cNvPr id="22" name="Straight Connector 21"/>
          <p:cNvCxnSpPr>
            <a:stCxn id="21" idx="3"/>
            <a:endCxn id="33" idx="0"/>
          </p:cNvCxnSpPr>
          <p:nvPr/>
        </p:nvCxnSpPr>
        <p:spPr bwMode="auto">
          <a:xfrm rot="5400000">
            <a:off x="4012416" y="4305250"/>
            <a:ext cx="1113435" cy="2104"/>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24" name="Isosceles Triangle 23"/>
          <p:cNvSpPr/>
          <p:nvPr/>
        </p:nvSpPr>
        <p:spPr bwMode="auto">
          <a:xfrm rot="18480000">
            <a:off x="5684940" y="3456525"/>
            <a:ext cx="228600" cy="228600"/>
          </a:xfrm>
          <a:prstGeom prst="triangle">
            <a:avLst/>
          </a:prstGeom>
          <a:solidFill>
            <a:srgbClr val="FFFF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b="1" i="0" u="none" strike="noStrike" cap="none" normalizeH="0" baseline="0">
              <a:ln>
                <a:noFill/>
              </a:ln>
              <a:solidFill>
                <a:schemeClr val="tx1"/>
              </a:solidFill>
              <a:effectLst/>
              <a:latin typeface="Times New Roman" charset="0"/>
            </a:endParaRPr>
          </a:p>
        </p:txBody>
      </p:sp>
      <p:cxnSp>
        <p:nvCxnSpPr>
          <p:cNvPr id="25" name="Straight Connector 24"/>
          <p:cNvCxnSpPr>
            <a:stCxn id="24" idx="3"/>
            <a:endCxn id="38" idx="0"/>
          </p:cNvCxnSpPr>
          <p:nvPr/>
        </p:nvCxnSpPr>
        <p:spPr bwMode="auto">
          <a:xfrm>
            <a:off x="5889310" y="3641195"/>
            <a:ext cx="1421971" cy="1221825"/>
          </a:xfrm>
          <a:prstGeom prst="line">
            <a:avLst/>
          </a:prstGeom>
          <a:solidFill>
            <a:schemeClr val="accent1"/>
          </a:solidFill>
          <a:ln w="9525" cap="flat" cmpd="sng" algn="ctr">
            <a:solidFill>
              <a:schemeClr val="tx1"/>
            </a:solidFill>
            <a:prstDash val="solid"/>
            <a:round/>
            <a:headEnd type="none" w="med" len="med"/>
            <a:tailEnd type="none" w="med" len="med"/>
          </a:ln>
          <a:effectLst/>
        </p:spPr>
      </p:cxnSp>
      <p:grpSp>
        <p:nvGrpSpPr>
          <p:cNvPr id="36" name="Group 35"/>
          <p:cNvGrpSpPr/>
          <p:nvPr/>
        </p:nvGrpSpPr>
        <p:grpSpPr>
          <a:xfrm>
            <a:off x="609600" y="4863020"/>
            <a:ext cx="2438400" cy="600655"/>
            <a:chOff x="609600" y="5313440"/>
            <a:chExt cx="2438400" cy="600655"/>
          </a:xfrm>
        </p:grpSpPr>
        <p:sp>
          <p:nvSpPr>
            <p:cNvPr id="31" name="Rectangle 30"/>
            <p:cNvSpPr/>
            <p:nvPr/>
          </p:nvSpPr>
          <p:spPr bwMode="auto">
            <a:xfrm>
              <a:off x="685800" y="5313440"/>
              <a:ext cx="2278162" cy="600655"/>
            </a:xfrm>
            <a:prstGeom prst="rect">
              <a:avLst/>
            </a:prstGeom>
            <a:solidFill>
              <a:srgbClr val="FFFF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b="1" i="0" u="none" strike="noStrike" cap="none" normalizeH="0" baseline="0" dirty="0">
                <a:ln>
                  <a:noFill/>
                </a:ln>
                <a:solidFill>
                  <a:schemeClr val="tx1"/>
                </a:solidFill>
                <a:effectLst/>
                <a:latin typeface="Times New Roman" charset="0"/>
              </a:endParaRPr>
            </a:p>
          </p:txBody>
        </p:sp>
        <p:sp>
          <p:nvSpPr>
            <p:cNvPr id="32" name="TextBox 31"/>
            <p:cNvSpPr txBox="1"/>
            <p:nvPr/>
          </p:nvSpPr>
          <p:spPr>
            <a:xfrm>
              <a:off x="609600" y="5448430"/>
              <a:ext cx="2438400" cy="318036"/>
            </a:xfrm>
            <a:prstGeom prst="rect">
              <a:avLst/>
            </a:prstGeom>
            <a:noFill/>
          </p:spPr>
          <p:txBody>
            <a:bodyPr wrap="square" rtlCol="0">
              <a:spAutoFit/>
            </a:bodyPr>
            <a:lstStyle/>
            <a:p>
              <a:pPr algn="ctr">
                <a:lnSpc>
                  <a:spcPct val="90000"/>
                </a:lnSpc>
              </a:pPr>
              <a:r>
                <a:rPr lang="en-US" sz="1600" dirty="0" err="1" smtClean="0">
                  <a:latin typeface="Courier New"/>
                  <a:cs typeface="Courier New"/>
                </a:rPr>
                <a:t>ConstantExp</a:t>
              </a:r>
              <a:endParaRPr lang="en-US" dirty="0">
                <a:latin typeface="Courier New"/>
                <a:cs typeface="Courier New"/>
              </a:endParaRPr>
            </a:p>
          </p:txBody>
        </p:sp>
      </p:grpSp>
      <p:grpSp>
        <p:nvGrpSpPr>
          <p:cNvPr id="35" name="Group 34"/>
          <p:cNvGrpSpPr/>
          <p:nvPr/>
        </p:nvGrpSpPr>
        <p:grpSpPr>
          <a:xfrm>
            <a:off x="3352800" y="4863020"/>
            <a:ext cx="2438400" cy="600655"/>
            <a:chOff x="3352800" y="5339315"/>
            <a:chExt cx="2438400" cy="600655"/>
          </a:xfrm>
        </p:grpSpPr>
        <p:sp>
          <p:nvSpPr>
            <p:cNvPr id="33" name="Rectangle 32"/>
            <p:cNvSpPr/>
            <p:nvPr/>
          </p:nvSpPr>
          <p:spPr bwMode="auto">
            <a:xfrm>
              <a:off x="3429000" y="5339315"/>
              <a:ext cx="2278162" cy="600655"/>
            </a:xfrm>
            <a:prstGeom prst="rect">
              <a:avLst/>
            </a:prstGeom>
            <a:solidFill>
              <a:srgbClr val="FFFF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b="1" i="0" u="none" strike="noStrike" cap="none" normalizeH="0" baseline="0" dirty="0">
                <a:ln>
                  <a:noFill/>
                </a:ln>
                <a:solidFill>
                  <a:schemeClr val="tx1"/>
                </a:solidFill>
                <a:effectLst/>
                <a:latin typeface="Times New Roman" charset="0"/>
              </a:endParaRPr>
            </a:p>
          </p:txBody>
        </p:sp>
        <p:sp>
          <p:nvSpPr>
            <p:cNvPr id="34" name="TextBox 33"/>
            <p:cNvSpPr txBox="1"/>
            <p:nvPr/>
          </p:nvSpPr>
          <p:spPr>
            <a:xfrm>
              <a:off x="3352800" y="5474305"/>
              <a:ext cx="2438400" cy="318036"/>
            </a:xfrm>
            <a:prstGeom prst="rect">
              <a:avLst/>
            </a:prstGeom>
            <a:noFill/>
          </p:spPr>
          <p:txBody>
            <a:bodyPr wrap="square" rtlCol="0">
              <a:spAutoFit/>
            </a:bodyPr>
            <a:lstStyle/>
            <a:p>
              <a:pPr algn="ctr">
                <a:lnSpc>
                  <a:spcPct val="90000"/>
                </a:lnSpc>
              </a:pPr>
              <a:r>
                <a:rPr lang="en-US" sz="1600" dirty="0" err="1" smtClean="0">
                  <a:latin typeface="Courier New"/>
                  <a:cs typeface="Courier New"/>
                </a:rPr>
                <a:t>IdentifierExp</a:t>
              </a:r>
              <a:endParaRPr lang="en-US" dirty="0">
                <a:latin typeface="Courier New"/>
                <a:cs typeface="Courier New"/>
              </a:endParaRPr>
            </a:p>
          </p:txBody>
        </p:sp>
      </p:grpSp>
      <p:grpSp>
        <p:nvGrpSpPr>
          <p:cNvPr id="37" name="Group 36"/>
          <p:cNvGrpSpPr/>
          <p:nvPr/>
        </p:nvGrpSpPr>
        <p:grpSpPr>
          <a:xfrm>
            <a:off x="6096000" y="4863020"/>
            <a:ext cx="2438400" cy="600655"/>
            <a:chOff x="3352800" y="5339315"/>
            <a:chExt cx="2438400" cy="600655"/>
          </a:xfrm>
        </p:grpSpPr>
        <p:sp>
          <p:nvSpPr>
            <p:cNvPr id="38" name="Rectangle 37"/>
            <p:cNvSpPr/>
            <p:nvPr/>
          </p:nvSpPr>
          <p:spPr bwMode="auto">
            <a:xfrm>
              <a:off x="3429000" y="5339315"/>
              <a:ext cx="2278162" cy="600655"/>
            </a:xfrm>
            <a:prstGeom prst="rect">
              <a:avLst/>
            </a:prstGeom>
            <a:solidFill>
              <a:srgbClr val="FFFF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b="1" i="0" u="none" strike="noStrike" cap="none" normalizeH="0" baseline="0" dirty="0">
                <a:ln>
                  <a:noFill/>
                </a:ln>
                <a:solidFill>
                  <a:schemeClr val="tx1"/>
                </a:solidFill>
                <a:effectLst/>
                <a:latin typeface="Times New Roman" charset="0"/>
              </a:endParaRPr>
            </a:p>
          </p:txBody>
        </p:sp>
        <p:sp>
          <p:nvSpPr>
            <p:cNvPr id="39" name="TextBox 38"/>
            <p:cNvSpPr txBox="1"/>
            <p:nvPr/>
          </p:nvSpPr>
          <p:spPr>
            <a:xfrm>
              <a:off x="3352800" y="5474305"/>
              <a:ext cx="2438400" cy="318036"/>
            </a:xfrm>
            <a:prstGeom prst="rect">
              <a:avLst/>
            </a:prstGeom>
            <a:noFill/>
          </p:spPr>
          <p:txBody>
            <a:bodyPr wrap="square" rtlCol="0">
              <a:spAutoFit/>
            </a:bodyPr>
            <a:lstStyle/>
            <a:p>
              <a:pPr algn="ctr">
                <a:lnSpc>
                  <a:spcPct val="90000"/>
                </a:lnSpc>
              </a:pPr>
              <a:r>
                <a:rPr lang="en-US" sz="1600" dirty="0" err="1" smtClean="0">
                  <a:latin typeface="Courier New"/>
                  <a:cs typeface="Courier New"/>
                </a:rPr>
                <a:t>CompoundExp</a:t>
              </a:r>
              <a:endParaRPr lang="en-US" dirty="0">
                <a:latin typeface="Courier New"/>
                <a:cs typeface="Courier New"/>
              </a:endParaRPr>
            </a:p>
          </p:txBody>
        </p: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45474" name="Rectangle 2"/>
          <p:cNvSpPr>
            <a:spLocks noChangeArrowheads="1"/>
          </p:cNvSpPr>
          <p:nvPr/>
        </p:nvSpPr>
        <p:spPr bwMode="auto">
          <a:xfrm>
            <a:off x="304800" y="1076325"/>
            <a:ext cx="8534400" cy="5476875"/>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400" b="0"/>
          </a:p>
        </p:txBody>
      </p:sp>
      <p:sp>
        <p:nvSpPr>
          <p:cNvPr id="745475" name="Text Box 3"/>
          <p:cNvSpPr txBox="1">
            <a:spLocks noChangeArrowheads="1"/>
          </p:cNvSpPr>
          <p:nvPr/>
        </p:nvSpPr>
        <p:spPr bwMode="auto">
          <a:xfrm>
            <a:off x="342900" y="1193800"/>
            <a:ext cx="8440738" cy="4943405"/>
          </a:xfrm>
          <a:prstGeom prst="rect">
            <a:avLst/>
          </a:prstGeom>
          <a:noFill/>
          <a:ln w="9525">
            <a:noFill/>
            <a:miter lim="800000"/>
            <a:headEnd/>
            <a:tailEnd/>
          </a:ln>
          <a:effectLst/>
        </p:spPr>
        <p:txBody>
          <a:bodyPr>
            <a:prstTxWarp prst="textNoShape">
              <a:avLst/>
            </a:prstTxWarp>
            <a:spAutoFit/>
          </a:bodyPr>
          <a:lstStyle/>
          <a:p>
            <a:pPr>
              <a:lnSpc>
                <a:spcPct val="90000"/>
              </a:lnSpc>
            </a:pPr>
            <a:r>
              <a:rPr lang="en-US" dirty="0" smtClean="0">
                <a:solidFill>
                  <a:srgbClr val="0000FF"/>
                </a:solidFill>
                <a:latin typeface="Courier New" charset="0"/>
              </a:rPr>
              <a:t>/*</a:t>
            </a:r>
          </a:p>
          <a:p>
            <a:pPr>
              <a:lnSpc>
                <a:spcPct val="90000"/>
              </a:lnSpc>
            </a:pPr>
            <a:r>
              <a:rPr lang="en-US" dirty="0" smtClean="0">
                <a:solidFill>
                  <a:srgbClr val="0000FF"/>
                </a:solidFill>
                <a:latin typeface="Courier New" charset="0"/>
              </a:rPr>
              <a:t> * File: </a:t>
            </a:r>
            <a:r>
              <a:rPr lang="en-US" dirty="0" err="1" smtClean="0">
                <a:solidFill>
                  <a:srgbClr val="0000FF"/>
                </a:solidFill>
                <a:latin typeface="Courier New" charset="0"/>
              </a:rPr>
              <a:t>exp.h</a:t>
            </a:r>
            <a:endParaRPr lang="en-US" dirty="0" smtClean="0">
              <a:solidFill>
                <a:srgbClr val="0000FF"/>
              </a:solidFill>
              <a:latin typeface="Courier New" charset="0"/>
            </a:endParaRPr>
          </a:p>
          <a:p>
            <a:pPr>
              <a:lnSpc>
                <a:spcPct val="90000"/>
              </a:lnSpc>
            </a:pPr>
            <a:r>
              <a:rPr lang="en-US" dirty="0" smtClean="0">
                <a:solidFill>
                  <a:srgbClr val="0000FF"/>
                </a:solidFill>
                <a:latin typeface="Courier New" charset="0"/>
              </a:rPr>
              <a:t> * -----------</a:t>
            </a:r>
          </a:p>
          <a:p>
            <a:pPr>
              <a:lnSpc>
                <a:spcPct val="90000"/>
              </a:lnSpc>
            </a:pPr>
            <a:r>
              <a:rPr lang="en-US" dirty="0" smtClean="0">
                <a:solidFill>
                  <a:srgbClr val="0000FF"/>
                </a:solidFill>
                <a:latin typeface="Courier New" charset="0"/>
              </a:rPr>
              <a:t> * This interface defines a class hierarchy for arithmetic expressions.</a:t>
            </a:r>
          </a:p>
          <a:p>
            <a:pPr>
              <a:lnSpc>
                <a:spcPct val="90000"/>
              </a:lnSpc>
            </a:pPr>
            <a:r>
              <a:rPr lang="en-US" dirty="0" smtClean="0">
                <a:solidFill>
                  <a:srgbClr val="0000FF"/>
                </a:solidFill>
                <a:latin typeface="Courier New" charset="0"/>
              </a:rPr>
              <a:t> */</a:t>
            </a:r>
          </a:p>
          <a:p>
            <a:pPr>
              <a:lnSpc>
                <a:spcPct val="90000"/>
              </a:lnSpc>
            </a:pPr>
            <a:endParaRPr lang="en-US" dirty="0" smtClean="0">
              <a:solidFill>
                <a:srgbClr val="000000"/>
              </a:solidFill>
              <a:latin typeface="Courier New" charset="0"/>
            </a:endParaRPr>
          </a:p>
          <a:p>
            <a:pPr>
              <a:lnSpc>
                <a:spcPct val="90000"/>
              </a:lnSpc>
            </a:pPr>
            <a:r>
              <a:rPr lang="en-US" dirty="0" smtClean="0">
                <a:solidFill>
                  <a:srgbClr val="000000"/>
                </a:solidFill>
                <a:latin typeface="Courier New" charset="0"/>
              </a:rPr>
              <a:t>#</a:t>
            </a:r>
            <a:r>
              <a:rPr lang="en-US" dirty="0" err="1" smtClean="0">
                <a:solidFill>
                  <a:srgbClr val="000000"/>
                </a:solidFill>
                <a:latin typeface="Courier New" charset="0"/>
              </a:rPr>
              <a:t>ifndef</a:t>
            </a:r>
            <a:r>
              <a:rPr lang="en-US" dirty="0" smtClean="0">
                <a:solidFill>
                  <a:srgbClr val="000000"/>
                </a:solidFill>
                <a:latin typeface="Courier New" charset="0"/>
              </a:rPr>
              <a:t> _</a:t>
            </a:r>
            <a:r>
              <a:rPr lang="en-US" dirty="0" err="1" smtClean="0">
                <a:solidFill>
                  <a:srgbClr val="000000"/>
                </a:solidFill>
                <a:latin typeface="Courier New" charset="0"/>
              </a:rPr>
              <a:t>exp_h</a:t>
            </a:r>
            <a:endParaRPr lang="en-US" dirty="0" smtClean="0">
              <a:solidFill>
                <a:srgbClr val="000000"/>
              </a:solidFill>
              <a:latin typeface="Courier New" charset="0"/>
            </a:endParaRPr>
          </a:p>
          <a:p>
            <a:pPr>
              <a:lnSpc>
                <a:spcPct val="90000"/>
              </a:lnSpc>
            </a:pPr>
            <a:r>
              <a:rPr lang="en-US" dirty="0" smtClean="0">
                <a:solidFill>
                  <a:srgbClr val="000000"/>
                </a:solidFill>
                <a:latin typeface="Courier New" charset="0"/>
              </a:rPr>
              <a:t>#define _</a:t>
            </a:r>
            <a:r>
              <a:rPr lang="en-US" dirty="0" err="1" smtClean="0">
                <a:solidFill>
                  <a:srgbClr val="000000"/>
                </a:solidFill>
                <a:latin typeface="Courier New" charset="0"/>
              </a:rPr>
              <a:t>exp_h</a:t>
            </a:r>
            <a:endParaRPr lang="en-US" dirty="0" smtClean="0">
              <a:solidFill>
                <a:srgbClr val="000000"/>
              </a:solidFill>
              <a:latin typeface="Courier New" charset="0"/>
            </a:endParaRPr>
          </a:p>
          <a:p>
            <a:pPr>
              <a:lnSpc>
                <a:spcPct val="90000"/>
              </a:lnSpc>
            </a:pPr>
            <a:endParaRPr lang="en-US" dirty="0" smtClean="0">
              <a:solidFill>
                <a:srgbClr val="000000"/>
              </a:solidFill>
              <a:latin typeface="Courier New" charset="0"/>
            </a:endParaRPr>
          </a:p>
          <a:p>
            <a:pPr>
              <a:lnSpc>
                <a:spcPct val="90000"/>
              </a:lnSpc>
            </a:pPr>
            <a:r>
              <a:rPr lang="en-US" dirty="0" smtClean="0">
                <a:solidFill>
                  <a:srgbClr val="000000"/>
                </a:solidFill>
                <a:latin typeface="Courier New" charset="0"/>
              </a:rPr>
              <a:t>#include &lt;string&gt;</a:t>
            </a:r>
          </a:p>
          <a:p>
            <a:pPr>
              <a:lnSpc>
                <a:spcPct val="90000"/>
              </a:lnSpc>
            </a:pPr>
            <a:r>
              <a:rPr lang="en-US" dirty="0" smtClean="0">
                <a:solidFill>
                  <a:srgbClr val="000000"/>
                </a:solidFill>
                <a:latin typeface="Courier New" charset="0"/>
              </a:rPr>
              <a:t>#include "</a:t>
            </a:r>
            <a:r>
              <a:rPr lang="en-US" dirty="0" err="1" smtClean="0">
                <a:solidFill>
                  <a:srgbClr val="000000"/>
                </a:solidFill>
                <a:latin typeface="Courier New" charset="0"/>
              </a:rPr>
              <a:t>map.h</a:t>
            </a:r>
            <a:r>
              <a:rPr lang="en-US" dirty="0" smtClean="0">
                <a:solidFill>
                  <a:srgbClr val="000000"/>
                </a:solidFill>
                <a:latin typeface="Courier New" charset="0"/>
              </a:rPr>
              <a:t>"</a:t>
            </a:r>
          </a:p>
          <a:p>
            <a:pPr>
              <a:lnSpc>
                <a:spcPct val="90000"/>
              </a:lnSpc>
            </a:pPr>
            <a:r>
              <a:rPr lang="en-US" dirty="0" smtClean="0">
                <a:solidFill>
                  <a:srgbClr val="000000"/>
                </a:solidFill>
                <a:latin typeface="Courier New" charset="0"/>
              </a:rPr>
              <a:t>#include "</a:t>
            </a:r>
            <a:r>
              <a:rPr lang="en-US" dirty="0" err="1" smtClean="0">
                <a:solidFill>
                  <a:srgbClr val="000000"/>
                </a:solidFill>
                <a:latin typeface="Courier New" charset="0"/>
              </a:rPr>
              <a:t>tokenscanner.h</a:t>
            </a:r>
            <a:r>
              <a:rPr lang="en-US" dirty="0" smtClean="0">
                <a:solidFill>
                  <a:srgbClr val="000000"/>
                </a:solidFill>
                <a:latin typeface="Courier New" charset="0"/>
              </a:rPr>
              <a:t>"</a:t>
            </a:r>
          </a:p>
          <a:p>
            <a:pPr>
              <a:lnSpc>
                <a:spcPct val="90000"/>
              </a:lnSpc>
            </a:pPr>
            <a:endParaRPr lang="en-US" dirty="0" smtClean="0">
              <a:solidFill>
                <a:srgbClr val="000000"/>
              </a:solidFill>
              <a:latin typeface="Courier New" charset="0"/>
            </a:endParaRPr>
          </a:p>
          <a:p>
            <a:pPr>
              <a:lnSpc>
                <a:spcPct val="90000"/>
              </a:lnSpc>
            </a:pPr>
            <a:r>
              <a:rPr lang="en-US" dirty="0" smtClean="0">
                <a:solidFill>
                  <a:srgbClr val="0000FF"/>
                </a:solidFill>
                <a:latin typeface="Courier New" charset="0"/>
              </a:rPr>
              <a:t>/* Forward reference */</a:t>
            </a:r>
          </a:p>
          <a:p>
            <a:pPr>
              <a:lnSpc>
                <a:spcPct val="90000"/>
              </a:lnSpc>
            </a:pPr>
            <a:endParaRPr lang="en-US" dirty="0" smtClean="0">
              <a:solidFill>
                <a:srgbClr val="000000"/>
              </a:solidFill>
              <a:latin typeface="Courier New" charset="0"/>
            </a:endParaRPr>
          </a:p>
          <a:p>
            <a:pPr>
              <a:lnSpc>
                <a:spcPct val="90000"/>
              </a:lnSpc>
            </a:pPr>
            <a:r>
              <a:rPr lang="en-US" dirty="0" smtClean="0">
                <a:solidFill>
                  <a:srgbClr val="000000"/>
                </a:solidFill>
                <a:latin typeface="Courier New" charset="0"/>
              </a:rPr>
              <a:t>class </a:t>
            </a:r>
            <a:r>
              <a:rPr lang="en-US" dirty="0" err="1" smtClean="0">
                <a:solidFill>
                  <a:srgbClr val="000000"/>
                </a:solidFill>
                <a:latin typeface="Courier New" charset="0"/>
              </a:rPr>
              <a:t>EvaluationContext</a:t>
            </a:r>
            <a:r>
              <a:rPr lang="en-US" dirty="0" smtClean="0">
                <a:solidFill>
                  <a:srgbClr val="000000"/>
                </a:solidFill>
                <a:latin typeface="Courier New" charset="0"/>
              </a:rPr>
              <a:t>;</a:t>
            </a:r>
          </a:p>
          <a:p>
            <a:pPr>
              <a:lnSpc>
                <a:spcPct val="90000"/>
              </a:lnSpc>
            </a:pPr>
            <a:endParaRPr lang="en-US" dirty="0" smtClean="0">
              <a:solidFill>
                <a:srgbClr val="000000"/>
              </a:solidFill>
              <a:latin typeface="Courier New" charset="0"/>
            </a:endParaRPr>
          </a:p>
          <a:p>
            <a:pPr>
              <a:lnSpc>
                <a:spcPct val="90000"/>
              </a:lnSpc>
            </a:pPr>
            <a:r>
              <a:rPr lang="en-US" dirty="0" smtClean="0">
                <a:solidFill>
                  <a:srgbClr val="0000FF"/>
                </a:solidFill>
                <a:latin typeface="Courier New" charset="0"/>
              </a:rPr>
              <a:t>/*</a:t>
            </a:r>
          </a:p>
          <a:p>
            <a:pPr>
              <a:lnSpc>
                <a:spcPct val="90000"/>
              </a:lnSpc>
            </a:pPr>
            <a:r>
              <a:rPr lang="en-US" dirty="0" smtClean="0">
                <a:solidFill>
                  <a:srgbClr val="0000FF"/>
                </a:solidFill>
                <a:latin typeface="Courier New" charset="0"/>
              </a:rPr>
              <a:t> * Type: </a:t>
            </a:r>
            <a:r>
              <a:rPr lang="en-US" dirty="0" err="1" smtClean="0">
                <a:solidFill>
                  <a:srgbClr val="0000FF"/>
                </a:solidFill>
                <a:latin typeface="Courier New" charset="0"/>
              </a:rPr>
              <a:t>ExpressionType</a:t>
            </a:r>
            <a:endParaRPr lang="en-US" dirty="0" smtClean="0">
              <a:solidFill>
                <a:srgbClr val="0000FF"/>
              </a:solidFill>
              <a:latin typeface="Courier New" charset="0"/>
            </a:endParaRPr>
          </a:p>
          <a:p>
            <a:pPr>
              <a:lnSpc>
                <a:spcPct val="90000"/>
              </a:lnSpc>
            </a:pPr>
            <a:r>
              <a:rPr lang="en-US" dirty="0" smtClean="0">
                <a:solidFill>
                  <a:srgbClr val="0000FF"/>
                </a:solidFill>
                <a:latin typeface="Courier New" charset="0"/>
              </a:rPr>
              <a:t> * --------------------</a:t>
            </a:r>
          </a:p>
          <a:p>
            <a:pPr>
              <a:lnSpc>
                <a:spcPct val="90000"/>
              </a:lnSpc>
            </a:pPr>
            <a:r>
              <a:rPr lang="en-US" dirty="0" smtClean="0">
                <a:solidFill>
                  <a:srgbClr val="0000FF"/>
                </a:solidFill>
                <a:latin typeface="Courier New" charset="0"/>
              </a:rPr>
              <a:t> * This enumerated type is used to differentiate the three different</a:t>
            </a:r>
          </a:p>
          <a:p>
            <a:pPr>
              <a:lnSpc>
                <a:spcPct val="90000"/>
              </a:lnSpc>
            </a:pPr>
            <a:r>
              <a:rPr lang="en-US" dirty="0" smtClean="0">
                <a:solidFill>
                  <a:srgbClr val="0000FF"/>
                </a:solidFill>
                <a:latin typeface="Courier New" charset="0"/>
              </a:rPr>
              <a:t> * expression types: CONSTANT, IDENTIFIER, and COMPOUND.</a:t>
            </a:r>
          </a:p>
          <a:p>
            <a:pPr>
              <a:lnSpc>
                <a:spcPct val="90000"/>
              </a:lnSpc>
            </a:pPr>
            <a:r>
              <a:rPr lang="en-US" dirty="0" smtClean="0">
                <a:solidFill>
                  <a:srgbClr val="0000FF"/>
                </a:solidFill>
                <a:latin typeface="Courier New" charset="0"/>
              </a:rPr>
              <a:t> */</a:t>
            </a:r>
          </a:p>
          <a:p>
            <a:pPr>
              <a:lnSpc>
                <a:spcPct val="90000"/>
              </a:lnSpc>
            </a:pPr>
            <a:endParaRPr lang="en-US" dirty="0" smtClean="0">
              <a:solidFill>
                <a:srgbClr val="000000"/>
              </a:solidFill>
              <a:latin typeface="Courier New" charset="0"/>
            </a:endParaRPr>
          </a:p>
          <a:p>
            <a:pPr>
              <a:lnSpc>
                <a:spcPct val="90000"/>
              </a:lnSpc>
            </a:pPr>
            <a:r>
              <a:rPr lang="en-US" dirty="0" err="1" smtClean="0">
                <a:solidFill>
                  <a:srgbClr val="000000"/>
                </a:solidFill>
                <a:latin typeface="Courier New" charset="0"/>
              </a:rPr>
              <a:t>enum</a:t>
            </a:r>
            <a:r>
              <a:rPr lang="en-US" dirty="0" smtClean="0">
                <a:solidFill>
                  <a:srgbClr val="000000"/>
                </a:solidFill>
                <a:latin typeface="Courier New" charset="0"/>
              </a:rPr>
              <a:t> </a:t>
            </a:r>
            <a:r>
              <a:rPr lang="en-US" dirty="0" err="1" smtClean="0">
                <a:solidFill>
                  <a:srgbClr val="000000"/>
                </a:solidFill>
                <a:latin typeface="Courier New" charset="0"/>
              </a:rPr>
              <a:t>ExpressionType</a:t>
            </a:r>
            <a:r>
              <a:rPr lang="en-US" dirty="0" smtClean="0">
                <a:solidFill>
                  <a:srgbClr val="000000"/>
                </a:solidFill>
                <a:latin typeface="Courier New" charset="0"/>
              </a:rPr>
              <a:t> { CONSTANT, IDENTIFIER, COMPOUND };</a:t>
            </a:r>
            <a:endParaRPr lang="en-US" dirty="0">
              <a:solidFill>
                <a:srgbClr val="000000"/>
              </a:solidFill>
              <a:latin typeface="Courier New" charset="0"/>
            </a:endParaRPr>
          </a:p>
        </p:txBody>
      </p:sp>
      <p:sp>
        <p:nvSpPr>
          <p:cNvPr id="745476" name="Rectangle 4"/>
          <p:cNvSpPr>
            <a:spLocks noChangeArrowheads="1"/>
          </p:cNvSpPr>
          <p:nvPr/>
        </p:nvSpPr>
        <p:spPr bwMode="auto">
          <a:xfrm>
            <a:off x="0" y="0"/>
            <a:ext cx="9131300" cy="1087438"/>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745477" name="Rectangle 5"/>
          <p:cNvSpPr>
            <a:spLocks noChangeArrowheads="1"/>
          </p:cNvSpPr>
          <p:nvPr/>
        </p:nvSpPr>
        <p:spPr bwMode="auto">
          <a:xfrm>
            <a:off x="0" y="6567488"/>
            <a:ext cx="9131300" cy="290512"/>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745478" name="Rectangle 6"/>
          <p:cNvSpPr>
            <a:spLocks noGrp="1" noChangeArrowheads="1"/>
          </p:cNvSpPr>
          <p:nvPr>
            <p:ph type="title"/>
          </p:nvPr>
        </p:nvSpPr>
        <p:spPr>
          <a:xfrm>
            <a:off x="0" y="76200"/>
            <a:ext cx="9144000" cy="1143000"/>
          </a:xfrm>
          <a:noFill/>
          <a:ln/>
        </p:spPr>
        <p:txBody>
          <a:bodyPr/>
          <a:lstStyle/>
          <a:p>
            <a:r>
              <a:rPr lang="en-US" sz="4000" dirty="0">
                <a:solidFill>
                  <a:srgbClr val="FF0000"/>
                </a:solidFill>
              </a:rPr>
              <a:t>The </a:t>
            </a:r>
            <a:r>
              <a:rPr lang="en-US" sz="3600" b="1" dirty="0" err="1">
                <a:solidFill>
                  <a:srgbClr val="FF0000"/>
                </a:solidFill>
                <a:latin typeface="Courier New" charset="0"/>
              </a:rPr>
              <a:t>exp.h</a:t>
            </a:r>
            <a:r>
              <a:rPr lang="en-US" sz="4000" dirty="0">
                <a:solidFill>
                  <a:srgbClr val="FF0000"/>
                </a:solidFill>
              </a:rPr>
              <a:t> Interface</a:t>
            </a:r>
          </a:p>
        </p:txBody>
      </p:sp>
      <p:sp>
        <p:nvSpPr>
          <p:cNvPr id="745479" name="Rectangle 7"/>
          <p:cNvSpPr>
            <a:spLocks noChangeArrowheads="1"/>
          </p:cNvSpPr>
          <p:nvPr/>
        </p:nvSpPr>
        <p:spPr bwMode="auto">
          <a:xfrm>
            <a:off x="304800" y="1076325"/>
            <a:ext cx="8534400" cy="5476875"/>
          </a:xfrm>
          <a:prstGeom prst="rect">
            <a:avLst/>
          </a:prstGeom>
          <a:noFill/>
          <a:ln w="9525">
            <a:solidFill>
              <a:schemeClr val="tx1"/>
            </a:solidFill>
            <a:miter lim="800000"/>
            <a:headEnd/>
            <a:tailEnd/>
          </a:ln>
          <a:effectLst/>
        </p:spPr>
        <p:txBody>
          <a:bodyPr wrap="none" anchor="ctr">
            <a:prstTxWarp prst="textNoShape">
              <a:avLst/>
            </a:prstTxWarp>
          </a:bodyPr>
          <a:lstStyle/>
          <a:p>
            <a:pPr algn="ctr"/>
            <a:endParaRPr lang="en-US" sz="2400" b="0"/>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86434" name="Rectangle 2"/>
          <p:cNvSpPr>
            <a:spLocks noChangeArrowheads="1"/>
          </p:cNvSpPr>
          <p:nvPr/>
        </p:nvSpPr>
        <p:spPr bwMode="auto">
          <a:xfrm>
            <a:off x="304800" y="1076325"/>
            <a:ext cx="8534400" cy="5476875"/>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400" b="0"/>
          </a:p>
        </p:txBody>
      </p:sp>
      <p:sp>
        <p:nvSpPr>
          <p:cNvPr id="786435" name="Text Box 3"/>
          <p:cNvSpPr txBox="1">
            <a:spLocks noChangeArrowheads="1"/>
          </p:cNvSpPr>
          <p:nvPr/>
        </p:nvSpPr>
        <p:spPr bwMode="auto">
          <a:xfrm>
            <a:off x="350838" y="1197864"/>
            <a:ext cx="8440737" cy="4943405"/>
          </a:xfrm>
          <a:prstGeom prst="rect">
            <a:avLst/>
          </a:prstGeom>
          <a:noFill/>
          <a:ln w="9525">
            <a:noFill/>
            <a:miter lim="800000"/>
            <a:headEnd/>
            <a:tailEnd/>
          </a:ln>
          <a:effectLst/>
        </p:spPr>
        <p:txBody>
          <a:bodyPr>
            <a:prstTxWarp prst="textNoShape">
              <a:avLst/>
            </a:prstTxWarp>
            <a:spAutoFit/>
          </a:bodyPr>
          <a:lstStyle/>
          <a:p>
            <a:pPr>
              <a:lnSpc>
                <a:spcPct val="90000"/>
              </a:lnSpc>
            </a:pPr>
            <a:r>
              <a:rPr lang="en-US" dirty="0" smtClean="0">
                <a:solidFill>
                  <a:srgbClr val="0000FF"/>
                </a:solidFill>
                <a:latin typeface="Courier New" charset="0"/>
              </a:rPr>
              <a:t>/*</a:t>
            </a:r>
          </a:p>
          <a:p>
            <a:pPr>
              <a:lnSpc>
                <a:spcPct val="90000"/>
              </a:lnSpc>
            </a:pPr>
            <a:r>
              <a:rPr lang="en-US" dirty="0" smtClean="0">
                <a:solidFill>
                  <a:srgbClr val="0000FF"/>
                </a:solidFill>
                <a:latin typeface="Courier New" charset="0"/>
              </a:rPr>
              <a:t> * File: </a:t>
            </a:r>
            <a:r>
              <a:rPr lang="en-US" dirty="0" err="1" smtClean="0">
                <a:solidFill>
                  <a:srgbClr val="0000FF"/>
                </a:solidFill>
                <a:latin typeface="Courier New" charset="0"/>
              </a:rPr>
              <a:t>exp.h</a:t>
            </a:r>
            <a:endParaRPr lang="en-US" dirty="0" smtClean="0">
              <a:solidFill>
                <a:srgbClr val="0000FF"/>
              </a:solidFill>
              <a:latin typeface="Courier New" charset="0"/>
            </a:endParaRPr>
          </a:p>
          <a:p>
            <a:pPr>
              <a:lnSpc>
                <a:spcPct val="90000"/>
              </a:lnSpc>
            </a:pPr>
            <a:r>
              <a:rPr lang="en-US" dirty="0" smtClean="0">
                <a:solidFill>
                  <a:srgbClr val="0000FF"/>
                </a:solidFill>
                <a:latin typeface="Courier New" charset="0"/>
              </a:rPr>
              <a:t> * -----------</a:t>
            </a:r>
          </a:p>
          <a:p>
            <a:pPr>
              <a:lnSpc>
                <a:spcPct val="90000"/>
              </a:lnSpc>
            </a:pPr>
            <a:r>
              <a:rPr lang="en-US" dirty="0" smtClean="0">
                <a:solidFill>
                  <a:srgbClr val="0000FF"/>
                </a:solidFill>
                <a:latin typeface="Courier New" charset="0"/>
              </a:rPr>
              <a:t> * This interface defines a class hierarchy for arithmetic expressions.</a:t>
            </a:r>
          </a:p>
          <a:p>
            <a:pPr>
              <a:lnSpc>
                <a:spcPct val="90000"/>
              </a:lnSpc>
            </a:pPr>
            <a:r>
              <a:rPr lang="en-US" dirty="0" smtClean="0">
                <a:solidFill>
                  <a:srgbClr val="0000FF"/>
                </a:solidFill>
                <a:latin typeface="Courier New" charset="0"/>
              </a:rPr>
              <a:t> */</a:t>
            </a:r>
          </a:p>
          <a:p>
            <a:pPr>
              <a:lnSpc>
                <a:spcPct val="90000"/>
              </a:lnSpc>
            </a:pPr>
            <a:endParaRPr lang="en-US" dirty="0" smtClean="0">
              <a:solidFill>
                <a:srgbClr val="000000"/>
              </a:solidFill>
              <a:latin typeface="Courier New" charset="0"/>
            </a:endParaRPr>
          </a:p>
          <a:p>
            <a:pPr>
              <a:lnSpc>
                <a:spcPct val="90000"/>
              </a:lnSpc>
            </a:pPr>
            <a:r>
              <a:rPr lang="en-US" dirty="0" smtClean="0">
                <a:solidFill>
                  <a:srgbClr val="000000"/>
                </a:solidFill>
                <a:latin typeface="Courier New" charset="0"/>
              </a:rPr>
              <a:t>#</a:t>
            </a:r>
            <a:r>
              <a:rPr lang="en-US" dirty="0" err="1" smtClean="0">
                <a:solidFill>
                  <a:srgbClr val="000000"/>
                </a:solidFill>
                <a:latin typeface="Courier New" charset="0"/>
              </a:rPr>
              <a:t>ifndef</a:t>
            </a:r>
            <a:r>
              <a:rPr lang="en-US" dirty="0" smtClean="0">
                <a:solidFill>
                  <a:srgbClr val="000000"/>
                </a:solidFill>
                <a:latin typeface="Courier New" charset="0"/>
              </a:rPr>
              <a:t> _</a:t>
            </a:r>
            <a:r>
              <a:rPr lang="en-US" dirty="0" err="1" smtClean="0">
                <a:solidFill>
                  <a:srgbClr val="000000"/>
                </a:solidFill>
                <a:latin typeface="Courier New" charset="0"/>
              </a:rPr>
              <a:t>exp_h</a:t>
            </a:r>
            <a:endParaRPr lang="en-US" dirty="0" smtClean="0">
              <a:solidFill>
                <a:srgbClr val="000000"/>
              </a:solidFill>
              <a:latin typeface="Courier New" charset="0"/>
            </a:endParaRPr>
          </a:p>
          <a:p>
            <a:pPr>
              <a:lnSpc>
                <a:spcPct val="90000"/>
              </a:lnSpc>
            </a:pPr>
            <a:r>
              <a:rPr lang="en-US" dirty="0" smtClean="0">
                <a:solidFill>
                  <a:srgbClr val="000000"/>
                </a:solidFill>
                <a:latin typeface="Courier New" charset="0"/>
              </a:rPr>
              <a:t>#define _</a:t>
            </a:r>
            <a:r>
              <a:rPr lang="en-US" dirty="0" err="1" smtClean="0">
                <a:solidFill>
                  <a:srgbClr val="000000"/>
                </a:solidFill>
                <a:latin typeface="Courier New" charset="0"/>
              </a:rPr>
              <a:t>exp_h</a:t>
            </a:r>
            <a:endParaRPr lang="en-US" dirty="0" smtClean="0">
              <a:solidFill>
                <a:srgbClr val="000000"/>
              </a:solidFill>
              <a:latin typeface="Courier New" charset="0"/>
            </a:endParaRPr>
          </a:p>
          <a:p>
            <a:pPr>
              <a:lnSpc>
                <a:spcPct val="90000"/>
              </a:lnSpc>
            </a:pPr>
            <a:endParaRPr lang="en-US" dirty="0" smtClean="0">
              <a:solidFill>
                <a:srgbClr val="000000"/>
              </a:solidFill>
              <a:latin typeface="Courier New" charset="0"/>
            </a:endParaRPr>
          </a:p>
          <a:p>
            <a:pPr>
              <a:lnSpc>
                <a:spcPct val="90000"/>
              </a:lnSpc>
            </a:pPr>
            <a:r>
              <a:rPr lang="en-US" dirty="0" smtClean="0">
                <a:solidFill>
                  <a:srgbClr val="000000"/>
                </a:solidFill>
                <a:latin typeface="Courier New" charset="0"/>
              </a:rPr>
              <a:t>#include &lt;string&gt;</a:t>
            </a:r>
          </a:p>
          <a:p>
            <a:pPr>
              <a:lnSpc>
                <a:spcPct val="90000"/>
              </a:lnSpc>
            </a:pPr>
            <a:r>
              <a:rPr lang="en-US" dirty="0" smtClean="0">
                <a:solidFill>
                  <a:srgbClr val="000000"/>
                </a:solidFill>
                <a:latin typeface="Courier New" charset="0"/>
              </a:rPr>
              <a:t>#include "</a:t>
            </a:r>
            <a:r>
              <a:rPr lang="en-US" dirty="0" err="1" smtClean="0">
                <a:solidFill>
                  <a:srgbClr val="000000"/>
                </a:solidFill>
                <a:latin typeface="Courier New" charset="0"/>
              </a:rPr>
              <a:t>map.h</a:t>
            </a:r>
            <a:r>
              <a:rPr lang="en-US" dirty="0" smtClean="0">
                <a:solidFill>
                  <a:srgbClr val="000000"/>
                </a:solidFill>
                <a:latin typeface="Courier New" charset="0"/>
              </a:rPr>
              <a:t>"</a:t>
            </a:r>
          </a:p>
          <a:p>
            <a:pPr>
              <a:lnSpc>
                <a:spcPct val="90000"/>
              </a:lnSpc>
            </a:pPr>
            <a:r>
              <a:rPr lang="en-US" dirty="0" smtClean="0">
                <a:solidFill>
                  <a:srgbClr val="000000"/>
                </a:solidFill>
                <a:latin typeface="Courier New" charset="0"/>
              </a:rPr>
              <a:t>#include "</a:t>
            </a:r>
            <a:r>
              <a:rPr lang="en-US" dirty="0" err="1" smtClean="0">
                <a:solidFill>
                  <a:srgbClr val="000000"/>
                </a:solidFill>
                <a:latin typeface="Courier New" charset="0"/>
              </a:rPr>
              <a:t>tokenscanner.h</a:t>
            </a:r>
            <a:r>
              <a:rPr lang="en-US" dirty="0" smtClean="0">
                <a:solidFill>
                  <a:srgbClr val="000000"/>
                </a:solidFill>
                <a:latin typeface="Courier New" charset="0"/>
              </a:rPr>
              <a:t>"</a:t>
            </a:r>
          </a:p>
          <a:p>
            <a:pPr>
              <a:lnSpc>
                <a:spcPct val="90000"/>
              </a:lnSpc>
            </a:pPr>
            <a:endParaRPr lang="en-US" dirty="0" smtClean="0">
              <a:solidFill>
                <a:srgbClr val="000000"/>
              </a:solidFill>
              <a:latin typeface="Courier New" charset="0"/>
            </a:endParaRPr>
          </a:p>
          <a:p>
            <a:pPr>
              <a:lnSpc>
                <a:spcPct val="90000"/>
              </a:lnSpc>
            </a:pPr>
            <a:r>
              <a:rPr lang="en-US" dirty="0" smtClean="0">
                <a:solidFill>
                  <a:srgbClr val="0000FF"/>
                </a:solidFill>
                <a:latin typeface="Courier New" charset="0"/>
              </a:rPr>
              <a:t>/* Forward reference */</a:t>
            </a:r>
          </a:p>
          <a:p>
            <a:pPr>
              <a:lnSpc>
                <a:spcPct val="90000"/>
              </a:lnSpc>
            </a:pPr>
            <a:endParaRPr lang="en-US" dirty="0" smtClean="0">
              <a:solidFill>
                <a:srgbClr val="000000"/>
              </a:solidFill>
              <a:latin typeface="Courier New" charset="0"/>
            </a:endParaRPr>
          </a:p>
          <a:p>
            <a:pPr>
              <a:lnSpc>
                <a:spcPct val="90000"/>
              </a:lnSpc>
            </a:pPr>
            <a:r>
              <a:rPr lang="en-US" dirty="0" smtClean="0">
                <a:solidFill>
                  <a:srgbClr val="000000"/>
                </a:solidFill>
                <a:latin typeface="Courier New" charset="0"/>
              </a:rPr>
              <a:t>class </a:t>
            </a:r>
            <a:r>
              <a:rPr lang="en-US" dirty="0" err="1" smtClean="0">
                <a:solidFill>
                  <a:srgbClr val="000000"/>
                </a:solidFill>
                <a:latin typeface="Courier New" charset="0"/>
              </a:rPr>
              <a:t>EvaluationContext</a:t>
            </a:r>
            <a:r>
              <a:rPr lang="en-US" dirty="0" smtClean="0">
                <a:solidFill>
                  <a:srgbClr val="000000"/>
                </a:solidFill>
                <a:latin typeface="Courier New" charset="0"/>
              </a:rPr>
              <a:t>;</a:t>
            </a:r>
          </a:p>
          <a:p>
            <a:pPr>
              <a:lnSpc>
                <a:spcPct val="90000"/>
              </a:lnSpc>
            </a:pPr>
            <a:endParaRPr lang="en-US" dirty="0" smtClean="0">
              <a:solidFill>
                <a:srgbClr val="000000"/>
              </a:solidFill>
              <a:latin typeface="Courier New" charset="0"/>
            </a:endParaRPr>
          </a:p>
          <a:p>
            <a:pPr>
              <a:lnSpc>
                <a:spcPct val="90000"/>
              </a:lnSpc>
            </a:pPr>
            <a:r>
              <a:rPr lang="en-US" dirty="0" smtClean="0">
                <a:solidFill>
                  <a:srgbClr val="0000FF"/>
                </a:solidFill>
                <a:latin typeface="Courier New" charset="0"/>
              </a:rPr>
              <a:t>/*</a:t>
            </a:r>
          </a:p>
          <a:p>
            <a:pPr>
              <a:lnSpc>
                <a:spcPct val="90000"/>
              </a:lnSpc>
            </a:pPr>
            <a:r>
              <a:rPr lang="en-US" dirty="0" smtClean="0">
                <a:solidFill>
                  <a:srgbClr val="0000FF"/>
                </a:solidFill>
                <a:latin typeface="Courier New" charset="0"/>
              </a:rPr>
              <a:t> * Type: </a:t>
            </a:r>
            <a:r>
              <a:rPr lang="en-US" dirty="0" err="1" smtClean="0">
                <a:solidFill>
                  <a:srgbClr val="0000FF"/>
                </a:solidFill>
                <a:latin typeface="Courier New" charset="0"/>
              </a:rPr>
              <a:t>ExpressionType</a:t>
            </a:r>
            <a:endParaRPr lang="en-US" dirty="0" smtClean="0">
              <a:solidFill>
                <a:srgbClr val="0000FF"/>
              </a:solidFill>
              <a:latin typeface="Courier New" charset="0"/>
            </a:endParaRPr>
          </a:p>
          <a:p>
            <a:pPr>
              <a:lnSpc>
                <a:spcPct val="90000"/>
              </a:lnSpc>
            </a:pPr>
            <a:r>
              <a:rPr lang="en-US" dirty="0" smtClean="0">
                <a:solidFill>
                  <a:srgbClr val="0000FF"/>
                </a:solidFill>
                <a:latin typeface="Courier New" charset="0"/>
              </a:rPr>
              <a:t> * --------------------</a:t>
            </a:r>
          </a:p>
          <a:p>
            <a:pPr>
              <a:lnSpc>
                <a:spcPct val="90000"/>
              </a:lnSpc>
            </a:pPr>
            <a:r>
              <a:rPr lang="en-US" dirty="0" smtClean="0">
                <a:solidFill>
                  <a:srgbClr val="0000FF"/>
                </a:solidFill>
                <a:latin typeface="Courier New" charset="0"/>
              </a:rPr>
              <a:t> * This enumerated type is used to differentiate the three different</a:t>
            </a:r>
          </a:p>
          <a:p>
            <a:pPr>
              <a:lnSpc>
                <a:spcPct val="90000"/>
              </a:lnSpc>
            </a:pPr>
            <a:r>
              <a:rPr lang="en-US" dirty="0" smtClean="0">
                <a:solidFill>
                  <a:srgbClr val="0000FF"/>
                </a:solidFill>
                <a:latin typeface="Courier New" charset="0"/>
              </a:rPr>
              <a:t> * expression types: CONSTANT, IDENTIFIER, and COMPOUND.</a:t>
            </a:r>
          </a:p>
          <a:p>
            <a:pPr>
              <a:lnSpc>
                <a:spcPct val="90000"/>
              </a:lnSpc>
            </a:pPr>
            <a:r>
              <a:rPr lang="en-US" dirty="0" smtClean="0">
                <a:solidFill>
                  <a:srgbClr val="0000FF"/>
                </a:solidFill>
                <a:latin typeface="Courier New" charset="0"/>
              </a:rPr>
              <a:t> */</a:t>
            </a:r>
          </a:p>
          <a:p>
            <a:pPr>
              <a:lnSpc>
                <a:spcPct val="90000"/>
              </a:lnSpc>
            </a:pPr>
            <a:endParaRPr lang="en-US" dirty="0" smtClean="0">
              <a:solidFill>
                <a:srgbClr val="000000"/>
              </a:solidFill>
              <a:latin typeface="Courier New" charset="0"/>
            </a:endParaRPr>
          </a:p>
          <a:p>
            <a:pPr>
              <a:lnSpc>
                <a:spcPct val="90000"/>
              </a:lnSpc>
            </a:pPr>
            <a:r>
              <a:rPr lang="en-US" dirty="0" err="1" smtClean="0">
                <a:solidFill>
                  <a:srgbClr val="000000"/>
                </a:solidFill>
                <a:latin typeface="Courier New" charset="0"/>
              </a:rPr>
              <a:t>enum</a:t>
            </a:r>
            <a:r>
              <a:rPr lang="en-US" dirty="0" smtClean="0">
                <a:solidFill>
                  <a:srgbClr val="000000"/>
                </a:solidFill>
                <a:latin typeface="Courier New" charset="0"/>
              </a:rPr>
              <a:t> </a:t>
            </a:r>
            <a:r>
              <a:rPr lang="en-US" dirty="0" err="1" smtClean="0">
                <a:solidFill>
                  <a:srgbClr val="000000"/>
                </a:solidFill>
                <a:latin typeface="Courier New" charset="0"/>
              </a:rPr>
              <a:t>ExpressionType</a:t>
            </a:r>
            <a:r>
              <a:rPr lang="en-US" dirty="0" smtClean="0">
                <a:solidFill>
                  <a:srgbClr val="000000"/>
                </a:solidFill>
                <a:latin typeface="Courier New" charset="0"/>
              </a:rPr>
              <a:t> { CONSTANT, IDENTIFIER, COMPOUND };</a:t>
            </a:r>
            <a:endParaRPr lang="en-US" dirty="0">
              <a:solidFill>
                <a:srgbClr val="000000"/>
              </a:solidFill>
              <a:latin typeface="Courier New" charset="0"/>
            </a:endParaRPr>
          </a:p>
        </p:txBody>
      </p:sp>
      <p:grpSp>
        <p:nvGrpSpPr>
          <p:cNvPr id="786436" name="Group 4"/>
          <p:cNvGrpSpPr>
            <a:grpSpLocks/>
          </p:cNvGrpSpPr>
          <p:nvPr/>
        </p:nvGrpSpPr>
        <p:grpSpPr bwMode="auto">
          <a:xfrm>
            <a:off x="347556" y="1143000"/>
            <a:ext cx="8502757" cy="5262563"/>
            <a:chOff x="235" y="720"/>
            <a:chExt cx="5285" cy="3315"/>
          </a:xfrm>
        </p:grpSpPr>
        <p:sp>
          <p:nvSpPr>
            <p:cNvPr id="786437" name="Rectangle 5"/>
            <p:cNvSpPr>
              <a:spLocks noChangeArrowheads="1"/>
            </p:cNvSpPr>
            <p:nvPr/>
          </p:nvSpPr>
          <p:spPr bwMode="auto">
            <a:xfrm>
              <a:off x="240" y="720"/>
              <a:ext cx="5280" cy="3312"/>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786438" name="Text Box 6"/>
            <p:cNvSpPr txBox="1">
              <a:spLocks noChangeArrowheads="1"/>
            </p:cNvSpPr>
            <p:nvPr/>
          </p:nvSpPr>
          <p:spPr bwMode="auto">
            <a:xfrm>
              <a:off x="235" y="755"/>
              <a:ext cx="5261" cy="3280"/>
            </a:xfrm>
            <a:prstGeom prst="rect">
              <a:avLst/>
            </a:prstGeom>
            <a:noFill/>
            <a:ln w="9525">
              <a:noFill/>
              <a:miter lim="800000"/>
              <a:headEnd/>
              <a:tailEnd/>
            </a:ln>
            <a:effectLst/>
          </p:spPr>
          <p:txBody>
            <a:bodyPr>
              <a:prstTxWarp prst="textNoShape">
                <a:avLst/>
              </a:prstTxWarp>
              <a:spAutoFit/>
            </a:bodyPr>
            <a:lstStyle/>
            <a:p>
              <a:pPr>
                <a:lnSpc>
                  <a:spcPct val="90000"/>
                </a:lnSpc>
              </a:pPr>
              <a:r>
                <a:rPr lang="en-US" dirty="0" smtClean="0">
                  <a:solidFill>
                    <a:srgbClr val="0000FF"/>
                  </a:solidFill>
                  <a:latin typeface="Courier New" charset="0"/>
                </a:rPr>
                <a:t>/*</a:t>
              </a:r>
            </a:p>
            <a:p>
              <a:pPr>
                <a:lnSpc>
                  <a:spcPct val="90000"/>
                </a:lnSpc>
              </a:pPr>
              <a:r>
                <a:rPr lang="en-US" dirty="0" smtClean="0">
                  <a:solidFill>
                    <a:srgbClr val="0000FF"/>
                  </a:solidFill>
                  <a:latin typeface="Courier New" charset="0"/>
                </a:rPr>
                <a:t> * Class: Expression</a:t>
              </a:r>
            </a:p>
            <a:p>
              <a:pPr>
                <a:lnSpc>
                  <a:spcPct val="90000"/>
                </a:lnSpc>
              </a:pPr>
              <a:r>
                <a:rPr lang="en-US" dirty="0" smtClean="0">
                  <a:solidFill>
                    <a:srgbClr val="0000FF"/>
                  </a:solidFill>
                  <a:latin typeface="Courier New" charset="0"/>
                </a:rPr>
                <a:t> * -----------------</a:t>
              </a:r>
            </a:p>
            <a:p>
              <a:pPr>
                <a:lnSpc>
                  <a:spcPct val="90000"/>
                </a:lnSpc>
              </a:pPr>
              <a:r>
                <a:rPr lang="en-US" dirty="0" smtClean="0">
                  <a:solidFill>
                    <a:srgbClr val="0000FF"/>
                  </a:solidFill>
                  <a:latin typeface="Courier New" charset="0"/>
                </a:rPr>
                <a:t> * This class is used to represent a node in an expression tree.</a:t>
              </a:r>
            </a:p>
            <a:p>
              <a:pPr>
                <a:lnSpc>
                  <a:spcPct val="90000"/>
                </a:lnSpc>
              </a:pPr>
              <a:r>
                <a:rPr lang="en-US" dirty="0" smtClean="0">
                  <a:solidFill>
                    <a:srgbClr val="0000FF"/>
                  </a:solidFill>
                  <a:latin typeface="Courier New" charset="0"/>
                </a:rPr>
                <a:t> * Expression itself is an abstract class.  Every Expression object</a:t>
              </a:r>
            </a:p>
            <a:p>
              <a:pPr>
                <a:lnSpc>
                  <a:spcPct val="90000"/>
                </a:lnSpc>
              </a:pPr>
              <a:r>
                <a:rPr lang="en-US" dirty="0" smtClean="0">
                  <a:solidFill>
                    <a:srgbClr val="0000FF"/>
                  </a:solidFill>
                  <a:latin typeface="Courier New" charset="0"/>
                </a:rPr>
                <a:t> * is therefore created using one of the three concrete subclasses:</a:t>
              </a:r>
            </a:p>
            <a:p>
              <a:pPr>
                <a:lnSpc>
                  <a:spcPct val="90000"/>
                </a:lnSpc>
              </a:pPr>
              <a:r>
                <a:rPr lang="en-US" dirty="0" smtClean="0">
                  <a:solidFill>
                    <a:srgbClr val="0000FF"/>
                  </a:solidFill>
                  <a:latin typeface="Courier New" charset="0"/>
                </a:rPr>
                <a:t> * </a:t>
              </a:r>
              <a:r>
                <a:rPr lang="en-US" dirty="0" err="1" smtClean="0">
                  <a:solidFill>
                    <a:srgbClr val="0000FF"/>
                  </a:solidFill>
                  <a:latin typeface="Courier New" charset="0"/>
                </a:rPr>
                <a:t>ConstantExp</a:t>
              </a:r>
              <a:r>
                <a:rPr lang="en-US" dirty="0" smtClean="0">
                  <a:solidFill>
                    <a:srgbClr val="0000FF"/>
                  </a:solidFill>
                  <a:latin typeface="Courier New" charset="0"/>
                </a:rPr>
                <a:t>, </a:t>
              </a:r>
              <a:r>
                <a:rPr lang="en-US" dirty="0" err="1" smtClean="0">
                  <a:solidFill>
                    <a:srgbClr val="0000FF"/>
                  </a:solidFill>
                  <a:latin typeface="Courier New" charset="0"/>
                </a:rPr>
                <a:t>IdentifierExp</a:t>
              </a:r>
              <a:r>
                <a:rPr lang="en-US" dirty="0" smtClean="0">
                  <a:solidFill>
                    <a:srgbClr val="0000FF"/>
                  </a:solidFill>
                  <a:latin typeface="Courier New" charset="0"/>
                </a:rPr>
                <a:t>, or </a:t>
              </a:r>
              <a:r>
                <a:rPr lang="en-US" dirty="0" err="1" smtClean="0">
                  <a:solidFill>
                    <a:srgbClr val="0000FF"/>
                  </a:solidFill>
                  <a:latin typeface="Courier New" charset="0"/>
                </a:rPr>
                <a:t>CompoundExp</a:t>
              </a:r>
              <a:r>
                <a:rPr lang="en-US" dirty="0" smtClean="0">
                  <a:solidFill>
                    <a:srgbClr val="0000FF"/>
                  </a:solidFill>
                  <a:latin typeface="Courier New" charset="0"/>
                </a:rPr>
                <a:t>.</a:t>
              </a:r>
            </a:p>
            <a:p>
              <a:pPr>
                <a:lnSpc>
                  <a:spcPct val="90000"/>
                </a:lnSpc>
              </a:pPr>
              <a:r>
                <a:rPr lang="en-US" dirty="0" smtClean="0">
                  <a:solidFill>
                    <a:srgbClr val="0000FF"/>
                  </a:solidFill>
                  <a:latin typeface="Courier New" charset="0"/>
                </a:rPr>
                <a:t> */</a:t>
              </a:r>
            </a:p>
            <a:p>
              <a:pPr>
                <a:lnSpc>
                  <a:spcPct val="90000"/>
                </a:lnSpc>
              </a:pPr>
              <a:endParaRPr lang="en-US" dirty="0" smtClean="0">
                <a:solidFill>
                  <a:srgbClr val="0000FF"/>
                </a:solidFill>
                <a:latin typeface="Courier New" charset="0"/>
              </a:endParaRPr>
            </a:p>
            <a:p>
              <a:pPr>
                <a:lnSpc>
                  <a:spcPct val="90000"/>
                </a:lnSpc>
              </a:pPr>
              <a:r>
                <a:rPr lang="en-US" dirty="0">
                  <a:latin typeface="Courier New" charset="0"/>
                </a:rPr>
                <a:t>class Expression {</a:t>
              </a:r>
            </a:p>
            <a:p>
              <a:pPr>
                <a:lnSpc>
                  <a:spcPct val="90000"/>
                </a:lnSpc>
              </a:pPr>
              <a:endParaRPr lang="en-US" sz="900" dirty="0">
                <a:latin typeface="Courier New" charset="0"/>
              </a:endParaRPr>
            </a:p>
            <a:p>
              <a:pPr>
                <a:lnSpc>
                  <a:spcPct val="90000"/>
                </a:lnSpc>
              </a:pPr>
              <a:r>
                <a:rPr lang="en-US" dirty="0">
                  <a:latin typeface="Courier New" charset="0"/>
                </a:rPr>
                <a:t>public:</a:t>
              </a:r>
            </a:p>
            <a:p>
              <a:pPr>
                <a:lnSpc>
                  <a:spcPct val="90000"/>
                </a:lnSpc>
              </a:pPr>
              <a:endParaRPr lang="en-US" sz="900" dirty="0" smtClean="0">
                <a:latin typeface="Courier New" charset="0"/>
              </a:endParaRPr>
            </a:p>
            <a:p>
              <a:pPr>
                <a:lnSpc>
                  <a:spcPct val="90000"/>
                </a:lnSpc>
              </a:pPr>
              <a:r>
                <a:rPr lang="en-US" dirty="0" smtClean="0">
                  <a:latin typeface="Courier New" charset="0"/>
                </a:rPr>
                <a:t>   Expression</a:t>
              </a:r>
              <a:r>
                <a:rPr lang="en-US" dirty="0">
                  <a:latin typeface="Courier New" charset="0"/>
                </a:rPr>
                <a:t>();</a:t>
              </a:r>
              <a:endParaRPr lang="en-US" dirty="0" smtClean="0">
                <a:latin typeface="Courier New" charset="0"/>
              </a:endParaRPr>
            </a:p>
            <a:p>
              <a:pPr>
                <a:lnSpc>
                  <a:spcPct val="90000"/>
                </a:lnSpc>
              </a:pPr>
              <a:r>
                <a:rPr lang="en-US" dirty="0" smtClean="0">
                  <a:latin typeface="Courier New" charset="0"/>
                </a:rPr>
                <a:t>   virtual </a:t>
              </a:r>
              <a:r>
                <a:rPr lang="en-US" dirty="0">
                  <a:latin typeface="Courier New" charset="0"/>
                </a:rPr>
                <a:t>~Expression();</a:t>
              </a:r>
              <a:endParaRPr lang="en-US" dirty="0" smtClean="0">
                <a:latin typeface="Courier New" charset="0"/>
              </a:endParaRPr>
            </a:p>
            <a:p>
              <a:pPr>
                <a:lnSpc>
                  <a:spcPct val="90000"/>
                </a:lnSpc>
              </a:pPr>
              <a:r>
                <a:rPr lang="en-US" dirty="0" smtClean="0">
                  <a:latin typeface="Courier New" charset="0"/>
                </a:rPr>
                <a:t>   virtual </a:t>
              </a:r>
              <a:r>
                <a:rPr lang="en-US" dirty="0" err="1">
                  <a:latin typeface="Courier New" charset="0"/>
                </a:rPr>
                <a:t>int</a:t>
              </a:r>
              <a:r>
                <a:rPr lang="en-US" dirty="0">
                  <a:latin typeface="Courier New" charset="0"/>
                </a:rPr>
                <a:t> </a:t>
              </a:r>
              <a:r>
                <a:rPr lang="en-US" dirty="0" err="1">
                  <a:latin typeface="Courier New" charset="0"/>
                </a:rPr>
                <a:t>eval</a:t>
              </a:r>
              <a:r>
                <a:rPr lang="en-US" dirty="0" err="1" smtClean="0">
                  <a:latin typeface="Courier New" charset="0"/>
                </a:rPr>
                <a:t>(EvaluationContext</a:t>
              </a:r>
              <a:r>
                <a:rPr lang="en-US" dirty="0" smtClean="0">
                  <a:latin typeface="Courier New" charset="0"/>
                </a:rPr>
                <a:t> &amp; context) </a:t>
              </a:r>
              <a:r>
                <a:rPr lang="en-US" dirty="0">
                  <a:latin typeface="Courier New" charset="0"/>
                </a:rPr>
                <a:t>= 0;</a:t>
              </a:r>
              <a:endParaRPr lang="en-US" dirty="0" smtClean="0">
                <a:latin typeface="Courier New" charset="0"/>
              </a:endParaRPr>
            </a:p>
            <a:p>
              <a:pPr>
                <a:lnSpc>
                  <a:spcPct val="90000"/>
                </a:lnSpc>
              </a:pPr>
              <a:r>
                <a:rPr lang="en-US" dirty="0" smtClean="0">
                  <a:latin typeface="Courier New" charset="0"/>
                </a:rPr>
                <a:t>   virtual </a:t>
              </a:r>
              <a:r>
                <a:rPr lang="en-US" dirty="0" err="1" smtClean="0">
                  <a:latin typeface="Courier New" charset="0"/>
                </a:rPr>
                <a:t>std::string</a:t>
              </a:r>
              <a:r>
                <a:rPr lang="en-US" dirty="0" smtClean="0">
                  <a:latin typeface="Courier New" charset="0"/>
                </a:rPr>
                <a:t> </a:t>
              </a:r>
              <a:r>
                <a:rPr lang="en-US" dirty="0" err="1">
                  <a:latin typeface="Courier New" charset="0"/>
                </a:rPr>
                <a:t>toString</a:t>
              </a:r>
              <a:r>
                <a:rPr lang="en-US" dirty="0">
                  <a:latin typeface="Courier New" charset="0"/>
                </a:rPr>
                <a:t>() = 0;</a:t>
              </a:r>
              <a:endParaRPr lang="en-US" dirty="0" smtClean="0">
                <a:latin typeface="Courier New" charset="0"/>
              </a:endParaRPr>
            </a:p>
            <a:p>
              <a:pPr>
                <a:lnSpc>
                  <a:spcPct val="90000"/>
                </a:lnSpc>
              </a:pPr>
              <a:r>
                <a:rPr lang="en-US" dirty="0" smtClean="0">
                  <a:latin typeface="Courier New" charset="0"/>
                </a:rPr>
                <a:t>   virtual </a:t>
              </a:r>
              <a:r>
                <a:rPr lang="en-US" dirty="0" err="1" smtClean="0">
                  <a:latin typeface="Courier New" charset="0"/>
                </a:rPr>
                <a:t>ExpressionType</a:t>
              </a:r>
              <a:r>
                <a:rPr lang="en-US" dirty="0" smtClean="0">
                  <a:latin typeface="Courier New" charset="0"/>
                </a:rPr>
                <a:t> </a:t>
              </a:r>
              <a:r>
                <a:rPr lang="en-US" dirty="0">
                  <a:latin typeface="Courier New" charset="0"/>
                </a:rPr>
                <a:t>type() = 0;</a:t>
              </a:r>
            </a:p>
            <a:p>
              <a:pPr>
                <a:lnSpc>
                  <a:spcPct val="90000"/>
                </a:lnSpc>
              </a:pPr>
              <a:endParaRPr lang="en-US" sz="900" dirty="0" smtClean="0">
                <a:latin typeface="Courier New" charset="0"/>
              </a:endParaRPr>
            </a:p>
            <a:p>
              <a:pPr>
                <a:lnSpc>
                  <a:spcPct val="90000"/>
                </a:lnSpc>
              </a:pPr>
              <a:r>
                <a:rPr lang="en-US" dirty="0" smtClean="0">
                  <a:solidFill>
                    <a:srgbClr val="0000FF"/>
                  </a:solidFill>
                  <a:latin typeface="Courier New" charset="0"/>
                </a:rPr>
                <a:t>/* Getter methods for convenience */</a:t>
              </a:r>
            </a:p>
            <a:p>
              <a:pPr>
                <a:lnSpc>
                  <a:spcPct val="90000"/>
                </a:lnSpc>
              </a:pPr>
              <a:endParaRPr lang="en-US" sz="1000" dirty="0" smtClean="0">
                <a:latin typeface="Courier New" charset="0"/>
              </a:endParaRPr>
            </a:p>
            <a:p>
              <a:pPr>
                <a:lnSpc>
                  <a:spcPct val="90000"/>
                </a:lnSpc>
              </a:pPr>
              <a:r>
                <a:rPr lang="en-US" dirty="0" smtClean="0">
                  <a:latin typeface="Courier New" charset="0"/>
                </a:rPr>
                <a:t>   virtual </a:t>
              </a:r>
              <a:r>
                <a:rPr lang="en-US" dirty="0" err="1" smtClean="0">
                  <a:latin typeface="Courier New" charset="0"/>
                </a:rPr>
                <a:t>int</a:t>
              </a:r>
              <a:r>
                <a:rPr lang="en-US" dirty="0" smtClean="0">
                  <a:latin typeface="Courier New" charset="0"/>
                </a:rPr>
                <a:t> </a:t>
              </a:r>
              <a:r>
                <a:rPr lang="en-US" dirty="0" err="1" smtClean="0">
                  <a:latin typeface="Courier New" charset="0"/>
                </a:rPr>
                <a:t>getConstantValue</a:t>
              </a:r>
              <a:r>
                <a:rPr lang="en-US" dirty="0" smtClean="0">
                  <a:latin typeface="Courier New" charset="0"/>
                </a:rPr>
                <a:t>();</a:t>
              </a:r>
            </a:p>
            <a:p>
              <a:pPr>
                <a:lnSpc>
                  <a:spcPct val="90000"/>
                </a:lnSpc>
              </a:pPr>
              <a:r>
                <a:rPr lang="en-US" dirty="0" smtClean="0">
                  <a:latin typeface="Courier New" charset="0"/>
                </a:rPr>
                <a:t>   virtual </a:t>
              </a:r>
              <a:r>
                <a:rPr lang="en-US" dirty="0" err="1" smtClean="0">
                  <a:latin typeface="Courier New" charset="0"/>
                </a:rPr>
                <a:t>std::string</a:t>
              </a:r>
              <a:r>
                <a:rPr lang="en-US" dirty="0" smtClean="0">
                  <a:latin typeface="Courier New" charset="0"/>
                </a:rPr>
                <a:t> </a:t>
              </a:r>
              <a:r>
                <a:rPr lang="en-US" dirty="0" err="1" smtClean="0">
                  <a:latin typeface="Courier New" charset="0"/>
                </a:rPr>
                <a:t>getIdentifierName</a:t>
              </a:r>
              <a:r>
                <a:rPr lang="en-US" dirty="0" smtClean="0">
                  <a:latin typeface="Courier New" charset="0"/>
                </a:rPr>
                <a:t>();</a:t>
              </a:r>
            </a:p>
            <a:p>
              <a:pPr>
                <a:lnSpc>
                  <a:spcPct val="90000"/>
                </a:lnSpc>
              </a:pPr>
              <a:r>
                <a:rPr lang="en-US" dirty="0" smtClean="0">
                  <a:latin typeface="Courier New" charset="0"/>
                </a:rPr>
                <a:t>   virtual </a:t>
              </a:r>
              <a:r>
                <a:rPr lang="en-US" dirty="0" err="1" smtClean="0">
                  <a:latin typeface="Courier New" charset="0"/>
                </a:rPr>
                <a:t>std::string</a:t>
              </a:r>
              <a:r>
                <a:rPr lang="en-US" dirty="0" smtClean="0">
                  <a:latin typeface="Courier New" charset="0"/>
                </a:rPr>
                <a:t> </a:t>
              </a:r>
              <a:r>
                <a:rPr lang="en-US" dirty="0" err="1" smtClean="0">
                  <a:latin typeface="Courier New" charset="0"/>
                </a:rPr>
                <a:t>getOperator</a:t>
              </a:r>
              <a:r>
                <a:rPr lang="en-US" dirty="0" smtClean="0">
                  <a:latin typeface="Courier New" charset="0"/>
                </a:rPr>
                <a:t>();</a:t>
              </a:r>
            </a:p>
            <a:p>
              <a:pPr>
                <a:lnSpc>
                  <a:spcPct val="90000"/>
                </a:lnSpc>
              </a:pPr>
              <a:r>
                <a:rPr lang="en-US" dirty="0" smtClean="0">
                  <a:latin typeface="Courier New" charset="0"/>
                </a:rPr>
                <a:t>   virtual Expression *</a:t>
              </a:r>
              <a:r>
                <a:rPr lang="en-US" dirty="0" err="1" smtClean="0">
                  <a:latin typeface="Courier New" charset="0"/>
                </a:rPr>
                <a:t>getLHS</a:t>
              </a:r>
              <a:r>
                <a:rPr lang="en-US" dirty="0" smtClean="0">
                  <a:latin typeface="Courier New" charset="0"/>
                </a:rPr>
                <a:t>();</a:t>
              </a:r>
            </a:p>
            <a:p>
              <a:pPr>
                <a:lnSpc>
                  <a:spcPct val="90000"/>
                </a:lnSpc>
              </a:pPr>
              <a:r>
                <a:rPr lang="en-US" dirty="0" smtClean="0">
                  <a:latin typeface="Courier New" charset="0"/>
                </a:rPr>
                <a:t>   virtual Expression *</a:t>
              </a:r>
              <a:r>
                <a:rPr lang="en-US" dirty="0" err="1" smtClean="0">
                  <a:latin typeface="Courier New" charset="0"/>
                </a:rPr>
                <a:t>getRHS</a:t>
              </a:r>
              <a:r>
                <a:rPr lang="en-US" dirty="0" smtClean="0">
                  <a:latin typeface="Courier New" charset="0"/>
                </a:rPr>
                <a:t>();</a:t>
              </a:r>
            </a:p>
            <a:p>
              <a:pPr>
                <a:lnSpc>
                  <a:spcPct val="90000"/>
                </a:lnSpc>
              </a:pPr>
              <a:endParaRPr lang="en-US" sz="1000" dirty="0" smtClean="0">
                <a:latin typeface="Courier New" charset="0"/>
              </a:endParaRPr>
            </a:p>
            <a:p>
              <a:pPr>
                <a:lnSpc>
                  <a:spcPct val="90000"/>
                </a:lnSpc>
              </a:pPr>
              <a:r>
                <a:rPr lang="en-US" dirty="0" smtClean="0">
                  <a:latin typeface="Courier New" charset="0"/>
                </a:rPr>
                <a:t>}</a:t>
              </a:r>
              <a:r>
                <a:rPr lang="en-US" dirty="0">
                  <a:latin typeface="Courier New" charset="0"/>
                </a:rPr>
                <a:t>;</a:t>
              </a:r>
              <a:endParaRPr lang="en-US" dirty="0">
                <a:solidFill>
                  <a:srgbClr val="0000FF"/>
                </a:solidFill>
                <a:latin typeface="Courier New" charset="0"/>
              </a:endParaRPr>
            </a:p>
          </p:txBody>
        </p:sp>
      </p:grpSp>
      <p:sp>
        <p:nvSpPr>
          <p:cNvPr id="786439" name="Rectangle 7"/>
          <p:cNvSpPr>
            <a:spLocks noChangeArrowheads="1"/>
          </p:cNvSpPr>
          <p:nvPr/>
        </p:nvSpPr>
        <p:spPr bwMode="auto">
          <a:xfrm>
            <a:off x="0" y="0"/>
            <a:ext cx="9131300" cy="1089025"/>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786440" name="Rectangle 8"/>
          <p:cNvSpPr>
            <a:spLocks noChangeArrowheads="1"/>
          </p:cNvSpPr>
          <p:nvPr/>
        </p:nvSpPr>
        <p:spPr bwMode="auto">
          <a:xfrm>
            <a:off x="0" y="6567488"/>
            <a:ext cx="9131300" cy="290512"/>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786441" name="Rectangle 9"/>
          <p:cNvSpPr>
            <a:spLocks noGrp="1" noChangeArrowheads="1"/>
          </p:cNvSpPr>
          <p:nvPr>
            <p:ph type="title"/>
          </p:nvPr>
        </p:nvSpPr>
        <p:spPr>
          <a:xfrm>
            <a:off x="0" y="76200"/>
            <a:ext cx="9144000" cy="1143000"/>
          </a:xfrm>
          <a:noFill/>
          <a:ln/>
        </p:spPr>
        <p:txBody>
          <a:bodyPr/>
          <a:lstStyle/>
          <a:p>
            <a:r>
              <a:rPr lang="en-US" sz="4000">
                <a:solidFill>
                  <a:srgbClr val="FF0000"/>
                </a:solidFill>
              </a:rPr>
              <a:t>The </a:t>
            </a:r>
            <a:r>
              <a:rPr lang="en-US" sz="3600" b="1">
                <a:solidFill>
                  <a:srgbClr val="FF0000"/>
                </a:solidFill>
                <a:latin typeface="Courier New" charset="0"/>
              </a:rPr>
              <a:t>exp.h</a:t>
            </a:r>
            <a:r>
              <a:rPr lang="en-US" sz="4000">
                <a:solidFill>
                  <a:srgbClr val="FF0000"/>
                </a:solidFill>
              </a:rPr>
              <a:t> Interface</a:t>
            </a:r>
            <a:endParaRPr lang="en-US">
              <a:solidFill>
                <a:srgbClr val="FF0000"/>
              </a:solidFill>
            </a:endParaRPr>
          </a:p>
        </p:txBody>
      </p:sp>
      <p:sp>
        <p:nvSpPr>
          <p:cNvPr id="786442" name="Rectangle 10"/>
          <p:cNvSpPr>
            <a:spLocks noChangeArrowheads="1"/>
          </p:cNvSpPr>
          <p:nvPr/>
        </p:nvSpPr>
        <p:spPr bwMode="auto">
          <a:xfrm>
            <a:off x="304800" y="1076325"/>
            <a:ext cx="8534400" cy="5476875"/>
          </a:xfrm>
          <a:prstGeom prst="rect">
            <a:avLst/>
          </a:prstGeom>
          <a:noFill/>
          <a:ln w="9525">
            <a:solidFill>
              <a:schemeClr val="tx1"/>
            </a:solidFill>
            <a:miter lim="800000"/>
            <a:headEnd/>
            <a:tailEnd/>
          </a:ln>
          <a:effectLst/>
        </p:spPr>
        <p:txBody>
          <a:bodyPr wrap="none" anchor="ctr">
            <a:prstTxWarp prst="textNoShape">
              <a:avLst/>
            </a:prstTxWarp>
          </a:bodyPr>
          <a:lstStyle/>
          <a:p>
            <a:pPr algn="ctr"/>
            <a:endParaRPr lang="en-US" sz="2400" b="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1" fill="hold" grpId="0" nodeType="afterEffect">
                                  <p:stCondLst>
                                    <p:cond delay="0"/>
                                  </p:stCondLst>
                                  <p:childTnLst>
                                    <p:anim calcmode="lin" valueType="num">
                                      <p:cBhvr additive="base">
                                        <p:cTn id="6" dur="1000"/>
                                        <p:tgtEl>
                                          <p:spTgt spid="786435"/>
                                        </p:tgtEl>
                                        <p:attrNameLst>
                                          <p:attrName>ppt_x</p:attrName>
                                        </p:attrNameLst>
                                      </p:cBhvr>
                                      <p:tavLst>
                                        <p:tav tm="0">
                                          <p:val>
                                            <p:strVal val="ppt_x"/>
                                          </p:val>
                                        </p:tav>
                                        <p:tav tm="100000">
                                          <p:val>
                                            <p:strVal val="ppt_x"/>
                                          </p:val>
                                        </p:tav>
                                      </p:tavLst>
                                    </p:anim>
                                    <p:anim calcmode="lin" valueType="num">
                                      <p:cBhvr additive="base">
                                        <p:cTn id="7" dur="1000"/>
                                        <p:tgtEl>
                                          <p:spTgt spid="786435"/>
                                        </p:tgtEl>
                                        <p:attrNameLst>
                                          <p:attrName>ppt_y</p:attrName>
                                        </p:attrNameLst>
                                      </p:cBhvr>
                                      <p:tavLst>
                                        <p:tav tm="0">
                                          <p:val>
                                            <p:strVal val="ppt_y"/>
                                          </p:val>
                                        </p:tav>
                                        <p:tav tm="100000">
                                          <p:val>
                                            <p:strVal val="0-ppt_h/2"/>
                                          </p:val>
                                        </p:tav>
                                      </p:tavLst>
                                    </p:anim>
                                    <p:set>
                                      <p:cBhvr>
                                        <p:cTn id="8" dur="1" fill="hold">
                                          <p:stCondLst>
                                            <p:cond delay="999"/>
                                          </p:stCondLst>
                                        </p:cTn>
                                        <p:tgtEl>
                                          <p:spTgt spid="786435"/>
                                        </p:tgtEl>
                                        <p:attrNameLst>
                                          <p:attrName>style.visibility</p:attrName>
                                        </p:attrNameLst>
                                      </p:cBhvr>
                                      <p:to>
                                        <p:strVal val="hidden"/>
                                      </p:to>
                                    </p:set>
                                  </p:childTnLst>
                                </p:cTn>
                              </p:par>
                              <p:par>
                                <p:cTn id="9" presetID="2" presetClass="entr" presetSubtype="4" fill="hold" nodeType="withEffect">
                                  <p:stCondLst>
                                    <p:cond delay="0"/>
                                  </p:stCondLst>
                                  <p:childTnLst>
                                    <p:set>
                                      <p:cBhvr>
                                        <p:cTn id="10" dur="1" fill="hold">
                                          <p:stCondLst>
                                            <p:cond delay="0"/>
                                          </p:stCondLst>
                                        </p:cTn>
                                        <p:tgtEl>
                                          <p:spTgt spid="786436"/>
                                        </p:tgtEl>
                                        <p:attrNameLst>
                                          <p:attrName>style.visibility</p:attrName>
                                        </p:attrNameLst>
                                      </p:cBhvr>
                                      <p:to>
                                        <p:strVal val="visible"/>
                                      </p:to>
                                    </p:set>
                                    <p:anim calcmode="lin" valueType="num">
                                      <p:cBhvr additive="base">
                                        <p:cTn id="11" dur="1000" fill="hold"/>
                                        <p:tgtEl>
                                          <p:spTgt spid="786436"/>
                                        </p:tgtEl>
                                        <p:attrNameLst>
                                          <p:attrName>ppt_x</p:attrName>
                                        </p:attrNameLst>
                                      </p:cBhvr>
                                      <p:tavLst>
                                        <p:tav tm="0">
                                          <p:val>
                                            <p:strVal val="#ppt_x"/>
                                          </p:val>
                                        </p:tav>
                                        <p:tav tm="100000">
                                          <p:val>
                                            <p:strVal val="#ppt_x"/>
                                          </p:val>
                                        </p:tav>
                                      </p:tavLst>
                                    </p:anim>
                                    <p:anim calcmode="lin" valueType="num">
                                      <p:cBhvr additive="base">
                                        <p:cTn id="12" dur="1000" fill="hold"/>
                                        <p:tgtEl>
                                          <p:spTgt spid="7864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6435" grpId="0"/>
    </p:bld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49570" name="Rectangle 2"/>
          <p:cNvSpPr>
            <a:spLocks noChangeArrowheads="1"/>
          </p:cNvSpPr>
          <p:nvPr/>
        </p:nvSpPr>
        <p:spPr bwMode="auto">
          <a:xfrm>
            <a:off x="304800" y="1076325"/>
            <a:ext cx="8534400" cy="5476875"/>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400" b="0"/>
          </a:p>
        </p:txBody>
      </p:sp>
      <p:sp>
        <p:nvSpPr>
          <p:cNvPr id="749571" name="Text Box 3"/>
          <p:cNvSpPr txBox="1">
            <a:spLocks noChangeArrowheads="1"/>
          </p:cNvSpPr>
          <p:nvPr/>
        </p:nvSpPr>
        <p:spPr bwMode="auto">
          <a:xfrm>
            <a:off x="350838" y="1197864"/>
            <a:ext cx="8440737" cy="5206554"/>
          </a:xfrm>
          <a:prstGeom prst="rect">
            <a:avLst/>
          </a:prstGeom>
          <a:noFill/>
          <a:ln w="9525">
            <a:noFill/>
            <a:miter lim="800000"/>
            <a:headEnd/>
            <a:tailEnd/>
          </a:ln>
          <a:effectLst/>
        </p:spPr>
        <p:txBody>
          <a:bodyPr>
            <a:prstTxWarp prst="textNoShape">
              <a:avLst/>
            </a:prstTxWarp>
            <a:spAutoFit/>
          </a:bodyPr>
          <a:lstStyle/>
          <a:p>
            <a:pPr>
              <a:lnSpc>
                <a:spcPct val="90000"/>
              </a:lnSpc>
            </a:pPr>
            <a:r>
              <a:rPr lang="en-US" dirty="0" smtClean="0">
                <a:solidFill>
                  <a:srgbClr val="0000FF"/>
                </a:solidFill>
                <a:latin typeface="Courier New" charset="0"/>
              </a:rPr>
              <a:t>/*</a:t>
            </a:r>
          </a:p>
          <a:p>
            <a:pPr>
              <a:lnSpc>
                <a:spcPct val="90000"/>
              </a:lnSpc>
            </a:pPr>
            <a:r>
              <a:rPr lang="en-US" dirty="0" smtClean="0">
                <a:solidFill>
                  <a:srgbClr val="0000FF"/>
                </a:solidFill>
                <a:latin typeface="Courier New" charset="0"/>
              </a:rPr>
              <a:t> * Class: Expression</a:t>
            </a:r>
          </a:p>
          <a:p>
            <a:pPr>
              <a:lnSpc>
                <a:spcPct val="90000"/>
              </a:lnSpc>
            </a:pPr>
            <a:r>
              <a:rPr lang="en-US" dirty="0" smtClean="0">
                <a:solidFill>
                  <a:srgbClr val="0000FF"/>
                </a:solidFill>
                <a:latin typeface="Courier New" charset="0"/>
              </a:rPr>
              <a:t> * -----------------</a:t>
            </a:r>
          </a:p>
          <a:p>
            <a:pPr>
              <a:lnSpc>
                <a:spcPct val="90000"/>
              </a:lnSpc>
            </a:pPr>
            <a:r>
              <a:rPr lang="en-US" dirty="0" smtClean="0">
                <a:solidFill>
                  <a:srgbClr val="0000FF"/>
                </a:solidFill>
                <a:latin typeface="Courier New" charset="0"/>
              </a:rPr>
              <a:t> * This class is used to represent a node in an expression tree.</a:t>
            </a:r>
          </a:p>
          <a:p>
            <a:pPr>
              <a:lnSpc>
                <a:spcPct val="90000"/>
              </a:lnSpc>
            </a:pPr>
            <a:r>
              <a:rPr lang="en-US" dirty="0" smtClean="0">
                <a:solidFill>
                  <a:srgbClr val="0000FF"/>
                </a:solidFill>
                <a:latin typeface="Courier New" charset="0"/>
              </a:rPr>
              <a:t> * Expression itself is an abstract class.  Every Expression object</a:t>
            </a:r>
          </a:p>
          <a:p>
            <a:pPr>
              <a:lnSpc>
                <a:spcPct val="90000"/>
              </a:lnSpc>
            </a:pPr>
            <a:r>
              <a:rPr lang="en-US" dirty="0" smtClean="0">
                <a:solidFill>
                  <a:srgbClr val="0000FF"/>
                </a:solidFill>
                <a:latin typeface="Courier New" charset="0"/>
              </a:rPr>
              <a:t> * is therefore created using one of the three concrete subclasses:</a:t>
            </a:r>
          </a:p>
          <a:p>
            <a:pPr>
              <a:lnSpc>
                <a:spcPct val="90000"/>
              </a:lnSpc>
            </a:pPr>
            <a:r>
              <a:rPr lang="en-US" dirty="0" smtClean="0">
                <a:solidFill>
                  <a:srgbClr val="0000FF"/>
                </a:solidFill>
                <a:latin typeface="Courier New" charset="0"/>
              </a:rPr>
              <a:t> * </a:t>
            </a:r>
            <a:r>
              <a:rPr lang="en-US" dirty="0" err="1" smtClean="0">
                <a:solidFill>
                  <a:srgbClr val="0000FF"/>
                </a:solidFill>
                <a:latin typeface="Courier New" charset="0"/>
              </a:rPr>
              <a:t>ConstantExp</a:t>
            </a:r>
            <a:r>
              <a:rPr lang="en-US" dirty="0" smtClean="0">
                <a:solidFill>
                  <a:srgbClr val="0000FF"/>
                </a:solidFill>
                <a:latin typeface="Courier New" charset="0"/>
              </a:rPr>
              <a:t>, </a:t>
            </a:r>
            <a:r>
              <a:rPr lang="en-US" dirty="0" err="1" smtClean="0">
                <a:solidFill>
                  <a:srgbClr val="0000FF"/>
                </a:solidFill>
                <a:latin typeface="Courier New" charset="0"/>
              </a:rPr>
              <a:t>IdentifierExp</a:t>
            </a:r>
            <a:r>
              <a:rPr lang="en-US" dirty="0" smtClean="0">
                <a:solidFill>
                  <a:srgbClr val="0000FF"/>
                </a:solidFill>
                <a:latin typeface="Courier New" charset="0"/>
              </a:rPr>
              <a:t>, or </a:t>
            </a:r>
            <a:r>
              <a:rPr lang="en-US" dirty="0" err="1" smtClean="0">
                <a:solidFill>
                  <a:srgbClr val="0000FF"/>
                </a:solidFill>
                <a:latin typeface="Courier New" charset="0"/>
              </a:rPr>
              <a:t>CompoundExp</a:t>
            </a:r>
            <a:r>
              <a:rPr lang="en-US" dirty="0" smtClean="0">
                <a:solidFill>
                  <a:srgbClr val="0000FF"/>
                </a:solidFill>
                <a:latin typeface="Courier New" charset="0"/>
              </a:rPr>
              <a:t>.</a:t>
            </a:r>
          </a:p>
          <a:p>
            <a:pPr>
              <a:lnSpc>
                <a:spcPct val="90000"/>
              </a:lnSpc>
            </a:pPr>
            <a:r>
              <a:rPr lang="en-US" dirty="0" smtClean="0">
                <a:solidFill>
                  <a:srgbClr val="0000FF"/>
                </a:solidFill>
                <a:latin typeface="Courier New" charset="0"/>
              </a:rPr>
              <a:t> */</a:t>
            </a:r>
          </a:p>
          <a:p>
            <a:pPr>
              <a:lnSpc>
                <a:spcPct val="90000"/>
              </a:lnSpc>
            </a:pPr>
            <a:endParaRPr lang="en-US" dirty="0" smtClean="0">
              <a:solidFill>
                <a:srgbClr val="0000FF"/>
              </a:solidFill>
              <a:latin typeface="Courier New" charset="0"/>
            </a:endParaRPr>
          </a:p>
          <a:p>
            <a:pPr>
              <a:lnSpc>
                <a:spcPct val="90000"/>
              </a:lnSpc>
            </a:pPr>
            <a:r>
              <a:rPr lang="en-US" dirty="0" smtClean="0">
                <a:latin typeface="Courier New" charset="0"/>
              </a:rPr>
              <a:t>class Expression {</a:t>
            </a:r>
          </a:p>
          <a:p>
            <a:pPr>
              <a:lnSpc>
                <a:spcPct val="90000"/>
              </a:lnSpc>
            </a:pPr>
            <a:endParaRPr lang="en-US" sz="900" dirty="0" smtClean="0">
              <a:latin typeface="Courier New" charset="0"/>
            </a:endParaRPr>
          </a:p>
          <a:p>
            <a:pPr>
              <a:lnSpc>
                <a:spcPct val="90000"/>
              </a:lnSpc>
            </a:pPr>
            <a:r>
              <a:rPr lang="en-US" dirty="0" smtClean="0">
                <a:latin typeface="Courier New" charset="0"/>
              </a:rPr>
              <a:t>public:</a:t>
            </a:r>
          </a:p>
          <a:p>
            <a:pPr>
              <a:lnSpc>
                <a:spcPct val="90000"/>
              </a:lnSpc>
            </a:pPr>
            <a:endParaRPr lang="en-US" sz="900" dirty="0" smtClean="0">
              <a:latin typeface="Courier New" charset="0"/>
            </a:endParaRPr>
          </a:p>
          <a:p>
            <a:pPr>
              <a:lnSpc>
                <a:spcPct val="90000"/>
              </a:lnSpc>
            </a:pPr>
            <a:r>
              <a:rPr lang="en-US" dirty="0" smtClean="0">
                <a:latin typeface="Courier New" charset="0"/>
              </a:rPr>
              <a:t>   Expression();</a:t>
            </a:r>
          </a:p>
          <a:p>
            <a:pPr>
              <a:lnSpc>
                <a:spcPct val="90000"/>
              </a:lnSpc>
            </a:pPr>
            <a:r>
              <a:rPr lang="en-US" dirty="0" smtClean="0">
                <a:latin typeface="Courier New" charset="0"/>
              </a:rPr>
              <a:t>   virtual ~Expression();</a:t>
            </a:r>
          </a:p>
          <a:p>
            <a:pPr>
              <a:lnSpc>
                <a:spcPct val="90000"/>
              </a:lnSpc>
            </a:pPr>
            <a:r>
              <a:rPr lang="en-US" dirty="0" smtClean="0">
                <a:latin typeface="Courier New" charset="0"/>
              </a:rPr>
              <a:t>   virtual </a:t>
            </a:r>
            <a:r>
              <a:rPr lang="en-US" dirty="0" err="1" smtClean="0">
                <a:latin typeface="Courier New" charset="0"/>
              </a:rPr>
              <a:t>int</a:t>
            </a:r>
            <a:r>
              <a:rPr lang="en-US" dirty="0" smtClean="0">
                <a:latin typeface="Courier New" charset="0"/>
              </a:rPr>
              <a:t> </a:t>
            </a:r>
            <a:r>
              <a:rPr lang="en-US" dirty="0" err="1" smtClean="0">
                <a:latin typeface="Courier New" charset="0"/>
              </a:rPr>
              <a:t>eval(EvaluationContext</a:t>
            </a:r>
            <a:r>
              <a:rPr lang="en-US" dirty="0" smtClean="0">
                <a:latin typeface="Courier New" charset="0"/>
              </a:rPr>
              <a:t> &amp; context) = 0;</a:t>
            </a:r>
          </a:p>
          <a:p>
            <a:pPr>
              <a:lnSpc>
                <a:spcPct val="90000"/>
              </a:lnSpc>
            </a:pPr>
            <a:r>
              <a:rPr lang="en-US" dirty="0" smtClean="0">
                <a:latin typeface="Courier New" charset="0"/>
              </a:rPr>
              <a:t>   virtual </a:t>
            </a:r>
            <a:r>
              <a:rPr lang="en-US" dirty="0" err="1" smtClean="0">
                <a:latin typeface="Courier New" charset="0"/>
              </a:rPr>
              <a:t>std::string</a:t>
            </a:r>
            <a:r>
              <a:rPr lang="en-US" dirty="0" smtClean="0">
                <a:latin typeface="Courier New" charset="0"/>
              </a:rPr>
              <a:t> </a:t>
            </a:r>
            <a:r>
              <a:rPr lang="en-US" dirty="0" err="1" smtClean="0">
                <a:latin typeface="Courier New" charset="0"/>
              </a:rPr>
              <a:t>toString</a:t>
            </a:r>
            <a:r>
              <a:rPr lang="en-US" dirty="0" smtClean="0">
                <a:latin typeface="Courier New" charset="0"/>
              </a:rPr>
              <a:t>() = 0;</a:t>
            </a:r>
          </a:p>
          <a:p>
            <a:pPr>
              <a:lnSpc>
                <a:spcPct val="90000"/>
              </a:lnSpc>
            </a:pPr>
            <a:r>
              <a:rPr lang="en-US" dirty="0" smtClean="0">
                <a:latin typeface="Courier New" charset="0"/>
              </a:rPr>
              <a:t>   virtual </a:t>
            </a:r>
            <a:r>
              <a:rPr lang="en-US" dirty="0" err="1" smtClean="0">
                <a:latin typeface="Courier New" charset="0"/>
              </a:rPr>
              <a:t>ExpressionType</a:t>
            </a:r>
            <a:r>
              <a:rPr lang="en-US" dirty="0" smtClean="0">
                <a:latin typeface="Courier New" charset="0"/>
              </a:rPr>
              <a:t> type() = 0;</a:t>
            </a:r>
          </a:p>
          <a:p>
            <a:pPr>
              <a:lnSpc>
                <a:spcPct val="90000"/>
              </a:lnSpc>
            </a:pPr>
            <a:endParaRPr lang="en-US" sz="900" dirty="0" smtClean="0">
              <a:latin typeface="Courier New" charset="0"/>
            </a:endParaRPr>
          </a:p>
          <a:p>
            <a:pPr>
              <a:lnSpc>
                <a:spcPct val="90000"/>
              </a:lnSpc>
            </a:pPr>
            <a:r>
              <a:rPr lang="en-US" dirty="0" smtClean="0">
                <a:solidFill>
                  <a:srgbClr val="0000FF"/>
                </a:solidFill>
                <a:latin typeface="Courier New" charset="0"/>
              </a:rPr>
              <a:t>/* Getter methods for convenience */</a:t>
            </a:r>
          </a:p>
          <a:p>
            <a:pPr>
              <a:lnSpc>
                <a:spcPct val="90000"/>
              </a:lnSpc>
            </a:pPr>
            <a:endParaRPr lang="en-US" sz="1000" dirty="0" smtClean="0">
              <a:latin typeface="Courier New" charset="0"/>
            </a:endParaRPr>
          </a:p>
          <a:p>
            <a:pPr>
              <a:lnSpc>
                <a:spcPct val="90000"/>
              </a:lnSpc>
            </a:pPr>
            <a:r>
              <a:rPr lang="en-US" dirty="0" smtClean="0">
                <a:latin typeface="Courier New" charset="0"/>
              </a:rPr>
              <a:t>   virtual </a:t>
            </a:r>
            <a:r>
              <a:rPr lang="en-US" dirty="0" err="1" smtClean="0">
                <a:latin typeface="Courier New" charset="0"/>
              </a:rPr>
              <a:t>int</a:t>
            </a:r>
            <a:r>
              <a:rPr lang="en-US" dirty="0" smtClean="0">
                <a:latin typeface="Courier New" charset="0"/>
              </a:rPr>
              <a:t> </a:t>
            </a:r>
            <a:r>
              <a:rPr lang="en-US" dirty="0" err="1" smtClean="0">
                <a:latin typeface="Courier New" charset="0"/>
              </a:rPr>
              <a:t>getConstantValue</a:t>
            </a:r>
            <a:r>
              <a:rPr lang="en-US" dirty="0" smtClean="0">
                <a:latin typeface="Courier New" charset="0"/>
              </a:rPr>
              <a:t>();</a:t>
            </a:r>
          </a:p>
          <a:p>
            <a:pPr>
              <a:lnSpc>
                <a:spcPct val="90000"/>
              </a:lnSpc>
            </a:pPr>
            <a:r>
              <a:rPr lang="en-US" dirty="0" smtClean="0">
                <a:latin typeface="Courier New" charset="0"/>
              </a:rPr>
              <a:t>   virtual </a:t>
            </a:r>
            <a:r>
              <a:rPr lang="en-US" dirty="0" err="1" smtClean="0">
                <a:latin typeface="Courier New" charset="0"/>
              </a:rPr>
              <a:t>std::string</a:t>
            </a:r>
            <a:r>
              <a:rPr lang="en-US" dirty="0" smtClean="0">
                <a:latin typeface="Courier New" charset="0"/>
              </a:rPr>
              <a:t> </a:t>
            </a:r>
            <a:r>
              <a:rPr lang="en-US" dirty="0" err="1" smtClean="0">
                <a:latin typeface="Courier New" charset="0"/>
              </a:rPr>
              <a:t>getIdentifierName</a:t>
            </a:r>
            <a:r>
              <a:rPr lang="en-US" dirty="0" smtClean="0">
                <a:latin typeface="Courier New" charset="0"/>
              </a:rPr>
              <a:t>();</a:t>
            </a:r>
          </a:p>
          <a:p>
            <a:pPr>
              <a:lnSpc>
                <a:spcPct val="90000"/>
              </a:lnSpc>
            </a:pPr>
            <a:r>
              <a:rPr lang="en-US" dirty="0" smtClean="0">
                <a:latin typeface="Courier New" charset="0"/>
              </a:rPr>
              <a:t>   virtual </a:t>
            </a:r>
            <a:r>
              <a:rPr lang="en-US" dirty="0" err="1" smtClean="0">
                <a:latin typeface="Courier New" charset="0"/>
              </a:rPr>
              <a:t>std::string</a:t>
            </a:r>
            <a:r>
              <a:rPr lang="en-US" dirty="0" smtClean="0">
                <a:latin typeface="Courier New" charset="0"/>
              </a:rPr>
              <a:t> </a:t>
            </a:r>
            <a:r>
              <a:rPr lang="en-US" dirty="0" err="1" smtClean="0">
                <a:latin typeface="Courier New" charset="0"/>
              </a:rPr>
              <a:t>getOperator</a:t>
            </a:r>
            <a:r>
              <a:rPr lang="en-US" dirty="0" smtClean="0">
                <a:latin typeface="Courier New" charset="0"/>
              </a:rPr>
              <a:t>();</a:t>
            </a:r>
          </a:p>
          <a:p>
            <a:pPr>
              <a:lnSpc>
                <a:spcPct val="90000"/>
              </a:lnSpc>
            </a:pPr>
            <a:r>
              <a:rPr lang="en-US" dirty="0" smtClean="0">
                <a:latin typeface="Courier New" charset="0"/>
              </a:rPr>
              <a:t>   virtual Expression *</a:t>
            </a:r>
            <a:r>
              <a:rPr lang="en-US" dirty="0" err="1" smtClean="0">
                <a:latin typeface="Courier New" charset="0"/>
              </a:rPr>
              <a:t>getLHS</a:t>
            </a:r>
            <a:r>
              <a:rPr lang="en-US" dirty="0" smtClean="0">
                <a:latin typeface="Courier New" charset="0"/>
              </a:rPr>
              <a:t>();</a:t>
            </a:r>
          </a:p>
          <a:p>
            <a:pPr>
              <a:lnSpc>
                <a:spcPct val="90000"/>
              </a:lnSpc>
            </a:pPr>
            <a:r>
              <a:rPr lang="en-US" dirty="0" smtClean="0">
                <a:latin typeface="Courier New" charset="0"/>
              </a:rPr>
              <a:t>   virtual Expression *</a:t>
            </a:r>
            <a:r>
              <a:rPr lang="en-US" dirty="0" err="1" smtClean="0">
                <a:latin typeface="Courier New" charset="0"/>
              </a:rPr>
              <a:t>getRHS</a:t>
            </a:r>
            <a:r>
              <a:rPr lang="en-US" dirty="0" smtClean="0">
                <a:latin typeface="Courier New" charset="0"/>
              </a:rPr>
              <a:t>();</a:t>
            </a:r>
          </a:p>
          <a:p>
            <a:pPr>
              <a:lnSpc>
                <a:spcPct val="90000"/>
              </a:lnSpc>
            </a:pPr>
            <a:endParaRPr lang="en-US" sz="1000" dirty="0" smtClean="0">
              <a:latin typeface="Courier New" charset="0"/>
            </a:endParaRPr>
          </a:p>
          <a:p>
            <a:pPr>
              <a:lnSpc>
                <a:spcPct val="90000"/>
              </a:lnSpc>
            </a:pPr>
            <a:r>
              <a:rPr lang="en-US" dirty="0" smtClean="0">
                <a:latin typeface="Courier New" charset="0"/>
              </a:rPr>
              <a:t>};</a:t>
            </a:r>
            <a:endParaRPr lang="en-US" dirty="0">
              <a:solidFill>
                <a:srgbClr val="0000FF"/>
              </a:solidFill>
              <a:latin typeface="Courier New" charset="0"/>
            </a:endParaRPr>
          </a:p>
        </p:txBody>
      </p:sp>
      <p:grpSp>
        <p:nvGrpSpPr>
          <p:cNvPr id="749579" name="Group 11"/>
          <p:cNvGrpSpPr>
            <a:grpSpLocks/>
          </p:cNvGrpSpPr>
          <p:nvPr/>
        </p:nvGrpSpPr>
        <p:grpSpPr bwMode="auto">
          <a:xfrm>
            <a:off x="347663" y="1143000"/>
            <a:ext cx="8502651" cy="5364163"/>
            <a:chOff x="219" y="720"/>
            <a:chExt cx="5356" cy="3379"/>
          </a:xfrm>
        </p:grpSpPr>
        <p:sp>
          <p:nvSpPr>
            <p:cNvPr id="749573" name="Rectangle 5"/>
            <p:cNvSpPr>
              <a:spLocks noChangeArrowheads="1"/>
            </p:cNvSpPr>
            <p:nvPr/>
          </p:nvSpPr>
          <p:spPr bwMode="auto">
            <a:xfrm>
              <a:off x="224" y="720"/>
              <a:ext cx="5351" cy="3379"/>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749574" name="Text Box 6"/>
            <p:cNvSpPr txBox="1">
              <a:spLocks noChangeArrowheads="1"/>
            </p:cNvSpPr>
            <p:nvPr/>
          </p:nvSpPr>
          <p:spPr bwMode="auto">
            <a:xfrm>
              <a:off x="219" y="752"/>
              <a:ext cx="5332" cy="2608"/>
            </a:xfrm>
            <a:prstGeom prst="rect">
              <a:avLst/>
            </a:prstGeom>
            <a:noFill/>
            <a:ln w="9525">
              <a:noFill/>
              <a:miter lim="800000"/>
              <a:headEnd/>
              <a:tailEnd/>
            </a:ln>
            <a:effectLst/>
          </p:spPr>
          <p:txBody>
            <a:bodyPr>
              <a:prstTxWarp prst="textNoShape">
                <a:avLst/>
              </a:prstTxWarp>
              <a:spAutoFit/>
            </a:bodyPr>
            <a:lstStyle/>
            <a:p>
              <a:pPr>
                <a:lnSpc>
                  <a:spcPct val="90000"/>
                </a:lnSpc>
              </a:pPr>
              <a:r>
                <a:rPr lang="en-US" dirty="0">
                  <a:solidFill>
                    <a:srgbClr val="0000FF"/>
                  </a:solidFill>
                  <a:latin typeface="Courier New" charset="0"/>
                </a:rPr>
                <a:t>/*</a:t>
              </a:r>
            </a:p>
            <a:p>
              <a:pPr>
                <a:lnSpc>
                  <a:spcPct val="90000"/>
                </a:lnSpc>
              </a:pPr>
              <a:r>
                <a:rPr lang="en-US" dirty="0">
                  <a:solidFill>
                    <a:srgbClr val="0000FF"/>
                  </a:solidFill>
                  <a:latin typeface="Courier New" charset="0"/>
                </a:rPr>
                <a:t> * Class: </a:t>
              </a:r>
              <a:r>
                <a:rPr lang="en-US" dirty="0" err="1">
                  <a:solidFill>
                    <a:srgbClr val="0000FF"/>
                  </a:solidFill>
                  <a:latin typeface="Courier New" charset="0"/>
                </a:rPr>
                <a:t>ConstantExp</a:t>
              </a:r>
              <a:endParaRPr lang="en-US" dirty="0">
                <a:solidFill>
                  <a:srgbClr val="0000FF"/>
                </a:solidFill>
                <a:latin typeface="Courier New" charset="0"/>
              </a:endParaRPr>
            </a:p>
            <a:p>
              <a:pPr>
                <a:lnSpc>
                  <a:spcPct val="90000"/>
                </a:lnSpc>
              </a:pPr>
              <a:r>
                <a:rPr lang="en-US" dirty="0">
                  <a:solidFill>
                    <a:srgbClr val="0000FF"/>
                  </a:solidFill>
                  <a:latin typeface="Courier New" charset="0"/>
                </a:rPr>
                <a:t> * ------------------</a:t>
              </a:r>
            </a:p>
            <a:p>
              <a:pPr>
                <a:lnSpc>
                  <a:spcPct val="90000"/>
                </a:lnSpc>
              </a:pPr>
              <a:r>
                <a:rPr lang="en-US" dirty="0">
                  <a:solidFill>
                    <a:srgbClr val="0000FF"/>
                  </a:solidFill>
                  <a:latin typeface="Courier New" charset="0"/>
                </a:rPr>
                <a:t> * This subclass represents a constant integer expression.</a:t>
              </a:r>
            </a:p>
            <a:p>
              <a:pPr>
                <a:lnSpc>
                  <a:spcPct val="90000"/>
                </a:lnSpc>
              </a:pPr>
              <a:r>
                <a:rPr lang="en-US" dirty="0">
                  <a:solidFill>
                    <a:srgbClr val="0000FF"/>
                  </a:solidFill>
                  <a:latin typeface="Courier New" charset="0"/>
                </a:rPr>
                <a:t> */</a:t>
              </a:r>
              <a:endParaRPr lang="en-US" dirty="0" smtClean="0">
                <a:solidFill>
                  <a:srgbClr val="0000FF"/>
                </a:solidFill>
                <a:latin typeface="Courier New" charset="0"/>
              </a:endParaRPr>
            </a:p>
            <a:p>
              <a:pPr>
                <a:lnSpc>
                  <a:spcPct val="90000"/>
                </a:lnSpc>
              </a:pPr>
              <a:endParaRPr lang="en-US" dirty="0" smtClean="0">
                <a:latin typeface="Courier New" charset="0"/>
              </a:endParaRPr>
            </a:p>
            <a:p>
              <a:pPr>
                <a:lnSpc>
                  <a:spcPct val="90000"/>
                </a:lnSpc>
              </a:pPr>
              <a:r>
                <a:rPr lang="en-US" dirty="0">
                  <a:latin typeface="Courier New" charset="0"/>
                </a:rPr>
                <a:t>class </a:t>
              </a:r>
              <a:r>
                <a:rPr lang="en-US" dirty="0" err="1">
                  <a:latin typeface="Courier New" charset="0"/>
                </a:rPr>
                <a:t>ConstantExp</a:t>
              </a:r>
              <a:r>
                <a:rPr lang="en-US" dirty="0">
                  <a:latin typeface="Courier New" charset="0"/>
                </a:rPr>
                <a:t>: public Expression {</a:t>
              </a:r>
            </a:p>
            <a:p>
              <a:pPr>
                <a:lnSpc>
                  <a:spcPct val="90000"/>
                </a:lnSpc>
              </a:pPr>
              <a:endParaRPr lang="en-US" sz="900" dirty="0">
                <a:latin typeface="Courier New" charset="0"/>
              </a:endParaRPr>
            </a:p>
            <a:p>
              <a:pPr>
                <a:lnSpc>
                  <a:spcPct val="90000"/>
                </a:lnSpc>
              </a:pPr>
              <a:r>
                <a:rPr lang="en-US" dirty="0">
                  <a:latin typeface="Courier New" charset="0"/>
                </a:rPr>
                <a:t>public:</a:t>
              </a:r>
            </a:p>
            <a:p>
              <a:pPr>
                <a:lnSpc>
                  <a:spcPct val="90000"/>
                </a:lnSpc>
              </a:pPr>
              <a:endParaRPr lang="en-US" sz="900" dirty="0" smtClean="0">
                <a:latin typeface="Courier New" charset="0"/>
              </a:endParaRPr>
            </a:p>
            <a:p>
              <a:pPr>
                <a:lnSpc>
                  <a:spcPct val="90000"/>
                </a:lnSpc>
              </a:pPr>
              <a:r>
                <a:rPr lang="en-US" dirty="0" smtClean="0">
                  <a:latin typeface="Courier New" charset="0"/>
                </a:rPr>
                <a:t>   </a:t>
              </a:r>
              <a:r>
                <a:rPr lang="en-US" dirty="0" err="1" smtClean="0">
                  <a:latin typeface="Courier New" charset="0"/>
                </a:rPr>
                <a:t>ConstantExp</a:t>
              </a:r>
              <a:r>
                <a:rPr lang="en-US" dirty="0" err="1">
                  <a:latin typeface="Courier New" charset="0"/>
                </a:rPr>
                <a:t>(int</a:t>
              </a:r>
              <a:r>
                <a:rPr lang="en-US" dirty="0">
                  <a:latin typeface="Courier New" charset="0"/>
                </a:rPr>
                <a:t> </a:t>
              </a:r>
              <a:r>
                <a:rPr lang="en-US" dirty="0" err="1">
                  <a:latin typeface="Courier New" charset="0"/>
                </a:rPr>
                <a:t>val</a:t>
              </a:r>
              <a:r>
                <a:rPr lang="en-US" dirty="0">
                  <a:latin typeface="Courier New" charset="0"/>
                </a:rPr>
                <a:t>);</a:t>
              </a:r>
            </a:p>
            <a:p>
              <a:pPr>
                <a:lnSpc>
                  <a:spcPct val="90000"/>
                </a:lnSpc>
              </a:pPr>
              <a:endParaRPr lang="en-US" sz="900" dirty="0" smtClean="0">
                <a:latin typeface="Courier New" charset="0"/>
              </a:endParaRPr>
            </a:p>
            <a:p>
              <a:pPr>
                <a:lnSpc>
                  <a:spcPct val="90000"/>
                </a:lnSpc>
              </a:pPr>
              <a:r>
                <a:rPr lang="en-US" dirty="0" smtClean="0">
                  <a:latin typeface="Courier New" charset="0"/>
                </a:rPr>
                <a:t>   virtual </a:t>
              </a:r>
              <a:r>
                <a:rPr lang="en-US" dirty="0" err="1">
                  <a:latin typeface="Courier New" charset="0"/>
                </a:rPr>
                <a:t>int</a:t>
              </a:r>
              <a:r>
                <a:rPr lang="en-US" dirty="0">
                  <a:latin typeface="Courier New" charset="0"/>
                </a:rPr>
                <a:t> </a:t>
              </a:r>
              <a:r>
                <a:rPr lang="en-US" dirty="0" err="1">
                  <a:latin typeface="Courier New" charset="0"/>
                </a:rPr>
                <a:t>eval</a:t>
              </a:r>
              <a:r>
                <a:rPr lang="en-US" dirty="0" err="1" smtClean="0">
                  <a:latin typeface="Courier New" charset="0"/>
                </a:rPr>
                <a:t>(EvaluationContext</a:t>
              </a:r>
              <a:r>
                <a:rPr lang="en-US" dirty="0" smtClean="0">
                  <a:latin typeface="Courier New" charset="0"/>
                </a:rPr>
                <a:t> &amp; context)</a:t>
              </a:r>
              <a:r>
                <a:rPr lang="en-US" dirty="0">
                  <a:latin typeface="Courier New" charset="0"/>
                </a:rPr>
                <a:t>;</a:t>
              </a:r>
              <a:endParaRPr lang="en-US" dirty="0" smtClean="0">
                <a:latin typeface="Courier New" charset="0"/>
              </a:endParaRPr>
            </a:p>
            <a:p>
              <a:pPr>
                <a:lnSpc>
                  <a:spcPct val="90000"/>
                </a:lnSpc>
              </a:pPr>
              <a:r>
                <a:rPr lang="en-US" dirty="0" smtClean="0">
                  <a:latin typeface="Courier New" charset="0"/>
                </a:rPr>
                <a:t>   virtual </a:t>
              </a:r>
              <a:r>
                <a:rPr lang="en-US" dirty="0" err="1" smtClean="0">
                  <a:latin typeface="Courier New" charset="0"/>
                </a:rPr>
                <a:t>std::string</a:t>
              </a:r>
              <a:r>
                <a:rPr lang="en-US" dirty="0" smtClean="0">
                  <a:latin typeface="Courier New" charset="0"/>
                </a:rPr>
                <a:t> </a:t>
              </a:r>
              <a:r>
                <a:rPr lang="en-US" dirty="0" err="1">
                  <a:latin typeface="Courier New" charset="0"/>
                </a:rPr>
                <a:t>toString</a:t>
              </a:r>
              <a:r>
                <a:rPr lang="en-US" dirty="0">
                  <a:latin typeface="Courier New" charset="0"/>
                </a:rPr>
                <a:t>();</a:t>
              </a:r>
              <a:endParaRPr lang="en-US" dirty="0" smtClean="0">
                <a:latin typeface="Courier New" charset="0"/>
              </a:endParaRPr>
            </a:p>
            <a:p>
              <a:pPr>
                <a:lnSpc>
                  <a:spcPct val="90000"/>
                </a:lnSpc>
              </a:pPr>
              <a:r>
                <a:rPr lang="en-US" dirty="0" smtClean="0">
                  <a:latin typeface="Courier New" charset="0"/>
                </a:rPr>
                <a:t>   virtual </a:t>
              </a:r>
              <a:r>
                <a:rPr lang="en-US" dirty="0" err="1" smtClean="0">
                  <a:latin typeface="Courier New" charset="0"/>
                </a:rPr>
                <a:t>ExpressionType</a:t>
              </a:r>
              <a:r>
                <a:rPr lang="en-US" dirty="0" smtClean="0">
                  <a:latin typeface="Courier New" charset="0"/>
                </a:rPr>
                <a:t> </a:t>
              </a:r>
              <a:r>
                <a:rPr lang="en-US" dirty="0">
                  <a:latin typeface="Courier New" charset="0"/>
                </a:rPr>
                <a:t>type();</a:t>
              </a:r>
            </a:p>
            <a:p>
              <a:pPr>
                <a:lnSpc>
                  <a:spcPct val="90000"/>
                </a:lnSpc>
              </a:pPr>
              <a:endParaRPr lang="en-US" sz="900" dirty="0" smtClean="0">
                <a:latin typeface="Courier New" charset="0"/>
              </a:endParaRPr>
            </a:p>
            <a:p>
              <a:pPr>
                <a:lnSpc>
                  <a:spcPct val="90000"/>
                </a:lnSpc>
              </a:pPr>
              <a:r>
                <a:rPr lang="en-US" dirty="0" smtClean="0">
                  <a:latin typeface="Courier New" charset="0"/>
                </a:rPr>
                <a:t>   virtual </a:t>
              </a:r>
              <a:r>
                <a:rPr lang="en-US" dirty="0" err="1" smtClean="0">
                  <a:latin typeface="Courier New" charset="0"/>
                </a:rPr>
                <a:t>int</a:t>
              </a:r>
              <a:r>
                <a:rPr lang="en-US" dirty="0" smtClean="0">
                  <a:latin typeface="Courier New" charset="0"/>
                </a:rPr>
                <a:t> </a:t>
              </a:r>
              <a:r>
                <a:rPr lang="en-US" dirty="0" err="1" smtClean="0">
                  <a:latin typeface="Courier New" charset="0"/>
                </a:rPr>
                <a:t>getConstantValue</a:t>
              </a:r>
              <a:r>
                <a:rPr lang="en-US" dirty="0">
                  <a:latin typeface="Courier New" charset="0"/>
                </a:rPr>
                <a:t>();</a:t>
              </a:r>
            </a:p>
            <a:p>
              <a:pPr>
                <a:lnSpc>
                  <a:spcPct val="90000"/>
                </a:lnSpc>
              </a:pPr>
              <a:endParaRPr lang="en-US" dirty="0">
                <a:latin typeface="Courier New" charset="0"/>
              </a:endParaRPr>
            </a:p>
            <a:p>
              <a:pPr>
                <a:lnSpc>
                  <a:spcPct val="90000"/>
                </a:lnSpc>
              </a:pPr>
              <a:r>
                <a:rPr lang="en-US" dirty="0">
                  <a:latin typeface="Courier New" charset="0"/>
                </a:rPr>
                <a:t>private:</a:t>
              </a:r>
            </a:p>
            <a:p>
              <a:pPr>
                <a:lnSpc>
                  <a:spcPct val="90000"/>
                </a:lnSpc>
              </a:pPr>
              <a:endParaRPr lang="en-US" sz="900" dirty="0" smtClean="0">
                <a:latin typeface="Courier New" charset="0"/>
              </a:endParaRPr>
            </a:p>
            <a:p>
              <a:pPr>
                <a:lnSpc>
                  <a:spcPct val="90000"/>
                </a:lnSpc>
              </a:pPr>
              <a:r>
                <a:rPr lang="en-US" dirty="0" smtClean="0">
                  <a:latin typeface="Courier New" charset="0"/>
                </a:rPr>
                <a:t>   </a:t>
              </a:r>
              <a:r>
                <a:rPr lang="en-US" dirty="0" err="1" smtClean="0">
                  <a:latin typeface="Courier New" charset="0"/>
                </a:rPr>
                <a:t>int</a:t>
              </a:r>
              <a:r>
                <a:rPr lang="en-US" dirty="0" smtClean="0">
                  <a:latin typeface="Courier New" charset="0"/>
                </a:rPr>
                <a:t> </a:t>
              </a:r>
              <a:r>
                <a:rPr lang="en-US" dirty="0">
                  <a:latin typeface="Courier New" charset="0"/>
                </a:rPr>
                <a:t>value;</a:t>
              </a:r>
            </a:p>
            <a:p>
              <a:pPr>
                <a:lnSpc>
                  <a:spcPct val="90000"/>
                </a:lnSpc>
              </a:pPr>
              <a:endParaRPr lang="en-US" sz="900" dirty="0">
                <a:latin typeface="Courier New" charset="0"/>
              </a:endParaRPr>
            </a:p>
            <a:p>
              <a:pPr>
                <a:lnSpc>
                  <a:spcPct val="90000"/>
                </a:lnSpc>
              </a:pPr>
              <a:r>
                <a:rPr lang="en-US" dirty="0">
                  <a:latin typeface="Courier New" charset="0"/>
                </a:rPr>
                <a:t>};</a:t>
              </a:r>
            </a:p>
          </p:txBody>
        </p:sp>
      </p:grpSp>
      <p:sp>
        <p:nvSpPr>
          <p:cNvPr id="749575" name="Rectangle 7"/>
          <p:cNvSpPr>
            <a:spLocks noChangeArrowheads="1"/>
          </p:cNvSpPr>
          <p:nvPr/>
        </p:nvSpPr>
        <p:spPr bwMode="auto">
          <a:xfrm>
            <a:off x="0" y="0"/>
            <a:ext cx="9131300" cy="1089025"/>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749576" name="Rectangle 8"/>
          <p:cNvSpPr>
            <a:spLocks noChangeArrowheads="1"/>
          </p:cNvSpPr>
          <p:nvPr/>
        </p:nvSpPr>
        <p:spPr bwMode="auto">
          <a:xfrm>
            <a:off x="0" y="6567488"/>
            <a:ext cx="9131300" cy="290512"/>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749577" name="Rectangle 9"/>
          <p:cNvSpPr>
            <a:spLocks noGrp="1" noChangeArrowheads="1"/>
          </p:cNvSpPr>
          <p:nvPr>
            <p:ph type="title"/>
          </p:nvPr>
        </p:nvSpPr>
        <p:spPr>
          <a:xfrm>
            <a:off x="0" y="76200"/>
            <a:ext cx="9144000" cy="1143000"/>
          </a:xfrm>
          <a:noFill/>
          <a:ln/>
        </p:spPr>
        <p:txBody>
          <a:bodyPr/>
          <a:lstStyle/>
          <a:p>
            <a:r>
              <a:rPr lang="en-US" sz="4000">
                <a:solidFill>
                  <a:srgbClr val="FF0000"/>
                </a:solidFill>
              </a:rPr>
              <a:t>The </a:t>
            </a:r>
            <a:r>
              <a:rPr lang="en-US" sz="3600" b="1">
                <a:solidFill>
                  <a:srgbClr val="FF0000"/>
                </a:solidFill>
                <a:latin typeface="Courier New" charset="0"/>
              </a:rPr>
              <a:t>exp.h</a:t>
            </a:r>
            <a:r>
              <a:rPr lang="en-US" sz="4000">
                <a:solidFill>
                  <a:srgbClr val="FF0000"/>
                </a:solidFill>
              </a:rPr>
              <a:t> Interface</a:t>
            </a:r>
            <a:endParaRPr lang="en-US">
              <a:solidFill>
                <a:srgbClr val="FF0000"/>
              </a:solidFill>
            </a:endParaRPr>
          </a:p>
        </p:txBody>
      </p:sp>
      <p:sp>
        <p:nvSpPr>
          <p:cNvPr id="749578" name="Rectangle 10"/>
          <p:cNvSpPr>
            <a:spLocks noChangeArrowheads="1"/>
          </p:cNvSpPr>
          <p:nvPr/>
        </p:nvSpPr>
        <p:spPr bwMode="auto">
          <a:xfrm>
            <a:off x="304800" y="1076325"/>
            <a:ext cx="8534400" cy="5476875"/>
          </a:xfrm>
          <a:prstGeom prst="rect">
            <a:avLst/>
          </a:prstGeom>
          <a:noFill/>
          <a:ln w="9525">
            <a:solidFill>
              <a:schemeClr val="tx1"/>
            </a:solidFill>
            <a:miter lim="800000"/>
            <a:headEnd/>
            <a:tailEnd/>
          </a:ln>
          <a:effectLst/>
        </p:spPr>
        <p:txBody>
          <a:bodyPr wrap="none" anchor="ctr">
            <a:prstTxWarp prst="textNoShape">
              <a:avLst/>
            </a:prstTxWarp>
          </a:bodyPr>
          <a:lstStyle/>
          <a:p>
            <a:pPr algn="ctr"/>
            <a:endParaRPr lang="en-US" sz="2400" b="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1" fill="hold" grpId="0" nodeType="afterEffect">
                                  <p:stCondLst>
                                    <p:cond delay="0"/>
                                  </p:stCondLst>
                                  <p:childTnLst>
                                    <p:anim calcmode="lin" valueType="num">
                                      <p:cBhvr additive="base">
                                        <p:cTn id="6" dur="1000"/>
                                        <p:tgtEl>
                                          <p:spTgt spid="749571"/>
                                        </p:tgtEl>
                                        <p:attrNameLst>
                                          <p:attrName>ppt_x</p:attrName>
                                        </p:attrNameLst>
                                      </p:cBhvr>
                                      <p:tavLst>
                                        <p:tav tm="0">
                                          <p:val>
                                            <p:strVal val="ppt_x"/>
                                          </p:val>
                                        </p:tav>
                                        <p:tav tm="100000">
                                          <p:val>
                                            <p:strVal val="ppt_x"/>
                                          </p:val>
                                        </p:tav>
                                      </p:tavLst>
                                    </p:anim>
                                    <p:anim calcmode="lin" valueType="num">
                                      <p:cBhvr additive="base">
                                        <p:cTn id="7" dur="1000"/>
                                        <p:tgtEl>
                                          <p:spTgt spid="749571"/>
                                        </p:tgtEl>
                                        <p:attrNameLst>
                                          <p:attrName>ppt_y</p:attrName>
                                        </p:attrNameLst>
                                      </p:cBhvr>
                                      <p:tavLst>
                                        <p:tav tm="0">
                                          <p:val>
                                            <p:strVal val="ppt_y"/>
                                          </p:val>
                                        </p:tav>
                                        <p:tav tm="100000">
                                          <p:val>
                                            <p:strVal val="0-ppt_h/2"/>
                                          </p:val>
                                        </p:tav>
                                      </p:tavLst>
                                    </p:anim>
                                    <p:set>
                                      <p:cBhvr>
                                        <p:cTn id="8" dur="1" fill="hold">
                                          <p:stCondLst>
                                            <p:cond delay="999"/>
                                          </p:stCondLst>
                                        </p:cTn>
                                        <p:tgtEl>
                                          <p:spTgt spid="749571"/>
                                        </p:tgtEl>
                                        <p:attrNameLst>
                                          <p:attrName>style.visibility</p:attrName>
                                        </p:attrNameLst>
                                      </p:cBhvr>
                                      <p:to>
                                        <p:strVal val="hidden"/>
                                      </p:to>
                                    </p:set>
                                  </p:childTnLst>
                                </p:cTn>
                              </p:par>
                              <p:par>
                                <p:cTn id="9" presetID="2" presetClass="entr" presetSubtype="4" fill="hold" nodeType="withEffect">
                                  <p:stCondLst>
                                    <p:cond delay="0"/>
                                  </p:stCondLst>
                                  <p:childTnLst>
                                    <p:set>
                                      <p:cBhvr>
                                        <p:cTn id="10" dur="1" fill="hold">
                                          <p:stCondLst>
                                            <p:cond delay="0"/>
                                          </p:stCondLst>
                                        </p:cTn>
                                        <p:tgtEl>
                                          <p:spTgt spid="749579"/>
                                        </p:tgtEl>
                                        <p:attrNameLst>
                                          <p:attrName>style.visibility</p:attrName>
                                        </p:attrNameLst>
                                      </p:cBhvr>
                                      <p:to>
                                        <p:strVal val="visible"/>
                                      </p:to>
                                    </p:set>
                                    <p:anim calcmode="lin" valueType="num">
                                      <p:cBhvr additive="base">
                                        <p:cTn id="11" dur="1000" fill="hold"/>
                                        <p:tgtEl>
                                          <p:spTgt spid="749579"/>
                                        </p:tgtEl>
                                        <p:attrNameLst>
                                          <p:attrName>ppt_x</p:attrName>
                                        </p:attrNameLst>
                                      </p:cBhvr>
                                      <p:tavLst>
                                        <p:tav tm="0">
                                          <p:val>
                                            <p:strVal val="#ppt_x"/>
                                          </p:val>
                                        </p:tav>
                                        <p:tav tm="100000">
                                          <p:val>
                                            <p:strVal val="#ppt_x"/>
                                          </p:val>
                                        </p:tav>
                                      </p:tavLst>
                                    </p:anim>
                                    <p:anim calcmode="lin" valueType="num">
                                      <p:cBhvr additive="base">
                                        <p:cTn id="12" dur="1000" fill="hold"/>
                                        <p:tgtEl>
                                          <p:spTgt spid="74957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9571" grpId="0"/>
    </p:bld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88482" name="Rectangle 2"/>
          <p:cNvSpPr>
            <a:spLocks noChangeArrowheads="1"/>
          </p:cNvSpPr>
          <p:nvPr/>
        </p:nvSpPr>
        <p:spPr bwMode="auto">
          <a:xfrm>
            <a:off x="304800" y="1076325"/>
            <a:ext cx="8534400" cy="5476875"/>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400" b="0"/>
          </a:p>
        </p:txBody>
      </p:sp>
      <p:sp>
        <p:nvSpPr>
          <p:cNvPr id="788483" name="Text Box 3"/>
          <p:cNvSpPr txBox="1">
            <a:spLocks noChangeArrowheads="1"/>
          </p:cNvSpPr>
          <p:nvPr/>
        </p:nvSpPr>
        <p:spPr bwMode="auto">
          <a:xfrm>
            <a:off x="350838" y="1197864"/>
            <a:ext cx="8440737" cy="4140108"/>
          </a:xfrm>
          <a:prstGeom prst="rect">
            <a:avLst/>
          </a:prstGeom>
          <a:noFill/>
          <a:ln w="9525">
            <a:noFill/>
            <a:miter lim="800000"/>
            <a:headEnd/>
            <a:tailEnd/>
          </a:ln>
          <a:effectLst/>
        </p:spPr>
        <p:txBody>
          <a:bodyPr>
            <a:prstTxWarp prst="textNoShape">
              <a:avLst/>
            </a:prstTxWarp>
            <a:spAutoFit/>
          </a:bodyPr>
          <a:lstStyle/>
          <a:p>
            <a:pPr>
              <a:lnSpc>
                <a:spcPct val="90000"/>
              </a:lnSpc>
            </a:pPr>
            <a:r>
              <a:rPr lang="en-US" dirty="0" smtClean="0">
                <a:solidFill>
                  <a:srgbClr val="0000FF"/>
                </a:solidFill>
                <a:latin typeface="Courier New" charset="0"/>
              </a:rPr>
              <a:t>/*</a:t>
            </a:r>
          </a:p>
          <a:p>
            <a:pPr>
              <a:lnSpc>
                <a:spcPct val="90000"/>
              </a:lnSpc>
            </a:pPr>
            <a:r>
              <a:rPr lang="en-US" dirty="0" smtClean="0">
                <a:solidFill>
                  <a:srgbClr val="0000FF"/>
                </a:solidFill>
                <a:latin typeface="Courier New" charset="0"/>
              </a:rPr>
              <a:t> * Class: </a:t>
            </a:r>
            <a:r>
              <a:rPr lang="en-US" dirty="0" err="1" smtClean="0">
                <a:solidFill>
                  <a:srgbClr val="0000FF"/>
                </a:solidFill>
                <a:latin typeface="Courier New" charset="0"/>
              </a:rPr>
              <a:t>ConstantExp</a:t>
            </a:r>
            <a:endParaRPr lang="en-US" dirty="0" smtClean="0">
              <a:solidFill>
                <a:srgbClr val="0000FF"/>
              </a:solidFill>
              <a:latin typeface="Courier New" charset="0"/>
            </a:endParaRPr>
          </a:p>
          <a:p>
            <a:pPr>
              <a:lnSpc>
                <a:spcPct val="90000"/>
              </a:lnSpc>
            </a:pPr>
            <a:r>
              <a:rPr lang="en-US" dirty="0" smtClean="0">
                <a:solidFill>
                  <a:srgbClr val="0000FF"/>
                </a:solidFill>
                <a:latin typeface="Courier New" charset="0"/>
              </a:rPr>
              <a:t> * ------------------</a:t>
            </a:r>
          </a:p>
          <a:p>
            <a:pPr>
              <a:lnSpc>
                <a:spcPct val="90000"/>
              </a:lnSpc>
            </a:pPr>
            <a:r>
              <a:rPr lang="en-US" dirty="0" smtClean="0">
                <a:solidFill>
                  <a:srgbClr val="0000FF"/>
                </a:solidFill>
                <a:latin typeface="Courier New" charset="0"/>
              </a:rPr>
              <a:t> * This subclass represents a constant integer expression.</a:t>
            </a:r>
          </a:p>
          <a:p>
            <a:pPr>
              <a:lnSpc>
                <a:spcPct val="90000"/>
              </a:lnSpc>
            </a:pPr>
            <a:r>
              <a:rPr lang="en-US" dirty="0" smtClean="0">
                <a:solidFill>
                  <a:srgbClr val="0000FF"/>
                </a:solidFill>
                <a:latin typeface="Courier New" charset="0"/>
              </a:rPr>
              <a:t> */</a:t>
            </a:r>
          </a:p>
          <a:p>
            <a:pPr>
              <a:lnSpc>
                <a:spcPct val="90000"/>
              </a:lnSpc>
            </a:pPr>
            <a:endParaRPr lang="en-US" dirty="0" smtClean="0">
              <a:latin typeface="Courier New" charset="0"/>
            </a:endParaRPr>
          </a:p>
          <a:p>
            <a:pPr>
              <a:lnSpc>
                <a:spcPct val="90000"/>
              </a:lnSpc>
            </a:pPr>
            <a:r>
              <a:rPr lang="en-US" dirty="0" smtClean="0">
                <a:latin typeface="Courier New" charset="0"/>
              </a:rPr>
              <a:t>class </a:t>
            </a:r>
            <a:r>
              <a:rPr lang="en-US" dirty="0" err="1" smtClean="0">
                <a:latin typeface="Courier New" charset="0"/>
              </a:rPr>
              <a:t>ConstantExp</a:t>
            </a:r>
            <a:r>
              <a:rPr lang="en-US" dirty="0" smtClean="0">
                <a:latin typeface="Courier New" charset="0"/>
              </a:rPr>
              <a:t>: public Expression {</a:t>
            </a:r>
          </a:p>
          <a:p>
            <a:pPr>
              <a:lnSpc>
                <a:spcPct val="90000"/>
              </a:lnSpc>
            </a:pPr>
            <a:endParaRPr lang="en-US" sz="900" dirty="0" smtClean="0">
              <a:latin typeface="Courier New" charset="0"/>
            </a:endParaRPr>
          </a:p>
          <a:p>
            <a:pPr>
              <a:lnSpc>
                <a:spcPct val="90000"/>
              </a:lnSpc>
            </a:pPr>
            <a:r>
              <a:rPr lang="en-US" dirty="0" smtClean="0">
                <a:latin typeface="Courier New" charset="0"/>
              </a:rPr>
              <a:t>public:</a:t>
            </a:r>
          </a:p>
          <a:p>
            <a:pPr>
              <a:lnSpc>
                <a:spcPct val="90000"/>
              </a:lnSpc>
            </a:pPr>
            <a:endParaRPr lang="en-US" sz="900" dirty="0" smtClean="0">
              <a:latin typeface="Courier New" charset="0"/>
            </a:endParaRPr>
          </a:p>
          <a:p>
            <a:pPr>
              <a:lnSpc>
                <a:spcPct val="90000"/>
              </a:lnSpc>
            </a:pPr>
            <a:r>
              <a:rPr lang="en-US" dirty="0" smtClean="0">
                <a:latin typeface="Courier New" charset="0"/>
              </a:rPr>
              <a:t>   </a:t>
            </a:r>
            <a:r>
              <a:rPr lang="en-US" dirty="0" err="1" smtClean="0">
                <a:latin typeface="Courier New" charset="0"/>
              </a:rPr>
              <a:t>ConstantExp(int</a:t>
            </a:r>
            <a:r>
              <a:rPr lang="en-US" dirty="0" smtClean="0">
                <a:latin typeface="Courier New" charset="0"/>
              </a:rPr>
              <a:t> </a:t>
            </a:r>
            <a:r>
              <a:rPr lang="en-US" dirty="0" err="1" smtClean="0">
                <a:latin typeface="Courier New" charset="0"/>
              </a:rPr>
              <a:t>val</a:t>
            </a:r>
            <a:r>
              <a:rPr lang="en-US" dirty="0" smtClean="0">
                <a:latin typeface="Courier New" charset="0"/>
              </a:rPr>
              <a:t>);</a:t>
            </a:r>
          </a:p>
          <a:p>
            <a:pPr>
              <a:lnSpc>
                <a:spcPct val="90000"/>
              </a:lnSpc>
            </a:pPr>
            <a:endParaRPr lang="en-US" sz="900" dirty="0" smtClean="0">
              <a:latin typeface="Courier New" charset="0"/>
            </a:endParaRPr>
          </a:p>
          <a:p>
            <a:pPr>
              <a:lnSpc>
                <a:spcPct val="90000"/>
              </a:lnSpc>
            </a:pPr>
            <a:r>
              <a:rPr lang="en-US" dirty="0" smtClean="0">
                <a:latin typeface="Courier New" charset="0"/>
              </a:rPr>
              <a:t>   virtual </a:t>
            </a:r>
            <a:r>
              <a:rPr lang="en-US" dirty="0" err="1" smtClean="0">
                <a:latin typeface="Courier New" charset="0"/>
              </a:rPr>
              <a:t>int</a:t>
            </a:r>
            <a:r>
              <a:rPr lang="en-US" dirty="0" smtClean="0">
                <a:latin typeface="Courier New" charset="0"/>
              </a:rPr>
              <a:t> </a:t>
            </a:r>
            <a:r>
              <a:rPr lang="en-US" dirty="0" err="1" smtClean="0">
                <a:latin typeface="Courier New" charset="0"/>
              </a:rPr>
              <a:t>eval(EvaluationContext</a:t>
            </a:r>
            <a:r>
              <a:rPr lang="en-US" dirty="0" smtClean="0">
                <a:latin typeface="Courier New" charset="0"/>
              </a:rPr>
              <a:t> &amp; context);</a:t>
            </a:r>
          </a:p>
          <a:p>
            <a:pPr>
              <a:lnSpc>
                <a:spcPct val="90000"/>
              </a:lnSpc>
            </a:pPr>
            <a:r>
              <a:rPr lang="en-US" dirty="0" smtClean="0">
                <a:latin typeface="Courier New" charset="0"/>
              </a:rPr>
              <a:t>   virtual </a:t>
            </a:r>
            <a:r>
              <a:rPr lang="en-US" dirty="0" err="1" smtClean="0">
                <a:latin typeface="Courier New" charset="0"/>
              </a:rPr>
              <a:t>std::string</a:t>
            </a:r>
            <a:r>
              <a:rPr lang="en-US" dirty="0" smtClean="0">
                <a:latin typeface="Courier New" charset="0"/>
              </a:rPr>
              <a:t> </a:t>
            </a:r>
            <a:r>
              <a:rPr lang="en-US" dirty="0" err="1" smtClean="0">
                <a:latin typeface="Courier New" charset="0"/>
              </a:rPr>
              <a:t>toString</a:t>
            </a:r>
            <a:r>
              <a:rPr lang="en-US" dirty="0" smtClean="0">
                <a:latin typeface="Courier New" charset="0"/>
              </a:rPr>
              <a:t>();</a:t>
            </a:r>
          </a:p>
          <a:p>
            <a:pPr>
              <a:lnSpc>
                <a:spcPct val="90000"/>
              </a:lnSpc>
            </a:pPr>
            <a:r>
              <a:rPr lang="en-US" dirty="0" smtClean="0">
                <a:latin typeface="Courier New" charset="0"/>
              </a:rPr>
              <a:t>   virtual </a:t>
            </a:r>
            <a:r>
              <a:rPr lang="en-US" dirty="0" err="1" smtClean="0">
                <a:latin typeface="Courier New" charset="0"/>
              </a:rPr>
              <a:t>ExpressionType</a:t>
            </a:r>
            <a:r>
              <a:rPr lang="en-US" dirty="0" smtClean="0">
                <a:latin typeface="Courier New" charset="0"/>
              </a:rPr>
              <a:t> type();</a:t>
            </a:r>
          </a:p>
          <a:p>
            <a:pPr>
              <a:lnSpc>
                <a:spcPct val="90000"/>
              </a:lnSpc>
            </a:pPr>
            <a:endParaRPr lang="en-US" sz="900" dirty="0" smtClean="0">
              <a:latin typeface="Courier New" charset="0"/>
            </a:endParaRPr>
          </a:p>
          <a:p>
            <a:pPr>
              <a:lnSpc>
                <a:spcPct val="90000"/>
              </a:lnSpc>
            </a:pPr>
            <a:r>
              <a:rPr lang="en-US" dirty="0" smtClean="0">
                <a:latin typeface="Courier New" charset="0"/>
              </a:rPr>
              <a:t>   virtual </a:t>
            </a:r>
            <a:r>
              <a:rPr lang="en-US" dirty="0" err="1" smtClean="0">
                <a:latin typeface="Courier New" charset="0"/>
              </a:rPr>
              <a:t>int</a:t>
            </a:r>
            <a:r>
              <a:rPr lang="en-US" dirty="0" smtClean="0">
                <a:latin typeface="Courier New" charset="0"/>
              </a:rPr>
              <a:t> </a:t>
            </a:r>
            <a:r>
              <a:rPr lang="en-US" dirty="0" err="1" smtClean="0">
                <a:latin typeface="Courier New" charset="0"/>
              </a:rPr>
              <a:t>getConstantValue</a:t>
            </a:r>
            <a:r>
              <a:rPr lang="en-US" dirty="0" smtClean="0">
                <a:latin typeface="Courier New" charset="0"/>
              </a:rPr>
              <a:t>();</a:t>
            </a:r>
          </a:p>
          <a:p>
            <a:pPr>
              <a:lnSpc>
                <a:spcPct val="90000"/>
              </a:lnSpc>
            </a:pPr>
            <a:endParaRPr lang="en-US" dirty="0" smtClean="0">
              <a:latin typeface="Courier New" charset="0"/>
            </a:endParaRPr>
          </a:p>
          <a:p>
            <a:pPr>
              <a:lnSpc>
                <a:spcPct val="90000"/>
              </a:lnSpc>
            </a:pPr>
            <a:r>
              <a:rPr lang="en-US" dirty="0" smtClean="0">
                <a:latin typeface="Courier New" charset="0"/>
              </a:rPr>
              <a:t>private:</a:t>
            </a:r>
          </a:p>
          <a:p>
            <a:pPr>
              <a:lnSpc>
                <a:spcPct val="90000"/>
              </a:lnSpc>
            </a:pPr>
            <a:endParaRPr lang="en-US" sz="900" dirty="0" smtClean="0">
              <a:latin typeface="Courier New" charset="0"/>
            </a:endParaRPr>
          </a:p>
          <a:p>
            <a:pPr>
              <a:lnSpc>
                <a:spcPct val="90000"/>
              </a:lnSpc>
            </a:pPr>
            <a:r>
              <a:rPr lang="en-US" dirty="0" smtClean="0">
                <a:latin typeface="Courier New" charset="0"/>
              </a:rPr>
              <a:t>   </a:t>
            </a:r>
            <a:r>
              <a:rPr lang="en-US" dirty="0" err="1" smtClean="0">
                <a:latin typeface="Courier New" charset="0"/>
              </a:rPr>
              <a:t>int</a:t>
            </a:r>
            <a:r>
              <a:rPr lang="en-US" dirty="0" smtClean="0">
                <a:latin typeface="Courier New" charset="0"/>
              </a:rPr>
              <a:t> value;</a:t>
            </a:r>
          </a:p>
          <a:p>
            <a:pPr>
              <a:lnSpc>
                <a:spcPct val="90000"/>
              </a:lnSpc>
            </a:pPr>
            <a:endParaRPr lang="en-US" sz="900" dirty="0" smtClean="0">
              <a:latin typeface="Courier New" charset="0"/>
            </a:endParaRPr>
          </a:p>
          <a:p>
            <a:pPr>
              <a:lnSpc>
                <a:spcPct val="90000"/>
              </a:lnSpc>
            </a:pPr>
            <a:r>
              <a:rPr lang="en-US" dirty="0" smtClean="0">
                <a:latin typeface="Courier New" charset="0"/>
              </a:rPr>
              <a:t>};</a:t>
            </a:r>
            <a:endParaRPr lang="en-US" dirty="0">
              <a:latin typeface="Courier New" charset="0"/>
            </a:endParaRPr>
          </a:p>
        </p:txBody>
      </p:sp>
      <p:grpSp>
        <p:nvGrpSpPr>
          <p:cNvPr id="788484" name="Group 4"/>
          <p:cNvGrpSpPr>
            <a:grpSpLocks/>
          </p:cNvGrpSpPr>
          <p:nvPr/>
        </p:nvGrpSpPr>
        <p:grpSpPr bwMode="auto">
          <a:xfrm>
            <a:off x="347663" y="1143000"/>
            <a:ext cx="8502651" cy="5364163"/>
            <a:chOff x="219" y="720"/>
            <a:chExt cx="5356" cy="3379"/>
          </a:xfrm>
        </p:grpSpPr>
        <p:sp>
          <p:nvSpPr>
            <p:cNvPr id="788485" name="Rectangle 5"/>
            <p:cNvSpPr>
              <a:spLocks noChangeArrowheads="1"/>
            </p:cNvSpPr>
            <p:nvPr/>
          </p:nvSpPr>
          <p:spPr bwMode="auto">
            <a:xfrm>
              <a:off x="224" y="720"/>
              <a:ext cx="5351" cy="3379"/>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788486" name="Text Box 6"/>
            <p:cNvSpPr txBox="1">
              <a:spLocks noChangeArrowheads="1"/>
            </p:cNvSpPr>
            <p:nvPr/>
          </p:nvSpPr>
          <p:spPr bwMode="auto">
            <a:xfrm>
              <a:off x="219" y="752"/>
              <a:ext cx="5332" cy="2608"/>
            </a:xfrm>
            <a:prstGeom prst="rect">
              <a:avLst/>
            </a:prstGeom>
            <a:noFill/>
            <a:ln w="9525">
              <a:noFill/>
              <a:miter lim="800000"/>
              <a:headEnd/>
              <a:tailEnd/>
            </a:ln>
            <a:effectLst/>
          </p:spPr>
          <p:txBody>
            <a:bodyPr>
              <a:prstTxWarp prst="textNoShape">
                <a:avLst/>
              </a:prstTxWarp>
              <a:spAutoFit/>
            </a:bodyPr>
            <a:lstStyle/>
            <a:p>
              <a:pPr>
                <a:lnSpc>
                  <a:spcPct val="90000"/>
                </a:lnSpc>
              </a:pPr>
              <a:r>
                <a:rPr lang="en-US" dirty="0">
                  <a:solidFill>
                    <a:srgbClr val="0000FF"/>
                  </a:solidFill>
                  <a:latin typeface="Courier New" charset="0"/>
                </a:rPr>
                <a:t>/*</a:t>
              </a:r>
            </a:p>
            <a:p>
              <a:pPr>
                <a:lnSpc>
                  <a:spcPct val="90000"/>
                </a:lnSpc>
              </a:pPr>
              <a:r>
                <a:rPr lang="en-US" dirty="0">
                  <a:solidFill>
                    <a:srgbClr val="0000FF"/>
                  </a:solidFill>
                  <a:latin typeface="Courier New" charset="0"/>
                </a:rPr>
                <a:t> * Class: </a:t>
              </a:r>
              <a:r>
                <a:rPr lang="en-US" dirty="0" err="1">
                  <a:solidFill>
                    <a:srgbClr val="0000FF"/>
                  </a:solidFill>
                  <a:latin typeface="Courier New" charset="0"/>
                </a:rPr>
                <a:t>IdentifierExp</a:t>
              </a:r>
              <a:endParaRPr lang="en-US" dirty="0">
                <a:solidFill>
                  <a:srgbClr val="0000FF"/>
                </a:solidFill>
                <a:latin typeface="Courier New" charset="0"/>
              </a:endParaRPr>
            </a:p>
            <a:p>
              <a:pPr>
                <a:lnSpc>
                  <a:spcPct val="90000"/>
                </a:lnSpc>
              </a:pPr>
              <a:r>
                <a:rPr lang="en-US" dirty="0">
                  <a:solidFill>
                    <a:srgbClr val="0000FF"/>
                  </a:solidFill>
                  <a:latin typeface="Courier New" charset="0"/>
                </a:rPr>
                <a:t> * -------------------</a:t>
              </a:r>
              <a:r>
                <a:rPr lang="en-US" dirty="0" smtClean="0">
                  <a:solidFill>
                    <a:srgbClr val="0000FF"/>
                  </a:solidFill>
                  <a:latin typeface="Courier New" charset="0"/>
                </a:rPr>
                <a:t>-</a:t>
              </a:r>
            </a:p>
            <a:p>
              <a:pPr>
                <a:lnSpc>
                  <a:spcPct val="90000"/>
                </a:lnSpc>
              </a:pPr>
              <a:r>
                <a:rPr lang="en-US" dirty="0">
                  <a:solidFill>
                    <a:srgbClr val="0000FF"/>
                  </a:solidFill>
                  <a:latin typeface="Courier New" charset="0"/>
                </a:rPr>
                <a:t> * This subclass represents a expression corresponding to a variable.</a:t>
              </a:r>
            </a:p>
            <a:p>
              <a:pPr>
                <a:lnSpc>
                  <a:spcPct val="90000"/>
                </a:lnSpc>
              </a:pPr>
              <a:r>
                <a:rPr lang="en-US" dirty="0">
                  <a:solidFill>
                    <a:srgbClr val="0000FF"/>
                  </a:solidFill>
                  <a:latin typeface="Courier New" charset="0"/>
                </a:rPr>
                <a:t> */</a:t>
              </a:r>
            </a:p>
            <a:p>
              <a:pPr>
                <a:lnSpc>
                  <a:spcPct val="90000"/>
                </a:lnSpc>
              </a:pPr>
              <a:endParaRPr lang="en-US" dirty="0">
                <a:latin typeface="Courier New" charset="0"/>
              </a:endParaRPr>
            </a:p>
            <a:p>
              <a:pPr>
                <a:lnSpc>
                  <a:spcPct val="90000"/>
                </a:lnSpc>
              </a:pPr>
              <a:r>
                <a:rPr lang="en-US" dirty="0">
                  <a:latin typeface="Courier New" charset="0"/>
                </a:rPr>
                <a:t>class </a:t>
              </a:r>
              <a:r>
                <a:rPr lang="en-US" dirty="0" err="1">
                  <a:latin typeface="Courier New" charset="0"/>
                </a:rPr>
                <a:t>IdentifierExp</a:t>
              </a:r>
              <a:r>
                <a:rPr lang="en-US" dirty="0">
                  <a:latin typeface="Courier New" charset="0"/>
                </a:rPr>
                <a:t>: public Expression {</a:t>
              </a:r>
            </a:p>
            <a:p>
              <a:pPr>
                <a:lnSpc>
                  <a:spcPct val="90000"/>
                </a:lnSpc>
              </a:pPr>
              <a:endParaRPr lang="en-US" sz="900" dirty="0">
                <a:latin typeface="Courier New" charset="0"/>
              </a:endParaRPr>
            </a:p>
            <a:p>
              <a:pPr>
                <a:lnSpc>
                  <a:spcPct val="90000"/>
                </a:lnSpc>
              </a:pPr>
              <a:r>
                <a:rPr lang="en-US" dirty="0">
                  <a:latin typeface="Courier New" charset="0"/>
                </a:rPr>
                <a:t>public:</a:t>
              </a:r>
            </a:p>
            <a:p>
              <a:pPr>
                <a:lnSpc>
                  <a:spcPct val="90000"/>
                </a:lnSpc>
              </a:pPr>
              <a:endParaRPr lang="en-US" sz="900" dirty="0" smtClean="0">
                <a:latin typeface="Courier New" charset="0"/>
              </a:endParaRPr>
            </a:p>
            <a:p>
              <a:pPr>
                <a:lnSpc>
                  <a:spcPct val="90000"/>
                </a:lnSpc>
              </a:pPr>
              <a:r>
                <a:rPr lang="en-US" dirty="0" smtClean="0">
                  <a:latin typeface="Courier New" charset="0"/>
                </a:rPr>
                <a:t>   </a:t>
              </a:r>
              <a:r>
                <a:rPr lang="en-US" dirty="0" err="1" smtClean="0">
                  <a:latin typeface="Courier New" charset="0"/>
                </a:rPr>
                <a:t>IdentifierExp</a:t>
              </a:r>
              <a:r>
                <a:rPr lang="en-US" dirty="0" err="1">
                  <a:latin typeface="Courier New" charset="0"/>
                </a:rPr>
                <a:t>(string</a:t>
              </a:r>
              <a:r>
                <a:rPr lang="en-US" dirty="0">
                  <a:latin typeface="Courier New" charset="0"/>
                </a:rPr>
                <a:t> name);</a:t>
              </a:r>
            </a:p>
            <a:p>
              <a:pPr>
                <a:lnSpc>
                  <a:spcPct val="90000"/>
                </a:lnSpc>
              </a:pPr>
              <a:endParaRPr lang="en-US" sz="900" dirty="0" smtClean="0">
                <a:latin typeface="Courier New" charset="0"/>
              </a:endParaRPr>
            </a:p>
            <a:p>
              <a:pPr>
                <a:lnSpc>
                  <a:spcPct val="90000"/>
                </a:lnSpc>
              </a:pPr>
              <a:r>
                <a:rPr lang="en-US" dirty="0" smtClean="0">
                  <a:latin typeface="Courier New" charset="0"/>
                </a:rPr>
                <a:t>   virtual </a:t>
              </a:r>
              <a:r>
                <a:rPr lang="en-US" dirty="0" err="1">
                  <a:latin typeface="Courier New" charset="0"/>
                </a:rPr>
                <a:t>int</a:t>
              </a:r>
              <a:r>
                <a:rPr lang="en-US" dirty="0">
                  <a:latin typeface="Courier New" charset="0"/>
                </a:rPr>
                <a:t> </a:t>
              </a:r>
              <a:r>
                <a:rPr lang="en-US" dirty="0" err="1">
                  <a:latin typeface="Courier New" charset="0"/>
                </a:rPr>
                <a:t>eval</a:t>
              </a:r>
              <a:r>
                <a:rPr lang="en-US" dirty="0" err="1" smtClean="0">
                  <a:latin typeface="Courier New" charset="0"/>
                </a:rPr>
                <a:t>(EvaluationContext</a:t>
              </a:r>
              <a:r>
                <a:rPr lang="en-US" dirty="0" smtClean="0">
                  <a:latin typeface="Courier New" charset="0"/>
                </a:rPr>
                <a:t> &amp; context)</a:t>
              </a:r>
              <a:r>
                <a:rPr lang="en-US" dirty="0">
                  <a:latin typeface="Courier New" charset="0"/>
                </a:rPr>
                <a:t>;</a:t>
              </a:r>
              <a:endParaRPr lang="en-US" dirty="0" smtClean="0">
                <a:latin typeface="Courier New" charset="0"/>
              </a:endParaRPr>
            </a:p>
            <a:p>
              <a:pPr>
                <a:lnSpc>
                  <a:spcPct val="90000"/>
                </a:lnSpc>
              </a:pPr>
              <a:r>
                <a:rPr lang="en-US" dirty="0" smtClean="0">
                  <a:latin typeface="Courier New" charset="0"/>
                </a:rPr>
                <a:t>   virtual </a:t>
              </a:r>
              <a:r>
                <a:rPr lang="en-US" dirty="0" err="1" smtClean="0">
                  <a:latin typeface="Courier New" charset="0"/>
                </a:rPr>
                <a:t>std::string</a:t>
              </a:r>
              <a:r>
                <a:rPr lang="en-US" dirty="0" smtClean="0">
                  <a:latin typeface="Courier New" charset="0"/>
                </a:rPr>
                <a:t> </a:t>
              </a:r>
              <a:r>
                <a:rPr lang="en-US" dirty="0" err="1">
                  <a:latin typeface="Courier New" charset="0"/>
                </a:rPr>
                <a:t>toString</a:t>
              </a:r>
              <a:r>
                <a:rPr lang="en-US" dirty="0">
                  <a:latin typeface="Courier New" charset="0"/>
                </a:rPr>
                <a:t>();</a:t>
              </a:r>
              <a:endParaRPr lang="en-US" dirty="0" smtClean="0">
                <a:latin typeface="Courier New" charset="0"/>
              </a:endParaRPr>
            </a:p>
            <a:p>
              <a:pPr>
                <a:lnSpc>
                  <a:spcPct val="90000"/>
                </a:lnSpc>
              </a:pPr>
              <a:r>
                <a:rPr lang="en-US" dirty="0" smtClean="0">
                  <a:latin typeface="Courier New" charset="0"/>
                </a:rPr>
                <a:t>   virtual </a:t>
              </a:r>
              <a:r>
                <a:rPr lang="en-US" dirty="0" err="1" smtClean="0">
                  <a:latin typeface="Courier New" charset="0"/>
                </a:rPr>
                <a:t>ExpressionType</a:t>
              </a:r>
              <a:r>
                <a:rPr lang="en-US" dirty="0" smtClean="0">
                  <a:latin typeface="Courier New" charset="0"/>
                </a:rPr>
                <a:t> </a:t>
              </a:r>
              <a:r>
                <a:rPr lang="en-US" dirty="0">
                  <a:latin typeface="Courier New" charset="0"/>
                </a:rPr>
                <a:t>type();</a:t>
              </a:r>
            </a:p>
            <a:p>
              <a:pPr>
                <a:lnSpc>
                  <a:spcPct val="90000"/>
                </a:lnSpc>
              </a:pPr>
              <a:endParaRPr lang="en-US" sz="900" dirty="0" smtClean="0">
                <a:latin typeface="Courier New" charset="0"/>
              </a:endParaRPr>
            </a:p>
            <a:p>
              <a:pPr>
                <a:lnSpc>
                  <a:spcPct val="90000"/>
                </a:lnSpc>
              </a:pPr>
              <a:r>
                <a:rPr lang="en-US" dirty="0" smtClean="0">
                  <a:latin typeface="Courier New" charset="0"/>
                </a:rPr>
                <a:t>   virtual string </a:t>
              </a:r>
              <a:r>
                <a:rPr lang="en-US" dirty="0" err="1" smtClean="0">
                  <a:latin typeface="Courier New" charset="0"/>
                </a:rPr>
                <a:t>getIdentifierName</a:t>
              </a:r>
              <a:r>
                <a:rPr lang="en-US" dirty="0">
                  <a:latin typeface="Courier New" charset="0"/>
                </a:rPr>
                <a:t>();</a:t>
              </a:r>
            </a:p>
            <a:p>
              <a:pPr>
                <a:lnSpc>
                  <a:spcPct val="90000"/>
                </a:lnSpc>
              </a:pPr>
              <a:endParaRPr lang="en-US" dirty="0">
                <a:latin typeface="Courier New" charset="0"/>
              </a:endParaRPr>
            </a:p>
            <a:p>
              <a:pPr>
                <a:lnSpc>
                  <a:spcPct val="90000"/>
                </a:lnSpc>
              </a:pPr>
              <a:r>
                <a:rPr lang="en-US" dirty="0">
                  <a:latin typeface="Courier New" charset="0"/>
                </a:rPr>
                <a:t>private:</a:t>
              </a:r>
            </a:p>
            <a:p>
              <a:pPr>
                <a:lnSpc>
                  <a:spcPct val="90000"/>
                </a:lnSpc>
              </a:pPr>
              <a:endParaRPr lang="en-US" sz="900" dirty="0" smtClean="0">
                <a:latin typeface="Courier New" charset="0"/>
              </a:endParaRPr>
            </a:p>
            <a:p>
              <a:pPr>
                <a:lnSpc>
                  <a:spcPct val="90000"/>
                </a:lnSpc>
              </a:pPr>
              <a:r>
                <a:rPr lang="en-US" dirty="0" smtClean="0">
                  <a:latin typeface="Courier New" charset="0"/>
                </a:rPr>
                <a:t>   </a:t>
              </a:r>
              <a:r>
                <a:rPr lang="en-US" dirty="0" err="1" smtClean="0">
                  <a:latin typeface="Courier New" charset="0"/>
                </a:rPr>
                <a:t>std::string</a:t>
              </a:r>
              <a:r>
                <a:rPr lang="en-US" dirty="0" smtClean="0">
                  <a:latin typeface="Courier New" charset="0"/>
                </a:rPr>
                <a:t> </a:t>
              </a:r>
              <a:r>
                <a:rPr lang="en-US" dirty="0">
                  <a:latin typeface="Courier New" charset="0"/>
                </a:rPr>
                <a:t>name;</a:t>
              </a:r>
            </a:p>
            <a:p>
              <a:pPr>
                <a:lnSpc>
                  <a:spcPct val="90000"/>
                </a:lnSpc>
              </a:pPr>
              <a:endParaRPr lang="en-US" sz="900" dirty="0">
                <a:latin typeface="Courier New" charset="0"/>
              </a:endParaRPr>
            </a:p>
            <a:p>
              <a:pPr>
                <a:lnSpc>
                  <a:spcPct val="90000"/>
                </a:lnSpc>
              </a:pPr>
              <a:r>
                <a:rPr lang="en-US" dirty="0">
                  <a:latin typeface="Courier New" charset="0"/>
                </a:rPr>
                <a:t>};</a:t>
              </a:r>
            </a:p>
          </p:txBody>
        </p:sp>
      </p:grpSp>
      <p:sp>
        <p:nvSpPr>
          <p:cNvPr id="788487" name="Rectangle 7"/>
          <p:cNvSpPr>
            <a:spLocks noChangeArrowheads="1"/>
          </p:cNvSpPr>
          <p:nvPr/>
        </p:nvSpPr>
        <p:spPr bwMode="auto">
          <a:xfrm>
            <a:off x="0" y="0"/>
            <a:ext cx="9131300" cy="1089025"/>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788488" name="Rectangle 8"/>
          <p:cNvSpPr>
            <a:spLocks noChangeArrowheads="1"/>
          </p:cNvSpPr>
          <p:nvPr/>
        </p:nvSpPr>
        <p:spPr bwMode="auto">
          <a:xfrm>
            <a:off x="0" y="6567488"/>
            <a:ext cx="9131300" cy="290512"/>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788489" name="Rectangle 9"/>
          <p:cNvSpPr>
            <a:spLocks noGrp="1" noChangeArrowheads="1"/>
          </p:cNvSpPr>
          <p:nvPr>
            <p:ph type="title"/>
          </p:nvPr>
        </p:nvSpPr>
        <p:spPr>
          <a:xfrm>
            <a:off x="0" y="76200"/>
            <a:ext cx="9144000" cy="1143000"/>
          </a:xfrm>
          <a:noFill/>
          <a:ln/>
        </p:spPr>
        <p:txBody>
          <a:bodyPr/>
          <a:lstStyle/>
          <a:p>
            <a:r>
              <a:rPr lang="en-US" sz="4000">
                <a:solidFill>
                  <a:srgbClr val="FF0000"/>
                </a:solidFill>
              </a:rPr>
              <a:t>The </a:t>
            </a:r>
            <a:r>
              <a:rPr lang="en-US" sz="3600" b="1">
                <a:solidFill>
                  <a:srgbClr val="FF0000"/>
                </a:solidFill>
                <a:latin typeface="Courier New" charset="0"/>
              </a:rPr>
              <a:t>exp.h</a:t>
            </a:r>
            <a:r>
              <a:rPr lang="en-US" sz="4000">
                <a:solidFill>
                  <a:srgbClr val="FF0000"/>
                </a:solidFill>
              </a:rPr>
              <a:t> Interface</a:t>
            </a:r>
            <a:endParaRPr lang="en-US">
              <a:solidFill>
                <a:srgbClr val="FF0000"/>
              </a:solidFill>
            </a:endParaRPr>
          </a:p>
        </p:txBody>
      </p:sp>
      <p:sp>
        <p:nvSpPr>
          <p:cNvPr id="788490" name="Rectangle 10"/>
          <p:cNvSpPr>
            <a:spLocks noChangeArrowheads="1"/>
          </p:cNvSpPr>
          <p:nvPr/>
        </p:nvSpPr>
        <p:spPr bwMode="auto">
          <a:xfrm>
            <a:off x="304800" y="1076325"/>
            <a:ext cx="8534400" cy="5476875"/>
          </a:xfrm>
          <a:prstGeom prst="rect">
            <a:avLst/>
          </a:prstGeom>
          <a:noFill/>
          <a:ln w="9525">
            <a:solidFill>
              <a:schemeClr val="tx1"/>
            </a:solidFill>
            <a:miter lim="800000"/>
            <a:headEnd/>
            <a:tailEnd/>
          </a:ln>
          <a:effectLst/>
        </p:spPr>
        <p:txBody>
          <a:bodyPr wrap="none" anchor="ctr">
            <a:prstTxWarp prst="textNoShape">
              <a:avLst/>
            </a:prstTxWarp>
          </a:bodyPr>
          <a:lstStyle/>
          <a:p>
            <a:pPr algn="ctr"/>
            <a:endParaRPr lang="en-US" sz="2400" b="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1" fill="hold" grpId="0" nodeType="afterEffect">
                                  <p:stCondLst>
                                    <p:cond delay="0"/>
                                  </p:stCondLst>
                                  <p:childTnLst>
                                    <p:anim calcmode="lin" valueType="num">
                                      <p:cBhvr additive="base">
                                        <p:cTn id="6" dur="1000"/>
                                        <p:tgtEl>
                                          <p:spTgt spid="788483"/>
                                        </p:tgtEl>
                                        <p:attrNameLst>
                                          <p:attrName>ppt_x</p:attrName>
                                        </p:attrNameLst>
                                      </p:cBhvr>
                                      <p:tavLst>
                                        <p:tav tm="0">
                                          <p:val>
                                            <p:strVal val="ppt_x"/>
                                          </p:val>
                                        </p:tav>
                                        <p:tav tm="100000">
                                          <p:val>
                                            <p:strVal val="ppt_x"/>
                                          </p:val>
                                        </p:tav>
                                      </p:tavLst>
                                    </p:anim>
                                    <p:anim calcmode="lin" valueType="num">
                                      <p:cBhvr additive="base">
                                        <p:cTn id="7" dur="1000"/>
                                        <p:tgtEl>
                                          <p:spTgt spid="788483"/>
                                        </p:tgtEl>
                                        <p:attrNameLst>
                                          <p:attrName>ppt_y</p:attrName>
                                        </p:attrNameLst>
                                      </p:cBhvr>
                                      <p:tavLst>
                                        <p:tav tm="0">
                                          <p:val>
                                            <p:strVal val="ppt_y"/>
                                          </p:val>
                                        </p:tav>
                                        <p:tav tm="100000">
                                          <p:val>
                                            <p:strVal val="0-ppt_h/2"/>
                                          </p:val>
                                        </p:tav>
                                      </p:tavLst>
                                    </p:anim>
                                    <p:set>
                                      <p:cBhvr>
                                        <p:cTn id="8" dur="1" fill="hold">
                                          <p:stCondLst>
                                            <p:cond delay="999"/>
                                          </p:stCondLst>
                                        </p:cTn>
                                        <p:tgtEl>
                                          <p:spTgt spid="788483"/>
                                        </p:tgtEl>
                                        <p:attrNameLst>
                                          <p:attrName>style.visibility</p:attrName>
                                        </p:attrNameLst>
                                      </p:cBhvr>
                                      <p:to>
                                        <p:strVal val="hidden"/>
                                      </p:to>
                                    </p:set>
                                  </p:childTnLst>
                                </p:cTn>
                              </p:par>
                              <p:par>
                                <p:cTn id="9" presetID="2" presetClass="entr" presetSubtype="4" fill="hold" nodeType="withEffect">
                                  <p:stCondLst>
                                    <p:cond delay="0"/>
                                  </p:stCondLst>
                                  <p:childTnLst>
                                    <p:set>
                                      <p:cBhvr>
                                        <p:cTn id="10" dur="1" fill="hold">
                                          <p:stCondLst>
                                            <p:cond delay="0"/>
                                          </p:stCondLst>
                                        </p:cTn>
                                        <p:tgtEl>
                                          <p:spTgt spid="788484"/>
                                        </p:tgtEl>
                                        <p:attrNameLst>
                                          <p:attrName>style.visibility</p:attrName>
                                        </p:attrNameLst>
                                      </p:cBhvr>
                                      <p:to>
                                        <p:strVal val="visible"/>
                                      </p:to>
                                    </p:set>
                                    <p:anim calcmode="lin" valueType="num">
                                      <p:cBhvr additive="base">
                                        <p:cTn id="11" dur="1000" fill="hold"/>
                                        <p:tgtEl>
                                          <p:spTgt spid="788484"/>
                                        </p:tgtEl>
                                        <p:attrNameLst>
                                          <p:attrName>ppt_x</p:attrName>
                                        </p:attrNameLst>
                                      </p:cBhvr>
                                      <p:tavLst>
                                        <p:tav tm="0">
                                          <p:val>
                                            <p:strVal val="#ppt_x"/>
                                          </p:val>
                                        </p:tav>
                                        <p:tav tm="100000">
                                          <p:val>
                                            <p:strVal val="#ppt_x"/>
                                          </p:val>
                                        </p:tav>
                                      </p:tavLst>
                                    </p:anim>
                                    <p:anim calcmode="lin" valueType="num">
                                      <p:cBhvr additive="base">
                                        <p:cTn id="12" dur="1000" fill="hold"/>
                                        <p:tgtEl>
                                          <p:spTgt spid="78848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483" grpId="0"/>
    </p:bldLst>
  </p:timing>
</p:sld>
</file>

<file path=ppt/theme/theme1.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Blank Presentatio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1" i="0" u="none" strike="noStrike" cap="none" normalizeH="0" baseline="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1" i="0" u="none" strike="noStrike" cap="none" normalizeH="0" baseline="0">
            <a:ln>
              <a:noFill/>
            </a:ln>
            <a:solidFill>
              <a:schemeClr val="tx1"/>
            </a:solidFill>
            <a:effectLst/>
            <a:latin typeface="Times New Roman" charset="0"/>
          </a:defRPr>
        </a:defPPr>
      </a:lstStyle>
    </a:lnDef>
  </a:objectDefaults>
  <a:extraClrSchemeLst>
    <a:extraClrScheme>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22046</TotalTime>
  <Words>7852</Words>
  <Application>Microsoft Macintosh PowerPoint</Application>
  <PresentationFormat>On-screen Show (4:3)</PresentationFormat>
  <Paragraphs>1323</Paragraphs>
  <Slides>28</Slides>
  <Notes>28</Notes>
  <HiddenSlides>0</HiddenSlides>
  <MMClips>0</MMClips>
  <ScaleCrop>false</ScaleCrop>
  <HeadingPairs>
    <vt:vector size="4" baseType="variant">
      <vt:variant>
        <vt:lpstr>Design Template</vt:lpstr>
      </vt:variant>
      <vt:variant>
        <vt:i4>1</vt:i4>
      </vt:variant>
      <vt:variant>
        <vt:lpstr>Slide Titles</vt:lpstr>
      </vt:variant>
      <vt:variant>
        <vt:i4>28</vt:i4>
      </vt:variant>
    </vt:vector>
  </HeadingPairs>
  <TitlesOfParts>
    <vt:vector size="29" baseType="lpstr">
      <vt:lpstr>Blank Presentation</vt:lpstr>
      <vt:lpstr>Expression Trees</vt:lpstr>
      <vt:lpstr>Sharing a Joy</vt:lpstr>
      <vt:lpstr>Where Are We Heading?</vt:lpstr>
      <vt:lpstr>Recursive Structure of Expressions</vt:lpstr>
      <vt:lpstr>The Expression Class Hierarchy</vt:lpstr>
      <vt:lpstr>The exp.h Interface</vt:lpstr>
      <vt:lpstr>The exp.h Interface</vt:lpstr>
      <vt:lpstr>The exp.h Interface</vt:lpstr>
      <vt:lpstr>The exp.h Interface</vt:lpstr>
      <vt:lpstr>The exp.h Interface</vt:lpstr>
      <vt:lpstr>The exp.h Interface</vt:lpstr>
      <vt:lpstr>Selecting Fields from Subtypes</vt:lpstr>
      <vt:lpstr>Code for the eval Method</vt:lpstr>
      <vt:lpstr>Exercise: Evaluating an Expression</vt:lpstr>
      <vt:lpstr>Solution: Evaluating an Expression</vt:lpstr>
      <vt:lpstr>Solution: Evaluating an Expression</vt:lpstr>
      <vt:lpstr>Solution: Evaluating an Expression</vt:lpstr>
      <vt:lpstr>Solution: Evaluating an Expression</vt:lpstr>
      <vt:lpstr>Solution: Evaluating an Expression</vt:lpstr>
      <vt:lpstr>Solution: Evaluating an Expression</vt:lpstr>
      <vt:lpstr>Solution: Evaluating an Expression</vt:lpstr>
      <vt:lpstr>Solution: Evaluating an Expression</vt:lpstr>
      <vt:lpstr>Solution: Evaluating an Expression</vt:lpstr>
      <vt:lpstr>Solution: Evaluating an Expression</vt:lpstr>
      <vt:lpstr>Solution: Evaluating an Expression</vt:lpstr>
      <vt:lpstr>Solution: Evaluating an Expression</vt:lpstr>
      <vt:lpstr>Solution: Evaluating an Expression</vt:lpstr>
      <vt:lpstr>The End</vt:lpstr>
    </vt:vector>
  </TitlesOfParts>
  <Company>Stanford University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3—Expressions</dc:title>
  <cp:lastModifiedBy>Eric Roberts</cp:lastModifiedBy>
  <cp:revision>171</cp:revision>
  <cp:lastPrinted>2013-03-04T22:01:23Z</cp:lastPrinted>
  <dcterms:created xsi:type="dcterms:W3CDTF">2015-03-04T19:06:44Z</dcterms:created>
  <dcterms:modified xsi:type="dcterms:W3CDTF">2015-03-04T19:08:17Z</dcterms:modified>
</cp:coreProperties>
</file>