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notesSlides/notesSlide28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20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19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notesSlides/notesSlide2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30"/>
  </p:notesMasterIdLst>
  <p:sldIdLst>
    <p:sldId id="441" r:id="rId2"/>
    <p:sldId id="598" r:id="rId3"/>
    <p:sldId id="599" r:id="rId4"/>
    <p:sldId id="556" r:id="rId5"/>
    <p:sldId id="565" r:id="rId6"/>
    <p:sldId id="505" r:id="rId7"/>
    <p:sldId id="570" r:id="rId8"/>
    <p:sldId id="581" r:id="rId9"/>
    <p:sldId id="571" r:id="rId10"/>
    <p:sldId id="567" r:id="rId11"/>
    <p:sldId id="568" r:id="rId12"/>
    <p:sldId id="582" r:id="rId13"/>
    <p:sldId id="578" r:id="rId14"/>
    <p:sldId id="583" r:id="rId15"/>
    <p:sldId id="596" r:id="rId16"/>
    <p:sldId id="584" r:id="rId17"/>
    <p:sldId id="585" r:id="rId18"/>
    <p:sldId id="586" r:id="rId19"/>
    <p:sldId id="588" r:id="rId20"/>
    <p:sldId id="589" r:id="rId21"/>
    <p:sldId id="590" r:id="rId22"/>
    <p:sldId id="591" r:id="rId23"/>
    <p:sldId id="592" r:id="rId24"/>
    <p:sldId id="593" r:id="rId25"/>
    <p:sldId id="594" r:id="rId26"/>
    <p:sldId id="597" r:id="rId27"/>
    <p:sldId id="595" r:id="rId28"/>
    <p:sldId id="369" r:id="rId29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00"/>
    <a:srgbClr val="CC00CC"/>
    <a:srgbClr val="000000"/>
    <a:srgbClr val="009900"/>
    <a:srgbClr val="66FF66"/>
    <a:srgbClr val="969696"/>
    <a:srgbClr val="FFFF66"/>
    <a:srgbClr val="CCFFFF"/>
    <a:srgbClr val="FF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D1848D2-189F-E246-87B0-7DCF0FB1D5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23CE17-BF12-0A43-A162-6D1978B8DE4C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10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11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72698-1F8E-9E4A-811F-2B54E65840C5}" type="slidenum">
              <a:rPr lang="en-US"/>
              <a:pPr/>
              <a:t>12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13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1243CB-C6F1-664C-90A2-7A61CC37E496}" type="slidenum">
              <a:rPr lang="en-US">
                <a:latin typeface="Times New Roman" pitchFamily="1" charset="0"/>
              </a:rPr>
              <a:pPr/>
              <a:t>14</a:t>
            </a:fld>
            <a:endParaRPr lang="en-US">
              <a:latin typeface="Times New Roman" pitchFamily="1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1243CB-C6F1-664C-90A2-7A61CC37E496}" type="slidenum">
              <a:rPr lang="en-US">
                <a:latin typeface="Times New Roman" pitchFamily="1" charset="0"/>
              </a:rPr>
              <a:pPr/>
              <a:t>15</a:t>
            </a:fld>
            <a:endParaRPr lang="en-US">
              <a:latin typeface="Times New Roman" pitchFamily="1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16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FF87F-D9B8-594A-8348-D8CABB110D23}" type="slidenum">
              <a:rPr lang="en-US"/>
              <a:pPr/>
              <a:t>17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796E56-B36D-B641-8E07-A12103DCA57C}" type="slidenum">
              <a:rPr lang="en-US"/>
              <a:pPr/>
              <a:t>18</a:t>
            </a:fld>
            <a:endParaRPr lang="en-US"/>
          </a:p>
        </p:txBody>
      </p:sp>
      <p:sp>
        <p:nvSpPr>
          <p:cNvPr id="74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796E56-B36D-B641-8E07-A12103DCA57C}" type="slidenum">
              <a:rPr lang="en-US"/>
              <a:pPr/>
              <a:t>19</a:t>
            </a:fld>
            <a:endParaRPr lang="en-US"/>
          </a:p>
        </p:txBody>
      </p:sp>
      <p:sp>
        <p:nvSpPr>
          <p:cNvPr id="74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4E8BAC-AAF4-1243-921C-9A3EEFFE142D}" type="slidenum">
              <a:rPr lang="en-US"/>
              <a:pPr/>
              <a:t>2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796E56-B36D-B641-8E07-A12103DCA57C}" type="slidenum">
              <a:rPr lang="en-US"/>
              <a:pPr/>
              <a:t>20</a:t>
            </a:fld>
            <a:endParaRPr lang="en-US"/>
          </a:p>
        </p:txBody>
      </p:sp>
      <p:sp>
        <p:nvSpPr>
          <p:cNvPr id="74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796E56-B36D-B641-8E07-A12103DCA57C}" type="slidenum">
              <a:rPr lang="en-US"/>
              <a:pPr/>
              <a:t>21</a:t>
            </a:fld>
            <a:endParaRPr lang="en-US"/>
          </a:p>
        </p:txBody>
      </p:sp>
      <p:sp>
        <p:nvSpPr>
          <p:cNvPr id="74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796E56-B36D-B641-8E07-A12103DCA57C}" type="slidenum">
              <a:rPr lang="en-US"/>
              <a:pPr/>
              <a:t>22</a:t>
            </a:fld>
            <a:endParaRPr lang="en-US"/>
          </a:p>
        </p:txBody>
      </p:sp>
      <p:sp>
        <p:nvSpPr>
          <p:cNvPr id="74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FF87F-D9B8-594A-8348-D8CABB110D23}" type="slidenum">
              <a:rPr lang="en-US"/>
              <a:pPr/>
              <a:t>23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FF87F-D9B8-594A-8348-D8CABB110D23}" type="slidenum">
              <a:rPr lang="en-US"/>
              <a:pPr/>
              <a:t>24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FF87F-D9B8-594A-8348-D8CABB110D23}" type="slidenum">
              <a:rPr lang="en-US"/>
              <a:pPr/>
              <a:t>25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FF87F-D9B8-594A-8348-D8CABB110D23}" type="slidenum">
              <a:rPr lang="en-US"/>
              <a:pPr/>
              <a:t>26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72698-1F8E-9E4A-811F-2B54E65840C5}" type="slidenum">
              <a:rPr lang="en-US"/>
              <a:pPr/>
              <a:t>27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DAA6BF-0229-1E40-9ECA-80FFD37A1579}" type="slidenum">
              <a:rPr lang="en-US"/>
              <a:pPr/>
              <a:t>28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AAD09A-0B7F-994E-BB00-BF61A581A707}" type="slidenum">
              <a:rPr lang="en-US"/>
              <a:pPr/>
              <a:t>4</a:t>
            </a:fld>
            <a:endParaRPr lang="en-US"/>
          </a:p>
        </p:txBody>
      </p:sp>
      <p:sp>
        <p:nvSpPr>
          <p:cNvPr id="7649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5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72698-1F8E-9E4A-811F-2B54E65840C5}" type="slidenum">
              <a:rPr lang="en-US"/>
              <a:pPr/>
              <a:t>6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72698-1F8E-9E4A-811F-2B54E65840C5}" type="slidenum">
              <a:rPr lang="en-US"/>
              <a:pPr/>
              <a:t>7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B1A61-FAD2-D34E-BB62-747608B34D6D}" type="slidenum">
              <a:rPr lang="en-US"/>
              <a:pPr/>
              <a:t>8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72698-1F8E-9E4A-811F-2B54E65840C5}" type="slidenum">
              <a:rPr lang="en-US"/>
              <a:pPr/>
              <a:t>9</a:t>
            </a:fld>
            <a:endParaRPr lang="en-US"/>
          </a:p>
        </p:txBody>
      </p:sp>
      <p:sp>
        <p:nvSpPr>
          <p:cNvPr id="7772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620330D-3E26-FE42-A47B-40FD912CBE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5FAA6ED-8007-374B-B658-074F509A29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EAD8861-82BB-E14B-9E15-1509667678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A818685-751A-614C-A643-0DB3027607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75843B-3178-5343-9972-1D655ACE3A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AD9A386-2D58-2247-A209-7F6740358F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9765C11-191F-A84B-BAA2-5F4FCD8422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2512AE0-D490-C849-A77C-306EF2E9B8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E125D40-A0CB-A940-898A-35B559C96B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82C90B6-6EE2-B74F-BE7F-52D0FA7E0C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4A1BB4D-04C4-1A4D-889D-1F60533825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D3F8020C-4511-D84B-9FB2-F4C8795252A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4" Type="http://schemas.openxmlformats.org/officeDocument/2006/relationships/slide" Target="slide22.xml"/><Relationship Id="rId5" Type="http://schemas.openxmlformats.org/officeDocument/2006/relationships/slide" Target="slide28.xml"/><Relationship Id="rId6" Type="http://schemas.openxmlformats.org/officeDocument/2006/relationships/slide" Target="slide20.xml"/><Relationship Id="rId7" Type="http://schemas.openxmlformats.org/officeDocument/2006/relationships/slide" Target="slide16.xml"/><Relationship Id="rId8" Type="http://schemas.openxmlformats.org/officeDocument/2006/relationships/slide" Target="slide21.xml"/><Relationship Id="rId9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</a:rPr>
              <a:t>Inheritance in C++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456113"/>
            <a:ext cx="9144000" cy="136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/>
              <a:t>Eric Roberts</a:t>
            </a:r>
          </a:p>
          <a:p>
            <a:pPr algn="ctr">
              <a:lnSpc>
                <a:spcPct val="85000"/>
              </a:lnSpc>
            </a:pPr>
            <a:r>
              <a:rPr lang="en-US" sz="3200" b="0" dirty="0"/>
              <a:t>CS 106B</a:t>
            </a:r>
            <a:endParaRPr lang="en-US" sz="3200" b="0" dirty="0" smtClean="0"/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February 27, 2015</a:t>
            </a:r>
            <a:endParaRPr 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Darwin Simulation Game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3806" y="1451424"/>
            <a:ext cx="4572000" cy="4572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 rot="16200000" flipH="1">
            <a:off x="2467184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rot="16200000" flipH="1">
            <a:off x="2924142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16200000" flipH="1">
            <a:off x="3381100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16200000" flipH="1">
            <a:off x="3838058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16200000" flipH="1">
            <a:off x="4295016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16200000" flipH="1">
            <a:off x="4751974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 rot="16200000" flipH="1">
            <a:off x="5208932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5665890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122848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rot="10800000" flipH="1">
            <a:off x="4294599" y="556404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 rot="10800000" flipH="1">
            <a:off x="4294599" y="5107089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rot="10800000" flipH="1">
            <a:off x="4294599" y="4650131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rot="10800000" flipH="1">
            <a:off x="4294599" y="4193173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rot="10800000" flipH="1">
            <a:off x="4294600" y="3736215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rot="10800000" flipH="1">
            <a:off x="4294600" y="327925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rot="10800000" flipH="1">
            <a:off x="4294600" y="2822299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rot="10800000" flipH="1">
            <a:off x="4294600" y="2365341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rot="10800000" flipH="1">
            <a:off x="4294600" y="1908383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1" name="Picture 70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89130" y="1981200"/>
            <a:ext cx="314325" cy="314325"/>
          </a:xfrm>
          <a:prstGeom prst="rect">
            <a:avLst/>
          </a:prstGeom>
        </p:spPr>
      </p:pic>
      <p:pic>
        <p:nvPicPr>
          <p:cNvPr id="72" name="Picture 71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900" y="1984830"/>
            <a:ext cx="314325" cy="314325"/>
          </a:xfrm>
          <a:prstGeom prst="rect">
            <a:avLst/>
          </a:prstGeom>
        </p:spPr>
      </p:pic>
      <p:pic>
        <p:nvPicPr>
          <p:cNvPr id="73" name="Picture 72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330" y="5181600"/>
            <a:ext cx="314325" cy="314325"/>
          </a:xfrm>
          <a:prstGeom prst="rect">
            <a:avLst/>
          </a:prstGeom>
        </p:spPr>
      </p:pic>
      <p:pic>
        <p:nvPicPr>
          <p:cNvPr id="74" name="Picture 73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925" y="1981200"/>
            <a:ext cx="314325" cy="314325"/>
          </a:xfrm>
          <a:prstGeom prst="rect">
            <a:avLst/>
          </a:prstGeom>
        </p:spPr>
      </p:pic>
      <p:pic>
        <p:nvPicPr>
          <p:cNvPr id="75" name="Picture 74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930" y="2438400"/>
            <a:ext cx="314325" cy="314325"/>
          </a:xfrm>
          <a:prstGeom prst="rect">
            <a:avLst/>
          </a:prstGeom>
        </p:spPr>
      </p:pic>
      <p:pic>
        <p:nvPicPr>
          <p:cNvPr id="76" name="Picture 75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930" y="2895600"/>
            <a:ext cx="314325" cy="314325"/>
          </a:xfrm>
          <a:prstGeom prst="rect">
            <a:avLst/>
          </a:prstGeom>
        </p:spPr>
      </p:pic>
      <p:pic>
        <p:nvPicPr>
          <p:cNvPr id="77" name="Picture 76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625" y="3807590"/>
            <a:ext cx="314325" cy="314325"/>
          </a:xfrm>
          <a:prstGeom prst="rect">
            <a:avLst/>
          </a:prstGeom>
        </p:spPr>
      </p:pic>
      <p:pic>
        <p:nvPicPr>
          <p:cNvPr id="78" name="Picture 77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930" y="5181600"/>
            <a:ext cx="314325" cy="314325"/>
          </a:xfrm>
          <a:prstGeom prst="rect">
            <a:avLst/>
          </a:prstGeom>
        </p:spPr>
      </p:pic>
      <p:pic>
        <p:nvPicPr>
          <p:cNvPr id="79" name="Picture 78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56015" y="3810000"/>
            <a:ext cx="314325" cy="314325"/>
          </a:xfrm>
          <a:prstGeom prst="rect">
            <a:avLst/>
          </a:prstGeom>
        </p:spPr>
      </p:pic>
      <p:pic>
        <p:nvPicPr>
          <p:cNvPr id="80" name="Picture 79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7560730" y="3810000"/>
            <a:ext cx="314325" cy="314325"/>
          </a:xfrm>
          <a:prstGeom prst="rect">
            <a:avLst/>
          </a:prstGeom>
        </p:spPr>
      </p:pic>
      <p:pic>
        <p:nvPicPr>
          <p:cNvPr id="81" name="Picture 80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115625" y="3352800"/>
            <a:ext cx="314325" cy="314325"/>
          </a:xfrm>
          <a:prstGeom prst="rect">
            <a:avLst/>
          </a:prstGeom>
        </p:spPr>
      </p:pic>
      <p:pic>
        <p:nvPicPr>
          <p:cNvPr id="82" name="Picture 81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8475130" y="4267200"/>
            <a:ext cx="314325" cy="314325"/>
          </a:xfrm>
          <a:prstGeom prst="rect">
            <a:avLst/>
          </a:prstGeom>
        </p:spPr>
      </p:pic>
      <p:pic>
        <p:nvPicPr>
          <p:cNvPr id="83" name="Picture 82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820100" y="1981200"/>
            <a:ext cx="314325" cy="314325"/>
          </a:xfrm>
          <a:prstGeom prst="rect">
            <a:avLst/>
          </a:prstGeom>
        </p:spPr>
      </p:pic>
      <p:pic>
        <p:nvPicPr>
          <p:cNvPr id="84" name="Picture 83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827360" y="1524000"/>
            <a:ext cx="314325" cy="314325"/>
          </a:xfrm>
          <a:prstGeom prst="rect">
            <a:avLst/>
          </a:prstGeom>
        </p:spPr>
      </p:pic>
      <p:pic>
        <p:nvPicPr>
          <p:cNvPr id="85" name="Picture 84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89130" y="3352800"/>
            <a:ext cx="314325" cy="314325"/>
          </a:xfrm>
          <a:prstGeom prst="rect">
            <a:avLst/>
          </a:prstGeom>
        </p:spPr>
      </p:pic>
      <p:pic>
        <p:nvPicPr>
          <p:cNvPr id="86" name="Picture 85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62995" y="5181600"/>
            <a:ext cx="314325" cy="314325"/>
          </a:xfrm>
          <a:prstGeom prst="rect">
            <a:avLst/>
          </a:prstGeom>
        </p:spPr>
      </p:pic>
      <p:pic>
        <p:nvPicPr>
          <p:cNvPr id="92" name="Picture 91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130" y="5181600"/>
            <a:ext cx="314325" cy="314325"/>
          </a:xfrm>
          <a:prstGeom prst="rect">
            <a:avLst/>
          </a:prstGeom>
        </p:spPr>
      </p:pic>
      <p:pic>
        <p:nvPicPr>
          <p:cNvPr id="93" name="Picture 92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103530" y="5638800"/>
            <a:ext cx="314325" cy="314325"/>
          </a:xfrm>
          <a:prstGeom prst="rect">
            <a:avLst/>
          </a:prstGeom>
        </p:spPr>
      </p:pic>
      <p:pic>
        <p:nvPicPr>
          <p:cNvPr id="94" name="Picture 93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74730" y="4724400"/>
            <a:ext cx="314325" cy="314325"/>
          </a:xfrm>
          <a:prstGeom prst="rect">
            <a:avLst/>
          </a:prstGeom>
        </p:spPr>
      </p:pic>
      <p:pic>
        <p:nvPicPr>
          <p:cNvPr id="97" name="Picture 96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130" y="3810000"/>
            <a:ext cx="314325" cy="314325"/>
          </a:xfrm>
          <a:prstGeom prst="rect">
            <a:avLst/>
          </a:prstGeom>
        </p:spPr>
      </p:pic>
      <p:pic>
        <p:nvPicPr>
          <p:cNvPr id="98" name="Picture 97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646330" y="4267200"/>
            <a:ext cx="314325" cy="314325"/>
          </a:xfrm>
          <a:prstGeom prst="rect">
            <a:avLst/>
          </a:prstGeom>
        </p:spPr>
      </p:pic>
      <p:pic>
        <p:nvPicPr>
          <p:cNvPr id="99" name="Picture 98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330" y="4724400"/>
            <a:ext cx="314325" cy="314325"/>
          </a:xfrm>
          <a:prstGeom prst="rect">
            <a:avLst/>
          </a:prstGeom>
        </p:spPr>
      </p:pic>
      <p:pic>
        <p:nvPicPr>
          <p:cNvPr id="100" name="Picture 99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7530" y="2885915"/>
            <a:ext cx="314325" cy="314325"/>
          </a:xfrm>
          <a:prstGeom prst="rect">
            <a:avLst/>
          </a:prstGeom>
        </p:spPr>
      </p:pic>
      <p:pic>
        <p:nvPicPr>
          <p:cNvPr id="101" name="Picture 100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930" y="1524000"/>
            <a:ext cx="314325" cy="314325"/>
          </a:xfrm>
          <a:prstGeom prst="rect">
            <a:avLst/>
          </a:prstGeom>
        </p:spPr>
      </p:pic>
      <p:pic>
        <p:nvPicPr>
          <p:cNvPr id="102" name="Picture 101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330" y="1524000"/>
            <a:ext cx="314325" cy="314325"/>
          </a:xfrm>
          <a:prstGeom prst="rect">
            <a:avLst/>
          </a:prstGeom>
        </p:spPr>
      </p:pic>
      <p:pic>
        <p:nvPicPr>
          <p:cNvPr id="103" name="Picture 102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0730" y="1981200"/>
            <a:ext cx="314325" cy="314325"/>
          </a:xfrm>
          <a:prstGeom prst="rect">
            <a:avLst/>
          </a:prstGeom>
        </p:spPr>
      </p:pic>
      <p:pic>
        <p:nvPicPr>
          <p:cNvPr id="104" name="Picture 103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130" y="3352800"/>
            <a:ext cx="314325" cy="314325"/>
          </a:xfrm>
          <a:prstGeom prst="rect">
            <a:avLst/>
          </a:prstGeom>
        </p:spPr>
      </p:pic>
      <p:pic>
        <p:nvPicPr>
          <p:cNvPr id="105" name="Picture 104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7220" y="2895600"/>
            <a:ext cx="314325" cy="314325"/>
          </a:xfrm>
          <a:prstGeom prst="rect">
            <a:avLst/>
          </a:prstGeom>
        </p:spPr>
      </p:pic>
      <p:pic>
        <p:nvPicPr>
          <p:cNvPr id="106" name="Picture 105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930" y="3352800"/>
            <a:ext cx="314325" cy="314325"/>
          </a:xfrm>
          <a:prstGeom prst="rect">
            <a:avLst/>
          </a:prstGeom>
        </p:spPr>
      </p:pic>
      <p:pic>
        <p:nvPicPr>
          <p:cNvPr id="107" name="Picture 106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4730" y="5638800"/>
            <a:ext cx="314325" cy="314325"/>
          </a:xfrm>
          <a:prstGeom prst="rect">
            <a:avLst/>
          </a:prstGeom>
        </p:spPr>
      </p:pic>
      <p:sp>
        <p:nvSpPr>
          <p:cNvPr id="108" name="TextBox 107"/>
          <p:cNvSpPr txBox="1"/>
          <p:nvPr/>
        </p:nvSpPr>
        <p:spPr>
          <a:xfrm>
            <a:off x="457200" y="1451430"/>
            <a:ext cx="3810000" cy="176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sz="2400" b="0" dirty="0" smtClean="0"/>
              <a:t>Years ago, one of the 106B assignments was the </a:t>
            </a:r>
            <a:r>
              <a:rPr lang="en-US" sz="2400" i="1" dirty="0" smtClean="0"/>
              <a:t>Darwin</a:t>
            </a:r>
            <a:r>
              <a:rPr lang="en-US" sz="2400" b="0" dirty="0" smtClean="0"/>
              <a:t> game, which was played on a grid populated by “creatures” trying to “infect” other types.</a:t>
            </a:r>
            <a:endParaRPr lang="en-US" sz="2400" b="0" dirty="0"/>
          </a:p>
        </p:txBody>
      </p:sp>
      <p:sp>
        <p:nvSpPr>
          <p:cNvPr id="109" name="TextBox 108"/>
          <p:cNvSpPr txBox="1"/>
          <p:nvPr/>
        </p:nvSpPr>
        <p:spPr>
          <a:xfrm>
            <a:off x="457200" y="3268718"/>
            <a:ext cx="381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sz="2400" b="0" dirty="0" smtClean="0"/>
              <a:t>The standard creatures were:</a:t>
            </a:r>
            <a:endParaRPr lang="en-US" sz="2400" b="0" dirty="0"/>
          </a:p>
        </p:txBody>
      </p:sp>
      <p:grpSp>
        <p:nvGrpSpPr>
          <p:cNvPr id="115" name="Group 114"/>
          <p:cNvGrpSpPr/>
          <p:nvPr/>
        </p:nvGrpSpPr>
        <p:grpSpPr>
          <a:xfrm>
            <a:off x="597505" y="3810000"/>
            <a:ext cx="3669695" cy="707373"/>
            <a:chOff x="597505" y="3810000"/>
            <a:chExt cx="3669695" cy="707373"/>
          </a:xfrm>
        </p:grpSpPr>
        <p:pic>
          <p:nvPicPr>
            <p:cNvPr id="32" name="Picture 31" descr="Rov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7505" y="3890010"/>
              <a:ext cx="314325" cy="314325"/>
            </a:xfrm>
            <a:prstGeom prst="rect">
              <a:avLst/>
            </a:prstGeom>
          </p:spPr>
        </p:pic>
        <p:sp>
          <p:nvSpPr>
            <p:cNvPr id="110" name="TextBox 109"/>
            <p:cNvSpPr txBox="1"/>
            <p:nvPr/>
          </p:nvSpPr>
          <p:spPr>
            <a:xfrm>
              <a:off x="914400" y="3810000"/>
              <a:ext cx="3352800" cy="707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en-US" sz="2200" i="1" dirty="0" smtClean="0"/>
                <a:t>Rover</a:t>
              </a:r>
              <a:r>
                <a:rPr lang="en-US" sz="2200" b="0" i="1" dirty="0" smtClean="0"/>
                <a:t>,</a:t>
              </a:r>
              <a:r>
                <a:rPr lang="en-US" sz="2200" b="0" dirty="0" smtClean="0"/>
                <a:t> which tries to move forward, turning if blocked.</a:t>
              </a:r>
              <a:endParaRPr lang="en-US" sz="2200" b="0" dirty="0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97505" y="4544180"/>
            <a:ext cx="3669695" cy="707373"/>
            <a:chOff x="597505" y="4863793"/>
            <a:chExt cx="3669695" cy="707373"/>
          </a:xfrm>
        </p:grpSpPr>
        <p:pic>
          <p:nvPicPr>
            <p:cNvPr id="33" name="Picture 32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505" y="4943475"/>
              <a:ext cx="314325" cy="31432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914400" y="4863793"/>
              <a:ext cx="3352800" cy="707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en-US" sz="2200" i="1" dirty="0" smtClean="0"/>
                <a:t>Flytrap</a:t>
              </a:r>
              <a:r>
                <a:rPr lang="en-US" sz="2200" b="0" i="1" dirty="0" smtClean="0"/>
                <a:t>,</a:t>
              </a:r>
              <a:r>
                <a:rPr lang="en-US" sz="2200" b="0" dirty="0" smtClean="0"/>
                <a:t> which simply spins to the left.</a:t>
              </a:r>
              <a:endParaRPr lang="en-US" sz="2200" b="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97505" y="5297614"/>
            <a:ext cx="3669695" cy="707373"/>
            <a:chOff x="597505" y="5617227"/>
            <a:chExt cx="3669695" cy="707373"/>
          </a:xfrm>
        </p:grpSpPr>
        <p:pic>
          <p:nvPicPr>
            <p:cNvPr id="34" name="Picture 33" descr="Foo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7505" y="5699455"/>
              <a:ext cx="314325" cy="314325"/>
            </a:xfrm>
            <a:prstGeom prst="rect">
              <a:avLst/>
            </a:prstGeom>
          </p:spPr>
        </p:pic>
        <p:sp>
          <p:nvSpPr>
            <p:cNvPr id="112" name="TextBox 111"/>
            <p:cNvSpPr txBox="1"/>
            <p:nvPr/>
          </p:nvSpPr>
          <p:spPr>
            <a:xfrm>
              <a:off x="914400" y="5617227"/>
              <a:ext cx="3352800" cy="707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en-US" sz="2200" i="1" dirty="0" smtClean="0"/>
                <a:t>Food</a:t>
              </a:r>
              <a:r>
                <a:rPr lang="en-US" sz="2200" b="0" i="1" dirty="0" smtClean="0"/>
                <a:t>,</a:t>
              </a:r>
              <a:r>
                <a:rPr lang="en-US" sz="2200" b="0" dirty="0" smtClean="0"/>
                <a:t> which does nothing except wait to be eaten.</a:t>
              </a:r>
              <a:endParaRPr lang="en-US" sz="2200" b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4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7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/>
        </p:nvGrpSpPr>
        <p:grpSpPr>
          <a:xfrm>
            <a:off x="597505" y="3810000"/>
            <a:ext cx="3669695" cy="2194987"/>
            <a:chOff x="597505" y="3810000"/>
            <a:chExt cx="3669695" cy="2194987"/>
          </a:xfrm>
        </p:grpSpPr>
        <p:grpSp>
          <p:nvGrpSpPr>
            <p:cNvPr id="2" name="Group 114"/>
            <p:cNvGrpSpPr/>
            <p:nvPr/>
          </p:nvGrpSpPr>
          <p:grpSpPr>
            <a:xfrm>
              <a:off x="597505" y="3810000"/>
              <a:ext cx="3669695" cy="707373"/>
              <a:chOff x="597505" y="3810000"/>
              <a:chExt cx="3669695" cy="707373"/>
            </a:xfrm>
          </p:grpSpPr>
          <p:pic>
            <p:nvPicPr>
              <p:cNvPr id="32" name="Picture 31" descr="Rover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7505" y="3890010"/>
                <a:ext cx="314325" cy="314325"/>
              </a:xfrm>
              <a:prstGeom prst="rect">
                <a:avLst/>
              </a:prstGeom>
            </p:spPr>
          </p:pic>
          <p:sp>
            <p:nvSpPr>
              <p:cNvPr id="110" name="TextBox 109"/>
              <p:cNvSpPr txBox="1"/>
              <p:nvPr/>
            </p:nvSpPr>
            <p:spPr>
              <a:xfrm>
                <a:off x="914400" y="3810000"/>
                <a:ext cx="3352800" cy="707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90000"/>
                  </a:lnSpc>
                </a:pPr>
                <a:r>
                  <a:rPr lang="en-US" sz="2200" i="1" dirty="0" smtClean="0"/>
                  <a:t>Rover</a:t>
                </a:r>
                <a:r>
                  <a:rPr lang="en-US" sz="2200" b="0" i="1" dirty="0" smtClean="0"/>
                  <a:t>,</a:t>
                </a:r>
                <a:r>
                  <a:rPr lang="en-US" sz="2200" b="0" dirty="0" smtClean="0"/>
                  <a:t> which tries to move forward, turning if blocked.</a:t>
                </a:r>
                <a:endParaRPr lang="en-US" sz="2200" b="0" dirty="0"/>
              </a:p>
            </p:txBody>
          </p:sp>
        </p:grpSp>
        <p:grpSp>
          <p:nvGrpSpPr>
            <p:cNvPr id="3" name="Group 112"/>
            <p:cNvGrpSpPr/>
            <p:nvPr/>
          </p:nvGrpSpPr>
          <p:grpSpPr>
            <a:xfrm>
              <a:off x="597505" y="4544180"/>
              <a:ext cx="3669695" cy="707373"/>
              <a:chOff x="597505" y="4863793"/>
              <a:chExt cx="3669695" cy="707373"/>
            </a:xfrm>
          </p:grpSpPr>
          <p:pic>
            <p:nvPicPr>
              <p:cNvPr id="33" name="Picture 32" descr="Flytrap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7505" y="4943475"/>
                <a:ext cx="314325" cy="314325"/>
              </a:xfrm>
              <a:prstGeom prst="rect">
                <a:avLst/>
              </a:prstGeom>
            </p:spPr>
          </p:pic>
          <p:sp>
            <p:nvSpPr>
              <p:cNvPr id="111" name="TextBox 110"/>
              <p:cNvSpPr txBox="1"/>
              <p:nvPr/>
            </p:nvSpPr>
            <p:spPr>
              <a:xfrm>
                <a:off x="914400" y="4863793"/>
                <a:ext cx="3352800" cy="707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90000"/>
                  </a:lnSpc>
                </a:pPr>
                <a:r>
                  <a:rPr lang="en-US" sz="2200" i="1" dirty="0" smtClean="0"/>
                  <a:t>Flytrap</a:t>
                </a:r>
                <a:r>
                  <a:rPr lang="en-US" sz="2200" b="0" i="1" dirty="0" smtClean="0"/>
                  <a:t>,</a:t>
                </a:r>
                <a:r>
                  <a:rPr lang="en-US" sz="2200" b="0" dirty="0" smtClean="0"/>
                  <a:t> which simply spins to the left.</a:t>
                </a:r>
                <a:endParaRPr lang="en-US" sz="2200" b="0" dirty="0"/>
              </a:p>
            </p:txBody>
          </p:sp>
        </p:grpSp>
        <p:grpSp>
          <p:nvGrpSpPr>
            <p:cNvPr id="4" name="Group 113"/>
            <p:cNvGrpSpPr/>
            <p:nvPr/>
          </p:nvGrpSpPr>
          <p:grpSpPr>
            <a:xfrm>
              <a:off x="597505" y="5297614"/>
              <a:ext cx="3669695" cy="707373"/>
              <a:chOff x="597505" y="5617227"/>
              <a:chExt cx="3669695" cy="707373"/>
            </a:xfrm>
          </p:grpSpPr>
          <p:pic>
            <p:nvPicPr>
              <p:cNvPr id="34" name="Picture 33" descr="Food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7505" y="5699455"/>
                <a:ext cx="314325" cy="314325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914400" y="5617227"/>
                <a:ext cx="3352800" cy="707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90000"/>
                  </a:lnSpc>
                </a:pPr>
                <a:r>
                  <a:rPr lang="en-US" sz="2200" i="1" dirty="0" smtClean="0"/>
                  <a:t>Food</a:t>
                </a:r>
                <a:r>
                  <a:rPr lang="en-US" sz="2200" b="0" i="1" dirty="0" smtClean="0"/>
                  <a:t>,</a:t>
                </a:r>
                <a:r>
                  <a:rPr lang="en-US" sz="2200" b="0" dirty="0" smtClean="0"/>
                  <a:t> which does nothing except wait to be eaten.</a:t>
                </a:r>
                <a:endParaRPr lang="en-US" sz="2200" b="0" dirty="0"/>
              </a:p>
            </p:txBody>
          </p:sp>
        </p:grpSp>
      </p:grpSp>
      <p:sp>
        <p:nvSpPr>
          <p:cNvPr id="116" name="Rectangle 115"/>
          <p:cNvSpPr/>
          <p:nvPr/>
        </p:nvSpPr>
        <p:spPr bwMode="auto">
          <a:xfrm>
            <a:off x="304800" y="3733800"/>
            <a:ext cx="3962400" cy="2743200"/>
          </a:xfrm>
          <a:prstGeom prst="rect">
            <a:avLst/>
          </a:prstGeom>
          <a:solidFill>
            <a:srgbClr val="CC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Darwin Simulation Game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3806" y="1451424"/>
            <a:ext cx="4572000" cy="4572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 rot="16200000" flipH="1">
            <a:off x="2467184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rot="16200000" flipH="1">
            <a:off x="2924142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16200000" flipH="1">
            <a:off x="3381100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16200000" flipH="1">
            <a:off x="3838058" y="373821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16200000" flipH="1">
            <a:off x="4295016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16200000" flipH="1">
            <a:off x="4751974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 rot="16200000" flipH="1">
            <a:off x="5208932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5665890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122848" y="3738218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rot="10800000" flipH="1">
            <a:off x="4294599" y="556404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 rot="10800000" flipH="1">
            <a:off x="4294599" y="5107089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rot="10800000" flipH="1">
            <a:off x="4294599" y="4650131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rot="10800000" flipH="1">
            <a:off x="4294599" y="4193173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rot="10800000" flipH="1">
            <a:off x="4294600" y="3736215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rot="10800000" flipH="1">
            <a:off x="4294600" y="3279257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rot="10800000" flipH="1">
            <a:off x="4294600" y="2822299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rot="10800000" flipH="1">
            <a:off x="4294600" y="2365341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rot="10800000" flipH="1">
            <a:off x="4294600" y="1908383"/>
            <a:ext cx="457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1" name="Picture 70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89130" y="1981200"/>
            <a:ext cx="314325" cy="314325"/>
          </a:xfrm>
          <a:prstGeom prst="rect">
            <a:avLst/>
          </a:prstGeom>
        </p:spPr>
      </p:pic>
      <p:pic>
        <p:nvPicPr>
          <p:cNvPr id="73" name="Picture 72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330" y="5181600"/>
            <a:ext cx="314325" cy="314325"/>
          </a:xfrm>
          <a:prstGeom prst="rect">
            <a:avLst/>
          </a:prstGeom>
        </p:spPr>
      </p:pic>
      <p:pic>
        <p:nvPicPr>
          <p:cNvPr id="74" name="Picture 73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925" y="1981200"/>
            <a:ext cx="314325" cy="314325"/>
          </a:xfrm>
          <a:prstGeom prst="rect">
            <a:avLst/>
          </a:prstGeom>
        </p:spPr>
      </p:pic>
      <p:pic>
        <p:nvPicPr>
          <p:cNvPr id="75" name="Picture 74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930" y="2438400"/>
            <a:ext cx="314325" cy="314325"/>
          </a:xfrm>
          <a:prstGeom prst="rect">
            <a:avLst/>
          </a:prstGeom>
        </p:spPr>
      </p:pic>
      <p:pic>
        <p:nvPicPr>
          <p:cNvPr id="76" name="Picture 75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930" y="2895600"/>
            <a:ext cx="314325" cy="314325"/>
          </a:xfrm>
          <a:prstGeom prst="rect">
            <a:avLst/>
          </a:prstGeom>
        </p:spPr>
      </p:pic>
      <p:pic>
        <p:nvPicPr>
          <p:cNvPr id="77" name="Picture 76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625" y="3807590"/>
            <a:ext cx="314325" cy="314325"/>
          </a:xfrm>
          <a:prstGeom prst="rect">
            <a:avLst/>
          </a:prstGeom>
        </p:spPr>
      </p:pic>
      <p:pic>
        <p:nvPicPr>
          <p:cNvPr id="78" name="Picture 77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930" y="5181600"/>
            <a:ext cx="314325" cy="314325"/>
          </a:xfrm>
          <a:prstGeom prst="rect">
            <a:avLst/>
          </a:prstGeom>
        </p:spPr>
      </p:pic>
      <p:pic>
        <p:nvPicPr>
          <p:cNvPr id="79" name="Picture 78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56015" y="3810000"/>
            <a:ext cx="314325" cy="314325"/>
          </a:xfrm>
          <a:prstGeom prst="rect">
            <a:avLst/>
          </a:prstGeom>
        </p:spPr>
      </p:pic>
      <p:pic>
        <p:nvPicPr>
          <p:cNvPr id="80" name="Picture 79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7560730" y="3810000"/>
            <a:ext cx="314325" cy="314325"/>
          </a:xfrm>
          <a:prstGeom prst="rect">
            <a:avLst/>
          </a:prstGeom>
        </p:spPr>
      </p:pic>
      <p:pic>
        <p:nvPicPr>
          <p:cNvPr id="81" name="Picture 80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115625" y="3352800"/>
            <a:ext cx="314325" cy="314325"/>
          </a:xfrm>
          <a:prstGeom prst="rect">
            <a:avLst/>
          </a:prstGeom>
        </p:spPr>
      </p:pic>
      <p:pic>
        <p:nvPicPr>
          <p:cNvPr id="82" name="Picture 81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8475130" y="4267200"/>
            <a:ext cx="314325" cy="314325"/>
          </a:xfrm>
          <a:prstGeom prst="rect">
            <a:avLst/>
          </a:prstGeom>
        </p:spPr>
      </p:pic>
      <p:pic>
        <p:nvPicPr>
          <p:cNvPr id="85" name="Picture 84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89130" y="3352800"/>
            <a:ext cx="314325" cy="314325"/>
          </a:xfrm>
          <a:prstGeom prst="rect">
            <a:avLst/>
          </a:prstGeom>
        </p:spPr>
      </p:pic>
      <p:pic>
        <p:nvPicPr>
          <p:cNvPr id="97" name="Picture 96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130" y="3810000"/>
            <a:ext cx="314325" cy="314325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4362900" y="1524000"/>
            <a:ext cx="4426555" cy="4429125"/>
            <a:chOff x="4362900" y="1524000"/>
            <a:chExt cx="4426555" cy="4429125"/>
          </a:xfrm>
        </p:grpSpPr>
        <p:pic>
          <p:nvPicPr>
            <p:cNvPr id="72" name="Picture 71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2900" y="1984830"/>
              <a:ext cx="314325" cy="314325"/>
            </a:xfrm>
            <a:prstGeom prst="rect">
              <a:avLst/>
            </a:prstGeom>
          </p:spPr>
        </p:pic>
        <p:pic>
          <p:nvPicPr>
            <p:cNvPr id="83" name="Picture 82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820100" y="1981200"/>
              <a:ext cx="314325" cy="314325"/>
            </a:xfrm>
            <a:prstGeom prst="rect">
              <a:avLst/>
            </a:prstGeom>
          </p:spPr>
        </p:pic>
        <p:pic>
          <p:nvPicPr>
            <p:cNvPr id="84" name="Picture 83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827360" y="1524000"/>
              <a:ext cx="314325" cy="314325"/>
            </a:xfrm>
            <a:prstGeom prst="rect">
              <a:avLst/>
            </a:prstGeom>
          </p:spPr>
        </p:pic>
        <p:pic>
          <p:nvPicPr>
            <p:cNvPr id="86" name="Picture 85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562995" y="5181600"/>
              <a:ext cx="314325" cy="314325"/>
            </a:xfrm>
            <a:prstGeom prst="rect">
              <a:avLst/>
            </a:prstGeom>
          </p:spPr>
        </p:pic>
        <p:pic>
          <p:nvPicPr>
            <p:cNvPr id="92" name="Picture 91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75130" y="5181600"/>
              <a:ext cx="314325" cy="314325"/>
            </a:xfrm>
            <a:prstGeom prst="rect">
              <a:avLst/>
            </a:prstGeom>
          </p:spPr>
        </p:pic>
        <p:pic>
          <p:nvPicPr>
            <p:cNvPr id="93" name="Picture 92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7103530" y="5638800"/>
              <a:ext cx="314325" cy="314325"/>
            </a:xfrm>
            <a:prstGeom prst="rect">
              <a:avLst/>
            </a:prstGeom>
          </p:spPr>
        </p:pic>
        <p:pic>
          <p:nvPicPr>
            <p:cNvPr id="94" name="Picture 93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5274730" y="4724400"/>
              <a:ext cx="314325" cy="314325"/>
            </a:xfrm>
            <a:prstGeom prst="rect">
              <a:avLst/>
            </a:prstGeom>
          </p:spPr>
        </p:pic>
        <p:pic>
          <p:nvPicPr>
            <p:cNvPr id="98" name="Picture 97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6646330" y="4267200"/>
              <a:ext cx="314325" cy="314325"/>
            </a:xfrm>
            <a:prstGeom prst="rect">
              <a:avLst/>
            </a:prstGeom>
          </p:spPr>
        </p:pic>
      </p:grpSp>
      <p:pic>
        <p:nvPicPr>
          <p:cNvPr id="99" name="Picture 98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330" y="4724400"/>
            <a:ext cx="314325" cy="314325"/>
          </a:xfrm>
          <a:prstGeom prst="rect">
            <a:avLst/>
          </a:prstGeom>
        </p:spPr>
      </p:pic>
      <p:pic>
        <p:nvPicPr>
          <p:cNvPr id="100" name="Picture 99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7530" y="2882445"/>
            <a:ext cx="314325" cy="314325"/>
          </a:xfrm>
          <a:prstGeom prst="rect">
            <a:avLst/>
          </a:prstGeom>
        </p:spPr>
      </p:pic>
      <p:pic>
        <p:nvPicPr>
          <p:cNvPr id="101" name="Picture 100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930" y="1524000"/>
            <a:ext cx="314325" cy="314325"/>
          </a:xfrm>
          <a:prstGeom prst="rect">
            <a:avLst/>
          </a:prstGeom>
        </p:spPr>
      </p:pic>
      <p:pic>
        <p:nvPicPr>
          <p:cNvPr id="102" name="Picture 101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330" y="1524000"/>
            <a:ext cx="314325" cy="314325"/>
          </a:xfrm>
          <a:prstGeom prst="rect">
            <a:avLst/>
          </a:prstGeom>
        </p:spPr>
      </p:pic>
      <p:pic>
        <p:nvPicPr>
          <p:cNvPr id="103" name="Picture 102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0730" y="1981200"/>
            <a:ext cx="314325" cy="314325"/>
          </a:xfrm>
          <a:prstGeom prst="rect">
            <a:avLst/>
          </a:prstGeom>
        </p:spPr>
      </p:pic>
      <p:pic>
        <p:nvPicPr>
          <p:cNvPr id="104" name="Picture 103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130" y="3352800"/>
            <a:ext cx="314325" cy="314325"/>
          </a:xfrm>
          <a:prstGeom prst="rect">
            <a:avLst/>
          </a:prstGeom>
        </p:spPr>
      </p:pic>
      <p:pic>
        <p:nvPicPr>
          <p:cNvPr id="105" name="Picture 104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7695" y="2895600"/>
            <a:ext cx="314325" cy="314325"/>
          </a:xfrm>
          <a:prstGeom prst="rect">
            <a:avLst/>
          </a:prstGeom>
        </p:spPr>
      </p:pic>
      <p:pic>
        <p:nvPicPr>
          <p:cNvPr id="106" name="Picture 105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930" y="3352800"/>
            <a:ext cx="314325" cy="314325"/>
          </a:xfrm>
          <a:prstGeom prst="rect">
            <a:avLst/>
          </a:prstGeom>
        </p:spPr>
      </p:pic>
      <p:pic>
        <p:nvPicPr>
          <p:cNvPr id="107" name="Picture 106" descr="Foo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4730" y="5638800"/>
            <a:ext cx="314325" cy="314325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457200" y="3737128"/>
            <a:ext cx="381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sz="2400" b="0" dirty="0" smtClean="0"/>
              <a:t>In the next generation:</a:t>
            </a:r>
            <a:endParaRPr lang="en-US" sz="2400" b="0" dirty="0"/>
          </a:p>
        </p:txBody>
      </p:sp>
      <p:pic>
        <p:nvPicPr>
          <p:cNvPr id="87" name="Picture 86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15000" y="1981200"/>
            <a:ext cx="314325" cy="314325"/>
          </a:xfrm>
          <a:prstGeom prst="rect">
            <a:avLst/>
          </a:prstGeom>
        </p:spPr>
      </p:pic>
      <p:pic>
        <p:nvPicPr>
          <p:cNvPr id="88" name="Picture 87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473925" y="1981200"/>
            <a:ext cx="314325" cy="314325"/>
          </a:xfrm>
          <a:prstGeom prst="rect">
            <a:avLst/>
          </a:prstGeom>
        </p:spPr>
      </p:pic>
      <p:pic>
        <p:nvPicPr>
          <p:cNvPr id="89" name="Picture 88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390" y="2438400"/>
            <a:ext cx="314325" cy="314325"/>
          </a:xfrm>
          <a:prstGeom prst="rect">
            <a:avLst/>
          </a:prstGeom>
        </p:spPr>
      </p:pic>
      <p:pic>
        <p:nvPicPr>
          <p:cNvPr id="90" name="Picture 89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390" y="2895600"/>
            <a:ext cx="314325" cy="314325"/>
          </a:xfrm>
          <a:prstGeom prst="rect">
            <a:avLst/>
          </a:prstGeom>
        </p:spPr>
      </p:pic>
      <p:pic>
        <p:nvPicPr>
          <p:cNvPr id="91" name="Picture 90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620" y="3807590"/>
            <a:ext cx="314325" cy="314325"/>
          </a:xfrm>
          <a:prstGeom prst="rect">
            <a:avLst/>
          </a:prstGeom>
        </p:spPr>
      </p:pic>
      <p:pic>
        <p:nvPicPr>
          <p:cNvPr id="95" name="Picture 94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020" y="5181600"/>
            <a:ext cx="314325" cy="314325"/>
          </a:xfrm>
          <a:prstGeom prst="rect">
            <a:avLst/>
          </a:prstGeom>
        </p:spPr>
      </p:pic>
      <p:pic>
        <p:nvPicPr>
          <p:cNvPr id="96" name="Picture 95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93980" y="3810000"/>
            <a:ext cx="314325" cy="314325"/>
          </a:xfrm>
          <a:prstGeom prst="rect">
            <a:avLst/>
          </a:prstGeom>
        </p:spPr>
      </p:pic>
      <p:pic>
        <p:nvPicPr>
          <p:cNvPr id="113" name="Picture 112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7555895" y="4267200"/>
            <a:ext cx="314325" cy="314325"/>
          </a:xfrm>
          <a:prstGeom prst="rect">
            <a:avLst/>
          </a:prstGeom>
        </p:spPr>
      </p:pic>
      <p:pic>
        <p:nvPicPr>
          <p:cNvPr id="114" name="Picture 113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116990" y="2895600"/>
            <a:ext cx="314325" cy="314325"/>
          </a:xfrm>
          <a:prstGeom prst="rect">
            <a:avLst/>
          </a:prstGeom>
        </p:spPr>
      </p:pic>
      <p:pic>
        <p:nvPicPr>
          <p:cNvPr id="115" name="Picture 114" descr="Ro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8481185" y="3810000"/>
            <a:ext cx="314325" cy="314325"/>
          </a:xfrm>
          <a:prstGeom prst="rect">
            <a:avLst/>
          </a:prstGeom>
        </p:spPr>
      </p:pic>
      <p:sp>
        <p:nvSpPr>
          <p:cNvPr id="117" name="Rectangle 3"/>
          <p:cNvSpPr>
            <a:spLocks noChangeArrowheads="1"/>
          </p:cNvSpPr>
          <p:nvPr/>
        </p:nvSpPr>
        <p:spPr bwMode="auto">
          <a:xfrm>
            <a:off x="482600" y="4140800"/>
            <a:ext cx="3860800" cy="4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228600" indent="-228600" algn="just">
              <a:lnSpc>
                <a:spcPct val="85000"/>
              </a:lnSpc>
              <a:spcAft>
                <a:spcPts val="400"/>
              </a:spcAft>
              <a:buFontTx/>
              <a:buChar char="•"/>
            </a:pPr>
            <a:r>
              <a:rPr lang="en-US" sz="2200" b="0" dirty="0" smtClean="0"/>
              <a:t>This Rover infects the Flytrap.</a:t>
            </a:r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200" b="0" dirty="0"/>
          </a:p>
        </p:txBody>
      </p:sp>
      <p:grpSp>
        <p:nvGrpSpPr>
          <p:cNvPr id="126" name="Group 125"/>
          <p:cNvGrpSpPr/>
          <p:nvPr/>
        </p:nvGrpSpPr>
        <p:grpSpPr>
          <a:xfrm>
            <a:off x="4362900" y="1524000"/>
            <a:ext cx="4426555" cy="4429125"/>
            <a:chOff x="304801" y="1066801"/>
            <a:chExt cx="4426555" cy="4429125"/>
          </a:xfrm>
        </p:grpSpPr>
        <p:pic>
          <p:nvPicPr>
            <p:cNvPr id="118" name="Picture 117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04801" y="1527631"/>
              <a:ext cx="314325" cy="314325"/>
            </a:xfrm>
            <a:prstGeom prst="rect">
              <a:avLst/>
            </a:prstGeom>
          </p:spPr>
        </p:pic>
        <p:pic>
          <p:nvPicPr>
            <p:cNvPr id="119" name="Picture 118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2001" y="1524001"/>
              <a:ext cx="314325" cy="314325"/>
            </a:xfrm>
            <a:prstGeom prst="rect">
              <a:avLst/>
            </a:prstGeom>
          </p:spPr>
        </p:pic>
        <p:pic>
          <p:nvPicPr>
            <p:cNvPr id="120" name="Picture 119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769261" y="1066801"/>
              <a:ext cx="314325" cy="314325"/>
            </a:xfrm>
            <a:prstGeom prst="rect">
              <a:avLst/>
            </a:prstGeom>
          </p:spPr>
        </p:pic>
        <p:pic>
          <p:nvPicPr>
            <p:cNvPr id="121" name="Picture 120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H="1">
              <a:off x="3504896" y="4724401"/>
              <a:ext cx="314325" cy="314325"/>
            </a:xfrm>
            <a:prstGeom prst="rect">
              <a:avLst/>
            </a:prstGeom>
          </p:spPr>
        </p:pic>
        <p:pic>
          <p:nvPicPr>
            <p:cNvPr id="122" name="Picture 121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417031" y="4724401"/>
              <a:ext cx="314325" cy="314325"/>
            </a:xfrm>
            <a:prstGeom prst="rect">
              <a:avLst/>
            </a:prstGeom>
          </p:spPr>
        </p:pic>
        <p:pic>
          <p:nvPicPr>
            <p:cNvPr id="123" name="Picture 122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3045431" y="5181601"/>
              <a:ext cx="314325" cy="314325"/>
            </a:xfrm>
            <a:prstGeom prst="rect">
              <a:avLst/>
            </a:prstGeom>
          </p:spPr>
        </p:pic>
        <p:pic>
          <p:nvPicPr>
            <p:cNvPr id="124" name="Picture 123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1216631" y="4267201"/>
              <a:ext cx="314325" cy="314325"/>
            </a:xfrm>
            <a:prstGeom prst="rect">
              <a:avLst/>
            </a:prstGeom>
          </p:spPr>
        </p:pic>
        <p:pic>
          <p:nvPicPr>
            <p:cNvPr id="125" name="Picture 124" descr="Flytrap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2588231" y="3810001"/>
              <a:ext cx="314325" cy="314325"/>
            </a:xfrm>
            <a:prstGeom prst="rect">
              <a:avLst/>
            </a:prstGeom>
          </p:spPr>
        </p:pic>
      </p:grpSp>
      <p:sp>
        <p:nvSpPr>
          <p:cNvPr id="127" name="Oval 126"/>
          <p:cNvSpPr/>
          <p:nvPr/>
        </p:nvSpPr>
        <p:spPr bwMode="auto">
          <a:xfrm>
            <a:off x="8369905" y="4166810"/>
            <a:ext cx="533400" cy="533400"/>
          </a:xfrm>
          <a:prstGeom prst="ellipse">
            <a:avLst/>
          </a:prstGeom>
          <a:noFill/>
          <a:ln w="19050" cap="flat" cmpd="sng" algn="ctr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8" name="Oval 127"/>
          <p:cNvSpPr/>
          <p:nvPr/>
        </p:nvSpPr>
        <p:spPr bwMode="auto">
          <a:xfrm>
            <a:off x="8352975" y="1868715"/>
            <a:ext cx="533400" cy="533400"/>
          </a:xfrm>
          <a:prstGeom prst="ellipse">
            <a:avLst/>
          </a:prstGeom>
          <a:noFill/>
          <a:ln w="19050" cap="flat" cmpd="sng" algn="ctr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9" name="Rectangle 3"/>
          <p:cNvSpPr>
            <a:spLocks noChangeArrowheads="1"/>
          </p:cNvSpPr>
          <p:nvPr/>
        </p:nvSpPr>
        <p:spPr bwMode="auto">
          <a:xfrm>
            <a:off x="482600" y="4494209"/>
            <a:ext cx="3860800" cy="43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228600" indent="-228600" algn="just">
              <a:lnSpc>
                <a:spcPct val="85000"/>
              </a:lnSpc>
              <a:spcAft>
                <a:spcPts val="400"/>
              </a:spcAft>
              <a:buFontTx/>
              <a:buChar char="•"/>
            </a:pPr>
            <a:r>
              <a:rPr lang="en-US" sz="2200" b="0" dirty="0" smtClean="0"/>
              <a:t>This Rover turns randomly.</a:t>
            </a:r>
          </a:p>
          <a:p>
            <a:pPr marL="228600" indent="-228600" algn="just">
              <a:lnSpc>
                <a:spcPct val="85000"/>
              </a:lnSpc>
              <a:spcAft>
                <a:spcPts val="400"/>
              </a:spcAft>
            </a:pPr>
            <a:endParaRPr lang="en-US" sz="2200" b="0" dirty="0" smtClean="0"/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200" b="0" dirty="0"/>
          </a:p>
        </p:txBody>
      </p:sp>
      <p:sp>
        <p:nvSpPr>
          <p:cNvPr id="131" name="Rectangle 3"/>
          <p:cNvSpPr>
            <a:spLocks noChangeArrowheads="1"/>
          </p:cNvSpPr>
          <p:nvPr/>
        </p:nvSpPr>
        <p:spPr bwMode="auto">
          <a:xfrm>
            <a:off x="482600" y="5216451"/>
            <a:ext cx="3860800" cy="4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228600" indent="-228600" algn="just">
              <a:lnSpc>
                <a:spcPct val="85000"/>
              </a:lnSpc>
              <a:spcAft>
                <a:spcPts val="400"/>
              </a:spcAft>
              <a:buFontTx/>
              <a:buChar char="•"/>
            </a:pPr>
            <a:r>
              <a:rPr lang="en-US" sz="2200" b="0" dirty="0" smtClean="0"/>
              <a:t>This Flytrap infects the food.</a:t>
            </a:r>
          </a:p>
          <a:p>
            <a:pPr marL="228600" indent="-228600" algn="just">
              <a:lnSpc>
                <a:spcPct val="85000"/>
              </a:lnSpc>
              <a:spcAft>
                <a:spcPts val="400"/>
              </a:spcAft>
            </a:pPr>
            <a:endParaRPr lang="en-US" sz="2200" b="0" dirty="0" smtClean="0"/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200" b="0" dirty="0"/>
          </a:p>
        </p:txBody>
      </p:sp>
      <p:sp>
        <p:nvSpPr>
          <p:cNvPr id="132" name="Rectangle 3"/>
          <p:cNvSpPr>
            <a:spLocks noChangeArrowheads="1"/>
          </p:cNvSpPr>
          <p:nvPr/>
        </p:nvSpPr>
        <p:spPr bwMode="auto">
          <a:xfrm>
            <a:off x="482600" y="5569860"/>
            <a:ext cx="3860800" cy="43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228600" indent="-228600" algn="just">
              <a:lnSpc>
                <a:spcPct val="85000"/>
              </a:lnSpc>
              <a:spcAft>
                <a:spcPts val="400"/>
              </a:spcAft>
              <a:buFontTx/>
              <a:buChar char="•"/>
            </a:pPr>
            <a:r>
              <a:rPr lang="en-US" sz="2200" b="0" dirty="0" smtClean="0"/>
              <a:t>Other Flytraps turn left.</a:t>
            </a:r>
          </a:p>
          <a:p>
            <a:pPr marL="228600" indent="-228600" algn="just">
              <a:lnSpc>
                <a:spcPct val="85000"/>
              </a:lnSpc>
              <a:spcAft>
                <a:spcPts val="400"/>
              </a:spcAft>
            </a:pPr>
            <a:endParaRPr lang="en-US" sz="2200" b="0" dirty="0" smtClean="0"/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200" b="0" dirty="0"/>
          </a:p>
        </p:txBody>
      </p:sp>
      <p:sp>
        <p:nvSpPr>
          <p:cNvPr id="133" name="Rectangle 3"/>
          <p:cNvSpPr>
            <a:spLocks noChangeArrowheads="1"/>
          </p:cNvSpPr>
          <p:nvPr/>
        </p:nvSpPr>
        <p:spPr bwMode="auto">
          <a:xfrm>
            <a:off x="482600" y="4855330"/>
            <a:ext cx="3860800" cy="43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228600" indent="-228600" algn="just">
              <a:lnSpc>
                <a:spcPct val="85000"/>
              </a:lnSpc>
              <a:spcAft>
                <a:spcPts val="400"/>
              </a:spcAft>
              <a:buFontTx/>
              <a:buChar char="•"/>
            </a:pPr>
            <a:r>
              <a:rPr lang="en-US" sz="2200" b="0" dirty="0" smtClean="0"/>
              <a:t>Other Rovers move forward.</a:t>
            </a:r>
          </a:p>
          <a:p>
            <a:pPr marL="228600" indent="-228600" algn="just">
              <a:lnSpc>
                <a:spcPct val="85000"/>
              </a:lnSpc>
              <a:spcAft>
                <a:spcPts val="400"/>
              </a:spcAft>
            </a:pPr>
            <a:endParaRPr lang="en-US" sz="2200" b="0" dirty="0" smtClean="0"/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200" b="0" dirty="0"/>
          </a:p>
        </p:txBody>
      </p:sp>
      <p:sp>
        <p:nvSpPr>
          <p:cNvPr id="134" name="Oval 133"/>
          <p:cNvSpPr/>
          <p:nvPr/>
        </p:nvSpPr>
        <p:spPr bwMode="auto">
          <a:xfrm>
            <a:off x="6079115" y="3248780"/>
            <a:ext cx="533400" cy="533400"/>
          </a:xfrm>
          <a:prstGeom prst="ellipse">
            <a:avLst/>
          </a:prstGeom>
          <a:noFill/>
          <a:ln w="19050" cap="flat" cmpd="sng" algn="ctr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135" name="Picture 134" descr="Flytr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727095" y="3352801"/>
            <a:ext cx="314325" cy="31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0.0007 -0.3488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70" grpId="0"/>
      <p:bldP spid="117" grpId="0"/>
      <p:bldP spid="127" grpId="0" animBg="1"/>
      <p:bldP spid="127" grpId="1" animBg="1"/>
      <p:bldP spid="128" grpId="0" animBg="1"/>
      <p:bldP spid="128" grpId="2" animBg="1"/>
      <p:bldP spid="129" grpId="0"/>
      <p:bldP spid="131" grpId="0"/>
      <p:bldP spid="132" grpId="0"/>
      <p:bldP spid="133" grpId="0"/>
      <p:bldP spid="134" grpId="0" animBg="1"/>
      <p:bldP spid="13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Specifying Creature Behavior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76195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</a:t>
            </a:r>
            <a:r>
              <a:rPr lang="en-US" sz="2400" b="0" dirty="0" smtClean="0"/>
              <a:t> creatures in the Darwin game have different behaviors, which are specified by defining a method called </a:t>
            </a:r>
            <a:r>
              <a:rPr lang="en-US" sz="2000" dirty="0" smtClean="0">
                <a:latin typeface="Courier New"/>
                <a:cs typeface="Courier New"/>
              </a:rPr>
              <a:t>step</a:t>
            </a:r>
            <a:r>
              <a:rPr lang="en-US" sz="2400" b="0" dirty="0" smtClean="0"/>
              <a:t>.  The definition of the </a:t>
            </a:r>
            <a:r>
              <a:rPr lang="en-US" sz="2000" dirty="0" smtClean="0">
                <a:latin typeface="Courier New"/>
                <a:cs typeface="Courier New"/>
              </a:rPr>
              <a:t>step</a:t>
            </a:r>
            <a:r>
              <a:rPr lang="en-US" sz="2400" b="0" dirty="0" smtClean="0"/>
              <a:t> method is different for each subclass:</a:t>
            </a:r>
            <a:endParaRPr lang="en-US" sz="2400" dirty="0">
              <a:latin typeface="Courier New"/>
              <a:cs typeface="Courier New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389640" y="2443105"/>
            <a:ext cx="3048000" cy="1739295"/>
            <a:chOff x="685800" y="3733800"/>
            <a:chExt cx="3048000" cy="1739295"/>
          </a:xfrm>
        </p:grpSpPr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685800" y="3733800"/>
              <a:ext cx="2971800" cy="1739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688220" y="3736975"/>
              <a:ext cx="3045580" cy="1647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void </a:t>
              </a:r>
              <a:r>
                <a:rPr lang="en-US" sz="1600" dirty="0" err="1" smtClean="0">
                  <a:latin typeface="Courier New" charset="0"/>
                </a:rPr>
                <a:t>Flytrap::step</a:t>
              </a:r>
              <a:r>
                <a:rPr lang="en-US" sz="1600" dirty="0" smtClean="0">
                  <a:latin typeface="Courier New" charset="0"/>
                </a:rPr>
                <a:t>()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if (</a:t>
              </a:r>
              <a:r>
                <a:rPr lang="en-US" sz="1600" dirty="0" err="1" smtClean="0">
                  <a:latin typeface="Courier New" charset="0"/>
                </a:rPr>
                <a:t>facingEnemy</a:t>
              </a:r>
              <a:r>
                <a:rPr lang="en-US" sz="1600" dirty="0" smtClean="0">
                  <a:latin typeface="Courier New" charset="0"/>
                </a:rPr>
                <a:t>())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infect();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 else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</a:t>
              </a:r>
              <a:r>
                <a:rPr lang="en-US" sz="1600" dirty="0" err="1" smtClean="0">
                  <a:latin typeface="Courier New" charset="0"/>
                </a:rPr>
                <a:t>turnLeft</a:t>
              </a:r>
              <a:r>
                <a:rPr lang="en-US" sz="1600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}</a:t>
              </a:r>
              <a:endParaRPr lang="en-US" sz="1600" dirty="0" smtClean="0">
                <a:solidFill>
                  <a:srgbClr val="0000FF"/>
                </a:solidFill>
                <a:latin typeface="Courier New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295400" y="2443105"/>
            <a:ext cx="3657600" cy="3043295"/>
            <a:chOff x="3886200" y="3352799"/>
            <a:chExt cx="3657600" cy="3043295"/>
          </a:xfrm>
        </p:grpSpPr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3886200" y="3352799"/>
              <a:ext cx="3581400" cy="3043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3888620" y="3355975"/>
              <a:ext cx="3655180" cy="297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void </a:t>
              </a:r>
              <a:r>
                <a:rPr lang="en-US" sz="1600" dirty="0" err="1" smtClean="0">
                  <a:latin typeface="Courier New" charset="0"/>
                </a:rPr>
                <a:t>Rover::step</a:t>
              </a:r>
              <a:r>
                <a:rPr lang="en-US" sz="1600" dirty="0" smtClean="0">
                  <a:latin typeface="Courier New" charset="0"/>
                </a:rPr>
                <a:t>()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if (</a:t>
              </a:r>
              <a:r>
                <a:rPr lang="en-US" sz="1600" dirty="0" err="1" smtClean="0">
                  <a:latin typeface="Courier New" charset="0"/>
                </a:rPr>
                <a:t>facingEnemy</a:t>
              </a:r>
              <a:r>
                <a:rPr lang="en-US" sz="1600" dirty="0" smtClean="0">
                  <a:latin typeface="Courier New" charset="0"/>
                </a:rPr>
                <a:t>())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infect();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 else if (</a:t>
              </a:r>
              <a:r>
                <a:rPr lang="en-US" sz="1600" dirty="0" err="1" smtClean="0">
                  <a:latin typeface="Courier New" charset="0"/>
                </a:rPr>
                <a:t>isBlocked</a:t>
              </a:r>
              <a:r>
                <a:rPr lang="en-US" sz="1600" dirty="0" smtClean="0">
                  <a:latin typeface="Courier New" charset="0"/>
                </a:rPr>
                <a:t>())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if (random())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   </a:t>
              </a:r>
              <a:r>
                <a:rPr lang="en-US" sz="1600" dirty="0" err="1" smtClean="0">
                  <a:latin typeface="Courier New" charset="0"/>
                </a:rPr>
                <a:t>turnLeft</a:t>
              </a:r>
              <a:r>
                <a:rPr lang="en-US" sz="1600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} else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   </a:t>
              </a:r>
              <a:r>
                <a:rPr lang="en-US" sz="1600" dirty="0" err="1" smtClean="0">
                  <a:latin typeface="Courier New" charset="0"/>
                </a:rPr>
                <a:t>turnRight</a:t>
              </a:r>
              <a:r>
                <a:rPr lang="en-US" sz="1600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}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 else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move();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}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9640" y="4598479"/>
            <a:ext cx="3048000" cy="887921"/>
            <a:chOff x="685800" y="3733800"/>
            <a:chExt cx="3048000" cy="887921"/>
          </a:xfrm>
        </p:grpSpPr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685800" y="3733800"/>
              <a:ext cx="2971800" cy="88792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1"/>
            <p:cNvSpPr txBox="1">
              <a:spLocks noChangeArrowheads="1"/>
            </p:cNvSpPr>
            <p:nvPr/>
          </p:nvSpPr>
          <p:spPr bwMode="auto">
            <a:xfrm>
              <a:off x="688220" y="3736975"/>
              <a:ext cx="3045580" cy="761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void </a:t>
              </a:r>
              <a:r>
                <a:rPr lang="en-US" sz="1600" dirty="0" err="1" smtClean="0">
                  <a:latin typeface="Courier New" charset="0"/>
                </a:rPr>
                <a:t>Food::step</a:t>
              </a:r>
              <a:r>
                <a:rPr lang="en-US" sz="1600" dirty="0" smtClean="0">
                  <a:latin typeface="Courier New" charset="0"/>
                </a:rPr>
                <a:t>()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</a:t>
              </a:r>
              <a:r>
                <a:rPr lang="en-US" sz="1600" dirty="0" smtClean="0">
                  <a:solidFill>
                    <a:srgbClr val="0000FF"/>
                  </a:solidFill>
                  <a:latin typeface="Courier New" charset="0"/>
                </a:rPr>
                <a:t>/* Empty */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}</a:t>
              </a:r>
              <a:endParaRPr lang="en-US" sz="1600" dirty="0" smtClean="0">
                <a:solidFill>
                  <a:srgbClr val="0000FF"/>
                </a:solidFill>
                <a:latin typeface="Courier New" charset="0"/>
              </a:endParaRPr>
            </a:p>
          </p:txBody>
        </p:sp>
      </p:grp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469295" y="5575300"/>
            <a:ext cx="82327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Because the definition of </a:t>
            </a:r>
            <a:r>
              <a:rPr lang="en-US" sz="2000" dirty="0" smtClean="0">
                <a:latin typeface="Courier New"/>
                <a:cs typeface="Courier New"/>
              </a:rPr>
              <a:t>step</a:t>
            </a:r>
            <a:r>
              <a:rPr lang="en-US" sz="2400" b="0" dirty="0" smtClean="0"/>
              <a:t> is different in each subclass, this method must be virtual.</a:t>
            </a:r>
            <a:endParaRPr lang="en-US" sz="2400" dirty="0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Creature Hierarchy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685800" y="5312714"/>
            <a:ext cx="2278162" cy="80627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 flipV="1">
            <a:off x="690922" y="556986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V="1">
            <a:off x="690922" y="562187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690922" y="5280785"/>
            <a:ext cx="2273040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Rover</a:t>
            </a:r>
            <a:endParaRPr lang="en-US" dirty="0">
              <a:latin typeface="Courier New"/>
              <a:cs typeface="Courier New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4636" y="5607950"/>
            <a:ext cx="2393363" cy="483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Rover()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virtual step()</a:t>
            </a:r>
          </a:p>
        </p:txBody>
      </p:sp>
      <p:grpSp>
        <p:nvGrpSpPr>
          <p:cNvPr id="3" name="Group 85"/>
          <p:cNvGrpSpPr/>
          <p:nvPr/>
        </p:nvGrpSpPr>
        <p:grpSpPr>
          <a:xfrm>
            <a:off x="3397837" y="1524000"/>
            <a:ext cx="2317164" cy="2438400"/>
            <a:chOff x="1424475" y="3429000"/>
            <a:chExt cx="2317164" cy="2438400"/>
          </a:xfrm>
        </p:grpSpPr>
        <p:sp>
          <p:nvSpPr>
            <p:cNvPr id="87" name="Rectangle 86"/>
            <p:cNvSpPr/>
            <p:nvPr/>
          </p:nvSpPr>
          <p:spPr bwMode="auto">
            <a:xfrm>
              <a:off x="1455638" y="3460929"/>
              <a:ext cx="2278162" cy="2406471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 bwMode="auto">
            <a:xfrm flipV="1">
              <a:off x="1460760" y="371807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 bwMode="auto">
            <a:xfrm flipV="1">
              <a:off x="1460760" y="377008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0" name="TextBox 89"/>
            <p:cNvSpPr txBox="1"/>
            <p:nvPr/>
          </p:nvSpPr>
          <p:spPr>
            <a:xfrm>
              <a:off x="1460760" y="3429000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i="1" dirty="0" smtClean="0">
                  <a:latin typeface="Courier New"/>
                  <a:cs typeface="Courier New"/>
                </a:rPr>
                <a:t>Creature</a:t>
              </a:r>
              <a:endParaRPr lang="en-US" i="1" dirty="0">
                <a:latin typeface="Courier New"/>
                <a:cs typeface="Courier New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24475" y="3756165"/>
              <a:ext cx="2317164" cy="203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setImage(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name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move()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turnLeft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turnRight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infect()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facingWall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facingEnemy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facingSame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isBlocked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virtual step()</a:t>
              </a:r>
            </a:p>
          </p:txBody>
        </p:sp>
      </p:grpSp>
      <p:sp>
        <p:nvSpPr>
          <p:cNvPr id="95" name="Isosceles Triangle 94"/>
          <p:cNvSpPr/>
          <p:nvPr/>
        </p:nvSpPr>
        <p:spPr bwMode="auto">
          <a:xfrm rot="3120000" flipH="1">
            <a:off x="3234445" y="3920925"/>
            <a:ext cx="228600" cy="228600"/>
          </a:xfrm>
          <a:prstGeom prst="triangl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96" name="Straight Connector 95"/>
          <p:cNvCxnSpPr>
            <a:stCxn id="95" idx="3"/>
            <a:endCxn id="46" idx="0"/>
          </p:cNvCxnSpPr>
          <p:nvPr/>
        </p:nvCxnSpPr>
        <p:spPr bwMode="auto">
          <a:xfrm rot="10800000" flipV="1">
            <a:off x="1824881" y="4105594"/>
            <a:ext cx="1433794" cy="12071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Rectangle 119"/>
          <p:cNvSpPr/>
          <p:nvPr/>
        </p:nvSpPr>
        <p:spPr bwMode="auto">
          <a:xfrm>
            <a:off x="3352800" y="5312714"/>
            <a:ext cx="2438400" cy="80627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121" name="Straight Connector 120"/>
          <p:cNvCxnSpPr/>
          <p:nvPr/>
        </p:nvCxnSpPr>
        <p:spPr bwMode="auto">
          <a:xfrm flipV="1">
            <a:off x="3352800" y="5569860"/>
            <a:ext cx="2441448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 flipV="1">
            <a:off x="3352800" y="5621870"/>
            <a:ext cx="2441448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3" name="TextBox 122"/>
          <p:cNvSpPr txBox="1"/>
          <p:nvPr/>
        </p:nvSpPr>
        <p:spPr>
          <a:xfrm>
            <a:off x="3352800" y="5280785"/>
            <a:ext cx="2438400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Flytrap</a:t>
            </a:r>
            <a:endParaRPr lang="en-US" dirty="0">
              <a:latin typeface="Courier New"/>
              <a:cs typeface="Courier New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325266" y="5607950"/>
            <a:ext cx="2469564" cy="483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Flytrap()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virtual step()</a:t>
            </a:r>
          </a:p>
        </p:txBody>
      </p:sp>
      <p:sp>
        <p:nvSpPr>
          <p:cNvPr id="125" name="Isosceles Triangle 124"/>
          <p:cNvSpPr/>
          <p:nvPr/>
        </p:nvSpPr>
        <p:spPr bwMode="auto">
          <a:xfrm flipH="1">
            <a:off x="4455885" y="3985385"/>
            <a:ext cx="228600" cy="228600"/>
          </a:xfrm>
          <a:prstGeom prst="triangl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126" name="Straight Connector 125"/>
          <p:cNvCxnSpPr>
            <a:stCxn id="125" idx="3"/>
            <a:endCxn id="120" idx="0"/>
          </p:cNvCxnSpPr>
          <p:nvPr/>
        </p:nvCxnSpPr>
        <p:spPr bwMode="auto">
          <a:xfrm rot="16200000" flipH="1">
            <a:off x="4021728" y="4762441"/>
            <a:ext cx="1098729" cy="181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8" name="Isosceles Triangle 127"/>
          <p:cNvSpPr/>
          <p:nvPr/>
        </p:nvSpPr>
        <p:spPr bwMode="auto">
          <a:xfrm rot="18480000">
            <a:off x="5684940" y="3920925"/>
            <a:ext cx="228600" cy="228600"/>
          </a:xfrm>
          <a:prstGeom prst="triangl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129" name="Straight Connector 128"/>
          <p:cNvCxnSpPr>
            <a:stCxn id="128" idx="3"/>
            <a:endCxn id="132" idx="0"/>
          </p:cNvCxnSpPr>
          <p:nvPr/>
        </p:nvCxnSpPr>
        <p:spPr bwMode="auto">
          <a:xfrm>
            <a:off x="5889310" y="4105595"/>
            <a:ext cx="1429809" cy="12071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Rectangle 131"/>
          <p:cNvSpPr/>
          <p:nvPr/>
        </p:nvSpPr>
        <p:spPr bwMode="auto">
          <a:xfrm>
            <a:off x="6180038" y="5312714"/>
            <a:ext cx="2278162" cy="80627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133" name="Straight Connector 132"/>
          <p:cNvCxnSpPr/>
          <p:nvPr/>
        </p:nvCxnSpPr>
        <p:spPr bwMode="auto">
          <a:xfrm flipV="1">
            <a:off x="6185160" y="556986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 flipV="1">
            <a:off x="6185160" y="562187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5" name="TextBox 134"/>
          <p:cNvSpPr txBox="1"/>
          <p:nvPr/>
        </p:nvSpPr>
        <p:spPr>
          <a:xfrm>
            <a:off x="6185160" y="5280785"/>
            <a:ext cx="2273040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Food</a:t>
            </a:r>
            <a:endParaRPr lang="en-US" dirty="0">
              <a:latin typeface="Courier New"/>
              <a:cs typeface="Courier New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148874" y="5607950"/>
            <a:ext cx="2385525" cy="483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Food()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virtual step()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Representing Graphical Shapes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482600" y="1155700"/>
            <a:ext cx="8128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CS 106A, you learned how to use the </a:t>
            </a:r>
            <a:r>
              <a:rPr lang="en-US" sz="2000" dirty="0" err="1" smtClean="0">
                <a:latin typeface="Courier New"/>
                <a:cs typeface="Courier New"/>
              </a:rPr>
              <a:t>GObject</a:t>
            </a:r>
            <a:r>
              <a:rPr lang="en-US" sz="2400" b="0" dirty="0" smtClean="0"/>
              <a:t> hierarchy in the </a:t>
            </a:r>
            <a:r>
              <a:rPr lang="en-US" sz="2000" dirty="0" err="1" smtClean="0">
                <a:latin typeface="Courier New"/>
                <a:cs typeface="Courier New"/>
              </a:rPr>
              <a:t>acm.graphics</a:t>
            </a:r>
            <a:r>
              <a:rPr lang="en-US" sz="2400" b="0" dirty="0" smtClean="0"/>
              <a:t> package, which looks something like this:</a:t>
            </a:r>
            <a:endParaRPr lang="en-US" sz="2400" b="0" dirty="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927475" y="1981200"/>
            <a:ext cx="1360488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i="1">
                <a:latin typeface="Courier New" pitchFamily="1" charset="0"/>
              </a:rPr>
              <a:t>GObject</a:t>
            </a:r>
            <a:endParaRPr lang="en-US" sz="2400" b="0">
              <a:latin typeface="Helvetica" pitchFamily="1" charset="0"/>
            </a:endParaRPr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auto">
          <a:xfrm rot="3112282">
            <a:off x="4000500" y="2335213"/>
            <a:ext cx="212725" cy="1651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4489450" y="2374900"/>
            <a:ext cx="212725" cy="1651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 rot="-3265477">
            <a:off x="5018087" y="2335213"/>
            <a:ext cx="212725" cy="1651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976" name="AutoShape 16"/>
          <p:cNvCxnSpPr>
            <a:cxnSpLocks noChangeShapeType="1"/>
            <a:stCxn id="40972" idx="3"/>
          </p:cNvCxnSpPr>
          <p:nvPr/>
        </p:nvCxnSpPr>
        <p:spPr bwMode="auto">
          <a:xfrm>
            <a:off x="5191125" y="2465388"/>
            <a:ext cx="1708150" cy="900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78" name="AutoShape 18"/>
          <p:cNvCxnSpPr>
            <a:cxnSpLocks noChangeShapeType="1"/>
            <a:stCxn id="40971" idx="3"/>
          </p:cNvCxnSpPr>
          <p:nvPr/>
        </p:nvCxnSpPr>
        <p:spPr bwMode="auto">
          <a:xfrm>
            <a:off x="4595813" y="2540000"/>
            <a:ext cx="14287" cy="825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80" name="AutoShape 20"/>
          <p:cNvCxnSpPr>
            <a:cxnSpLocks noChangeShapeType="1"/>
            <a:endCxn id="40968" idx="3"/>
          </p:cNvCxnSpPr>
          <p:nvPr/>
        </p:nvCxnSpPr>
        <p:spPr bwMode="auto">
          <a:xfrm flipV="1">
            <a:off x="2320925" y="2468563"/>
            <a:ext cx="1720850" cy="896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686105" name="Rectangle 25"/>
          <p:cNvSpPr>
            <a:spLocks noChangeArrowheads="1"/>
          </p:cNvSpPr>
          <p:nvPr/>
        </p:nvSpPr>
        <p:spPr bwMode="auto">
          <a:xfrm>
            <a:off x="482600" y="4914900"/>
            <a:ext cx="81280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The </a:t>
            </a:r>
            <a:r>
              <a:rPr lang="en-US" sz="2000" dirty="0" err="1" smtClean="0">
                <a:latin typeface="Courier New"/>
                <a:cs typeface="Courier New"/>
              </a:rPr>
              <a:t>gobjects.h</a:t>
            </a:r>
            <a:r>
              <a:rPr lang="en-US" sz="2400" b="0" dirty="0" smtClean="0"/>
              <a:t> interface includes all these classes.  Chapter 19, however, implements just a few of them.</a:t>
            </a:r>
            <a:endParaRPr lang="en-US" sz="2400" dirty="0">
              <a:latin typeface="Courier New"/>
              <a:cs typeface="Courier New"/>
            </a:endParaRPr>
          </a:p>
        </p:txBody>
      </p:sp>
      <p:sp>
        <p:nvSpPr>
          <p:cNvPr id="686107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22450" y="3365500"/>
            <a:ext cx="995363" cy="3746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 err="1" smtClean="0">
                <a:latin typeface="Courier New" pitchFamily="1" charset="0"/>
              </a:rPr>
              <a:t>GLine</a:t>
            </a:r>
            <a:endParaRPr lang="en-US" sz="2400" b="0" dirty="0">
              <a:latin typeface="Helvetica" pitchFamily="1" charset="0"/>
            </a:endParaRPr>
          </a:p>
        </p:txBody>
      </p:sp>
      <p:sp>
        <p:nvSpPr>
          <p:cNvPr id="686109" name="Rectangle 2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11625" y="3365500"/>
            <a:ext cx="995363" cy="3746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 err="1" smtClean="0">
                <a:latin typeface="Courier New" pitchFamily="1" charset="0"/>
              </a:rPr>
              <a:t>GRect</a:t>
            </a:r>
            <a:endParaRPr lang="en-US" sz="2400" b="0" dirty="0">
              <a:latin typeface="Helvetica" pitchFamily="1" charset="0"/>
            </a:endParaRPr>
          </a:p>
        </p:txBody>
      </p:sp>
      <p:sp>
        <p:nvSpPr>
          <p:cNvPr id="686111" name="Rectangle 3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400800" y="3365500"/>
            <a:ext cx="995363" cy="3746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 err="1" smtClean="0">
                <a:latin typeface="Courier New" pitchFamily="1" charset="0"/>
              </a:rPr>
              <a:t>GOval</a:t>
            </a:r>
            <a:endParaRPr lang="en-US" sz="2400" b="0" dirty="0">
              <a:latin typeface="Helvetica" pitchFamily="1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4213" y="2260600"/>
            <a:ext cx="7850187" cy="2406650"/>
            <a:chOff x="684213" y="2260600"/>
            <a:chExt cx="7850187" cy="2406650"/>
          </a:xfrm>
        </p:grpSpPr>
        <p:sp>
          <p:nvSpPr>
            <p:cNvPr id="40965" name="Rectangle 5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331635" y="4292600"/>
              <a:ext cx="1203325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urier New" pitchFamily="1" charset="0"/>
                </a:rPr>
                <a:t>GRoundRect</a:t>
              </a:r>
              <a:endParaRPr lang="en-US" sz="2400" b="0">
                <a:latin typeface="Helvetica" pitchFamily="1" charset="0"/>
              </a:endParaRPr>
            </a:p>
          </p:txBody>
        </p:sp>
        <p:sp>
          <p:nvSpPr>
            <p:cNvPr id="40966" name="Rectangle 6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787372" y="4292600"/>
              <a:ext cx="995363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urier New" pitchFamily="1" charset="0"/>
                </a:rPr>
                <a:t>G3DRect</a:t>
              </a:r>
              <a:endParaRPr lang="en-US" sz="2400" b="0">
                <a:latin typeface="Helvetica" pitchFamily="1" charset="0"/>
              </a:endParaRPr>
            </a:p>
          </p:txBody>
        </p:sp>
        <p:sp>
          <p:nvSpPr>
            <p:cNvPr id="40967" name="AutoShape 7"/>
            <p:cNvSpPr>
              <a:spLocks noChangeArrowheads="1"/>
            </p:cNvSpPr>
            <p:nvPr/>
          </p:nvSpPr>
          <p:spPr bwMode="auto">
            <a:xfrm rot="4336259">
              <a:off x="3733800" y="2284413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69" name="AutoShape 9"/>
            <p:cNvSpPr>
              <a:spLocks noChangeArrowheads="1"/>
            </p:cNvSpPr>
            <p:nvPr/>
          </p:nvSpPr>
          <p:spPr bwMode="auto">
            <a:xfrm rot="2418886">
              <a:off x="4216400" y="2354263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0" name="AutoShape 10"/>
            <p:cNvSpPr>
              <a:spLocks noChangeArrowheads="1"/>
            </p:cNvSpPr>
            <p:nvPr/>
          </p:nvSpPr>
          <p:spPr bwMode="auto">
            <a:xfrm rot="-2547876">
              <a:off x="4764088" y="2349500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3" name="AutoShape 13"/>
            <p:cNvSpPr>
              <a:spLocks noChangeArrowheads="1"/>
            </p:cNvSpPr>
            <p:nvPr/>
          </p:nvSpPr>
          <p:spPr bwMode="auto">
            <a:xfrm rot="-4309211">
              <a:off x="5272087" y="2297113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4" name="AutoShape 14"/>
            <p:cNvSpPr>
              <a:spLocks noChangeArrowheads="1"/>
            </p:cNvSpPr>
            <p:nvPr/>
          </p:nvSpPr>
          <p:spPr bwMode="auto">
            <a:xfrm rot="19004889" flipH="1">
              <a:off x="4677835" y="3721100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0975" name="AutoShape 15"/>
            <p:cNvCxnSpPr>
              <a:cxnSpLocks noChangeShapeType="1"/>
              <a:stCxn id="40973" idx="3"/>
            </p:cNvCxnSpPr>
            <p:nvPr/>
          </p:nvCxnSpPr>
          <p:spPr bwMode="auto">
            <a:xfrm>
              <a:off x="5456238" y="2405063"/>
              <a:ext cx="2581275" cy="96043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0977" name="AutoShape 17"/>
            <p:cNvCxnSpPr>
              <a:cxnSpLocks noChangeShapeType="1"/>
              <a:stCxn id="40970" idx="3"/>
            </p:cNvCxnSpPr>
            <p:nvPr/>
          </p:nvCxnSpPr>
          <p:spPr bwMode="auto">
            <a:xfrm>
              <a:off x="4926013" y="2492375"/>
              <a:ext cx="835025" cy="873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0979" name="AutoShape 19"/>
            <p:cNvCxnSpPr>
              <a:cxnSpLocks noChangeShapeType="1"/>
              <a:endCxn id="40969" idx="3"/>
            </p:cNvCxnSpPr>
            <p:nvPr/>
          </p:nvCxnSpPr>
          <p:spPr bwMode="auto">
            <a:xfrm flipV="1">
              <a:off x="3471863" y="2498725"/>
              <a:ext cx="796925" cy="8667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0981" name="AutoShape 21"/>
            <p:cNvCxnSpPr>
              <a:cxnSpLocks noChangeShapeType="1"/>
              <a:endCxn id="40967" idx="3"/>
            </p:cNvCxnSpPr>
            <p:nvPr/>
          </p:nvCxnSpPr>
          <p:spPr bwMode="auto">
            <a:xfrm flipV="1">
              <a:off x="1182688" y="2390775"/>
              <a:ext cx="2578100" cy="9747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0982" name="AutoShape 22"/>
            <p:cNvCxnSpPr>
              <a:cxnSpLocks noChangeShapeType="1"/>
              <a:stCxn id="40966" idx="0"/>
              <a:endCxn id="40974" idx="3"/>
            </p:cNvCxnSpPr>
            <p:nvPr/>
          </p:nvCxnSpPr>
          <p:spPr bwMode="auto">
            <a:xfrm flipH="1" flipV="1">
              <a:off x="4839760" y="3862388"/>
              <a:ext cx="446087" cy="43021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40983" name="AutoShape 23"/>
            <p:cNvSpPr>
              <a:spLocks noChangeArrowheads="1"/>
            </p:cNvSpPr>
            <p:nvPr/>
          </p:nvSpPr>
          <p:spPr bwMode="auto">
            <a:xfrm rot="2595111">
              <a:off x="4338110" y="3721100"/>
              <a:ext cx="212725" cy="1651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0984" name="AutoShape 24"/>
            <p:cNvCxnSpPr>
              <a:cxnSpLocks noChangeShapeType="1"/>
              <a:stCxn id="40965" idx="0"/>
              <a:endCxn id="40983" idx="3"/>
            </p:cNvCxnSpPr>
            <p:nvPr/>
          </p:nvCxnSpPr>
          <p:spPr bwMode="auto">
            <a:xfrm flipV="1">
              <a:off x="3933297" y="3862388"/>
              <a:ext cx="454025" cy="43021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86106" name="Rectangle 26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3365500"/>
              <a:ext cx="995362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urier New" pitchFamily="1" charset="0"/>
                </a:rPr>
                <a:t>GLabel</a:t>
              </a:r>
              <a:endParaRPr lang="en-US" sz="2400" b="0">
                <a:latin typeface="Helvetica" pitchFamily="1" charset="0"/>
              </a:endParaRPr>
            </a:p>
          </p:txBody>
        </p:sp>
        <p:sp>
          <p:nvSpPr>
            <p:cNvPr id="686108" name="Rectangle 28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973388" y="3365500"/>
              <a:ext cx="995362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dirty="0" err="1" smtClean="0">
                  <a:latin typeface="Courier New" pitchFamily="1" charset="0"/>
                </a:rPr>
                <a:t>GImage</a:t>
              </a:r>
              <a:endParaRPr lang="en-US" sz="2400" b="0" dirty="0">
                <a:latin typeface="Helvetica" pitchFamily="1" charset="0"/>
              </a:endParaRPr>
            </a:p>
          </p:txBody>
        </p:sp>
        <p:sp>
          <p:nvSpPr>
            <p:cNvPr id="686110" name="Rectangle 30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62563" y="3365500"/>
              <a:ext cx="995362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urier New" pitchFamily="1" charset="0"/>
                </a:rPr>
                <a:t>GArc</a:t>
              </a:r>
              <a:endParaRPr lang="en-US" sz="2400" b="0">
                <a:latin typeface="Helvetica" pitchFamily="1" charset="0"/>
              </a:endParaRPr>
            </a:p>
          </p:txBody>
        </p:sp>
        <p:sp>
          <p:nvSpPr>
            <p:cNvPr id="686112" name="Rectangle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7539038" y="3365500"/>
              <a:ext cx="995362" cy="37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urier New" pitchFamily="1" charset="0"/>
                </a:rPr>
                <a:t>GPolygon</a:t>
              </a:r>
              <a:endParaRPr lang="en-US" sz="2400" b="0">
                <a:latin typeface="Helvetica" pitchFamily="1" charset="0"/>
              </a:endParaRPr>
            </a:p>
          </p:txBody>
        </p:sp>
      </p:grp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481390" y="5652710"/>
            <a:ext cx="81280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C++, the most important thing to keep in mind is that you have to use </a:t>
            </a:r>
            <a:r>
              <a:rPr lang="en-US" sz="2400" b="0" i="1" dirty="0" smtClean="0"/>
              <a:t>pointers</a:t>
            </a:r>
            <a:r>
              <a:rPr lang="en-US" sz="2400" b="0" dirty="0" smtClean="0"/>
              <a:t> to these objects.</a:t>
            </a:r>
            <a:endParaRPr lang="en-US" sz="2400" dirty="0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5" grpId="0" build="p" autoUpdateAnimBg="0"/>
      <p:bldP spid="3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Do Not Enter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482600" y="1155700"/>
            <a:ext cx="8128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The British version of a “Do Not Enter” sign looks like this: </a:t>
            </a:r>
            <a:endParaRPr lang="en-US" sz="2400" b="0" dirty="0"/>
          </a:p>
        </p:txBody>
      </p:sp>
      <p:sp>
        <p:nvSpPr>
          <p:cNvPr id="686105" name="Rectangle 25"/>
          <p:cNvSpPr>
            <a:spLocks noChangeArrowheads="1"/>
          </p:cNvSpPr>
          <p:nvPr/>
        </p:nvSpPr>
        <p:spPr bwMode="auto">
          <a:xfrm>
            <a:off x="482600" y="4914900"/>
            <a:ext cx="81280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Write a program that uses the stripped-down version of the</a:t>
            </a:r>
            <a:r>
              <a:rPr lang="en-US" sz="2000" dirty="0" smtClean="0">
                <a:latin typeface="Courier New"/>
                <a:cs typeface="Courier New"/>
              </a:rPr>
              <a:t> </a:t>
            </a:r>
            <a:r>
              <a:rPr lang="en-US" sz="2000" dirty="0" err="1" smtClean="0">
                <a:latin typeface="Courier New"/>
                <a:cs typeface="Courier New"/>
              </a:rPr>
              <a:t>gobjects.h</a:t>
            </a:r>
            <a:r>
              <a:rPr lang="en-US" sz="2400" b="0" dirty="0" smtClean="0"/>
              <a:t> that displays this symbol at the center of the window.  The sizes of the components are given as constants in the starter file.</a:t>
            </a:r>
            <a:endParaRPr lang="en-US" sz="2400" dirty="0">
              <a:latin typeface="Courier New"/>
              <a:cs typeface="Courier New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3276600" y="1828800"/>
            <a:ext cx="2743200" cy="2743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3505200" y="2971800"/>
            <a:ext cx="2286000" cy="457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5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</a:t>
            </a:r>
            <a:r>
              <a:rPr lang="en-US" sz="3600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GObject</a:t>
            </a:r>
            <a:r>
              <a:rPr lang="en-US" sz="4000" dirty="0" smtClean="0">
                <a:solidFill>
                  <a:srgbClr val="FF0000"/>
                </a:solidFill>
              </a:rPr>
              <a:t> Hierarchy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429000" y="1761545"/>
            <a:ext cx="2278162" cy="119936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88" name="Straight Connector 87"/>
          <p:cNvCxnSpPr/>
          <p:nvPr/>
        </p:nvCxnSpPr>
        <p:spPr bwMode="auto">
          <a:xfrm flipV="1">
            <a:off x="3434122" y="201869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 flipV="1">
            <a:off x="3434122" y="2070700"/>
            <a:ext cx="227304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0" name="TextBox 89"/>
          <p:cNvSpPr txBox="1"/>
          <p:nvPr/>
        </p:nvSpPr>
        <p:spPr>
          <a:xfrm>
            <a:off x="3434122" y="1729615"/>
            <a:ext cx="2273040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i="1" dirty="0" err="1" smtClean="0">
                <a:latin typeface="Courier New"/>
                <a:cs typeface="Courier New"/>
              </a:rPr>
              <a:t>GObject</a:t>
            </a:r>
            <a:endParaRPr lang="en-US" i="1" dirty="0">
              <a:latin typeface="Courier New"/>
              <a:cs typeface="Courier New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397837" y="2056781"/>
            <a:ext cx="2317164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 smtClean="0">
                <a:latin typeface="Courier New"/>
                <a:cs typeface="Courier New"/>
              </a:rPr>
              <a:t>setLocation(</a:t>
            </a:r>
            <a:r>
              <a:rPr lang="en-US" b="0" i="1" dirty="0" err="1" smtClean="0">
                <a:latin typeface="Times New Roman"/>
                <a:cs typeface="Times New Roman"/>
              </a:rPr>
              <a:t>x</a:t>
            </a:r>
            <a:r>
              <a:rPr lang="en-US" b="0" i="1" dirty="0" smtClean="0">
                <a:latin typeface="Times New Roman"/>
                <a:cs typeface="Times New Roman"/>
              </a:rPr>
              <a:t>, </a:t>
            </a:r>
            <a:r>
              <a:rPr lang="en-US" b="0" i="1" dirty="0" err="1" smtClean="0">
                <a:latin typeface="Times New Roman"/>
                <a:cs typeface="Times New Roman"/>
              </a:rPr>
              <a:t>y</a:t>
            </a:r>
            <a:r>
              <a:rPr lang="en-US" dirty="0" smtClean="0">
                <a:latin typeface="Courier New"/>
                <a:cs typeface="Courier New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latin typeface="Courier New"/>
                <a:cs typeface="Courier New"/>
              </a:rPr>
              <a:t>move(</a:t>
            </a:r>
            <a:r>
              <a:rPr lang="en-US" sz="1200" b="0" i="1" dirty="0" err="1" smtClean="0">
                <a:latin typeface="Times New Roman"/>
                <a:cs typeface="Times New Roman"/>
              </a:rPr>
              <a:t>dx</a:t>
            </a:r>
            <a:r>
              <a:rPr lang="en-US" sz="1200" b="0" i="1" dirty="0" smtClean="0">
                <a:latin typeface="Times New Roman"/>
                <a:cs typeface="Times New Roman"/>
              </a:rPr>
              <a:t>, </a:t>
            </a:r>
            <a:r>
              <a:rPr lang="en-US" sz="1200" b="0" i="1" dirty="0" err="1" smtClean="0">
                <a:latin typeface="Times New Roman"/>
                <a:cs typeface="Times New Roman"/>
              </a:rPr>
              <a:t>dy</a:t>
            </a:r>
            <a:r>
              <a:rPr lang="en-US" dirty="0" smtClean="0">
                <a:latin typeface="Courier New"/>
                <a:cs typeface="Courier New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latin typeface="Courier New"/>
                <a:cs typeface="Courier New"/>
              </a:rPr>
              <a:t>setColor(</a:t>
            </a:r>
            <a:r>
              <a:rPr lang="en-US" b="0" i="1" dirty="0" err="1" smtClean="0">
                <a:latin typeface="Times New Roman"/>
                <a:cs typeface="Times New Roman"/>
              </a:rPr>
              <a:t>color</a:t>
            </a:r>
            <a:r>
              <a:rPr lang="en-US" dirty="0" smtClean="0">
                <a:latin typeface="Courier New"/>
                <a:cs typeface="Courier New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/>
                <a:cs typeface="Courier New"/>
              </a:rPr>
              <a:t>virtual </a:t>
            </a:r>
            <a:r>
              <a:rPr lang="en-US" dirty="0" err="1" smtClean="0">
                <a:latin typeface="Courier New"/>
                <a:cs typeface="Courier New"/>
              </a:rPr>
              <a:t>draw(</a:t>
            </a:r>
            <a:r>
              <a:rPr lang="en-US" b="0" i="1" dirty="0" err="1" smtClean="0">
                <a:latin typeface="Times New Roman"/>
                <a:cs typeface="Times New Roman"/>
              </a:rPr>
              <a:t>gw</a:t>
            </a:r>
            <a:r>
              <a:rPr lang="en-US" dirty="0" smtClean="0">
                <a:latin typeface="Courier New"/>
                <a:cs typeface="Courier New"/>
              </a:rPr>
              <a:t>)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54636" y="2916345"/>
            <a:ext cx="2808409" cy="2189056"/>
            <a:chOff x="654636" y="2916345"/>
            <a:chExt cx="2808409" cy="2189056"/>
          </a:xfrm>
        </p:grpSpPr>
        <p:sp>
          <p:nvSpPr>
            <p:cNvPr id="46" name="Rectangle 45"/>
            <p:cNvSpPr/>
            <p:nvPr/>
          </p:nvSpPr>
          <p:spPr bwMode="auto">
            <a:xfrm>
              <a:off x="685800" y="4308135"/>
              <a:ext cx="2278162" cy="79726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 flipV="1">
              <a:off x="690922" y="456528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 flipV="1">
              <a:off x="690922" y="461729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TextBox 51"/>
            <p:cNvSpPr txBox="1"/>
            <p:nvPr/>
          </p:nvSpPr>
          <p:spPr>
            <a:xfrm>
              <a:off x="690922" y="4276205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GLine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4636" y="4603370"/>
              <a:ext cx="2393363" cy="4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GLine(</a:t>
              </a:r>
              <a:r>
                <a:rPr lang="en-US" b="0" i="1" dirty="0" smtClean="0">
                  <a:latin typeface="Times New Roman"/>
                  <a:cs typeface="Times New Roman"/>
                </a:rPr>
                <a:t>x</a:t>
              </a:r>
              <a:r>
                <a:rPr lang="en-US" sz="1200" b="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b="0" i="1" dirty="0" smtClean="0">
                  <a:latin typeface="Times New Roman"/>
                  <a:cs typeface="Times New Roman"/>
                </a:rPr>
                <a:t>, y</a:t>
              </a:r>
              <a:r>
                <a:rPr lang="en-US" sz="1200" b="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b="0" i="1" dirty="0" smtClean="0">
                  <a:latin typeface="Times New Roman"/>
                  <a:cs typeface="Times New Roman"/>
                </a:rPr>
                <a:t>, x</a:t>
              </a:r>
              <a:r>
                <a:rPr lang="en-US" sz="1200" b="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b="0" i="1" dirty="0" smtClean="0">
                  <a:latin typeface="Times New Roman"/>
                  <a:cs typeface="Times New Roman"/>
                </a:rPr>
                <a:t>, y</a:t>
              </a:r>
              <a:r>
                <a:rPr lang="en-US" sz="1200" b="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virtual </a:t>
              </a:r>
              <a:r>
                <a:rPr lang="en-US" dirty="0" err="1" smtClean="0">
                  <a:latin typeface="Courier New"/>
                  <a:cs typeface="Courier New"/>
                </a:rPr>
                <a:t>draw(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gw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  <p:sp>
          <p:nvSpPr>
            <p:cNvPr id="95" name="Isosceles Triangle 94"/>
            <p:cNvSpPr/>
            <p:nvPr/>
          </p:nvSpPr>
          <p:spPr bwMode="auto">
            <a:xfrm rot="3120000" flipH="1">
              <a:off x="3234445" y="291634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96" name="Straight Connector 95"/>
            <p:cNvCxnSpPr>
              <a:stCxn id="95" idx="3"/>
              <a:endCxn id="46" idx="0"/>
            </p:cNvCxnSpPr>
            <p:nvPr/>
          </p:nvCxnSpPr>
          <p:spPr bwMode="auto">
            <a:xfrm rot="10800000" flipV="1">
              <a:off x="1824881" y="3101015"/>
              <a:ext cx="1433794" cy="12071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9" name="Group 38"/>
          <p:cNvGrpSpPr/>
          <p:nvPr/>
        </p:nvGrpSpPr>
        <p:grpSpPr>
          <a:xfrm>
            <a:off x="3325266" y="2980805"/>
            <a:ext cx="2469564" cy="2353195"/>
            <a:chOff x="3325266" y="2980805"/>
            <a:chExt cx="2469564" cy="2353195"/>
          </a:xfrm>
        </p:grpSpPr>
        <p:sp>
          <p:nvSpPr>
            <p:cNvPr id="120" name="Rectangle 119"/>
            <p:cNvSpPr/>
            <p:nvPr/>
          </p:nvSpPr>
          <p:spPr bwMode="auto">
            <a:xfrm>
              <a:off x="3352800" y="4308134"/>
              <a:ext cx="2438400" cy="102586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1" name="Straight Connector 120"/>
            <p:cNvCxnSpPr/>
            <p:nvPr/>
          </p:nvCxnSpPr>
          <p:spPr bwMode="auto">
            <a:xfrm flipV="1">
              <a:off x="3352800" y="4565280"/>
              <a:ext cx="244144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 flipV="1">
              <a:off x="3352800" y="4617290"/>
              <a:ext cx="244144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3" name="TextBox 122"/>
            <p:cNvSpPr txBox="1"/>
            <p:nvPr/>
          </p:nvSpPr>
          <p:spPr>
            <a:xfrm>
              <a:off x="3352800" y="4276205"/>
              <a:ext cx="243840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GOval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3325266" y="4603370"/>
              <a:ext cx="2469564" cy="677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GOval(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x</a:t>
              </a:r>
              <a:r>
                <a:rPr lang="en-US" b="0" i="1" dirty="0" smtClean="0">
                  <a:latin typeface="Times New Roman"/>
                  <a:cs typeface="Times New Roman"/>
                </a:rPr>
                <a:t>, 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y</a:t>
              </a:r>
              <a:r>
                <a:rPr lang="en-US" b="0" i="1" dirty="0" smtClean="0">
                  <a:latin typeface="Times New Roman"/>
                  <a:cs typeface="Times New Roman"/>
                </a:rPr>
                <a:t>, width, height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setFilled(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flag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virtual </a:t>
              </a:r>
              <a:r>
                <a:rPr lang="en-US" dirty="0" err="1" smtClean="0">
                  <a:latin typeface="Courier New"/>
                  <a:cs typeface="Courier New"/>
                </a:rPr>
                <a:t>draw(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gw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  <p:sp>
          <p:nvSpPr>
            <p:cNvPr id="125" name="Isosceles Triangle 124"/>
            <p:cNvSpPr/>
            <p:nvPr/>
          </p:nvSpPr>
          <p:spPr bwMode="auto">
            <a:xfrm flipH="1">
              <a:off x="4455885" y="298080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6" name="Straight Connector 125"/>
            <p:cNvCxnSpPr>
              <a:stCxn id="125" idx="3"/>
              <a:endCxn id="120" idx="0"/>
            </p:cNvCxnSpPr>
            <p:nvPr/>
          </p:nvCxnSpPr>
          <p:spPr bwMode="auto">
            <a:xfrm rot="16200000" flipH="1">
              <a:off x="4021728" y="3757861"/>
              <a:ext cx="1098729" cy="18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5684940" y="2916345"/>
            <a:ext cx="2849459" cy="2417655"/>
            <a:chOff x="5684940" y="2916345"/>
            <a:chExt cx="2849459" cy="2417655"/>
          </a:xfrm>
        </p:grpSpPr>
        <p:sp>
          <p:nvSpPr>
            <p:cNvPr id="128" name="Isosceles Triangle 127"/>
            <p:cNvSpPr/>
            <p:nvPr/>
          </p:nvSpPr>
          <p:spPr bwMode="auto">
            <a:xfrm rot="18480000">
              <a:off x="5684940" y="291634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9" name="Straight Connector 128"/>
            <p:cNvCxnSpPr>
              <a:stCxn id="128" idx="3"/>
              <a:endCxn id="132" idx="0"/>
            </p:cNvCxnSpPr>
            <p:nvPr/>
          </p:nvCxnSpPr>
          <p:spPr bwMode="auto">
            <a:xfrm>
              <a:off x="5889310" y="3101015"/>
              <a:ext cx="1429809" cy="120711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2" name="Rectangle 131"/>
            <p:cNvSpPr/>
            <p:nvPr/>
          </p:nvSpPr>
          <p:spPr bwMode="auto">
            <a:xfrm>
              <a:off x="6180038" y="4308134"/>
              <a:ext cx="2278162" cy="102586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 bwMode="auto">
            <a:xfrm flipV="1">
              <a:off x="6185160" y="456528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 flipV="1">
              <a:off x="6185160" y="461729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6185160" y="4276205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GRect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6148874" y="4603370"/>
              <a:ext cx="2385525" cy="677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GRect(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x</a:t>
              </a:r>
              <a:r>
                <a:rPr lang="en-US" b="0" i="1" dirty="0" smtClean="0">
                  <a:latin typeface="Times New Roman"/>
                  <a:cs typeface="Times New Roman"/>
                </a:rPr>
                <a:t>, 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y</a:t>
              </a:r>
              <a:r>
                <a:rPr lang="en-US" b="0" i="1" dirty="0" smtClean="0">
                  <a:latin typeface="Times New Roman"/>
                  <a:cs typeface="Times New Roman"/>
                </a:rPr>
                <a:t>, width, height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setFilled(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flag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/>
                  <a:cs typeface="Courier New"/>
                </a:rPr>
                <a:t>virtual </a:t>
              </a:r>
              <a:r>
                <a:rPr lang="en-US" dirty="0" err="1" smtClean="0">
                  <a:latin typeface="Courier New"/>
                  <a:cs typeface="Courier New"/>
                </a:rPr>
                <a:t>draw(</a:t>
              </a:r>
              <a:r>
                <a:rPr lang="en-US" b="0" i="1" dirty="0" err="1" smtClean="0">
                  <a:latin typeface="Times New Roman"/>
                  <a:cs typeface="Times New Roman"/>
                </a:rPr>
                <a:t>gw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13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gobjects.h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file defines a simple hierarchy of graphical objects.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gwindow.h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Class: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class is the root of the hierarchy and encompasses all objects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that can be displayed in a window.  Clients will use pointers to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rather than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itself.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class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public: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Interface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7523" name="Text Box 3"/>
          <p:cNvSpPr txBox="1">
            <a:spLocks noChangeArrowheads="1"/>
          </p:cNvSpPr>
          <p:nvPr/>
        </p:nvSpPr>
        <p:spPr bwMode="auto">
          <a:xfrm>
            <a:off x="350838" y="1197864"/>
            <a:ext cx="8440737" cy="513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gobjects.h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file defines a simple hierarchy of graphical objects.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gwindow.h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Class: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class is the root of the hierarchy and encompasses all objects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that can be displayed in a window.  Clients will use pointers to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rather than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itself.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class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public: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7556" y="1143000"/>
            <a:ext cx="8502757" cy="5381625"/>
            <a:chOff x="235" y="720"/>
            <a:chExt cx="5285" cy="3390"/>
          </a:xfrm>
        </p:grpSpPr>
        <p:sp>
          <p:nvSpPr>
            <p:cNvPr id="74752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2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261" cy="3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setLocation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setLocation(x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Sets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and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coordinates of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to the specified values.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setLocation(double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move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move(dx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dy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Adds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dx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and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dy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to the coordinates of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move(double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setColor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setColor(color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Sets the color of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setColor(std::string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color);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</p:txBody>
        </p:sp>
      </p:grpSp>
      <p:sp>
        <p:nvSpPr>
          <p:cNvPr id="74752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Interface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753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7523" name="Text Box 3"/>
          <p:cNvSpPr txBox="1">
            <a:spLocks noChangeArrowheads="1"/>
          </p:cNvSpPr>
          <p:nvPr/>
        </p:nvSpPr>
        <p:spPr bwMode="auto">
          <a:xfrm>
            <a:off x="350838" y="1197864"/>
            <a:ext cx="8440737" cy="533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setLocation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-&gt;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setLocation(x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Sets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and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coordinates of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to the specified values.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setLocation(double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move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-&gt;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move(dx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Adds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and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to the coordinates of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move(double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setColor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-&gt;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setColor(color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Sets the color of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setColor(std::string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color);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7556" y="1143000"/>
            <a:ext cx="8502757" cy="5334000"/>
            <a:chOff x="235" y="720"/>
            <a:chExt cx="5285" cy="3360"/>
          </a:xfrm>
        </p:grpSpPr>
        <p:sp>
          <p:nvSpPr>
            <p:cNvPr id="74752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2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261" cy="2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Abstract method: draw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draw(gw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Draws the graphical object on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GraphicsWindow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specified by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gw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This method is implemented by the specific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GObject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subclasses.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virtual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draw(GWindow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 = 0;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protected: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The following methods and fields are available to the subclasses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GObject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();    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Superclass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constructor         */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color;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The color of the object        */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;  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The coordinates of the object 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};</a:t>
              </a:r>
            </a:p>
          </p:txBody>
        </p:sp>
      </p:grpSp>
      <p:sp>
        <p:nvSpPr>
          <p:cNvPr id="74752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Interface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753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Contest Results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888835" name="Picture 3" descr="certific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1089025"/>
            <a:ext cx="7899400" cy="5387975"/>
          </a:xfrm>
          <a:prstGeom prst="rect">
            <a:avLst/>
          </a:prstGeom>
          <a:noFill/>
        </p:spPr>
      </p:pic>
      <p:sp>
        <p:nvSpPr>
          <p:cNvPr id="888836" name="Rectangle 4"/>
          <p:cNvSpPr>
            <a:spLocks noChangeArrowheads="1"/>
          </p:cNvSpPr>
          <p:nvPr/>
        </p:nvSpPr>
        <p:spPr bwMode="auto">
          <a:xfrm>
            <a:off x="4343400" y="1752600"/>
            <a:ext cx="3429000" cy="182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8838" name="Rectangle 6"/>
          <p:cNvSpPr>
            <a:spLocks noChangeArrowheads="1"/>
          </p:cNvSpPr>
          <p:nvPr/>
        </p:nvSpPr>
        <p:spPr bwMode="auto">
          <a:xfrm>
            <a:off x="1371600" y="1752600"/>
            <a:ext cx="2362200" cy="27432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88843" name="Picture 11" descr="SnowGoo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9700" y="1600200"/>
            <a:ext cx="3378200" cy="4343400"/>
          </a:xfrm>
          <a:prstGeom prst="rect">
            <a:avLst/>
          </a:prstGeom>
          <a:noFill/>
        </p:spPr>
      </p:pic>
      <p:sp>
        <p:nvSpPr>
          <p:cNvPr id="888844" name="Text Box 12"/>
          <p:cNvSpPr txBox="1">
            <a:spLocks noChangeArrowheads="1"/>
          </p:cNvSpPr>
          <p:nvPr/>
        </p:nvSpPr>
        <p:spPr bwMode="auto">
          <a:xfrm>
            <a:off x="4648200" y="1587500"/>
            <a:ext cx="3657600" cy="180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b="0" dirty="0">
                <a:latin typeface="Helvetica Neue" charset="0"/>
              </a:rPr>
              <a:t>The CS106B</a:t>
            </a:r>
          </a:p>
          <a:p>
            <a:pPr algn="ctr">
              <a:lnSpc>
                <a:spcPct val="85000"/>
              </a:lnSpc>
            </a:pPr>
            <a:r>
              <a:rPr lang="en-US" sz="4000" b="0" dirty="0">
                <a:latin typeface="Helvetica Neue" charset="0"/>
              </a:rPr>
              <a:t>Recursion Contest</a:t>
            </a:r>
            <a:endParaRPr lang="en-US" sz="4000" b="0" dirty="0" smtClean="0">
              <a:latin typeface="Helvetica Neue" charset="0"/>
            </a:endParaRPr>
          </a:p>
          <a:p>
            <a:pPr algn="ctr">
              <a:lnSpc>
                <a:spcPct val="90000"/>
              </a:lnSpc>
            </a:pPr>
            <a:r>
              <a:rPr lang="en-US" sz="2400" b="0" dirty="0" smtClean="0">
                <a:latin typeface="Helvetica Neue" charset="0"/>
              </a:rPr>
              <a:t>February 2015</a:t>
            </a:r>
            <a:endParaRPr lang="en-US" sz="2400" dirty="0">
              <a:latin typeface="Helvetica Neue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7523" name="Text Box 3"/>
          <p:cNvSpPr txBox="1">
            <a:spLocks noChangeArrowheads="1"/>
          </p:cNvSpPr>
          <p:nvPr/>
        </p:nvSpPr>
        <p:spPr bwMode="auto">
          <a:xfrm>
            <a:off x="350838" y="1197864"/>
            <a:ext cx="8440737" cy="378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Abstract method: draw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-&gt;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draw(gw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Draws the graphical object on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GraphicsWindow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specified by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method is implemented by the specific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subclasses.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virtual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= 0;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protected: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The following methods and fields are available to the subclasses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();        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Superclass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constructor         */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color;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The color of the object        */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      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The coordinates of the object 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};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7556" y="1143000"/>
            <a:ext cx="8502757" cy="5360988"/>
            <a:chOff x="235" y="720"/>
            <a:chExt cx="5285" cy="3377"/>
          </a:xfrm>
        </p:grpSpPr>
        <p:sp>
          <p:nvSpPr>
            <p:cNvPr id="74752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2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261" cy="3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Subclass: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GLine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GLine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subclass represents a line segment on the window.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class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GLine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: public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GObject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{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public: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Constructor: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GLine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GLine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lp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= new GLine(x1, y1, x2, y2);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Creates a line segment that extends from (x1, y1) to (x2, y2).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GLine(double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x1, double y1, double x2, double y2);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Prototypes for the overridden virtual methods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virtual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draw(GWindow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private: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;  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Horizontal distance from x1 to x2    */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;  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Vertical distance from y1 to y2     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};</a:t>
              </a:r>
            </a:p>
          </p:txBody>
        </p:sp>
      </p:grpSp>
      <p:sp>
        <p:nvSpPr>
          <p:cNvPr id="74752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Interface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753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7523" name="Text Box 3"/>
          <p:cNvSpPr txBox="1">
            <a:spLocks noChangeArrowheads="1"/>
          </p:cNvSpPr>
          <p:nvPr/>
        </p:nvSpPr>
        <p:spPr bwMode="auto">
          <a:xfrm>
            <a:off x="350838" y="1197864"/>
            <a:ext cx="8440737" cy="533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Subclass: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subclass represents a line segment on the window.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class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GLine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: public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public: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Constructor: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lp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= new GLine(x1, y1, x2, y2);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Creates a line segment that extends from (x1, y1) to (x2, y2).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GLine(double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x1, double y1, double x2, double y2);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Prototypes for the overridden virtual methods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virtual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private: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      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Horizontal distance from x1 to x2    */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      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Vertical distance from y1 to y2     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};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7556" y="1143000"/>
            <a:ext cx="8502757" cy="5630863"/>
            <a:chOff x="235" y="720"/>
            <a:chExt cx="5285" cy="3547"/>
          </a:xfrm>
        </p:grpSpPr>
        <p:sp>
          <p:nvSpPr>
            <p:cNvPr id="74752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2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261" cy="3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class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GRect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: public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GObject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{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public: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Constructor: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GRect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GRect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rp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= new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GRect(x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width, height);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Creates a rectangle of the specified size and upper left corner at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GRect(double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width, double height);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setFilled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rp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setFilled(flag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Indicates whether the rectangle is filled.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setFilled(bool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flag);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virtual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draw(GWindow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private: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double width, height;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Dimensions of the rectangle          */</a:t>
              </a: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filled;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True if the rectangle is filled     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};</a:t>
              </a:r>
            </a:p>
          </p:txBody>
        </p:sp>
      </p:grpSp>
      <p:sp>
        <p:nvSpPr>
          <p:cNvPr id="74752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Interface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753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7523" name="Text Box 3"/>
          <p:cNvSpPr txBox="1">
            <a:spLocks noChangeArrowheads="1"/>
          </p:cNvSpPr>
          <p:nvPr/>
        </p:nvSpPr>
        <p:spPr bwMode="auto">
          <a:xfrm>
            <a:off x="350838" y="1197864"/>
            <a:ext cx="8440737" cy="538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class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: public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public: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Constructor: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GRect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rp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= new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GRect(x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width, height);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Creates a rectangle of the specified size and upper left corner at (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GRect(double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width, double height);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setFilled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rp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-&gt;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setFilled(flag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Indicates whether the rectangle is filled.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setFilled(bool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flag);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virtual 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private: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double width, height;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Dimensions of the rectangle          */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filled;              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True if the rectangle is filled     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};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7556" y="1143000"/>
            <a:ext cx="8502757" cy="5630863"/>
            <a:chOff x="235" y="720"/>
            <a:chExt cx="5285" cy="3547"/>
          </a:xfrm>
        </p:grpSpPr>
        <p:sp>
          <p:nvSpPr>
            <p:cNvPr id="74752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2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261" cy="3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class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GOval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: public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GObject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{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public: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Constructor: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GOval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GOval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*op = new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GOval(x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, width, height);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Creates an oval inscribed in the specified rectangle.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GOval(double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, double width, double height);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setFilled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op-&gt;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setFilled(flag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Indicates whether the oval is filled.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setFilled(bool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flag);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virtual void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draw(GWindow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gw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private: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double width, height;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Dimensions of the bounding rectangle */</a:t>
              </a: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filled;                    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 True if the oval is filled           */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};</a:t>
              </a:r>
            </a:p>
          </p:txBody>
        </p:sp>
      </p:grpSp>
      <p:sp>
        <p:nvSpPr>
          <p:cNvPr id="74752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75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gobjects.h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Interface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753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13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Implementation notes: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GObject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class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constructor for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superclass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sets all graphical objects to BLACK,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which is the default color.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GObject::GObject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()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setColor("BLACK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GObject::setLocation(double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GObject::move(double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+=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+=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GObject::setColor(string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color)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this-&gt;color = color;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Implementation of the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GObject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397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Implementation notes: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class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constructor for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GLine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class has to change the specification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of the line from the endpoints passed to the constructor to the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representation that uses a starting point along with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dx/dy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values.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GLine::GLine(double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x1, double y1, double x2, double y2)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x1;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y1;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x2 - x1;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y2 - y1;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GLine::draw(GWindow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gw.setColor(color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gw.drawLine(x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+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+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dy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Implementation of the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GLine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397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GRect::GRect(double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width, double height)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this-&gt;width = width;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this-&gt;height = height;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filled = false;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GRect::setFilled(bool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flag)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filled = flag;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GRect::draw(GWindow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gw.setColor(color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if (filled)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gw.fillRect(x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width, height);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} else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gw.drawRect(x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width, height);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}    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Implementation of the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GRect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000" b="1" dirty="0">
              <a:solidFill>
                <a:srgbClr val="FF0000"/>
              </a:solidFill>
              <a:latin typeface="Courier New"/>
              <a:cs typeface="Courier New"/>
            </a:endParaRP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397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GOval::GOval(double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double width, double height)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this-&gt;width = width;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this-&gt;height = height;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filled = false;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GOval::setFilled(bool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flag)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filled = flag;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void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GOval::draw(GWindow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&amp;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gw.setColor(color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if (filled)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gw.fillOval(x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width, height);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} else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gw.drawOval(x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, width, height);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}    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</a:t>
            </a:r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Implementation of the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GOval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000" b="1" dirty="0">
              <a:solidFill>
                <a:srgbClr val="FF0000"/>
              </a:solidFill>
              <a:latin typeface="Courier New"/>
              <a:cs typeface="Courier New"/>
            </a:endParaRP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Calling </a:t>
            </a:r>
            <a:r>
              <a:rPr lang="en-US" sz="4000" dirty="0" err="1" smtClean="0">
                <a:solidFill>
                  <a:srgbClr val="FF0000"/>
                </a:solidFill>
              </a:rPr>
              <a:t>Superclass</a:t>
            </a:r>
            <a:r>
              <a:rPr lang="en-US" sz="4000" dirty="0" smtClean="0">
                <a:solidFill>
                  <a:srgbClr val="FF0000"/>
                </a:solidFill>
              </a:rPr>
              <a:t> Constructors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76195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When you call the constructor for an object, the constructor ordinarily calls the </a:t>
            </a:r>
            <a:r>
              <a:rPr lang="en-US" sz="2400" i="1" dirty="0" smtClean="0"/>
              <a:t>default constructor</a:t>
            </a:r>
            <a:r>
              <a:rPr lang="en-US" sz="2400" b="0" dirty="0" smtClean="0"/>
              <a:t> for the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, which is the one that takes no arguments.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You can call a different version of the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 constructor by adding an </a:t>
            </a:r>
            <a:r>
              <a:rPr lang="en-US" sz="2400" i="1" dirty="0" err="1" smtClean="0"/>
              <a:t>initializer</a:t>
            </a:r>
            <a:r>
              <a:rPr lang="en-US" sz="2400" i="1" dirty="0" smtClean="0"/>
              <a:t> list</a:t>
            </a:r>
            <a:r>
              <a:rPr lang="en-US" sz="2400" b="0" dirty="0" smtClean="0"/>
              <a:t> to the constructor header.  This list consists of a colon followed either by a call to the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 constructor or </a:t>
            </a:r>
            <a:r>
              <a:rPr lang="en-US" sz="2400" b="0" dirty="0" err="1" smtClean="0"/>
              <a:t>initializers</a:t>
            </a:r>
            <a:r>
              <a:rPr lang="en-US" sz="2400" b="0" dirty="0" smtClean="0"/>
              <a:t> for its variables.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As an example, the following definition creates a </a:t>
            </a:r>
            <a:r>
              <a:rPr lang="en-US" sz="2000" dirty="0" err="1" smtClean="0">
                <a:latin typeface="Courier New"/>
                <a:cs typeface="Courier New"/>
              </a:rPr>
              <a:t>GSquare</a:t>
            </a:r>
            <a:r>
              <a:rPr lang="en-US" sz="2400" b="0" dirty="0" smtClean="0"/>
              <a:t> subclass whose constructor takes the coordinates of the upper left corner and the size of the square: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32040" y="4904324"/>
            <a:ext cx="5867399" cy="1605331"/>
            <a:chOff x="1828800" y="4494580"/>
            <a:chExt cx="5867399" cy="1605331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828800" y="4494580"/>
              <a:ext cx="5735560" cy="16053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1843314" y="4498209"/>
              <a:ext cx="5852885" cy="1562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class </a:t>
              </a:r>
              <a:r>
                <a:rPr lang="en-US" sz="1600" dirty="0" err="1" smtClean="0">
                  <a:latin typeface="Courier New" charset="0"/>
                </a:rPr>
                <a:t>GSquare</a:t>
              </a:r>
              <a:r>
                <a:rPr lang="en-US" sz="1600" dirty="0" smtClean="0">
                  <a:latin typeface="Courier New" charset="0"/>
                </a:rPr>
                <a:t> : public </a:t>
              </a:r>
              <a:r>
                <a:rPr lang="en-US" sz="1600" dirty="0" err="1" smtClean="0">
                  <a:latin typeface="Courier New" charset="0"/>
                </a:rPr>
                <a:t>GRect</a:t>
              </a:r>
              <a:r>
                <a:rPr lang="en-US" sz="1600" dirty="0" smtClean="0">
                  <a:latin typeface="Courier New" charset="0"/>
                </a:rPr>
                <a:t> {</a:t>
              </a:r>
              <a:endParaRPr lang="en-US" sz="1600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sz="1600" dirty="0">
                  <a:latin typeface="Courier New" charset="0"/>
                </a:rPr>
                <a:t> </a:t>
              </a:r>
              <a:r>
                <a:rPr lang="en-US" sz="1600" dirty="0" smtClean="0">
                  <a:latin typeface="Courier New" charset="0"/>
                </a:rPr>
                <a:t>  </a:t>
              </a:r>
              <a:r>
                <a:rPr lang="en-US" sz="1600" dirty="0" err="1" smtClean="0">
                  <a:latin typeface="Courier New" charset="0"/>
                </a:rPr>
                <a:t>GSquare(double</a:t>
              </a:r>
              <a:r>
                <a:rPr lang="en-US" sz="1600" dirty="0" smtClean="0">
                  <a:latin typeface="Courier New" charset="0"/>
                </a:rPr>
                <a:t> </a:t>
              </a:r>
              <a:r>
                <a:rPr lang="en-US" sz="1600" dirty="0" err="1" smtClean="0">
                  <a:latin typeface="Courier New" charset="0"/>
                </a:rPr>
                <a:t>x</a:t>
              </a:r>
              <a:r>
                <a:rPr lang="en-US" sz="1600" dirty="0" smtClean="0">
                  <a:latin typeface="Courier New" charset="0"/>
                </a:rPr>
                <a:t>, double </a:t>
              </a:r>
              <a:r>
                <a:rPr lang="en-US" sz="1600" dirty="0" err="1" smtClean="0">
                  <a:latin typeface="Courier New" charset="0"/>
                </a:rPr>
                <a:t>y</a:t>
              </a:r>
              <a:r>
                <a:rPr lang="en-US" sz="1600" dirty="0" smtClean="0">
                  <a:latin typeface="Courier New" charset="0"/>
                </a:rPr>
                <a:t>, double size)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            : </a:t>
              </a:r>
              <a:r>
                <a:rPr lang="en-US" sz="1600" dirty="0" err="1" smtClean="0">
                  <a:latin typeface="Courier New" charset="0"/>
                </a:rPr>
                <a:t>GRect(x</a:t>
              </a:r>
              <a:r>
                <a:rPr lang="en-US" sz="1600" dirty="0" smtClean="0">
                  <a:latin typeface="Courier New" charset="0"/>
                </a:rPr>
                <a:t>, </a:t>
              </a:r>
              <a:r>
                <a:rPr lang="en-US" sz="1600" dirty="0" err="1" smtClean="0">
                  <a:latin typeface="Courier New" charset="0"/>
                </a:rPr>
                <a:t>y</a:t>
              </a:r>
              <a:r>
                <a:rPr lang="en-US" sz="1600" dirty="0" smtClean="0">
                  <a:latin typeface="Courier New" charset="0"/>
                </a:rPr>
                <a:t>, size, size) {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   </a:t>
              </a:r>
              <a:r>
                <a:rPr lang="en-US" sz="1600" dirty="0" smtClean="0">
                  <a:solidFill>
                    <a:srgbClr val="0000FF"/>
                  </a:solidFill>
                  <a:latin typeface="Courier New" charset="0"/>
                </a:rPr>
                <a:t>/* Empty */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90000"/>
                </a:lnSpc>
              </a:pPr>
              <a:r>
                <a:rPr lang="en-US" sz="1600" dirty="0" smtClean="0">
                  <a:latin typeface="Courier New" charset="0"/>
                </a:rPr>
                <a:t>};</a:t>
              </a:r>
            </a:p>
            <a:p>
              <a:pPr>
                <a:lnSpc>
                  <a:spcPct val="90000"/>
                </a:lnSpc>
              </a:pPr>
              <a:endParaRPr lang="en-US" sz="1000" dirty="0" smtClean="0">
                <a:latin typeface="Courier New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619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Recursion Contest </a:t>
            </a:r>
            <a:r>
              <a:rPr lang="en-US" dirty="0">
                <a:solidFill>
                  <a:srgbClr val="FF0000"/>
                </a:solidFill>
              </a:rPr>
              <a:t>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478980" y="1312186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First place (algorithmic):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3907980" y="1312186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/>
              <a:t>Chris English</a:t>
            </a:r>
            <a:r>
              <a:rPr lang="en-US" sz="2000" b="0" dirty="0" smtClean="0">
                <a:latin typeface="Times New Roman" charset="0"/>
              </a:rPr>
              <a:t>, </a:t>
            </a:r>
            <a:r>
              <a:rPr lang="en-US" sz="2000" b="0" i="1" dirty="0" smtClean="0">
                <a:latin typeface="Times New Roman" charset="0"/>
              </a:rPr>
              <a:t>Draughts/Checkers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478980" y="1608482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Runner-up (algorithmic):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3907980" y="1608482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err="1" smtClean="0"/>
              <a:t>Pranav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Sriram</a:t>
            </a:r>
            <a:r>
              <a:rPr lang="en-US" sz="2000" b="0" dirty="0" smtClean="0"/>
              <a:t>, </a:t>
            </a:r>
            <a:r>
              <a:rPr lang="en-US" sz="2000" b="0" i="1" dirty="0" smtClean="0"/>
              <a:t>Social Network </a:t>
            </a:r>
            <a:r>
              <a:rPr lang="en-US" sz="2000" b="0" i="1" dirty="0" err="1" smtClean="0"/>
              <a:t>Visualizer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478980" y="1904778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Runner-up (algorithmic):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3907980" y="1904778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/>
              <a:t>Andrew Chen, </a:t>
            </a:r>
            <a:r>
              <a:rPr lang="en-US" sz="2000" b="0" i="1" dirty="0" smtClean="0"/>
              <a:t>Sudoku</a:t>
            </a:r>
            <a:r>
              <a:rPr lang="en-US" sz="2000" b="0" i="1" dirty="0" smtClean="0"/>
              <a:t> Solver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478980" y="2448690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First place (aesthetic):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3907980" y="2448690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>
                <a:latin typeface="Times New Roman" charset="0"/>
              </a:rPr>
              <a:t>Sarah Yoon, </a:t>
            </a:r>
            <a:r>
              <a:rPr lang="en-US" sz="2000" b="0" i="1" dirty="0" smtClean="0">
                <a:latin typeface="Times New Roman" charset="0"/>
              </a:rPr>
              <a:t>Name Fractal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478980" y="2749986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Runner-up </a:t>
            </a:r>
            <a:r>
              <a:rPr lang="en-US" sz="2000" b="0" dirty="0" smtClean="0">
                <a:latin typeface="Times New Roman" charset="0"/>
              </a:rPr>
              <a:t>(aesthetic)</a:t>
            </a:r>
            <a:r>
              <a:rPr lang="en-US" sz="2000" b="0" dirty="0">
                <a:latin typeface="Times New Roman" charset="0"/>
              </a:rPr>
              <a:t>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3907980" y="2749986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/>
              <a:t>Katherine </a:t>
            </a:r>
            <a:r>
              <a:rPr lang="en-US" sz="2000" b="0" dirty="0" err="1" smtClean="0"/>
              <a:t>Pregler</a:t>
            </a:r>
            <a:r>
              <a:rPr lang="en-US" sz="2000" b="0" dirty="0" smtClean="0"/>
              <a:t>, </a:t>
            </a:r>
            <a:r>
              <a:rPr lang="en-US" sz="2000" b="0" i="1" dirty="0" smtClean="0"/>
              <a:t>Fractal Landscape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478980" y="3051282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>
                <a:latin typeface="Times New Roman" charset="0"/>
              </a:rPr>
              <a:t>Runner-up </a:t>
            </a:r>
            <a:r>
              <a:rPr lang="en-US" sz="2000" b="0" dirty="0" smtClean="0">
                <a:latin typeface="Times New Roman" charset="0"/>
              </a:rPr>
              <a:t>(aesthetic)</a:t>
            </a:r>
            <a:r>
              <a:rPr lang="en-US" sz="2000" b="0" dirty="0">
                <a:latin typeface="Times New Roman" charset="0"/>
              </a:rPr>
              <a:t>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907980" y="3051282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err="1" smtClean="0"/>
              <a:t>Ramin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Ahmari</a:t>
            </a:r>
            <a:r>
              <a:rPr lang="en-US" sz="2000" b="0" dirty="0" smtClean="0"/>
              <a:t>, </a:t>
            </a:r>
            <a:r>
              <a:rPr lang="en-US" sz="2000" b="0" i="1" dirty="0" smtClean="0"/>
              <a:t>Art and Recursion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478980" y="3892739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>
                <a:latin typeface="Times New Roman" charset="0"/>
              </a:rPr>
              <a:t>Honorable mention: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3907980" y="3892739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/>
              <a:t>Alex Yuan</a:t>
            </a:r>
            <a:r>
              <a:rPr lang="en-US" sz="2000" b="0" dirty="0" smtClean="0">
                <a:latin typeface="Times New Roman" charset="0"/>
              </a:rPr>
              <a:t>, </a:t>
            </a:r>
            <a:r>
              <a:rPr lang="en-US" sz="2000" b="0" i="1" smtClean="0">
                <a:latin typeface="Times New Roman" charset="0"/>
              </a:rPr>
              <a:t>Genetic Fitness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478980" y="3591569"/>
            <a:ext cx="2895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>
                <a:latin typeface="Times New Roman" charset="0"/>
              </a:rPr>
              <a:t>Honorable mention:</a:t>
            </a:r>
            <a:endParaRPr lang="en-US" sz="2000" b="0" i="1" dirty="0">
              <a:latin typeface="Times New Roman" charset="0"/>
            </a:endParaRP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3907980" y="3591569"/>
            <a:ext cx="48006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0" dirty="0" smtClean="0"/>
              <a:t>Jackie Becker</a:t>
            </a:r>
            <a:r>
              <a:rPr lang="en-US" sz="2000" b="0" dirty="0" smtClean="0">
                <a:latin typeface="Times New Roman" charset="0"/>
              </a:rPr>
              <a:t>, </a:t>
            </a:r>
            <a:r>
              <a:rPr lang="en-US" sz="2000" b="0" i="1" dirty="0" smtClean="0">
                <a:latin typeface="Times New Roman" charset="0"/>
              </a:rPr>
              <a:t>Fractal</a:t>
            </a:r>
            <a:r>
              <a:rPr lang="en-US" sz="2000" b="0" i="1" dirty="0" smtClean="0">
                <a:latin typeface="Times New Roman" charset="0"/>
              </a:rPr>
              <a:t> Tree</a:t>
            </a:r>
            <a:endParaRPr lang="en-US" sz="2000" b="0" i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Class </a:t>
            </a:r>
            <a:r>
              <a:rPr lang="en-US" sz="4000" dirty="0">
                <a:solidFill>
                  <a:srgbClr val="FF0000"/>
                </a:solidFill>
              </a:rPr>
              <a:t>Hierarchies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3907" name="Rectangle 3"/>
          <p:cNvSpPr>
            <a:spLocks noChangeArrowheads="1"/>
          </p:cNvSpPr>
          <p:nvPr/>
        </p:nvSpPr>
        <p:spPr bwMode="auto">
          <a:xfrm>
            <a:off x="482600" y="1155700"/>
            <a:ext cx="812800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ts val="1300"/>
              </a:spcAft>
              <a:buFontTx/>
              <a:buChar char="•"/>
            </a:pPr>
            <a:r>
              <a:rPr lang="en-US" sz="2400" b="0" dirty="0" smtClean="0"/>
              <a:t>Much of the power of modern object-oriented languages comes from the fact that they support </a:t>
            </a:r>
            <a:r>
              <a:rPr lang="en-US" sz="2400" i="1" dirty="0" smtClean="0"/>
              <a:t>class hierarchies</a:t>
            </a:r>
            <a:r>
              <a:rPr lang="en-US" sz="2400" b="0" i="1" dirty="0" smtClean="0"/>
              <a:t>.</a:t>
            </a:r>
            <a:r>
              <a:rPr lang="en-US" sz="2400" b="0" dirty="0" smtClean="0"/>
              <a:t>  Any class can be designated as a </a:t>
            </a:r>
            <a:r>
              <a:rPr lang="en-US" sz="2400" i="1" dirty="0" smtClean="0"/>
              <a:t>subclass</a:t>
            </a:r>
            <a:r>
              <a:rPr lang="en-US" sz="2400" b="0" dirty="0" smtClean="0"/>
              <a:t> of some other class, which is called its </a:t>
            </a:r>
            <a:r>
              <a:rPr lang="en-US" sz="2400" i="1" dirty="0" err="1" smtClean="0"/>
              <a:t>superclass</a:t>
            </a:r>
            <a:r>
              <a:rPr lang="en-US" sz="2400" b="0" dirty="0" smtClean="0"/>
              <a:t>.</a:t>
            </a:r>
            <a:endParaRPr lang="en-US" sz="2400" i="1" dirty="0" smtClean="0"/>
          </a:p>
          <a:p>
            <a:pPr marL="342900" indent="-342900" algn="just">
              <a:lnSpc>
                <a:spcPct val="85000"/>
              </a:lnSpc>
              <a:spcAft>
                <a:spcPts val="1300"/>
              </a:spcAft>
              <a:buFontTx/>
              <a:buChar char="•"/>
            </a:pPr>
            <a:r>
              <a:rPr lang="en-US" sz="2400" b="0" dirty="0" smtClean="0"/>
              <a:t>Each subclass </a:t>
            </a:r>
            <a:r>
              <a:rPr lang="en-US" sz="2400" b="0" dirty="0"/>
              <a:t>represents a </a:t>
            </a:r>
            <a:r>
              <a:rPr lang="en-US" sz="2400" i="1" dirty="0"/>
              <a:t>specialization</a:t>
            </a:r>
            <a:r>
              <a:rPr lang="en-US" sz="2400" b="0" dirty="0"/>
              <a:t> of its </a:t>
            </a:r>
            <a:r>
              <a:rPr lang="en-US" sz="2400" b="0" dirty="0" err="1"/>
              <a:t>superclass</a:t>
            </a:r>
            <a:r>
              <a:rPr lang="en-US" sz="2400" b="0" dirty="0"/>
              <a:t>.  If you create an object that is an instance of a class, that object is also an instance of all other classes in the hierarchy above it in the </a:t>
            </a:r>
            <a:r>
              <a:rPr lang="en-US" sz="2400" b="0" dirty="0" err="1"/>
              <a:t>superclass</a:t>
            </a:r>
            <a:r>
              <a:rPr lang="en-US" sz="2400" b="0" dirty="0"/>
              <a:t> chain.</a:t>
            </a:r>
            <a:endParaRPr lang="en-US" sz="2400" b="0" dirty="0" smtClean="0"/>
          </a:p>
          <a:p>
            <a:pPr marL="342900" indent="-342900" algn="just">
              <a:lnSpc>
                <a:spcPct val="85000"/>
              </a:lnSpc>
              <a:spcAft>
                <a:spcPts val="1300"/>
              </a:spcAft>
              <a:buFontTx/>
              <a:buChar char="•"/>
            </a:pPr>
            <a:r>
              <a:rPr lang="en-US" sz="2400" b="0" dirty="0" smtClean="0"/>
              <a:t>When </a:t>
            </a:r>
            <a:r>
              <a:rPr lang="en-US" sz="2400" b="0" dirty="0"/>
              <a:t>you define a new class in C++, that class automatically </a:t>
            </a:r>
            <a:r>
              <a:rPr lang="en-US" sz="2400" i="1" dirty="0"/>
              <a:t>inherits</a:t>
            </a:r>
            <a:r>
              <a:rPr lang="en-US" sz="2400" b="0" dirty="0"/>
              <a:t> the behavior of its </a:t>
            </a:r>
            <a:r>
              <a:rPr lang="en-US" sz="2400" b="0" dirty="0" err="1"/>
              <a:t>superclass</a:t>
            </a:r>
            <a:r>
              <a:rPr lang="en-US" sz="2400" b="0" dirty="0" smtClean="0"/>
              <a:t>.</a:t>
            </a:r>
          </a:p>
          <a:p>
            <a:pPr marL="342900" indent="-342900" algn="just">
              <a:lnSpc>
                <a:spcPct val="85000"/>
              </a:lnSpc>
              <a:spcAft>
                <a:spcPts val="1300"/>
              </a:spcAft>
              <a:buFontTx/>
              <a:buChar char="•"/>
            </a:pPr>
            <a:r>
              <a:rPr lang="en-US" sz="2400" b="0" dirty="0" smtClean="0"/>
              <a:t>Although C++ supports </a:t>
            </a:r>
            <a:r>
              <a:rPr lang="en-US" sz="2400" i="1" dirty="0" smtClean="0"/>
              <a:t>multiple inheritance </a:t>
            </a:r>
            <a:r>
              <a:rPr lang="en-US" sz="2400" b="0" dirty="0" smtClean="0"/>
              <a:t>in which a class can inherit behavior from more than one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, the vast majority of class hierarchies use </a:t>
            </a:r>
            <a:r>
              <a:rPr lang="en-US" sz="2400" i="1" dirty="0" smtClean="0"/>
              <a:t>single inheritance</a:t>
            </a:r>
            <a:r>
              <a:rPr lang="en-US" sz="2400" b="0" dirty="0" smtClean="0"/>
              <a:t> in which each class has a unique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.  This convention means that class hierarchies tend to form trees rather than graphs.</a:t>
            </a:r>
          </a:p>
          <a:p>
            <a:pPr marL="342900" indent="-342900" algn="just">
              <a:lnSpc>
                <a:spcPct val="85000"/>
              </a:lnSpc>
              <a:spcAft>
                <a:spcPts val="1300"/>
              </a:spcAft>
              <a:buFontTx/>
              <a:buChar char="•"/>
            </a:pPr>
            <a:endParaRPr lang="en-US" sz="2400" b="0" dirty="0" smtClean="0"/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39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Simplified View of the Stream Hierarchy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2" name="Group 43"/>
          <p:cNvGrpSpPr/>
          <p:nvPr/>
        </p:nvGrpSpPr>
        <p:grpSpPr>
          <a:xfrm>
            <a:off x="3668778" y="1319242"/>
            <a:ext cx="1833922" cy="1080508"/>
            <a:chOff x="3728678" y="1331224"/>
            <a:chExt cx="1833922" cy="1080508"/>
          </a:xfrm>
        </p:grpSpPr>
        <p:sp>
          <p:nvSpPr>
            <p:cNvPr id="35" name="Rectangle 34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ios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733800" y="1658389"/>
              <a:ext cx="1828800" cy="719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clear()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fail()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eof</a:t>
              </a:r>
              <a:r>
                <a:rPr lang="en-US" sz="1500" dirty="0" smtClean="0">
                  <a:latin typeface="Courier New"/>
                  <a:cs typeface="Courier New"/>
                </a:rPr>
                <a:t>()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</p:grpSp>
      <p:grpSp>
        <p:nvGrpSpPr>
          <p:cNvPr id="3" name="Group 53"/>
          <p:cNvGrpSpPr/>
          <p:nvPr/>
        </p:nvGrpSpPr>
        <p:grpSpPr>
          <a:xfrm>
            <a:off x="5907246" y="3429000"/>
            <a:ext cx="1833922" cy="1080508"/>
            <a:chOff x="3728678" y="1331224"/>
            <a:chExt cx="1833922" cy="1080508"/>
          </a:xfrm>
        </p:grpSpPr>
        <p:sp>
          <p:nvSpPr>
            <p:cNvPr id="55" name="Rectangle 54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8" name="TextBox 57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ostream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733800" y="1658389"/>
              <a:ext cx="1828800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put()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&lt;&lt;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</p:grpSp>
      <p:grpSp>
        <p:nvGrpSpPr>
          <p:cNvPr id="4" name="Group 65"/>
          <p:cNvGrpSpPr/>
          <p:nvPr/>
        </p:nvGrpSpPr>
        <p:grpSpPr>
          <a:xfrm>
            <a:off x="2435060" y="5257800"/>
            <a:ext cx="1981200" cy="1080508"/>
            <a:chOff x="3664458" y="1331224"/>
            <a:chExt cx="1981200" cy="1080508"/>
          </a:xfrm>
        </p:grpSpPr>
        <p:sp>
          <p:nvSpPr>
            <p:cNvPr id="67" name="Rectangle 66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0" name="TextBox 69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istringstream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664458" y="1658389"/>
              <a:ext cx="19812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istringstream(</a:t>
              </a:r>
              <a:r>
                <a:rPr lang="en-US" sz="1500" b="0" i="1" dirty="0" err="1" smtClean="0">
                  <a:latin typeface="Times New Roman"/>
                  <a:cs typeface="Times New Roman"/>
                </a:rPr>
                <a:t>s</a:t>
              </a:r>
              <a:r>
                <a:rPr lang="en-US" sz="1500" dirty="0" smtClean="0">
                  <a:latin typeface="Courier New"/>
                  <a:cs typeface="Courier New"/>
                </a:rPr>
                <a:t>)</a:t>
              </a:r>
            </a:p>
          </p:txBody>
        </p:sp>
      </p:grpSp>
      <p:grpSp>
        <p:nvGrpSpPr>
          <p:cNvPr id="5" name="Group 73"/>
          <p:cNvGrpSpPr/>
          <p:nvPr/>
        </p:nvGrpSpPr>
        <p:grpSpPr>
          <a:xfrm>
            <a:off x="4840860" y="5257800"/>
            <a:ext cx="1833922" cy="1080508"/>
            <a:chOff x="3728678" y="1331224"/>
            <a:chExt cx="1833922" cy="1080508"/>
          </a:xfrm>
        </p:grpSpPr>
        <p:sp>
          <p:nvSpPr>
            <p:cNvPr id="75" name="Rectangle 74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76" name="Straight Connector 75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8" name="TextBox 77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ofstream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733800" y="1658389"/>
              <a:ext cx="1828800" cy="719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open(</a:t>
              </a:r>
              <a:r>
                <a:rPr lang="en-US" sz="1500" b="0" i="1" dirty="0" err="1" smtClean="0">
                  <a:latin typeface="Times New Roman"/>
                  <a:cs typeface="Times New Roman"/>
                </a:rPr>
                <a:t>cstr</a:t>
              </a:r>
              <a:r>
                <a:rPr lang="en-US" sz="1500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close()</a:t>
              </a:r>
            </a:p>
            <a:p>
              <a:pPr>
                <a:lnSpc>
                  <a:spcPct val="90000"/>
                </a:lnSpc>
              </a:pPr>
              <a:endParaRPr lang="en-US" sz="1500" dirty="0">
                <a:latin typeface="Courier New"/>
                <a:cs typeface="Courier New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>
            <a:off x="6990760" y="5257800"/>
            <a:ext cx="1833922" cy="1080508"/>
            <a:chOff x="3728678" y="1331224"/>
            <a:chExt cx="1833922" cy="1080508"/>
          </a:xfrm>
        </p:grpSpPr>
        <p:sp>
          <p:nvSpPr>
            <p:cNvPr id="81" name="Rectangle 80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82" name="Straight Connector 81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4" name="TextBox 83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ostringstream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748318" y="1658389"/>
              <a:ext cx="17526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str</a:t>
              </a:r>
              <a:r>
                <a:rPr lang="en-US" sz="1500" dirty="0" smtClean="0">
                  <a:latin typeface="Courier New"/>
                  <a:cs typeface="Courier New"/>
                </a:rPr>
                <a:t>()</a:t>
              </a:r>
            </a:p>
          </p:txBody>
        </p:sp>
      </p:grpSp>
      <p:sp>
        <p:nvSpPr>
          <p:cNvPr id="92" name="Isosceles Triangle 91"/>
          <p:cNvSpPr/>
          <p:nvPr/>
        </p:nvSpPr>
        <p:spPr bwMode="auto">
          <a:xfrm rot="18480000">
            <a:off x="5473230" y="2361001"/>
            <a:ext cx="228600" cy="228600"/>
          </a:xfrm>
          <a:prstGeom prst="triangl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94" name="Straight Connector 93"/>
          <p:cNvCxnSpPr>
            <a:stCxn id="92" idx="3"/>
          </p:cNvCxnSpPr>
          <p:nvPr/>
        </p:nvCxnSpPr>
        <p:spPr bwMode="auto">
          <a:xfrm>
            <a:off x="5677600" y="2545671"/>
            <a:ext cx="1144046" cy="9152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96"/>
          <p:cNvGrpSpPr/>
          <p:nvPr/>
        </p:nvGrpSpPr>
        <p:grpSpPr>
          <a:xfrm flipH="1">
            <a:off x="2342560" y="2365018"/>
            <a:ext cx="1348416" cy="1099928"/>
            <a:chOff x="5685530" y="2513401"/>
            <a:chExt cx="1348416" cy="1099928"/>
          </a:xfrm>
        </p:grpSpPr>
        <p:sp>
          <p:nvSpPr>
            <p:cNvPr id="95" name="Isosceles Triangle 94"/>
            <p:cNvSpPr/>
            <p:nvPr/>
          </p:nvSpPr>
          <p:spPr bwMode="auto">
            <a:xfrm rot="18480000">
              <a:off x="5685530" y="2513401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96" name="Straight Connector 95"/>
            <p:cNvCxnSpPr>
              <a:stCxn id="95" idx="3"/>
            </p:cNvCxnSpPr>
            <p:nvPr/>
          </p:nvCxnSpPr>
          <p:spPr bwMode="auto">
            <a:xfrm>
              <a:off x="5889900" y="2698071"/>
              <a:ext cx="1144046" cy="91525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" name="Group 44"/>
          <p:cNvGrpSpPr/>
          <p:nvPr/>
        </p:nvGrpSpPr>
        <p:grpSpPr>
          <a:xfrm>
            <a:off x="1455638" y="3429000"/>
            <a:ext cx="1833922" cy="1080508"/>
            <a:chOff x="3728678" y="1331224"/>
            <a:chExt cx="1833922" cy="1080508"/>
          </a:xfrm>
        </p:grpSpPr>
        <p:sp>
          <p:nvSpPr>
            <p:cNvPr id="46" name="Rectangle 45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TextBox 51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istream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733800" y="1658389"/>
              <a:ext cx="1828800" cy="719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get()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unget</a:t>
              </a:r>
              <a:r>
                <a:rPr lang="en-US" sz="1500" dirty="0" smtClean="0">
                  <a:latin typeface="Courier New"/>
                  <a:cs typeface="Courier New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&gt;&gt;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</p:grpSp>
      <p:grpSp>
        <p:nvGrpSpPr>
          <p:cNvPr id="10" name="Group 100"/>
          <p:cNvGrpSpPr/>
          <p:nvPr/>
        </p:nvGrpSpPr>
        <p:grpSpPr>
          <a:xfrm>
            <a:off x="2882837" y="4500435"/>
            <a:ext cx="530844" cy="789294"/>
            <a:chOff x="2882837" y="4500435"/>
            <a:chExt cx="530844" cy="789294"/>
          </a:xfrm>
        </p:grpSpPr>
        <p:sp>
          <p:nvSpPr>
            <p:cNvPr id="98" name="Isosceles Triangle 97"/>
            <p:cNvSpPr/>
            <p:nvPr/>
          </p:nvSpPr>
          <p:spPr bwMode="auto">
            <a:xfrm rot="19500000">
              <a:off x="2882837" y="450043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00" name="Straight Connector 99"/>
            <p:cNvCxnSpPr>
              <a:stCxn id="67" idx="0"/>
              <a:endCxn id="98" idx="3"/>
            </p:cNvCxnSpPr>
            <p:nvPr/>
          </p:nvCxnSpPr>
          <p:spPr bwMode="auto">
            <a:xfrm rot="16200000" flipV="1">
              <a:off x="2947507" y="4823555"/>
              <a:ext cx="581365" cy="3509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Group 101"/>
          <p:cNvGrpSpPr/>
          <p:nvPr/>
        </p:nvGrpSpPr>
        <p:grpSpPr>
          <a:xfrm flipH="1">
            <a:off x="1295400" y="4495800"/>
            <a:ext cx="530844" cy="789294"/>
            <a:chOff x="2882837" y="4500435"/>
            <a:chExt cx="530844" cy="789294"/>
          </a:xfrm>
        </p:grpSpPr>
        <p:sp>
          <p:nvSpPr>
            <p:cNvPr id="103" name="Isosceles Triangle 102"/>
            <p:cNvSpPr/>
            <p:nvPr/>
          </p:nvSpPr>
          <p:spPr bwMode="auto">
            <a:xfrm rot="19500000">
              <a:off x="2882837" y="450043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04" name="Straight Connector 103"/>
            <p:cNvCxnSpPr>
              <a:endCxn id="103" idx="3"/>
            </p:cNvCxnSpPr>
            <p:nvPr/>
          </p:nvCxnSpPr>
          <p:spPr bwMode="auto">
            <a:xfrm rot="16200000" flipV="1">
              <a:off x="2947507" y="4823555"/>
              <a:ext cx="581365" cy="3509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" name="Group 104"/>
          <p:cNvGrpSpPr/>
          <p:nvPr/>
        </p:nvGrpSpPr>
        <p:grpSpPr>
          <a:xfrm>
            <a:off x="7378637" y="4500435"/>
            <a:ext cx="530844" cy="789294"/>
            <a:chOff x="2882837" y="4500435"/>
            <a:chExt cx="530844" cy="789294"/>
          </a:xfrm>
        </p:grpSpPr>
        <p:sp>
          <p:nvSpPr>
            <p:cNvPr id="106" name="Isosceles Triangle 105"/>
            <p:cNvSpPr/>
            <p:nvPr/>
          </p:nvSpPr>
          <p:spPr bwMode="auto">
            <a:xfrm rot="19500000">
              <a:off x="2882837" y="450043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07" name="Straight Connector 106"/>
            <p:cNvCxnSpPr>
              <a:endCxn id="106" idx="3"/>
            </p:cNvCxnSpPr>
            <p:nvPr/>
          </p:nvCxnSpPr>
          <p:spPr bwMode="auto">
            <a:xfrm rot="16200000" flipV="1">
              <a:off x="2947507" y="4823555"/>
              <a:ext cx="581365" cy="3509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" name="Group 107"/>
          <p:cNvGrpSpPr/>
          <p:nvPr/>
        </p:nvGrpSpPr>
        <p:grpSpPr>
          <a:xfrm flipH="1">
            <a:off x="5791200" y="4495800"/>
            <a:ext cx="530844" cy="789294"/>
            <a:chOff x="2882837" y="4500435"/>
            <a:chExt cx="530844" cy="789294"/>
          </a:xfrm>
        </p:grpSpPr>
        <p:sp>
          <p:nvSpPr>
            <p:cNvPr id="109" name="Isosceles Triangle 108"/>
            <p:cNvSpPr/>
            <p:nvPr/>
          </p:nvSpPr>
          <p:spPr bwMode="auto">
            <a:xfrm rot="19500000">
              <a:off x="2882837" y="450043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10" name="Straight Connector 109"/>
            <p:cNvCxnSpPr>
              <a:endCxn id="109" idx="3"/>
            </p:cNvCxnSpPr>
            <p:nvPr/>
          </p:nvCxnSpPr>
          <p:spPr bwMode="auto">
            <a:xfrm rot="16200000" flipV="1">
              <a:off x="2947507" y="4823555"/>
              <a:ext cx="581365" cy="3509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Group 59"/>
          <p:cNvGrpSpPr/>
          <p:nvPr/>
        </p:nvGrpSpPr>
        <p:grpSpPr>
          <a:xfrm>
            <a:off x="349380" y="5257800"/>
            <a:ext cx="1833922" cy="1080508"/>
            <a:chOff x="3728678" y="1331224"/>
            <a:chExt cx="1833922" cy="1080508"/>
          </a:xfrm>
        </p:grpSpPr>
        <p:sp>
          <p:nvSpPr>
            <p:cNvPr id="61" name="Rectangle 60"/>
            <p:cNvSpPr/>
            <p:nvPr/>
          </p:nvSpPr>
          <p:spPr bwMode="auto">
            <a:xfrm>
              <a:off x="3728678" y="1363153"/>
              <a:ext cx="1828800" cy="104857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 bwMode="auto">
            <a:xfrm>
              <a:off x="3733800" y="1605557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3733800" y="1653098"/>
              <a:ext cx="1828800" cy="1588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TextBox 63"/>
            <p:cNvSpPr txBox="1"/>
            <p:nvPr/>
          </p:nvSpPr>
          <p:spPr>
            <a:xfrm>
              <a:off x="3733800" y="1331224"/>
              <a:ext cx="1828800" cy="303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ifstream</a:t>
              </a:r>
              <a:endParaRPr lang="en-US" sz="1500" dirty="0">
                <a:latin typeface="Courier New"/>
                <a:cs typeface="Courier New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33800" y="1658389"/>
              <a:ext cx="1828800" cy="719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00" dirty="0" err="1" smtClean="0">
                  <a:latin typeface="Courier New"/>
                  <a:cs typeface="Courier New"/>
                </a:rPr>
                <a:t>open(</a:t>
              </a:r>
              <a:r>
                <a:rPr lang="en-US" sz="1500" b="0" i="1" dirty="0" err="1" smtClean="0">
                  <a:latin typeface="Times New Roman"/>
                  <a:cs typeface="Times New Roman"/>
                </a:rPr>
                <a:t>cstr</a:t>
              </a:r>
              <a:r>
                <a:rPr lang="en-US" sz="1500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sz="1500" dirty="0" smtClean="0">
                  <a:latin typeface="Courier New"/>
                  <a:cs typeface="Courier New"/>
                </a:rPr>
                <a:t>close()</a:t>
              </a:r>
            </a:p>
            <a:p>
              <a:pPr>
                <a:lnSpc>
                  <a:spcPct val="90000"/>
                </a:lnSpc>
              </a:pPr>
              <a:endParaRPr lang="en-US" sz="1500" dirty="0">
                <a:latin typeface="Courier New"/>
                <a:cs typeface="Courier New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Representing Inheritance in C++</a:t>
            </a:r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82600" y="1155700"/>
            <a:ext cx="8232775" cy="1679575"/>
            <a:chOff x="482600" y="1155700"/>
            <a:chExt cx="8232775" cy="1679575"/>
          </a:xfrm>
        </p:grpSpPr>
        <p:grpSp>
          <p:nvGrpSpPr>
            <p:cNvPr id="22" name="Group 21"/>
            <p:cNvGrpSpPr/>
            <p:nvPr/>
          </p:nvGrpSpPr>
          <p:grpSpPr>
            <a:xfrm>
              <a:off x="1676400" y="1981200"/>
              <a:ext cx="6172200" cy="854075"/>
              <a:chOff x="1600200" y="2218115"/>
              <a:chExt cx="6172200" cy="854075"/>
            </a:xfrm>
          </p:grpSpPr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1600200" y="2218115"/>
                <a:ext cx="6172200" cy="85407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1603375" y="2221290"/>
                <a:ext cx="6045200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600" dirty="0" smtClean="0">
                    <a:latin typeface="Courier New" charset="0"/>
                  </a:rPr>
                  <a:t>class </a:t>
                </a:r>
                <a:r>
                  <a:rPr lang="en-US" sz="1600" b="0" i="1" dirty="0" smtClean="0"/>
                  <a:t>subclass</a:t>
                </a:r>
                <a:r>
                  <a:rPr lang="en-US" sz="1000" dirty="0" smtClean="0">
                    <a:latin typeface="Courier New" charset="0"/>
                  </a:rPr>
                  <a:t> </a:t>
                </a:r>
                <a:r>
                  <a:rPr lang="en-US" sz="1600" dirty="0" smtClean="0">
                    <a:latin typeface="Courier New" charset="0"/>
                  </a:rPr>
                  <a:t>:</a:t>
                </a:r>
                <a:r>
                  <a:rPr lang="en-US" sz="1000" dirty="0" smtClean="0">
                    <a:latin typeface="Courier New" charset="0"/>
                  </a:rPr>
                  <a:t> </a:t>
                </a:r>
                <a:r>
                  <a:rPr lang="en-US" sz="1600" dirty="0" smtClean="0">
                    <a:latin typeface="Courier New" charset="0"/>
                  </a:rPr>
                  <a:t>public </a:t>
                </a:r>
                <a:r>
                  <a:rPr lang="en-US" sz="1600" b="0" i="1" dirty="0" err="1" smtClean="0"/>
                  <a:t>superclass</a:t>
                </a:r>
                <a:r>
                  <a:rPr lang="en-US" sz="1000" dirty="0" smtClean="0">
                    <a:latin typeface="Courier New" charset="0"/>
                  </a:rPr>
                  <a:t> </a:t>
                </a:r>
                <a:r>
                  <a:rPr lang="en-US" sz="1600" dirty="0" smtClean="0">
                    <a:latin typeface="Courier New" charset="0"/>
                  </a:rPr>
                  <a:t>{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sz="1600" dirty="0" smtClean="0">
                    <a:latin typeface="Courier New" charset="0"/>
                  </a:rPr>
                  <a:t>   </a:t>
                </a:r>
                <a:r>
                  <a:rPr lang="en-US" sz="1600" b="0" i="1" dirty="0" smtClean="0"/>
                  <a:t>body of class definition</a:t>
                </a:r>
                <a:endParaRPr lang="en-US" sz="1600" dirty="0" smtClean="0">
                  <a:latin typeface="Courier New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sz="1600" dirty="0" smtClean="0">
                    <a:latin typeface="Courier New" charset="0"/>
                  </a:rPr>
                  <a:t>};</a:t>
                </a:r>
                <a:endParaRPr lang="en-US" sz="1600" dirty="0">
                  <a:latin typeface="Courier New" charset="0"/>
                </a:endParaRPr>
              </a:p>
            </p:txBody>
          </p:sp>
        </p:grpSp>
        <p:sp>
          <p:nvSpPr>
            <p:cNvPr id="776195" name="Rectangle 3"/>
            <p:cNvSpPr>
              <a:spLocks noChangeArrowheads="1"/>
            </p:cNvSpPr>
            <p:nvPr/>
          </p:nvSpPr>
          <p:spPr bwMode="auto">
            <a:xfrm>
              <a:off x="482600" y="1155700"/>
              <a:ext cx="8232775" cy="90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 algn="just">
                <a:lnSpc>
                  <a:spcPct val="85000"/>
                </a:lnSpc>
                <a:spcAft>
                  <a:spcPct val="50000"/>
                </a:spcAft>
                <a:buFontTx/>
                <a:buChar char="•"/>
              </a:pPr>
              <a:r>
                <a:rPr lang="en-US" sz="2400" b="0"/>
                <a:t>The first step in creating a C++ subclass is to indicate the superclass on the header line, using the following syntax: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2600" y="2940955"/>
            <a:ext cx="8232775" cy="1695300"/>
            <a:chOff x="482600" y="2940955"/>
            <a:chExt cx="8232775" cy="1695300"/>
          </a:xfrm>
        </p:grpSpPr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482600" y="2940955"/>
              <a:ext cx="8232775" cy="90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 algn="just">
                <a:lnSpc>
                  <a:spcPct val="85000"/>
                </a:lnSpc>
                <a:spcAft>
                  <a:spcPct val="50000"/>
                </a:spcAft>
                <a:buFontTx/>
                <a:buChar char="•"/>
              </a:pPr>
              <a:r>
                <a:rPr lang="en-US" sz="2400" b="0" dirty="0" smtClean="0"/>
                <a:t>You can use this feature to specify the types for a collection class, as in the following definition of </a:t>
              </a:r>
              <a:r>
                <a:rPr lang="en-US" sz="2000" dirty="0" err="1" smtClean="0">
                  <a:latin typeface="Courier New"/>
                  <a:cs typeface="Courier New"/>
                </a:rPr>
                <a:t>StringMap</a:t>
              </a:r>
              <a:r>
                <a:rPr lang="en-US" sz="2400" b="0" dirty="0" smtClean="0"/>
                <a:t>:</a:t>
              </a:r>
              <a:endParaRPr lang="en-US" sz="2400" b="0" dirty="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600200" y="3782180"/>
              <a:ext cx="6172200" cy="854075"/>
              <a:chOff x="1600200" y="2218115"/>
              <a:chExt cx="6172200" cy="854075"/>
            </a:xfrm>
          </p:grpSpPr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1600200" y="2218115"/>
                <a:ext cx="6172200" cy="85407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Text Box 11"/>
              <p:cNvSpPr txBox="1">
                <a:spLocks noChangeArrowheads="1"/>
              </p:cNvSpPr>
              <p:nvPr/>
            </p:nvSpPr>
            <p:spPr bwMode="auto">
              <a:xfrm>
                <a:off x="1603375" y="2221290"/>
                <a:ext cx="6045200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600" dirty="0" smtClean="0">
                    <a:latin typeface="Courier New" charset="0"/>
                  </a:rPr>
                  <a:t>class </a:t>
                </a:r>
                <a:r>
                  <a:rPr lang="en-US" sz="1600" dirty="0" err="1" smtClean="0">
                    <a:latin typeface="Courier New" charset="0"/>
                  </a:rPr>
                  <a:t>StringMap</a:t>
                </a:r>
                <a:r>
                  <a:rPr lang="en-US" sz="1600" dirty="0" smtClean="0">
                    <a:latin typeface="Courier New" charset="0"/>
                  </a:rPr>
                  <a:t> : public Map&lt;</a:t>
                </a:r>
                <a:r>
                  <a:rPr lang="en-US" sz="1600" dirty="0" err="1" smtClean="0">
                    <a:latin typeface="Courier New" charset="0"/>
                  </a:rPr>
                  <a:t>string,string</a:t>
                </a:r>
                <a:r>
                  <a:rPr lang="en-US" sz="1600" dirty="0" smtClean="0">
                    <a:latin typeface="Courier New" charset="0"/>
                  </a:rPr>
                  <a:t>&gt; {</a:t>
                </a:r>
                <a:endParaRPr lang="en-US" sz="1600" dirty="0">
                  <a:latin typeface="Courier New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sz="1600" dirty="0">
                    <a:latin typeface="Courier New" charset="0"/>
                  </a:rPr>
                  <a:t> </a:t>
                </a:r>
                <a:r>
                  <a:rPr lang="en-US" sz="1600" dirty="0" smtClean="0">
                    <a:latin typeface="Courier New" charset="0"/>
                  </a:rPr>
                  <a:t>  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urier New" charset="0"/>
                  </a:rPr>
                  <a:t>/* Empty */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sz="1600" dirty="0" smtClean="0">
                    <a:latin typeface="Courier New" charset="0"/>
                  </a:rPr>
                  <a:t>};</a:t>
                </a:r>
                <a:endParaRPr lang="en-US" sz="1600" dirty="0">
                  <a:latin typeface="Courier New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Differences between Java and C++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76195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Java, defining a subclass method automatically overrides the definition of that method in its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.  In C++, you have to explicitly allow for overriding by marking the method prototype with the keyword </a:t>
            </a:r>
            <a:r>
              <a:rPr lang="en-US" sz="2000" dirty="0" smtClean="0">
                <a:latin typeface="Courier New" charset="0"/>
              </a:rPr>
              <a:t>virtual</a:t>
            </a:r>
            <a:r>
              <a:rPr lang="en-US" sz="2400" b="0" dirty="0" smtClean="0"/>
              <a:t>.</a:t>
            </a:r>
            <a:endParaRPr lang="en-US" sz="2400" b="0" dirty="0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82600" y="2667001"/>
            <a:ext cx="8232775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Java, all objects are allocated dynamically on the heap.  In C++, objects live either on the heap or on the stack.  Heap objects are created using the keyword </a:t>
            </a:r>
            <a:r>
              <a:rPr lang="en-US" sz="2000" dirty="0" smtClean="0">
                <a:latin typeface="Courier New"/>
                <a:cs typeface="Courier New"/>
              </a:rPr>
              <a:t>new</a:t>
            </a:r>
            <a:r>
              <a:rPr lang="en-US" sz="2400" b="0" dirty="0" smtClean="0"/>
              <a:t> and are referred to by their address.  Stack objects take a fixed amount of space determined by the number and size of the instance variables.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81390" y="4397834"/>
            <a:ext cx="8232775" cy="200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Java, it is always legal to assign an object of a subclass to a variable declared to be its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.  While that operation is technically legal in C++, it rarely does what you want, because C++ throws away any fields in the assigned object that don’t fit into the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.  This behavior is called </a:t>
            </a:r>
            <a:r>
              <a:rPr lang="en-US" sz="2400" i="1" dirty="0" smtClean="0"/>
              <a:t>slicing</a:t>
            </a:r>
            <a:r>
              <a:rPr lang="en-US" sz="2400" b="0" i="1" dirty="0" smtClean="0"/>
              <a:t>.</a:t>
            </a:r>
            <a:r>
              <a:rPr lang="en-US" sz="2400" b="0" dirty="0" smtClean="0"/>
              <a:t>  By contrast, it is always legal to assign </a:t>
            </a:r>
            <a:r>
              <a:rPr lang="en-US" sz="2400" b="0" i="1" dirty="0" smtClean="0"/>
              <a:t>pointers</a:t>
            </a:r>
            <a:r>
              <a:rPr lang="en-US" sz="2400" b="0" dirty="0" smtClean="0"/>
              <a:t> to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Employee Hierarchy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7836" y="1245815"/>
            <a:ext cx="2317163" cy="1295400"/>
            <a:chOff x="3397836" y="1245815"/>
            <a:chExt cx="2317163" cy="1295400"/>
          </a:xfrm>
        </p:grpSpPr>
        <p:sp>
          <p:nvSpPr>
            <p:cNvPr id="87" name="Rectangle 86"/>
            <p:cNvSpPr/>
            <p:nvPr/>
          </p:nvSpPr>
          <p:spPr bwMode="auto">
            <a:xfrm>
              <a:off x="3429000" y="1277744"/>
              <a:ext cx="2278162" cy="1263471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 bwMode="auto">
            <a:xfrm flipV="1">
              <a:off x="3434122" y="153489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 bwMode="auto">
            <a:xfrm flipV="1">
              <a:off x="3434122" y="1586900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0" name="TextBox 89"/>
            <p:cNvSpPr txBox="1"/>
            <p:nvPr/>
          </p:nvSpPr>
          <p:spPr>
            <a:xfrm>
              <a:off x="3434122" y="1245815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i="1" dirty="0" smtClean="0">
                  <a:latin typeface="Courier New"/>
                  <a:cs typeface="Courier New"/>
                </a:rPr>
                <a:t>Employee</a:t>
              </a:r>
              <a:endParaRPr lang="en-US" i="1" dirty="0">
                <a:latin typeface="Courier New"/>
                <a:cs typeface="Courier New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397836" y="1572980"/>
              <a:ext cx="2317163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getName</a:t>
              </a:r>
              <a:r>
                <a:rPr lang="en-US" dirty="0" smtClean="0">
                  <a:latin typeface="Courier New"/>
                  <a:cs typeface="Courier New"/>
                </a:rPr>
                <a:t>()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546050" y="1766372"/>
            <a:ext cx="2317163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  <a:latin typeface="Courier New"/>
                <a:cs typeface="Courier New"/>
              </a:rPr>
              <a:t>virtual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getPay</a:t>
            </a:r>
            <a:r>
              <a:rPr lang="en-US" dirty="0" smtClean="0">
                <a:latin typeface="Courier New"/>
                <a:cs typeface="Courier New"/>
              </a:rPr>
              <a:t>()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5684940" y="2487815"/>
            <a:ext cx="2849459" cy="2652665"/>
            <a:chOff x="5684940" y="2487815"/>
            <a:chExt cx="2849459" cy="2652665"/>
          </a:xfrm>
        </p:grpSpPr>
        <p:sp>
          <p:nvSpPr>
            <p:cNvPr id="128" name="Isosceles Triangle 127"/>
            <p:cNvSpPr/>
            <p:nvPr/>
          </p:nvSpPr>
          <p:spPr bwMode="auto">
            <a:xfrm rot="18480000">
              <a:off x="5684940" y="248781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9" name="Straight Connector 128"/>
            <p:cNvCxnSpPr>
              <a:stCxn id="128" idx="3"/>
              <a:endCxn id="132" idx="0"/>
            </p:cNvCxnSpPr>
            <p:nvPr/>
          </p:nvCxnSpPr>
          <p:spPr bwMode="auto">
            <a:xfrm>
              <a:off x="5889310" y="2672485"/>
              <a:ext cx="1429809" cy="12045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2" name="Rectangle 131"/>
            <p:cNvSpPr/>
            <p:nvPr/>
          </p:nvSpPr>
          <p:spPr bwMode="auto">
            <a:xfrm>
              <a:off x="6180038" y="3877009"/>
              <a:ext cx="2278162" cy="1263471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 bwMode="auto">
            <a:xfrm flipV="1">
              <a:off x="6185160" y="413415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 flipV="1">
              <a:off x="6185160" y="418616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6185160" y="3845080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SalariedEmployee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6148874" y="4172245"/>
              <a:ext cx="2385525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setSalary(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salary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</p:grpSp>
      <p:sp>
        <p:nvSpPr>
          <p:cNvPr id="33" name="Rectangle 32"/>
          <p:cNvSpPr/>
          <p:nvPr/>
        </p:nvSpPr>
        <p:spPr bwMode="auto">
          <a:xfrm>
            <a:off x="2514600" y="1775585"/>
            <a:ext cx="914400" cy="304800"/>
          </a:xfrm>
          <a:prstGeom prst="rect">
            <a:avLst/>
          </a:prstGeom>
          <a:solidFill>
            <a:srgbClr val="CC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429000" y="1277744"/>
            <a:ext cx="2278162" cy="1263471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04975" y="4360345"/>
            <a:ext cx="2317163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  <a:latin typeface="Courier New"/>
                <a:cs typeface="Courier New"/>
              </a:rPr>
              <a:t>virtual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getPay</a:t>
            </a:r>
            <a:r>
              <a:rPr lang="en-US" dirty="0" smtClean="0">
                <a:latin typeface="Courier New"/>
                <a:cs typeface="Courier New"/>
              </a:rPr>
              <a:t>()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5273525" y="4369558"/>
            <a:ext cx="914400" cy="304800"/>
          </a:xfrm>
          <a:prstGeom prst="rect">
            <a:avLst/>
          </a:prstGeom>
          <a:solidFill>
            <a:srgbClr val="CC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6180038" y="3877009"/>
            <a:ext cx="2278162" cy="1263471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25266" y="2552275"/>
            <a:ext cx="2469564" cy="2588205"/>
            <a:chOff x="3325266" y="2552275"/>
            <a:chExt cx="2469564" cy="2588205"/>
          </a:xfrm>
        </p:grpSpPr>
        <p:sp>
          <p:nvSpPr>
            <p:cNvPr id="125" name="Isosceles Triangle 124"/>
            <p:cNvSpPr/>
            <p:nvPr/>
          </p:nvSpPr>
          <p:spPr bwMode="auto">
            <a:xfrm flipH="1">
              <a:off x="4455885" y="255227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6" name="Straight Connector 125"/>
            <p:cNvCxnSpPr>
              <a:stCxn id="125" idx="3"/>
              <a:endCxn id="120" idx="0"/>
            </p:cNvCxnSpPr>
            <p:nvPr/>
          </p:nvCxnSpPr>
          <p:spPr bwMode="auto">
            <a:xfrm rot="16200000" flipH="1">
              <a:off x="4023025" y="3328034"/>
              <a:ext cx="1096134" cy="18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0" name="Rectangle 119"/>
            <p:cNvSpPr/>
            <p:nvPr/>
          </p:nvSpPr>
          <p:spPr bwMode="auto">
            <a:xfrm>
              <a:off x="3352800" y="3877009"/>
              <a:ext cx="2438400" cy="1263471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21" name="Straight Connector 120"/>
            <p:cNvCxnSpPr/>
            <p:nvPr/>
          </p:nvCxnSpPr>
          <p:spPr bwMode="auto">
            <a:xfrm flipV="1">
              <a:off x="3352800" y="4134155"/>
              <a:ext cx="244144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 flipV="1">
              <a:off x="3352800" y="4186165"/>
              <a:ext cx="244144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3" name="TextBox 122"/>
            <p:cNvSpPr txBox="1"/>
            <p:nvPr/>
          </p:nvSpPr>
          <p:spPr>
            <a:xfrm>
              <a:off x="3352800" y="3845080"/>
              <a:ext cx="243840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CommissionedEmployee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3325266" y="4172245"/>
              <a:ext cx="2469564" cy="677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setBaseSalary(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dollars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setCommissionRate(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rate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setSalesVolume(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dollars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471342" y="4743755"/>
            <a:ext cx="2317163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  <a:latin typeface="Courier New"/>
                <a:cs typeface="Courier New"/>
              </a:rPr>
              <a:t>virtual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getPay</a:t>
            </a:r>
            <a:r>
              <a:rPr lang="en-US" dirty="0" smtClean="0">
                <a:latin typeface="Courier New"/>
                <a:cs typeface="Courier New"/>
              </a:rPr>
              <a:t>()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439892" y="4752968"/>
            <a:ext cx="914400" cy="304800"/>
          </a:xfrm>
          <a:prstGeom prst="rect">
            <a:avLst/>
          </a:prstGeom>
          <a:solidFill>
            <a:srgbClr val="CC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3352800" y="3877009"/>
            <a:ext cx="2441448" cy="1263471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654636" y="2487815"/>
            <a:ext cx="2808409" cy="2652665"/>
            <a:chOff x="654636" y="2487815"/>
            <a:chExt cx="2808409" cy="2652665"/>
          </a:xfrm>
        </p:grpSpPr>
        <p:sp>
          <p:nvSpPr>
            <p:cNvPr id="95" name="Isosceles Triangle 94"/>
            <p:cNvSpPr/>
            <p:nvPr/>
          </p:nvSpPr>
          <p:spPr bwMode="auto">
            <a:xfrm rot="3120000" flipH="1">
              <a:off x="3234445" y="2487815"/>
              <a:ext cx="228600" cy="228600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96" name="Straight Connector 95"/>
            <p:cNvCxnSpPr>
              <a:stCxn id="95" idx="3"/>
              <a:endCxn id="46" idx="0"/>
            </p:cNvCxnSpPr>
            <p:nvPr/>
          </p:nvCxnSpPr>
          <p:spPr bwMode="auto">
            <a:xfrm rot="10800000" flipV="1">
              <a:off x="1824881" y="2672485"/>
              <a:ext cx="1433794" cy="12045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Rectangle 45"/>
            <p:cNvSpPr/>
            <p:nvPr/>
          </p:nvSpPr>
          <p:spPr bwMode="auto">
            <a:xfrm>
              <a:off x="685800" y="3877009"/>
              <a:ext cx="2278162" cy="1263471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 flipV="1">
              <a:off x="690922" y="413415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 flipV="1">
              <a:off x="690922" y="4186165"/>
              <a:ext cx="2273040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TextBox 51"/>
            <p:cNvSpPr txBox="1"/>
            <p:nvPr/>
          </p:nvSpPr>
          <p:spPr>
            <a:xfrm>
              <a:off x="690922" y="3845080"/>
              <a:ext cx="2273040" cy="289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HourlyEmployee</a:t>
              </a:r>
              <a:endParaRPr lang="en-US" dirty="0">
                <a:latin typeface="Courier New"/>
                <a:cs typeface="Courier New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4636" y="4172245"/>
              <a:ext cx="2393363" cy="4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setHourlyRate(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wage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dirty="0" err="1" smtClean="0">
                  <a:latin typeface="Courier New"/>
                  <a:cs typeface="Courier New"/>
                </a:rPr>
                <a:t>setHoursWorked(</a:t>
              </a:r>
              <a:r>
                <a:rPr lang="en-US" sz="1200" b="0" i="1" dirty="0" err="1" smtClean="0">
                  <a:latin typeface="Times New Roman"/>
                  <a:cs typeface="Times New Roman"/>
                </a:rPr>
                <a:t>hours</a:t>
              </a:r>
              <a:r>
                <a:rPr lang="en-US" dirty="0" smtClean="0">
                  <a:latin typeface="Courier New"/>
                  <a:cs typeface="Courier New"/>
                </a:rPr>
                <a:t>)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-198355" y="4558700"/>
            <a:ext cx="2317163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  <a:latin typeface="Courier New"/>
                <a:cs typeface="Courier New"/>
              </a:rPr>
              <a:t>virtual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getPay</a:t>
            </a:r>
            <a:r>
              <a:rPr lang="en-US" dirty="0" smtClean="0">
                <a:latin typeface="Courier New"/>
                <a:cs typeface="Courier New"/>
              </a:rPr>
              <a:t>()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-229805" y="4567913"/>
            <a:ext cx="914400" cy="304800"/>
          </a:xfrm>
          <a:prstGeom prst="rect">
            <a:avLst/>
          </a:prstGeom>
          <a:solidFill>
            <a:srgbClr val="CC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85800" y="3877009"/>
            <a:ext cx="2278162" cy="1263471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09600" y="5288767"/>
            <a:ext cx="792480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sz="2400" b="0" dirty="0" smtClean="0">
                <a:latin typeface="Times New Roman"/>
                <a:cs typeface="Times New Roman"/>
              </a:rPr>
              <a:t>In the </a:t>
            </a:r>
            <a:r>
              <a:rPr lang="en-US" sz="2000" dirty="0" smtClean="0">
                <a:latin typeface="Courier New"/>
                <a:cs typeface="Courier New"/>
              </a:rPr>
              <a:t>Employee</a:t>
            </a:r>
            <a:r>
              <a:rPr lang="en-US" sz="2400" b="0" dirty="0" smtClean="0">
                <a:latin typeface="Times New Roman"/>
                <a:cs typeface="Times New Roman"/>
              </a:rPr>
              <a:t> hierarchy, </a:t>
            </a:r>
            <a:r>
              <a:rPr lang="en-US" sz="2000" dirty="0" err="1" smtClean="0">
                <a:latin typeface="Courier New"/>
                <a:cs typeface="Courier New"/>
              </a:rPr>
              <a:t>getPay</a:t>
            </a:r>
            <a:r>
              <a:rPr lang="en-US" sz="2400" b="0" dirty="0" smtClean="0">
                <a:latin typeface="Times New Roman"/>
                <a:cs typeface="Times New Roman"/>
              </a:rPr>
              <a:t> is implemented differently in each subclass and must therefore be a </a:t>
            </a:r>
            <a:r>
              <a:rPr lang="en-US" sz="2400" i="1" dirty="0" smtClean="0">
                <a:latin typeface="Times New Roman"/>
                <a:cs typeface="Times New Roman"/>
              </a:rPr>
              <a:t>virtual method</a:t>
            </a:r>
            <a:r>
              <a:rPr lang="en-US" sz="2400" b="0" i="1" dirty="0" smtClean="0">
                <a:latin typeface="Times New Roman"/>
                <a:cs typeface="Times New Roman"/>
              </a:rPr>
              <a:t>.</a:t>
            </a:r>
            <a:endParaRPr lang="en-US" sz="24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 0" pathEditMode="relative" ptsTypes="AA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 0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 0" pathEditMode="relative" ptsTypes="AA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 0" pathEditMode="relative" ptsTypes="AA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39" grpId="1"/>
      <p:bldP spid="40" grpId="0" animBg="1"/>
      <p:bldP spid="43" grpId="0" animBg="1"/>
      <p:bldP spid="37" grpId="0"/>
      <p:bldP spid="37" grpId="1"/>
      <p:bldP spid="38" grpId="0" animBg="1"/>
      <p:bldP spid="42" grpId="0" animBg="1"/>
      <p:bldP spid="35" grpId="0"/>
      <p:bldP spid="35" grpId="1"/>
      <p:bldP spid="36" grpId="0" animBg="1"/>
      <p:bldP spid="41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Abstract Classes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76195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An </a:t>
            </a:r>
            <a:r>
              <a:rPr lang="en-US" sz="2400" i="1" dirty="0" smtClean="0"/>
              <a:t>abstract class</a:t>
            </a:r>
            <a:r>
              <a:rPr lang="en-US" sz="2400" b="0" dirty="0" smtClean="0"/>
              <a:t> is a class that is never created on its own but instead serves as a common </a:t>
            </a:r>
            <a:r>
              <a:rPr lang="en-US" sz="2400" b="0" dirty="0" err="1" smtClean="0"/>
              <a:t>superclass</a:t>
            </a:r>
            <a:r>
              <a:rPr lang="en-US" sz="2400" b="0" dirty="0" smtClean="0"/>
              <a:t> for </a:t>
            </a:r>
            <a:r>
              <a:rPr lang="en-US" sz="2400" i="1" dirty="0" smtClean="0"/>
              <a:t>concrete classes</a:t>
            </a:r>
            <a:r>
              <a:rPr lang="en-US" sz="2400" b="0" dirty="0" smtClean="0"/>
              <a:t> that correspond to actual objects.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C++, any method that is always implemented by a concrete subclass is indicated by including </a:t>
            </a:r>
            <a:r>
              <a:rPr lang="en-US" sz="2000" dirty="0" smtClean="0">
                <a:latin typeface="Courier New" charset="0"/>
              </a:rPr>
              <a:t>=</a:t>
            </a:r>
            <a:r>
              <a:rPr lang="en-US" sz="2400" b="0" dirty="0" smtClean="0"/>
              <a:t> </a:t>
            </a:r>
            <a:r>
              <a:rPr lang="en-US" sz="2000" dirty="0" smtClean="0">
                <a:latin typeface="Courier New" charset="0"/>
              </a:rPr>
              <a:t>0</a:t>
            </a:r>
            <a:r>
              <a:rPr lang="en-US" sz="2400" b="0" dirty="0" smtClean="0"/>
              <a:t> before the semicolon on the prototype line, as follows:</a:t>
            </a:r>
            <a:endParaRPr lang="en-US" sz="2400" b="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28800" y="3503980"/>
            <a:ext cx="5715000" cy="319919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843314" y="3507609"/>
            <a:ext cx="5852885" cy="317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class Employee {</a:t>
            </a:r>
            <a:endParaRPr lang="en-US" sz="16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sz="1600" dirty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  virtual double </a:t>
            </a:r>
            <a:r>
              <a:rPr lang="en-US" sz="1600" dirty="0" err="1" smtClean="0">
                <a:latin typeface="Courier New" charset="0"/>
              </a:rPr>
              <a:t>getPay</a:t>
            </a:r>
            <a:r>
              <a:rPr lang="en-US" sz="1600" dirty="0" smtClean="0">
                <a:latin typeface="Courier New" charset="0"/>
              </a:rPr>
              <a:t>()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};</a:t>
            </a:r>
          </a:p>
          <a:p>
            <a:pPr>
              <a:lnSpc>
                <a:spcPct val="90000"/>
              </a:lnSpc>
            </a:pPr>
            <a:endParaRPr lang="en-US" sz="1000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class </a:t>
            </a:r>
            <a:r>
              <a:rPr lang="en-US" sz="1600" dirty="0" err="1" smtClean="0">
                <a:latin typeface="Courier New" charset="0"/>
              </a:rPr>
              <a:t>HourlyEmployee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: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public 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{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   virtual double </a:t>
            </a:r>
            <a:r>
              <a:rPr lang="en-US" sz="1600" dirty="0" err="1" smtClean="0">
                <a:latin typeface="Courier New" charset="0"/>
              </a:rPr>
              <a:t>getPay</a:t>
            </a:r>
            <a:r>
              <a:rPr lang="en-US" sz="1600" dirty="0" smtClean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};</a:t>
            </a:r>
          </a:p>
          <a:p>
            <a:pPr>
              <a:lnSpc>
                <a:spcPct val="90000"/>
              </a:lnSpc>
            </a:pPr>
            <a:endParaRPr lang="en-US" sz="1000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class </a:t>
            </a:r>
            <a:r>
              <a:rPr lang="en-US" sz="1600" dirty="0" err="1" smtClean="0">
                <a:latin typeface="Courier New" charset="0"/>
              </a:rPr>
              <a:t>CommissionedEmployee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: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public 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{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   virtual double </a:t>
            </a:r>
            <a:r>
              <a:rPr lang="en-US" sz="1600" dirty="0" err="1" smtClean="0">
                <a:latin typeface="Courier New" charset="0"/>
              </a:rPr>
              <a:t>getPay</a:t>
            </a:r>
            <a:r>
              <a:rPr lang="en-US" sz="1600" dirty="0" smtClean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};</a:t>
            </a:r>
          </a:p>
          <a:p>
            <a:pPr>
              <a:lnSpc>
                <a:spcPct val="90000"/>
              </a:lnSpc>
            </a:pPr>
            <a:endParaRPr lang="en-US" sz="1000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class </a:t>
            </a:r>
            <a:r>
              <a:rPr lang="en-US" sz="1600" dirty="0" err="1" smtClean="0">
                <a:latin typeface="Courier New" charset="0"/>
              </a:rPr>
              <a:t>SalariedEmployee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: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public Employee</a:t>
            </a:r>
            <a:r>
              <a:rPr lang="en-US" sz="1000" dirty="0" smtClean="0">
                <a:latin typeface="Courier New" charset="0"/>
              </a:rPr>
              <a:t> </a:t>
            </a:r>
            <a:r>
              <a:rPr lang="en-US" sz="1600" dirty="0" smtClean="0">
                <a:latin typeface="Courier New" charset="0"/>
              </a:rPr>
              <a:t>{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   virtual double </a:t>
            </a:r>
            <a:r>
              <a:rPr lang="en-US" sz="1600" dirty="0" err="1" smtClean="0">
                <a:latin typeface="Courier New" charset="0"/>
              </a:rPr>
              <a:t>getPay</a:t>
            </a:r>
            <a:r>
              <a:rPr lang="en-US" sz="1600" dirty="0" smtClean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sz="1600" dirty="0" smtClean="0">
                <a:latin typeface="Courier New" charset="0"/>
              </a:rPr>
              <a:t>};</a:t>
            </a:r>
            <a:endParaRPr lang="en-US" sz="1600" dirty="0">
              <a:latin typeface="Courier New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13475" y="370476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urier New"/>
                <a:cs typeface="Courier New"/>
              </a:rPr>
              <a:t>;</a:t>
            </a:r>
            <a:endParaRPr lang="en-US" sz="1600" dirty="0">
              <a:latin typeface="Courier New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3475" y="3704760"/>
            <a:ext cx="7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urier New"/>
                <a:cs typeface="Courier New"/>
              </a:rPr>
              <a:t> = 0</a:t>
            </a:r>
            <a:endParaRPr lang="en-US" sz="1600" dirty="0">
              <a:solidFill>
                <a:srgbClr val="FF0000"/>
              </a:solidFill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58 0.0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6195" grpId="0" uiExpand="1" build="p"/>
      <p:bldP spid="17" grpId="0" animBg="1"/>
      <p:bldP spid="18" grpId="0"/>
      <p:bldP spid="7" grpId="0"/>
      <p:bldP spid="7" grpId="1"/>
      <p:bldP spid="8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25086</TotalTime>
  <Words>4308</Words>
  <Application>Microsoft Macintosh PowerPoint</Application>
  <PresentationFormat>On-screen Show (4:3)</PresentationFormat>
  <Paragraphs>611</Paragraphs>
  <Slides>28</Slides>
  <Notes>28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Blank Presentation</vt:lpstr>
      <vt:lpstr>Inheritance in C++</vt:lpstr>
      <vt:lpstr>Contest Results</vt:lpstr>
      <vt:lpstr>Recursion Contest Results</vt:lpstr>
      <vt:lpstr>Class Hierarchies</vt:lpstr>
      <vt:lpstr>Simplified View of the Stream Hierarchy</vt:lpstr>
      <vt:lpstr>Representing Inheritance in C++</vt:lpstr>
      <vt:lpstr>Differences between Java and C++</vt:lpstr>
      <vt:lpstr>The Employee Hierarchy</vt:lpstr>
      <vt:lpstr>Abstract Classes</vt:lpstr>
      <vt:lpstr>The Darwin Simulation Game</vt:lpstr>
      <vt:lpstr>The Darwin Simulation Game</vt:lpstr>
      <vt:lpstr>Specifying Creature Behavior</vt:lpstr>
      <vt:lpstr>The Creature Hierarchy</vt:lpstr>
      <vt:lpstr>Representing Graphical Shapes</vt:lpstr>
      <vt:lpstr>Exercise: Do Not Enter</vt:lpstr>
      <vt:lpstr>The GObject Hierarchy</vt:lpstr>
      <vt:lpstr>The gobjects.h Interface</vt:lpstr>
      <vt:lpstr>The gobjects.h Interface</vt:lpstr>
      <vt:lpstr>The gobjects.h Interface</vt:lpstr>
      <vt:lpstr>The gobjects.h Interface</vt:lpstr>
      <vt:lpstr>The gobjects.h Interface</vt:lpstr>
      <vt:lpstr>The gobjects.h Interface</vt:lpstr>
      <vt:lpstr>Implementation of the GObject Class</vt:lpstr>
      <vt:lpstr>Implementation of the GLine Class</vt:lpstr>
      <vt:lpstr>Implementation of the GRect Class</vt:lpstr>
      <vt:lpstr>Implementation of the GOval Class</vt:lpstr>
      <vt:lpstr>Calling Superclass Constructors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168</cp:revision>
  <dcterms:created xsi:type="dcterms:W3CDTF">2015-02-27T10:24:15Z</dcterms:created>
  <dcterms:modified xsi:type="dcterms:W3CDTF">2015-02-27T10:31:56Z</dcterms:modified>
</cp:coreProperties>
</file>