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ppt/notesSlides/notesSlide12.xml" ContentType="application/vnd.openxmlformats-officedocument.presentationml.notes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20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8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19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notesSlides/notesSlide27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notesSlides/notesSlide2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441" r:id="rId2"/>
    <p:sldId id="559" r:id="rId3"/>
    <p:sldId id="535" r:id="rId4"/>
    <p:sldId id="561" r:id="rId5"/>
    <p:sldId id="562" r:id="rId6"/>
    <p:sldId id="543" r:id="rId7"/>
    <p:sldId id="537" r:id="rId8"/>
    <p:sldId id="539" r:id="rId9"/>
    <p:sldId id="563" r:id="rId10"/>
    <p:sldId id="538" r:id="rId11"/>
    <p:sldId id="544" r:id="rId12"/>
    <p:sldId id="512" r:id="rId13"/>
    <p:sldId id="540" r:id="rId14"/>
    <p:sldId id="545" r:id="rId15"/>
    <p:sldId id="564" r:id="rId16"/>
    <p:sldId id="546" r:id="rId17"/>
    <p:sldId id="547" r:id="rId18"/>
    <p:sldId id="548" r:id="rId19"/>
    <p:sldId id="556" r:id="rId20"/>
    <p:sldId id="549" r:id="rId21"/>
    <p:sldId id="550" r:id="rId22"/>
    <p:sldId id="551" r:id="rId23"/>
    <p:sldId id="552" r:id="rId24"/>
    <p:sldId id="553" r:id="rId25"/>
    <p:sldId id="554" r:id="rId26"/>
    <p:sldId id="566" r:id="rId27"/>
    <p:sldId id="565" r:id="rId28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457200" rtl="0" eaLnBrk="1" latinLnBrk="0" hangingPunct="1">
      <a:defRPr sz="1400" b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"/>
      </p:ext>
    </p:extLst>
  </p:showPr>
  <p:clrMru>
    <a:srgbClr val="000000"/>
    <a:srgbClr val="009900"/>
    <a:srgbClr val="66FF66"/>
    <a:srgbClr val="969696"/>
    <a:srgbClr val="FFFF66"/>
    <a:srgbClr val="FF0000"/>
    <a:srgbClr val="CCFFFF"/>
    <a:srgbClr val="FFFFFF"/>
    <a:srgbClr val="0000FF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  <p:ext uri="{FD5EFAAD-0ECE-453E-9831-46B23BE46B34}">
      <p15:chartTrackingRefBased xmlns="" xmlns:a="http://schemas.openxmlformats.org/drawingml/2006/main" xmlns:r="http://schemas.openxmlformats.org/officeDocument/2006/relationships" xmlns:p="http://schemas.openxmlformats.org/presentationml/2006/main" xmlns:p15="http://schemas.microsoft.com/office/powerpoint/2012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0B5D1DEB-529E-BD43-B7F3-F1DBFB820E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691999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A7AE50-A363-3B4A-A544-07BBB9044921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67723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E513F7-E5BF-9A4A-856A-F284D1FE57D9}" type="slidenum">
              <a:rPr lang="en-US"/>
              <a:pPr/>
              <a:t>10</a:t>
            </a:fld>
            <a:endParaRPr lang="en-US"/>
          </a:p>
        </p:txBody>
      </p:sp>
      <p:sp>
        <p:nvSpPr>
          <p:cNvPr id="8960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6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3014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B35BCF-AC13-A046-B336-E7C43DE46E9F}" type="slidenum">
              <a:rPr lang="en-US"/>
              <a:pPr/>
              <a:t>11</a:t>
            </a:fld>
            <a:endParaRPr lang="en-US"/>
          </a:p>
        </p:txBody>
      </p:sp>
      <p:sp>
        <p:nvSpPr>
          <p:cNvPr id="9082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1445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CCBC10-34F1-8E4E-9D7E-783EFA0E39FE}" type="slidenum">
              <a:rPr lang="en-US"/>
              <a:pPr/>
              <a:t>12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26604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416858-30BA-DD47-A350-935372A55AD4}" type="slidenum">
              <a:rPr lang="en-US"/>
              <a:pPr/>
              <a:t>13</a:t>
            </a:fld>
            <a:endParaRPr lang="en-US"/>
          </a:p>
        </p:txBody>
      </p:sp>
      <p:sp>
        <p:nvSpPr>
          <p:cNvPr id="9000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390001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B5275-FE4E-394E-90B8-4E8E92B87D94}" type="slidenum">
              <a:rPr lang="en-US"/>
              <a:pPr/>
              <a:t>14</a:t>
            </a:fld>
            <a:endParaRPr lang="en-US"/>
          </a:p>
        </p:txBody>
      </p:sp>
      <p:sp>
        <p:nvSpPr>
          <p:cNvPr id="9103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61205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B5275-FE4E-394E-90B8-4E8E92B87D94}" type="slidenum">
              <a:rPr lang="en-US"/>
              <a:pPr/>
              <a:t>15</a:t>
            </a:fld>
            <a:endParaRPr lang="en-US"/>
          </a:p>
        </p:txBody>
      </p:sp>
      <p:sp>
        <p:nvSpPr>
          <p:cNvPr id="9103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64509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D3D902-5B8A-BB44-96E8-EF5A82F03E02}" type="slidenum">
              <a:rPr lang="en-US"/>
              <a:pPr/>
              <a:t>16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69564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BF4C36-3816-554B-9628-6E011EE51729}" type="slidenum">
              <a:rPr lang="en-US"/>
              <a:pPr/>
              <a:t>17</a:t>
            </a:fld>
            <a:endParaRPr lang="en-US"/>
          </a:p>
        </p:txBody>
      </p:sp>
      <p:sp>
        <p:nvSpPr>
          <p:cNvPr id="914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4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3152660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A8EA25-C760-0242-AB28-17BD1995E1A5}" type="slidenum">
              <a:rPr lang="en-US"/>
              <a:pPr/>
              <a:t>18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876203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A8EA25-C760-0242-AB28-17BD1995E1A5}" type="slidenum">
              <a:rPr lang="en-US"/>
              <a:pPr/>
              <a:t>19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84825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A6A45-017C-8D41-A488-E935D0379E4D}" type="slidenum">
              <a:rPr lang="en-US"/>
              <a:pPr/>
              <a:t>2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495975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0912B0-E543-3F4F-B17A-FFDAB6FF0347}" type="slidenum">
              <a:rPr lang="en-US"/>
              <a:pPr/>
              <a:t>20</a:t>
            </a:fld>
            <a:endParaRPr lang="en-US"/>
          </a:p>
        </p:txBody>
      </p:sp>
      <p:sp>
        <p:nvSpPr>
          <p:cNvPr id="9185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632095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098889-BB10-7947-86B4-D3B5BD89F4A8}" type="slidenum">
              <a:rPr lang="en-US"/>
              <a:pPr/>
              <a:t>21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24230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AFCFC9-9DAD-D14E-A864-92B6DC7D5E79}" type="slidenum">
              <a:rPr lang="en-US"/>
              <a:pPr/>
              <a:t>22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086535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0CA14C-68A2-BB4A-8D99-F6BFD49AE0B7}" type="slidenum">
              <a:rPr lang="en-US"/>
              <a:pPr/>
              <a:t>23</a:t>
            </a:fld>
            <a:endParaRPr lang="en-US"/>
          </a:p>
        </p:txBody>
      </p:sp>
      <p:sp>
        <p:nvSpPr>
          <p:cNvPr id="9246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96882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A3EC39-A964-404A-9292-225772B1B90A}" type="slidenum">
              <a:rPr lang="en-US"/>
              <a:pPr/>
              <a:t>24</a:t>
            </a:fld>
            <a:endParaRPr lang="en-US"/>
          </a:p>
        </p:txBody>
      </p:sp>
      <p:sp>
        <p:nvSpPr>
          <p:cNvPr id="9267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267717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C19A7E-180B-634B-AF30-17B8D6C20E82}" type="slidenum">
              <a:rPr lang="en-US"/>
              <a:pPr/>
              <a:t>25</a:t>
            </a:fld>
            <a:endParaRPr lang="en-US"/>
          </a:p>
        </p:txBody>
      </p:sp>
      <p:sp>
        <p:nvSpPr>
          <p:cNvPr id="928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384187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EA6A45-017C-8D41-A488-E935D0379E4D}" type="slidenum">
              <a:rPr lang="en-US"/>
              <a:pPr/>
              <a:t>26</a:t>
            </a:fld>
            <a:endParaRPr lang="en-US"/>
          </a:p>
        </p:txBody>
      </p:sp>
      <p:sp>
        <p:nvSpPr>
          <p:cNvPr id="6031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3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551195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FADF51-826C-3C45-9017-B85991741129}" type="slidenum">
              <a:rPr lang="en-US"/>
              <a:pPr/>
              <a:t>27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99207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1ABE1-E27E-DF44-A909-2F309401B55A}" type="slidenum">
              <a:rPr lang="en-US"/>
              <a:pPr/>
              <a:t>3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46800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1ABE1-E27E-DF44-A909-2F309401B55A}" type="slidenum">
              <a:rPr lang="en-US"/>
              <a:pPr/>
              <a:t>4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5057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1ABE1-E27E-DF44-A909-2F309401B55A}" type="slidenum">
              <a:rPr lang="en-US"/>
              <a:pPr/>
              <a:t>5</a:t>
            </a:fld>
            <a:endParaRPr lang="en-US"/>
          </a:p>
        </p:txBody>
      </p:sp>
      <p:sp>
        <p:nvSpPr>
          <p:cNvPr id="8898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27651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A88FB5-3EDA-6B49-95D1-32F0A396F66D}" type="slidenum">
              <a:rPr lang="en-US"/>
              <a:pPr/>
              <a:t>6</a:t>
            </a:fld>
            <a:endParaRPr lang="en-US"/>
          </a:p>
        </p:txBody>
      </p:sp>
      <p:sp>
        <p:nvSpPr>
          <p:cNvPr id="9062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529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8D6759-F19C-4F46-852E-48B137E58A5E}" type="slidenum">
              <a:rPr lang="en-US"/>
              <a:pPr/>
              <a:t>7</a:t>
            </a:fld>
            <a:endParaRPr lang="en-US"/>
          </a:p>
        </p:txBody>
      </p:sp>
      <p:sp>
        <p:nvSpPr>
          <p:cNvPr id="8939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8152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49EDD1-D6AF-FD48-94EC-FA8F6BF53886}" type="slidenum">
              <a:rPr lang="en-US"/>
              <a:pPr/>
              <a:t>8</a:t>
            </a:fld>
            <a:endParaRPr lang="en-US"/>
          </a:p>
        </p:txBody>
      </p:sp>
      <p:sp>
        <p:nvSpPr>
          <p:cNvPr id="8980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45273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A88FB5-3EDA-6B49-95D1-32F0A396F66D}" type="slidenum">
              <a:rPr lang="en-US"/>
              <a:pPr/>
              <a:t>9</a:t>
            </a:fld>
            <a:endParaRPr lang="en-US"/>
          </a:p>
        </p:txBody>
      </p:sp>
      <p:sp>
        <p:nvSpPr>
          <p:cNvPr id="9062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4709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CF831CB-4EC5-7A4C-A927-90C49120DF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4BA5C89-0023-FB4F-A9A3-22E6033F05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93BE6F3-A66A-1B42-B0BE-1196575DE3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E2902C6-7D00-C74F-85D7-197A8D267A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55B0340-5799-7840-8F5E-4C12924159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136C6AA-8B29-6C48-A1DB-A9742EAD49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86A3D4D-EC79-3640-8116-D75A118074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8CC50CD-7173-704D-87E4-F53064289E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CA81B1F-110C-2D49-B04F-E8311DDCF5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E040412-4F31-8E46-8303-88497D34F7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8BEA838-D2DA-114E-9740-630A8E3E66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6754C569-2451-A541-AC06-FCF987A19B0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>
                <a:solidFill>
                  <a:srgbClr val="FF0000"/>
                </a:solidFill>
              </a:rPr>
              <a:t>Graphs</a:t>
            </a: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456113"/>
            <a:ext cx="9144000" cy="177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 smtClean="0"/>
              <a:t>Kevin Miller</a:t>
            </a:r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(standing in for Eric Roberts)</a:t>
            </a:r>
          </a:p>
          <a:p>
            <a:pPr algn="ctr">
              <a:lnSpc>
                <a:spcPct val="85000"/>
              </a:lnSpc>
            </a:pPr>
            <a:r>
              <a:rPr lang="en-US" sz="3200" b="0" dirty="0"/>
              <a:t>CS 106B</a:t>
            </a:r>
            <a:endParaRPr lang="en-US" sz="3200" b="0" dirty="0" smtClean="0"/>
          </a:p>
          <a:p>
            <a:pPr algn="ctr">
              <a:lnSpc>
                <a:spcPct val="85000"/>
              </a:lnSpc>
            </a:pPr>
            <a:r>
              <a:rPr lang="en-US" sz="3200" b="0" dirty="0" smtClean="0"/>
              <a:t>February 23, 2015</a:t>
            </a:r>
            <a:endParaRPr 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Designing a Graph Interface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894979" name="Rectangle 3"/>
          <p:cNvSpPr>
            <a:spLocks noChangeArrowheads="1"/>
          </p:cNvSpPr>
          <p:nvPr/>
        </p:nvSpPr>
        <p:spPr bwMode="auto">
          <a:xfrm>
            <a:off x="488950" y="1219200"/>
            <a:ext cx="81645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To take maximum advantage of the intuition that people have with graphs, it makes sense to design a graph package in C</a:t>
            </a:r>
            <a:r>
              <a:rPr lang="en-US" sz="2400" b="0" dirty="0" smtClean="0"/>
              <a:t>++.</a:t>
            </a:r>
            <a:endParaRPr lang="en-US" sz="2400" b="0" dirty="0"/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Both nodes and arcs have some properties that are closely tied to the graph in which they belong.  Each </a:t>
            </a:r>
            <a:r>
              <a:rPr lang="en-US" sz="2400" b="0" dirty="0" smtClean="0"/>
              <a:t>node must </a:t>
            </a:r>
            <a:r>
              <a:rPr lang="en-US" sz="2400" b="0" dirty="0"/>
              <a:t>keep track of the arcs that lead to its neighbors.  </a:t>
            </a:r>
            <a:r>
              <a:rPr lang="en-US" sz="2400" b="0" dirty="0" smtClean="0"/>
              <a:t>Each </a:t>
            </a:r>
            <a:r>
              <a:rPr lang="en-US" sz="2400" b="0" dirty="0"/>
              <a:t>arc needs to know what nodes it connects.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Arcs and nodes may also need extra information that </a:t>
            </a:r>
            <a:r>
              <a:rPr lang="en-US" sz="2400" b="0" dirty="0"/>
              <a:t>depends on the application, such as the name of a node or the cost of traversing an arc.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497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Three Strategies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07275" name="Group 11"/>
          <p:cNvGrpSpPr>
            <a:grpSpLocks/>
          </p:cNvGrpSpPr>
          <p:nvPr/>
        </p:nvGrpSpPr>
        <p:grpSpPr bwMode="auto">
          <a:xfrm>
            <a:off x="469900" y="1219200"/>
            <a:ext cx="8188325" cy="1360488"/>
            <a:chOff x="296" y="768"/>
            <a:chExt cx="5158" cy="857"/>
          </a:xfrm>
        </p:grpSpPr>
        <p:sp>
          <p:nvSpPr>
            <p:cNvPr id="907269" name="Text Box 5"/>
            <p:cNvSpPr txBox="1">
              <a:spLocks noChangeArrowheads="1"/>
            </p:cNvSpPr>
            <p:nvPr/>
          </p:nvSpPr>
          <p:spPr bwMode="auto">
            <a:xfrm>
              <a:off x="552" y="770"/>
              <a:ext cx="4902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/>
                <a:t>Use low-level structures</a:t>
              </a:r>
              <a:r>
                <a:rPr lang="en-US" sz="2400" b="0" i="1" dirty="0"/>
                <a:t>.</a:t>
              </a:r>
              <a:r>
                <a:rPr lang="en-US" sz="2400" b="0" dirty="0"/>
                <a:t>  </a:t>
              </a:r>
              <a:r>
                <a:rPr lang="en-US" sz="2400" b="0" dirty="0" smtClean="0"/>
                <a:t>We can make </a:t>
              </a:r>
              <a:r>
                <a:rPr lang="en-US" sz="2000" dirty="0" smtClean="0">
                  <a:latin typeface="Courier New" charset="0"/>
                </a:rPr>
                <a:t>Node</a:t>
              </a:r>
              <a:r>
                <a:rPr lang="en-US" sz="2400" b="0" dirty="0" smtClean="0"/>
                <a:t> </a:t>
              </a:r>
              <a:r>
                <a:rPr lang="en-US" sz="2400" b="0" dirty="0"/>
                <a:t>and</a:t>
              </a:r>
              <a:r>
                <a:rPr lang="en-US" sz="2400" b="0" dirty="0" smtClean="0"/>
                <a:t> </a:t>
              </a:r>
              <a:r>
                <a:rPr lang="en-US" sz="2000" dirty="0" smtClean="0">
                  <a:latin typeface="Courier New" charset="0"/>
                </a:rPr>
                <a:t>Arc</a:t>
              </a:r>
              <a:r>
                <a:rPr lang="en-US" sz="2400" b="0" dirty="0" smtClean="0"/>
                <a:t> </a:t>
              </a:r>
              <a:r>
                <a:rPr lang="en-US" sz="2400" b="0" dirty="0" err="1" smtClean="0"/>
                <a:t>structs</a:t>
              </a:r>
              <a:r>
                <a:rPr lang="en-US" sz="2400" b="0" dirty="0" smtClean="0"/>
                <a:t> to </a:t>
              </a:r>
              <a:r>
                <a:rPr lang="en-US" sz="2400" b="0" dirty="0"/>
                <a:t>represent the</a:t>
              </a:r>
              <a:r>
                <a:rPr lang="en-US" sz="2400" b="0" dirty="0" smtClean="0"/>
                <a:t> components </a:t>
              </a:r>
              <a:r>
                <a:rPr lang="en-US" sz="2400" b="0" dirty="0"/>
                <a:t>of a graph.  This model gives clients complete freedom to extend these structures but offers no support for graph operations.</a:t>
              </a:r>
            </a:p>
          </p:txBody>
        </p:sp>
        <p:sp>
          <p:nvSpPr>
            <p:cNvPr id="907272" name="Text Box 8"/>
            <p:cNvSpPr txBox="1">
              <a:spLocks noChangeArrowheads="1"/>
            </p:cNvSpPr>
            <p:nvPr/>
          </p:nvSpPr>
          <p:spPr bwMode="auto">
            <a:xfrm>
              <a:off x="296" y="768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1.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835587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31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graphtypes.h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file defines low-level data structures that represent graphs.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graphtypes_h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graphtypes_h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map.h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Node;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Forward references to these two types so  */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Arc;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that the C++ compiler can recognize them.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Type: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SimpleGraph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type represents a graph and consists of a set of nodes, a set of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arcs, and a map that creates an association between names and nodes.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SimpleGraph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Set&lt;Node *&gt; nodes;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Set&lt;Arc *&gt; arcs;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Map&lt;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std::string,Node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*&gt;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nodeMap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};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83559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low-level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graphtypes.h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899075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537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graphtypes.h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file defines low-level data structures that represent graphs.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graphtypes_h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graphtypes_h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map.h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Node;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Forward references to these two types so  */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Arc;     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 that the C++ compiler can recognize them.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Type: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SimpleGraph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type represents a graph and consists of a set of nodes, a set of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arcs, and a map that creates an association between names and nodes.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struct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SimpleGraph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{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Set&lt;Node *&gt; nodes;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Set&lt;Arc *&gt; arcs;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Map&lt;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std::string,Node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*&gt;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nodeMap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};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899083" name="Group 11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899077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078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3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Type: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Node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---------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This type represents an individual node and consists of the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name of the node and the set of arcs from this node.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err="1">
                  <a:latin typeface="Courier New" charset="0"/>
                </a:rPr>
                <a:t>struct</a:t>
              </a:r>
              <a:r>
                <a:rPr lang="en-US" dirty="0" smtClean="0">
                  <a:latin typeface="Courier New" charset="0"/>
                </a:rPr>
                <a:t> Node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 err="1" smtClean="0">
                  <a:latin typeface="Courier New" charset="0"/>
                </a:rPr>
                <a:t>std::string</a:t>
              </a:r>
              <a:r>
                <a:rPr lang="en-US" dirty="0" smtClean="0">
                  <a:latin typeface="Courier New" charset="0"/>
                </a:rPr>
                <a:t> </a:t>
              </a:r>
              <a:r>
                <a:rPr lang="en-US" dirty="0">
                  <a:latin typeface="Courier New" charset="0"/>
                </a:rPr>
                <a:t>name;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Set&lt;Arc </a:t>
              </a:r>
              <a:r>
                <a:rPr lang="en-US" dirty="0">
                  <a:latin typeface="Courier New" charset="0"/>
                </a:rPr>
                <a:t>*&gt; arcs;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};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Type: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Arc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--------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-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This type represents an individual arc and consists of pointers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 to the endpoints, along with the cost of traversing the arc.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err="1">
                  <a:latin typeface="Courier New" charset="0"/>
                </a:rPr>
                <a:t>struct</a:t>
              </a:r>
              <a:r>
                <a:rPr lang="en-US" dirty="0" smtClean="0">
                  <a:latin typeface="Courier New" charset="0"/>
                </a:rPr>
                <a:t> Arc </a:t>
              </a:r>
              <a:r>
                <a:rPr lang="en-US" dirty="0">
                  <a:latin typeface="Courier New" charset="0"/>
                </a:rPr>
                <a:t>{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  </a:t>
              </a:r>
              <a:r>
                <a:rPr lang="en-US" dirty="0" smtClean="0">
                  <a:latin typeface="Courier New" charset="0"/>
                </a:rPr>
                <a:t> Node </a:t>
              </a:r>
              <a:r>
                <a:rPr lang="en-US" dirty="0">
                  <a:latin typeface="Courier New" charset="0"/>
                </a:rPr>
                <a:t>*start;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 </a:t>
              </a:r>
              <a:r>
                <a:rPr lang="en-US" dirty="0" smtClean="0">
                  <a:latin typeface="Courier New" charset="0"/>
                </a:rPr>
                <a:t>  Node </a:t>
              </a:r>
              <a:r>
                <a:rPr lang="en-US" dirty="0">
                  <a:latin typeface="Courier New" charset="0"/>
                </a:rPr>
                <a:t>*finish;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latin typeface="Courier New" charset="0"/>
                </a:rPr>
                <a:t>   </a:t>
              </a:r>
              <a:r>
                <a:rPr lang="en-US" dirty="0">
                  <a:latin typeface="Courier New" charset="0"/>
                </a:rPr>
                <a:t>double cost;</a:t>
              </a: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};</a:t>
              </a:r>
            </a:p>
            <a:p>
              <a:pPr>
                <a:lnSpc>
                  <a:spcPct val="90000"/>
                </a:lnSpc>
              </a:pPr>
              <a:endParaRPr lang="en-US" dirty="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>
                  <a:latin typeface="Courier New" charset="0"/>
                </a:rPr>
                <a:t>#</a:t>
              </a:r>
              <a:r>
                <a:rPr lang="en-US" dirty="0" err="1">
                  <a:latin typeface="Courier New" charset="0"/>
                </a:rPr>
                <a:t>endif</a:t>
              </a:r>
              <a:endParaRPr lang="en-US" dirty="0">
                <a:latin typeface="Courier New" charset="0"/>
              </a:endParaRPr>
            </a:p>
          </p:txBody>
        </p:sp>
      </p:grpSp>
      <p:sp>
        <p:nvSpPr>
          <p:cNvPr id="899079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9080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9081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low-level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graphtypes.h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899082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9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9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99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99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90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Three Strategies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09315" name="Group 3"/>
          <p:cNvGrpSpPr>
            <a:grpSpLocks/>
          </p:cNvGrpSpPr>
          <p:nvPr/>
        </p:nvGrpSpPr>
        <p:grpSpPr bwMode="auto">
          <a:xfrm>
            <a:off x="469900" y="1219200"/>
            <a:ext cx="8188325" cy="1360488"/>
            <a:chOff x="296" y="768"/>
            <a:chExt cx="5158" cy="857"/>
          </a:xfrm>
        </p:grpSpPr>
        <p:sp>
          <p:nvSpPr>
            <p:cNvPr id="909316" name="Text Box 4"/>
            <p:cNvSpPr txBox="1">
              <a:spLocks noChangeArrowheads="1"/>
            </p:cNvSpPr>
            <p:nvPr/>
          </p:nvSpPr>
          <p:spPr bwMode="auto">
            <a:xfrm>
              <a:off x="552" y="770"/>
              <a:ext cx="4902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/>
                <a:t>Use low-level structures</a:t>
              </a:r>
              <a:r>
                <a:rPr lang="en-US" sz="2400" b="0" i="1" dirty="0"/>
                <a:t>.</a:t>
              </a:r>
              <a:r>
                <a:rPr lang="en-US" sz="2400" b="0" dirty="0"/>
                <a:t>  We can make </a:t>
              </a:r>
              <a:r>
                <a:rPr lang="en-US" sz="2000" dirty="0">
                  <a:latin typeface="Courier New" charset="0"/>
                </a:rPr>
                <a:t>Node</a:t>
              </a:r>
              <a:r>
                <a:rPr lang="en-US" sz="2400" b="0" dirty="0"/>
                <a:t> and </a:t>
              </a:r>
              <a:r>
                <a:rPr lang="en-US" sz="2000" dirty="0">
                  <a:latin typeface="Courier New" charset="0"/>
                </a:rPr>
                <a:t>Arc</a:t>
              </a:r>
              <a:r>
                <a:rPr lang="en-US" sz="2400" b="0" dirty="0"/>
                <a:t> </a:t>
              </a:r>
              <a:r>
                <a:rPr lang="en-US" sz="2400" b="0" dirty="0" err="1"/>
                <a:t>structs</a:t>
              </a:r>
              <a:r>
                <a:rPr lang="en-US" sz="2400" b="0" dirty="0"/>
                <a:t> to represent the components of a graph.  This model gives clients complete freedom to extend these structures but offers no support for graph operations.</a:t>
              </a:r>
            </a:p>
          </p:txBody>
        </p:sp>
        <p:sp>
          <p:nvSpPr>
            <p:cNvPr id="909317" name="Text Box 5"/>
            <p:cNvSpPr txBox="1">
              <a:spLocks noChangeArrowheads="1"/>
            </p:cNvSpPr>
            <p:nvPr/>
          </p:nvSpPr>
          <p:spPr bwMode="auto">
            <a:xfrm>
              <a:off x="296" y="768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909318" name="Group 6"/>
          <p:cNvGrpSpPr>
            <a:grpSpLocks/>
          </p:cNvGrpSpPr>
          <p:nvPr/>
        </p:nvGrpSpPr>
        <p:grpSpPr bwMode="auto">
          <a:xfrm>
            <a:off x="469900" y="2619231"/>
            <a:ext cx="8188325" cy="1360488"/>
            <a:chOff x="296" y="1848"/>
            <a:chExt cx="5158" cy="857"/>
          </a:xfrm>
        </p:grpSpPr>
        <p:sp>
          <p:nvSpPr>
            <p:cNvPr id="909319" name="Text Box 7"/>
            <p:cNvSpPr txBox="1">
              <a:spLocks noChangeArrowheads="1"/>
            </p:cNvSpPr>
            <p:nvPr/>
          </p:nvSpPr>
          <p:spPr bwMode="auto">
            <a:xfrm>
              <a:off x="552" y="1850"/>
              <a:ext cx="4902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/>
                <a:t>Define classes for each of the component types</a:t>
              </a:r>
              <a:r>
                <a:rPr lang="en-US" sz="2400" b="0" i="1" dirty="0"/>
                <a:t>.</a:t>
              </a:r>
              <a:r>
                <a:rPr lang="en-US" sz="2400" b="0" dirty="0"/>
                <a:t> This design uses</a:t>
              </a:r>
              <a:r>
                <a:rPr lang="en-US" sz="2400" b="0" dirty="0" smtClean="0"/>
                <a:t> the </a:t>
              </a:r>
              <a:r>
                <a:rPr lang="en-US" sz="2000" dirty="0" smtClean="0">
                  <a:latin typeface="Courier New" charset="0"/>
                </a:rPr>
                <a:t>Node</a:t>
              </a:r>
              <a:r>
                <a:rPr lang="en-US" sz="2400" b="0" dirty="0" smtClean="0"/>
                <a:t> </a:t>
              </a:r>
              <a:r>
                <a:rPr lang="en-US" sz="2400" b="0" dirty="0"/>
                <a:t>and </a:t>
              </a:r>
              <a:r>
                <a:rPr lang="en-US" sz="2000" dirty="0" smtClean="0">
                  <a:latin typeface="Courier New" charset="0"/>
                </a:rPr>
                <a:t>Arc</a:t>
              </a:r>
              <a:r>
                <a:rPr lang="en-US" sz="2400" b="0" dirty="0" smtClean="0"/>
                <a:t> classes to define the structure.  </a:t>
              </a:r>
              <a:r>
                <a:rPr lang="en-US" sz="2400" b="0" dirty="0"/>
                <a:t>In this model, clients define subclasses of the supplied types to particularize the graph data structure to their own application.</a:t>
              </a:r>
            </a:p>
          </p:txBody>
        </p:sp>
        <p:sp>
          <p:nvSpPr>
            <p:cNvPr id="909320" name="Text Box 8"/>
            <p:cNvSpPr txBox="1">
              <a:spLocks noChangeArrowheads="1"/>
            </p:cNvSpPr>
            <p:nvPr/>
          </p:nvSpPr>
          <p:spPr bwMode="auto">
            <a:xfrm>
              <a:off x="296" y="1848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2.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Three Strategies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09315" name="Group 3"/>
          <p:cNvGrpSpPr>
            <a:grpSpLocks/>
          </p:cNvGrpSpPr>
          <p:nvPr/>
        </p:nvGrpSpPr>
        <p:grpSpPr bwMode="auto">
          <a:xfrm>
            <a:off x="469900" y="1219200"/>
            <a:ext cx="8188325" cy="1360488"/>
            <a:chOff x="296" y="768"/>
            <a:chExt cx="5158" cy="857"/>
          </a:xfrm>
        </p:grpSpPr>
        <p:sp>
          <p:nvSpPr>
            <p:cNvPr id="909316" name="Text Box 4"/>
            <p:cNvSpPr txBox="1">
              <a:spLocks noChangeArrowheads="1"/>
            </p:cNvSpPr>
            <p:nvPr/>
          </p:nvSpPr>
          <p:spPr bwMode="auto">
            <a:xfrm>
              <a:off x="552" y="770"/>
              <a:ext cx="4902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 smtClean="0"/>
                <a:t>Use low-level structures</a:t>
              </a:r>
              <a:r>
                <a:rPr lang="en-US" sz="2400" b="0" i="1" dirty="0" smtClean="0"/>
                <a:t>.</a:t>
              </a:r>
              <a:r>
                <a:rPr lang="en-US" sz="2400" b="0" dirty="0" smtClean="0"/>
                <a:t> We can make </a:t>
              </a:r>
              <a:r>
                <a:rPr lang="en-US" sz="2000" dirty="0" smtClean="0">
                  <a:latin typeface="Courier New" charset="0"/>
                </a:rPr>
                <a:t>Node</a:t>
              </a:r>
              <a:r>
                <a:rPr lang="en-US" sz="2400" b="0" dirty="0" smtClean="0"/>
                <a:t> and </a:t>
              </a:r>
              <a:r>
                <a:rPr lang="en-US" sz="2000" dirty="0" smtClean="0">
                  <a:latin typeface="Courier New" charset="0"/>
                </a:rPr>
                <a:t>Arc</a:t>
              </a:r>
              <a:r>
                <a:rPr lang="en-US" sz="2400" b="0" dirty="0" smtClean="0"/>
                <a:t> </a:t>
              </a:r>
              <a:r>
                <a:rPr lang="en-US" sz="2400" b="0" dirty="0" err="1" smtClean="0"/>
                <a:t>structs</a:t>
              </a:r>
              <a:r>
                <a:rPr lang="en-US" sz="2400" b="0" dirty="0" smtClean="0"/>
                <a:t> to represent the components of a graph.  This model gives clients complete freedom to extend these structures but offers no support for graph operations.</a:t>
              </a:r>
              <a:endParaRPr lang="en-US" sz="2400" b="0" dirty="0"/>
            </a:p>
          </p:txBody>
        </p:sp>
        <p:sp>
          <p:nvSpPr>
            <p:cNvPr id="909317" name="Text Box 5"/>
            <p:cNvSpPr txBox="1">
              <a:spLocks noChangeArrowheads="1"/>
            </p:cNvSpPr>
            <p:nvPr/>
          </p:nvSpPr>
          <p:spPr bwMode="auto">
            <a:xfrm>
              <a:off x="296" y="768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909318" name="Group 6"/>
          <p:cNvGrpSpPr>
            <a:grpSpLocks/>
          </p:cNvGrpSpPr>
          <p:nvPr/>
        </p:nvGrpSpPr>
        <p:grpSpPr bwMode="auto">
          <a:xfrm>
            <a:off x="469900" y="2619231"/>
            <a:ext cx="8188325" cy="1360488"/>
            <a:chOff x="296" y="1848"/>
            <a:chExt cx="5158" cy="857"/>
          </a:xfrm>
        </p:grpSpPr>
        <p:sp>
          <p:nvSpPr>
            <p:cNvPr id="909319" name="Text Box 7"/>
            <p:cNvSpPr txBox="1">
              <a:spLocks noChangeArrowheads="1"/>
            </p:cNvSpPr>
            <p:nvPr/>
          </p:nvSpPr>
          <p:spPr bwMode="auto">
            <a:xfrm>
              <a:off x="552" y="1850"/>
              <a:ext cx="4902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/>
                <a:t>Define classes for each of the component types</a:t>
              </a:r>
              <a:r>
                <a:rPr lang="en-US" sz="2400" b="0" i="1" dirty="0"/>
                <a:t>.</a:t>
              </a:r>
              <a:r>
                <a:rPr lang="en-US" sz="2400" b="0" dirty="0"/>
                <a:t> This design uses</a:t>
              </a:r>
              <a:r>
                <a:rPr lang="en-US" sz="2400" b="0" dirty="0" smtClean="0"/>
                <a:t> the </a:t>
              </a:r>
              <a:r>
                <a:rPr lang="en-US" sz="2000" dirty="0" smtClean="0">
                  <a:latin typeface="Courier New" charset="0"/>
                </a:rPr>
                <a:t>Node</a:t>
              </a:r>
              <a:r>
                <a:rPr lang="en-US" sz="2400" b="0" dirty="0" smtClean="0"/>
                <a:t> </a:t>
              </a:r>
              <a:r>
                <a:rPr lang="en-US" sz="2400" b="0" dirty="0"/>
                <a:t>and </a:t>
              </a:r>
              <a:r>
                <a:rPr lang="en-US" sz="2000" dirty="0" smtClean="0">
                  <a:latin typeface="Courier New" charset="0"/>
                </a:rPr>
                <a:t>Arc</a:t>
              </a:r>
              <a:r>
                <a:rPr lang="en-US" sz="2400" b="0" dirty="0" smtClean="0"/>
                <a:t> classes to define the structure.  </a:t>
              </a:r>
              <a:r>
                <a:rPr lang="en-US" sz="2400" b="0" dirty="0"/>
                <a:t>In this model, clients define subclasses of the supplied types to particularize the graph data structure to their own application.</a:t>
              </a:r>
            </a:p>
          </p:txBody>
        </p:sp>
        <p:sp>
          <p:nvSpPr>
            <p:cNvPr id="909320" name="Text Box 8"/>
            <p:cNvSpPr txBox="1">
              <a:spLocks noChangeArrowheads="1"/>
            </p:cNvSpPr>
            <p:nvPr/>
          </p:nvSpPr>
          <p:spPr bwMode="auto">
            <a:xfrm>
              <a:off x="296" y="1848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2.</a:t>
              </a:r>
            </a:p>
          </p:txBody>
        </p:sp>
      </p:grpSp>
      <p:grpSp>
        <p:nvGrpSpPr>
          <p:cNvPr id="909321" name="Group 9"/>
          <p:cNvGrpSpPr>
            <a:grpSpLocks/>
          </p:cNvGrpSpPr>
          <p:nvPr/>
        </p:nvGrpSpPr>
        <p:grpSpPr bwMode="auto">
          <a:xfrm>
            <a:off x="469900" y="4045870"/>
            <a:ext cx="8188325" cy="1651000"/>
            <a:chOff x="296" y="2960"/>
            <a:chExt cx="5158" cy="1040"/>
          </a:xfrm>
        </p:grpSpPr>
        <p:sp>
          <p:nvSpPr>
            <p:cNvPr id="909322" name="Text Box 10"/>
            <p:cNvSpPr txBox="1">
              <a:spLocks noChangeArrowheads="1"/>
            </p:cNvSpPr>
            <p:nvPr/>
          </p:nvSpPr>
          <p:spPr bwMode="auto">
            <a:xfrm>
              <a:off x="552" y="2962"/>
              <a:ext cx="4902" cy="1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i="1" dirty="0"/>
                <a:t>Adopt a hybrid strategy</a:t>
              </a:r>
              <a:r>
                <a:rPr lang="en-US" sz="2400" b="0" i="1" dirty="0"/>
                <a:t>.</a:t>
              </a:r>
              <a:r>
                <a:rPr lang="en-US" sz="2400" b="0" dirty="0"/>
                <a:t>  This design defines a </a:t>
              </a:r>
              <a:r>
                <a:rPr lang="en-US" sz="2000" dirty="0">
                  <a:latin typeface="Courier New" charset="0"/>
                </a:rPr>
                <a:t>Graph</a:t>
              </a:r>
              <a:r>
                <a:rPr lang="en-US" sz="2400" b="0" dirty="0"/>
                <a:t> class but parameterizes that class so that it can use any structures or objects as the node and arc types.  This strategy retains the flexibility of the low-level model and avoids the complexity associated with the class-based approach.</a:t>
              </a:r>
            </a:p>
          </p:txBody>
        </p:sp>
        <p:sp>
          <p:nvSpPr>
            <p:cNvPr id="909323" name="Text Box 11"/>
            <p:cNvSpPr txBox="1">
              <a:spLocks noChangeArrowheads="1"/>
            </p:cNvSpPr>
            <p:nvPr/>
          </p:nvSpPr>
          <p:spPr bwMode="auto">
            <a:xfrm>
              <a:off x="296" y="2960"/>
              <a:ext cx="312" cy="2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en-US" sz="2400" b="0"/>
                <a:t>3.</a:t>
              </a: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9920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1363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513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graph.h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interface exports a parameterized Graph class used to represent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graphs, which consist of a set of nodes and a set of arcs.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error.h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map.h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Functions: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nodeCompare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arcCompare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Standard comparison functions for nodes and arcs.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template 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nodeCompare(NodeType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*n2);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template 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NodeType,typename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arcCompare(ArcType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*a1,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*a2);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sp>
        <p:nvSpPr>
          <p:cNvPr id="9113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3411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513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File: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graph.h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interface exports a parameterized Graph class used to represent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graphs, which consist of a set of nodes and a set of arcs.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ifndef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#define _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graph_h</a:t>
            </a: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&lt;string&gt;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error.h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map.h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#include "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set.h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"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Functions: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nodeCompare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arcCompare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Standard comparison functions for nodes and arcs.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template 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nodeCompare(NodeType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*n2);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template 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NodeType,typename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arcCompare(ArcType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*a1,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*a2);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913412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13413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414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Class: Graph&lt;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NodeType,ArcType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&gt;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This class represents a graph with the specified node and arc types. 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and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parameters indicate the structure type or class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used for nodes and arcs, respectively.  These types can contain any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fields or methods required by the client, but must contain the following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public fields required by the Graph package itself: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definition must include: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- A string field called name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- A Set&lt;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*&gt; field called arcs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definition must include: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- A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field called start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- A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field called finish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template 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typename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NodeType,typename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&gt;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class Graph {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public:</a:t>
              </a:r>
              <a:endParaRPr lang="en-US" dirty="0">
                <a:solidFill>
                  <a:srgbClr val="000000"/>
                </a:solidFill>
                <a:latin typeface="Courier New" charset="0"/>
              </a:endParaRPr>
            </a:p>
          </p:txBody>
        </p:sp>
      </p:grpSp>
      <p:sp>
        <p:nvSpPr>
          <p:cNvPr id="913415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3416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3417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13418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13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3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13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13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3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5459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4361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Class: Graph&lt;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NodeType,ArcType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This class represents a graph with the specified node and arc types. 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and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parameters indicate the structure type or class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used for nodes and arcs, respectively.  These types can contain any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fields or methods required by the client, but must contain the following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public fields required by the Graph package itself: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definition must include: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- A string field called name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- A Set&lt;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*&gt; field called arcs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definition must include: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- A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field called start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- A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field called finish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template 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NodeType,typename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&gt;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class Graph {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public: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915460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15461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462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Constructor: Graph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Graph&lt;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NodeType,ArcType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&gt;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Creates an empty Graph object.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Graph();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Destructor: ~Graph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(usually implicit)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Frees the internal storage allocated to represent the graph.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~Graph();</a:t>
              </a:r>
            </a:p>
          </p:txBody>
        </p:sp>
      </p:grpSp>
      <p:sp>
        <p:nvSpPr>
          <p:cNvPr id="915463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5464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5465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15466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15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15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5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8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5459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339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Constructor: Graph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Graph&lt;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NodeType,ArcType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&gt;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Creates an empty Graph object.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Graph();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Destructor: ~Graph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(usually implicit)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Frees the internal storage allocated to represent the graph.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~Graph();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55600" y="1143000"/>
            <a:ext cx="8494713" cy="5381626"/>
            <a:chOff x="224" y="720"/>
            <a:chExt cx="5351" cy="3390"/>
          </a:xfrm>
        </p:grpSpPr>
        <p:sp>
          <p:nvSpPr>
            <p:cNvPr id="915461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462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3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size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int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size =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g.size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the number of nodes in the graph.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int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size();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isEmpty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if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g.isEmpty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())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true if the graph is empty.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isEmpty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clear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g.clear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Reinitializes the graph to be empty, freeing any heap storage.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void clear();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</p:txBody>
        </p:sp>
      </p:grpSp>
      <p:sp>
        <p:nvSpPr>
          <p:cNvPr id="915463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5464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5465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15466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5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Outline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1524000"/>
            <a:ext cx="7772400" cy="457200"/>
            <a:chOff x="528" y="816"/>
            <a:chExt cx="4896" cy="288"/>
          </a:xfrm>
        </p:grpSpPr>
        <p:sp>
          <p:nvSpPr>
            <p:cNvPr id="602116" name="Text Box 4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Examples of graphs</a:t>
              </a:r>
              <a:endParaRPr lang="en-US" sz="2400" b="0" dirty="0"/>
            </a:p>
          </p:txBody>
        </p:sp>
        <p:sp>
          <p:nvSpPr>
            <p:cNvPr id="602117" name="Text Box 5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38200" y="2459038"/>
            <a:ext cx="7772400" cy="457200"/>
            <a:chOff x="528" y="816"/>
            <a:chExt cx="4896" cy="288"/>
          </a:xfrm>
        </p:grpSpPr>
        <p:sp>
          <p:nvSpPr>
            <p:cNvPr id="602119" name="Text Box 7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Graph terminology</a:t>
              </a:r>
              <a:endParaRPr lang="en-US" sz="2400" b="0" dirty="0"/>
            </a:p>
          </p:txBody>
        </p:sp>
        <p:sp>
          <p:nvSpPr>
            <p:cNvPr id="602120" name="Text Box 8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3.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38200" y="2927350"/>
            <a:ext cx="7772400" cy="457200"/>
            <a:chOff x="528" y="816"/>
            <a:chExt cx="4896" cy="288"/>
          </a:xfrm>
        </p:grpSpPr>
        <p:sp>
          <p:nvSpPr>
            <p:cNvPr id="602122" name="Text Box 10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Designing the </a:t>
              </a:r>
              <a:r>
                <a:rPr lang="en-US" sz="2000" dirty="0" err="1" smtClean="0">
                  <a:latin typeface="Courier New" charset="0"/>
                </a:rPr>
                <a:t>graph.h</a:t>
              </a:r>
              <a:r>
                <a:rPr lang="en-US" sz="2400" b="0" dirty="0" smtClean="0"/>
                <a:t> interface</a:t>
              </a:r>
              <a:endParaRPr lang="en-US" sz="2400" b="0" dirty="0"/>
            </a:p>
          </p:txBody>
        </p:sp>
        <p:sp>
          <p:nvSpPr>
            <p:cNvPr id="602123" name="Text Box 11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/>
                <a:t>4.</a:t>
              </a: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838200" y="1990725"/>
            <a:ext cx="7772400" cy="457200"/>
            <a:chOff x="528" y="816"/>
            <a:chExt cx="4896" cy="288"/>
          </a:xfrm>
        </p:grpSpPr>
        <p:sp>
          <p:nvSpPr>
            <p:cNvPr id="602134" name="Text Box 22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Defining a graph in terms of sets</a:t>
              </a:r>
              <a:endParaRPr lang="en-US" sz="2400" b="0" dirty="0"/>
            </a:p>
          </p:txBody>
        </p:sp>
        <p:sp>
          <p:nvSpPr>
            <p:cNvPr id="602135" name="Text Box 23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2.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506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7507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533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size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size =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g.size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Returns the number of nodes in the graph.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int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size();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isEmpty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if (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g.isEmpty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()) . . 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Returns true if the graph is empty.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isEmpty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clear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g.clear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();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Reinitializes the graph to be empty, freeing any heap storage.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void clear();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917508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17509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510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addNode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=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g.addNode(name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=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g.addNode(node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Adds a node to the graph.  The first version of this method creates a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new node of the appropriate type and initializes its fields; the second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assumes that the client has already created the node and simply adds it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to the graph.  Both versions of this method return a pointer to the node.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addNode(std::string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name);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addNode(NodeType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*node);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getNode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=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g.getNode(name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Looks up a node in the name table attached to the graph and returns a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pointer to that node.  If no node with the specified name exists,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getNode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signals an error.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getNode(std::string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name);</a:t>
              </a:r>
            </a:p>
          </p:txBody>
        </p:sp>
      </p:grpSp>
      <p:sp>
        <p:nvSpPr>
          <p:cNvPr id="917511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7512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7513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17514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17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7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17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17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75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19555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474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addNode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*node =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g.addNode(name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    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*node =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g.addNode(node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Adds a node to the graph.  The first version of this method creates a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new node of the appropriate type and initializes its fields; the second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assumes that the client has already created the node and simply adds it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to the graph.  Both versions of this method return a pointer to the node.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addNode(std::string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name);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addNode(NodeType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*node);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getNode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*node =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g.getNode(name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Looks up a node in the name table attached to the graph and returns a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pointer to that node.  If no node with the specified name exists,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getNode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signals an error.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getNode(std::string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name);</a:t>
            </a:r>
          </a:p>
        </p:txBody>
      </p:sp>
      <p:grpSp>
        <p:nvGrpSpPr>
          <p:cNvPr id="919556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19557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558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addArc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g.addArc(s1, s2);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g.addArc(n1, n2);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g.addArc(arc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Adds an arc to the graph.  The endpoints of the arc can be specified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either as strings indicating the names of the nodes or as pointers to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the node structures.  Alternatively, the client can create the arc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structure explicitly and pass that pointer to the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addArc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method.  All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three of these versions return a pointer to the arc in case the client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needs to capture this value.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addArc(std::string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s1,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s2);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addArc(NodeType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*n1,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addArc(ArcType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*arc);</a:t>
              </a:r>
            </a:p>
          </p:txBody>
        </p:sp>
      </p:grpSp>
      <p:sp>
        <p:nvSpPr>
          <p:cNvPr id="919559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9560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9561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19562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19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9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21603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addArc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g.addArc(s1, s2);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     g.addArc(n1, n2);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    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g.addArc(arc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Adds an arc to the graph.  The endpoints of the arc can be specified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either as strings indicating the names of the nodes or as pointers to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the node structures.  Alternatively, the client can create the arc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structure explicitly and pass that pointer to the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addArc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method.  All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three of these versions return a pointer to the arc in case the client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needs to capture this value.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addArc(std::string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s1,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s2);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addArc(NodeType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addArc(ArcType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*arc);</a:t>
            </a: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921604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21605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606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32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isConnected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if (g.isConnected(n1, n2))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if (g.isConnected(s1, s2))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true if the graph contains an arc from n1 to n2.  As in the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addArc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method, nodes can be specified either as node pointers or by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name.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isConnected(NodeType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*n1,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*n2);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bool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isConnected(std::string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s1,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s2);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getNeighbors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g.getNeighbors(node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g.getNeighbors(name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the set of nodes that are neighbors of the specified node, which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can be indicated either as a pointer or by name.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00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getNeighbors(NodeType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*node);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getNeighbors(std::string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node);</a:t>
              </a:r>
            </a:p>
            <a:p>
              <a:pPr>
                <a:lnSpc>
                  <a:spcPct val="90000"/>
                </a:lnSpc>
              </a:pPr>
              <a:endParaRPr lang="en-US" dirty="0">
                <a:solidFill>
                  <a:srgbClr val="000000"/>
                </a:solidFill>
                <a:latin typeface="Courier New" charset="0"/>
              </a:endParaRPr>
            </a:p>
          </p:txBody>
        </p:sp>
      </p:grpSp>
      <p:sp>
        <p:nvSpPr>
          <p:cNvPr id="92160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160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160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 class-based </a:t>
            </a:r>
            <a:r>
              <a:rPr lang="en-US" sz="3600" b="1" dirty="0" err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 dirty="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2161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21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1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650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23651" name="Text Box 3"/>
          <p:cNvSpPr txBox="1">
            <a:spLocks noChangeArrowheads="1"/>
          </p:cNvSpPr>
          <p:nvPr/>
        </p:nvSpPr>
        <p:spPr bwMode="auto">
          <a:xfrm>
            <a:off x="350838" y="1219200"/>
            <a:ext cx="8440737" cy="49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isConnected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if (g.isConnected(n1, n2)) . . 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     if (g.isConnected(s1, s2)) . . 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Returns true if the graph contains an arc from n1 to n2.  As in the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addArc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method, nodes can be specified either as node pointers or by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name.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isConnected(NodeType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*n2);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bool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isConnected(std::string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s1,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s2);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Method: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getNeighbors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Usage: for (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*node 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g.getNeighbors(node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)) . . 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       for (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*node : </a:t>
            </a:r>
            <a:r>
              <a:rPr lang="en-US" dirty="0" err="1" smtClean="0">
                <a:solidFill>
                  <a:srgbClr val="0000FF"/>
                </a:solidFill>
                <a:latin typeface="Courier New" charset="0"/>
              </a:rPr>
              <a:t>g.getNeighbors(name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)) . . 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--------------------------------------------------------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Returns the set of nodes that are neighbors of the specified node, which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can be indicated either as a pointer or by name.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*&gt;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getNeighbors(NodeType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*node);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  Set&lt;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NodeType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*&gt; </a:t>
            </a:r>
            <a:r>
              <a:rPr lang="en-US" dirty="0" err="1" smtClean="0">
                <a:solidFill>
                  <a:srgbClr val="000000"/>
                </a:solidFill>
                <a:latin typeface="Courier New" charset="0"/>
              </a:rPr>
              <a:t>getNeighbors(std::string</a:t>
            </a: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 node);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rgbClr val="000000"/>
              </a:solidFill>
              <a:latin typeface="Courier New" charset="0"/>
            </a:endParaRPr>
          </a:p>
        </p:txBody>
      </p:sp>
      <p:grpSp>
        <p:nvGrpSpPr>
          <p:cNvPr id="923652" name="Group 4"/>
          <p:cNvGrpSpPr>
            <a:grpSpLocks/>
          </p:cNvGrpSpPr>
          <p:nvPr/>
        </p:nvGrpSpPr>
        <p:grpSpPr bwMode="auto">
          <a:xfrm>
            <a:off x="355600" y="1143000"/>
            <a:ext cx="8494713" cy="5367338"/>
            <a:chOff x="224" y="720"/>
            <a:chExt cx="5351" cy="3381"/>
          </a:xfrm>
        </p:grpSpPr>
        <p:sp>
          <p:nvSpPr>
            <p:cNvPr id="923653" name="Rectangle 5"/>
            <p:cNvSpPr>
              <a:spLocks noChangeArrowheads="1"/>
            </p:cNvSpPr>
            <p:nvPr/>
          </p:nvSpPr>
          <p:spPr bwMode="auto">
            <a:xfrm>
              <a:off x="224" y="720"/>
              <a:ext cx="5351" cy="33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54" name="Text Box 6"/>
            <p:cNvSpPr txBox="1">
              <a:spLocks noChangeArrowheads="1"/>
            </p:cNvSpPr>
            <p:nvPr/>
          </p:nvSpPr>
          <p:spPr bwMode="auto">
            <a:xfrm>
              <a:off x="235" y="752"/>
              <a:ext cx="5332" cy="2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getNodeSet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*node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g.getNodeSet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())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the set of all nodes in the graph.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getNodeSet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Method: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getArcSet</a:t>
              </a: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Usage: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*arc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g.getArcSet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())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*arc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g.getArcSet(node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       for (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*arc : </a:t>
              </a:r>
              <a:r>
                <a:rPr lang="en-US" dirty="0" err="1" smtClean="0">
                  <a:solidFill>
                    <a:srgbClr val="0000FF"/>
                  </a:solidFill>
                  <a:latin typeface="Courier New" charset="0"/>
                </a:rPr>
                <a:t>g.getArcSet(name</a:t>
              </a: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)) . . 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---------------------------------------------------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Returns the set of all arcs in the graph or, in the second and third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forms, the arcs that start at the specified node, which can be indicated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 either as a pointer or by name.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dirty="0" smtClean="0">
                <a:solidFill>
                  <a:srgbClr val="0000FF"/>
                </a:solidFill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getArcSet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();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getArcSet(NodeType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*node);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  Set&lt;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ArcType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*&gt; &amp; </a:t>
              </a:r>
              <a:r>
                <a:rPr lang="en-US" dirty="0" err="1" smtClean="0">
                  <a:solidFill>
                    <a:srgbClr val="000000"/>
                  </a:solidFill>
                  <a:latin typeface="Courier New" charset="0"/>
                </a:rPr>
                <a:t>getArcSet(std::string</a:t>
              </a:r>
              <a:r>
                <a:rPr lang="en-US" dirty="0" smtClean="0">
                  <a:solidFill>
                    <a:srgbClr val="000000"/>
                  </a:solidFill>
                  <a:latin typeface="Courier New" charset="0"/>
                </a:rPr>
                <a:t> name);</a:t>
              </a:r>
            </a:p>
          </p:txBody>
        </p:sp>
      </p:grpSp>
      <p:sp>
        <p:nvSpPr>
          <p:cNvPr id="923655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656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3657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class-based </a:t>
            </a:r>
            <a:r>
              <a:rPr lang="en-US" sz="3600" b="1">
                <a:solidFill>
                  <a:srgbClr val="FF0000"/>
                </a:solidFill>
                <a:latin typeface="Courier New" charset="0"/>
              </a:rPr>
              <a:t>graph.h</a:t>
            </a:r>
            <a:r>
              <a:rPr lang="en-US" sz="4000">
                <a:solidFill>
                  <a:srgbClr val="FF0000"/>
                </a:solidFill>
              </a:rPr>
              <a:t> Interface</a:t>
            </a:r>
          </a:p>
        </p:txBody>
      </p:sp>
      <p:sp>
        <p:nvSpPr>
          <p:cNvPr id="923658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grpSp>
        <p:nvGrpSpPr>
          <p:cNvPr id="11" name="Group 10"/>
          <p:cNvGrpSpPr/>
          <p:nvPr/>
        </p:nvGrpSpPr>
        <p:grpSpPr>
          <a:xfrm>
            <a:off x="381000" y="5827485"/>
            <a:ext cx="8382000" cy="533400"/>
            <a:chOff x="381000" y="5967790"/>
            <a:chExt cx="8382000" cy="533400"/>
          </a:xfrm>
        </p:grpSpPr>
        <p:sp>
          <p:nvSpPr>
            <p:cNvPr id="12" name="Rectangle 11"/>
            <p:cNvSpPr/>
            <p:nvPr/>
          </p:nvSpPr>
          <p:spPr bwMode="auto">
            <a:xfrm>
              <a:off x="381000" y="5967790"/>
              <a:ext cx="8382000" cy="533400"/>
            </a:xfrm>
            <a:prstGeom prst="rect">
              <a:avLst/>
            </a:prstGeom>
            <a:noFill/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5020" y="6056085"/>
              <a:ext cx="4648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0" i="1" dirty="0" smtClean="0">
                  <a:solidFill>
                    <a:srgbClr val="0000FF"/>
                  </a:solidFill>
                </a:rPr>
                <a:t>The private and implementation sections go here.</a:t>
              </a:r>
              <a:endParaRPr lang="en-US" sz="1600" b="0" i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923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23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6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98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25699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397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* Private section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*/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latin typeface="Courier New" charset="0"/>
              </a:rPr>
              <a:t>private:</a:t>
            </a:r>
          </a:p>
          <a:p>
            <a:pPr>
              <a:lnSpc>
                <a:spcPct val="90000"/>
              </a:lnSpc>
            </a:pPr>
            <a:endParaRPr lang="en-US" dirty="0" smtClean="0">
              <a:solidFill>
                <a:srgbClr val="000000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Implementation notes: Data structure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------------------------------------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The Graph class is defined -- as it traditionally is in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mathematics -- as a set of nodes and a set of arcs.  These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structures, in turn, are implemented using the Set class.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The element type for each set is a pointer to a structure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chosen by the client, which is specified as one of the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parameters to the class template.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</a:p>
          <a:p>
            <a:pPr>
              <a:lnSpc>
                <a:spcPct val="90000"/>
              </a:lnSpc>
            </a:pPr>
            <a:endParaRPr lang="en-US" dirty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/* Instance variables */</a:t>
            </a:r>
            <a:endParaRPr lang="en-US" dirty="0" smtClean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endParaRPr lang="en-US" dirty="0" smtClean="0"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Set&lt;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*&gt; nodes;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Set&lt;</a:t>
            </a:r>
            <a:r>
              <a:rPr lang="en-US" dirty="0" err="1" smtClean="0">
                <a:latin typeface="Courier New" charset="0"/>
              </a:rPr>
              <a:t>ArcType</a:t>
            </a:r>
            <a:r>
              <a:rPr lang="en-US" dirty="0" smtClean="0">
                <a:latin typeface="Courier New" charset="0"/>
              </a:rPr>
              <a:t> *&gt; arcs;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latin typeface="Courier New" charset="0"/>
              </a:rPr>
              <a:t>   Map&lt;</a:t>
            </a:r>
            <a:r>
              <a:rPr lang="en-US" dirty="0" err="1" smtClean="0">
                <a:latin typeface="Courier New" charset="0"/>
              </a:rPr>
              <a:t>std::string</a:t>
            </a:r>
            <a:r>
              <a:rPr lang="en-US" dirty="0" smtClean="0">
                <a:latin typeface="Courier New" charset="0"/>
              </a:rPr>
              <a:t>, </a:t>
            </a:r>
            <a:r>
              <a:rPr lang="en-US" dirty="0" err="1" smtClean="0">
                <a:latin typeface="Courier New" charset="0"/>
              </a:rPr>
              <a:t>NodeType</a:t>
            </a:r>
            <a:r>
              <a:rPr lang="en-US" dirty="0" smtClean="0">
                <a:latin typeface="Courier New" charset="0"/>
              </a:rPr>
              <a:t> *&gt; </a:t>
            </a:r>
            <a:r>
              <a:rPr lang="en-US" dirty="0" err="1" smtClean="0">
                <a:latin typeface="Courier New" charset="0"/>
              </a:rPr>
              <a:t>nodeMap</a:t>
            </a:r>
            <a:r>
              <a:rPr lang="en-US" dirty="0" smtClean="0">
                <a:latin typeface="Courier New" charset="0"/>
              </a:rPr>
              <a:t>;</a:t>
            </a:r>
            <a:endParaRPr lang="en-US" dirty="0">
              <a:solidFill>
                <a:srgbClr val="0000CC"/>
              </a:solidFill>
              <a:latin typeface="Courier New" charset="0"/>
            </a:endParaRPr>
          </a:p>
        </p:txBody>
      </p:sp>
      <p:sp>
        <p:nvSpPr>
          <p:cNvPr id="9257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Private Section of </a:t>
            </a:r>
            <a:r>
              <a:rPr lang="en-US" sz="3600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graph.h</a:t>
            </a:r>
            <a:endParaRPr lang="en-US" sz="4000" b="1" dirty="0">
              <a:solidFill>
                <a:srgbClr val="FF0000"/>
              </a:solidFill>
              <a:latin typeface="Courier New"/>
              <a:cs typeface="Courier New"/>
            </a:endParaRPr>
          </a:p>
        </p:txBody>
      </p:sp>
      <p:sp>
        <p:nvSpPr>
          <p:cNvPr id="925701" name="Text Box 5"/>
          <p:cNvSpPr txBox="1">
            <a:spLocks noChangeArrowheads="1"/>
          </p:cNvSpPr>
          <p:nvPr/>
        </p:nvSpPr>
        <p:spPr bwMode="auto">
          <a:xfrm>
            <a:off x="4737100" y="4450450"/>
            <a:ext cx="40632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urier New" charset="0"/>
              </a:rPr>
              <a:t>/* The set of nodes in the graph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/</a:t>
            </a:r>
          </a:p>
        </p:txBody>
      </p:sp>
      <p:sp>
        <p:nvSpPr>
          <p:cNvPr id="925702" name="Text Box 6"/>
          <p:cNvSpPr txBox="1">
            <a:spLocks noChangeArrowheads="1"/>
          </p:cNvSpPr>
          <p:nvPr/>
        </p:nvSpPr>
        <p:spPr bwMode="auto">
          <a:xfrm>
            <a:off x="4737100" y="4653650"/>
            <a:ext cx="395554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urier New" charset="0"/>
              </a:rPr>
              <a:t>/* The set of arcs in the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graph 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*/</a:t>
            </a:r>
          </a:p>
        </p:txBody>
      </p:sp>
      <p:sp>
        <p:nvSpPr>
          <p:cNvPr id="925703" name="Text Box 7"/>
          <p:cNvSpPr txBox="1">
            <a:spLocks noChangeArrowheads="1"/>
          </p:cNvSpPr>
          <p:nvPr/>
        </p:nvSpPr>
        <p:spPr bwMode="auto">
          <a:xfrm>
            <a:off x="4737100" y="4844150"/>
            <a:ext cx="395554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urier New" charset="0"/>
              </a:rPr>
              <a:t>/* A map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from names to nodes     *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6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/>
          </a:p>
        </p:txBody>
      </p:sp>
      <p:sp>
        <p:nvSpPr>
          <p:cNvPr id="927747" name="Text Box 3"/>
          <p:cNvSpPr txBox="1">
            <a:spLocks noChangeArrowheads="1"/>
          </p:cNvSpPr>
          <p:nvPr/>
        </p:nvSpPr>
        <p:spPr bwMode="auto">
          <a:xfrm>
            <a:off x="342900" y="1193800"/>
            <a:ext cx="8440738" cy="1453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/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* Implementation notes: Graph class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 -----------------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----------------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As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is typical for layered abstractions built on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top of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other classes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the implementations of 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the </a:t>
            </a:r>
            <a:r>
              <a:rPr lang="en-US" dirty="0">
                <a:solidFill>
                  <a:srgbClr val="0000FF"/>
                </a:solidFill>
                <a:latin typeface="Courier New" charset="0"/>
              </a:rPr>
              <a:t>methods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in the graph class tend to be very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* short, because they can hand all the hard work off to the underlying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</a:t>
            </a:r>
            <a:r>
              <a:rPr lang="en-US" dirty="0" smtClean="0">
                <a:solidFill>
                  <a:srgbClr val="0000FF"/>
                </a:solidFill>
                <a:latin typeface="Courier New" charset="0"/>
              </a:rPr>
              <a:t> class.</a:t>
            </a:r>
            <a:endParaRPr lang="en-US" dirty="0">
              <a:solidFill>
                <a:srgbClr val="0000FF"/>
              </a:solidFill>
              <a:latin typeface="Courier New" charset="0"/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FF"/>
                </a:solidFill>
                <a:latin typeface="Courier New" charset="0"/>
              </a:rPr>
              <a:t> */</a:t>
            </a:r>
            <a:endParaRPr lang="en-US" dirty="0">
              <a:latin typeface="Courier New" charset="0"/>
            </a:endParaRPr>
          </a:p>
        </p:txBody>
      </p:sp>
      <p:sp>
        <p:nvSpPr>
          <p:cNvPr id="9277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The</a:t>
            </a:r>
            <a:r>
              <a:rPr lang="en-US" sz="4000" dirty="0" smtClean="0">
                <a:solidFill>
                  <a:srgbClr val="FF0000"/>
                </a:solidFill>
              </a:rPr>
              <a:t> Implementation Section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927756" name="Group 12"/>
          <p:cNvGrpSpPr>
            <a:grpSpLocks/>
          </p:cNvGrpSpPr>
          <p:nvPr/>
        </p:nvGrpSpPr>
        <p:grpSpPr bwMode="auto">
          <a:xfrm>
            <a:off x="347663" y="2602895"/>
            <a:ext cx="8464550" cy="3606800"/>
            <a:chOff x="219" y="1848"/>
            <a:chExt cx="5332" cy="2272"/>
          </a:xfrm>
        </p:grpSpPr>
        <p:sp>
          <p:nvSpPr>
            <p:cNvPr id="927752" name="Text Box 8"/>
            <p:cNvSpPr txBox="1">
              <a:spLocks noChangeArrowheads="1"/>
            </p:cNvSpPr>
            <p:nvPr/>
          </p:nvSpPr>
          <p:spPr bwMode="auto">
            <a:xfrm>
              <a:off x="232" y="1848"/>
              <a:ext cx="484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 i="1" dirty="0"/>
                <a:t>Exercise:  Implement the two versions of</a:t>
              </a:r>
              <a:r>
                <a:rPr lang="en-US" sz="2000" b="0" i="1" dirty="0" smtClean="0"/>
                <a:t> </a:t>
              </a:r>
              <a:r>
                <a:rPr lang="en-US" dirty="0" err="1">
                  <a:latin typeface="Courier New" charset="0"/>
                </a:rPr>
                <a:t>a</a:t>
              </a:r>
              <a:r>
                <a:rPr lang="en-US" dirty="0" err="1" smtClean="0">
                  <a:latin typeface="Courier New" charset="0"/>
                </a:rPr>
                <a:t>ddNode</a:t>
              </a:r>
              <a:endParaRPr lang="en-US" sz="1600" b="0" i="1" dirty="0"/>
            </a:p>
          </p:txBody>
        </p:sp>
        <p:sp>
          <p:nvSpPr>
            <p:cNvPr id="927755" name="Text Box 11"/>
            <p:cNvSpPr txBox="1">
              <a:spLocks noChangeArrowheads="1"/>
            </p:cNvSpPr>
            <p:nvPr/>
          </p:nvSpPr>
          <p:spPr bwMode="auto">
            <a:xfrm>
              <a:off x="219" y="2170"/>
              <a:ext cx="5332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Method: addNode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Usage: g.addNode(name);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       g.addNode(node);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Adds a node to the graph.  The first version of this method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creates a new node of the appropriate type and initializes its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fields; the second assumes that the client has already created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the node and simply adds it to the graph.  Both versions of this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method return a pointer to the node in case the client needs to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 capture this value.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solidFill>
                    <a:srgbClr val="0000FF"/>
                  </a:solidFill>
                  <a:latin typeface="Courier New" charset="0"/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900">
                <a:latin typeface="Courier New" charset="0"/>
              </a:endParaRPr>
            </a:p>
            <a:p>
              <a:pPr>
                <a:lnSpc>
                  <a:spcPct val="90000"/>
                </a:lnSpc>
              </a:pPr>
              <a:r>
                <a:rPr lang="en-US">
                  <a:latin typeface="Courier New" charset="0"/>
                </a:rPr>
                <a:t>    NodeType *addNode(string name);</a:t>
              </a:r>
            </a:p>
            <a:p>
              <a:pPr>
                <a:lnSpc>
                  <a:spcPct val="90000"/>
                </a:lnSpc>
              </a:pPr>
              <a:r>
                <a:rPr lang="en-US">
                  <a:latin typeface="Courier New" charset="0"/>
                </a:rPr>
                <a:t>    NodeType *addNode(NodeType *node);</a:t>
              </a:r>
            </a:p>
            <a:p>
              <a:pPr>
                <a:lnSpc>
                  <a:spcPct val="90000"/>
                </a:lnSpc>
              </a:pPr>
              <a:endParaRPr lang="en-US">
                <a:latin typeface="Courier New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7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Closing Thoughts</a:t>
            </a:r>
            <a:endParaRPr lang="en-US" sz="4000" dirty="0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1524000"/>
            <a:ext cx="7772400" cy="457200"/>
            <a:chOff x="528" y="816"/>
            <a:chExt cx="4896" cy="288"/>
          </a:xfrm>
        </p:grpSpPr>
        <p:sp>
          <p:nvSpPr>
            <p:cNvPr id="602116" name="Text Box 4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Graphs are EVERYWHERE</a:t>
              </a:r>
              <a:endParaRPr lang="en-US" sz="2400" b="0" dirty="0"/>
            </a:p>
          </p:txBody>
        </p:sp>
        <p:sp>
          <p:nvSpPr>
            <p:cNvPr id="602117" name="Text Box 5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1.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838200" y="2459038"/>
            <a:ext cx="7772400" cy="457200"/>
            <a:chOff x="528" y="816"/>
            <a:chExt cx="4896" cy="288"/>
          </a:xfrm>
        </p:grpSpPr>
        <p:sp>
          <p:nvSpPr>
            <p:cNvPr id="602119" name="Text Box 7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Next time: how to traverse graphs and do cool things</a:t>
              </a:r>
              <a:endParaRPr lang="en-US" sz="2400" b="0" dirty="0"/>
            </a:p>
          </p:txBody>
        </p:sp>
        <p:sp>
          <p:nvSpPr>
            <p:cNvPr id="602120" name="Text Box 8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3.</a:t>
              </a: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838200" y="1990725"/>
            <a:ext cx="7772400" cy="457200"/>
            <a:chOff x="528" y="816"/>
            <a:chExt cx="4896" cy="288"/>
          </a:xfrm>
        </p:grpSpPr>
        <p:sp>
          <p:nvSpPr>
            <p:cNvPr id="602134" name="Text Box 22"/>
            <p:cNvSpPr txBox="1">
              <a:spLocks noChangeArrowheads="1"/>
            </p:cNvSpPr>
            <p:nvPr/>
          </p:nvSpPr>
          <p:spPr bwMode="auto">
            <a:xfrm>
              <a:off x="768" y="816"/>
              <a:ext cx="46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smtClean="0"/>
                <a:t>Representing a graph effectively is super important</a:t>
              </a:r>
              <a:endParaRPr lang="en-US" sz="2400" b="0" dirty="0"/>
            </a:p>
          </p:txBody>
        </p:sp>
        <p:sp>
          <p:nvSpPr>
            <p:cNvPr id="602135" name="Text Box 23"/>
            <p:cNvSpPr txBox="1">
              <a:spLocks noChangeArrowheads="1"/>
            </p:cNvSpPr>
            <p:nvPr/>
          </p:nvSpPr>
          <p:spPr bwMode="auto">
            <a:xfrm>
              <a:off x="528" y="816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/>
                <a:t>2.</a:t>
              </a: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8018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941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Examples of Graphs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88855" name="Picture 23" descr="WordGrap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219200"/>
            <a:ext cx="4724400" cy="4127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Examples of Graphs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88858" name="Picture 26" descr="RealFS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057400"/>
            <a:ext cx="6095987" cy="1591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670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Examples of Graphs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88856" name="Picture 24" descr="watercyclel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752600"/>
            <a:ext cx="6248400" cy="4346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0588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Transportation Graphs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90" name="Picture 51" descr="PathfinderUSA-1"/>
          <p:cNvPicPr>
            <a:picLocks noChangeAspect="1" noChangeArrowheads="1"/>
          </p:cNvPicPr>
          <p:nvPr/>
        </p:nvPicPr>
        <p:blipFill>
          <a:blip r:embed="rId3"/>
          <a:srcRect t="5064" b="8631"/>
          <a:stretch>
            <a:fillRect/>
          </a:stretch>
        </p:blipFill>
        <p:spPr bwMode="auto">
          <a:xfrm>
            <a:off x="812800" y="1371600"/>
            <a:ext cx="7504113" cy="4572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grpSp>
        <p:nvGrpSpPr>
          <p:cNvPr id="92" name="Group 91"/>
          <p:cNvGrpSpPr/>
          <p:nvPr/>
        </p:nvGrpSpPr>
        <p:grpSpPr>
          <a:xfrm>
            <a:off x="1104290" y="1591735"/>
            <a:ext cx="7595210" cy="3902075"/>
            <a:chOff x="1104290" y="1667935"/>
            <a:chExt cx="7595210" cy="3902075"/>
          </a:xfrm>
        </p:grpSpPr>
        <p:sp>
          <p:nvSpPr>
            <p:cNvPr id="93" name="Text Box 30"/>
            <p:cNvSpPr txBox="1">
              <a:spLocks noChangeArrowheads="1"/>
            </p:cNvSpPr>
            <p:nvPr/>
          </p:nvSpPr>
          <p:spPr bwMode="auto">
            <a:xfrm>
              <a:off x="1574800" y="16679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Seattle</a:t>
              </a:r>
            </a:p>
          </p:txBody>
        </p:sp>
        <p:sp>
          <p:nvSpPr>
            <p:cNvPr id="95" name="Text Box 31"/>
            <p:cNvSpPr txBox="1">
              <a:spLocks noChangeArrowheads="1"/>
            </p:cNvSpPr>
            <p:nvPr/>
          </p:nvSpPr>
          <p:spPr bwMode="auto">
            <a:xfrm>
              <a:off x="1369180" y="211773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dirty="0">
                  <a:latin typeface="Helvetica" charset="0"/>
                </a:rPr>
                <a:t>Portland</a:t>
              </a:r>
            </a:p>
          </p:txBody>
        </p:sp>
        <p:sp>
          <p:nvSpPr>
            <p:cNvPr id="96" name="Text Box 32"/>
            <p:cNvSpPr txBox="1">
              <a:spLocks noChangeArrowheads="1"/>
            </p:cNvSpPr>
            <p:nvPr/>
          </p:nvSpPr>
          <p:spPr bwMode="auto">
            <a:xfrm>
              <a:off x="1130300" y="32554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SanFrancisco</a:t>
              </a:r>
            </a:p>
          </p:txBody>
        </p:sp>
        <p:sp>
          <p:nvSpPr>
            <p:cNvPr id="98" name="Text Box 33"/>
            <p:cNvSpPr txBox="1">
              <a:spLocks noChangeArrowheads="1"/>
            </p:cNvSpPr>
            <p:nvPr/>
          </p:nvSpPr>
          <p:spPr bwMode="auto">
            <a:xfrm>
              <a:off x="1511300" y="40650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LosAngeles</a:t>
              </a:r>
            </a:p>
          </p:txBody>
        </p:sp>
        <p:sp>
          <p:nvSpPr>
            <p:cNvPr id="99" name="Text Box 34"/>
            <p:cNvSpPr txBox="1">
              <a:spLocks noChangeArrowheads="1"/>
            </p:cNvSpPr>
            <p:nvPr/>
          </p:nvSpPr>
          <p:spPr bwMode="auto">
            <a:xfrm>
              <a:off x="2032000" y="37888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LasVegas</a:t>
              </a:r>
            </a:p>
          </p:txBody>
        </p:sp>
        <p:sp>
          <p:nvSpPr>
            <p:cNvPr id="101" name="Text Box 35"/>
            <p:cNvSpPr txBox="1">
              <a:spLocks noChangeArrowheads="1"/>
            </p:cNvSpPr>
            <p:nvPr/>
          </p:nvSpPr>
          <p:spPr bwMode="auto">
            <a:xfrm>
              <a:off x="2527300" y="3052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SaltLakeCity</a:t>
              </a:r>
            </a:p>
          </p:txBody>
        </p:sp>
        <p:sp>
          <p:nvSpPr>
            <p:cNvPr id="103" name="Text Box 36"/>
            <p:cNvSpPr txBox="1">
              <a:spLocks noChangeArrowheads="1"/>
            </p:cNvSpPr>
            <p:nvPr/>
          </p:nvSpPr>
          <p:spPr bwMode="auto">
            <a:xfrm>
              <a:off x="3403600" y="34173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Denver</a:t>
              </a:r>
            </a:p>
          </p:txBody>
        </p:sp>
        <p:sp>
          <p:nvSpPr>
            <p:cNvPr id="104" name="Text Box 37"/>
            <p:cNvSpPr txBox="1">
              <a:spLocks noChangeArrowheads="1"/>
            </p:cNvSpPr>
            <p:nvPr/>
          </p:nvSpPr>
          <p:spPr bwMode="auto">
            <a:xfrm>
              <a:off x="2425700" y="4322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Phoenix</a:t>
              </a:r>
            </a:p>
          </p:txBody>
        </p:sp>
        <p:sp>
          <p:nvSpPr>
            <p:cNvPr id="106" name="Text Box 38"/>
            <p:cNvSpPr txBox="1">
              <a:spLocks noChangeArrowheads="1"/>
            </p:cNvSpPr>
            <p:nvPr/>
          </p:nvSpPr>
          <p:spPr bwMode="auto">
            <a:xfrm>
              <a:off x="4813300" y="24553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Minneapolis</a:t>
              </a:r>
            </a:p>
          </p:txBody>
        </p:sp>
        <p:sp>
          <p:nvSpPr>
            <p:cNvPr id="107" name="Text Box 39"/>
            <p:cNvSpPr txBox="1">
              <a:spLocks noChangeArrowheads="1"/>
            </p:cNvSpPr>
            <p:nvPr/>
          </p:nvSpPr>
          <p:spPr bwMode="auto">
            <a:xfrm>
              <a:off x="5588000" y="30490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Chicago</a:t>
              </a:r>
            </a:p>
          </p:txBody>
        </p:sp>
        <p:sp>
          <p:nvSpPr>
            <p:cNvPr id="109" name="Text Box 40"/>
            <p:cNvSpPr txBox="1">
              <a:spLocks noChangeArrowheads="1"/>
            </p:cNvSpPr>
            <p:nvPr/>
          </p:nvSpPr>
          <p:spPr bwMode="auto">
            <a:xfrm>
              <a:off x="4660900" y="35189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KansasCity</a:t>
              </a:r>
            </a:p>
          </p:txBody>
        </p:sp>
        <p:sp>
          <p:nvSpPr>
            <p:cNvPr id="110" name="Text Box 41"/>
            <p:cNvSpPr txBox="1">
              <a:spLocks noChangeArrowheads="1"/>
            </p:cNvSpPr>
            <p:nvPr/>
          </p:nvSpPr>
          <p:spPr bwMode="auto">
            <a:xfrm>
              <a:off x="4267200" y="4119035"/>
              <a:ext cx="11557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OklahomaCity</a:t>
              </a:r>
            </a:p>
          </p:txBody>
        </p:sp>
        <p:sp>
          <p:nvSpPr>
            <p:cNvPr id="112" name="Text Box 42"/>
            <p:cNvSpPr txBox="1">
              <a:spLocks noChangeArrowheads="1"/>
            </p:cNvSpPr>
            <p:nvPr/>
          </p:nvSpPr>
          <p:spPr bwMode="auto">
            <a:xfrm>
              <a:off x="4381500" y="4703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Dallas</a:t>
              </a:r>
            </a:p>
          </p:txBody>
        </p:sp>
        <p:sp>
          <p:nvSpPr>
            <p:cNvPr id="113" name="Text Box 43"/>
            <p:cNvSpPr txBox="1">
              <a:spLocks noChangeArrowheads="1"/>
            </p:cNvSpPr>
            <p:nvPr/>
          </p:nvSpPr>
          <p:spPr bwMode="auto">
            <a:xfrm>
              <a:off x="5245100" y="50429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NewOrleans</a:t>
              </a:r>
            </a:p>
          </p:txBody>
        </p:sp>
        <p:sp>
          <p:nvSpPr>
            <p:cNvPr id="115" name="Text Box 44"/>
            <p:cNvSpPr txBox="1">
              <a:spLocks noChangeArrowheads="1"/>
            </p:cNvSpPr>
            <p:nvPr/>
          </p:nvSpPr>
          <p:spPr bwMode="auto">
            <a:xfrm>
              <a:off x="6121400" y="44365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Atlanta</a:t>
              </a:r>
            </a:p>
          </p:txBody>
        </p:sp>
        <p:sp>
          <p:nvSpPr>
            <p:cNvPr id="116" name="Text Box 45"/>
            <p:cNvSpPr txBox="1">
              <a:spLocks noChangeArrowheads="1"/>
            </p:cNvSpPr>
            <p:nvPr/>
          </p:nvSpPr>
          <p:spPr bwMode="auto">
            <a:xfrm>
              <a:off x="6616700" y="53255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Orlando</a:t>
              </a:r>
            </a:p>
          </p:txBody>
        </p:sp>
        <p:sp>
          <p:nvSpPr>
            <p:cNvPr id="118" name="Text Box 46"/>
            <p:cNvSpPr txBox="1">
              <a:spLocks noChangeArrowheads="1"/>
            </p:cNvSpPr>
            <p:nvPr/>
          </p:nvSpPr>
          <p:spPr bwMode="auto">
            <a:xfrm>
              <a:off x="6908800" y="39031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Raleigh</a:t>
              </a:r>
            </a:p>
          </p:txBody>
        </p:sp>
        <p:sp>
          <p:nvSpPr>
            <p:cNvPr id="119" name="Text Box 47"/>
            <p:cNvSpPr txBox="1">
              <a:spLocks noChangeArrowheads="1"/>
            </p:cNvSpPr>
            <p:nvPr/>
          </p:nvSpPr>
          <p:spPr bwMode="auto">
            <a:xfrm>
              <a:off x="6985000" y="3323698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WashingtonDC</a:t>
              </a:r>
            </a:p>
          </p:txBody>
        </p:sp>
        <p:sp>
          <p:nvSpPr>
            <p:cNvPr id="121" name="Text Box 48"/>
            <p:cNvSpPr txBox="1">
              <a:spLocks noChangeArrowheads="1"/>
            </p:cNvSpPr>
            <p:nvPr/>
          </p:nvSpPr>
          <p:spPr bwMode="auto">
            <a:xfrm>
              <a:off x="7239000" y="2810935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NewYork</a:t>
              </a:r>
            </a:p>
          </p:txBody>
        </p:sp>
        <p:sp>
          <p:nvSpPr>
            <p:cNvPr id="122" name="Text Box 49"/>
            <p:cNvSpPr txBox="1">
              <a:spLocks noChangeArrowheads="1"/>
            </p:cNvSpPr>
            <p:nvPr/>
          </p:nvSpPr>
          <p:spPr bwMode="auto">
            <a:xfrm>
              <a:off x="7518400" y="2582335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Boston</a:t>
              </a:r>
            </a:p>
          </p:txBody>
        </p:sp>
        <p:sp>
          <p:nvSpPr>
            <p:cNvPr id="124" name="Oval 123"/>
            <p:cNvSpPr/>
            <p:nvPr/>
          </p:nvSpPr>
          <p:spPr bwMode="auto">
            <a:xfrm>
              <a:off x="1532465" y="17223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5" name="Oval 124"/>
            <p:cNvSpPr/>
            <p:nvPr/>
          </p:nvSpPr>
          <p:spPr bwMode="auto">
            <a:xfrm>
              <a:off x="1348615" y="219041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7" name="Oval 126"/>
            <p:cNvSpPr/>
            <p:nvPr/>
          </p:nvSpPr>
          <p:spPr bwMode="auto">
            <a:xfrm>
              <a:off x="1104290" y="33225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8" name="Oval 127"/>
            <p:cNvSpPr/>
            <p:nvPr/>
          </p:nvSpPr>
          <p:spPr bwMode="auto">
            <a:xfrm>
              <a:off x="1471796" y="413290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9" name="Oval 128"/>
            <p:cNvSpPr/>
            <p:nvPr/>
          </p:nvSpPr>
          <p:spPr bwMode="auto">
            <a:xfrm>
              <a:off x="2386196" y="436876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1" name="Oval 130"/>
            <p:cNvSpPr/>
            <p:nvPr/>
          </p:nvSpPr>
          <p:spPr bwMode="auto">
            <a:xfrm>
              <a:off x="1996731" y="386318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2" name="Oval 131"/>
            <p:cNvSpPr/>
            <p:nvPr/>
          </p:nvSpPr>
          <p:spPr bwMode="auto">
            <a:xfrm>
              <a:off x="2502311" y="31338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3" name="Oval 132"/>
            <p:cNvSpPr/>
            <p:nvPr/>
          </p:nvSpPr>
          <p:spPr bwMode="auto">
            <a:xfrm>
              <a:off x="3370741" y="34749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4" name="Oval 133"/>
            <p:cNvSpPr/>
            <p:nvPr/>
          </p:nvSpPr>
          <p:spPr bwMode="auto">
            <a:xfrm>
              <a:off x="4214981" y="416918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5" name="Oval 134"/>
            <p:cNvSpPr/>
            <p:nvPr/>
          </p:nvSpPr>
          <p:spPr bwMode="auto">
            <a:xfrm>
              <a:off x="4348235" y="476669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7" name="Oval 136"/>
            <p:cNvSpPr/>
            <p:nvPr/>
          </p:nvSpPr>
          <p:spPr bwMode="auto">
            <a:xfrm>
              <a:off x="4626629" y="357894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8" name="Oval 137"/>
            <p:cNvSpPr/>
            <p:nvPr/>
          </p:nvSpPr>
          <p:spPr bwMode="auto">
            <a:xfrm>
              <a:off x="4796168" y="25242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5562406" y="310601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1" name="Oval 140"/>
            <p:cNvSpPr/>
            <p:nvPr/>
          </p:nvSpPr>
          <p:spPr bwMode="auto">
            <a:xfrm>
              <a:off x="5202160" y="510777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2" name="Oval 141"/>
            <p:cNvSpPr/>
            <p:nvPr/>
          </p:nvSpPr>
          <p:spPr bwMode="auto">
            <a:xfrm>
              <a:off x="6601386" y="53799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6100835" y="45054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5" name="Oval 144"/>
            <p:cNvSpPr/>
            <p:nvPr/>
          </p:nvSpPr>
          <p:spPr bwMode="auto">
            <a:xfrm>
              <a:off x="6885626" y="396840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7" name="Oval 146"/>
            <p:cNvSpPr/>
            <p:nvPr/>
          </p:nvSpPr>
          <p:spPr bwMode="auto">
            <a:xfrm>
              <a:off x="6939035" y="339509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8" name="Oval 147"/>
            <p:cNvSpPr/>
            <p:nvPr/>
          </p:nvSpPr>
          <p:spPr bwMode="auto">
            <a:xfrm>
              <a:off x="7190426" y="287015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50" name="Oval 149"/>
            <p:cNvSpPr/>
            <p:nvPr/>
          </p:nvSpPr>
          <p:spPr bwMode="auto">
            <a:xfrm>
              <a:off x="7478102" y="264881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 bwMode="auto">
            <a:xfrm flipH="1" flipV="1">
              <a:off x="1600200" y="1787825"/>
              <a:ext cx="3263703" cy="8019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 flipH="1" flipV="1">
              <a:off x="1600200" y="1787825"/>
              <a:ext cx="3094164" cy="18566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/>
            <p:cNvCxnSpPr/>
            <p:nvPr/>
          </p:nvCxnSpPr>
          <p:spPr bwMode="auto">
            <a:xfrm flipH="1" flipV="1">
              <a:off x="1600200" y="1787825"/>
              <a:ext cx="1838276" cy="1752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6" name="Straight Connector 155"/>
            <p:cNvCxnSpPr/>
            <p:nvPr/>
          </p:nvCxnSpPr>
          <p:spPr bwMode="auto">
            <a:xfrm flipV="1">
              <a:off x="1390952" y="1775734"/>
              <a:ext cx="185057" cy="46672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7" name="Straight Connector 156"/>
            <p:cNvCxnSpPr/>
            <p:nvPr/>
          </p:nvCxnSpPr>
          <p:spPr bwMode="auto">
            <a:xfrm rot="10800000">
              <a:off x="1390952" y="2242457"/>
              <a:ext cx="1179102" cy="9568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9" name="Straight Connector 158"/>
            <p:cNvCxnSpPr/>
            <p:nvPr/>
          </p:nvCxnSpPr>
          <p:spPr bwMode="auto">
            <a:xfrm rot="5400000" flipH="1" flipV="1">
              <a:off x="708704" y="2705778"/>
              <a:ext cx="1145568" cy="21892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flipH="1" flipV="1">
              <a:off x="1172025" y="3388025"/>
              <a:ext cx="367506" cy="8103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 flipH="1">
              <a:off x="1172025" y="2589740"/>
              <a:ext cx="3691878" cy="7982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/>
            <p:cNvCxnSpPr/>
            <p:nvPr/>
          </p:nvCxnSpPr>
          <p:spPr bwMode="auto">
            <a:xfrm flipH="1">
              <a:off x="1172025" y="2935660"/>
              <a:ext cx="6086136" cy="4523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/>
            <p:cNvCxnSpPr/>
            <p:nvPr/>
          </p:nvCxnSpPr>
          <p:spPr bwMode="auto">
            <a:xfrm flipH="1">
              <a:off x="1172025" y="3171520"/>
              <a:ext cx="4458116" cy="2165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Straight Connector 165"/>
            <p:cNvCxnSpPr/>
            <p:nvPr/>
          </p:nvCxnSpPr>
          <p:spPr bwMode="auto">
            <a:xfrm flipH="1">
              <a:off x="1172025" y="3199340"/>
              <a:ext cx="1398021" cy="1886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8" name="Straight Connector 167"/>
            <p:cNvCxnSpPr/>
            <p:nvPr/>
          </p:nvCxnSpPr>
          <p:spPr bwMode="auto">
            <a:xfrm flipH="1" flipV="1">
              <a:off x="1172025" y="3388025"/>
              <a:ext cx="2266451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Straight Connector 168"/>
            <p:cNvCxnSpPr/>
            <p:nvPr/>
          </p:nvCxnSpPr>
          <p:spPr bwMode="auto">
            <a:xfrm flipH="1" flipV="1">
              <a:off x="1172025" y="3388025"/>
              <a:ext cx="892441" cy="5285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1" name="Straight Connector 170"/>
            <p:cNvCxnSpPr/>
            <p:nvPr/>
          </p:nvCxnSpPr>
          <p:spPr bwMode="auto">
            <a:xfrm flipV="1">
              <a:off x="1539531" y="3916590"/>
              <a:ext cx="524935" cy="2818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2" name="Straight Connector 171"/>
            <p:cNvCxnSpPr/>
            <p:nvPr/>
          </p:nvCxnSpPr>
          <p:spPr bwMode="auto">
            <a:xfrm flipV="1">
              <a:off x="1539531" y="3540425"/>
              <a:ext cx="1898945" cy="6579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4" name="Straight Connector 173"/>
            <p:cNvCxnSpPr>
              <a:endCxn id="148" idx="6"/>
            </p:cNvCxnSpPr>
            <p:nvPr/>
          </p:nvCxnSpPr>
          <p:spPr bwMode="auto">
            <a:xfrm flipV="1">
              <a:off x="1539531" y="2920448"/>
              <a:ext cx="5751479" cy="127795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/>
            <p:cNvCxnSpPr/>
            <p:nvPr/>
          </p:nvCxnSpPr>
          <p:spPr bwMode="auto">
            <a:xfrm>
              <a:off x="1539531" y="4198405"/>
              <a:ext cx="914400" cy="2358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 flipV="1">
              <a:off x="1539531" y="3460595"/>
              <a:ext cx="5467239" cy="73781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1172025" y="3388025"/>
              <a:ext cx="5834745" cy="725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 flipV="1">
              <a:off x="2064466" y="3540425"/>
              <a:ext cx="1374010" cy="3761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2570046" y="3199340"/>
              <a:ext cx="868430" cy="3410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2064466" y="3916590"/>
              <a:ext cx="389465" cy="5176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 flipV="1">
              <a:off x="2453931" y="4234690"/>
              <a:ext cx="1828785" cy="1995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2453931" y="4434265"/>
              <a:ext cx="1962039" cy="3979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7" name="Straight Connector 186"/>
            <p:cNvCxnSpPr/>
            <p:nvPr/>
          </p:nvCxnSpPr>
          <p:spPr bwMode="auto">
            <a:xfrm>
              <a:off x="3438476" y="3540425"/>
              <a:ext cx="844240" cy="6942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Straight Connector 188"/>
            <p:cNvCxnSpPr/>
            <p:nvPr/>
          </p:nvCxnSpPr>
          <p:spPr bwMode="auto">
            <a:xfrm flipV="1">
              <a:off x="3438476" y="3171520"/>
              <a:ext cx="2191665" cy="3689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3438476" y="3540425"/>
              <a:ext cx="1255888" cy="1040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 flipV="1">
              <a:off x="4694364" y="2589740"/>
              <a:ext cx="169539" cy="10547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Straight Connector 192"/>
            <p:cNvCxnSpPr/>
            <p:nvPr/>
          </p:nvCxnSpPr>
          <p:spPr bwMode="auto">
            <a:xfrm flipV="1">
              <a:off x="4282716" y="3644445"/>
              <a:ext cx="411648" cy="59024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 flipH="1" flipV="1">
              <a:off x="4282716" y="4234690"/>
              <a:ext cx="133254" cy="5975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 flipH="1" flipV="1">
              <a:off x="4694364" y="3644445"/>
              <a:ext cx="1474206" cy="92649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8" name="Straight Connector 197"/>
            <p:cNvCxnSpPr/>
            <p:nvPr/>
          </p:nvCxnSpPr>
          <p:spPr bwMode="auto">
            <a:xfrm flipH="1">
              <a:off x="4415970" y="4570940"/>
              <a:ext cx="1752600" cy="26125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9" name="Straight Connector 198"/>
            <p:cNvCxnSpPr/>
            <p:nvPr/>
          </p:nvCxnSpPr>
          <p:spPr bwMode="auto">
            <a:xfrm flipH="1" flipV="1">
              <a:off x="4415970" y="4832195"/>
              <a:ext cx="853925" cy="3410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Straight Connector 200"/>
            <p:cNvCxnSpPr/>
            <p:nvPr/>
          </p:nvCxnSpPr>
          <p:spPr bwMode="auto">
            <a:xfrm flipH="1" flipV="1">
              <a:off x="4694364" y="3644445"/>
              <a:ext cx="575531" cy="15288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 flipH="1" flipV="1">
              <a:off x="4863903" y="2589740"/>
              <a:ext cx="2394258" cy="3459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4" name="Straight Connector 203"/>
            <p:cNvCxnSpPr/>
            <p:nvPr/>
          </p:nvCxnSpPr>
          <p:spPr bwMode="auto">
            <a:xfrm flipH="1" flipV="1">
              <a:off x="4863903" y="2589740"/>
              <a:ext cx="766238" cy="5817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5" name="Straight Connector 204"/>
            <p:cNvCxnSpPr/>
            <p:nvPr/>
          </p:nvCxnSpPr>
          <p:spPr bwMode="auto">
            <a:xfrm flipH="1">
              <a:off x="5269895" y="4570940"/>
              <a:ext cx="898675" cy="6023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7" name="Straight Connector 206"/>
            <p:cNvCxnSpPr/>
            <p:nvPr/>
          </p:nvCxnSpPr>
          <p:spPr bwMode="auto">
            <a:xfrm flipH="1">
              <a:off x="5630141" y="2935660"/>
              <a:ext cx="1628020" cy="2358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8" name="Straight Connector 207"/>
            <p:cNvCxnSpPr/>
            <p:nvPr/>
          </p:nvCxnSpPr>
          <p:spPr bwMode="auto">
            <a:xfrm flipH="1" flipV="1">
              <a:off x="5630141" y="3171520"/>
              <a:ext cx="1376629" cy="2890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0" name="Straight Connector 209"/>
            <p:cNvCxnSpPr/>
            <p:nvPr/>
          </p:nvCxnSpPr>
          <p:spPr bwMode="auto">
            <a:xfrm flipH="1" flipV="1">
              <a:off x="5630141" y="3171520"/>
              <a:ext cx="538429" cy="13994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1" name="Straight Connector 210"/>
            <p:cNvCxnSpPr/>
            <p:nvPr/>
          </p:nvCxnSpPr>
          <p:spPr bwMode="auto">
            <a:xfrm flipH="1">
              <a:off x="6168570" y="4033910"/>
              <a:ext cx="784791" cy="5370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3" name="Straight Connector 212"/>
            <p:cNvCxnSpPr/>
            <p:nvPr/>
          </p:nvCxnSpPr>
          <p:spPr bwMode="auto">
            <a:xfrm flipH="1" flipV="1">
              <a:off x="6168570" y="4570940"/>
              <a:ext cx="500551" cy="8744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Straight Connector 213"/>
            <p:cNvCxnSpPr/>
            <p:nvPr/>
          </p:nvCxnSpPr>
          <p:spPr bwMode="auto">
            <a:xfrm flipH="1">
              <a:off x="6941266" y="3460595"/>
              <a:ext cx="53409" cy="5733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6" name="Straight Connector 215"/>
            <p:cNvCxnSpPr/>
            <p:nvPr/>
          </p:nvCxnSpPr>
          <p:spPr bwMode="auto">
            <a:xfrm flipH="1">
              <a:off x="7006770" y="2935660"/>
              <a:ext cx="251391" cy="5249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7" name="Straight Connector 216"/>
            <p:cNvCxnSpPr/>
            <p:nvPr/>
          </p:nvCxnSpPr>
          <p:spPr bwMode="auto">
            <a:xfrm flipH="1">
              <a:off x="7246066" y="2702225"/>
              <a:ext cx="287676" cy="2213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Definition of a Graph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auto">
          <a:xfrm>
            <a:off x="488950" y="1371600"/>
            <a:ext cx="81645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A </a:t>
            </a:r>
            <a:r>
              <a:rPr lang="en-US" sz="2400" i="1" dirty="0"/>
              <a:t>graph</a:t>
            </a:r>
            <a:r>
              <a:rPr lang="en-US" sz="2400" b="0" dirty="0"/>
              <a:t> consists of a set of </a:t>
            </a:r>
            <a:r>
              <a:rPr lang="en-US" sz="2400" i="1" dirty="0"/>
              <a:t>nodes</a:t>
            </a:r>
            <a:r>
              <a:rPr lang="en-US" sz="2400" b="0" dirty="0"/>
              <a:t> together with a set of </a:t>
            </a:r>
            <a:r>
              <a:rPr lang="en-US" sz="2400" i="1" dirty="0"/>
              <a:t>arcs</a:t>
            </a:r>
            <a:r>
              <a:rPr lang="en-US" sz="2400" b="0" dirty="0"/>
              <a:t>.  The nodes correspond to the dots or circles in a graph </a:t>
            </a:r>
            <a:r>
              <a:rPr lang="en-US" sz="2400" b="0" dirty="0" smtClean="0"/>
              <a:t>diagram and </a:t>
            </a:r>
            <a:r>
              <a:rPr lang="en-US" sz="2400" b="0" dirty="0"/>
              <a:t>the arcs correspond to the links that connect two nodes.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A graph can either be </a:t>
            </a:r>
            <a:r>
              <a:rPr lang="en-US" sz="2400" i="1" dirty="0" smtClean="0"/>
              <a:t>directed </a:t>
            </a:r>
            <a:r>
              <a:rPr lang="en-US" sz="2400" b="0" i="1" dirty="0" smtClean="0"/>
              <a:t>or </a:t>
            </a:r>
            <a:r>
              <a:rPr lang="en-US" sz="2400" i="1" dirty="0" smtClean="0"/>
              <a:t>undirected</a:t>
            </a:r>
            <a:r>
              <a:rPr lang="en-US" sz="2400" b="0" dirty="0" smtClean="0"/>
              <a:t>.</a:t>
            </a:r>
            <a:endParaRPr lang="en-US" sz="2400" b="0" dirty="0"/>
          </a:p>
        </p:txBody>
      </p:sp>
      <p:sp>
        <p:nvSpPr>
          <p:cNvPr id="3" name="Oval 2"/>
          <p:cNvSpPr/>
          <p:nvPr/>
        </p:nvSpPr>
        <p:spPr bwMode="auto">
          <a:xfrm>
            <a:off x="1857316" y="3575872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861447" y="4979444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2388064" y="4192084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370469" y="4169766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5" name="Straight Arrow Connector 4"/>
          <p:cNvCxnSpPr>
            <a:stCxn id="3" idx="3"/>
            <a:endCxn id="8" idx="7"/>
          </p:cNvCxnSpPr>
          <p:nvPr/>
        </p:nvCxnSpPr>
        <p:spPr bwMode="auto">
          <a:xfrm flipH="1">
            <a:off x="1500551" y="3705954"/>
            <a:ext cx="379083" cy="4861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>
            <a:stCxn id="3" idx="5"/>
            <a:endCxn id="7" idx="1"/>
          </p:cNvCxnSpPr>
          <p:nvPr/>
        </p:nvCxnSpPr>
        <p:spPr bwMode="auto">
          <a:xfrm>
            <a:off x="1987398" y="3705954"/>
            <a:ext cx="422984" cy="5084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>
            <a:stCxn id="7" idx="3"/>
            <a:endCxn id="6" idx="7"/>
          </p:cNvCxnSpPr>
          <p:nvPr/>
        </p:nvCxnSpPr>
        <p:spPr bwMode="auto">
          <a:xfrm flipH="1">
            <a:off x="1991529" y="4322166"/>
            <a:ext cx="418853" cy="6795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/>
          <p:cNvCxnSpPr>
            <a:stCxn id="8" idx="5"/>
            <a:endCxn id="6" idx="1"/>
          </p:cNvCxnSpPr>
          <p:nvPr/>
        </p:nvCxnSpPr>
        <p:spPr bwMode="auto">
          <a:xfrm>
            <a:off x="1500551" y="4299848"/>
            <a:ext cx="383214" cy="7019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984504" y="3886200"/>
            <a:ext cx="1530096" cy="35868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92928" name="TextBox 892927"/>
          <p:cNvSpPr txBox="1"/>
          <p:nvPr/>
        </p:nvSpPr>
        <p:spPr>
          <a:xfrm>
            <a:off x="1282602" y="3117132"/>
            <a:ext cx="1393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Directed Graph</a:t>
            </a:r>
            <a:endParaRPr lang="en-US" dirty="0"/>
          </a:p>
        </p:txBody>
      </p:sp>
      <p:sp>
        <p:nvSpPr>
          <p:cNvPr id="36" name="Oval 35"/>
          <p:cNvSpPr/>
          <p:nvPr/>
        </p:nvSpPr>
        <p:spPr bwMode="auto">
          <a:xfrm>
            <a:off x="5489052" y="3855710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553200" y="3662714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5328592" y="4481593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6838627" y="4623092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096000" y="4348514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892933" name="Straight Connector 892932"/>
          <p:cNvCxnSpPr>
            <a:stCxn id="36" idx="5"/>
            <a:endCxn id="40" idx="1"/>
          </p:cNvCxnSpPr>
          <p:nvPr/>
        </p:nvCxnSpPr>
        <p:spPr bwMode="auto">
          <a:xfrm>
            <a:off x="5619134" y="3985792"/>
            <a:ext cx="499184" cy="3850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2936" name="Straight Connector 892935"/>
          <p:cNvCxnSpPr>
            <a:stCxn id="40" idx="2"/>
            <a:endCxn id="38" idx="6"/>
          </p:cNvCxnSpPr>
          <p:nvPr/>
        </p:nvCxnSpPr>
        <p:spPr bwMode="auto">
          <a:xfrm flipH="1">
            <a:off x="5480992" y="4424714"/>
            <a:ext cx="615008" cy="1330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2938" name="Straight Connector 892937"/>
          <p:cNvCxnSpPr>
            <a:stCxn id="37" idx="3"/>
            <a:endCxn id="36" idx="6"/>
          </p:cNvCxnSpPr>
          <p:nvPr/>
        </p:nvCxnSpPr>
        <p:spPr bwMode="auto">
          <a:xfrm flipH="1">
            <a:off x="5641452" y="3792796"/>
            <a:ext cx="934066" cy="13911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2940" name="Straight Connector 892939"/>
          <p:cNvCxnSpPr>
            <a:stCxn id="40" idx="6"/>
            <a:endCxn id="39" idx="2"/>
          </p:cNvCxnSpPr>
          <p:nvPr/>
        </p:nvCxnSpPr>
        <p:spPr bwMode="auto">
          <a:xfrm>
            <a:off x="6248400" y="4424714"/>
            <a:ext cx="590227" cy="2745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2943" name="Straight Connector 892942"/>
          <p:cNvCxnSpPr>
            <a:stCxn id="37" idx="4"/>
            <a:endCxn id="40" idx="7"/>
          </p:cNvCxnSpPr>
          <p:nvPr/>
        </p:nvCxnSpPr>
        <p:spPr bwMode="auto">
          <a:xfrm flipH="1">
            <a:off x="6226082" y="3815114"/>
            <a:ext cx="403318" cy="5557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5350961" y="3121223"/>
            <a:ext cx="1592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Undirected Graph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29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Graph Terminology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897027" name="Rectangle 3"/>
          <p:cNvSpPr>
            <a:spLocks noChangeArrowheads="1"/>
          </p:cNvSpPr>
          <p:nvPr/>
        </p:nvSpPr>
        <p:spPr bwMode="auto">
          <a:xfrm>
            <a:off x="488950" y="1219200"/>
            <a:ext cx="816451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Mathematicians often use the words </a:t>
            </a:r>
            <a:r>
              <a:rPr lang="en-US" sz="2400" i="1" dirty="0"/>
              <a:t>vertex</a:t>
            </a:r>
            <a:r>
              <a:rPr lang="en-US" sz="2400" b="0" dirty="0"/>
              <a:t> and </a:t>
            </a:r>
            <a:r>
              <a:rPr lang="en-US" sz="2400" i="1" dirty="0"/>
              <a:t>edge</a:t>
            </a:r>
            <a:r>
              <a:rPr lang="en-US" sz="2400" b="0" dirty="0"/>
              <a:t> for the structures that computer scientists call </a:t>
            </a:r>
            <a:r>
              <a:rPr lang="en-US" sz="2400" i="1" dirty="0"/>
              <a:t>node</a:t>
            </a:r>
            <a:r>
              <a:rPr lang="en-US" sz="2400" b="0" dirty="0"/>
              <a:t> and </a:t>
            </a:r>
            <a:r>
              <a:rPr lang="en-US" sz="2400" i="1" dirty="0" smtClean="0"/>
              <a:t>arc</a:t>
            </a:r>
            <a:r>
              <a:rPr lang="en-US" sz="2400" b="0" dirty="0" smtClean="0"/>
              <a:t>. 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The </a:t>
            </a:r>
            <a:r>
              <a:rPr lang="en-US" sz="2400" b="0" dirty="0"/>
              <a:t>nodes to which a particular node is connected are called its </a:t>
            </a:r>
            <a:r>
              <a:rPr lang="en-US" sz="2400" i="1" dirty="0"/>
              <a:t>neighbors</a:t>
            </a:r>
            <a:r>
              <a:rPr lang="en-US" sz="2400" b="0" dirty="0"/>
              <a:t>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In an undirected graph, the </a:t>
            </a:r>
            <a:r>
              <a:rPr lang="en-US" sz="2400" b="0" dirty="0" smtClean="0"/>
              <a:t>number of arcs </a:t>
            </a:r>
            <a:r>
              <a:rPr lang="en-US" sz="2400" b="0" dirty="0"/>
              <a:t>from a node is called its </a:t>
            </a:r>
            <a:r>
              <a:rPr lang="en-US" sz="2400" i="1" dirty="0"/>
              <a:t>degree</a:t>
            </a:r>
            <a:r>
              <a:rPr lang="en-US" sz="2400" b="0" dirty="0"/>
              <a:t>.  </a:t>
            </a:r>
            <a:endParaRPr lang="en-US" sz="2400" b="0" dirty="0" smtClean="0"/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/>
              <a:t>In </a:t>
            </a:r>
            <a:r>
              <a:rPr lang="en-US" sz="2400" b="0" dirty="0"/>
              <a:t>a directed graph, the number of arcs leading outward is called the </a:t>
            </a:r>
            <a:r>
              <a:rPr lang="en-US" sz="2400" i="1" dirty="0"/>
              <a:t>out-degree</a:t>
            </a:r>
            <a:r>
              <a:rPr lang="en-US" sz="2400" b="0" dirty="0"/>
              <a:t>, and the number of arcs leading inward is called the </a:t>
            </a:r>
            <a:r>
              <a:rPr lang="en-US" sz="2400" i="1" dirty="0"/>
              <a:t>in-degree</a:t>
            </a:r>
            <a:r>
              <a:rPr lang="en-US" sz="2400" b="0" dirty="0"/>
              <a:t>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A series of arcs that connect two nodes is called a </a:t>
            </a:r>
            <a:r>
              <a:rPr lang="en-US" sz="2400" i="1" dirty="0"/>
              <a:t>path</a:t>
            </a:r>
            <a:r>
              <a:rPr lang="en-US" sz="2400" b="0" dirty="0"/>
              <a:t>.  A path that returns to its starting point is called a </a:t>
            </a:r>
            <a:r>
              <a:rPr lang="en-US" sz="2400" i="1" dirty="0"/>
              <a:t>cycle</a:t>
            </a:r>
            <a:r>
              <a:rPr lang="en-US" sz="2400" b="0" dirty="0"/>
              <a:t>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/>
              <a:t>A graph in which there is a path between every pair of nodes is said to be </a:t>
            </a:r>
            <a:r>
              <a:rPr lang="en-US" sz="2400" i="1" dirty="0"/>
              <a:t>connected</a:t>
            </a:r>
            <a:r>
              <a:rPr lang="en-US" sz="2400" b="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70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Graph Terminology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0" name="Picture 51" descr="PathfinderUSA-1"/>
          <p:cNvPicPr>
            <a:picLocks noChangeAspect="1" noChangeArrowheads="1"/>
          </p:cNvPicPr>
          <p:nvPr/>
        </p:nvPicPr>
        <p:blipFill>
          <a:blip r:embed="rId3"/>
          <a:srcRect t="5064" b="8631"/>
          <a:stretch>
            <a:fillRect/>
          </a:stretch>
        </p:blipFill>
        <p:spPr bwMode="auto">
          <a:xfrm>
            <a:off x="812800" y="1371600"/>
            <a:ext cx="7504113" cy="4572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grpSp>
        <p:nvGrpSpPr>
          <p:cNvPr id="92" name="Group 91"/>
          <p:cNvGrpSpPr/>
          <p:nvPr/>
        </p:nvGrpSpPr>
        <p:grpSpPr>
          <a:xfrm>
            <a:off x="1104290" y="1591735"/>
            <a:ext cx="7595210" cy="3902075"/>
            <a:chOff x="1104290" y="1667935"/>
            <a:chExt cx="7595210" cy="3902075"/>
          </a:xfrm>
        </p:grpSpPr>
        <p:sp>
          <p:nvSpPr>
            <p:cNvPr id="93" name="Text Box 30"/>
            <p:cNvSpPr txBox="1">
              <a:spLocks noChangeArrowheads="1"/>
            </p:cNvSpPr>
            <p:nvPr/>
          </p:nvSpPr>
          <p:spPr bwMode="auto">
            <a:xfrm>
              <a:off x="1574800" y="16679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Seattle</a:t>
              </a:r>
            </a:p>
          </p:txBody>
        </p:sp>
        <p:sp>
          <p:nvSpPr>
            <p:cNvPr id="95" name="Text Box 31"/>
            <p:cNvSpPr txBox="1">
              <a:spLocks noChangeArrowheads="1"/>
            </p:cNvSpPr>
            <p:nvPr/>
          </p:nvSpPr>
          <p:spPr bwMode="auto">
            <a:xfrm>
              <a:off x="1369180" y="211773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dirty="0">
                  <a:latin typeface="Helvetica" charset="0"/>
                </a:rPr>
                <a:t>Portland</a:t>
              </a:r>
            </a:p>
          </p:txBody>
        </p:sp>
        <p:sp>
          <p:nvSpPr>
            <p:cNvPr id="96" name="Text Box 32"/>
            <p:cNvSpPr txBox="1">
              <a:spLocks noChangeArrowheads="1"/>
            </p:cNvSpPr>
            <p:nvPr/>
          </p:nvSpPr>
          <p:spPr bwMode="auto">
            <a:xfrm>
              <a:off x="1130300" y="32554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SanFrancisco</a:t>
              </a:r>
            </a:p>
          </p:txBody>
        </p:sp>
        <p:sp>
          <p:nvSpPr>
            <p:cNvPr id="98" name="Text Box 33"/>
            <p:cNvSpPr txBox="1">
              <a:spLocks noChangeArrowheads="1"/>
            </p:cNvSpPr>
            <p:nvPr/>
          </p:nvSpPr>
          <p:spPr bwMode="auto">
            <a:xfrm>
              <a:off x="1511300" y="40650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LosAngeles</a:t>
              </a:r>
            </a:p>
          </p:txBody>
        </p:sp>
        <p:sp>
          <p:nvSpPr>
            <p:cNvPr id="99" name="Text Box 34"/>
            <p:cNvSpPr txBox="1">
              <a:spLocks noChangeArrowheads="1"/>
            </p:cNvSpPr>
            <p:nvPr/>
          </p:nvSpPr>
          <p:spPr bwMode="auto">
            <a:xfrm>
              <a:off x="2032000" y="37888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LasVegas</a:t>
              </a:r>
            </a:p>
          </p:txBody>
        </p:sp>
        <p:sp>
          <p:nvSpPr>
            <p:cNvPr id="101" name="Text Box 35"/>
            <p:cNvSpPr txBox="1">
              <a:spLocks noChangeArrowheads="1"/>
            </p:cNvSpPr>
            <p:nvPr/>
          </p:nvSpPr>
          <p:spPr bwMode="auto">
            <a:xfrm>
              <a:off x="2527300" y="3052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SaltLakeCity</a:t>
              </a:r>
            </a:p>
          </p:txBody>
        </p:sp>
        <p:sp>
          <p:nvSpPr>
            <p:cNvPr id="103" name="Text Box 36"/>
            <p:cNvSpPr txBox="1">
              <a:spLocks noChangeArrowheads="1"/>
            </p:cNvSpPr>
            <p:nvPr/>
          </p:nvSpPr>
          <p:spPr bwMode="auto">
            <a:xfrm>
              <a:off x="3403600" y="34173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Denver</a:t>
              </a:r>
            </a:p>
          </p:txBody>
        </p:sp>
        <p:sp>
          <p:nvSpPr>
            <p:cNvPr id="104" name="Text Box 37"/>
            <p:cNvSpPr txBox="1">
              <a:spLocks noChangeArrowheads="1"/>
            </p:cNvSpPr>
            <p:nvPr/>
          </p:nvSpPr>
          <p:spPr bwMode="auto">
            <a:xfrm>
              <a:off x="2425700" y="4322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Phoenix</a:t>
              </a:r>
            </a:p>
          </p:txBody>
        </p:sp>
        <p:sp>
          <p:nvSpPr>
            <p:cNvPr id="106" name="Text Box 38"/>
            <p:cNvSpPr txBox="1">
              <a:spLocks noChangeArrowheads="1"/>
            </p:cNvSpPr>
            <p:nvPr/>
          </p:nvSpPr>
          <p:spPr bwMode="auto">
            <a:xfrm>
              <a:off x="4813300" y="24553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Minneapolis</a:t>
              </a:r>
            </a:p>
          </p:txBody>
        </p:sp>
        <p:sp>
          <p:nvSpPr>
            <p:cNvPr id="107" name="Text Box 39"/>
            <p:cNvSpPr txBox="1">
              <a:spLocks noChangeArrowheads="1"/>
            </p:cNvSpPr>
            <p:nvPr/>
          </p:nvSpPr>
          <p:spPr bwMode="auto">
            <a:xfrm>
              <a:off x="5588000" y="30490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Chicago</a:t>
              </a:r>
            </a:p>
          </p:txBody>
        </p:sp>
        <p:sp>
          <p:nvSpPr>
            <p:cNvPr id="109" name="Text Box 40"/>
            <p:cNvSpPr txBox="1">
              <a:spLocks noChangeArrowheads="1"/>
            </p:cNvSpPr>
            <p:nvPr/>
          </p:nvSpPr>
          <p:spPr bwMode="auto">
            <a:xfrm>
              <a:off x="4660900" y="35189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KansasCity</a:t>
              </a:r>
            </a:p>
          </p:txBody>
        </p:sp>
        <p:sp>
          <p:nvSpPr>
            <p:cNvPr id="110" name="Text Box 41"/>
            <p:cNvSpPr txBox="1">
              <a:spLocks noChangeArrowheads="1"/>
            </p:cNvSpPr>
            <p:nvPr/>
          </p:nvSpPr>
          <p:spPr bwMode="auto">
            <a:xfrm>
              <a:off x="4267200" y="4119035"/>
              <a:ext cx="11557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OklahomaCity</a:t>
              </a:r>
            </a:p>
          </p:txBody>
        </p:sp>
        <p:sp>
          <p:nvSpPr>
            <p:cNvPr id="112" name="Text Box 42"/>
            <p:cNvSpPr txBox="1">
              <a:spLocks noChangeArrowheads="1"/>
            </p:cNvSpPr>
            <p:nvPr/>
          </p:nvSpPr>
          <p:spPr bwMode="auto">
            <a:xfrm>
              <a:off x="4381500" y="47032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Dallas</a:t>
              </a:r>
            </a:p>
          </p:txBody>
        </p:sp>
        <p:sp>
          <p:nvSpPr>
            <p:cNvPr id="113" name="Text Box 43"/>
            <p:cNvSpPr txBox="1">
              <a:spLocks noChangeArrowheads="1"/>
            </p:cNvSpPr>
            <p:nvPr/>
          </p:nvSpPr>
          <p:spPr bwMode="auto">
            <a:xfrm>
              <a:off x="5245100" y="5042960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NewOrleans</a:t>
              </a:r>
            </a:p>
          </p:txBody>
        </p:sp>
        <p:sp>
          <p:nvSpPr>
            <p:cNvPr id="115" name="Text Box 44"/>
            <p:cNvSpPr txBox="1">
              <a:spLocks noChangeArrowheads="1"/>
            </p:cNvSpPr>
            <p:nvPr/>
          </p:nvSpPr>
          <p:spPr bwMode="auto">
            <a:xfrm>
              <a:off x="6121400" y="44365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Atlanta</a:t>
              </a:r>
            </a:p>
          </p:txBody>
        </p:sp>
        <p:sp>
          <p:nvSpPr>
            <p:cNvPr id="116" name="Text Box 45"/>
            <p:cNvSpPr txBox="1">
              <a:spLocks noChangeArrowheads="1"/>
            </p:cNvSpPr>
            <p:nvPr/>
          </p:nvSpPr>
          <p:spPr bwMode="auto">
            <a:xfrm>
              <a:off x="6616700" y="53255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Orlando</a:t>
              </a:r>
            </a:p>
          </p:txBody>
        </p:sp>
        <p:sp>
          <p:nvSpPr>
            <p:cNvPr id="118" name="Text Box 46"/>
            <p:cNvSpPr txBox="1">
              <a:spLocks noChangeArrowheads="1"/>
            </p:cNvSpPr>
            <p:nvPr/>
          </p:nvSpPr>
          <p:spPr bwMode="auto">
            <a:xfrm>
              <a:off x="6908800" y="3903135"/>
              <a:ext cx="1066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Raleigh</a:t>
              </a:r>
            </a:p>
          </p:txBody>
        </p:sp>
        <p:sp>
          <p:nvSpPr>
            <p:cNvPr id="119" name="Text Box 47"/>
            <p:cNvSpPr txBox="1">
              <a:spLocks noChangeArrowheads="1"/>
            </p:cNvSpPr>
            <p:nvPr/>
          </p:nvSpPr>
          <p:spPr bwMode="auto">
            <a:xfrm>
              <a:off x="6985000" y="3323698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WashingtonDC</a:t>
              </a:r>
            </a:p>
          </p:txBody>
        </p:sp>
        <p:sp>
          <p:nvSpPr>
            <p:cNvPr id="121" name="Text Box 48"/>
            <p:cNvSpPr txBox="1">
              <a:spLocks noChangeArrowheads="1"/>
            </p:cNvSpPr>
            <p:nvPr/>
          </p:nvSpPr>
          <p:spPr bwMode="auto">
            <a:xfrm>
              <a:off x="7239000" y="2810935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NewYork</a:t>
              </a:r>
            </a:p>
          </p:txBody>
        </p:sp>
        <p:sp>
          <p:nvSpPr>
            <p:cNvPr id="122" name="Text Box 49"/>
            <p:cNvSpPr txBox="1">
              <a:spLocks noChangeArrowheads="1"/>
            </p:cNvSpPr>
            <p:nvPr/>
          </p:nvSpPr>
          <p:spPr bwMode="auto">
            <a:xfrm>
              <a:off x="7518400" y="2582335"/>
              <a:ext cx="11811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>
                  <a:latin typeface="Helvetica" charset="0"/>
                </a:rPr>
                <a:t>Boston</a:t>
              </a:r>
            </a:p>
          </p:txBody>
        </p:sp>
        <p:sp>
          <p:nvSpPr>
            <p:cNvPr id="124" name="Oval 123"/>
            <p:cNvSpPr/>
            <p:nvPr/>
          </p:nvSpPr>
          <p:spPr bwMode="auto">
            <a:xfrm>
              <a:off x="1532465" y="17223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5" name="Oval 124"/>
            <p:cNvSpPr/>
            <p:nvPr/>
          </p:nvSpPr>
          <p:spPr bwMode="auto">
            <a:xfrm>
              <a:off x="1348615" y="219041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7" name="Oval 126"/>
            <p:cNvSpPr/>
            <p:nvPr/>
          </p:nvSpPr>
          <p:spPr bwMode="auto">
            <a:xfrm>
              <a:off x="1104290" y="33225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8" name="Oval 127"/>
            <p:cNvSpPr/>
            <p:nvPr/>
          </p:nvSpPr>
          <p:spPr bwMode="auto">
            <a:xfrm>
              <a:off x="1471796" y="413290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29" name="Oval 128"/>
            <p:cNvSpPr/>
            <p:nvPr/>
          </p:nvSpPr>
          <p:spPr bwMode="auto">
            <a:xfrm>
              <a:off x="2386196" y="436876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1" name="Oval 130"/>
            <p:cNvSpPr/>
            <p:nvPr/>
          </p:nvSpPr>
          <p:spPr bwMode="auto">
            <a:xfrm>
              <a:off x="1996731" y="386318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2" name="Oval 131"/>
            <p:cNvSpPr/>
            <p:nvPr/>
          </p:nvSpPr>
          <p:spPr bwMode="auto">
            <a:xfrm>
              <a:off x="2502311" y="31338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3" name="Oval 132"/>
            <p:cNvSpPr/>
            <p:nvPr/>
          </p:nvSpPr>
          <p:spPr bwMode="auto">
            <a:xfrm>
              <a:off x="3370741" y="34749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4" name="Oval 133"/>
            <p:cNvSpPr/>
            <p:nvPr/>
          </p:nvSpPr>
          <p:spPr bwMode="auto">
            <a:xfrm>
              <a:off x="4214981" y="416918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5" name="Oval 134"/>
            <p:cNvSpPr/>
            <p:nvPr/>
          </p:nvSpPr>
          <p:spPr bwMode="auto">
            <a:xfrm>
              <a:off x="4348235" y="476669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7" name="Oval 136"/>
            <p:cNvSpPr/>
            <p:nvPr/>
          </p:nvSpPr>
          <p:spPr bwMode="auto">
            <a:xfrm>
              <a:off x="4626629" y="357894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38" name="Oval 137"/>
            <p:cNvSpPr/>
            <p:nvPr/>
          </p:nvSpPr>
          <p:spPr bwMode="auto">
            <a:xfrm>
              <a:off x="4796168" y="25242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0" name="Oval 139"/>
            <p:cNvSpPr/>
            <p:nvPr/>
          </p:nvSpPr>
          <p:spPr bwMode="auto">
            <a:xfrm>
              <a:off x="5562406" y="310601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1" name="Oval 140"/>
            <p:cNvSpPr/>
            <p:nvPr/>
          </p:nvSpPr>
          <p:spPr bwMode="auto">
            <a:xfrm>
              <a:off x="5202160" y="510777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2" name="Oval 141"/>
            <p:cNvSpPr/>
            <p:nvPr/>
          </p:nvSpPr>
          <p:spPr bwMode="auto">
            <a:xfrm>
              <a:off x="6601386" y="537992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4" name="Oval 143"/>
            <p:cNvSpPr/>
            <p:nvPr/>
          </p:nvSpPr>
          <p:spPr bwMode="auto">
            <a:xfrm>
              <a:off x="6100835" y="450543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5" name="Oval 144"/>
            <p:cNvSpPr/>
            <p:nvPr/>
          </p:nvSpPr>
          <p:spPr bwMode="auto">
            <a:xfrm>
              <a:off x="6885626" y="396840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7" name="Oval 146"/>
            <p:cNvSpPr/>
            <p:nvPr/>
          </p:nvSpPr>
          <p:spPr bwMode="auto">
            <a:xfrm>
              <a:off x="6939035" y="3395091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48" name="Oval 147"/>
            <p:cNvSpPr/>
            <p:nvPr/>
          </p:nvSpPr>
          <p:spPr bwMode="auto">
            <a:xfrm>
              <a:off x="7190426" y="287015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150" name="Oval 149"/>
            <p:cNvSpPr/>
            <p:nvPr/>
          </p:nvSpPr>
          <p:spPr bwMode="auto">
            <a:xfrm>
              <a:off x="7478102" y="2648816"/>
              <a:ext cx="100584" cy="100584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cxnSp>
          <p:nvCxnSpPr>
            <p:cNvPr id="151" name="Straight Connector 150"/>
            <p:cNvCxnSpPr/>
            <p:nvPr/>
          </p:nvCxnSpPr>
          <p:spPr bwMode="auto">
            <a:xfrm flipH="1" flipV="1">
              <a:off x="1600200" y="1787825"/>
              <a:ext cx="3263703" cy="8019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 flipH="1" flipV="1">
              <a:off x="1600200" y="1787825"/>
              <a:ext cx="3094164" cy="18566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/>
            <p:cNvCxnSpPr/>
            <p:nvPr/>
          </p:nvCxnSpPr>
          <p:spPr bwMode="auto">
            <a:xfrm flipH="1" flipV="1">
              <a:off x="1600200" y="1787825"/>
              <a:ext cx="1838276" cy="1752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6" name="Straight Connector 155"/>
            <p:cNvCxnSpPr/>
            <p:nvPr/>
          </p:nvCxnSpPr>
          <p:spPr bwMode="auto">
            <a:xfrm flipV="1">
              <a:off x="1390952" y="1775734"/>
              <a:ext cx="185057" cy="46672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7" name="Straight Connector 156"/>
            <p:cNvCxnSpPr/>
            <p:nvPr/>
          </p:nvCxnSpPr>
          <p:spPr bwMode="auto">
            <a:xfrm rot="10800000">
              <a:off x="1390952" y="2242457"/>
              <a:ext cx="1179102" cy="9568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9" name="Straight Connector 158"/>
            <p:cNvCxnSpPr/>
            <p:nvPr/>
          </p:nvCxnSpPr>
          <p:spPr bwMode="auto">
            <a:xfrm rot="5400000" flipH="1" flipV="1">
              <a:off x="708704" y="2705778"/>
              <a:ext cx="1145568" cy="21892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flipH="1" flipV="1">
              <a:off x="1172025" y="3388025"/>
              <a:ext cx="367506" cy="8103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 flipH="1">
              <a:off x="1172025" y="2589740"/>
              <a:ext cx="3691878" cy="7982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/>
            <p:cNvCxnSpPr/>
            <p:nvPr/>
          </p:nvCxnSpPr>
          <p:spPr bwMode="auto">
            <a:xfrm flipH="1">
              <a:off x="1172025" y="2935660"/>
              <a:ext cx="6086136" cy="4523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/>
            <p:cNvCxnSpPr/>
            <p:nvPr/>
          </p:nvCxnSpPr>
          <p:spPr bwMode="auto">
            <a:xfrm flipH="1">
              <a:off x="1172025" y="3171520"/>
              <a:ext cx="4458116" cy="2165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Straight Connector 165"/>
            <p:cNvCxnSpPr/>
            <p:nvPr/>
          </p:nvCxnSpPr>
          <p:spPr bwMode="auto">
            <a:xfrm flipH="1">
              <a:off x="1172025" y="3199340"/>
              <a:ext cx="1398021" cy="1886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8" name="Straight Connector 167"/>
            <p:cNvCxnSpPr/>
            <p:nvPr/>
          </p:nvCxnSpPr>
          <p:spPr bwMode="auto">
            <a:xfrm flipH="1" flipV="1">
              <a:off x="1172025" y="3388025"/>
              <a:ext cx="2266451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Straight Connector 168"/>
            <p:cNvCxnSpPr/>
            <p:nvPr/>
          </p:nvCxnSpPr>
          <p:spPr bwMode="auto">
            <a:xfrm flipH="1" flipV="1">
              <a:off x="1172025" y="3388025"/>
              <a:ext cx="892441" cy="5285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1" name="Straight Connector 170"/>
            <p:cNvCxnSpPr/>
            <p:nvPr/>
          </p:nvCxnSpPr>
          <p:spPr bwMode="auto">
            <a:xfrm flipV="1">
              <a:off x="1539531" y="3916590"/>
              <a:ext cx="524935" cy="2818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2" name="Straight Connector 171"/>
            <p:cNvCxnSpPr/>
            <p:nvPr/>
          </p:nvCxnSpPr>
          <p:spPr bwMode="auto">
            <a:xfrm flipV="1">
              <a:off x="1539531" y="3540425"/>
              <a:ext cx="1898945" cy="6579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4" name="Straight Connector 173"/>
            <p:cNvCxnSpPr>
              <a:endCxn id="148" idx="6"/>
            </p:cNvCxnSpPr>
            <p:nvPr/>
          </p:nvCxnSpPr>
          <p:spPr bwMode="auto">
            <a:xfrm flipV="1">
              <a:off x="1539531" y="2920448"/>
              <a:ext cx="5751479" cy="127795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/>
            <p:cNvCxnSpPr/>
            <p:nvPr/>
          </p:nvCxnSpPr>
          <p:spPr bwMode="auto">
            <a:xfrm>
              <a:off x="1539531" y="4198405"/>
              <a:ext cx="914400" cy="2358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 flipV="1">
              <a:off x="1539531" y="3460595"/>
              <a:ext cx="5467239" cy="73781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1172025" y="3388025"/>
              <a:ext cx="5834745" cy="725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 flipV="1">
              <a:off x="2064466" y="3540425"/>
              <a:ext cx="1374010" cy="3761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2570046" y="3199340"/>
              <a:ext cx="868430" cy="3410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2064466" y="3916590"/>
              <a:ext cx="389465" cy="5176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 flipV="1">
              <a:off x="2453931" y="4234690"/>
              <a:ext cx="1828785" cy="1995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2453931" y="4434265"/>
              <a:ext cx="1962039" cy="3979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7" name="Straight Connector 186"/>
            <p:cNvCxnSpPr/>
            <p:nvPr/>
          </p:nvCxnSpPr>
          <p:spPr bwMode="auto">
            <a:xfrm>
              <a:off x="3438476" y="3540425"/>
              <a:ext cx="844240" cy="69426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Straight Connector 188"/>
            <p:cNvCxnSpPr/>
            <p:nvPr/>
          </p:nvCxnSpPr>
          <p:spPr bwMode="auto">
            <a:xfrm flipV="1">
              <a:off x="3438476" y="3171520"/>
              <a:ext cx="2191665" cy="3689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3438476" y="3540425"/>
              <a:ext cx="1255888" cy="1040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 flipV="1">
              <a:off x="4694364" y="2589740"/>
              <a:ext cx="169539" cy="10547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Straight Connector 192"/>
            <p:cNvCxnSpPr/>
            <p:nvPr/>
          </p:nvCxnSpPr>
          <p:spPr bwMode="auto">
            <a:xfrm flipV="1">
              <a:off x="4282716" y="3644445"/>
              <a:ext cx="411648" cy="59024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 flipH="1" flipV="1">
              <a:off x="4282716" y="4234690"/>
              <a:ext cx="133254" cy="5975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 flipH="1" flipV="1">
              <a:off x="4694364" y="3644445"/>
              <a:ext cx="1474206" cy="92649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8" name="Straight Connector 197"/>
            <p:cNvCxnSpPr/>
            <p:nvPr/>
          </p:nvCxnSpPr>
          <p:spPr bwMode="auto">
            <a:xfrm flipH="1">
              <a:off x="4415970" y="4570940"/>
              <a:ext cx="1752600" cy="26125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9" name="Straight Connector 198"/>
            <p:cNvCxnSpPr/>
            <p:nvPr/>
          </p:nvCxnSpPr>
          <p:spPr bwMode="auto">
            <a:xfrm flipH="1" flipV="1">
              <a:off x="4415970" y="4832195"/>
              <a:ext cx="853925" cy="3410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Straight Connector 200"/>
            <p:cNvCxnSpPr/>
            <p:nvPr/>
          </p:nvCxnSpPr>
          <p:spPr bwMode="auto">
            <a:xfrm flipH="1" flipV="1">
              <a:off x="4694364" y="3644445"/>
              <a:ext cx="575531" cy="15288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2" name="Straight Connector 201"/>
            <p:cNvCxnSpPr/>
            <p:nvPr/>
          </p:nvCxnSpPr>
          <p:spPr bwMode="auto">
            <a:xfrm flipH="1" flipV="1">
              <a:off x="4863903" y="2589740"/>
              <a:ext cx="2394258" cy="3459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4" name="Straight Connector 203"/>
            <p:cNvCxnSpPr/>
            <p:nvPr/>
          </p:nvCxnSpPr>
          <p:spPr bwMode="auto">
            <a:xfrm flipH="1" flipV="1">
              <a:off x="4863903" y="2589740"/>
              <a:ext cx="766238" cy="5817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5" name="Straight Connector 204"/>
            <p:cNvCxnSpPr/>
            <p:nvPr/>
          </p:nvCxnSpPr>
          <p:spPr bwMode="auto">
            <a:xfrm flipH="1">
              <a:off x="5269895" y="4570940"/>
              <a:ext cx="898675" cy="6023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7" name="Straight Connector 206"/>
            <p:cNvCxnSpPr/>
            <p:nvPr/>
          </p:nvCxnSpPr>
          <p:spPr bwMode="auto">
            <a:xfrm flipH="1">
              <a:off x="5630141" y="2935660"/>
              <a:ext cx="1628020" cy="2358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8" name="Straight Connector 207"/>
            <p:cNvCxnSpPr/>
            <p:nvPr/>
          </p:nvCxnSpPr>
          <p:spPr bwMode="auto">
            <a:xfrm flipH="1" flipV="1">
              <a:off x="5630141" y="3171520"/>
              <a:ext cx="1376629" cy="2890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0" name="Straight Connector 209"/>
            <p:cNvCxnSpPr/>
            <p:nvPr/>
          </p:nvCxnSpPr>
          <p:spPr bwMode="auto">
            <a:xfrm flipH="1" flipV="1">
              <a:off x="5630141" y="3171520"/>
              <a:ext cx="538429" cy="13994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1" name="Straight Connector 210"/>
            <p:cNvCxnSpPr/>
            <p:nvPr/>
          </p:nvCxnSpPr>
          <p:spPr bwMode="auto">
            <a:xfrm flipH="1">
              <a:off x="6168570" y="4033910"/>
              <a:ext cx="784791" cy="53703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3" name="Straight Connector 212"/>
            <p:cNvCxnSpPr/>
            <p:nvPr/>
          </p:nvCxnSpPr>
          <p:spPr bwMode="auto">
            <a:xfrm flipH="1" flipV="1">
              <a:off x="6168570" y="4570940"/>
              <a:ext cx="500551" cy="87448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Straight Connector 213"/>
            <p:cNvCxnSpPr/>
            <p:nvPr/>
          </p:nvCxnSpPr>
          <p:spPr bwMode="auto">
            <a:xfrm flipH="1">
              <a:off x="6941266" y="3460595"/>
              <a:ext cx="53409" cy="57331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6" name="Straight Connector 215"/>
            <p:cNvCxnSpPr/>
            <p:nvPr/>
          </p:nvCxnSpPr>
          <p:spPr bwMode="auto">
            <a:xfrm flipH="1">
              <a:off x="7006770" y="2935660"/>
              <a:ext cx="251391" cy="5249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7" name="Straight Connector 216"/>
            <p:cNvCxnSpPr/>
            <p:nvPr/>
          </p:nvCxnSpPr>
          <p:spPr bwMode="auto">
            <a:xfrm flipH="1">
              <a:off x="7246066" y="2702225"/>
              <a:ext cx="287676" cy="2213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0441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20509</TotalTime>
  <Words>5000</Words>
  <Application>Microsoft Macintosh PowerPoint</Application>
  <PresentationFormat>On-screen Show (4:3)</PresentationFormat>
  <Paragraphs>601</Paragraphs>
  <Slides>27</Slides>
  <Notes>27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Blank Presentation</vt:lpstr>
      <vt:lpstr>Graphs</vt:lpstr>
      <vt:lpstr>Outline</vt:lpstr>
      <vt:lpstr>Examples of Graphs</vt:lpstr>
      <vt:lpstr>Examples of Graphs</vt:lpstr>
      <vt:lpstr>Examples of Graphs</vt:lpstr>
      <vt:lpstr>Transportation Graphs</vt:lpstr>
      <vt:lpstr>The Definition of a Graph</vt:lpstr>
      <vt:lpstr>Graph Terminology</vt:lpstr>
      <vt:lpstr>Graph Terminology</vt:lpstr>
      <vt:lpstr>Designing a Graph Interface</vt:lpstr>
      <vt:lpstr>Three Strategies</vt:lpstr>
      <vt:lpstr>The low-level graphtypes.h Interface</vt:lpstr>
      <vt:lpstr>The low-level graphtypes.h Interface</vt:lpstr>
      <vt:lpstr>Three Strategies</vt:lpstr>
      <vt:lpstr>Three Strategies</vt:lpstr>
      <vt:lpstr>The class-based graph.h Interface</vt:lpstr>
      <vt:lpstr>The class-based graph.h Interface</vt:lpstr>
      <vt:lpstr>The class-based graph.h Interface</vt:lpstr>
      <vt:lpstr>The class-based graph.h Interface</vt:lpstr>
      <vt:lpstr>The class-based graph.h Interface</vt:lpstr>
      <vt:lpstr>The class-based graph.h Interface</vt:lpstr>
      <vt:lpstr>The class-based graph.h Interface</vt:lpstr>
      <vt:lpstr>The class-based graph.h Interface</vt:lpstr>
      <vt:lpstr>The Private Section of graph.h</vt:lpstr>
      <vt:lpstr>The Implementation Section</vt:lpstr>
      <vt:lpstr>Closing Thoughts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194</cp:revision>
  <dcterms:created xsi:type="dcterms:W3CDTF">2015-02-22T23:54:17Z</dcterms:created>
  <dcterms:modified xsi:type="dcterms:W3CDTF">2015-02-23T03:37:53Z</dcterms:modified>
</cp:coreProperties>
</file>