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Override PartName="/ppt/notesSlides/notesSlide16.xml" ContentType="application/vnd.openxmlformats-officedocument.presentationml.notes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notesSlides/notesSlide20.xml" ContentType="application/vnd.openxmlformats-officedocument.presentationml.notesSlide+xml"/>
  <Override PartName="/ppt/slides/slide15.xml" ContentType="application/vnd.openxmlformats-officedocument.presentationml.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notesSlides/notesSlide18.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slides/slide20.xml" ContentType="application/vnd.openxmlformats-officedocument.presentationml.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s/slide17.xml" ContentType="application/vnd.openxmlformats-officedocument.presentationml.slide+xml"/>
  <Override PartName="/ppt/slides/slide8.xml" ContentType="application/vnd.openxmlformats-officedocument.presentationml.slide+xml"/>
  <Override PartName="/ppt/notesSlides/notesSlide19.xml" ContentType="application/vnd.openxmlformats-officedocument.presentationml.notes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8" r:id="rId1"/>
  </p:sldMasterIdLst>
  <p:notesMasterIdLst>
    <p:notesMasterId r:id="rId22"/>
  </p:notesMasterIdLst>
  <p:sldIdLst>
    <p:sldId id="441" r:id="rId2"/>
    <p:sldId id="506" r:id="rId3"/>
    <p:sldId id="470" r:id="rId4"/>
    <p:sldId id="471" r:id="rId5"/>
    <p:sldId id="480" r:id="rId6"/>
    <p:sldId id="507" r:id="rId7"/>
    <p:sldId id="492" r:id="rId8"/>
    <p:sldId id="504" r:id="rId9"/>
    <p:sldId id="484" r:id="rId10"/>
    <p:sldId id="485" r:id="rId11"/>
    <p:sldId id="505" r:id="rId12"/>
    <p:sldId id="487" r:id="rId13"/>
    <p:sldId id="511" r:id="rId14"/>
    <p:sldId id="489" r:id="rId15"/>
    <p:sldId id="477" r:id="rId16"/>
    <p:sldId id="493" r:id="rId17"/>
    <p:sldId id="494" r:id="rId18"/>
    <p:sldId id="508" r:id="rId19"/>
    <p:sldId id="509" r:id="rId20"/>
    <p:sldId id="369" r:id="rId21"/>
  </p:sldIdLst>
  <p:sldSz cx="9144000" cy="6858000" type="screen4x3"/>
  <p:notesSz cx="9144000" cy="6858000"/>
  <p:defaultTextStyle>
    <a:defPPr>
      <a:defRPr lang="en-US"/>
    </a:defPPr>
    <a:lvl1pPr algn="l" rtl="0" eaLnBrk="0" fontAlgn="base" hangingPunct="0">
      <a:spcBef>
        <a:spcPct val="0"/>
      </a:spcBef>
      <a:spcAft>
        <a:spcPct val="0"/>
      </a:spcAft>
      <a:defRPr sz="1400" b="1" kern="1200">
        <a:solidFill>
          <a:schemeClr val="tx1"/>
        </a:solidFill>
        <a:latin typeface="Times New Roman" charset="0"/>
        <a:ea typeface="+mn-ea"/>
        <a:cs typeface="+mn-cs"/>
      </a:defRPr>
    </a:lvl1pPr>
    <a:lvl2pPr marL="457200" algn="l" rtl="0" eaLnBrk="0" fontAlgn="base" hangingPunct="0">
      <a:spcBef>
        <a:spcPct val="0"/>
      </a:spcBef>
      <a:spcAft>
        <a:spcPct val="0"/>
      </a:spcAft>
      <a:defRPr sz="1400" b="1" kern="1200">
        <a:solidFill>
          <a:schemeClr val="tx1"/>
        </a:solidFill>
        <a:latin typeface="Times New Roman" charset="0"/>
        <a:ea typeface="+mn-ea"/>
        <a:cs typeface="+mn-cs"/>
      </a:defRPr>
    </a:lvl2pPr>
    <a:lvl3pPr marL="914400" algn="l" rtl="0" eaLnBrk="0" fontAlgn="base" hangingPunct="0">
      <a:spcBef>
        <a:spcPct val="0"/>
      </a:spcBef>
      <a:spcAft>
        <a:spcPct val="0"/>
      </a:spcAft>
      <a:defRPr sz="1400" b="1" kern="1200">
        <a:solidFill>
          <a:schemeClr val="tx1"/>
        </a:solidFill>
        <a:latin typeface="Times New Roman" charset="0"/>
        <a:ea typeface="+mn-ea"/>
        <a:cs typeface="+mn-cs"/>
      </a:defRPr>
    </a:lvl3pPr>
    <a:lvl4pPr marL="1371600" algn="l" rtl="0" eaLnBrk="0" fontAlgn="base" hangingPunct="0">
      <a:spcBef>
        <a:spcPct val="0"/>
      </a:spcBef>
      <a:spcAft>
        <a:spcPct val="0"/>
      </a:spcAft>
      <a:defRPr sz="1400" b="1" kern="1200">
        <a:solidFill>
          <a:schemeClr val="tx1"/>
        </a:solidFill>
        <a:latin typeface="Times New Roman" charset="0"/>
        <a:ea typeface="+mn-ea"/>
        <a:cs typeface="+mn-cs"/>
      </a:defRPr>
    </a:lvl4pPr>
    <a:lvl5pPr marL="1828800" algn="l" rtl="0" eaLnBrk="0" fontAlgn="base" hangingPunct="0">
      <a:spcBef>
        <a:spcPct val="0"/>
      </a:spcBef>
      <a:spcAft>
        <a:spcPct val="0"/>
      </a:spcAft>
      <a:defRPr sz="1400" b="1" kern="1200">
        <a:solidFill>
          <a:schemeClr val="tx1"/>
        </a:solidFill>
        <a:latin typeface="Times New Roman" charset="0"/>
        <a:ea typeface="+mn-ea"/>
        <a:cs typeface="+mn-cs"/>
      </a:defRPr>
    </a:lvl5pPr>
    <a:lvl6pPr marL="2286000" algn="l" defTabSz="457200" rtl="0" eaLnBrk="1" latinLnBrk="0" hangingPunct="1">
      <a:defRPr sz="1400" b="1" kern="1200">
        <a:solidFill>
          <a:schemeClr val="tx1"/>
        </a:solidFill>
        <a:latin typeface="Times New Roman" charset="0"/>
        <a:ea typeface="+mn-ea"/>
        <a:cs typeface="+mn-cs"/>
      </a:defRPr>
    </a:lvl6pPr>
    <a:lvl7pPr marL="2743200" algn="l" defTabSz="457200" rtl="0" eaLnBrk="1" latinLnBrk="0" hangingPunct="1">
      <a:defRPr sz="1400" b="1" kern="1200">
        <a:solidFill>
          <a:schemeClr val="tx1"/>
        </a:solidFill>
        <a:latin typeface="Times New Roman" charset="0"/>
        <a:ea typeface="+mn-ea"/>
        <a:cs typeface="+mn-cs"/>
      </a:defRPr>
    </a:lvl7pPr>
    <a:lvl8pPr marL="3200400" algn="l" defTabSz="457200" rtl="0" eaLnBrk="1" latinLnBrk="0" hangingPunct="1">
      <a:defRPr sz="1400" b="1" kern="1200">
        <a:solidFill>
          <a:schemeClr val="tx1"/>
        </a:solidFill>
        <a:latin typeface="Times New Roman" charset="0"/>
        <a:ea typeface="+mn-ea"/>
        <a:cs typeface="+mn-cs"/>
      </a:defRPr>
    </a:lvl8pPr>
    <a:lvl9pPr marL="3657600" algn="l" defTabSz="457200" rtl="0" eaLnBrk="1" latinLnBrk="0" hangingPunct="1">
      <a:defRPr sz="1400" b="1"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FF9999"/>
    <a:srgbClr val="000000"/>
    <a:srgbClr val="009900"/>
    <a:srgbClr val="66FF66"/>
    <a:srgbClr val="969696"/>
    <a:srgbClr val="FFFF66"/>
    <a:srgbClr val="FF0000"/>
    <a:srgbClr val="CCFFFF"/>
    <a:srgbClr val="FFFFFF"/>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ferSingleView="1">
    <p:restoredLeft sz="32787"/>
    <p:restoredTop sz="90929"/>
  </p:normalViewPr>
  <p:slideViewPr>
    <p:cSldViewPr showGuides="1">
      <p:cViewPr>
        <p:scale>
          <a:sx n="105" d="100"/>
          <a:sy n="105" d="100"/>
        </p:scale>
        <p:origin x="-1136"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97283" name="Rectangle 3"/>
          <p:cNvSpPr>
            <a:spLocks noGrp="1" noChangeArrowheads="1"/>
          </p:cNvSpPr>
          <p:nvPr>
            <p:ph type="dt" idx="1"/>
          </p:nvPr>
        </p:nvSpPr>
        <p:spPr bwMode="auto">
          <a:xfrm>
            <a:off x="518160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97284" name="Rectangle 4"/>
          <p:cNvSpPr>
            <a:spLocks noGrp="1" noRot="1" noChangeAspect="1" noChangeArrowheads="1" noTextEdit="1"/>
          </p:cNvSpPr>
          <p:nvPr>
            <p:ph type="sldImg" idx="2"/>
          </p:nvPr>
        </p:nvSpPr>
        <p:spPr bwMode="auto">
          <a:xfrm>
            <a:off x="2844800" y="533400"/>
            <a:ext cx="3454400" cy="2590800"/>
          </a:xfrm>
          <a:prstGeom prst="rect">
            <a:avLst/>
          </a:prstGeom>
          <a:noFill/>
          <a:ln w="9525">
            <a:solidFill>
              <a:srgbClr val="000000"/>
            </a:solidFill>
            <a:miter lim="800000"/>
            <a:headEnd/>
            <a:tailEnd/>
          </a:ln>
          <a:effectLst/>
        </p:spPr>
      </p:sp>
      <p:sp>
        <p:nvSpPr>
          <p:cNvPr id="97285" name="Rectangle 5"/>
          <p:cNvSpPr>
            <a:spLocks noGrp="1" noChangeArrowheads="1"/>
          </p:cNvSpPr>
          <p:nvPr>
            <p:ph type="body" sz="quarter" idx="3"/>
          </p:nvPr>
        </p:nvSpPr>
        <p:spPr bwMode="auto">
          <a:xfrm>
            <a:off x="1219200" y="3276600"/>
            <a:ext cx="6705600" cy="304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7286" name="Rectangle 6"/>
          <p:cNvSpPr>
            <a:spLocks noGrp="1" noChangeArrowheads="1"/>
          </p:cNvSpPr>
          <p:nvPr>
            <p:ph type="ftr" sz="quarter" idx="4"/>
          </p:nvPr>
        </p:nvSpPr>
        <p:spPr bwMode="auto">
          <a:xfrm>
            <a:off x="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97287" name="Rectangle 7"/>
          <p:cNvSpPr>
            <a:spLocks noGrp="1" noChangeArrowheads="1"/>
          </p:cNvSpPr>
          <p:nvPr>
            <p:ph type="sldNum" sz="quarter" idx="5"/>
          </p:nvPr>
        </p:nvSpPr>
        <p:spPr bwMode="auto">
          <a:xfrm>
            <a:off x="518160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EA879837-E272-4148-BA57-4F20C66A5F44}"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963573-7A60-9747-8F92-5BD03BF6194C}" type="slidenum">
              <a:rPr lang="en-US"/>
              <a:pPr/>
              <a:t>1</a:t>
            </a:fld>
            <a:endParaRPr lang="en-US"/>
          </a:p>
        </p:txBody>
      </p:sp>
      <p:sp>
        <p:nvSpPr>
          <p:cNvPr id="460802" name="Rectangle 2"/>
          <p:cNvSpPr>
            <a:spLocks noGrp="1" noRot="1" noChangeAspect="1" noChangeArrowheads="1" noTextEdit="1"/>
          </p:cNvSpPr>
          <p:nvPr>
            <p:ph type="sldImg"/>
          </p:nvPr>
        </p:nvSpPr>
        <p:spPr>
          <a:ln/>
        </p:spPr>
      </p:sp>
      <p:sp>
        <p:nvSpPr>
          <p:cNvPr id="460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DEB6B9-D5F9-D34A-ADFC-7F3B443CD97D}" type="slidenum">
              <a:rPr lang="en-US"/>
              <a:pPr/>
              <a:t>10</a:t>
            </a:fld>
            <a:endParaRPr lang="en-US"/>
          </a:p>
        </p:txBody>
      </p:sp>
      <p:sp>
        <p:nvSpPr>
          <p:cNvPr id="65229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5229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DEB6B9-D5F9-D34A-ADFC-7F3B443CD97D}" type="slidenum">
              <a:rPr lang="en-US"/>
              <a:pPr/>
              <a:t>11</a:t>
            </a:fld>
            <a:endParaRPr lang="en-US"/>
          </a:p>
        </p:txBody>
      </p:sp>
      <p:sp>
        <p:nvSpPr>
          <p:cNvPr id="65229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5229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18B58B-0F59-D24D-B21F-E188571B7600}" type="slidenum">
              <a:rPr lang="en-US"/>
              <a:pPr/>
              <a:t>12</a:t>
            </a:fld>
            <a:endParaRPr lang="en-US"/>
          </a:p>
        </p:txBody>
      </p:sp>
      <p:sp>
        <p:nvSpPr>
          <p:cNvPr id="65638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5638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FC7398-2B97-4046-9DD9-826B14DCBD7E}" type="slidenum">
              <a:rPr lang="en-US"/>
              <a:pPr/>
              <a:t>13</a:t>
            </a:fld>
            <a:endParaRPr lang="en-US"/>
          </a:p>
        </p:txBody>
      </p:sp>
      <p:sp>
        <p:nvSpPr>
          <p:cNvPr id="65945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5945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80DF7A-F27C-D44F-9898-BAB8F7E69561}" type="slidenum">
              <a:rPr lang="en-US"/>
              <a:pPr/>
              <a:t>14</a:t>
            </a:fld>
            <a:endParaRPr lang="en-US"/>
          </a:p>
        </p:txBody>
      </p:sp>
      <p:sp>
        <p:nvSpPr>
          <p:cNvPr id="66150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6150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052CB25-267D-EE44-B145-9C51275B7A2A}" type="slidenum">
              <a:rPr lang="en-US"/>
              <a:pPr/>
              <a:t>15</a:t>
            </a:fld>
            <a:endParaRPr lang="en-US"/>
          </a:p>
        </p:txBody>
      </p:sp>
      <p:sp>
        <p:nvSpPr>
          <p:cNvPr id="63590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3590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5B2255-E7BE-4947-98EB-C4FE7E96F879}" type="slidenum">
              <a:rPr lang="en-US"/>
              <a:pPr/>
              <a:t>16</a:t>
            </a:fld>
            <a:endParaRPr lang="en-US"/>
          </a:p>
        </p:txBody>
      </p:sp>
      <p:sp>
        <p:nvSpPr>
          <p:cNvPr id="66969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6969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9A07A3-56AE-624B-A6D5-E2464F288325}" type="slidenum">
              <a:rPr lang="en-US"/>
              <a:pPr/>
              <a:t>17</a:t>
            </a:fld>
            <a:endParaRPr lang="en-US"/>
          </a:p>
        </p:txBody>
      </p:sp>
      <p:sp>
        <p:nvSpPr>
          <p:cNvPr id="67174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7174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9A07A3-56AE-624B-A6D5-E2464F288325}" type="slidenum">
              <a:rPr lang="en-US"/>
              <a:pPr/>
              <a:t>18</a:t>
            </a:fld>
            <a:endParaRPr lang="en-US"/>
          </a:p>
        </p:txBody>
      </p:sp>
      <p:sp>
        <p:nvSpPr>
          <p:cNvPr id="67174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7174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9A07A3-56AE-624B-A6D5-E2464F288325}" type="slidenum">
              <a:rPr lang="en-US"/>
              <a:pPr/>
              <a:t>19</a:t>
            </a:fld>
            <a:endParaRPr lang="en-US"/>
          </a:p>
        </p:txBody>
      </p:sp>
      <p:sp>
        <p:nvSpPr>
          <p:cNvPr id="67174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7174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A534C3-1E3E-D94A-9270-ACA20471B09A}" type="slidenum">
              <a:rPr lang="en-US"/>
              <a:pPr/>
              <a:t>2</a:t>
            </a:fld>
            <a:endParaRPr lang="en-US"/>
          </a:p>
        </p:txBody>
      </p:sp>
      <p:sp>
        <p:nvSpPr>
          <p:cNvPr id="64409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4409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DC20531-E35F-8946-BE76-597BA0A2BDAF}" type="slidenum">
              <a:rPr lang="en-US"/>
              <a:pPr/>
              <a:t>20</a:t>
            </a:fld>
            <a:endParaRPr lang="en-US"/>
          </a:p>
        </p:txBody>
      </p:sp>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A7BD29-E0FE-404D-8BC3-5581E7236EFB}" type="slidenum">
              <a:rPr lang="en-US"/>
              <a:pPr/>
              <a:t>3</a:t>
            </a:fld>
            <a:endParaRPr lang="en-US"/>
          </a:p>
        </p:txBody>
      </p:sp>
      <p:sp>
        <p:nvSpPr>
          <p:cNvPr id="62157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2157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0EDAE29-E716-174F-83A6-13A9871C6BE2}" type="slidenum">
              <a:rPr lang="en-US"/>
              <a:pPr/>
              <a:t>4</a:t>
            </a:fld>
            <a:endParaRPr lang="en-US"/>
          </a:p>
        </p:txBody>
      </p:sp>
      <p:sp>
        <p:nvSpPr>
          <p:cNvPr id="62361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2361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079F51-684E-1749-A456-AEB25468D39E}" type="slidenum">
              <a:rPr lang="en-US"/>
              <a:pPr/>
              <a:t>5</a:t>
            </a:fld>
            <a:endParaRPr lang="en-US"/>
          </a:p>
        </p:txBody>
      </p:sp>
      <p:sp>
        <p:nvSpPr>
          <p:cNvPr id="64205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4205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A534C3-1E3E-D94A-9270-ACA20471B09A}" type="slidenum">
              <a:rPr lang="en-US"/>
              <a:pPr/>
              <a:t>6</a:t>
            </a:fld>
            <a:endParaRPr lang="en-US"/>
          </a:p>
        </p:txBody>
      </p:sp>
      <p:sp>
        <p:nvSpPr>
          <p:cNvPr id="64409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4409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EC45D5-39C1-D043-9463-71611B58C5EE}" type="slidenum">
              <a:rPr lang="en-US"/>
              <a:pPr/>
              <a:t>7</a:t>
            </a:fld>
            <a:endParaRPr lang="en-US"/>
          </a:p>
        </p:txBody>
      </p:sp>
      <p:sp>
        <p:nvSpPr>
          <p:cNvPr id="66765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6765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CCAE88-4B15-7143-9257-578A52CA7BBA}" type="slidenum">
              <a:rPr lang="en-US"/>
              <a:pPr/>
              <a:t>8</a:t>
            </a:fld>
            <a:endParaRPr lang="en-US"/>
          </a:p>
        </p:txBody>
      </p:sp>
      <p:sp>
        <p:nvSpPr>
          <p:cNvPr id="64819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4819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28FD9FA-572B-C34D-B4DD-F4C06E6DB714}" type="slidenum">
              <a:rPr lang="en-US"/>
              <a:pPr/>
              <a:t>9</a:t>
            </a:fld>
            <a:endParaRPr lang="en-US"/>
          </a:p>
        </p:txBody>
      </p:sp>
      <p:sp>
        <p:nvSpPr>
          <p:cNvPr id="65024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5024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8992B544-AE5C-4144-8A77-E266E6C2AEE6}"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8B0D5592-815A-1443-A611-E281B1444221}"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42F41722-5D6D-E841-934E-7949B6C5F211}"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B2635242-DE45-4149-821B-75557A4182F2}"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484538F7-4630-3C4F-B712-70BE8ED90BE7}"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8D752C48-BA4F-B54F-8599-C6608C75BB44}"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smtClean="0"/>
            </a:lvl1pPr>
          </a:lstStyle>
          <a:p>
            <a:fld id="{0B87A45A-1757-FB43-AAB8-76E249B587E9}"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smtClean="0"/>
            </a:lvl1pPr>
          </a:lstStyle>
          <a:p>
            <a:fld id="{AA03F797-4FC3-674E-BF5A-77B8D7A4232A}"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smtClean="0"/>
            </a:lvl1pPr>
          </a:lstStyle>
          <a:p>
            <a:fld id="{532A6BD8-5649-6D43-8356-97622EFEF943}"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25B4E4CD-EC7E-884B-9F90-9829198B235E}"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82CFD95C-0FA1-004C-8097-995DF4C4B8CC}"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CC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b="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b="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b="0"/>
            </a:lvl1pPr>
          </a:lstStyle>
          <a:p>
            <a:fld id="{C3C6FDDE-061D-8F4E-A6D7-5162E335AC3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9538" name="Rectangle 2"/>
          <p:cNvSpPr>
            <a:spLocks noGrp="1" noChangeArrowheads="1"/>
          </p:cNvSpPr>
          <p:nvPr>
            <p:ph type="ctrTitle"/>
          </p:nvPr>
        </p:nvSpPr>
        <p:spPr>
          <a:xfrm>
            <a:off x="0" y="1143000"/>
            <a:ext cx="9144000" cy="1143000"/>
          </a:xfrm>
        </p:spPr>
        <p:txBody>
          <a:bodyPr/>
          <a:lstStyle/>
          <a:p>
            <a:r>
              <a:rPr lang="en-US" sz="6000" dirty="0" smtClean="0">
                <a:solidFill>
                  <a:srgbClr val="FF0000"/>
                </a:solidFill>
              </a:rPr>
              <a:t>Maps </a:t>
            </a:r>
            <a:r>
              <a:rPr lang="en-US" sz="6000" smtClean="0">
                <a:solidFill>
                  <a:srgbClr val="FF0000"/>
                </a:solidFill>
              </a:rPr>
              <a:t>and Hashing</a:t>
            </a:r>
            <a:endParaRPr lang="en-US" sz="6000" dirty="0">
              <a:solidFill>
                <a:srgbClr val="FF0000"/>
              </a:solidFill>
            </a:endParaRPr>
          </a:p>
        </p:txBody>
      </p:sp>
      <p:sp>
        <p:nvSpPr>
          <p:cNvPr id="449576" name="Text Box 40"/>
          <p:cNvSpPr txBox="1">
            <a:spLocks noChangeArrowheads="1"/>
          </p:cNvSpPr>
          <p:nvPr/>
        </p:nvSpPr>
        <p:spPr bwMode="auto">
          <a:xfrm>
            <a:off x="0" y="4114800"/>
            <a:ext cx="9144000" cy="1360372"/>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3200" b="0" dirty="0"/>
              <a:t>Eric Roberts</a:t>
            </a:r>
          </a:p>
          <a:p>
            <a:pPr algn="ctr">
              <a:lnSpc>
                <a:spcPct val="85000"/>
              </a:lnSpc>
            </a:pPr>
            <a:r>
              <a:rPr lang="en-US" sz="3200" b="0" dirty="0"/>
              <a:t>CS 106B</a:t>
            </a:r>
            <a:endParaRPr lang="en-US" sz="3200" b="0" dirty="0" smtClean="0"/>
          </a:p>
          <a:p>
            <a:pPr algn="ctr">
              <a:lnSpc>
                <a:spcPct val="85000"/>
              </a:lnSpc>
            </a:pPr>
            <a:r>
              <a:rPr lang="en-US" sz="3200" b="0" dirty="0" smtClean="0"/>
              <a:t>February </a:t>
            </a:r>
            <a:r>
              <a:rPr lang="en-US" sz="3200" b="0" dirty="0" smtClean="0"/>
              <a:t>13, 2015</a:t>
            </a:r>
            <a:endParaRPr lang="en-US" sz="3200" b="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126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Hash Codes</a:t>
            </a:r>
          </a:p>
        </p:txBody>
      </p:sp>
      <p:sp>
        <p:nvSpPr>
          <p:cNvPr id="651267" name="Rectangle 3"/>
          <p:cNvSpPr>
            <a:spLocks noChangeArrowheads="1"/>
          </p:cNvSpPr>
          <p:nvPr/>
        </p:nvSpPr>
        <p:spPr bwMode="auto">
          <a:xfrm>
            <a:off x="482600" y="1155700"/>
            <a:ext cx="8128000" cy="3797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The rest of today’s lecture focuses on the implementation of the </a:t>
            </a:r>
            <a:r>
              <a:rPr lang="en-US" sz="2000" dirty="0" err="1" smtClean="0">
                <a:latin typeface="Courier New" charset="0"/>
              </a:rPr>
              <a:t>StringMap</a:t>
            </a:r>
            <a:r>
              <a:rPr lang="en-US" sz="2400" b="0" dirty="0" smtClean="0"/>
              <a:t> </a:t>
            </a:r>
            <a:r>
              <a:rPr lang="en-US" sz="2400" b="0" dirty="0"/>
              <a:t>class</a:t>
            </a:r>
            <a:r>
              <a:rPr lang="en-US" sz="2400" b="0" dirty="0" smtClean="0"/>
              <a:t> that uses the hashing strategy.</a:t>
            </a:r>
          </a:p>
          <a:p>
            <a:pPr marL="342900" indent="-342900" algn="just">
              <a:lnSpc>
                <a:spcPct val="85000"/>
              </a:lnSpc>
              <a:spcAft>
                <a:spcPct val="50000"/>
              </a:spcAft>
              <a:buFontTx/>
              <a:buChar char="•"/>
            </a:pPr>
            <a:r>
              <a:rPr lang="en-US" sz="2400" b="0" dirty="0" smtClean="0"/>
              <a:t>The implementation requires the existence of a free function called </a:t>
            </a:r>
            <a:r>
              <a:rPr lang="en-US" sz="2000" dirty="0" err="1" smtClean="0">
                <a:latin typeface="Courier New" charset="0"/>
              </a:rPr>
              <a:t>hashCode</a:t>
            </a:r>
            <a:r>
              <a:rPr lang="en-US" sz="2400" b="0" dirty="0" smtClean="0"/>
              <a:t> that transforms a key into a nonnegative integer.  The hash code tells the implementation where it should look for </a:t>
            </a:r>
            <a:r>
              <a:rPr lang="en-US" sz="2400" b="0" dirty="0"/>
              <a:t>a particular key,</a:t>
            </a:r>
            <a:r>
              <a:rPr lang="en-US" sz="2400" b="0" dirty="0" smtClean="0"/>
              <a:t> thereby reducing </a:t>
            </a:r>
            <a:r>
              <a:rPr lang="en-US" sz="2400" b="0" dirty="0"/>
              <a:t>the search </a:t>
            </a:r>
            <a:r>
              <a:rPr lang="en-US" sz="2400" b="0" dirty="0" smtClean="0"/>
              <a:t>time dramatically.</a:t>
            </a:r>
          </a:p>
          <a:p>
            <a:pPr marL="342900" indent="-342900" algn="just">
              <a:lnSpc>
                <a:spcPct val="85000"/>
              </a:lnSpc>
              <a:spcAft>
                <a:spcPct val="50000"/>
              </a:spcAft>
              <a:buFontTx/>
              <a:buChar char="•"/>
            </a:pPr>
            <a:r>
              <a:rPr lang="en-US" sz="2400" b="0" dirty="0" smtClean="0"/>
              <a:t>The important things to remember about hash codes are:</a:t>
            </a:r>
            <a:endParaRPr lang="en-US" sz="2400" b="0" dirty="0"/>
          </a:p>
        </p:txBody>
      </p:sp>
      <p:grpSp>
        <p:nvGrpSpPr>
          <p:cNvPr id="651270" name="Group 6"/>
          <p:cNvGrpSpPr>
            <a:grpSpLocks/>
          </p:cNvGrpSpPr>
          <p:nvPr/>
        </p:nvGrpSpPr>
        <p:grpSpPr bwMode="auto">
          <a:xfrm>
            <a:off x="863600" y="4166810"/>
            <a:ext cx="7747000" cy="377825"/>
            <a:chOff x="544" y="2160"/>
            <a:chExt cx="4880" cy="139"/>
          </a:xfrm>
        </p:grpSpPr>
        <p:sp>
          <p:nvSpPr>
            <p:cNvPr id="651271" name="Text Box 7"/>
            <p:cNvSpPr txBox="1">
              <a:spLocks noChangeArrowheads="1"/>
            </p:cNvSpPr>
            <p:nvPr/>
          </p:nvSpPr>
          <p:spPr bwMode="auto">
            <a:xfrm>
              <a:off x="784" y="2160"/>
              <a:ext cx="4640" cy="138"/>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200" b="0" dirty="0"/>
                <a:t>Every string has a hash code, even if you don’t know what it is.</a:t>
              </a:r>
            </a:p>
          </p:txBody>
        </p:sp>
        <p:sp>
          <p:nvSpPr>
            <p:cNvPr id="651272" name="Text Box 8"/>
            <p:cNvSpPr txBox="1">
              <a:spLocks noChangeArrowheads="1"/>
            </p:cNvSpPr>
            <p:nvPr/>
          </p:nvSpPr>
          <p:spPr bwMode="auto">
            <a:xfrm>
              <a:off x="544" y="2160"/>
              <a:ext cx="293" cy="139"/>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1.</a:t>
              </a:r>
            </a:p>
          </p:txBody>
        </p:sp>
      </p:grpSp>
      <p:grpSp>
        <p:nvGrpSpPr>
          <p:cNvPr id="651273" name="Group 9"/>
          <p:cNvGrpSpPr>
            <a:grpSpLocks/>
          </p:cNvGrpSpPr>
          <p:nvPr/>
        </p:nvGrpSpPr>
        <p:grpSpPr bwMode="auto">
          <a:xfrm>
            <a:off x="863600" y="4641473"/>
            <a:ext cx="7747000" cy="376237"/>
            <a:chOff x="544" y="2160"/>
            <a:chExt cx="4880" cy="237"/>
          </a:xfrm>
        </p:grpSpPr>
        <p:sp>
          <p:nvSpPr>
            <p:cNvPr id="651274" name="Text Box 10"/>
            <p:cNvSpPr txBox="1">
              <a:spLocks noChangeArrowheads="1"/>
            </p:cNvSpPr>
            <p:nvPr/>
          </p:nvSpPr>
          <p:spPr bwMode="auto">
            <a:xfrm>
              <a:off x="784" y="2160"/>
              <a:ext cx="4640" cy="237"/>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200" b="0" dirty="0"/>
                <a:t>The hash code for any particular string is always the same.</a:t>
              </a:r>
            </a:p>
          </p:txBody>
        </p:sp>
        <p:sp>
          <p:nvSpPr>
            <p:cNvPr id="651275" name="Text Box 11"/>
            <p:cNvSpPr txBox="1">
              <a:spLocks noChangeArrowheads="1"/>
            </p:cNvSpPr>
            <p:nvPr/>
          </p:nvSpPr>
          <p:spPr bwMode="auto">
            <a:xfrm>
              <a:off x="544" y="2160"/>
              <a:ext cx="293"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2.</a:t>
              </a:r>
            </a:p>
          </p:txBody>
        </p:sp>
      </p:grpSp>
      <p:grpSp>
        <p:nvGrpSpPr>
          <p:cNvPr id="651276" name="Group 12"/>
          <p:cNvGrpSpPr>
            <a:grpSpLocks/>
          </p:cNvGrpSpPr>
          <p:nvPr/>
        </p:nvGrpSpPr>
        <p:grpSpPr bwMode="auto">
          <a:xfrm>
            <a:off x="863600" y="5127248"/>
            <a:ext cx="7747000" cy="660400"/>
            <a:chOff x="544" y="2160"/>
            <a:chExt cx="4880" cy="416"/>
          </a:xfrm>
        </p:grpSpPr>
        <p:sp>
          <p:nvSpPr>
            <p:cNvPr id="651277" name="Text Box 13"/>
            <p:cNvSpPr txBox="1">
              <a:spLocks noChangeArrowheads="1"/>
            </p:cNvSpPr>
            <p:nvPr/>
          </p:nvSpPr>
          <p:spPr bwMode="auto">
            <a:xfrm>
              <a:off x="784" y="2160"/>
              <a:ext cx="4640" cy="416"/>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200" b="0"/>
                <a:t>If two strings are equal (</a:t>
              </a:r>
              <a:r>
                <a:rPr lang="en-US" sz="2200" b="0" i="1"/>
                <a:t>i.e.,</a:t>
              </a:r>
              <a:r>
                <a:rPr lang="en-US" sz="2200" b="0"/>
                <a:t> they contain the same characters), they have the same hash code.  </a:t>
              </a:r>
            </a:p>
          </p:txBody>
        </p:sp>
        <p:sp>
          <p:nvSpPr>
            <p:cNvPr id="651278" name="Text Box 14"/>
            <p:cNvSpPr txBox="1">
              <a:spLocks noChangeArrowheads="1"/>
            </p:cNvSpPr>
            <p:nvPr/>
          </p:nvSpPr>
          <p:spPr bwMode="auto">
            <a:xfrm>
              <a:off x="544" y="2160"/>
              <a:ext cx="293"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3.</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126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5126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5127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5127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512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1267" grpId="0" build="p"/>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1266"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The </a:t>
            </a:r>
            <a:r>
              <a:rPr lang="en-US" sz="3600" b="1" dirty="0" err="1" smtClean="0">
                <a:solidFill>
                  <a:srgbClr val="FF0000"/>
                </a:solidFill>
                <a:latin typeface="Courier New"/>
                <a:cs typeface="Courier New"/>
              </a:rPr>
              <a:t>hashCode</a:t>
            </a:r>
            <a:r>
              <a:rPr lang="en-US" sz="4000" dirty="0" smtClean="0">
                <a:solidFill>
                  <a:srgbClr val="FF0000"/>
                </a:solidFill>
              </a:rPr>
              <a:t> Function for Strings</a:t>
            </a:r>
            <a:endParaRPr lang="en-US" sz="4000" dirty="0">
              <a:solidFill>
                <a:srgbClr val="FF0000"/>
              </a:solidFill>
            </a:endParaRPr>
          </a:p>
        </p:txBody>
      </p:sp>
      <p:grpSp>
        <p:nvGrpSpPr>
          <p:cNvPr id="15" name="Group 14"/>
          <p:cNvGrpSpPr/>
          <p:nvPr/>
        </p:nvGrpSpPr>
        <p:grpSpPr>
          <a:xfrm>
            <a:off x="685800" y="1314755"/>
            <a:ext cx="7772400" cy="5105400"/>
            <a:chOff x="685800" y="463240"/>
            <a:chExt cx="7772400" cy="5105400"/>
          </a:xfrm>
        </p:grpSpPr>
        <p:sp>
          <p:nvSpPr>
            <p:cNvPr id="13" name="Rectangle 12"/>
            <p:cNvSpPr/>
            <p:nvPr/>
          </p:nvSpPr>
          <p:spPr bwMode="auto">
            <a:xfrm>
              <a:off x="685800" y="463240"/>
              <a:ext cx="7772400" cy="5105400"/>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
          <p:nvSpPr>
            <p:cNvPr id="14" name="TextBox 13"/>
            <p:cNvSpPr txBox="1"/>
            <p:nvPr/>
          </p:nvSpPr>
          <p:spPr>
            <a:xfrm>
              <a:off x="685800" y="533400"/>
              <a:ext cx="7772400" cy="4749506"/>
            </a:xfrm>
            <a:prstGeom prst="rect">
              <a:avLst/>
            </a:prstGeom>
            <a:noFill/>
          </p:spPr>
          <p:txBody>
            <a:bodyPr wrap="square" rtlCol="0">
              <a:spAutoFit/>
            </a:bodyPr>
            <a:lstStyle/>
            <a:p>
              <a:pPr>
                <a:lnSpc>
                  <a:spcPct val="90000"/>
                </a:lnSpc>
              </a:pPr>
              <a:r>
                <a:rPr lang="en-US" dirty="0" smtClean="0">
                  <a:latin typeface="Courier New"/>
                  <a:cs typeface="Courier New"/>
                </a:rPr>
                <a:t>const </a:t>
              </a:r>
              <a:r>
                <a:rPr lang="en-US" dirty="0" err="1" smtClean="0">
                  <a:latin typeface="Courier New"/>
                  <a:cs typeface="Courier New"/>
                </a:rPr>
                <a:t>int</a:t>
              </a:r>
              <a:r>
                <a:rPr lang="en-US" dirty="0" smtClean="0">
                  <a:latin typeface="Courier New"/>
                  <a:cs typeface="Courier New"/>
                </a:rPr>
                <a:t> HASH_SEED = 5381;</a:t>
              </a:r>
              <a:endParaRPr lang="en-US" dirty="0" smtClean="0">
                <a:solidFill>
                  <a:srgbClr val="0000FF"/>
                </a:solidFill>
                <a:latin typeface="Courier New"/>
                <a:cs typeface="Courier New"/>
              </a:endParaRPr>
            </a:p>
            <a:p>
              <a:pPr>
                <a:lnSpc>
                  <a:spcPct val="90000"/>
                </a:lnSpc>
              </a:pPr>
              <a:r>
                <a:rPr lang="en-US" dirty="0" smtClean="0">
                  <a:latin typeface="Courier New"/>
                  <a:cs typeface="Courier New"/>
                </a:rPr>
                <a:t>const </a:t>
              </a:r>
              <a:r>
                <a:rPr lang="en-US" dirty="0" err="1" smtClean="0">
                  <a:latin typeface="Courier New"/>
                  <a:cs typeface="Courier New"/>
                </a:rPr>
                <a:t>int</a:t>
              </a:r>
              <a:r>
                <a:rPr lang="en-US" dirty="0" smtClean="0">
                  <a:latin typeface="Courier New"/>
                  <a:cs typeface="Courier New"/>
                </a:rPr>
                <a:t> HASH_MULTIPLIER = 33;</a:t>
              </a:r>
              <a:endParaRPr lang="en-US" dirty="0" smtClean="0">
                <a:solidFill>
                  <a:srgbClr val="0000FF"/>
                </a:solidFill>
                <a:latin typeface="Courier New"/>
                <a:cs typeface="Courier New"/>
              </a:endParaRPr>
            </a:p>
            <a:p>
              <a:pPr>
                <a:lnSpc>
                  <a:spcPct val="90000"/>
                </a:lnSpc>
              </a:pPr>
              <a:r>
                <a:rPr lang="en-US" dirty="0" smtClean="0">
                  <a:latin typeface="Courier New"/>
                  <a:cs typeface="Courier New"/>
                </a:rPr>
                <a:t>const </a:t>
              </a:r>
              <a:r>
                <a:rPr lang="en-US" dirty="0" err="1" smtClean="0">
                  <a:latin typeface="Courier New"/>
                  <a:cs typeface="Courier New"/>
                </a:rPr>
                <a:t>int</a:t>
              </a:r>
              <a:r>
                <a:rPr lang="en-US" dirty="0" smtClean="0">
                  <a:latin typeface="Courier New"/>
                  <a:cs typeface="Courier New"/>
                </a:rPr>
                <a:t> HASH_MASK = unsigned(-1) &gt;&gt; 1;</a:t>
              </a:r>
              <a:endParaRPr lang="en-US" dirty="0" smtClean="0">
                <a:solidFill>
                  <a:srgbClr val="0000FF"/>
                </a:solidFill>
                <a:latin typeface="Courier New"/>
                <a:cs typeface="Courier New"/>
              </a:endParaRPr>
            </a:p>
            <a:p>
              <a:pPr>
                <a:lnSpc>
                  <a:spcPct val="90000"/>
                </a:lnSpc>
              </a:pPr>
              <a:endParaRPr lang="en-US" dirty="0" smtClean="0">
                <a:solidFill>
                  <a:srgbClr val="0000FF"/>
                </a:solidFill>
                <a:latin typeface="Courier New"/>
                <a:cs typeface="Courier New"/>
              </a:endParaRPr>
            </a:p>
            <a:p>
              <a:pPr>
                <a:lnSpc>
                  <a:spcPct val="90000"/>
                </a:lnSpc>
              </a:pPr>
              <a:r>
                <a:rPr lang="en-US" dirty="0" smtClean="0">
                  <a:solidFill>
                    <a:srgbClr val="0000FF"/>
                  </a:solidFill>
                  <a:latin typeface="Courier New"/>
                  <a:cs typeface="Courier New"/>
                </a:rPr>
                <a:t>/*</a:t>
              </a:r>
            </a:p>
            <a:p>
              <a:pPr>
                <a:lnSpc>
                  <a:spcPct val="90000"/>
                </a:lnSpc>
              </a:pPr>
              <a:r>
                <a:rPr lang="en-US" dirty="0" smtClean="0">
                  <a:solidFill>
                    <a:srgbClr val="0000FF"/>
                  </a:solidFill>
                  <a:latin typeface="Courier New"/>
                  <a:cs typeface="Courier New"/>
                </a:rPr>
                <a:t> * Function: </a:t>
              </a:r>
              <a:r>
                <a:rPr lang="en-US" dirty="0" err="1" smtClean="0">
                  <a:solidFill>
                    <a:srgbClr val="0000FF"/>
                  </a:solidFill>
                  <a:latin typeface="Courier New"/>
                  <a:cs typeface="Courier New"/>
                </a:rPr>
                <a:t>hashCode</a:t>
              </a:r>
              <a:endParaRPr lang="en-US" dirty="0" smtClean="0">
                <a:solidFill>
                  <a:srgbClr val="0000FF"/>
                </a:solidFill>
                <a:latin typeface="Courier New"/>
                <a:cs typeface="Courier New"/>
              </a:endParaRPr>
            </a:p>
            <a:p>
              <a:pPr>
                <a:lnSpc>
                  <a:spcPct val="90000"/>
                </a:lnSpc>
              </a:pPr>
              <a:r>
                <a:rPr lang="en-US" dirty="0" smtClean="0">
                  <a:solidFill>
                    <a:srgbClr val="0000FF"/>
                  </a:solidFill>
                  <a:latin typeface="Courier New"/>
                  <a:cs typeface="Courier New"/>
                </a:rPr>
                <a:t> * Usage: </a:t>
              </a:r>
              <a:r>
                <a:rPr lang="en-US" dirty="0" err="1" smtClean="0">
                  <a:solidFill>
                    <a:srgbClr val="0000FF"/>
                  </a:solidFill>
                  <a:latin typeface="Courier New"/>
                  <a:cs typeface="Courier New"/>
                </a:rPr>
                <a:t>int</a:t>
              </a:r>
              <a:r>
                <a:rPr lang="en-US" dirty="0" smtClean="0">
                  <a:solidFill>
                    <a:srgbClr val="0000FF"/>
                  </a:solidFill>
                  <a:latin typeface="Courier New"/>
                  <a:cs typeface="Courier New"/>
                </a:rPr>
                <a:t> code = </a:t>
              </a:r>
              <a:r>
                <a:rPr lang="en-US" dirty="0" err="1" smtClean="0">
                  <a:solidFill>
                    <a:srgbClr val="0000FF"/>
                  </a:solidFill>
                  <a:latin typeface="Courier New"/>
                  <a:cs typeface="Courier New"/>
                </a:rPr>
                <a:t>hashCode(key</a:t>
              </a:r>
              <a:r>
                <a:rPr lang="en-US" dirty="0" smtClean="0">
                  <a:solidFill>
                    <a:srgbClr val="0000FF"/>
                  </a:solidFill>
                  <a:latin typeface="Courier New"/>
                  <a:cs typeface="Courier New"/>
                </a:rPr>
                <a:t>);</a:t>
              </a:r>
            </a:p>
            <a:p>
              <a:pPr>
                <a:lnSpc>
                  <a:spcPct val="90000"/>
                </a:lnSpc>
              </a:pPr>
              <a:r>
                <a:rPr lang="en-US" dirty="0" smtClean="0">
                  <a:solidFill>
                    <a:srgbClr val="0000FF"/>
                  </a:solidFill>
                  <a:latin typeface="Courier New"/>
                  <a:cs typeface="Courier New"/>
                </a:rPr>
                <a:t> * --------------------------------</a:t>
              </a:r>
            </a:p>
            <a:p>
              <a:pPr>
                <a:lnSpc>
                  <a:spcPct val="90000"/>
                </a:lnSpc>
              </a:pPr>
              <a:r>
                <a:rPr lang="en-US" dirty="0" smtClean="0">
                  <a:solidFill>
                    <a:srgbClr val="0000FF"/>
                  </a:solidFill>
                  <a:latin typeface="Courier New"/>
                  <a:cs typeface="Courier New"/>
                </a:rPr>
                <a:t> * This function takes a string key and uses it to derive a hash code,</a:t>
              </a:r>
            </a:p>
            <a:p>
              <a:pPr>
                <a:lnSpc>
                  <a:spcPct val="90000"/>
                </a:lnSpc>
              </a:pPr>
              <a:r>
                <a:rPr lang="en-US" dirty="0" smtClean="0">
                  <a:solidFill>
                    <a:srgbClr val="0000FF"/>
                  </a:solidFill>
                  <a:latin typeface="Courier New"/>
                  <a:cs typeface="Courier New"/>
                </a:rPr>
                <a:t> * which is nonnegative integer related to the key by a deterministic</a:t>
              </a:r>
            </a:p>
            <a:p>
              <a:pPr>
                <a:lnSpc>
                  <a:spcPct val="90000"/>
                </a:lnSpc>
              </a:pPr>
              <a:r>
                <a:rPr lang="en-US" dirty="0" smtClean="0">
                  <a:solidFill>
                    <a:srgbClr val="0000FF"/>
                  </a:solidFill>
                  <a:latin typeface="Courier New"/>
                  <a:cs typeface="Courier New"/>
                </a:rPr>
                <a:t> * function that distributes keys well across the space of integers.</a:t>
              </a:r>
            </a:p>
            <a:p>
              <a:pPr>
                <a:lnSpc>
                  <a:spcPct val="90000"/>
                </a:lnSpc>
              </a:pPr>
              <a:r>
                <a:rPr lang="en-US" dirty="0" smtClean="0">
                  <a:solidFill>
                    <a:srgbClr val="0000FF"/>
                  </a:solidFill>
                  <a:latin typeface="Courier New"/>
                  <a:cs typeface="Courier New"/>
                </a:rPr>
                <a:t> * The specific algorithm used here is called djb2 after the initials</a:t>
              </a:r>
            </a:p>
            <a:p>
              <a:pPr>
                <a:lnSpc>
                  <a:spcPct val="90000"/>
                </a:lnSpc>
              </a:pPr>
              <a:r>
                <a:rPr lang="en-US" dirty="0" smtClean="0">
                  <a:solidFill>
                    <a:srgbClr val="0000FF"/>
                  </a:solidFill>
                  <a:latin typeface="Courier New"/>
                  <a:cs typeface="Courier New"/>
                </a:rPr>
                <a:t> * of its inventor, Daniel J. Bernstein, Professor of Mathematics at</a:t>
              </a:r>
            </a:p>
            <a:p>
              <a:pPr>
                <a:lnSpc>
                  <a:spcPct val="90000"/>
                </a:lnSpc>
              </a:pPr>
              <a:r>
                <a:rPr lang="en-US" dirty="0" smtClean="0">
                  <a:solidFill>
                    <a:srgbClr val="0000FF"/>
                  </a:solidFill>
                  <a:latin typeface="Courier New"/>
                  <a:cs typeface="Courier New"/>
                </a:rPr>
                <a:t> * the University of Illinois at Chicago.</a:t>
              </a:r>
            </a:p>
            <a:p>
              <a:pPr>
                <a:lnSpc>
                  <a:spcPct val="90000"/>
                </a:lnSpc>
              </a:pPr>
              <a:r>
                <a:rPr lang="en-US" dirty="0" smtClean="0">
                  <a:solidFill>
                    <a:srgbClr val="0000FF"/>
                  </a:solidFill>
                  <a:latin typeface="Courier New"/>
                  <a:cs typeface="Courier New"/>
                </a:rPr>
                <a:t> */</a:t>
              </a:r>
            </a:p>
            <a:p>
              <a:pPr>
                <a:lnSpc>
                  <a:spcPct val="90000"/>
                </a:lnSpc>
              </a:pPr>
              <a:endParaRPr lang="en-US" dirty="0" smtClean="0">
                <a:latin typeface="Courier New"/>
                <a:cs typeface="Courier New"/>
              </a:endParaRPr>
            </a:p>
            <a:p>
              <a:pPr>
                <a:lnSpc>
                  <a:spcPct val="90000"/>
                </a:lnSpc>
              </a:pPr>
              <a:r>
                <a:rPr lang="en-US" dirty="0" err="1" smtClean="0">
                  <a:latin typeface="Courier New"/>
                  <a:cs typeface="Courier New"/>
                </a:rPr>
                <a:t>int</a:t>
              </a:r>
              <a:r>
                <a:rPr lang="en-US" dirty="0" smtClean="0">
                  <a:latin typeface="Courier New"/>
                  <a:cs typeface="Courier New"/>
                </a:rPr>
                <a:t> </a:t>
              </a:r>
              <a:r>
                <a:rPr lang="en-US" dirty="0" err="1" smtClean="0">
                  <a:latin typeface="Courier New"/>
                  <a:cs typeface="Courier New"/>
                </a:rPr>
                <a:t>hashCode(const</a:t>
              </a:r>
              <a:r>
                <a:rPr lang="en-US" dirty="0" smtClean="0">
                  <a:latin typeface="Courier New"/>
                  <a:cs typeface="Courier New"/>
                </a:rPr>
                <a:t> string &amp; </a:t>
              </a:r>
              <a:r>
                <a:rPr lang="en-US" dirty="0" err="1" smtClean="0">
                  <a:latin typeface="Courier New"/>
                  <a:cs typeface="Courier New"/>
                </a:rPr>
                <a:t>str</a:t>
              </a:r>
              <a:r>
                <a:rPr lang="en-US" dirty="0" smtClean="0">
                  <a:latin typeface="Courier New"/>
                  <a:cs typeface="Courier New"/>
                </a:rPr>
                <a:t>) {</a:t>
              </a:r>
            </a:p>
            <a:p>
              <a:pPr>
                <a:lnSpc>
                  <a:spcPct val="90000"/>
                </a:lnSpc>
              </a:pPr>
              <a:r>
                <a:rPr lang="en-US" dirty="0" smtClean="0">
                  <a:latin typeface="Courier New"/>
                  <a:cs typeface="Courier New"/>
                </a:rPr>
                <a:t>   unsigned hash = HASH_SEED;</a:t>
              </a:r>
            </a:p>
            <a:p>
              <a:pPr>
                <a:lnSpc>
                  <a:spcPct val="90000"/>
                </a:lnSpc>
              </a:pPr>
              <a:r>
                <a:rPr lang="en-US" dirty="0" smtClean="0">
                  <a:latin typeface="Courier New"/>
                  <a:cs typeface="Courier New"/>
                </a:rPr>
                <a:t>   </a:t>
              </a:r>
              <a:r>
                <a:rPr lang="en-US" dirty="0" err="1" smtClean="0">
                  <a:latin typeface="Courier New"/>
                  <a:cs typeface="Courier New"/>
                </a:rPr>
                <a:t>int</a:t>
              </a:r>
              <a:r>
                <a:rPr lang="en-US" dirty="0" smtClean="0">
                  <a:latin typeface="Courier New"/>
                  <a:cs typeface="Courier New"/>
                </a:rPr>
                <a:t> </a:t>
              </a:r>
              <a:r>
                <a:rPr lang="en-US" dirty="0" err="1" smtClean="0">
                  <a:latin typeface="Courier New"/>
                  <a:cs typeface="Courier New"/>
                </a:rPr>
                <a:t>nchars</a:t>
              </a:r>
              <a:r>
                <a:rPr lang="en-US" dirty="0" smtClean="0">
                  <a:latin typeface="Courier New"/>
                  <a:cs typeface="Courier New"/>
                </a:rPr>
                <a:t> = </a:t>
              </a:r>
              <a:r>
                <a:rPr lang="en-US" dirty="0" err="1" smtClean="0">
                  <a:latin typeface="Courier New"/>
                  <a:cs typeface="Courier New"/>
                </a:rPr>
                <a:t>str.length</a:t>
              </a:r>
              <a:r>
                <a:rPr lang="en-US" dirty="0" smtClean="0">
                  <a:latin typeface="Courier New"/>
                  <a:cs typeface="Courier New"/>
                </a:rPr>
                <a:t>();</a:t>
              </a:r>
            </a:p>
            <a:p>
              <a:pPr>
                <a:lnSpc>
                  <a:spcPct val="90000"/>
                </a:lnSpc>
              </a:pPr>
              <a:r>
                <a:rPr lang="en-US" dirty="0" smtClean="0">
                  <a:latin typeface="Courier New"/>
                  <a:cs typeface="Courier New"/>
                </a:rPr>
                <a:t>   for (</a:t>
              </a:r>
              <a:r>
                <a:rPr lang="en-US" dirty="0" err="1" smtClean="0">
                  <a:latin typeface="Courier New"/>
                  <a:cs typeface="Courier New"/>
                </a:rPr>
                <a:t>int</a:t>
              </a:r>
              <a:r>
                <a:rPr lang="en-US" dirty="0" smtClean="0">
                  <a:latin typeface="Courier New"/>
                  <a:cs typeface="Courier New"/>
                </a:rPr>
                <a:t> </a:t>
              </a:r>
              <a:r>
                <a:rPr lang="en-US" dirty="0" err="1" smtClean="0">
                  <a:latin typeface="Courier New"/>
                  <a:cs typeface="Courier New"/>
                </a:rPr>
                <a:t>i</a:t>
              </a:r>
              <a:r>
                <a:rPr lang="en-US" dirty="0" smtClean="0">
                  <a:latin typeface="Courier New"/>
                  <a:cs typeface="Courier New"/>
                </a:rPr>
                <a:t> = 0; </a:t>
              </a:r>
              <a:r>
                <a:rPr lang="en-US" dirty="0" err="1" smtClean="0">
                  <a:latin typeface="Courier New"/>
                  <a:cs typeface="Courier New"/>
                </a:rPr>
                <a:t>i</a:t>
              </a:r>
              <a:r>
                <a:rPr lang="en-US" dirty="0" smtClean="0">
                  <a:latin typeface="Courier New"/>
                  <a:cs typeface="Courier New"/>
                </a:rPr>
                <a:t> &lt; </a:t>
              </a:r>
              <a:r>
                <a:rPr lang="en-US" dirty="0" err="1" smtClean="0">
                  <a:latin typeface="Courier New"/>
                  <a:cs typeface="Courier New"/>
                </a:rPr>
                <a:t>nchars</a:t>
              </a:r>
              <a:r>
                <a:rPr lang="en-US" dirty="0" smtClean="0">
                  <a:latin typeface="Courier New"/>
                  <a:cs typeface="Courier New"/>
                </a:rPr>
                <a:t>; </a:t>
              </a:r>
              <a:r>
                <a:rPr lang="en-US" dirty="0" err="1" smtClean="0">
                  <a:latin typeface="Courier New"/>
                  <a:cs typeface="Courier New"/>
                </a:rPr>
                <a:t>i</a:t>
              </a:r>
              <a:r>
                <a:rPr lang="en-US" dirty="0" smtClean="0">
                  <a:latin typeface="Courier New"/>
                  <a:cs typeface="Courier New"/>
                </a:rPr>
                <a:t>++) {</a:t>
              </a:r>
            </a:p>
            <a:p>
              <a:pPr>
                <a:lnSpc>
                  <a:spcPct val="90000"/>
                </a:lnSpc>
              </a:pPr>
              <a:r>
                <a:rPr lang="en-US" dirty="0" smtClean="0">
                  <a:latin typeface="Courier New"/>
                  <a:cs typeface="Courier New"/>
                </a:rPr>
                <a:t>      hash = HASH_MULTIPLIER * hash + </a:t>
              </a:r>
              <a:r>
                <a:rPr lang="en-US" dirty="0" err="1" smtClean="0">
                  <a:latin typeface="Courier New"/>
                  <a:cs typeface="Courier New"/>
                </a:rPr>
                <a:t>str[i</a:t>
              </a:r>
              <a:r>
                <a:rPr lang="en-US" dirty="0" smtClean="0">
                  <a:latin typeface="Courier New"/>
                  <a:cs typeface="Courier New"/>
                </a:rPr>
                <a:t>];</a:t>
              </a:r>
            </a:p>
            <a:p>
              <a:pPr>
                <a:lnSpc>
                  <a:spcPct val="90000"/>
                </a:lnSpc>
              </a:pPr>
              <a:r>
                <a:rPr lang="en-US" dirty="0" smtClean="0">
                  <a:latin typeface="Courier New"/>
                  <a:cs typeface="Courier New"/>
                </a:rPr>
                <a:t>   }</a:t>
              </a:r>
            </a:p>
            <a:p>
              <a:pPr>
                <a:lnSpc>
                  <a:spcPct val="90000"/>
                </a:lnSpc>
              </a:pPr>
              <a:r>
                <a:rPr lang="en-US" dirty="0" smtClean="0">
                  <a:latin typeface="Courier New"/>
                  <a:cs typeface="Courier New"/>
                </a:rPr>
                <a:t>   return (hash &amp; HASH_MASK);</a:t>
              </a:r>
            </a:p>
            <a:p>
              <a:pPr>
                <a:lnSpc>
                  <a:spcPct val="90000"/>
                </a:lnSpc>
              </a:pPr>
              <a:r>
                <a:rPr lang="en-US" dirty="0" smtClean="0">
                  <a:latin typeface="Courier New"/>
                  <a:cs typeface="Courier New"/>
                </a:rPr>
                <a:t>}</a:t>
              </a:r>
              <a:endParaRPr lang="en-US" dirty="0">
                <a:solidFill>
                  <a:srgbClr val="0000FF"/>
                </a:solidFill>
                <a:latin typeface="Courier New"/>
                <a:cs typeface="Courier New"/>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6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The Bucket Hashing Strategy</a:t>
            </a:r>
          </a:p>
        </p:txBody>
      </p:sp>
      <p:sp>
        <p:nvSpPr>
          <p:cNvPr id="655363" name="Rectangle 3"/>
          <p:cNvSpPr>
            <a:spLocks noChangeArrowheads="1"/>
          </p:cNvSpPr>
          <p:nvPr/>
        </p:nvSpPr>
        <p:spPr bwMode="auto">
          <a:xfrm>
            <a:off x="482600" y="1155700"/>
            <a:ext cx="8128000" cy="1206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One common strategy for implementing a map is to use the hash code for each key to select an index into an array that will contain all the keys with that hash code.  Each element of that array is conventionally called a </a:t>
            </a:r>
            <a:r>
              <a:rPr lang="en-US" sz="2400" i="1" dirty="0"/>
              <a:t>bucket</a:t>
            </a:r>
            <a:r>
              <a:rPr lang="en-US" sz="2400" b="0" i="1" dirty="0"/>
              <a:t>.</a:t>
            </a:r>
          </a:p>
        </p:txBody>
      </p:sp>
      <p:grpSp>
        <p:nvGrpSpPr>
          <p:cNvPr id="655364" name="Group 4"/>
          <p:cNvGrpSpPr>
            <a:grpSpLocks/>
          </p:cNvGrpSpPr>
          <p:nvPr/>
        </p:nvGrpSpPr>
        <p:grpSpPr bwMode="auto">
          <a:xfrm>
            <a:off x="482600" y="2578100"/>
            <a:ext cx="8128000" cy="1549400"/>
            <a:chOff x="304" y="1624"/>
            <a:chExt cx="5120" cy="976"/>
          </a:xfrm>
        </p:grpSpPr>
        <p:sp>
          <p:nvSpPr>
            <p:cNvPr id="655365" name="Rectangle 5"/>
            <p:cNvSpPr>
              <a:spLocks noChangeArrowheads="1"/>
            </p:cNvSpPr>
            <p:nvPr/>
          </p:nvSpPr>
          <p:spPr bwMode="auto">
            <a:xfrm>
              <a:off x="304" y="1624"/>
              <a:ext cx="5120" cy="864"/>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In practice, the array of buckets is smaller than the number of hash codes, making it necessary to convert the hash code into a bucket index, typically by executing a statement like</a:t>
              </a:r>
              <a:endParaRPr lang="en-US" sz="3200" b="0"/>
            </a:p>
          </p:txBody>
        </p:sp>
        <p:sp>
          <p:nvSpPr>
            <p:cNvPr id="655366" name="Rectangle 6"/>
            <p:cNvSpPr>
              <a:spLocks noChangeArrowheads="1"/>
            </p:cNvSpPr>
            <p:nvPr/>
          </p:nvSpPr>
          <p:spPr bwMode="auto">
            <a:xfrm>
              <a:off x="912" y="2312"/>
              <a:ext cx="4032"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1600" dirty="0" err="1">
                  <a:latin typeface="Courier New" charset="0"/>
                </a:rPr>
                <a:t>int</a:t>
              </a:r>
              <a:r>
                <a:rPr lang="en-US" sz="1600" dirty="0">
                  <a:latin typeface="Courier New" charset="0"/>
                </a:rPr>
                <a:t> index = </a:t>
              </a:r>
              <a:r>
                <a:rPr lang="en-US" sz="1600" dirty="0" err="1" smtClean="0">
                  <a:latin typeface="Courier New" charset="0"/>
                </a:rPr>
                <a:t>hashCode(</a:t>
              </a:r>
              <a:r>
                <a:rPr lang="en-US" sz="1600" dirty="0" err="1">
                  <a:latin typeface="Courier New" charset="0"/>
                </a:rPr>
                <a:t>key</a:t>
              </a:r>
              <a:r>
                <a:rPr lang="en-US" sz="1600" dirty="0">
                  <a:latin typeface="Courier New" charset="0"/>
                </a:rPr>
                <a:t>) % </a:t>
              </a:r>
              <a:r>
                <a:rPr lang="en-US" sz="1600" dirty="0" err="1">
                  <a:latin typeface="Courier New" charset="0"/>
                </a:rPr>
                <a:t>nBuckets</a:t>
              </a:r>
              <a:r>
                <a:rPr lang="en-US" sz="1600" dirty="0">
                  <a:latin typeface="Courier New" charset="0"/>
                </a:rPr>
                <a:t>;</a:t>
              </a:r>
            </a:p>
          </p:txBody>
        </p:sp>
      </p:grpSp>
      <p:sp>
        <p:nvSpPr>
          <p:cNvPr id="655367" name="Rectangle 7"/>
          <p:cNvSpPr>
            <a:spLocks noChangeArrowheads="1"/>
          </p:cNvSpPr>
          <p:nvPr/>
        </p:nvSpPr>
        <p:spPr bwMode="auto">
          <a:xfrm>
            <a:off x="482600" y="4305300"/>
            <a:ext cx="8128000" cy="12446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The value in each element of the bucket array cannot be a single key/value pair given the chance that different keys fall into the same bucket.  Such situations are called </a:t>
            </a:r>
            <a:r>
              <a:rPr lang="en-US" sz="2400" i="1" dirty="0"/>
              <a:t>collisions</a:t>
            </a:r>
            <a:r>
              <a:rPr lang="en-US" sz="2400" b="0" i="1" dirty="0"/>
              <a:t>.</a:t>
            </a:r>
            <a:r>
              <a:rPr lang="en-US" sz="2400" b="0" dirty="0"/>
              <a:t>  </a:t>
            </a:r>
            <a:endParaRPr lang="en-US" sz="3200" b="0" dirty="0"/>
          </a:p>
        </p:txBody>
      </p:sp>
      <p:sp>
        <p:nvSpPr>
          <p:cNvPr id="655368" name="Rectangle 8"/>
          <p:cNvSpPr>
            <a:spLocks noChangeArrowheads="1"/>
          </p:cNvSpPr>
          <p:nvPr/>
        </p:nvSpPr>
        <p:spPr bwMode="auto">
          <a:xfrm>
            <a:off x="482600" y="5346700"/>
            <a:ext cx="8128000" cy="1155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To take account of the possibility of collisions, each elements of the bucket array is</a:t>
            </a:r>
            <a:r>
              <a:rPr lang="en-US" sz="2400" b="0" dirty="0" smtClean="0"/>
              <a:t> a </a:t>
            </a:r>
            <a:r>
              <a:rPr lang="en-US" sz="2400" b="0" dirty="0"/>
              <a:t>linked list</a:t>
            </a:r>
            <a:r>
              <a:rPr lang="en-US" sz="2400" b="0" dirty="0" smtClean="0"/>
              <a:t> of </a:t>
            </a:r>
            <a:r>
              <a:rPr lang="en-US" sz="2400" b="0" dirty="0"/>
              <a:t>the keys that fall into that bucket, as</a:t>
            </a:r>
            <a:r>
              <a:rPr lang="en-US" sz="2400" b="0" dirty="0" smtClean="0"/>
              <a:t> illustrated on </a:t>
            </a:r>
            <a:r>
              <a:rPr lang="en-US" sz="2400" b="0" dirty="0"/>
              <a:t>the next slide.</a:t>
            </a:r>
            <a:endParaRPr lang="en-US" sz="32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6553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5536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553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67" grpId="0"/>
      <p:bldP spid="655368" grpId="0"/>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85" name="Text Box 4"/>
          <p:cNvSpPr txBox="1">
            <a:spLocks noChangeArrowheads="1"/>
          </p:cNvSpPr>
          <p:nvPr/>
        </p:nvSpPr>
        <p:spPr bwMode="auto">
          <a:xfrm>
            <a:off x="4572000" y="1655763"/>
            <a:ext cx="3075381" cy="318036"/>
          </a:xfrm>
          <a:prstGeom prst="rect">
            <a:avLst/>
          </a:prstGeom>
          <a:noFill/>
          <a:ln w="9525">
            <a:noFill/>
            <a:miter lim="800000"/>
            <a:headEnd/>
            <a:tailEnd/>
          </a:ln>
          <a:effectLst/>
        </p:spPr>
        <p:txBody>
          <a:bodyPr wrap="none">
            <a:prstTxWarp prst="textNoShape">
              <a:avLst/>
            </a:prstTxWarp>
            <a:spAutoFit/>
          </a:bodyPr>
          <a:lstStyle/>
          <a:p>
            <a:pPr>
              <a:lnSpc>
                <a:spcPct val="90000"/>
              </a:lnSpc>
            </a:pPr>
            <a:r>
              <a:rPr lang="en-US" sz="1600" dirty="0" err="1" smtClean="0">
                <a:latin typeface="Courier New" charset="0"/>
              </a:rPr>
              <a:t>hashCode("AK</a:t>
            </a:r>
            <a:r>
              <a:rPr lang="en-US" sz="1600" dirty="0" smtClean="0">
                <a:latin typeface="Courier New" charset="0"/>
              </a:rPr>
              <a:t>"</a:t>
            </a:r>
            <a:r>
              <a:rPr lang="en-US" sz="1600" dirty="0">
                <a:latin typeface="Courier New" charset="0"/>
              </a:rPr>
              <a:t>) </a:t>
            </a:r>
            <a:r>
              <a:rPr lang="en-US" sz="1600" b="0" dirty="0" err="1">
                <a:latin typeface="Symbol" charset="2"/>
                <a:sym typeface="Symbol" charset="2"/>
              </a:rPr>
              <a:t></a:t>
            </a:r>
            <a:r>
              <a:rPr lang="en-US" sz="1600" dirty="0" smtClean="0">
                <a:latin typeface="Courier New" charset="0"/>
              </a:rPr>
              <a:t> </a:t>
            </a:r>
            <a:r>
              <a:rPr lang="en-US" sz="1600" b="0" dirty="0" smtClean="0"/>
              <a:t>5862129</a:t>
            </a:r>
            <a:endParaRPr lang="en-US" sz="1600" dirty="0">
              <a:latin typeface="Courier New" charset="0"/>
            </a:endParaRPr>
          </a:p>
        </p:txBody>
      </p:sp>
      <p:sp>
        <p:nvSpPr>
          <p:cNvPr id="65741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Simulating Bucket Hashing</a:t>
            </a:r>
          </a:p>
        </p:txBody>
      </p:sp>
      <p:sp>
        <p:nvSpPr>
          <p:cNvPr id="1088" name="Rectangle 3"/>
          <p:cNvSpPr>
            <a:spLocks noChangeArrowheads="1"/>
          </p:cNvSpPr>
          <p:nvPr/>
        </p:nvSpPr>
        <p:spPr bwMode="auto">
          <a:xfrm>
            <a:off x="444500" y="1270000"/>
            <a:ext cx="571500" cy="15113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095" name="Text Box 4"/>
          <p:cNvSpPr txBox="1">
            <a:spLocks noChangeArrowheads="1"/>
          </p:cNvSpPr>
          <p:nvPr/>
        </p:nvSpPr>
        <p:spPr bwMode="auto">
          <a:xfrm>
            <a:off x="254000" y="1270000"/>
            <a:ext cx="203200" cy="215900"/>
          </a:xfrm>
          <a:prstGeom prst="rect">
            <a:avLst/>
          </a:prstGeom>
          <a:noFill/>
          <a:ln w="9525">
            <a:noFill/>
            <a:miter lim="800000"/>
            <a:headEnd/>
            <a:tailEnd/>
          </a:ln>
          <a:effectLst/>
        </p:spPr>
        <p:txBody>
          <a:bodyPr>
            <a:prstTxWarp prst="textNoShape">
              <a:avLst/>
            </a:prstTxWarp>
          </a:bodyPr>
          <a:lstStyle/>
          <a:p>
            <a:pPr algn="r" eaLnBrk="1" hangingPunct="1">
              <a:lnSpc>
                <a:spcPct val="75000"/>
              </a:lnSpc>
            </a:pPr>
            <a:r>
              <a:rPr lang="en-US" sz="1000" b="0">
                <a:latin typeface="Helvetica Neue" charset="0"/>
              </a:rPr>
              <a:t>0</a:t>
            </a:r>
          </a:p>
        </p:txBody>
      </p:sp>
      <p:sp>
        <p:nvSpPr>
          <p:cNvPr id="1100" name="Line 5"/>
          <p:cNvSpPr>
            <a:spLocks noChangeShapeType="1"/>
          </p:cNvSpPr>
          <p:nvPr/>
        </p:nvSpPr>
        <p:spPr bwMode="auto">
          <a:xfrm flipH="1">
            <a:off x="444500" y="1270000"/>
            <a:ext cx="571500" cy="21590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105" name="Oval 6"/>
          <p:cNvSpPr>
            <a:spLocks noChangeArrowheads="1"/>
          </p:cNvSpPr>
          <p:nvPr/>
        </p:nvSpPr>
        <p:spPr bwMode="auto">
          <a:xfrm>
            <a:off x="698500" y="1346200"/>
            <a:ext cx="63500" cy="6350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sp>
        <p:nvSpPr>
          <p:cNvPr id="1110" name="Text Box 7"/>
          <p:cNvSpPr txBox="1">
            <a:spLocks noChangeArrowheads="1"/>
          </p:cNvSpPr>
          <p:nvPr/>
        </p:nvSpPr>
        <p:spPr bwMode="auto">
          <a:xfrm>
            <a:off x="254000" y="1485900"/>
            <a:ext cx="203200" cy="215900"/>
          </a:xfrm>
          <a:prstGeom prst="rect">
            <a:avLst/>
          </a:prstGeom>
          <a:noFill/>
          <a:ln w="9525">
            <a:noFill/>
            <a:miter lim="800000"/>
            <a:headEnd/>
            <a:tailEnd/>
          </a:ln>
          <a:effectLst/>
        </p:spPr>
        <p:txBody>
          <a:bodyPr>
            <a:prstTxWarp prst="textNoShape">
              <a:avLst/>
            </a:prstTxWarp>
          </a:bodyPr>
          <a:lstStyle/>
          <a:p>
            <a:pPr algn="r" eaLnBrk="1" hangingPunct="1">
              <a:lnSpc>
                <a:spcPct val="75000"/>
              </a:lnSpc>
            </a:pPr>
            <a:r>
              <a:rPr lang="en-US" sz="1000" b="0">
                <a:latin typeface="Helvetica Neue" charset="0"/>
              </a:rPr>
              <a:t>1</a:t>
            </a:r>
          </a:p>
        </p:txBody>
      </p:sp>
      <p:sp>
        <p:nvSpPr>
          <p:cNvPr id="1115" name="Line 8"/>
          <p:cNvSpPr>
            <a:spLocks noChangeShapeType="1"/>
          </p:cNvSpPr>
          <p:nvPr/>
        </p:nvSpPr>
        <p:spPr bwMode="auto">
          <a:xfrm>
            <a:off x="444500" y="1485900"/>
            <a:ext cx="57150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120" name="Line 9"/>
          <p:cNvSpPr>
            <a:spLocks noChangeShapeType="1"/>
          </p:cNvSpPr>
          <p:nvPr/>
        </p:nvSpPr>
        <p:spPr bwMode="auto">
          <a:xfrm flipH="1">
            <a:off x="444500" y="1485900"/>
            <a:ext cx="571500" cy="21590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125" name="Oval 10"/>
          <p:cNvSpPr>
            <a:spLocks noChangeArrowheads="1"/>
          </p:cNvSpPr>
          <p:nvPr/>
        </p:nvSpPr>
        <p:spPr bwMode="auto">
          <a:xfrm>
            <a:off x="698500" y="1562100"/>
            <a:ext cx="63500" cy="6350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sp>
        <p:nvSpPr>
          <p:cNvPr id="1130" name="Text Box 11"/>
          <p:cNvSpPr txBox="1">
            <a:spLocks noChangeArrowheads="1"/>
          </p:cNvSpPr>
          <p:nvPr/>
        </p:nvSpPr>
        <p:spPr bwMode="auto">
          <a:xfrm>
            <a:off x="254000" y="1701800"/>
            <a:ext cx="203200" cy="215900"/>
          </a:xfrm>
          <a:prstGeom prst="rect">
            <a:avLst/>
          </a:prstGeom>
          <a:noFill/>
          <a:ln w="9525">
            <a:noFill/>
            <a:miter lim="800000"/>
            <a:headEnd/>
            <a:tailEnd/>
          </a:ln>
          <a:effectLst/>
        </p:spPr>
        <p:txBody>
          <a:bodyPr>
            <a:prstTxWarp prst="textNoShape">
              <a:avLst/>
            </a:prstTxWarp>
          </a:bodyPr>
          <a:lstStyle/>
          <a:p>
            <a:pPr algn="r" eaLnBrk="1" hangingPunct="1">
              <a:lnSpc>
                <a:spcPct val="75000"/>
              </a:lnSpc>
            </a:pPr>
            <a:r>
              <a:rPr lang="en-US" sz="1000" b="0">
                <a:latin typeface="Helvetica Neue" charset="0"/>
              </a:rPr>
              <a:t>2</a:t>
            </a:r>
          </a:p>
        </p:txBody>
      </p:sp>
      <p:sp>
        <p:nvSpPr>
          <p:cNvPr id="1135" name="Line 12"/>
          <p:cNvSpPr>
            <a:spLocks noChangeShapeType="1"/>
          </p:cNvSpPr>
          <p:nvPr/>
        </p:nvSpPr>
        <p:spPr bwMode="auto">
          <a:xfrm>
            <a:off x="444500" y="1701800"/>
            <a:ext cx="57150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140" name="Line 13"/>
          <p:cNvSpPr>
            <a:spLocks noChangeShapeType="1"/>
          </p:cNvSpPr>
          <p:nvPr/>
        </p:nvSpPr>
        <p:spPr bwMode="auto">
          <a:xfrm flipH="1">
            <a:off x="444500" y="1701800"/>
            <a:ext cx="571500" cy="21590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147" name="Oval 14"/>
          <p:cNvSpPr>
            <a:spLocks noChangeArrowheads="1"/>
          </p:cNvSpPr>
          <p:nvPr/>
        </p:nvSpPr>
        <p:spPr bwMode="auto">
          <a:xfrm>
            <a:off x="698500" y="1778000"/>
            <a:ext cx="63500" cy="6350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sp>
        <p:nvSpPr>
          <p:cNvPr id="1152" name="Text Box 15"/>
          <p:cNvSpPr txBox="1">
            <a:spLocks noChangeArrowheads="1"/>
          </p:cNvSpPr>
          <p:nvPr/>
        </p:nvSpPr>
        <p:spPr bwMode="auto">
          <a:xfrm>
            <a:off x="254000" y="1917700"/>
            <a:ext cx="203200" cy="215900"/>
          </a:xfrm>
          <a:prstGeom prst="rect">
            <a:avLst/>
          </a:prstGeom>
          <a:noFill/>
          <a:ln w="9525">
            <a:noFill/>
            <a:miter lim="800000"/>
            <a:headEnd/>
            <a:tailEnd/>
          </a:ln>
          <a:effectLst/>
        </p:spPr>
        <p:txBody>
          <a:bodyPr>
            <a:prstTxWarp prst="textNoShape">
              <a:avLst/>
            </a:prstTxWarp>
          </a:bodyPr>
          <a:lstStyle/>
          <a:p>
            <a:pPr algn="r" eaLnBrk="1" hangingPunct="1">
              <a:lnSpc>
                <a:spcPct val="75000"/>
              </a:lnSpc>
            </a:pPr>
            <a:r>
              <a:rPr lang="en-US" sz="1000" b="0">
                <a:latin typeface="Helvetica Neue" charset="0"/>
              </a:rPr>
              <a:t>3</a:t>
            </a:r>
          </a:p>
        </p:txBody>
      </p:sp>
      <p:sp>
        <p:nvSpPr>
          <p:cNvPr id="1157" name="Line 16"/>
          <p:cNvSpPr>
            <a:spLocks noChangeShapeType="1"/>
          </p:cNvSpPr>
          <p:nvPr/>
        </p:nvSpPr>
        <p:spPr bwMode="auto">
          <a:xfrm>
            <a:off x="444500" y="1917700"/>
            <a:ext cx="57150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162" name="Line 17"/>
          <p:cNvSpPr>
            <a:spLocks noChangeShapeType="1"/>
          </p:cNvSpPr>
          <p:nvPr/>
        </p:nvSpPr>
        <p:spPr bwMode="auto">
          <a:xfrm flipH="1">
            <a:off x="444500" y="1917700"/>
            <a:ext cx="571500" cy="21590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169" name="Oval 18"/>
          <p:cNvSpPr>
            <a:spLocks noChangeArrowheads="1"/>
          </p:cNvSpPr>
          <p:nvPr/>
        </p:nvSpPr>
        <p:spPr bwMode="auto">
          <a:xfrm>
            <a:off x="698500" y="1993900"/>
            <a:ext cx="63500" cy="6350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sp>
        <p:nvSpPr>
          <p:cNvPr id="1174" name="Text Box 19"/>
          <p:cNvSpPr txBox="1">
            <a:spLocks noChangeArrowheads="1"/>
          </p:cNvSpPr>
          <p:nvPr/>
        </p:nvSpPr>
        <p:spPr bwMode="auto">
          <a:xfrm>
            <a:off x="254000" y="2133600"/>
            <a:ext cx="203200" cy="215900"/>
          </a:xfrm>
          <a:prstGeom prst="rect">
            <a:avLst/>
          </a:prstGeom>
          <a:noFill/>
          <a:ln w="9525">
            <a:noFill/>
            <a:miter lim="800000"/>
            <a:headEnd/>
            <a:tailEnd/>
          </a:ln>
          <a:effectLst/>
        </p:spPr>
        <p:txBody>
          <a:bodyPr>
            <a:prstTxWarp prst="textNoShape">
              <a:avLst/>
            </a:prstTxWarp>
          </a:bodyPr>
          <a:lstStyle/>
          <a:p>
            <a:pPr algn="r" eaLnBrk="1" hangingPunct="1">
              <a:lnSpc>
                <a:spcPct val="75000"/>
              </a:lnSpc>
            </a:pPr>
            <a:r>
              <a:rPr lang="en-US" sz="1000" b="0">
                <a:latin typeface="Helvetica Neue" charset="0"/>
              </a:rPr>
              <a:t>4</a:t>
            </a:r>
          </a:p>
        </p:txBody>
      </p:sp>
      <p:sp>
        <p:nvSpPr>
          <p:cNvPr id="1179" name="Line 20"/>
          <p:cNvSpPr>
            <a:spLocks noChangeShapeType="1"/>
          </p:cNvSpPr>
          <p:nvPr/>
        </p:nvSpPr>
        <p:spPr bwMode="auto">
          <a:xfrm>
            <a:off x="444500" y="2133600"/>
            <a:ext cx="57150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184" name="Line 21"/>
          <p:cNvSpPr>
            <a:spLocks noChangeShapeType="1"/>
          </p:cNvSpPr>
          <p:nvPr/>
        </p:nvSpPr>
        <p:spPr bwMode="auto">
          <a:xfrm flipH="1">
            <a:off x="444500" y="2133600"/>
            <a:ext cx="571500" cy="21590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189" name="Oval 22"/>
          <p:cNvSpPr>
            <a:spLocks noChangeArrowheads="1"/>
          </p:cNvSpPr>
          <p:nvPr/>
        </p:nvSpPr>
        <p:spPr bwMode="auto">
          <a:xfrm>
            <a:off x="698500" y="2209800"/>
            <a:ext cx="63500" cy="6350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sp>
        <p:nvSpPr>
          <p:cNvPr id="1196" name="Text Box 23"/>
          <p:cNvSpPr txBox="1">
            <a:spLocks noChangeArrowheads="1"/>
          </p:cNvSpPr>
          <p:nvPr/>
        </p:nvSpPr>
        <p:spPr bwMode="auto">
          <a:xfrm>
            <a:off x="254000" y="2349500"/>
            <a:ext cx="203200" cy="215900"/>
          </a:xfrm>
          <a:prstGeom prst="rect">
            <a:avLst/>
          </a:prstGeom>
          <a:noFill/>
          <a:ln w="9525">
            <a:noFill/>
            <a:miter lim="800000"/>
            <a:headEnd/>
            <a:tailEnd/>
          </a:ln>
          <a:effectLst/>
        </p:spPr>
        <p:txBody>
          <a:bodyPr>
            <a:prstTxWarp prst="textNoShape">
              <a:avLst/>
            </a:prstTxWarp>
          </a:bodyPr>
          <a:lstStyle/>
          <a:p>
            <a:pPr algn="r" eaLnBrk="1" hangingPunct="1">
              <a:lnSpc>
                <a:spcPct val="75000"/>
              </a:lnSpc>
            </a:pPr>
            <a:r>
              <a:rPr lang="en-US" sz="1000" b="0">
                <a:latin typeface="Helvetica Neue" charset="0"/>
              </a:rPr>
              <a:t>5</a:t>
            </a:r>
          </a:p>
        </p:txBody>
      </p:sp>
      <p:sp>
        <p:nvSpPr>
          <p:cNvPr id="1201" name="Line 24"/>
          <p:cNvSpPr>
            <a:spLocks noChangeShapeType="1"/>
          </p:cNvSpPr>
          <p:nvPr/>
        </p:nvSpPr>
        <p:spPr bwMode="auto">
          <a:xfrm>
            <a:off x="444500" y="2349500"/>
            <a:ext cx="57150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206" name="Line 25"/>
          <p:cNvSpPr>
            <a:spLocks noChangeShapeType="1"/>
          </p:cNvSpPr>
          <p:nvPr/>
        </p:nvSpPr>
        <p:spPr bwMode="auto">
          <a:xfrm flipH="1">
            <a:off x="444500" y="2349500"/>
            <a:ext cx="571500" cy="21590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211" name="Oval 26"/>
          <p:cNvSpPr>
            <a:spLocks noChangeArrowheads="1"/>
          </p:cNvSpPr>
          <p:nvPr/>
        </p:nvSpPr>
        <p:spPr bwMode="auto">
          <a:xfrm>
            <a:off x="698500" y="2425700"/>
            <a:ext cx="63500" cy="6350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sp>
        <p:nvSpPr>
          <p:cNvPr id="1216" name="Text Box 27"/>
          <p:cNvSpPr txBox="1">
            <a:spLocks noChangeArrowheads="1"/>
          </p:cNvSpPr>
          <p:nvPr/>
        </p:nvSpPr>
        <p:spPr bwMode="auto">
          <a:xfrm>
            <a:off x="254000" y="2565400"/>
            <a:ext cx="203200" cy="215900"/>
          </a:xfrm>
          <a:prstGeom prst="rect">
            <a:avLst/>
          </a:prstGeom>
          <a:noFill/>
          <a:ln w="9525">
            <a:noFill/>
            <a:miter lim="800000"/>
            <a:headEnd/>
            <a:tailEnd/>
          </a:ln>
          <a:effectLst/>
        </p:spPr>
        <p:txBody>
          <a:bodyPr>
            <a:prstTxWarp prst="textNoShape">
              <a:avLst/>
            </a:prstTxWarp>
          </a:bodyPr>
          <a:lstStyle/>
          <a:p>
            <a:pPr algn="r" eaLnBrk="1" hangingPunct="1">
              <a:lnSpc>
                <a:spcPct val="75000"/>
              </a:lnSpc>
            </a:pPr>
            <a:r>
              <a:rPr lang="en-US" sz="1000" b="0">
                <a:latin typeface="Helvetica Neue" charset="0"/>
              </a:rPr>
              <a:t>6</a:t>
            </a:r>
          </a:p>
        </p:txBody>
      </p:sp>
      <p:sp>
        <p:nvSpPr>
          <p:cNvPr id="1221" name="Line 28"/>
          <p:cNvSpPr>
            <a:spLocks noChangeShapeType="1"/>
          </p:cNvSpPr>
          <p:nvPr/>
        </p:nvSpPr>
        <p:spPr bwMode="auto">
          <a:xfrm>
            <a:off x="444500" y="2565400"/>
            <a:ext cx="57150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226" name="Line 29"/>
          <p:cNvSpPr>
            <a:spLocks noChangeShapeType="1"/>
          </p:cNvSpPr>
          <p:nvPr/>
        </p:nvSpPr>
        <p:spPr bwMode="auto">
          <a:xfrm flipH="1">
            <a:off x="444500" y="2565400"/>
            <a:ext cx="571500" cy="21590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231" name="Oval 30"/>
          <p:cNvSpPr>
            <a:spLocks noChangeArrowheads="1"/>
          </p:cNvSpPr>
          <p:nvPr/>
        </p:nvSpPr>
        <p:spPr bwMode="auto">
          <a:xfrm>
            <a:off x="698500" y="2641600"/>
            <a:ext cx="63500" cy="6350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nvGrpSpPr>
          <p:cNvPr id="1238" name="Group 31"/>
          <p:cNvGrpSpPr>
            <a:grpSpLocks/>
          </p:cNvGrpSpPr>
          <p:nvPr/>
        </p:nvGrpSpPr>
        <p:grpSpPr bwMode="auto">
          <a:xfrm>
            <a:off x="723900" y="1371600"/>
            <a:ext cx="927100" cy="12700"/>
            <a:chOff x="456" y="864"/>
            <a:chExt cx="584" cy="8"/>
          </a:xfrm>
        </p:grpSpPr>
        <p:sp>
          <p:nvSpPr>
            <p:cNvPr id="1243" name="Line 32"/>
            <p:cNvSpPr>
              <a:spLocks noChangeShapeType="1"/>
            </p:cNvSpPr>
            <p:nvPr/>
          </p:nvSpPr>
          <p:spPr bwMode="auto">
            <a:xfrm>
              <a:off x="460" y="868"/>
              <a:ext cx="5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248" name="Line 33"/>
            <p:cNvSpPr>
              <a:spLocks noChangeShapeType="1"/>
            </p:cNvSpPr>
            <p:nvPr/>
          </p:nvSpPr>
          <p:spPr bwMode="auto">
            <a:xfrm>
              <a:off x="990" y="868"/>
              <a:ext cx="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253" name="Line 34"/>
            <p:cNvSpPr>
              <a:spLocks noChangeShapeType="1"/>
            </p:cNvSpPr>
            <p:nvPr/>
          </p:nvSpPr>
          <p:spPr bwMode="auto">
            <a:xfrm>
              <a:off x="990" y="868"/>
              <a:ext cx="50"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258" name="Picture 35" descr="arrow.png"/>
          <p:cNvPicPr>
            <a:picLocks noChangeAspect="1" noChangeArrowheads="1"/>
          </p:cNvPicPr>
          <p:nvPr/>
        </p:nvPicPr>
        <p:blipFill>
          <a:blip r:embed="rId3"/>
          <a:srcRect/>
          <a:stretch>
            <a:fillRect/>
          </a:stretch>
        </p:blipFill>
        <p:spPr bwMode="auto">
          <a:xfrm>
            <a:off x="1568450" y="1330325"/>
            <a:ext cx="82550" cy="95250"/>
          </a:xfrm>
          <a:prstGeom prst="rect">
            <a:avLst/>
          </a:prstGeom>
          <a:noFill/>
        </p:spPr>
      </p:pic>
      <p:grpSp>
        <p:nvGrpSpPr>
          <p:cNvPr id="1263" name="Group 36"/>
          <p:cNvGrpSpPr>
            <a:grpSpLocks/>
          </p:cNvGrpSpPr>
          <p:nvPr/>
        </p:nvGrpSpPr>
        <p:grpSpPr bwMode="auto">
          <a:xfrm>
            <a:off x="1612900" y="1270000"/>
            <a:ext cx="647700" cy="647700"/>
            <a:chOff x="1016" y="800"/>
            <a:chExt cx="408" cy="408"/>
          </a:xfrm>
        </p:grpSpPr>
        <p:sp>
          <p:nvSpPr>
            <p:cNvPr id="1268" name="Rectangle 37"/>
            <p:cNvSpPr>
              <a:spLocks noChangeArrowheads="1"/>
            </p:cNvSpPr>
            <p:nvPr/>
          </p:nvSpPr>
          <p:spPr bwMode="auto">
            <a:xfrm>
              <a:off x="1040" y="800"/>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275" name="Line 38"/>
            <p:cNvSpPr>
              <a:spLocks noChangeShapeType="1"/>
            </p:cNvSpPr>
            <p:nvPr/>
          </p:nvSpPr>
          <p:spPr bwMode="auto">
            <a:xfrm>
              <a:off x="1040" y="936"/>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276" name="Line 39"/>
            <p:cNvSpPr>
              <a:spLocks noChangeShapeType="1"/>
            </p:cNvSpPr>
            <p:nvPr/>
          </p:nvSpPr>
          <p:spPr bwMode="auto">
            <a:xfrm>
              <a:off x="1040" y="107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277" name="Text Box 40"/>
            <p:cNvSpPr txBox="1">
              <a:spLocks noChangeArrowheads="1"/>
            </p:cNvSpPr>
            <p:nvPr/>
          </p:nvSpPr>
          <p:spPr bwMode="auto">
            <a:xfrm>
              <a:off x="1040" y="800"/>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AK</a:t>
              </a:r>
            </a:p>
          </p:txBody>
        </p:sp>
        <p:sp>
          <p:nvSpPr>
            <p:cNvPr id="1278" name="Text Box 41"/>
            <p:cNvSpPr txBox="1">
              <a:spLocks noChangeArrowheads="1"/>
            </p:cNvSpPr>
            <p:nvPr/>
          </p:nvSpPr>
          <p:spPr bwMode="auto">
            <a:xfrm>
              <a:off x="1016" y="948"/>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Alaska</a:t>
              </a:r>
            </a:p>
          </p:txBody>
        </p:sp>
        <p:sp>
          <p:nvSpPr>
            <p:cNvPr id="1279" name="Line 42"/>
            <p:cNvSpPr>
              <a:spLocks noChangeShapeType="1"/>
            </p:cNvSpPr>
            <p:nvPr/>
          </p:nvSpPr>
          <p:spPr bwMode="auto">
            <a:xfrm flipH="1">
              <a:off x="1040" y="1072"/>
              <a:ext cx="360" cy="136"/>
            </a:xfrm>
            <a:prstGeom prst="line">
              <a:avLst/>
            </a:prstGeom>
            <a:noFill/>
            <a:ln w="9525">
              <a:solidFill>
                <a:schemeClr val="tx1"/>
              </a:solidFill>
              <a:round/>
              <a:headEnd/>
              <a:tailEnd/>
            </a:ln>
            <a:effectLst/>
          </p:spPr>
          <p:txBody>
            <a:bodyPr>
              <a:prstTxWarp prst="textNoShape">
                <a:avLst/>
              </a:prstTxWarp>
            </a:bodyPr>
            <a:lstStyle/>
            <a:p>
              <a:endParaRPr lang="en-US" b="0"/>
            </a:p>
          </p:txBody>
        </p:sp>
      </p:grpSp>
      <p:grpSp>
        <p:nvGrpSpPr>
          <p:cNvPr id="1280" name="Group 43"/>
          <p:cNvGrpSpPr>
            <a:grpSpLocks/>
          </p:cNvGrpSpPr>
          <p:nvPr/>
        </p:nvGrpSpPr>
        <p:grpSpPr bwMode="auto">
          <a:xfrm>
            <a:off x="723900" y="1587500"/>
            <a:ext cx="927100" cy="584200"/>
            <a:chOff x="456" y="1000"/>
            <a:chExt cx="584" cy="368"/>
          </a:xfrm>
        </p:grpSpPr>
        <p:sp>
          <p:nvSpPr>
            <p:cNvPr id="1281" name="Line 44"/>
            <p:cNvSpPr>
              <a:spLocks noChangeShapeType="1"/>
            </p:cNvSpPr>
            <p:nvPr/>
          </p:nvSpPr>
          <p:spPr bwMode="auto">
            <a:xfrm>
              <a:off x="460" y="1004"/>
              <a:ext cx="48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282" name="Line 45"/>
            <p:cNvSpPr>
              <a:spLocks noChangeShapeType="1"/>
            </p:cNvSpPr>
            <p:nvPr/>
          </p:nvSpPr>
          <p:spPr bwMode="auto">
            <a:xfrm>
              <a:off x="940" y="1004"/>
              <a:ext cx="0" cy="36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283" name="Line 46"/>
            <p:cNvSpPr>
              <a:spLocks noChangeShapeType="1"/>
            </p:cNvSpPr>
            <p:nvPr/>
          </p:nvSpPr>
          <p:spPr bwMode="auto">
            <a:xfrm>
              <a:off x="940" y="1364"/>
              <a:ext cx="100"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284" name="Picture 47" descr="arrow.png"/>
          <p:cNvPicPr>
            <a:picLocks noChangeAspect="1" noChangeArrowheads="1"/>
          </p:cNvPicPr>
          <p:nvPr/>
        </p:nvPicPr>
        <p:blipFill>
          <a:blip r:embed="rId3"/>
          <a:srcRect/>
          <a:stretch>
            <a:fillRect/>
          </a:stretch>
        </p:blipFill>
        <p:spPr bwMode="auto">
          <a:xfrm>
            <a:off x="1568450" y="2117725"/>
            <a:ext cx="82550" cy="95250"/>
          </a:xfrm>
          <a:prstGeom prst="rect">
            <a:avLst/>
          </a:prstGeom>
          <a:noFill/>
        </p:spPr>
      </p:pic>
      <p:grpSp>
        <p:nvGrpSpPr>
          <p:cNvPr id="1285" name="Group 48"/>
          <p:cNvGrpSpPr>
            <a:grpSpLocks/>
          </p:cNvGrpSpPr>
          <p:nvPr/>
        </p:nvGrpSpPr>
        <p:grpSpPr bwMode="auto">
          <a:xfrm>
            <a:off x="1612900" y="2057400"/>
            <a:ext cx="647700" cy="647700"/>
            <a:chOff x="1016" y="1296"/>
            <a:chExt cx="408" cy="408"/>
          </a:xfrm>
        </p:grpSpPr>
        <p:sp>
          <p:nvSpPr>
            <p:cNvPr id="1286" name="Rectangle 49"/>
            <p:cNvSpPr>
              <a:spLocks noChangeArrowheads="1"/>
            </p:cNvSpPr>
            <p:nvPr/>
          </p:nvSpPr>
          <p:spPr bwMode="auto">
            <a:xfrm>
              <a:off x="1040" y="1296"/>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287" name="Line 50"/>
            <p:cNvSpPr>
              <a:spLocks noChangeShapeType="1"/>
            </p:cNvSpPr>
            <p:nvPr/>
          </p:nvSpPr>
          <p:spPr bwMode="auto">
            <a:xfrm>
              <a:off x="1040" y="143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288" name="Line 51"/>
            <p:cNvSpPr>
              <a:spLocks noChangeShapeType="1"/>
            </p:cNvSpPr>
            <p:nvPr/>
          </p:nvSpPr>
          <p:spPr bwMode="auto">
            <a:xfrm>
              <a:off x="1040" y="156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289" name="Text Box 52"/>
            <p:cNvSpPr txBox="1">
              <a:spLocks noChangeArrowheads="1"/>
            </p:cNvSpPr>
            <p:nvPr/>
          </p:nvSpPr>
          <p:spPr bwMode="auto">
            <a:xfrm>
              <a:off x="1040" y="1296"/>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AL</a:t>
              </a:r>
            </a:p>
          </p:txBody>
        </p:sp>
        <p:sp>
          <p:nvSpPr>
            <p:cNvPr id="1290" name="Text Box 53"/>
            <p:cNvSpPr txBox="1">
              <a:spLocks noChangeArrowheads="1"/>
            </p:cNvSpPr>
            <p:nvPr/>
          </p:nvSpPr>
          <p:spPr bwMode="auto">
            <a:xfrm>
              <a:off x="1016" y="1444"/>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Alabama</a:t>
              </a:r>
            </a:p>
          </p:txBody>
        </p:sp>
        <p:sp>
          <p:nvSpPr>
            <p:cNvPr id="1291" name="Line 54"/>
            <p:cNvSpPr>
              <a:spLocks noChangeShapeType="1"/>
            </p:cNvSpPr>
            <p:nvPr/>
          </p:nvSpPr>
          <p:spPr bwMode="auto">
            <a:xfrm flipH="1">
              <a:off x="1040" y="1568"/>
              <a:ext cx="360" cy="136"/>
            </a:xfrm>
            <a:prstGeom prst="line">
              <a:avLst/>
            </a:prstGeom>
            <a:noFill/>
            <a:ln w="9525">
              <a:solidFill>
                <a:schemeClr val="tx1"/>
              </a:solidFill>
              <a:round/>
              <a:headEnd/>
              <a:tailEnd/>
            </a:ln>
            <a:effectLst/>
          </p:spPr>
          <p:txBody>
            <a:bodyPr>
              <a:prstTxWarp prst="textNoShape">
                <a:avLst/>
              </a:prstTxWarp>
            </a:bodyPr>
            <a:lstStyle/>
            <a:p>
              <a:endParaRPr lang="en-US" b="0"/>
            </a:p>
          </p:txBody>
        </p:sp>
      </p:grpSp>
      <p:grpSp>
        <p:nvGrpSpPr>
          <p:cNvPr id="1292" name="Group 55"/>
          <p:cNvGrpSpPr>
            <a:grpSpLocks/>
          </p:cNvGrpSpPr>
          <p:nvPr/>
        </p:nvGrpSpPr>
        <p:grpSpPr bwMode="auto">
          <a:xfrm>
            <a:off x="723900" y="1193800"/>
            <a:ext cx="2349500" cy="190500"/>
            <a:chOff x="456" y="752"/>
            <a:chExt cx="1480" cy="120"/>
          </a:xfrm>
        </p:grpSpPr>
        <p:sp>
          <p:nvSpPr>
            <p:cNvPr id="1293" name="Line 56"/>
            <p:cNvSpPr>
              <a:spLocks noChangeShapeType="1"/>
            </p:cNvSpPr>
            <p:nvPr/>
          </p:nvSpPr>
          <p:spPr bwMode="auto">
            <a:xfrm>
              <a:off x="460" y="868"/>
              <a:ext cx="5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294" name="Line 57"/>
            <p:cNvSpPr>
              <a:spLocks noChangeShapeType="1"/>
            </p:cNvSpPr>
            <p:nvPr/>
          </p:nvSpPr>
          <p:spPr bwMode="auto">
            <a:xfrm>
              <a:off x="990" y="756"/>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295" name="Line 58"/>
            <p:cNvSpPr>
              <a:spLocks noChangeShapeType="1"/>
            </p:cNvSpPr>
            <p:nvPr/>
          </p:nvSpPr>
          <p:spPr bwMode="auto">
            <a:xfrm>
              <a:off x="990" y="756"/>
              <a:ext cx="946"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296" name="Line 59"/>
            <p:cNvSpPr>
              <a:spLocks noChangeShapeType="1"/>
            </p:cNvSpPr>
            <p:nvPr/>
          </p:nvSpPr>
          <p:spPr bwMode="auto">
            <a:xfrm>
              <a:off x="1936" y="756"/>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297" name="Line 60"/>
            <p:cNvSpPr>
              <a:spLocks noChangeShapeType="1"/>
            </p:cNvSpPr>
            <p:nvPr/>
          </p:nvSpPr>
          <p:spPr bwMode="auto">
            <a:xfrm>
              <a:off x="1864" y="868"/>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298" name="Picture 61" descr="arrow.png"/>
          <p:cNvPicPr>
            <a:picLocks noChangeAspect="1" noChangeArrowheads="1"/>
          </p:cNvPicPr>
          <p:nvPr/>
        </p:nvPicPr>
        <p:blipFill>
          <a:blip r:embed="rId3"/>
          <a:srcRect/>
          <a:stretch>
            <a:fillRect/>
          </a:stretch>
        </p:blipFill>
        <p:spPr bwMode="auto">
          <a:xfrm rot="10800000">
            <a:off x="2959100" y="1330325"/>
            <a:ext cx="82550" cy="95250"/>
          </a:xfrm>
          <a:prstGeom prst="rect">
            <a:avLst/>
          </a:prstGeom>
          <a:noFill/>
        </p:spPr>
      </p:pic>
      <p:grpSp>
        <p:nvGrpSpPr>
          <p:cNvPr id="1299" name="Group 62"/>
          <p:cNvGrpSpPr>
            <a:grpSpLocks/>
          </p:cNvGrpSpPr>
          <p:nvPr/>
        </p:nvGrpSpPr>
        <p:grpSpPr bwMode="auto">
          <a:xfrm>
            <a:off x="2349500" y="1270000"/>
            <a:ext cx="647700" cy="647700"/>
            <a:chOff x="1480" y="800"/>
            <a:chExt cx="408" cy="408"/>
          </a:xfrm>
        </p:grpSpPr>
        <p:sp>
          <p:nvSpPr>
            <p:cNvPr id="1300" name="Rectangle 63"/>
            <p:cNvSpPr>
              <a:spLocks noChangeArrowheads="1"/>
            </p:cNvSpPr>
            <p:nvPr/>
          </p:nvSpPr>
          <p:spPr bwMode="auto">
            <a:xfrm>
              <a:off x="1504" y="800"/>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301" name="Line 64"/>
            <p:cNvSpPr>
              <a:spLocks noChangeShapeType="1"/>
            </p:cNvSpPr>
            <p:nvPr/>
          </p:nvSpPr>
          <p:spPr bwMode="auto">
            <a:xfrm>
              <a:off x="1504" y="936"/>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02" name="Line 65"/>
            <p:cNvSpPr>
              <a:spLocks noChangeShapeType="1"/>
            </p:cNvSpPr>
            <p:nvPr/>
          </p:nvSpPr>
          <p:spPr bwMode="auto">
            <a:xfrm>
              <a:off x="1504" y="107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03" name="Text Box 66"/>
            <p:cNvSpPr txBox="1">
              <a:spLocks noChangeArrowheads="1"/>
            </p:cNvSpPr>
            <p:nvPr/>
          </p:nvSpPr>
          <p:spPr bwMode="auto">
            <a:xfrm>
              <a:off x="1504" y="800"/>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AR</a:t>
              </a:r>
            </a:p>
          </p:txBody>
        </p:sp>
        <p:sp>
          <p:nvSpPr>
            <p:cNvPr id="1304" name="Text Box 67"/>
            <p:cNvSpPr txBox="1">
              <a:spLocks noChangeArrowheads="1"/>
            </p:cNvSpPr>
            <p:nvPr/>
          </p:nvSpPr>
          <p:spPr bwMode="auto">
            <a:xfrm>
              <a:off x="1480" y="948"/>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Arkansas</a:t>
              </a:r>
            </a:p>
          </p:txBody>
        </p:sp>
        <p:sp>
          <p:nvSpPr>
            <p:cNvPr id="1305" name="Oval 68"/>
            <p:cNvSpPr>
              <a:spLocks noChangeArrowheads="1"/>
            </p:cNvSpPr>
            <p:nvPr/>
          </p:nvSpPr>
          <p:spPr bwMode="auto">
            <a:xfrm>
              <a:off x="1664" y="1120"/>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306" name="Group 69"/>
          <p:cNvGrpSpPr>
            <a:grpSpLocks/>
          </p:cNvGrpSpPr>
          <p:nvPr/>
        </p:nvGrpSpPr>
        <p:grpSpPr bwMode="auto">
          <a:xfrm>
            <a:off x="2222500" y="1371600"/>
            <a:ext cx="457200" cy="444500"/>
            <a:chOff x="1400" y="864"/>
            <a:chExt cx="288" cy="280"/>
          </a:xfrm>
        </p:grpSpPr>
        <p:sp>
          <p:nvSpPr>
            <p:cNvPr id="1307" name="Line 70"/>
            <p:cNvSpPr>
              <a:spLocks noChangeShapeType="1"/>
            </p:cNvSpPr>
            <p:nvPr/>
          </p:nvSpPr>
          <p:spPr bwMode="auto">
            <a:xfrm>
              <a:off x="1462" y="1140"/>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08" name="Line 71"/>
            <p:cNvSpPr>
              <a:spLocks noChangeShapeType="1"/>
            </p:cNvSpPr>
            <p:nvPr/>
          </p:nvSpPr>
          <p:spPr bwMode="auto">
            <a:xfrm>
              <a:off x="1462" y="86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09" name="Line 72"/>
            <p:cNvSpPr>
              <a:spLocks noChangeShapeType="1"/>
            </p:cNvSpPr>
            <p:nvPr/>
          </p:nvSpPr>
          <p:spPr bwMode="auto">
            <a:xfrm>
              <a:off x="1400" y="868"/>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310" name="Picture 73" descr="arrow.png"/>
          <p:cNvPicPr>
            <a:picLocks noChangeAspect="1" noChangeArrowheads="1"/>
          </p:cNvPicPr>
          <p:nvPr/>
        </p:nvPicPr>
        <p:blipFill>
          <a:blip r:embed="rId3"/>
          <a:srcRect/>
          <a:stretch>
            <a:fillRect/>
          </a:stretch>
        </p:blipFill>
        <p:spPr bwMode="auto">
          <a:xfrm rot="10800000">
            <a:off x="2222500" y="1330325"/>
            <a:ext cx="82550" cy="95250"/>
          </a:xfrm>
          <a:prstGeom prst="rect">
            <a:avLst/>
          </a:prstGeom>
          <a:noFill/>
        </p:spPr>
      </p:pic>
      <p:grpSp>
        <p:nvGrpSpPr>
          <p:cNvPr id="1311" name="Group 74"/>
          <p:cNvGrpSpPr>
            <a:grpSpLocks/>
          </p:cNvGrpSpPr>
          <p:nvPr/>
        </p:nvGrpSpPr>
        <p:grpSpPr bwMode="auto">
          <a:xfrm>
            <a:off x="723900" y="1587500"/>
            <a:ext cx="2349500" cy="584200"/>
            <a:chOff x="456" y="1000"/>
            <a:chExt cx="1480" cy="368"/>
          </a:xfrm>
        </p:grpSpPr>
        <p:sp>
          <p:nvSpPr>
            <p:cNvPr id="1312" name="Line 75"/>
            <p:cNvSpPr>
              <a:spLocks noChangeShapeType="1"/>
            </p:cNvSpPr>
            <p:nvPr/>
          </p:nvSpPr>
          <p:spPr bwMode="auto">
            <a:xfrm>
              <a:off x="460" y="1004"/>
              <a:ext cx="48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13" name="Line 76"/>
            <p:cNvSpPr>
              <a:spLocks noChangeShapeType="1"/>
            </p:cNvSpPr>
            <p:nvPr/>
          </p:nvSpPr>
          <p:spPr bwMode="auto">
            <a:xfrm>
              <a:off x="940" y="1004"/>
              <a:ext cx="0" cy="24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14" name="Line 77"/>
            <p:cNvSpPr>
              <a:spLocks noChangeShapeType="1"/>
            </p:cNvSpPr>
            <p:nvPr/>
          </p:nvSpPr>
          <p:spPr bwMode="auto">
            <a:xfrm>
              <a:off x="940" y="1252"/>
              <a:ext cx="996"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15" name="Line 78"/>
            <p:cNvSpPr>
              <a:spLocks noChangeShapeType="1"/>
            </p:cNvSpPr>
            <p:nvPr/>
          </p:nvSpPr>
          <p:spPr bwMode="auto">
            <a:xfrm>
              <a:off x="1936" y="1252"/>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16" name="Line 79"/>
            <p:cNvSpPr>
              <a:spLocks noChangeShapeType="1"/>
            </p:cNvSpPr>
            <p:nvPr/>
          </p:nvSpPr>
          <p:spPr bwMode="auto">
            <a:xfrm>
              <a:off x="1864" y="1364"/>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317" name="Picture 80" descr="arrow.png"/>
          <p:cNvPicPr>
            <a:picLocks noChangeAspect="1" noChangeArrowheads="1"/>
          </p:cNvPicPr>
          <p:nvPr/>
        </p:nvPicPr>
        <p:blipFill>
          <a:blip r:embed="rId3"/>
          <a:srcRect/>
          <a:stretch>
            <a:fillRect/>
          </a:stretch>
        </p:blipFill>
        <p:spPr bwMode="auto">
          <a:xfrm rot="10800000">
            <a:off x="2959100" y="2117725"/>
            <a:ext cx="82550" cy="95250"/>
          </a:xfrm>
          <a:prstGeom prst="rect">
            <a:avLst/>
          </a:prstGeom>
          <a:noFill/>
        </p:spPr>
      </p:pic>
      <p:grpSp>
        <p:nvGrpSpPr>
          <p:cNvPr id="1318" name="Group 81"/>
          <p:cNvGrpSpPr>
            <a:grpSpLocks/>
          </p:cNvGrpSpPr>
          <p:nvPr/>
        </p:nvGrpSpPr>
        <p:grpSpPr bwMode="auto">
          <a:xfrm>
            <a:off x="2349500" y="2057400"/>
            <a:ext cx="647700" cy="647700"/>
            <a:chOff x="1480" y="1296"/>
            <a:chExt cx="408" cy="408"/>
          </a:xfrm>
        </p:grpSpPr>
        <p:sp>
          <p:nvSpPr>
            <p:cNvPr id="1319" name="Rectangle 82"/>
            <p:cNvSpPr>
              <a:spLocks noChangeArrowheads="1"/>
            </p:cNvSpPr>
            <p:nvPr/>
          </p:nvSpPr>
          <p:spPr bwMode="auto">
            <a:xfrm>
              <a:off x="1504" y="1296"/>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320" name="Line 83"/>
            <p:cNvSpPr>
              <a:spLocks noChangeShapeType="1"/>
            </p:cNvSpPr>
            <p:nvPr/>
          </p:nvSpPr>
          <p:spPr bwMode="auto">
            <a:xfrm>
              <a:off x="1504" y="143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21" name="Line 84"/>
            <p:cNvSpPr>
              <a:spLocks noChangeShapeType="1"/>
            </p:cNvSpPr>
            <p:nvPr/>
          </p:nvSpPr>
          <p:spPr bwMode="auto">
            <a:xfrm>
              <a:off x="1504" y="156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22" name="Text Box 85"/>
            <p:cNvSpPr txBox="1">
              <a:spLocks noChangeArrowheads="1"/>
            </p:cNvSpPr>
            <p:nvPr/>
          </p:nvSpPr>
          <p:spPr bwMode="auto">
            <a:xfrm>
              <a:off x="1504" y="1296"/>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AZ</a:t>
              </a:r>
            </a:p>
          </p:txBody>
        </p:sp>
        <p:sp>
          <p:nvSpPr>
            <p:cNvPr id="1323" name="Text Box 86"/>
            <p:cNvSpPr txBox="1">
              <a:spLocks noChangeArrowheads="1"/>
            </p:cNvSpPr>
            <p:nvPr/>
          </p:nvSpPr>
          <p:spPr bwMode="auto">
            <a:xfrm>
              <a:off x="1480" y="1444"/>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Arizona</a:t>
              </a:r>
            </a:p>
          </p:txBody>
        </p:sp>
        <p:sp>
          <p:nvSpPr>
            <p:cNvPr id="1324" name="Oval 87"/>
            <p:cNvSpPr>
              <a:spLocks noChangeArrowheads="1"/>
            </p:cNvSpPr>
            <p:nvPr/>
          </p:nvSpPr>
          <p:spPr bwMode="auto">
            <a:xfrm>
              <a:off x="1664" y="1616"/>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325" name="Group 88"/>
          <p:cNvGrpSpPr>
            <a:grpSpLocks/>
          </p:cNvGrpSpPr>
          <p:nvPr/>
        </p:nvGrpSpPr>
        <p:grpSpPr bwMode="auto">
          <a:xfrm>
            <a:off x="2222500" y="2159000"/>
            <a:ext cx="457200" cy="444500"/>
            <a:chOff x="1400" y="1360"/>
            <a:chExt cx="288" cy="280"/>
          </a:xfrm>
        </p:grpSpPr>
        <p:sp>
          <p:nvSpPr>
            <p:cNvPr id="1326" name="Line 89"/>
            <p:cNvSpPr>
              <a:spLocks noChangeShapeType="1"/>
            </p:cNvSpPr>
            <p:nvPr/>
          </p:nvSpPr>
          <p:spPr bwMode="auto">
            <a:xfrm>
              <a:off x="1462" y="1636"/>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27" name="Line 90"/>
            <p:cNvSpPr>
              <a:spLocks noChangeShapeType="1"/>
            </p:cNvSpPr>
            <p:nvPr/>
          </p:nvSpPr>
          <p:spPr bwMode="auto">
            <a:xfrm>
              <a:off x="1462" y="136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28" name="Line 91"/>
            <p:cNvSpPr>
              <a:spLocks noChangeShapeType="1"/>
            </p:cNvSpPr>
            <p:nvPr/>
          </p:nvSpPr>
          <p:spPr bwMode="auto">
            <a:xfrm>
              <a:off x="1400" y="1364"/>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329" name="Picture 92" descr="arrow.png"/>
          <p:cNvPicPr>
            <a:picLocks noChangeAspect="1" noChangeArrowheads="1"/>
          </p:cNvPicPr>
          <p:nvPr/>
        </p:nvPicPr>
        <p:blipFill>
          <a:blip r:embed="rId3"/>
          <a:srcRect/>
          <a:stretch>
            <a:fillRect/>
          </a:stretch>
        </p:blipFill>
        <p:spPr bwMode="auto">
          <a:xfrm rot="10800000">
            <a:off x="2222500" y="2117725"/>
            <a:ext cx="82550" cy="95250"/>
          </a:xfrm>
          <a:prstGeom prst="rect">
            <a:avLst/>
          </a:prstGeom>
          <a:noFill/>
        </p:spPr>
      </p:pic>
      <p:grpSp>
        <p:nvGrpSpPr>
          <p:cNvPr id="1330" name="Group 93"/>
          <p:cNvGrpSpPr>
            <a:grpSpLocks/>
          </p:cNvGrpSpPr>
          <p:nvPr/>
        </p:nvGrpSpPr>
        <p:grpSpPr bwMode="auto">
          <a:xfrm>
            <a:off x="723900" y="1193800"/>
            <a:ext cx="3086100" cy="190500"/>
            <a:chOff x="456" y="752"/>
            <a:chExt cx="1944" cy="120"/>
          </a:xfrm>
        </p:grpSpPr>
        <p:sp>
          <p:nvSpPr>
            <p:cNvPr id="1331" name="Line 94"/>
            <p:cNvSpPr>
              <a:spLocks noChangeShapeType="1"/>
            </p:cNvSpPr>
            <p:nvPr/>
          </p:nvSpPr>
          <p:spPr bwMode="auto">
            <a:xfrm>
              <a:off x="460" y="868"/>
              <a:ext cx="5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32" name="Line 95"/>
            <p:cNvSpPr>
              <a:spLocks noChangeShapeType="1"/>
            </p:cNvSpPr>
            <p:nvPr/>
          </p:nvSpPr>
          <p:spPr bwMode="auto">
            <a:xfrm>
              <a:off x="990" y="756"/>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33" name="Line 96"/>
            <p:cNvSpPr>
              <a:spLocks noChangeShapeType="1"/>
            </p:cNvSpPr>
            <p:nvPr/>
          </p:nvSpPr>
          <p:spPr bwMode="auto">
            <a:xfrm>
              <a:off x="990" y="756"/>
              <a:ext cx="141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34" name="Line 97"/>
            <p:cNvSpPr>
              <a:spLocks noChangeShapeType="1"/>
            </p:cNvSpPr>
            <p:nvPr/>
          </p:nvSpPr>
          <p:spPr bwMode="auto">
            <a:xfrm>
              <a:off x="2400" y="756"/>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35" name="Line 98"/>
            <p:cNvSpPr>
              <a:spLocks noChangeShapeType="1"/>
            </p:cNvSpPr>
            <p:nvPr/>
          </p:nvSpPr>
          <p:spPr bwMode="auto">
            <a:xfrm>
              <a:off x="2328" y="868"/>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336" name="Picture 99" descr="arrow.png"/>
          <p:cNvPicPr>
            <a:picLocks noChangeAspect="1" noChangeArrowheads="1"/>
          </p:cNvPicPr>
          <p:nvPr/>
        </p:nvPicPr>
        <p:blipFill>
          <a:blip r:embed="rId3"/>
          <a:srcRect/>
          <a:stretch>
            <a:fillRect/>
          </a:stretch>
        </p:blipFill>
        <p:spPr bwMode="auto">
          <a:xfrm rot="10800000">
            <a:off x="3695700" y="1330325"/>
            <a:ext cx="82550" cy="95250"/>
          </a:xfrm>
          <a:prstGeom prst="rect">
            <a:avLst/>
          </a:prstGeom>
          <a:noFill/>
        </p:spPr>
      </p:pic>
      <p:grpSp>
        <p:nvGrpSpPr>
          <p:cNvPr id="1337" name="Group 100"/>
          <p:cNvGrpSpPr>
            <a:grpSpLocks/>
          </p:cNvGrpSpPr>
          <p:nvPr/>
        </p:nvGrpSpPr>
        <p:grpSpPr bwMode="auto">
          <a:xfrm>
            <a:off x="3086100" y="1270000"/>
            <a:ext cx="647700" cy="647700"/>
            <a:chOff x="1944" y="800"/>
            <a:chExt cx="408" cy="408"/>
          </a:xfrm>
        </p:grpSpPr>
        <p:sp>
          <p:nvSpPr>
            <p:cNvPr id="1338" name="Rectangle 101"/>
            <p:cNvSpPr>
              <a:spLocks noChangeArrowheads="1"/>
            </p:cNvSpPr>
            <p:nvPr/>
          </p:nvSpPr>
          <p:spPr bwMode="auto">
            <a:xfrm>
              <a:off x="1968" y="800"/>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339" name="Line 102"/>
            <p:cNvSpPr>
              <a:spLocks noChangeShapeType="1"/>
            </p:cNvSpPr>
            <p:nvPr/>
          </p:nvSpPr>
          <p:spPr bwMode="auto">
            <a:xfrm>
              <a:off x="1968" y="936"/>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40" name="Line 103"/>
            <p:cNvSpPr>
              <a:spLocks noChangeShapeType="1"/>
            </p:cNvSpPr>
            <p:nvPr/>
          </p:nvSpPr>
          <p:spPr bwMode="auto">
            <a:xfrm>
              <a:off x="1968" y="107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41" name="Text Box 104"/>
            <p:cNvSpPr txBox="1">
              <a:spLocks noChangeArrowheads="1"/>
            </p:cNvSpPr>
            <p:nvPr/>
          </p:nvSpPr>
          <p:spPr bwMode="auto">
            <a:xfrm>
              <a:off x="1968" y="800"/>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CA</a:t>
              </a:r>
            </a:p>
          </p:txBody>
        </p:sp>
        <p:sp>
          <p:nvSpPr>
            <p:cNvPr id="1342" name="Text Box 105"/>
            <p:cNvSpPr txBox="1">
              <a:spLocks noChangeArrowheads="1"/>
            </p:cNvSpPr>
            <p:nvPr/>
          </p:nvSpPr>
          <p:spPr bwMode="auto">
            <a:xfrm>
              <a:off x="1944" y="948"/>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California</a:t>
              </a:r>
            </a:p>
          </p:txBody>
        </p:sp>
        <p:sp>
          <p:nvSpPr>
            <p:cNvPr id="1343" name="Oval 106"/>
            <p:cNvSpPr>
              <a:spLocks noChangeArrowheads="1"/>
            </p:cNvSpPr>
            <p:nvPr/>
          </p:nvSpPr>
          <p:spPr bwMode="auto">
            <a:xfrm>
              <a:off x="2128" y="1120"/>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344" name="Group 107"/>
          <p:cNvGrpSpPr>
            <a:grpSpLocks/>
          </p:cNvGrpSpPr>
          <p:nvPr/>
        </p:nvGrpSpPr>
        <p:grpSpPr bwMode="auto">
          <a:xfrm>
            <a:off x="2959100" y="1371600"/>
            <a:ext cx="457200" cy="444500"/>
            <a:chOff x="1864" y="864"/>
            <a:chExt cx="288" cy="280"/>
          </a:xfrm>
        </p:grpSpPr>
        <p:sp>
          <p:nvSpPr>
            <p:cNvPr id="1345" name="Line 108"/>
            <p:cNvSpPr>
              <a:spLocks noChangeShapeType="1"/>
            </p:cNvSpPr>
            <p:nvPr/>
          </p:nvSpPr>
          <p:spPr bwMode="auto">
            <a:xfrm>
              <a:off x="1926" y="1140"/>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46" name="Line 109"/>
            <p:cNvSpPr>
              <a:spLocks noChangeShapeType="1"/>
            </p:cNvSpPr>
            <p:nvPr/>
          </p:nvSpPr>
          <p:spPr bwMode="auto">
            <a:xfrm>
              <a:off x="1926" y="86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47" name="Line 110"/>
            <p:cNvSpPr>
              <a:spLocks noChangeShapeType="1"/>
            </p:cNvSpPr>
            <p:nvPr/>
          </p:nvSpPr>
          <p:spPr bwMode="auto">
            <a:xfrm>
              <a:off x="1864" y="868"/>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348" name="Picture 111" descr="arrow.png"/>
          <p:cNvPicPr>
            <a:picLocks noChangeAspect="1" noChangeArrowheads="1"/>
          </p:cNvPicPr>
          <p:nvPr/>
        </p:nvPicPr>
        <p:blipFill>
          <a:blip r:embed="rId3"/>
          <a:srcRect/>
          <a:stretch>
            <a:fillRect/>
          </a:stretch>
        </p:blipFill>
        <p:spPr bwMode="auto">
          <a:xfrm rot="10800000">
            <a:off x="2959100" y="1330325"/>
            <a:ext cx="82550" cy="95250"/>
          </a:xfrm>
          <a:prstGeom prst="rect">
            <a:avLst/>
          </a:prstGeom>
          <a:noFill/>
        </p:spPr>
      </p:pic>
      <p:grpSp>
        <p:nvGrpSpPr>
          <p:cNvPr id="1349" name="Group 112"/>
          <p:cNvGrpSpPr>
            <a:grpSpLocks/>
          </p:cNvGrpSpPr>
          <p:nvPr/>
        </p:nvGrpSpPr>
        <p:grpSpPr bwMode="auto">
          <a:xfrm>
            <a:off x="723900" y="1193800"/>
            <a:ext cx="3822700" cy="190500"/>
            <a:chOff x="456" y="752"/>
            <a:chExt cx="2408" cy="120"/>
          </a:xfrm>
        </p:grpSpPr>
        <p:sp>
          <p:nvSpPr>
            <p:cNvPr id="1350" name="Line 113"/>
            <p:cNvSpPr>
              <a:spLocks noChangeShapeType="1"/>
            </p:cNvSpPr>
            <p:nvPr/>
          </p:nvSpPr>
          <p:spPr bwMode="auto">
            <a:xfrm>
              <a:off x="460" y="868"/>
              <a:ext cx="5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51" name="Line 114"/>
            <p:cNvSpPr>
              <a:spLocks noChangeShapeType="1"/>
            </p:cNvSpPr>
            <p:nvPr/>
          </p:nvSpPr>
          <p:spPr bwMode="auto">
            <a:xfrm>
              <a:off x="990" y="756"/>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52" name="Line 115"/>
            <p:cNvSpPr>
              <a:spLocks noChangeShapeType="1"/>
            </p:cNvSpPr>
            <p:nvPr/>
          </p:nvSpPr>
          <p:spPr bwMode="auto">
            <a:xfrm>
              <a:off x="990" y="756"/>
              <a:ext cx="1874"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53" name="Line 116"/>
            <p:cNvSpPr>
              <a:spLocks noChangeShapeType="1"/>
            </p:cNvSpPr>
            <p:nvPr/>
          </p:nvSpPr>
          <p:spPr bwMode="auto">
            <a:xfrm>
              <a:off x="2864" y="756"/>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54" name="Line 117"/>
            <p:cNvSpPr>
              <a:spLocks noChangeShapeType="1"/>
            </p:cNvSpPr>
            <p:nvPr/>
          </p:nvSpPr>
          <p:spPr bwMode="auto">
            <a:xfrm>
              <a:off x="2792" y="868"/>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355" name="Picture 118" descr="arrow.png"/>
          <p:cNvPicPr>
            <a:picLocks noChangeAspect="1" noChangeArrowheads="1"/>
          </p:cNvPicPr>
          <p:nvPr/>
        </p:nvPicPr>
        <p:blipFill>
          <a:blip r:embed="rId3"/>
          <a:srcRect/>
          <a:stretch>
            <a:fillRect/>
          </a:stretch>
        </p:blipFill>
        <p:spPr bwMode="auto">
          <a:xfrm rot="10800000">
            <a:off x="4432300" y="1330325"/>
            <a:ext cx="82550" cy="95250"/>
          </a:xfrm>
          <a:prstGeom prst="rect">
            <a:avLst/>
          </a:prstGeom>
          <a:noFill/>
        </p:spPr>
      </p:pic>
      <p:grpSp>
        <p:nvGrpSpPr>
          <p:cNvPr id="1356" name="Group 119"/>
          <p:cNvGrpSpPr>
            <a:grpSpLocks/>
          </p:cNvGrpSpPr>
          <p:nvPr/>
        </p:nvGrpSpPr>
        <p:grpSpPr bwMode="auto">
          <a:xfrm>
            <a:off x="3822700" y="1270000"/>
            <a:ext cx="647700" cy="647700"/>
            <a:chOff x="2408" y="800"/>
            <a:chExt cx="408" cy="408"/>
          </a:xfrm>
        </p:grpSpPr>
        <p:sp>
          <p:nvSpPr>
            <p:cNvPr id="1357" name="Rectangle 120"/>
            <p:cNvSpPr>
              <a:spLocks noChangeArrowheads="1"/>
            </p:cNvSpPr>
            <p:nvPr/>
          </p:nvSpPr>
          <p:spPr bwMode="auto">
            <a:xfrm>
              <a:off x="2432" y="800"/>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358" name="Line 121"/>
            <p:cNvSpPr>
              <a:spLocks noChangeShapeType="1"/>
            </p:cNvSpPr>
            <p:nvPr/>
          </p:nvSpPr>
          <p:spPr bwMode="auto">
            <a:xfrm>
              <a:off x="2432" y="936"/>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59" name="Line 122"/>
            <p:cNvSpPr>
              <a:spLocks noChangeShapeType="1"/>
            </p:cNvSpPr>
            <p:nvPr/>
          </p:nvSpPr>
          <p:spPr bwMode="auto">
            <a:xfrm>
              <a:off x="2432" y="107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60" name="Text Box 123"/>
            <p:cNvSpPr txBox="1">
              <a:spLocks noChangeArrowheads="1"/>
            </p:cNvSpPr>
            <p:nvPr/>
          </p:nvSpPr>
          <p:spPr bwMode="auto">
            <a:xfrm>
              <a:off x="2432" y="800"/>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CO</a:t>
              </a:r>
            </a:p>
          </p:txBody>
        </p:sp>
        <p:sp>
          <p:nvSpPr>
            <p:cNvPr id="1361" name="Text Box 124"/>
            <p:cNvSpPr txBox="1">
              <a:spLocks noChangeArrowheads="1"/>
            </p:cNvSpPr>
            <p:nvPr/>
          </p:nvSpPr>
          <p:spPr bwMode="auto">
            <a:xfrm>
              <a:off x="2408" y="948"/>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Colorado</a:t>
              </a:r>
            </a:p>
          </p:txBody>
        </p:sp>
        <p:sp>
          <p:nvSpPr>
            <p:cNvPr id="1362" name="Oval 125"/>
            <p:cNvSpPr>
              <a:spLocks noChangeArrowheads="1"/>
            </p:cNvSpPr>
            <p:nvPr/>
          </p:nvSpPr>
          <p:spPr bwMode="auto">
            <a:xfrm>
              <a:off x="2592" y="1120"/>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363" name="Group 126"/>
          <p:cNvGrpSpPr>
            <a:grpSpLocks/>
          </p:cNvGrpSpPr>
          <p:nvPr/>
        </p:nvGrpSpPr>
        <p:grpSpPr bwMode="auto">
          <a:xfrm>
            <a:off x="3695700" y="1371600"/>
            <a:ext cx="457200" cy="444500"/>
            <a:chOff x="2328" y="864"/>
            <a:chExt cx="288" cy="280"/>
          </a:xfrm>
        </p:grpSpPr>
        <p:sp>
          <p:nvSpPr>
            <p:cNvPr id="1364" name="Line 127"/>
            <p:cNvSpPr>
              <a:spLocks noChangeShapeType="1"/>
            </p:cNvSpPr>
            <p:nvPr/>
          </p:nvSpPr>
          <p:spPr bwMode="auto">
            <a:xfrm>
              <a:off x="2390" y="1140"/>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65" name="Line 128"/>
            <p:cNvSpPr>
              <a:spLocks noChangeShapeType="1"/>
            </p:cNvSpPr>
            <p:nvPr/>
          </p:nvSpPr>
          <p:spPr bwMode="auto">
            <a:xfrm>
              <a:off x="2390" y="86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66" name="Line 129"/>
            <p:cNvSpPr>
              <a:spLocks noChangeShapeType="1"/>
            </p:cNvSpPr>
            <p:nvPr/>
          </p:nvSpPr>
          <p:spPr bwMode="auto">
            <a:xfrm>
              <a:off x="2328" y="868"/>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367" name="Picture 130" descr="arrow.png"/>
          <p:cNvPicPr>
            <a:picLocks noChangeAspect="1" noChangeArrowheads="1"/>
          </p:cNvPicPr>
          <p:nvPr/>
        </p:nvPicPr>
        <p:blipFill>
          <a:blip r:embed="rId3"/>
          <a:srcRect/>
          <a:stretch>
            <a:fillRect/>
          </a:stretch>
        </p:blipFill>
        <p:spPr bwMode="auto">
          <a:xfrm rot="10800000">
            <a:off x="3695700" y="1330325"/>
            <a:ext cx="82550" cy="95250"/>
          </a:xfrm>
          <a:prstGeom prst="rect">
            <a:avLst/>
          </a:prstGeom>
          <a:noFill/>
        </p:spPr>
      </p:pic>
      <p:grpSp>
        <p:nvGrpSpPr>
          <p:cNvPr id="1368" name="Group 131"/>
          <p:cNvGrpSpPr>
            <a:grpSpLocks/>
          </p:cNvGrpSpPr>
          <p:nvPr/>
        </p:nvGrpSpPr>
        <p:grpSpPr bwMode="auto">
          <a:xfrm>
            <a:off x="723900" y="2451100"/>
            <a:ext cx="927100" cy="2870200"/>
            <a:chOff x="456" y="1544"/>
            <a:chExt cx="584" cy="1808"/>
          </a:xfrm>
        </p:grpSpPr>
        <p:sp>
          <p:nvSpPr>
            <p:cNvPr id="1369" name="Line 132"/>
            <p:cNvSpPr>
              <a:spLocks noChangeShapeType="1"/>
            </p:cNvSpPr>
            <p:nvPr/>
          </p:nvSpPr>
          <p:spPr bwMode="auto">
            <a:xfrm>
              <a:off x="460" y="1548"/>
              <a:ext cx="28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70" name="Line 133"/>
            <p:cNvSpPr>
              <a:spLocks noChangeShapeType="1"/>
            </p:cNvSpPr>
            <p:nvPr/>
          </p:nvSpPr>
          <p:spPr bwMode="auto">
            <a:xfrm>
              <a:off x="740" y="1548"/>
              <a:ext cx="0" cy="180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71" name="Line 134"/>
            <p:cNvSpPr>
              <a:spLocks noChangeShapeType="1"/>
            </p:cNvSpPr>
            <p:nvPr/>
          </p:nvSpPr>
          <p:spPr bwMode="auto">
            <a:xfrm>
              <a:off x="740" y="3348"/>
              <a:ext cx="300"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372" name="Picture 135" descr="arrow.png"/>
          <p:cNvPicPr>
            <a:picLocks noChangeAspect="1" noChangeArrowheads="1"/>
          </p:cNvPicPr>
          <p:nvPr/>
        </p:nvPicPr>
        <p:blipFill>
          <a:blip r:embed="rId3"/>
          <a:srcRect/>
          <a:stretch>
            <a:fillRect/>
          </a:stretch>
        </p:blipFill>
        <p:spPr bwMode="auto">
          <a:xfrm>
            <a:off x="1568450" y="5267325"/>
            <a:ext cx="82550" cy="95250"/>
          </a:xfrm>
          <a:prstGeom prst="rect">
            <a:avLst/>
          </a:prstGeom>
          <a:noFill/>
        </p:spPr>
      </p:pic>
      <p:grpSp>
        <p:nvGrpSpPr>
          <p:cNvPr id="1373" name="Group 136"/>
          <p:cNvGrpSpPr>
            <a:grpSpLocks/>
          </p:cNvGrpSpPr>
          <p:nvPr/>
        </p:nvGrpSpPr>
        <p:grpSpPr bwMode="auto">
          <a:xfrm>
            <a:off x="1612900" y="5207000"/>
            <a:ext cx="647700" cy="647700"/>
            <a:chOff x="1016" y="3280"/>
            <a:chExt cx="408" cy="408"/>
          </a:xfrm>
        </p:grpSpPr>
        <p:sp>
          <p:nvSpPr>
            <p:cNvPr id="1374" name="Rectangle 137"/>
            <p:cNvSpPr>
              <a:spLocks noChangeArrowheads="1"/>
            </p:cNvSpPr>
            <p:nvPr/>
          </p:nvSpPr>
          <p:spPr bwMode="auto">
            <a:xfrm>
              <a:off x="1040" y="3280"/>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375" name="Line 138"/>
            <p:cNvSpPr>
              <a:spLocks noChangeShapeType="1"/>
            </p:cNvSpPr>
            <p:nvPr/>
          </p:nvSpPr>
          <p:spPr bwMode="auto">
            <a:xfrm>
              <a:off x="1040" y="3416"/>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76" name="Line 139"/>
            <p:cNvSpPr>
              <a:spLocks noChangeShapeType="1"/>
            </p:cNvSpPr>
            <p:nvPr/>
          </p:nvSpPr>
          <p:spPr bwMode="auto">
            <a:xfrm>
              <a:off x="1040" y="355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77" name="Text Box 140"/>
            <p:cNvSpPr txBox="1">
              <a:spLocks noChangeArrowheads="1"/>
            </p:cNvSpPr>
            <p:nvPr/>
          </p:nvSpPr>
          <p:spPr bwMode="auto">
            <a:xfrm>
              <a:off x="1040" y="3280"/>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CT</a:t>
              </a:r>
            </a:p>
          </p:txBody>
        </p:sp>
        <p:sp>
          <p:nvSpPr>
            <p:cNvPr id="1378" name="Text Box 141"/>
            <p:cNvSpPr txBox="1">
              <a:spLocks noChangeArrowheads="1"/>
            </p:cNvSpPr>
            <p:nvPr/>
          </p:nvSpPr>
          <p:spPr bwMode="auto">
            <a:xfrm>
              <a:off x="1016" y="3404"/>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Connec-</a:t>
              </a:r>
            </a:p>
            <a:p>
              <a:pPr algn="ctr" eaLnBrk="1" hangingPunct="1">
                <a:lnSpc>
                  <a:spcPct val="75000"/>
                </a:lnSpc>
              </a:pPr>
              <a:r>
                <a:rPr lang="en-US" sz="700" b="0">
                  <a:latin typeface="Helvetica Neue" charset="0"/>
                </a:rPr>
                <a:t>ticut</a:t>
              </a:r>
            </a:p>
          </p:txBody>
        </p:sp>
        <p:sp>
          <p:nvSpPr>
            <p:cNvPr id="1379" name="Line 142"/>
            <p:cNvSpPr>
              <a:spLocks noChangeShapeType="1"/>
            </p:cNvSpPr>
            <p:nvPr/>
          </p:nvSpPr>
          <p:spPr bwMode="auto">
            <a:xfrm flipH="1">
              <a:off x="1040" y="3552"/>
              <a:ext cx="360" cy="136"/>
            </a:xfrm>
            <a:prstGeom prst="line">
              <a:avLst/>
            </a:prstGeom>
            <a:noFill/>
            <a:ln w="9525">
              <a:solidFill>
                <a:schemeClr val="tx1"/>
              </a:solidFill>
              <a:round/>
              <a:headEnd/>
              <a:tailEnd/>
            </a:ln>
            <a:effectLst/>
          </p:spPr>
          <p:txBody>
            <a:bodyPr>
              <a:prstTxWarp prst="textNoShape">
                <a:avLst/>
              </a:prstTxWarp>
            </a:bodyPr>
            <a:lstStyle/>
            <a:p>
              <a:endParaRPr lang="en-US" b="0"/>
            </a:p>
          </p:txBody>
        </p:sp>
      </p:grpSp>
      <p:grpSp>
        <p:nvGrpSpPr>
          <p:cNvPr id="1380" name="Group 143"/>
          <p:cNvGrpSpPr>
            <a:grpSpLocks/>
          </p:cNvGrpSpPr>
          <p:nvPr/>
        </p:nvGrpSpPr>
        <p:grpSpPr bwMode="auto">
          <a:xfrm>
            <a:off x="723900" y="1803400"/>
            <a:ext cx="927100" cy="1155700"/>
            <a:chOff x="456" y="1136"/>
            <a:chExt cx="584" cy="728"/>
          </a:xfrm>
        </p:grpSpPr>
        <p:sp>
          <p:nvSpPr>
            <p:cNvPr id="1381" name="Line 144"/>
            <p:cNvSpPr>
              <a:spLocks noChangeShapeType="1"/>
            </p:cNvSpPr>
            <p:nvPr/>
          </p:nvSpPr>
          <p:spPr bwMode="auto">
            <a:xfrm>
              <a:off x="460" y="1140"/>
              <a:ext cx="4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82" name="Line 145"/>
            <p:cNvSpPr>
              <a:spLocks noChangeShapeType="1"/>
            </p:cNvSpPr>
            <p:nvPr/>
          </p:nvSpPr>
          <p:spPr bwMode="auto">
            <a:xfrm>
              <a:off x="890" y="1140"/>
              <a:ext cx="0" cy="72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83" name="Line 146"/>
            <p:cNvSpPr>
              <a:spLocks noChangeShapeType="1"/>
            </p:cNvSpPr>
            <p:nvPr/>
          </p:nvSpPr>
          <p:spPr bwMode="auto">
            <a:xfrm>
              <a:off x="890" y="1860"/>
              <a:ext cx="150"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384" name="Picture 147" descr="arrow.png"/>
          <p:cNvPicPr>
            <a:picLocks noChangeAspect="1" noChangeArrowheads="1"/>
          </p:cNvPicPr>
          <p:nvPr/>
        </p:nvPicPr>
        <p:blipFill>
          <a:blip r:embed="rId3"/>
          <a:srcRect/>
          <a:stretch>
            <a:fillRect/>
          </a:stretch>
        </p:blipFill>
        <p:spPr bwMode="auto">
          <a:xfrm>
            <a:off x="1568450" y="2905125"/>
            <a:ext cx="82550" cy="95250"/>
          </a:xfrm>
          <a:prstGeom prst="rect">
            <a:avLst/>
          </a:prstGeom>
          <a:noFill/>
        </p:spPr>
      </p:pic>
      <p:grpSp>
        <p:nvGrpSpPr>
          <p:cNvPr id="1385" name="Group 148"/>
          <p:cNvGrpSpPr>
            <a:grpSpLocks/>
          </p:cNvGrpSpPr>
          <p:nvPr/>
        </p:nvGrpSpPr>
        <p:grpSpPr bwMode="auto">
          <a:xfrm>
            <a:off x="1612900" y="2844800"/>
            <a:ext cx="647700" cy="647700"/>
            <a:chOff x="1016" y="1792"/>
            <a:chExt cx="408" cy="408"/>
          </a:xfrm>
        </p:grpSpPr>
        <p:sp>
          <p:nvSpPr>
            <p:cNvPr id="1386" name="Rectangle 149"/>
            <p:cNvSpPr>
              <a:spLocks noChangeArrowheads="1"/>
            </p:cNvSpPr>
            <p:nvPr/>
          </p:nvSpPr>
          <p:spPr bwMode="auto">
            <a:xfrm>
              <a:off x="1040" y="1792"/>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387" name="Line 150"/>
            <p:cNvSpPr>
              <a:spLocks noChangeShapeType="1"/>
            </p:cNvSpPr>
            <p:nvPr/>
          </p:nvSpPr>
          <p:spPr bwMode="auto">
            <a:xfrm>
              <a:off x="1040" y="192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88" name="Line 151"/>
            <p:cNvSpPr>
              <a:spLocks noChangeShapeType="1"/>
            </p:cNvSpPr>
            <p:nvPr/>
          </p:nvSpPr>
          <p:spPr bwMode="auto">
            <a:xfrm>
              <a:off x="1040" y="2064"/>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89" name="Text Box 152"/>
            <p:cNvSpPr txBox="1">
              <a:spLocks noChangeArrowheads="1"/>
            </p:cNvSpPr>
            <p:nvPr/>
          </p:nvSpPr>
          <p:spPr bwMode="auto">
            <a:xfrm>
              <a:off x="1040" y="1792"/>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DE</a:t>
              </a:r>
            </a:p>
          </p:txBody>
        </p:sp>
        <p:sp>
          <p:nvSpPr>
            <p:cNvPr id="1390" name="Text Box 153"/>
            <p:cNvSpPr txBox="1">
              <a:spLocks noChangeArrowheads="1"/>
            </p:cNvSpPr>
            <p:nvPr/>
          </p:nvSpPr>
          <p:spPr bwMode="auto">
            <a:xfrm>
              <a:off x="1016" y="1940"/>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Delaware</a:t>
              </a:r>
            </a:p>
          </p:txBody>
        </p:sp>
        <p:sp>
          <p:nvSpPr>
            <p:cNvPr id="1391" name="Line 154"/>
            <p:cNvSpPr>
              <a:spLocks noChangeShapeType="1"/>
            </p:cNvSpPr>
            <p:nvPr/>
          </p:nvSpPr>
          <p:spPr bwMode="auto">
            <a:xfrm flipH="1">
              <a:off x="1040" y="2064"/>
              <a:ext cx="360" cy="136"/>
            </a:xfrm>
            <a:prstGeom prst="line">
              <a:avLst/>
            </a:prstGeom>
            <a:noFill/>
            <a:ln w="9525">
              <a:solidFill>
                <a:schemeClr val="tx1"/>
              </a:solidFill>
              <a:round/>
              <a:headEnd/>
              <a:tailEnd/>
            </a:ln>
            <a:effectLst/>
          </p:spPr>
          <p:txBody>
            <a:bodyPr>
              <a:prstTxWarp prst="textNoShape">
                <a:avLst/>
              </a:prstTxWarp>
            </a:bodyPr>
            <a:lstStyle/>
            <a:p>
              <a:endParaRPr lang="en-US" b="0"/>
            </a:p>
          </p:txBody>
        </p:sp>
      </p:grpSp>
      <p:grpSp>
        <p:nvGrpSpPr>
          <p:cNvPr id="1392" name="Group 155"/>
          <p:cNvGrpSpPr>
            <a:grpSpLocks/>
          </p:cNvGrpSpPr>
          <p:nvPr/>
        </p:nvGrpSpPr>
        <p:grpSpPr bwMode="auto">
          <a:xfrm>
            <a:off x="723900" y="2451100"/>
            <a:ext cx="2349500" cy="2870200"/>
            <a:chOff x="456" y="1544"/>
            <a:chExt cx="1480" cy="1808"/>
          </a:xfrm>
        </p:grpSpPr>
        <p:sp>
          <p:nvSpPr>
            <p:cNvPr id="1393" name="Line 156"/>
            <p:cNvSpPr>
              <a:spLocks noChangeShapeType="1"/>
            </p:cNvSpPr>
            <p:nvPr/>
          </p:nvSpPr>
          <p:spPr bwMode="auto">
            <a:xfrm>
              <a:off x="460" y="1548"/>
              <a:ext cx="28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94" name="Line 157"/>
            <p:cNvSpPr>
              <a:spLocks noChangeShapeType="1"/>
            </p:cNvSpPr>
            <p:nvPr/>
          </p:nvSpPr>
          <p:spPr bwMode="auto">
            <a:xfrm>
              <a:off x="740" y="1548"/>
              <a:ext cx="0" cy="168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95" name="Line 158"/>
            <p:cNvSpPr>
              <a:spLocks noChangeShapeType="1"/>
            </p:cNvSpPr>
            <p:nvPr/>
          </p:nvSpPr>
          <p:spPr bwMode="auto">
            <a:xfrm>
              <a:off x="740" y="3236"/>
              <a:ext cx="1196"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96" name="Line 159"/>
            <p:cNvSpPr>
              <a:spLocks noChangeShapeType="1"/>
            </p:cNvSpPr>
            <p:nvPr/>
          </p:nvSpPr>
          <p:spPr bwMode="auto">
            <a:xfrm>
              <a:off x="1936" y="3236"/>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397" name="Line 160"/>
            <p:cNvSpPr>
              <a:spLocks noChangeShapeType="1"/>
            </p:cNvSpPr>
            <p:nvPr/>
          </p:nvSpPr>
          <p:spPr bwMode="auto">
            <a:xfrm>
              <a:off x="1864" y="3348"/>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398" name="Picture 161" descr="arrow.png"/>
          <p:cNvPicPr>
            <a:picLocks noChangeAspect="1" noChangeArrowheads="1"/>
          </p:cNvPicPr>
          <p:nvPr/>
        </p:nvPicPr>
        <p:blipFill>
          <a:blip r:embed="rId3"/>
          <a:srcRect/>
          <a:stretch>
            <a:fillRect/>
          </a:stretch>
        </p:blipFill>
        <p:spPr bwMode="auto">
          <a:xfrm rot="10800000">
            <a:off x="2959100" y="5267325"/>
            <a:ext cx="82550" cy="95250"/>
          </a:xfrm>
          <a:prstGeom prst="rect">
            <a:avLst/>
          </a:prstGeom>
          <a:noFill/>
        </p:spPr>
      </p:pic>
      <p:grpSp>
        <p:nvGrpSpPr>
          <p:cNvPr id="1399" name="Group 162"/>
          <p:cNvGrpSpPr>
            <a:grpSpLocks/>
          </p:cNvGrpSpPr>
          <p:nvPr/>
        </p:nvGrpSpPr>
        <p:grpSpPr bwMode="auto">
          <a:xfrm>
            <a:off x="2349500" y="5207000"/>
            <a:ext cx="647700" cy="647700"/>
            <a:chOff x="1480" y="3280"/>
            <a:chExt cx="408" cy="408"/>
          </a:xfrm>
        </p:grpSpPr>
        <p:sp>
          <p:nvSpPr>
            <p:cNvPr id="1400" name="Rectangle 163"/>
            <p:cNvSpPr>
              <a:spLocks noChangeArrowheads="1"/>
            </p:cNvSpPr>
            <p:nvPr/>
          </p:nvSpPr>
          <p:spPr bwMode="auto">
            <a:xfrm>
              <a:off x="1504" y="3280"/>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401" name="Line 164"/>
            <p:cNvSpPr>
              <a:spLocks noChangeShapeType="1"/>
            </p:cNvSpPr>
            <p:nvPr/>
          </p:nvSpPr>
          <p:spPr bwMode="auto">
            <a:xfrm>
              <a:off x="1504" y="3416"/>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02" name="Line 165"/>
            <p:cNvSpPr>
              <a:spLocks noChangeShapeType="1"/>
            </p:cNvSpPr>
            <p:nvPr/>
          </p:nvSpPr>
          <p:spPr bwMode="auto">
            <a:xfrm>
              <a:off x="1504" y="355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03" name="Text Box 166"/>
            <p:cNvSpPr txBox="1">
              <a:spLocks noChangeArrowheads="1"/>
            </p:cNvSpPr>
            <p:nvPr/>
          </p:nvSpPr>
          <p:spPr bwMode="auto">
            <a:xfrm>
              <a:off x="1504" y="3280"/>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FL</a:t>
              </a:r>
            </a:p>
          </p:txBody>
        </p:sp>
        <p:sp>
          <p:nvSpPr>
            <p:cNvPr id="1404" name="Text Box 167"/>
            <p:cNvSpPr txBox="1">
              <a:spLocks noChangeArrowheads="1"/>
            </p:cNvSpPr>
            <p:nvPr/>
          </p:nvSpPr>
          <p:spPr bwMode="auto">
            <a:xfrm>
              <a:off x="1480" y="3428"/>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Florida</a:t>
              </a:r>
            </a:p>
          </p:txBody>
        </p:sp>
        <p:sp>
          <p:nvSpPr>
            <p:cNvPr id="1405" name="Oval 168"/>
            <p:cNvSpPr>
              <a:spLocks noChangeArrowheads="1"/>
            </p:cNvSpPr>
            <p:nvPr/>
          </p:nvSpPr>
          <p:spPr bwMode="auto">
            <a:xfrm>
              <a:off x="1664" y="3600"/>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406" name="Group 169"/>
          <p:cNvGrpSpPr>
            <a:grpSpLocks/>
          </p:cNvGrpSpPr>
          <p:nvPr/>
        </p:nvGrpSpPr>
        <p:grpSpPr bwMode="auto">
          <a:xfrm>
            <a:off x="2222500" y="5308600"/>
            <a:ext cx="457200" cy="444500"/>
            <a:chOff x="1400" y="3344"/>
            <a:chExt cx="288" cy="280"/>
          </a:xfrm>
        </p:grpSpPr>
        <p:sp>
          <p:nvSpPr>
            <p:cNvPr id="1407" name="Line 170"/>
            <p:cNvSpPr>
              <a:spLocks noChangeShapeType="1"/>
            </p:cNvSpPr>
            <p:nvPr/>
          </p:nvSpPr>
          <p:spPr bwMode="auto">
            <a:xfrm>
              <a:off x="1462" y="3620"/>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08" name="Line 171"/>
            <p:cNvSpPr>
              <a:spLocks noChangeShapeType="1"/>
            </p:cNvSpPr>
            <p:nvPr/>
          </p:nvSpPr>
          <p:spPr bwMode="auto">
            <a:xfrm>
              <a:off x="1462" y="334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09" name="Line 172"/>
            <p:cNvSpPr>
              <a:spLocks noChangeShapeType="1"/>
            </p:cNvSpPr>
            <p:nvPr/>
          </p:nvSpPr>
          <p:spPr bwMode="auto">
            <a:xfrm>
              <a:off x="1400" y="3348"/>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410" name="Picture 173" descr="arrow.png"/>
          <p:cNvPicPr>
            <a:picLocks noChangeAspect="1" noChangeArrowheads="1"/>
          </p:cNvPicPr>
          <p:nvPr/>
        </p:nvPicPr>
        <p:blipFill>
          <a:blip r:embed="rId3"/>
          <a:srcRect/>
          <a:stretch>
            <a:fillRect/>
          </a:stretch>
        </p:blipFill>
        <p:spPr bwMode="auto">
          <a:xfrm rot="10800000">
            <a:off x="2222500" y="5267325"/>
            <a:ext cx="82550" cy="95250"/>
          </a:xfrm>
          <a:prstGeom prst="rect">
            <a:avLst/>
          </a:prstGeom>
          <a:noFill/>
        </p:spPr>
      </p:pic>
      <p:grpSp>
        <p:nvGrpSpPr>
          <p:cNvPr id="1411" name="Group 174"/>
          <p:cNvGrpSpPr>
            <a:grpSpLocks/>
          </p:cNvGrpSpPr>
          <p:nvPr/>
        </p:nvGrpSpPr>
        <p:grpSpPr bwMode="auto">
          <a:xfrm>
            <a:off x="723900" y="2667000"/>
            <a:ext cx="927100" cy="3441700"/>
            <a:chOff x="456" y="1680"/>
            <a:chExt cx="584" cy="2168"/>
          </a:xfrm>
        </p:grpSpPr>
        <p:sp>
          <p:nvSpPr>
            <p:cNvPr id="1412" name="Line 175"/>
            <p:cNvSpPr>
              <a:spLocks noChangeShapeType="1"/>
            </p:cNvSpPr>
            <p:nvPr/>
          </p:nvSpPr>
          <p:spPr bwMode="auto">
            <a:xfrm>
              <a:off x="460" y="1684"/>
              <a:ext cx="2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13" name="Line 176"/>
            <p:cNvSpPr>
              <a:spLocks noChangeShapeType="1"/>
            </p:cNvSpPr>
            <p:nvPr/>
          </p:nvSpPr>
          <p:spPr bwMode="auto">
            <a:xfrm>
              <a:off x="690" y="1684"/>
              <a:ext cx="0" cy="216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14" name="Line 177"/>
            <p:cNvSpPr>
              <a:spLocks noChangeShapeType="1"/>
            </p:cNvSpPr>
            <p:nvPr/>
          </p:nvSpPr>
          <p:spPr bwMode="auto">
            <a:xfrm>
              <a:off x="690" y="3844"/>
              <a:ext cx="350"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415" name="Picture 178" descr="arrow.png"/>
          <p:cNvPicPr>
            <a:picLocks noChangeAspect="1" noChangeArrowheads="1"/>
          </p:cNvPicPr>
          <p:nvPr/>
        </p:nvPicPr>
        <p:blipFill>
          <a:blip r:embed="rId3"/>
          <a:srcRect/>
          <a:stretch>
            <a:fillRect/>
          </a:stretch>
        </p:blipFill>
        <p:spPr bwMode="auto">
          <a:xfrm>
            <a:off x="1568450" y="6054725"/>
            <a:ext cx="82550" cy="95250"/>
          </a:xfrm>
          <a:prstGeom prst="rect">
            <a:avLst/>
          </a:prstGeom>
          <a:noFill/>
        </p:spPr>
      </p:pic>
      <p:grpSp>
        <p:nvGrpSpPr>
          <p:cNvPr id="1416" name="Group 179"/>
          <p:cNvGrpSpPr>
            <a:grpSpLocks/>
          </p:cNvGrpSpPr>
          <p:nvPr/>
        </p:nvGrpSpPr>
        <p:grpSpPr bwMode="auto">
          <a:xfrm>
            <a:off x="1612900" y="5994400"/>
            <a:ext cx="647700" cy="647700"/>
            <a:chOff x="1016" y="3776"/>
            <a:chExt cx="408" cy="408"/>
          </a:xfrm>
        </p:grpSpPr>
        <p:sp>
          <p:nvSpPr>
            <p:cNvPr id="1417" name="Rectangle 180"/>
            <p:cNvSpPr>
              <a:spLocks noChangeArrowheads="1"/>
            </p:cNvSpPr>
            <p:nvPr/>
          </p:nvSpPr>
          <p:spPr bwMode="auto">
            <a:xfrm>
              <a:off x="1040" y="3776"/>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418" name="Line 181"/>
            <p:cNvSpPr>
              <a:spLocks noChangeShapeType="1"/>
            </p:cNvSpPr>
            <p:nvPr/>
          </p:nvSpPr>
          <p:spPr bwMode="auto">
            <a:xfrm>
              <a:off x="1040" y="391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19" name="Line 182"/>
            <p:cNvSpPr>
              <a:spLocks noChangeShapeType="1"/>
            </p:cNvSpPr>
            <p:nvPr/>
          </p:nvSpPr>
          <p:spPr bwMode="auto">
            <a:xfrm>
              <a:off x="1040" y="404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20" name="Text Box 183"/>
            <p:cNvSpPr txBox="1">
              <a:spLocks noChangeArrowheads="1"/>
            </p:cNvSpPr>
            <p:nvPr/>
          </p:nvSpPr>
          <p:spPr bwMode="auto">
            <a:xfrm>
              <a:off x="1040" y="3776"/>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GA</a:t>
              </a:r>
            </a:p>
          </p:txBody>
        </p:sp>
        <p:sp>
          <p:nvSpPr>
            <p:cNvPr id="1421" name="Text Box 184"/>
            <p:cNvSpPr txBox="1">
              <a:spLocks noChangeArrowheads="1"/>
            </p:cNvSpPr>
            <p:nvPr/>
          </p:nvSpPr>
          <p:spPr bwMode="auto">
            <a:xfrm>
              <a:off x="1016" y="3924"/>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Georgia</a:t>
              </a:r>
            </a:p>
          </p:txBody>
        </p:sp>
        <p:sp>
          <p:nvSpPr>
            <p:cNvPr id="1422" name="Line 185"/>
            <p:cNvSpPr>
              <a:spLocks noChangeShapeType="1"/>
            </p:cNvSpPr>
            <p:nvPr/>
          </p:nvSpPr>
          <p:spPr bwMode="auto">
            <a:xfrm flipH="1">
              <a:off x="1040" y="4048"/>
              <a:ext cx="360" cy="136"/>
            </a:xfrm>
            <a:prstGeom prst="line">
              <a:avLst/>
            </a:prstGeom>
            <a:noFill/>
            <a:ln w="9525">
              <a:solidFill>
                <a:schemeClr val="tx1"/>
              </a:solidFill>
              <a:round/>
              <a:headEnd/>
              <a:tailEnd/>
            </a:ln>
            <a:effectLst/>
          </p:spPr>
          <p:txBody>
            <a:bodyPr>
              <a:prstTxWarp prst="textNoShape">
                <a:avLst/>
              </a:prstTxWarp>
            </a:bodyPr>
            <a:lstStyle/>
            <a:p>
              <a:endParaRPr lang="en-US" b="0"/>
            </a:p>
          </p:txBody>
        </p:sp>
      </p:grpSp>
      <p:grpSp>
        <p:nvGrpSpPr>
          <p:cNvPr id="1423" name="Group 186"/>
          <p:cNvGrpSpPr>
            <a:grpSpLocks/>
          </p:cNvGrpSpPr>
          <p:nvPr/>
        </p:nvGrpSpPr>
        <p:grpSpPr bwMode="auto">
          <a:xfrm>
            <a:off x="723900" y="2451100"/>
            <a:ext cx="3086100" cy="2870200"/>
            <a:chOff x="456" y="1544"/>
            <a:chExt cx="1944" cy="1808"/>
          </a:xfrm>
        </p:grpSpPr>
        <p:sp>
          <p:nvSpPr>
            <p:cNvPr id="1424" name="Line 187"/>
            <p:cNvSpPr>
              <a:spLocks noChangeShapeType="1"/>
            </p:cNvSpPr>
            <p:nvPr/>
          </p:nvSpPr>
          <p:spPr bwMode="auto">
            <a:xfrm>
              <a:off x="460" y="1548"/>
              <a:ext cx="28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25" name="Line 188"/>
            <p:cNvSpPr>
              <a:spLocks noChangeShapeType="1"/>
            </p:cNvSpPr>
            <p:nvPr/>
          </p:nvSpPr>
          <p:spPr bwMode="auto">
            <a:xfrm>
              <a:off x="740" y="1548"/>
              <a:ext cx="0" cy="168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26" name="Line 189"/>
            <p:cNvSpPr>
              <a:spLocks noChangeShapeType="1"/>
            </p:cNvSpPr>
            <p:nvPr/>
          </p:nvSpPr>
          <p:spPr bwMode="auto">
            <a:xfrm>
              <a:off x="740" y="3236"/>
              <a:ext cx="16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27" name="Line 190"/>
            <p:cNvSpPr>
              <a:spLocks noChangeShapeType="1"/>
            </p:cNvSpPr>
            <p:nvPr/>
          </p:nvSpPr>
          <p:spPr bwMode="auto">
            <a:xfrm>
              <a:off x="2400" y="3236"/>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28" name="Line 191"/>
            <p:cNvSpPr>
              <a:spLocks noChangeShapeType="1"/>
            </p:cNvSpPr>
            <p:nvPr/>
          </p:nvSpPr>
          <p:spPr bwMode="auto">
            <a:xfrm>
              <a:off x="2328" y="3348"/>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429" name="Picture 192" descr="arrow.png"/>
          <p:cNvPicPr>
            <a:picLocks noChangeAspect="1" noChangeArrowheads="1"/>
          </p:cNvPicPr>
          <p:nvPr/>
        </p:nvPicPr>
        <p:blipFill>
          <a:blip r:embed="rId3"/>
          <a:srcRect/>
          <a:stretch>
            <a:fillRect/>
          </a:stretch>
        </p:blipFill>
        <p:spPr bwMode="auto">
          <a:xfrm rot="10800000">
            <a:off x="3695700" y="5267325"/>
            <a:ext cx="82550" cy="95250"/>
          </a:xfrm>
          <a:prstGeom prst="rect">
            <a:avLst/>
          </a:prstGeom>
          <a:noFill/>
        </p:spPr>
      </p:pic>
      <p:grpSp>
        <p:nvGrpSpPr>
          <p:cNvPr id="1430" name="Group 193"/>
          <p:cNvGrpSpPr>
            <a:grpSpLocks/>
          </p:cNvGrpSpPr>
          <p:nvPr/>
        </p:nvGrpSpPr>
        <p:grpSpPr bwMode="auto">
          <a:xfrm>
            <a:off x="3086100" y="5207000"/>
            <a:ext cx="647700" cy="647700"/>
            <a:chOff x="1944" y="3280"/>
            <a:chExt cx="408" cy="408"/>
          </a:xfrm>
        </p:grpSpPr>
        <p:sp>
          <p:nvSpPr>
            <p:cNvPr id="1431" name="Rectangle 194"/>
            <p:cNvSpPr>
              <a:spLocks noChangeArrowheads="1"/>
            </p:cNvSpPr>
            <p:nvPr/>
          </p:nvSpPr>
          <p:spPr bwMode="auto">
            <a:xfrm>
              <a:off x="1968" y="3280"/>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432" name="Line 195"/>
            <p:cNvSpPr>
              <a:spLocks noChangeShapeType="1"/>
            </p:cNvSpPr>
            <p:nvPr/>
          </p:nvSpPr>
          <p:spPr bwMode="auto">
            <a:xfrm>
              <a:off x="1968" y="3416"/>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33" name="Line 196"/>
            <p:cNvSpPr>
              <a:spLocks noChangeShapeType="1"/>
            </p:cNvSpPr>
            <p:nvPr/>
          </p:nvSpPr>
          <p:spPr bwMode="auto">
            <a:xfrm>
              <a:off x="1968" y="355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34" name="Text Box 197"/>
            <p:cNvSpPr txBox="1">
              <a:spLocks noChangeArrowheads="1"/>
            </p:cNvSpPr>
            <p:nvPr/>
          </p:nvSpPr>
          <p:spPr bwMode="auto">
            <a:xfrm>
              <a:off x="1968" y="3280"/>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HI</a:t>
              </a:r>
            </a:p>
          </p:txBody>
        </p:sp>
        <p:sp>
          <p:nvSpPr>
            <p:cNvPr id="1435" name="Text Box 198"/>
            <p:cNvSpPr txBox="1">
              <a:spLocks noChangeArrowheads="1"/>
            </p:cNvSpPr>
            <p:nvPr/>
          </p:nvSpPr>
          <p:spPr bwMode="auto">
            <a:xfrm>
              <a:off x="1944" y="3428"/>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Hawaii</a:t>
              </a:r>
            </a:p>
          </p:txBody>
        </p:sp>
        <p:sp>
          <p:nvSpPr>
            <p:cNvPr id="1436" name="Oval 199"/>
            <p:cNvSpPr>
              <a:spLocks noChangeArrowheads="1"/>
            </p:cNvSpPr>
            <p:nvPr/>
          </p:nvSpPr>
          <p:spPr bwMode="auto">
            <a:xfrm>
              <a:off x="2128" y="3600"/>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437" name="Group 200"/>
          <p:cNvGrpSpPr>
            <a:grpSpLocks/>
          </p:cNvGrpSpPr>
          <p:nvPr/>
        </p:nvGrpSpPr>
        <p:grpSpPr bwMode="auto">
          <a:xfrm>
            <a:off x="2959100" y="5308600"/>
            <a:ext cx="457200" cy="444500"/>
            <a:chOff x="1864" y="3344"/>
            <a:chExt cx="288" cy="280"/>
          </a:xfrm>
        </p:grpSpPr>
        <p:sp>
          <p:nvSpPr>
            <p:cNvPr id="1438" name="Line 201"/>
            <p:cNvSpPr>
              <a:spLocks noChangeShapeType="1"/>
            </p:cNvSpPr>
            <p:nvPr/>
          </p:nvSpPr>
          <p:spPr bwMode="auto">
            <a:xfrm>
              <a:off x="1926" y="3620"/>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39" name="Line 202"/>
            <p:cNvSpPr>
              <a:spLocks noChangeShapeType="1"/>
            </p:cNvSpPr>
            <p:nvPr/>
          </p:nvSpPr>
          <p:spPr bwMode="auto">
            <a:xfrm>
              <a:off x="1926" y="334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40" name="Line 203"/>
            <p:cNvSpPr>
              <a:spLocks noChangeShapeType="1"/>
            </p:cNvSpPr>
            <p:nvPr/>
          </p:nvSpPr>
          <p:spPr bwMode="auto">
            <a:xfrm>
              <a:off x="1864" y="3348"/>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441" name="Picture 204" descr="arrow.png"/>
          <p:cNvPicPr>
            <a:picLocks noChangeAspect="1" noChangeArrowheads="1"/>
          </p:cNvPicPr>
          <p:nvPr/>
        </p:nvPicPr>
        <p:blipFill>
          <a:blip r:embed="rId3"/>
          <a:srcRect/>
          <a:stretch>
            <a:fillRect/>
          </a:stretch>
        </p:blipFill>
        <p:spPr bwMode="auto">
          <a:xfrm rot="10800000">
            <a:off x="2959100" y="5267325"/>
            <a:ext cx="82550" cy="95250"/>
          </a:xfrm>
          <a:prstGeom prst="rect">
            <a:avLst/>
          </a:prstGeom>
          <a:noFill/>
        </p:spPr>
      </p:pic>
      <p:grpSp>
        <p:nvGrpSpPr>
          <p:cNvPr id="1442" name="Group 205"/>
          <p:cNvGrpSpPr>
            <a:grpSpLocks/>
          </p:cNvGrpSpPr>
          <p:nvPr/>
        </p:nvGrpSpPr>
        <p:grpSpPr bwMode="auto">
          <a:xfrm>
            <a:off x="723900" y="1803400"/>
            <a:ext cx="2349500" cy="1155700"/>
            <a:chOff x="456" y="1136"/>
            <a:chExt cx="1480" cy="728"/>
          </a:xfrm>
        </p:grpSpPr>
        <p:sp>
          <p:nvSpPr>
            <p:cNvPr id="1443" name="Line 206"/>
            <p:cNvSpPr>
              <a:spLocks noChangeShapeType="1"/>
            </p:cNvSpPr>
            <p:nvPr/>
          </p:nvSpPr>
          <p:spPr bwMode="auto">
            <a:xfrm>
              <a:off x="460" y="1140"/>
              <a:ext cx="4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44" name="Line 207"/>
            <p:cNvSpPr>
              <a:spLocks noChangeShapeType="1"/>
            </p:cNvSpPr>
            <p:nvPr/>
          </p:nvSpPr>
          <p:spPr bwMode="auto">
            <a:xfrm>
              <a:off x="890" y="1140"/>
              <a:ext cx="0" cy="60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45" name="Line 208"/>
            <p:cNvSpPr>
              <a:spLocks noChangeShapeType="1"/>
            </p:cNvSpPr>
            <p:nvPr/>
          </p:nvSpPr>
          <p:spPr bwMode="auto">
            <a:xfrm>
              <a:off x="890" y="1748"/>
              <a:ext cx="1046"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46" name="Line 209"/>
            <p:cNvSpPr>
              <a:spLocks noChangeShapeType="1"/>
            </p:cNvSpPr>
            <p:nvPr/>
          </p:nvSpPr>
          <p:spPr bwMode="auto">
            <a:xfrm>
              <a:off x="1936" y="1748"/>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47" name="Line 210"/>
            <p:cNvSpPr>
              <a:spLocks noChangeShapeType="1"/>
            </p:cNvSpPr>
            <p:nvPr/>
          </p:nvSpPr>
          <p:spPr bwMode="auto">
            <a:xfrm>
              <a:off x="1864" y="1860"/>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448" name="Picture 211" descr="arrow.png"/>
          <p:cNvPicPr>
            <a:picLocks noChangeAspect="1" noChangeArrowheads="1"/>
          </p:cNvPicPr>
          <p:nvPr/>
        </p:nvPicPr>
        <p:blipFill>
          <a:blip r:embed="rId3"/>
          <a:srcRect/>
          <a:stretch>
            <a:fillRect/>
          </a:stretch>
        </p:blipFill>
        <p:spPr bwMode="auto">
          <a:xfrm rot="10800000">
            <a:off x="2959100" y="2905125"/>
            <a:ext cx="82550" cy="95250"/>
          </a:xfrm>
          <a:prstGeom prst="rect">
            <a:avLst/>
          </a:prstGeom>
          <a:noFill/>
        </p:spPr>
      </p:pic>
      <p:grpSp>
        <p:nvGrpSpPr>
          <p:cNvPr id="1449" name="Group 212"/>
          <p:cNvGrpSpPr>
            <a:grpSpLocks/>
          </p:cNvGrpSpPr>
          <p:nvPr/>
        </p:nvGrpSpPr>
        <p:grpSpPr bwMode="auto">
          <a:xfrm>
            <a:off x="2349500" y="2844800"/>
            <a:ext cx="647700" cy="647700"/>
            <a:chOff x="1480" y="1792"/>
            <a:chExt cx="408" cy="408"/>
          </a:xfrm>
        </p:grpSpPr>
        <p:sp>
          <p:nvSpPr>
            <p:cNvPr id="1450" name="Rectangle 213"/>
            <p:cNvSpPr>
              <a:spLocks noChangeArrowheads="1"/>
            </p:cNvSpPr>
            <p:nvPr/>
          </p:nvSpPr>
          <p:spPr bwMode="auto">
            <a:xfrm>
              <a:off x="1504" y="1792"/>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451" name="Line 214"/>
            <p:cNvSpPr>
              <a:spLocks noChangeShapeType="1"/>
            </p:cNvSpPr>
            <p:nvPr/>
          </p:nvSpPr>
          <p:spPr bwMode="auto">
            <a:xfrm>
              <a:off x="1504" y="192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52" name="Line 215"/>
            <p:cNvSpPr>
              <a:spLocks noChangeShapeType="1"/>
            </p:cNvSpPr>
            <p:nvPr/>
          </p:nvSpPr>
          <p:spPr bwMode="auto">
            <a:xfrm>
              <a:off x="1504" y="2064"/>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53" name="Text Box 216"/>
            <p:cNvSpPr txBox="1">
              <a:spLocks noChangeArrowheads="1"/>
            </p:cNvSpPr>
            <p:nvPr/>
          </p:nvSpPr>
          <p:spPr bwMode="auto">
            <a:xfrm>
              <a:off x="1504" y="1792"/>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IA</a:t>
              </a:r>
            </a:p>
          </p:txBody>
        </p:sp>
        <p:sp>
          <p:nvSpPr>
            <p:cNvPr id="1454" name="Text Box 217"/>
            <p:cNvSpPr txBox="1">
              <a:spLocks noChangeArrowheads="1"/>
            </p:cNvSpPr>
            <p:nvPr/>
          </p:nvSpPr>
          <p:spPr bwMode="auto">
            <a:xfrm>
              <a:off x="1480" y="1940"/>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Iowa</a:t>
              </a:r>
            </a:p>
          </p:txBody>
        </p:sp>
        <p:sp>
          <p:nvSpPr>
            <p:cNvPr id="1455" name="Oval 218"/>
            <p:cNvSpPr>
              <a:spLocks noChangeArrowheads="1"/>
            </p:cNvSpPr>
            <p:nvPr/>
          </p:nvSpPr>
          <p:spPr bwMode="auto">
            <a:xfrm>
              <a:off x="1664" y="2112"/>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456" name="Group 219"/>
          <p:cNvGrpSpPr>
            <a:grpSpLocks/>
          </p:cNvGrpSpPr>
          <p:nvPr/>
        </p:nvGrpSpPr>
        <p:grpSpPr bwMode="auto">
          <a:xfrm>
            <a:off x="2222500" y="2946400"/>
            <a:ext cx="457200" cy="444500"/>
            <a:chOff x="1400" y="1856"/>
            <a:chExt cx="288" cy="280"/>
          </a:xfrm>
        </p:grpSpPr>
        <p:sp>
          <p:nvSpPr>
            <p:cNvPr id="1457" name="Line 220"/>
            <p:cNvSpPr>
              <a:spLocks noChangeShapeType="1"/>
            </p:cNvSpPr>
            <p:nvPr/>
          </p:nvSpPr>
          <p:spPr bwMode="auto">
            <a:xfrm>
              <a:off x="1462" y="2132"/>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58" name="Line 221"/>
            <p:cNvSpPr>
              <a:spLocks noChangeShapeType="1"/>
            </p:cNvSpPr>
            <p:nvPr/>
          </p:nvSpPr>
          <p:spPr bwMode="auto">
            <a:xfrm>
              <a:off x="1462" y="1860"/>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59" name="Line 222"/>
            <p:cNvSpPr>
              <a:spLocks noChangeShapeType="1"/>
            </p:cNvSpPr>
            <p:nvPr/>
          </p:nvSpPr>
          <p:spPr bwMode="auto">
            <a:xfrm>
              <a:off x="1400" y="1860"/>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460" name="Picture 223" descr="arrow.png"/>
          <p:cNvPicPr>
            <a:picLocks noChangeAspect="1" noChangeArrowheads="1"/>
          </p:cNvPicPr>
          <p:nvPr/>
        </p:nvPicPr>
        <p:blipFill>
          <a:blip r:embed="rId3"/>
          <a:srcRect/>
          <a:stretch>
            <a:fillRect/>
          </a:stretch>
        </p:blipFill>
        <p:spPr bwMode="auto">
          <a:xfrm rot="10800000">
            <a:off x="2222500" y="2905125"/>
            <a:ext cx="82550" cy="95250"/>
          </a:xfrm>
          <a:prstGeom prst="rect">
            <a:avLst/>
          </a:prstGeom>
          <a:noFill/>
        </p:spPr>
      </p:pic>
      <p:grpSp>
        <p:nvGrpSpPr>
          <p:cNvPr id="1461" name="Group 224"/>
          <p:cNvGrpSpPr>
            <a:grpSpLocks/>
          </p:cNvGrpSpPr>
          <p:nvPr/>
        </p:nvGrpSpPr>
        <p:grpSpPr bwMode="auto">
          <a:xfrm>
            <a:off x="723900" y="2451100"/>
            <a:ext cx="3822700" cy="2870200"/>
            <a:chOff x="456" y="1544"/>
            <a:chExt cx="2408" cy="1808"/>
          </a:xfrm>
        </p:grpSpPr>
        <p:sp>
          <p:nvSpPr>
            <p:cNvPr id="1462" name="Line 225"/>
            <p:cNvSpPr>
              <a:spLocks noChangeShapeType="1"/>
            </p:cNvSpPr>
            <p:nvPr/>
          </p:nvSpPr>
          <p:spPr bwMode="auto">
            <a:xfrm>
              <a:off x="460" y="1548"/>
              <a:ext cx="28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63" name="Line 226"/>
            <p:cNvSpPr>
              <a:spLocks noChangeShapeType="1"/>
            </p:cNvSpPr>
            <p:nvPr/>
          </p:nvSpPr>
          <p:spPr bwMode="auto">
            <a:xfrm>
              <a:off x="740" y="1548"/>
              <a:ext cx="0" cy="168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64" name="Line 227"/>
            <p:cNvSpPr>
              <a:spLocks noChangeShapeType="1"/>
            </p:cNvSpPr>
            <p:nvPr/>
          </p:nvSpPr>
          <p:spPr bwMode="auto">
            <a:xfrm>
              <a:off x="740" y="3236"/>
              <a:ext cx="2124"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65" name="Line 228"/>
            <p:cNvSpPr>
              <a:spLocks noChangeShapeType="1"/>
            </p:cNvSpPr>
            <p:nvPr/>
          </p:nvSpPr>
          <p:spPr bwMode="auto">
            <a:xfrm>
              <a:off x="2864" y="3236"/>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66" name="Line 229"/>
            <p:cNvSpPr>
              <a:spLocks noChangeShapeType="1"/>
            </p:cNvSpPr>
            <p:nvPr/>
          </p:nvSpPr>
          <p:spPr bwMode="auto">
            <a:xfrm>
              <a:off x="2792" y="3348"/>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467" name="Picture 230" descr="arrow.png"/>
          <p:cNvPicPr>
            <a:picLocks noChangeAspect="1" noChangeArrowheads="1"/>
          </p:cNvPicPr>
          <p:nvPr/>
        </p:nvPicPr>
        <p:blipFill>
          <a:blip r:embed="rId3"/>
          <a:srcRect/>
          <a:stretch>
            <a:fillRect/>
          </a:stretch>
        </p:blipFill>
        <p:spPr bwMode="auto">
          <a:xfrm rot="10800000">
            <a:off x="4432300" y="5267325"/>
            <a:ext cx="82550" cy="95250"/>
          </a:xfrm>
          <a:prstGeom prst="rect">
            <a:avLst/>
          </a:prstGeom>
          <a:noFill/>
        </p:spPr>
      </p:pic>
      <p:grpSp>
        <p:nvGrpSpPr>
          <p:cNvPr id="1468" name="Group 231"/>
          <p:cNvGrpSpPr>
            <a:grpSpLocks/>
          </p:cNvGrpSpPr>
          <p:nvPr/>
        </p:nvGrpSpPr>
        <p:grpSpPr bwMode="auto">
          <a:xfrm>
            <a:off x="3822700" y="5207000"/>
            <a:ext cx="647700" cy="647700"/>
            <a:chOff x="2408" y="3280"/>
            <a:chExt cx="408" cy="408"/>
          </a:xfrm>
        </p:grpSpPr>
        <p:sp>
          <p:nvSpPr>
            <p:cNvPr id="1469" name="Rectangle 232"/>
            <p:cNvSpPr>
              <a:spLocks noChangeArrowheads="1"/>
            </p:cNvSpPr>
            <p:nvPr/>
          </p:nvSpPr>
          <p:spPr bwMode="auto">
            <a:xfrm>
              <a:off x="2432" y="3280"/>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470" name="Line 233"/>
            <p:cNvSpPr>
              <a:spLocks noChangeShapeType="1"/>
            </p:cNvSpPr>
            <p:nvPr/>
          </p:nvSpPr>
          <p:spPr bwMode="auto">
            <a:xfrm>
              <a:off x="2432" y="3416"/>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71" name="Line 234"/>
            <p:cNvSpPr>
              <a:spLocks noChangeShapeType="1"/>
            </p:cNvSpPr>
            <p:nvPr/>
          </p:nvSpPr>
          <p:spPr bwMode="auto">
            <a:xfrm>
              <a:off x="2432" y="355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72" name="Text Box 235"/>
            <p:cNvSpPr txBox="1">
              <a:spLocks noChangeArrowheads="1"/>
            </p:cNvSpPr>
            <p:nvPr/>
          </p:nvSpPr>
          <p:spPr bwMode="auto">
            <a:xfrm>
              <a:off x="2432" y="3280"/>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ID</a:t>
              </a:r>
            </a:p>
          </p:txBody>
        </p:sp>
        <p:sp>
          <p:nvSpPr>
            <p:cNvPr id="1473" name="Text Box 236"/>
            <p:cNvSpPr txBox="1">
              <a:spLocks noChangeArrowheads="1"/>
            </p:cNvSpPr>
            <p:nvPr/>
          </p:nvSpPr>
          <p:spPr bwMode="auto">
            <a:xfrm>
              <a:off x="2408" y="3428"/>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Idaho</a:t>
              </a:r>
            </a:p>
          </p:txBody>
        </p:sp>
        <p:sp>
          <p:nvSpPr>
            <p:cNvPr id="1474" name="Oval 237"/>
            <p:cNvSpPr>
              <a:spLocks noChangeArrowheads="1"/>
            </p:cNvSpPr>
            <p:nvPr/>
          </p:nvSpPr>
          <p:spPr bwMode="auto">
            <a:xfrm>
              <a:off x="2592" y="3600"/>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475" name="Group 238"/>
          <p:cNvGrpSpPr>
            <a:grpSpLocks/>
          </p:cNvGrpSpPr>
          <p:nvPr/>
        </p:nvGrpSpPr>
        <p:grpSpPr bwMode="auto">
          <a:xfrm>
            <a:off x="3695700" y="5308600"/>
            <a:ext cx="457200" cy="444500"/>
            <a:chOff x="2328" y="3344"/>
            <a:chExt cx="288" cy="280"/>
          </a:xfrm>
        </p:grpSpPr>
        <p:sp>
          <p:nvSpPr>
            <p:cNvPr id="1476" name="Line 239"/>
            <p:cNvSpPr>
              <a:spLocks noChangeShapeType="1"/>
            </p:cNvSpPr>
            <p:nvPr/>
          </p:nvSpPr>
          <p:spPr bwMode="auto">
            <a:xfrm>
              <a:off x="2390" y="3620"/>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77" name="Line 240"/>
            <p:cNvSpPr>
              <a:spLocks noChangeShapeType="1"/>
            </p:cNvSpPr>
            <p:nvPr/>
          </p:nvSpPr>
          <p:spPr bwMode="auto">
            <a:xfrm>
              <a:off x="2390" y="334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78" name="Line 241"/>
            <p:cNvSpPr>
              <a:spLocks noChangeShapeType="1"/>
            </p:cNvSpPr>
            <p:nvPr/>
          </p:nvSpPr>
          <p:spPr bwMode="auto">
            <a:xfrm>
              <a:off x="2328" y="3348"/>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479" name="Picture 242" descr="arrow.png"/>
          <p:cNvPicPr>
            <a:picLocks noChangeAspect="1" noChangeArrowheads="1"/>
          </p:cNvPicPr>
          <p:nvPr/>
        </p:nvPicPr>
        <p:blipFill>
          <a:blip r:embed="rId3"/>
          <a:srcRect/>
          <a:stretch>
            <a:fillRect/>
          </a:stretch>
        </p:blipFill>
        <p:spPr bwMode="auto">
          <a:xfrm rot="10800000">
            <a:off x="3695700" y="5267325"/>
            <a:ext cx="82550" cy="95250"/>
          </a:xfrm>
          <a:prstGeom prst="rect">
            <a:avLst/>
          </a:prstGeom>
          <a:noFill/>
        </p:spPr>
      </p:pic>
      <p:grpSp>
        <p:nvGrpSpPr>
          <p:cNvPr id="1480" name="Group 243"/>
          <p:cNvGrpSpPr>
            <a:grpSpLocks/>
          </p:cNvGrpSpPr>
          <p:nvPr/>
        </p:nvGrpSpPr>
        <p:grpSpPr bwMode="auto">
          <a:xfrm>
            <a:off x="723900" y="2667000"/>
            <a:ext cx="2349500" cy="3441700"/>
            <a:chOff x="456" y="1680"/>
            <a:chExt cx="1480" cy="2168"/>
          </a:xfrm>
        </p:grpSpPr>
        <p:sp>
          <p:nvSpPr>
            <p:cNvPr id="1481" name="Line 244"/>
            <p:cNvSpPr>
              <a:spLocks noChangeShapeType="1"/>
            </p:cNvSpPr>
            <p:nvPr/>
          </p:nvSpPr>
          <p:spPr bwMode="auto">
            <a:xfrm>
              <a:off x="460" y="1684"/>
              <a:ext cx="2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82" name="Line 245"/>
            <p:cNvSpPr>
              <a:spLocks noChangeShapeType="1"/>
            </p:cNvSpPr>
            <p:nvPr/>
          </p:nvSpPr>
          <p:spPr bwMode="auto">
            <a:xfrm>
              <a:off x="690" y="1684"/>
              <a:ext cx="0" cy="204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83" name="Line 246"/>
            <p:cNvSpPr>
              <a:spLocks noChangeShapeType="1"/>
            </p:cNvSpPr>
            <p:nvPr/>
          </p:nvSpPr>
          <p:spPr bwMode="auto">
            <a:xfrm>
              <a:off x="690" y="3732"/>
              <a:ext cx="1246"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84" name="Line 247"/>
            <p:cNvSpPr>
              <a:spLocks noChangeShapeType="1"/>
            </p:cNvSpPr>
            <p:nvPr/>
          </p:nvSpPr>
          <p:spPr bwMode="auto">
            <a:xfrm>
              <a:off x="1936" y="3732"/>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85" name="Line 248"/>
            <p:cNvSpPr>
              <a:spLocks noChangeShapeType="1"/>
            </p:cNvSpPr>
            <p:nvPr/>
          </p:nvSpPr>
          <p:spPr bwMode="auto">
            <a:xfrm>
              <a:off x="1864" y="3844"/>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486" name="Picture 249" descr="arrow.png"/>
          <p:cNvPicPr>
            <a:picLocks noChangeAspect="1" noChangeArrowheads="1"/>
          </p:cNvPicPr>
          <p:nvPr/>
        </p:nvPicPr>
        <p:blipFill>
          <a:blip r:embed="rId3"/>
          <a:srcRect/>
          <a:stretch>
            <a:fillRect/>
          </a:stretch>
        </p:blipFill>
        <p:spPr bwMode="auto">
          <a:xfrm rot="10800000">
            <a:off x="2959100" y="6054725"/>
            <a:ext cx="82550" cy="95250"/>
          </a:xfrm>
          <a:prstGeom prst="rect">
            <a:avLst/>
          </a:prstGeom>
          <a:noFill/>
        </p:spPr>
      </p:pic>
      <p:grpSp>
        <p:nvGrpSpPr>
          <p:cNvPr id="1487" name="Group 250"/>
          <p:cNvGrpSpPr>
            <a:grpSpLocks/>
          </p:cNvGrpSpPr>
          <p:nvPr/>
        </p:nvGrpSpPr>
        <p:grpSpPr bwMode="auto">
          <a:xfrm>
            <a:off x="2349500" y="5994400"/>
            <a:ext cx="647700" cy="647700"/>
            <a:chOff x="1480" y="3776"/>
            <a:chExt cx="408" cy="408"/>
          </a:xfrm>
        </p:grpSpPr>
        <p:sp>
          <p:nvSpPr>
            <p:cNvPr id="1488" name="Rectangle 251"/>
            <p:cNvSpPr>
              <a:spLocks noChangeArrowheads="1"/>
            </p:cNvSpPr>
            <p:nvPr/>
          </p:nvSpPr>
          <p:spPr bwMode="auto">
            <a:xfrm>
              <a:off x="1504" y="3776"/>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489" name="Line 252"/>
            <p:cNvSpPr>
              <a:spLocks noChangeShapeType="1"/>
            </p:cNvSpPr>
            <p:nvPr/>
          </p:nvSpPr>
          <p:spPr bwMode="auto">
            <a:xfrm>
              <a:off x="1504" y="391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90" name="Line 253"/>
            <p:cNvSpPr>
              <a:spLocks noChangeShapeType="1"/>
            </p:cNvSpPr>
            <p:nvPr/>
          </p:nvSpPr>
          <p:spPr bwMode="auto">
            <a:xfrm>
              <a:off x="1504" y="404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91" name="Text Box 254"/>
            <p:cNvSpPr txBox="1">
              <a:spLocks noChangeArrowheads="1"/>
            </p:cNvSpPr>
            <p:nvPr/>
          </p:nvSpPr>
          <p:spPr bwMode="auto">
            <a:xfrm>
              <a:off x="1504" y="3776"/>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IL</a:t>
              </a:r>
            </a:p>
          </p:txBody>
        </p:sp>
        <p:sp>
          <p:nvSpPr>
            <p:cNvPr id="1492" name="Text Box 255"/>
            <p:cNvSpPr txBox="1">
              <a:spLocks noChangeArrowheads="1"/>
            </p:cNvSpPr>
            <p:nvPr/>
          </p:nvSpPr>
          <p:spPr bwMode="auto">
            <a:xfrm>
              <a:off x="1480" y="3924"/>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Illinois</a:t>
              </a:r>
            </a:p>
          </p:txBody>
        </p:sp>
        <p:sp>
          <p:nvSpPr>
            <p:cNvPr id="1493" name="Oval 256"/>
            <p:cNvSpPr>
              <a:spLocks noChangeArrowheads="1"/>
            </p:cNvSpPr>
            <p:nvPr/>
          </p:nvSpPr>
          <p:spPr bwMode="auto">
            <a:xfrm>
              <a:off x="1664" y="4096"/>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494" name="Group 257"/>
          <p:cNvGrpSpPr>
            <a:grpSpLocks/>
          </p:cNvGrpSpPr>
          <p:nvPr/>
        </p:nvGrpSpPr>
        <p:grpSpPr bwMode="auto">
          <a:xfrm>
            <a:off x="2222500" y="6096000"/>
            <a:ext cx="457200" cy="444500"/>
            <a:chOff x="1400" y="3840"/>
            <a:chExt cx="288" cy="280"/>
          </a:xfrm>
        </p:grpSpPr>
        <p:sp>
          <p:nvSpPr>
            <p:cNvPr id="1495" name="Line 258"/>
            <p:cNvSpPr>
              <a:spLocks noChangeShapeType="1"/>
            </p:cNvSpPr>
            <p:nvPr/>
          </p:nvSpPr>
          <p:spPr bwMode="auto">
            <a:xfrm>
              <a:off x="1462" y="4116"/>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96" name="Line 259"/>
            <p:cNvSpPr>
              <a:spLocks noChangeShapeType="1"/>
            </p:cNvSpPr>
            <p:nvPr/>
          </p:nvSpPr>
          <p:spPr bwMode="auto">
            <a:xfrm>
              <a:off x="1462" y="384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497" name="Line 260"/>
            <p:cNvSpPr>
              <a:spLocks noChangeShapeType="1"/>
            </p:cNvSpPr>
            <p:nvPr/>
          </p:nvSpPr>
          <p:spPr bwMode="auto">
            <a:xfrm>
              <a:off x="1400" y="3844"/>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498" name="Picture 261" descr="arrow.png"/>
          <p:cNvPicPr>
            <a:picLocks noChangeAspect="1" noChangeArrowheads="1"/>
          </p:cNvPicPr>
          <p:nvPr/>
        </p:nvPicPr>
        <p:blipFill>
          <a:blip r:embed="rId3"/>
          <a:srcRect/>
          <a:stretch>
            <a:fillRect/>
          </a:stretch>
        </p:blipFill>
        <p:spPr bwMode="auto">
          <a:xfrm rot="10800000">
            <a:off x="2222500" y="6054725"/>
            <a:ext cx="82550" cy="95250"/>
          </a:xfrm>
          <a:prstGeom prst="rect">
            <a:avLst/>
          </a:prstGeom>
          <a:noFill/>
        </p:spPr>
      </p:pic>
      <p:grpSp>
        <p:nvGrpSpPr>
          <p:cNvPr id="1499" name="Group 262"/>
          <p:cNvGrpSpPr>
            <a:grpSpLocks/>
          </p:cNvGrpSpPr>
          <p:nvPr/>
        </p:nvGrpSpPr>
        <p:grpSpPr bwMode="auto">
          <a:xfrm>
            <a:off x="723900" y="1587500"/>
            <a:ext cx="3086100" cy="584200"/>
            <a:chOff x="456" y="1000"/>
            <a:chExt cx="1944" cy="368"/>
          </a:xfrm>
        </p:grpSpPr>
        <p:sp>
          <p:nvSpPr>
            <p:cNvPr id="1500" name="Line 263"/>
            <p:cNvSpPr>
              <a:spLocks noChangeShapeType="1"/>
            </p:cNvSpPr>
            <p:nvPr/>
          </p:nvSpPr>
          <p:spPr bwMode="auto">
            <a:xfrm>
              <a:off x="460" y="1004"/>
              <a:ext cx="48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01" name="Line 264"/>
            <p:cNvSpPr>
              <a:spLocks noChangeShapeType="1"/>
            </p:cNvSpPr>
            <p:nvPr/>
          </p:nvSpPr>
          <p:spPr bwMode="auto">
            <a:xfrm>
              <a:off x="940" y="1004"/>
              <a:ext cx="0" cy="24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02" name="Line 265"/>
            <p:cNvSpPr>
              <a:spLocks noChangeShapeType="1"/>
            </p:cNvSpPr>
            <p:nvPr/>
          </p:nvSpPr>
          <p:spPr bwMode="auto">
            <a:xfrm>
              <a:off x="940" y="1252"/>
              <a:ext cx="14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03" name="Line 266"/>
            <p:cNvSpPr>
              <a:spLocks noChangeShapeType="1"/>
            </p:cNvSpPr>
            <p:nvPr/>
          </p:nvSpPr>
          <p:spPr bwMode="auto">
            <a:xfrm>
              <a:off x="2400" y="1252"/>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04" name="Line 267"/>
            <p:cNvSpPr>
              <a:spLocks noChangeShapeType="1"/>
            </p:cNvSpPr>
            <p:nvPr/>
          </p:nvSpPr>
          <p:spPr bwMode="auto">
            <a:xfrm>
              <a:off x="2328" y="1364"/>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505" name="Picture 268" descr="arrow.png"/>
          <p:cNvPicPr>
            <a:picLocks noChangeAspect="1" noChangeArrowheads="1"/>
          </p:cNvPicPr>
          <p:nvPr/>
        </p:nvPicPr>
        <p:blipFill>
          <a:blip r:embed="rId3"/>
          <a:srcRect/>
          <a:stretch>
            <a:fillRect/>
          </a:stretch>
        </p:blipFill>
        <p:spPr bwMode="auto">
          <a:xfrm rot="10800000">
            <a:off x="3695700" y="2117725"/>
            <a:ext cx="82550" cy="95250"/>
          </a:xfrm>
          <a:prstGeom prst="rect">
            <a:avLst/>
          </a:prstGeom>
          <a:noFill/>
        </p:spPr>
      </p:pic>
      <p:grpSp>
        <p:nvGrpSpPr>
          <p:cNvPr id="1506" name="Group 269"/>
          <p:cNvGrpSpPr>
            <a:grpSpLocks/>
          </p:cNvGrpSpPr>
          <p:nvPr/>
        </p:nvGrpSpPr>
        <p:grpSpPr bwMode="auto">
          <a:xfrm>
            <a:off x="3086100" y="2057400"/>
            <a:ext cx="647700" cy="647700"/>
            <a:chOff x="1944" y="1296"/>
            <a:chExt cx="408" cy="408"/>
          </a:xfrm>
        </p:grpSpPr>
        <p:sp>
          <p:nvSpPr>
            <p:cNvPr id="1507" name="Rectangle 270"/>
            <p:cNvSpPr>
              <a:spLocks noChangeArrowheads="1"/>
            </p:cNvSpPr>
            <p:nvPr/>
          </p:nvSpPr>
          <p:spPr bwMode="auto">
            <a:xfrm>
              <a:off x="1968" y="1296"/>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508" name="Line 271"/>
            <p:cNvSpPr>
              <a:spLocks noChangeShapeType="1"/>
            </p:cNvSpPr>
            <p:nvPr/>
          </p:nvSpPr>
          <p:spPr bwMode="auto">
            <a:xfrm>
              <a:off x="1968" y="143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09" name="Line 272"/>
            <p:cNvSpPr>
              <a:spLocks noChangeShapeType="1"/>
            </p:cNvSpPr>
            <p:nvPr/>
          </p:nvSpPr>
          <p:spPr bwMode="auto">
            <a:xfrm>
              <a:off x="1968" y="156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10" name="Text Box 273"/>
            <p:cNvSpPr txBox="1">
              <a:spLocks noChangeArrowheads="1"/>
            </p:cNvSpPr>
            <p:nvPr/>
          </p:nvSpPr>
          <p:spPr bwMode="auto">
            <a:xfrm>
              <a:off x="1968" y="1296"/>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IN</a:t>
              </a:r>
            </a:p>
          </p:txBody>
        </p:sp>
        <p:sp>
          <p:nvSpPr>
            <p:cNvPr id="1511" name="Text Box 274"/>
            <p:cNvSpPr txBox="1">
              <a:spLocks noChangeArrowheads="1"/>
            </p:cNvSpPr>
            <p:nvPr/>
          </p:nvSpPr>
          <p:spPr bwMode="auto">
            <a:xfrm>
              <a:off x="1944" y="1444"/>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Indiana</a:t>
              </a:r>
            </a:p>
          </p:txBody>
        </p:sp>
        <p:sp>
          <p:nvSpPr>
            <p:cNvPr id="1512" name="Oval 275"/>
            <p:cNvSpPr>
              <a:spLocks noChangeArrowheads="1"/>
            </p:cNvSpPr>
            <p:nvPr/>
          </p:nvSpPr>
          <p:spPr bwMode="auto">
            <a:xfrm>
              <a:off x="2128" y="1616"/>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513" name="Group 276"/>
          <p:cNvGrpSpPr>
            <a:grpSpLocks/>
          </p:cNvGrpSpPr>
          <p:nvPr/>
        </p:nvGrpSpPr>
        <p:grpSpPr bwMode="auto">
          <a:xfrm>
            <a:off x="2959100" y="2159000"/>
            <a:ext cx="457200" cy="444500"/>
            <a:chOff x="1864" y="1360"/>
            <a:chExt cx="288" cy="280"/>
          </a:xfrm>
        </p:grpSpPr>
        <p:sp>
          <p:nvSpPr>
            <p:cNvPr id="1514" name="Line 277"/>
            <p:cNvSpPr>
              <a:spLocks noChangeShapeType="1"/>
            </p:cNvSpPr>
            <p:nvPr/>
          </p:nvSpPr>
          <p:spPr bwMode="auto">
            <a:xfrm>
              <a:off x="1926" y="1636"/>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15" name="Line 278"/>
            <p:cNvSpPr>
              <a:spLocks noChangeShapeType="1"/>
            </p:cNvSpPr>
            <p:nvPr/>
          </p:nvSpPr>
          <p:spPr bwMode="auto">
            <a:xfrm>
              <a:off x="1926" y="136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16" name="Line 279"/>
            <p:cNvSpPr>
              <a:spLocks noChangeShapeType="1"/>
            </p:cNvSpPr>
            <p:nvPr/>
          </p:nvSpPr>
          <p:spPr bwMode="auto">
            <a:xfrm>
              <a:off x="1864" y="1364"/>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517" name="Picture 280" descr="arrow.png"/>
          <p:cNvPicPr>
            <a:picLocks noChangeAspect="1" noChangeArrowheads="1"/>
          </p:cNvPicPr>
          <p:nvPr/>
        </p:nvPicPr>
        <p:blipFill>
          <a:blip r:embed="rId3"/>
          <a:srcRect/>
          <a:stretch>
            <a:fillRect/>
          </a:stretch>
        </p:blipFill>
        <p:spPr bwMode="auto">
          <a:xfrm rot="10800000">
            <a:off x="2959100" y="2117725"/>
            <a:ext cx="82550" cy="95250"/>
          </a:xfrm>
          <a:prstGeom prst="rect">
            <a:avLst/>
          </a:prstGeom>
          <a:noFill/>
        </p:spPr>
      </p:pic>
      <p:grpSp>
        <p:nvGrpSpPr>
          <p:cNvPr id="1518" name="Group 281"/>
          <p:cNvGrpSpPr>
            <a:grpSpLocks/>
          </p:cNvGrpSpPr>
          <p:nvPr/>
        </p:nvGrpSpPr>
        <p:grpSpPr bwMode="auto">
          <a:xfrm>
            <a:off x="723900" y="1803400"/>
            <a:ext cx="3086100" cy="1155700"/>
            <a:chOff x="456" y="1136"/>
            <a:chExt cx="1944" cy="728"/>
          </a:xfrm>
        </p:grpSpPr>
        <p:sp>
          <p:nvSpPr>
            <p:cNvPr id="1519" name="Line 282"/>
            <p:cNvSpPr>
              <a:spLocks noChangeShapeType="1"/>
            </p:cNvSpPr>
            <p:nvPr/>
          </p:nvSpPr>
          <p:spPr bwMode="auto">
            <a:xfrm>
              <a:off x="460" y="1140"/>
              <a:ext cx="4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20" name="Line 283"/>
            <p:cNvSpPr>
              <a:spLocks noChangeShapeType="1"/>
            </p:cNvSpPr>
            <p:nvPr/>
          </p:nvSpPr>
          <p:spPr bwMode="auto">
            <a:xfrm>
              <a:off x="890" y="1140"/>
              <a:ext cx="0" cy="60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21" name="Line 284"/>
            <p:cNvSpPr>
              <a:spLocks noChangeShapeType="1"/>
            </p:cNvSpPr>
            <p:nvPr/>
          </p:nvSpPr>
          <p:spPr bwMode="auto">
            <a:xfrm>
              <a:off x="890" y="1748"/>
              <a:ext cx="151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22" name="Line 285"/>
            <p:cNvSpPr>
              <a:spLocks noChangeShapeType="1"/>
            </p:cNvSpPr>
            <p:nvPr/>
          </p:nvSpPr>
          <p:spPr bwMode="auto">
            <a:xfrm>
              <a:off x="2400" y="1748"/>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23" name="Line 286"/>
            <p:cNvSpPr>
              <a:spLocks noChangeShapeType="1"/>
            </p:cNvSpPr>
            <p:nvPr/>
          </p:nvSpPr>
          <p:spPr bwMode="auto">
            <a:xfrm>
              <a:off x="2328" y="1860"/>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524" name="Picture 287" descr="arrow.png"/>
          <p:cNvPicPr>
            <a:picLocks noChangeAspect="1" noChangeArrowheads="1"/>
          </p:cNvPicPr>
          <p:nvPr/>
        </p:nvPicPr>
        <p:blipFill>
          <a:blip r:embed="rId3"/>
          <a:srcRect/>
          <a:stretch>
            <a:fillRect/>
          </a:stretch>
        </p:blipFill>
        <p:spPr bwMode="auto">
          <a:xfrm rot="10800000">
            <a:off x="3695700" y="2905125"/>
            <a:ext cx="82550" cy="95250"/>
          </a:xfrm>
          <a:prstGeom prst="rect">
            <a:avLst/>
          </a:prstGeom>
          <a:noFill/>
        </p:spPr>
      </p:pic>
      <p:grpSp>
        <p:nvGrpSpPr>
          <p:cNvPr id="1525" name="Group 288"/>
          <p:cNvGrpSpPr>
            <a:grpSpLocks/>
          </p:cNvGrpSpPr>
          <p:nvPr/>
        </p:nvGrpSpPr>
        <p:grpSpPr bwMode="auto">
          <a:xfrm>
            <a:off x="3086100" y="2844800"/>
            <a:ext cx="647700" cy="647700"/>
            <a:chOff x="1944" y="1792"/>
            <a:chExt cx="408" cy="408"/>
          </a:xfrm>
        </p:grpSpPr>
        <p:sp>
          <p:nvSpPr>
            <p:cNvPr id="1526" name="Rectangle 289"/>
            <p:cNvSpPr>
              <a:spLocks noChangeArrowheads="1"/>
            </p:cNvSpPr>
            <p:nvPr/>
          </p:nvSpPr>
          <p:spPr bwMode="auto">
            <a:xfrm>
              <a:off x="1968" y="1792"/>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527" name="Line 290"/>
            <p:cNvSpPr>
              <a:spLocks noChangeShapeType="1"/>
            </p:cNvSpPr>
            <p:nvPr/>
          </p:nvSpPr>
          <p:spPr bwMode="auto">
            <a:xfrm>
              <a:off x="1968" y="192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28" name="Line 291"/>
            <p:cNvSpPr>
              <a:spLocks noChangeShapeType="1"/>
            </p:cNvSpPr>
            <p:nvPr/>
          </p:nvSpPr>
          <p:spPr bwMode="auto">
            <a:xfrm>
              <a:off x="1968" y="2064"/>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29" name="Text Box 292"/>
            <p:cNvSpPr txBox="1">
              <a:spLocks noChangeArrowheads="1"/>
            </p:cNvSpPr>
            <p:nvPr/>
          </p:nvSpPr>
          <p:spPr bwMode="auto">
            <a:xfrm>
              <a:off x="1968" y="1792"/>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KS</a:t>
              </a:r>
            </a:p>
          </p:txBody>
        </p:sp>
        <p:sp>
          <p:nvSpPr>
            <p:cNvPr id="1530" name="Text Box 293"/>
            <p:cNvSpPr txBox="1">
              <a:spLocks noChangeArrowheads="1"/>
            </p:cNvSpPr>
            <p:nvPr/>
          </p:nvSpPr>
          <p:spPr bwMode="auto">
            <a:xfrm>
              <a:off x="1944" y="1940"/>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Kansas</a:t>
              </a:r>
            </a:p>
          </p:txBody>
        </p:sp>
        <p:sp>
          <p:nvSpPr>
            <p:cNvPr id="1531" name="Oval 294"/>
            <p:cNvSpPr>
              <a:spLocks noChangeArrowheads="1"/>
            </p:cNvSpPr>
            <p:nvPr/>
          </p:nvSpPr>
          <p:spPr bwMode="auto">
            <a:xfrm>
              <a:off x="2128" y="2112"/>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532" name="Group 295"/>
          <p:cNvGrpSpPr>
            <a:grpSpLocks/>
          </p:cNvGrpSpPr>
          <p:nvPr/>
        </p:nvGrpSpPr>
        <p:grpSpPr bwMode="auto">
          <a:xfrm>
            <a:off x="2959100" y="2946400"/>
            <a:ext cx="457200" cy="444500"/>
            <a:chOff x="1864" y="1856"/>
            <a:chExt cx="288" cy="280"/>
          </a:xfrm>
        </p:grpSpPr>
        <p:sp>
          <p:nvSpPr>
            <p:cNvPr id="1533" name="Line 296"/>
            <p:cNvSpPr>
              <a:spLocks noChangeShapeType="1"/>
            </p:cNvSpPr>
            <p:nvPr/>
          </p:nvSpPr>
          <p:spPr bwMode="auto">
            <a:xfrm>
              <a:off x="1926" y="2132"/>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34" name="Line 297"/>
            <p:cNvSpPr>
              <a:spLocks noChangeShapeType="1"/>
            </p:cNvSpPr>
            <p:nvPr/>
          </p:nvSpPr>
          <p:spPr bwMode="auto">
            <a:xfrm>
              <a:off x="1926" y="1860"/>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35" name="Line 298"/>
            <p:cNvSpPr>
              <a:spLocks noChangeShapeType="1"/>
            </p:cNvSpPr>
            <p:nvPr/>
          </p:nvSpPr>
          <p:spPr bwMode="auto">
            <a:xfrm>
              <a:off x="1864" y="1860"/>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536" name="Picture 299" descr="arrow.png"/>
          <p:cNvPicPr>
            <a:picLocks noChangeAspect="1" noChangeArrowheads="1"/>
          </p:cNvPicPr>
          <p:nvPr/>
        </p:nvPicPr>
        <p:blipFill>
          <a:blip r:embed="rId3"/>
          <a:srcRect/>
          <a:stretch>
            <a:fillRect/>
          </a:stretch>
        </p:blipFill>
        <p:spPr bwMode="auto">
          <a:xfrm rot="10800000">
            <a:off x="2959100" y="2905125"/>
            <a:ext cx="82550" cy="95250"/>
          </a:xfrm>
          <a:prstGeom prst="rect">
            <a:avLst/>
          </a:prstGeom>
          <a:noFill/>
        </p:spPr>
      </p:pic>
      <p:grpSp>
        <p:nvGrpSpPr>
          <p:cNvPr id="1537" name="Group 300"/>
          <p:cNvGrpSpPr>
            <a:grpSpLocks/>
          </p:cNvGrpSpPr>
          <p:nvPr/>
        </p:nvGrpSpPr>
        <p:grpSpPr bwMode="auto">
          <a:xfrm>
            <a:off x="723900" y="1587500"/>
            <a:ext cx="3822700" cy="584200"/>
            <a:chOff x="456" y="1000"/>
            <a:chExt cx="2408" cy="368"/>
          </a:xfrm>
        </p:grpSpPr>
        <p:sp>
          <p:nvSpPr>
            <p:cNvPr id="1538" name="Line 301"/>
            <p:cNvSpPr>
              <a:spLocks noChangeShapeType="1"/>
            </p:cNvSpPr>
            <p:nvPr/>
          </p:nvSpPr>
          <p:spPr bwMode="auto">
            <a:xfrm>
              <a:off x="460" y="1004"/>
              <a:ext cx="48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39" name="Line 302"/>
            <p:cNvSpPr>
              <a:spLocks noChangeShapeType="1"/>
            </p:cNvSpPr>
            <p:nvPr/>
          </p:nvSpPr>
          <p:spPr bwMode="auto">
            <a:xfrm>
              <a:off x="940" y="1004"/>
              <a:ext cx="0" cy="24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40" name="Line 303"/>
            <p:cNvSpPr>
              <a:spLocks noChangeShapeType="1"/>
            </p:cNvSpPr>
            <p:nvPr/>
          </p:nvSpPr>
          <p:spPr bwMode="auto">
            <a:xfrm>
              <a:off x="940" y="1252"/>
              <a:ext cx="1924"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41" name="Line 304"/>
            <p:cNvSpPr>
              <a:spLocks noChangeShapeType="1"/>
            </p:cNvSpPr>
            <p:nvPr/>
          </p:nvSpPr>
          <p:spPr bwMode="auto">
            <a:xfrm>
              <a:off x="2864" y="1252"/>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42" name="Line 305"/>
            <p:cNvSpPr>
              <a:spLocks noChangeShapeType="1"/>
            </p:cNvSpPr>
            <p:nvPr/>
          </p:nvSpPr>
          <p:spPr bwMode="auto">
            <a:xfrm>
              <a:off x="2792" y="1364"/>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543" name="Picture 306" descr="arrow.png"/>
          <p:cNvPicPr>
            <a:picLocks noChangeAspect="1" noChangeArrowheads="1"/>
          </p:cNvPicPr>
          <p:nvPr/>
        </p:nvPicPr>
        <p:blipFill>
          <a:blip r:embed="rId3"/>
          <a:srcRect/>
          <a:stretch>
            <a:fillRect/>
          </a:stretch>
        </p:blipFill>
        <p:spPr bwMode="auto">
          <a:xfrm rot="10800000">
            <a:off x="4432300" y="2117725"/>
            <a:ext cx="82550" cy="95250"/>
          </a:xfrm>
          <a:prstGeom prst="rect">
            <a:avLst/>
          </a:prstGeom>
          <a:noFill/>
        </p:spPr>
      </p:pic>
      <p:grpSp>
        <p:nvGrpSpPr>
          <p:cNvPr id="1544" name="Group 307"/>
          <p:cNvGrpSpPr>
            <a:grpSpLocks/>
          </p:cNvGrpSpPr>
          <p:nvPr/>
        </p:nvGrpSpPr>
        <p:grpSpPr bwMode="auto">
          <a:xfrm>
            <a:off x="3822700" y="2057400"/>
            <a:ext cx="647700" cy="647700"/>
            <a:chOff x="2408" y="1296"/>
            <a:chExt cx="408" cy="408"/>
          </a:xfrm>
        </p:grpSpPr>
        <p:sp>
          <p:nvSpPr>
            <p:cNvPr id="1545" name="Rectangle 308"/>
            <p:cNvSpPr>
              <a:spLocks noChangeArrowheads="1"/>
            </p:cNvSpPr>
            <p:nvPr/>
          </p:nvSpPr>
          <p:spPr bwMode="auto">
            <a:xfrm>
              <a:off x="2432" y="1296"/>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546" name="Line 309"/>
            <p:cNvSpPr>
              <a:spLocks noChangeShapeType="1"/>
            </p:cNvSpPr>
            <p:nvPr/>
          </p:nvSpPr>
          <p:spPr bwMode="auto">
            <a:xfrm>
              <a:off x="2432" y="143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47" name="Line 310"/>
            <p:cNvSpPr>
              <a:spLocks noChangeShapeType="1"/>
            </p:cNvSpPr>
            <p:nvPr/>
          </p:nvSpPr>
          <p:spPr bwMode="auto">
            <a:xfrm>
              <a:off x="2432" y="156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48" name="Text Box 311"/>
            <p:cNvSpPr txBox="1">
              <a:spLocks noChangeArrowheads="1"/>
            </p:cNvSpPr>
            <p:nvPr/>
          </p:nvSpPr>
          <p:spPr bwMode="auto">
            <a:xfrm>
              <a:off x="2432" y="1296"/>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KY</a:t>
              </a:r>
            </a:p>
          </p:txBody>
        </p:sp>
        <p:sp>
          <p:nvSpPr>
            <p:cNvPr id="1549" name="Text Box 312"/>
            <p:cNvSpPr txBox="1">
              <a:spLocks noChangeArrowheads="1"/>
            </p:cNvSpPr>
            <p:nvPr/>
          </p:nvSpPr>
          <p:spPr bwMode="auto">
            <a:xfrm>
              <a:off x="2408" y="1444"/>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Kentucky</a:t>
              </a:r>
            </a:p>
          </p:txBody>
        </p:sp>
        <p:sp>
          <p:nvSpPr>
            <p:cNvPr id="1550" name="Oval 313"/>
            <p:cNvSpPr>
              <a:spLocks noChangeArrowheads="1"/>
            </p:cNvSpPr>
            <p:nvPr/>
          </p:nvSpPr>
          <p:spPr bwMode="auto">
            <a:xfrm>
              <a:off x="2592" y="1616"/>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551" name="Group 314"/>
          <p:cNvGrpSpPr>
            <a:grpSpLocks/>
          </p:cNvGrpSpPr>
          <p:nvPr/>
        </p:nvGrpSpPr>
        <p:grpSpPr bwMode="auto">
          <a:xfrm>
            <a:off x="3695700" y="2159000"/>
            <a:ext cx="457200" cy="444500"/>
            <a:chOff x="2328" y="1360"/>
            <a:chExt cx="288" cy="280"/>
          </a:xfrm>
        </p:grpSpPr>
        <p:sp>
          <p:nvSpPr>
            <p:cNvPr id="1552" name="Line 315"/>
            <p:cNvSpPr>
              <a:spLocks noChangeShapeType="1"/>
            </p:cNvSpPr>
            <p:nvPr/>
          </p:nvSpPr>
          <p:spPr bwMode="auto">
            <a:xfrm>
              <a:off x="2390" y="1636"/>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53" name="Line 316"/>
            <p:cNvSpPr>
              <a:spLocks noChangeShapeType="1"/>
            </p:cNvSpPr>
            <p:nvPr/>
          </p:nvSpPr>
          <p:spPr bwMode="auto">
            <a:xfrm>
              <a:off x="2390" y="136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54" name="Line 317"/>
            <p:cNvSpPr>
              <a:spLocks noChangeShapeType="1"/>
            </p:cNvSpPr>
            <p:nvPr/>
          </p:nvSpPr>
          <p:spPr bwMode="auto">
            <a:xfrm>
              <a:off x="2328" y="1364"/>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555" name="Picture 318" descr="arrow.png"/>
          <p:cNvPicPr>
            <a:picLocks noChangeAspect="1" noChangeArrowheads="1"/>
          </p:cNvPicPr>
          <p:nvPr/>
        </p:nvPicPr>
        <p:blipFill>
          <a:blip r:embed="rId3"/>
          <a:srcRect/>
          <a:stretch>
            <a:fillRect/>
          </a:stretch>
        </p:blipFill>
        <p:spPr bwMode="auto">
          <a:xfrm rot="10800000">
            <a:off x="3695700" y="2117725"/>
            <a:ext cx="82550" cy="95250"/>
          </a:xfrm>
          <a:prstGeom prst="rect">
            <a:avLst/>
          </a:prstGeom>
          <a:noFill/>
        </p:spPr>
      </p:pic>
      <p:grpSp>
        <p:nvGrpSpPr>
          <p:cNvPr id="1556" name="Group 319"/>
          <p:cNvGrpSpPr>
            <a:grpSpLocks/>
          </p:cNvGrpSpPr>
          <p:nvPr/>
        </p:nvGrpSpPr>
        <p:grpSpPr bwMode="auto">
          <a:xfrm>
            <a:off x="723900" y="2019300"/>
            <a:ext cx="927100" cy="1727200"/>
            <a:chOff x="456" y="1272"/>
            <a:chExt cx="584" cy="1088"/>
          </a:xfrm>
        </p:grpSpPr>
        <p:sp>
          <p:nvSpPr>
            <p:cNvPr id="1557" name="Line 320"/>
            <p:cNvSpPr>
              <a:spLocks noChangeShapeType="1"/>
            </p:cNvSpPr>
            <p:nvPr/>
          </p:nvSpPr>
          <p:spPr bwMode="auto">
            <a:xfrm>
              <a:off x="460" y="1276"/>
              <a:ext cx="38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58" name="Line 321"/>
            <p:cNvSpPr>
              <a:spLocks noChangeShapeType="1"/>
            </p:cNvSpPr>
            <p:nvPr/>
          </p:nvSpPr>
          <p:spPr bwMode="auto">
            <a:xfrm>
              <a:off x="840" y="1276"/>
              <a:ext cx="0" cy="108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59" name="Line 322"/>
            <p:cNvSpPr>
              <a:spLocks noChangeShapeType="1"/>
            </p:cNvSpPr>
            <p:nvPr/>
          </p:nvSpPr>
          <p:spPr bwMode="auto">
            <a:xfrm>
              <a:off x="840" y="2356"/>
              <a:ext cx="200"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560" name="Picture 323" descr="arrow.png"/>
          <p:cNvPicPr>
            <a:picLocks noChangeAspect="1" noChangeArrowheads="1"/>
          </p:cNvPicPr>
          <p:nvPr/>
        </p:nvPicPr>
        <p:blipFill>
          <a:blip r:embed="rId3"/>
          <a:srcRect/>
          <a:stretch>
            <a:fillRect/>
          </a:stretch>
        </p:blipFill>
        <p:spPr bwMode="auto">
          <a:xfrm>
            <a:off x="1568450" y="3692525"/>
            <a:ext cx="82550" cy="95250"/>
          </a:xfrm>
          <a:prstGeom prst="rect">
            <a:avLst/>
          </a:prstGeom>
          <a:noFill/>
        </p:spPr>
      </p:pic>
      <p:grpSp>
        <p:nvGrpSpPr>
          <p:cNvPr id="1561" name="Group 324"/>
          <p:cNvGrpSpPr>
            <a:grpSpLocks/>
          </p:cNvGrpSpPr>
          <p:nvPr/>
        </p:nvGrpSpPr>
        <p:grpSpPr bwMode="auto">
          <a:xfrm>
            <a:off x="1612900" y="3632200"/>
            <a:ext cx="647700" cy="647700"/>
            <a:chOff x="1016" y="2288"/>
            <a:chExt cx="408" cy="408"/>
          </a:xfrm>
        </p:grpSpPr>
        <p:sp>
          <p:nvSpPr>
            <p:cNvPr id="1562" name="Rectangle 325"/>
            <p:cNvSpPr>
              <a:spLocks noChangeArrowheads="1"/>
            </p:cNvSpPr>
            <p:nvPr/>
          </p:nvSpPr>
          <p:spPr bwMode="auto">
            <a:xfrm>
              <a:off x="1040" y="2288"/>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563" name="Line 326"/>
            <p:cNvSpPr>
              <a:spLocks noChangeShapeType="1"/>
            </p:cNvSpPr>
            <p:nvPr/>
          </p:nvSpPr>
          <p:spPr bwMode="auto">
            <a:xfrm>
              <a:off x="1040" y="2424"/>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64" name="Line 327"/>
            <p:cNvSpPr>
              <a:spLocks noChangeShapeType="1"/>
            </p:cNvSpPr>
            <p:nvPr/>
          </p:nvSpPr>
          <p:spPr bwMode="auto">
            <a:xfrm>
              <a:off x="1040" y="2560"/>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65" name="Text Box 328"/>
            <p:cNvSpPr txBox="1">
              <a:spLocks noChangeArrowheads="1"/>
            </p:cNvSpPr>
            <p:nvPr/>
          </p:nvSpPr>
          <p:spPr bwMode="auto">
            <a:xfrm>
              <a:off x="1040" y="2288"/>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LA</a:t>
              </a:r>
            </a:p>
          </p:txBody>
        </p:sp>
        <p:sp>
          <p:nvSpPr>
            <p:cNvPr id="1566" name="Text Box 329"/>
            <p:cNvSpPr txBox="1">
              <a:spLocks noChangeArrowheads="1"/>
            </p:cNvSpPr>
            <p:nvPr/>
          </p:nvSpPr>
          <p:spPr bwMode="auto">
            <a:xfrm>
              <a:off x="1016" y="2436"/>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Louisiana</a:t>
              </a:r>
            </a:p>
          </p:txBody>
        </p:sp>
        <p:sp>
          <p:nvSpPr>
            <p:cNvPr id="1567" name="Line 330"/>
            <p:cNvSpPr>
              <a:spLocks noChangeShapeType="1"/>
            </p:cNvSpPr>
            <p:nvPr/>
          </p:nvSpPr>
          <p:spPr bwMode="auto">
            <a:xfrm flipH="1">
              <a:off x="1040" y="2560"/>
              <a:ext cx="360" cy="136"/>
            </a:xfrm>
            <a:prstGeom prst="line">
              <a:avLst/>
            </a:prstGeom>
            <a:noFill/>
            <a:ln w="9525">
              <a:solidFill>
                <a:schemeClr val="tx1"/>
              </a:solidFill>
              <a:round/>
              <a:headEnd/>
              <a:tailEnd/>
            </a:ln>
            <a:effectLst/>
          </p:spPr>
          <p:txBody>
            <a:bodyPr>
              <a:prstTxWarp prst="textNoShape">
                <a:avLst/>
              </a:prstTxWarp>
            </a:bodyPr>
            <a:lstStyle/>
            <a:p>
              <a:endParaRPr lang="en-US" b="0"/>
            </a:p>
          </p:txBody>
        </p:sp>
      </p:grpSp>
      <p:grpSp>
        <p:nvGrpSpPr>
          <p:cNvPr id="1568" name="Group 331"/>
          <p:cNvGrpSpPr>
            <a:grpSpLocks/>
          </p:cNvGrpSpPr>
          <p:nvPr/>
        </p:nvGrpSpPr>
        <p:grpSpPr bwMode="auto">
          <a:xfrm>
            <a:off x="723900" y="1587500"/>
            <a:ext cx="4559300" cy="584200"/>
            <a:chOff x="456" y="1000"/>
            <a:chExt cx="2872" cy="368"/>
          </a:xfrm>
        </p:grpSpPr>
        <p:sp>
          <p:nvSpPr>
            <p:cNvPr id="1569" name="Line 332"/>
            <p:cNvSpPr>
              <a:spLocks noChangeShapeType="1"/>
            </p:cNvSpPr>
            <p:nvPr/>
          </p:nvSpPr>
          <p:spPr bwMode="auto">
            <a:xfrm>
              <a:off x="460" y="1004"/>
              <a:ext cx="48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70" name="Line 333"/>
            <p:cNvSpPr>
              <a:spLocks noChangeShapeType="1"/>
            </p:cNvSpPr>
            <p:nvPr/>
          </p:nvSpPr>
          <p:spPr bwMode="auto">
            <a:xfrm>
              <a:off x="940" y="1004"/>
              <a:ext cx="0" cy="24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71" name="Line 334"/>
            <p:cNvSpPr>
              <a:spLocks noChangeShapeType="1"/>
            </p:cNvSpPr>
            <p:nvPr/>
          </p:nvSpPr>
          <p:spPr bwMode="auto">
            <a:xfrm>
              <a:off x="940" y="1252"/>
              <a:ext cx="2388"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72" name="Line 335"/>
            <p:cNvSpPr>
              <a:spLocks noChangeShapeType="1"/>
            </p:cNvSpPr>
            <p:nvPr/>
          </p:nvSpPr>
          <p:spPr bwMode="auto">
            <a:xfrm>
              <a:off x="3328" y="1252"/>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73" name="Line 336"/>
            <p:cNvSpPr>
              <a:spLocks noChangeShapeType="1"/>
            </p:cNvSpPr>
            <p:nvPr/>
          </p:nvSpPr>
          <p:spPr bwMode="auto">
            <a:xfrm>
              <a:off x="3256" y="1364"/>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574" name="Picture 337" descr="arrow.png"/>
          <p:cNvPicPr>
            <a:picLocks noChangeAspect="1" noChangeArrowheads="1"/>
          </p:cNvPicPr>
          <p:nvPr/>
        </p:nvPicPr>
        <p:blipFill>
          <a:blip r:embed="rId3"/>
          <a:srcRect/>
          <a:stretch>
            <a:fillRect/>
          </a:stretch>
        </p:blipFill>
        <p:spPr bwMode="auto">
          <a:xfrm rot="10800000">
            <a:off x="5168900" y="2117725"/>
            <a:ext cx="82550" cy="95250"/>
          </a:xfrm>
          <a:prstGeom prst="rect">
            <a:avLst/>
          </a:prstGeom>
          <a:noFill/>
        </p:spPr>
      </p:pic>
      <p:grpSp>
        <p:nvGrpSpPr>
          <p:cNvPr id="1575" name="Group 338"/>
          <p:cNvGrpSpPr>
            <a:grpSpLocks/>
          </p:cNvGrpSpPr>
          <p:nvPr/>
        </p:nvGrpSpPr>
        <p:grpSpPr bwMode="auto">
          <a:xfrm>
            <a:off x="4559300" y="2057400"/>
            <a:ext cx="647700" cy="647700"/>
            <a:chOff x="2872" y="1296"/>
            <a:chExt cx="408" cy="408"/>
          </a:xfrm>
        </p:grpSpPr>
        <p:sp>
          <p:nvSpPr>
            <p:cNvPr id="1576" name="Rectangle 339"/>
            <p:cNvSpPr>
              <a:spLocks noChangeArrowheads="1"/>
            </p:cNvSpPr>
            <p:nvPr/>
          </p:nvSpPr>
          <p:spPr bwMode="auto">
            <a:xfrm>
              <a:off x="2896" y="1296"/>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577" name="Line 340"/>
            <p:cNvSpPr>
              <a:spLocks noChangeShapeType="1"/>
            </p:cNvSpPr>
            <p:nvPr/>
          </p:nvSpPr>
          <p:spPr bwMode="auto">
            <a:xfrm>
              <a:off x="2896" y="143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78" name="Line 341"/>
            <p:cNvSpPr>
              <a:spLocks noChangeShapeType="1"/>
            </p:cNvSpPr>
            <p:nvPr/>
          </p:nvSpPr>
          <p:spPr bwMode="auto">
            <a:xfrm>
              <a:off x="2896" y="156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79" name="Text Box 342"/>
            <p:cNvSpPr txBox="1">
              <a:spLocks noChangeArrowheads="1"/>
            </p:cNvSpPr>
            <p:nvPr/>
          </p:nvSpPr>
          <p:spPr bwMode="auto">
            <a:xfrm>
              <a:off x="2896" y="1296"/>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MA</a:t>
              </a:r>
            </a:p>
          </p:txBody>
        </p:sp>
        <p:sp>
          <p:nvSpPr>
            <p:cNvPr id="1580" name="Text Box 343"/>
            <p:cNvSpPr txBox="1">
              <a:spLocks noChangeArrowheads="1"/>
            </p:cNvSpPr>
            <p:nvPr/>
          </p:nvSpPr>
          <p:spPr bwMode="auto">
            <a:xfrm>
              <a:off x="2872" y="1420"/>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Massa-</a:t>
              </a:r>
            </a:p>
            <a:p>
              <a:pPr algn="ctr" eaLnBrk="1" hangingPunct="1">
                <a:lnSpc>
                  <a:spcPct val="75000"/>
                </a:lnSpc>
              </a:pPr>
              <a:r>
                <a:rPr lang="en-US" sz="700" b="0">
                  <a:latin typeface="Helvetica Neue" charset="0"/>
                </a:rPr>
                <a:t>chusetts</a:t>
              </a:r>
            </a:p>
          </p:txBody>
        </p:sp>
        <p:sp>
          <p:nvSpPr>
            <p:cNvPr id="1581" name="Oval 344"/>
            <p:cNvSpPr>
              <a:spLocks noChangeArrowheads="1"/>
            </p:cNvSpPr>
            <p:nvPr/>
          </p:nvSpPr>
          <p:spPr bwMode="auto">
            <a:xfrm>
              <a:off x="3056" y="1616"/>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582" name="Group 345"/>
          <p:cNvGrpSpPr>
            <a:grpSpLocks/>
          </p:cNvGrpSpPr>
          <p:nvPr/>
        </p:nvGrpSpPr>
        <p:grpSpPr bwMode="auto">
          <a:xfrm>
            <a:off x="4432300" y="2159000"/>
            <a:ext cx="457200" cy="444500"/>
            <a:chOff x="2792" y="1360"/>
            <a:chExt cx="288" cy="280"/>
          </a:xfrm>
        </p:grpSpPr>
        <p:sp>
          <p:nvSpPr>
            <p:cNvPr id="1583" name="Line 346"/>
            <p:cNvSpPr>
              <a:spLocks noChangeShapeType="1"/>
            </p:cNvSpPr>
            <p:nvPr/>
          </p:nvSpPr>
          <p:spPr bwMode="auto">
            <a:xfrm>
              <a:off x="2854" y="1636"/>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84" name="Line 347"/>
            <p:cNvSpPr>
              <a:spLocks noChangeShapeType="1"/>
            </p:cNvSpPr>
            <p:nvPr/>
          </p:nvSpPr>
          <p:spPr bwMode="auto">
            <a:xfrm>
              <a:off x="2854" y="136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85" name="Line 348"/>
            <p:cNvSpPr>
              <a:spLocks noChangeShapeType="1"/>
            </p:cNvSpPr>
            <p:nvPr/>
          </p:nvSpPr>
          <p:spPr bwMode="auto">
            <a:xfrm>
              <a:off x="2792" y="1364"/>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586" name="Picture 349" descr="arrow.png"/>
          <p:cNvPicPr>
            <a:picLocks noChangeAspect="1" noChangeArrowheads="1"/>
          </p:cNvPicPr>
          <p:nvPr/>
        </p:nvPicPr>
        <p:blipFill>
          <a:blip r:embed="rId3"/>
          <a:srcRect/>
          <a:stretch>
            <a:fillRect/>
          </a:stretch>
        </p:blipFill>
        <p:spPr bwMode="auto">
          <a:xfrm rot="10800000">
            <a:off x="4432300" y="2117725"/>
            <a:ext cx="82550" cy="95250"/>
          </a:xfrm>
          <a:prstGeom prst="rect">
            <a:avLst/>
          </a:prstGeom>
          <a:noFill/>
        </p:spPr>
      </p:pic>
      <p:grpSp>
        <p:nvGrpSpPr>
          <p:cNvPr id="1587" name="Group 350"/>
          <p:cNvGrpSpPr>
            <a:grpSpLocks/>
          </p:cNvGrpSpPr>
          <p:nvPr/>
        </p:nvGrpSpPr>
        <p:grpSpPr bwMode="auto">
          <a:xfrm>
            <a:off x="723900" y="2235200"/>
            <a:ext cx="927100" cy="2298700"/>
            <a:chOff x="456" y="1408"/>
            <a:chExt cx="584" cy="1448"/>
          </a:xfrm>
        </p:grpSpPr>
        <p:sp>
          <p:nvSpPr>
            <p:cNvPr id="1588" name="Line 351"/>
            <p:cNvSpPr>
              <a:spLocks noChangeShapeType="1"/>
            </p:cNvSpPr>
            <p:nvPr/>
          </p:nvSpPr>
          <p:spPr bwMode="auto">
            <a:xfrm>
              <a:off x="460" y="1412"/>
              <a:ext cx="3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89" name="Line 352"/>
            <p:cNvSpPr>
              <a:spLocks noChangeShapeType="1"/>
            </p:cNvSpPr>
            <p:nvPr/>
          </p:nvSpPr>
          <p:spPr bwMode="auto">
            <a:xfrm>
              <a:off x="790" y="1412"/>
              <a:ext cx="0" cy="144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90" name="Line 353"/>
            <p:cNvSpPr>
              <a:spLocks noChangeShapeType="1"/>
            </p:cNvSpPr>
            <p:nvPr/>
          </p:nvSpPr>
          <p:spPr bwMode="auto">
            <a:xfrm>
              <a:off x="790" y="2852"/>
              <a:ext cx="250"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591" name="Picture 354" descr="arrow.png"/>
          <p:cNvPicPr>
            <a:picLocks noChangeAspect="1" noChangeArrowheads="1"/>
          </p:cNvPicPr>
          <p:nvPr/>
        </p:nvPicPr>
        <p:blipFill>
          <a:blip r:embed="rId3"/>
          <a:srcRect/>
          <a:stretch>
            <a:fillRect/>
          </a:stretch>
        </p:blipFill>
        <p:spPr bwMode="auto">
          <a:xfrm>
            <a:off x="1568450" y="4479925"/>
            <a:ext cx="82550" cy="95250"/>
          </a:xfrm>
          <a:prstGeom prst="rect">
            <a:avLst/>
          </a:prstGeom>
          <a:noFill/>
        </p:spPr>
      </p:pic>
      <p:grpSp>
        <p:nvGrpSpPr>
          <p:cNvPr id="1592" name="Group 355"/>
          <p:cNvGrpSpPr>
            <a:grpSpLocks/>
          </p:cNvGrpSpPr>
          <p:nvPr/>
        </p:nvGrpSpPr>
        <p:grpSpPr bwMode="auto">
          <a:xfrm>
            <a:off x="1612900" y="4419600"/>
            <a:ext cx="647700" cy="647700"/>
            <a:chOff x="1016" y="2784"/>
            <a:chExt cx="408" cy="408"/>
          </a:xfrm>
        </p:grpSpPr>
        <p:sp>
          <p:nvSpPr>
            <p:cNvPr id="1593" name="Rectangle 356"/>
            <p:cNvSpPr>
              <a:spLocks noChangeArrowheads="1"/>
            </p:cNvSpPr>
            <p:nvPr/>
          </p:nvSpPr>
          <p:spPr bwMode="auto">
            <a:xfrm>
              <a:off x="1040" y="2784"/>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594" name="Line 357"/>
            <p:cNvSpPr>
              <a:spLocks noChangeShapeType="1"/>
            </p:cNvSpPr>
            <p:nvPr/>
          </p:nvSpPr>
          <p:spPr bwMode="auto">
            <a:xfrm>
              <a:off x="1040" y="2920"/>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95" name="Line 358"/>
            <p:cNvSpPr>
              <a:spLocks noChangeShapeType="1"/>
            </p:cNvSpPr>
            <p:nvPr/>
          </p:nvSpPr>
          <p:spPr bwMode="auto">
            <a:xfrm>
              <a:off x="1040" y="3056"/>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596" name="Text Box 359"/>
            <p:cNvSpPr txBox="1">
              <a:spLocks noChangeArrowheads="1"/>
            </p:cNvSpPr>
            <p:nvPr/>
          </p:nvSpPr>
          <p:spPr bwMode="auto">
            <a:xfrm>
              <a:off x="1040" y="2784"/>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MD</a:t>
              </a:r>
            </a:p>
          </p:txBody>
        </p:sp>
        <p:sp>
          <p:nvSpPr>
            <p:cNvPr id="1597" name="Text Box 360"/>
            <p:cNvSpPr txBox="1">
              <a:spLocks noChangeArrowheads="1"/>
            </p:cNvSpPr>
            <p:nvPr/>
          </p:nvSpPr>
          <p:spPr bwMode="auto">
            <a:xfrm>
              <a:off x="1016" y="2932"/>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Maryland</a:t>
              </a:r>
            </a:p>
          </p:txBody>
        </p:sp>
        <p:sp>
          <p:nvSpPr>
            <p:cNvPr id="1598" name="Line 361"/>
            <p:cNvSpPr>
              <a:spLocks noChangeShapeType="1"/>
            </p:cNvSpPr>
            <p:nvPr/>
          </p:nvSpPr>
          <p:spPr bwMode="auto">
            <a:xfrm flipH="1">
              <a:off x="1040" y="3056"/>
              <a:ext cx="360" cy="136"/>
            </a:xfrm>
            <a:prstGeom prst="line">
              <a:avLst/>
            </a:prstGeom>
            <a:noFill/>
            <a:ln w="9525">
              <a:solidFill>
                <a:schemeClr val="tx1"/>
              </a:solidFill>
              <a:round/>
              <a:headEnd/>
              <a:tailEnd/>
            </a:ln>
            <a:effectLst/>
          </p:spPr>
          <p:txBody>
            <a:bodyPr>
              <a:prstTxWarp prst="textNoShape">
                <a:avLst/>
              </a:prstTxWarp>
            </a:bodyPr>
            <a:lstStyle/>
            <a:p>
              <a:endParaRPr lang="en-US" b="0"/>
            </a:p>
          </p:txBody>
        </p:sp>
      </p:grpSp>
      <p:grpSp>
        <p:nvGrpSpPr>
          <p:cNvPr id="1599" name="Group 362"/>
          <p:cNvGrpSpPr>
            <a:grpSpLocks/>
          </p:cNvGrpSpPr>
          <p:nvPr/>
        </p:nvGrpSpPr>
        <p:grpSpPr bwMode="auto">
          <a:xfrm>
            <a:off x="723900" y="2451100"/>
            <a:ext cx="4559300" cy="2870200"/>
            <a:chOff x="456" y="1544"/>
            <a:chExt cx="2872" cy="1808"/>
          </a:xfrm>
        </p:grpSpPr>
        <p:sp>
          <p:nvSpPr>
            <p:cNvPr id="1600" name="Line 363"/>
            <p:cNvSpPr>
              <a:spLocks noChangeShapeType="1"/>
            </p:cNvSpPr>
            <p:nvPr/>
          </p:nvSpPr>
          <p:spPr bwMode="auto">
            <a:xfrm>
              <a:off x="460" y="1548"/>
              <a:ext cx="28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01" name="Line 364"/>
            <p:cNvSpPr>
              <a:spLocks noChangeShapeType="1"/>
            </p:cNvSpPr>
            <p:nvPr/>
          </p:nvSpPr>
          <p:spPr bwMode="auto">
            <a:xfrm>
              <a:off x="740" y="1548"/>
              <a:ext cx="0" cy="168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02" name="Line 365"/>
            <p:cNvSpPr>
              <a:spLocks noChangeShapeType="1"/>
            </p:cNvSpPr>
            <p:nvPr/>
          </p:nvSpPr>
          <p:spPr bwMode="auto">
            <a:xfrm>
              <a:off x="740" y="3236"/>
              <a:ext cx="2588"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03" name="Line 366"/>
            <p:cNvSpPr>
              <a:spLocks noChangeShapeType="1"/>
            </p:cNvSpPr>
            <p:nvPr/>
          </p:nvSpPr>
          <p:spPr bwMode="auto">
            <a:xfrm>
              <a:off x="3328" y="3236"/>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04" name="Line 367"/>
            <p:cNvSpPr>
              <a:spLocks noChangeShapeType="1"/>
            </p:cNvSpPr>
            <p:nvPr/>
          </p:nvSpPr>
          <p:spPr bwMode="auto">
            <a:xfrm>
              <a:off x="3256" y="3348"/>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605" name="Picture 368" descr="arrow.png"/>
          <p:cNvPicPr>
            <a:picLocks noChangeAspect="1" noChangeArrowheads="1"/>
          </p:cNvPicPr>
          <p:nvPr/>
        </p:nvPicPr>
        <p:blipFill>
          <a:blip r:embed="rId3"/>
          <a:srcRect/>
          <a:stretch>
            <a:fillRect/>
          </a:stretch>
        </p:blipFill>
        <p:spPr bwMode="auto">
          <a:xfrm rot="10800000">
            <a:off x="5168900" y="5267325"/>
            <a:ext cx="82550" cy="95250"/>
          </a:xfrm>
          <a:prstGeom prst="rect">
            <a:avLst/>
          </a:prstGeom>
          <a:noFill/>
        </p:spPr>
      </p:pic>
      <p:grpSp>
        <p:nvGrpSpPr>
          <p:cNvPr id="1606" name="Group 369"/>
          <p:cNvGrpSpPr>
            <a:grpSpLocks/>
          </p:cNvGrpSpPr>
          <p:nvPr/>
        </p:nvGrpSpPr>
        <p:grpSpPr bwMode="auto">
          <a:xfrm>
            <a:off x="4559300" y="5207000"/>
            <a:ext cx="647700" cy="647700"/>
            <a:chOff x="2872" y="3280"/>
            <a:chExt cx="408" cy="408"/>
          </a:xfrm>
        </p:grpSpPr>
        <p:sp>
          <p:nvSpPr>
            <p:cNvPr id="1607" name="Rectangle 370"/>
            <p:cNvSpPr>
              <a:spLocks noChangeArrowheads="1"/>
            </p:cNvSpPr>
            <p:nvPr/>
          </p:nvSpPr>
          <p:spPr bwMode="auto">
            <a:xfrm>
              <a:off x="2896" y="3280"/>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608" name="Line 371"/>
            <p:cNvSpPr>
              <a:spLocks noChangeShapeType="1"/>
            </p:cNvSpPr>
            <p:nvPr/>
          </p:nvSpPr>
          <p:spPr bwMode="auto">
            <a:xfrm>
              <a:off x="2896" y="3416"/>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09" name="Line 372"/>
            <p:cNvSpPr>
              <a:spLocks noChangeShapeType="1"/>
            </p:cNvSpPr>
            <p:nvPr/>
          </p:nvSpPr>
          <p:spPr bwMode="auto">
            <a:xfrm>
              <a:off x="2896" y="355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10" name="Text Box 373"/>
            <p:cNvSpPr txBox="1">
              <a:spLocks noChangeArrowheads="1"/>
            </p:cNvSpPr>
            <p:nvPr/>
          </p:nvSpPr>
          <p:spPr bwMode="auto">
            <a:xfrm>
              <a:off x="2896" y="3280"/>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ME</a:t>
              </a:r>
            </a:p>
          </p:txBody>
        </p:sp>
        <p:sp>
          <p:nvSpPr>
            <p:cNvPr id="1611" name="Text Box 374"/>
            <p:cNvSpPr txBox="1">
              <a:spLocks noChangeArrowheads="1"/>
            </p:cNvSpPr>
            <p:nvPr/>
          </p:nvSpPr>
          <p:spPr bwMode="auto">
            <a:xfrm>
              <a:off x="2872" y="3428"/>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Maine</a:t>
              </a:r>
            </a:p>
          </p:txBody>
        </p:sp>
        <p:sp>
          <p:nvSpPr>
            <p:cNvPr id="1612" name="Oval 375"/>
            <p:cNvSpPr>
              <a:spLocks noChangeArrowheads="1"/>
            </p:cNvSpPr>
            <p:nvPr/>
          </p:nvSpPr>
          <p:spPr bwMode="auto">
            <a:xfrm>
              <a:off x="3056" y="3600"/>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613" name="Group 376"/>
          <p:cNvGrpSpPr>
            <a:grpSpLocks/>
          </p:cNvGrpSpPr>
          <p:nvPr/>
        </p:nvGrpSpPr>
        <p:grpSpPr bwMode="auto">
          <a:xfrm>
            <a:off x="4432300" y="5308600"/>
            <a:ext cx="457200" cy="444500"/>
            <a:chOff x="2792" y="3344"/>
            <a:chExt cx="288" cy="280"/>
          </a:xfrm>
        </p:grpSpPr>
        <p:sp>
          <p:nvSpPr>
            <p:cNvPr id="1614" name="Line 377"/>
            <p:cNvSpPr>
              <a:spLocks noChangeShapeType="1"/>
            </p:cNvSpPr>
            <p:nvPr/>
          </p:nvSpPr>
          <p:spPr bwMode="auto">
            <a:xfrm>
              <a:off x="2854" y="3620"/>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15" name="Line 378"/>
            <p:cNvSpPr>
              <a:spLocks noChangeShapeType="1"/>
            </p:cNvSpPr>
            <p:nvPr/>
          </p:nvSpPr>
          <p:spPr bwMode="auto">
            <a:xfrm>
              <a:off x="2854" y="334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16" name="Line 379"/>
            <p:cNvSpPr>
              <a:spLocks noChangeShapeType="1"/>
            </p:cNvSpPr>
            <p:nvPr/>
          </p:nvSpPr>
          <p:spPr bwMode="auto">
            <a:xfrm>
              <a:off x="2792" y="3348"/>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617" name="Picture 380" descr="arrow.png"/>
          <p:cNvPicPr>
            <a:picLocks noChangeAspect="1" noChangeArrowheads="1"/>
          </p:cNvPicPr>
          <p:nvPr/>
        </p:nvPicPr>
        <p:blipFill>
          <a:blip r:embed="rId3"/>
          <a:srcRect/>
          <a:stretch>
            <a:fillRect/>
          </a:stretch>
        </p:blipFill>
        <p:spPr bwMode="auto">
          <a:xfrm rot="10800000">
            <a:off x="4432300" y="5267325"/>
            <a:ext cx="82550" cy="95250"/>
          </a:xfrm>
          <a:prstGeom prst="rect">
            <a:avLst/>
          </a:prstGeom>
          <a:noFill/>
        </p:spPr>
      </p:pic>
      <p:grpSp>
        <p:nvGrpSpPr>
          <p:cNvPr id="1618" name="Group 381"/>
          <p:cNvGrpSpPr>
            <a:grpSpLocks/>
          </p:cNvGrpSpPr>
          <p:nvPr/>
        </p:nvGrpSpPr>
        <p:grpSpPr bwMode="auto">
          <a:xfrm>
            <a:off x="723900" y="1803400"/>
            <a:ext cx="3822700" cy="1155700"/>
            <a:chOff x="456" y="1136"/>
            <a:chExt cx="2408" cy="728"/>
          </a:xfrm>
        </p:grpSpPr>
        <p:sp>
          <p:nvSpPr>
            <p:cNvPr id="1619" name="Line 382"/>
            <p:cNvSpPr>
              <a:spLocks noChangeShapeType="1"/>
            </p:cNvSpPr>
            <p:nvPr/>
          </p:nvSpPr>
          <p:spPr bwMode="auto">
            <a:xfrm>
              <a:off x="460" y="1140"/>
              <a:ext cx="4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20" name="Line 383"/>
            <p:cNvSpPr>
              <a:spLocks noChangeShapeType="1"/>
            </p:cNvSpPr>
            <p:nvPr/>
          </p:nvSpPr>
          <p:spPr bwMode="auto">
            <a:xfrm>
              <a:off x="890" y="1140"/>
              <a:ext cx="0" cy="60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21" name="Line 384"/>
            <p:cNvSpPr>
              <a:spLocks noChangeShapeType="1"/>
            </p:cNvSpPr>
            <p:nvPr/>
          </p:nvSpPr>
          <p:spPr bwMode="auto">
            <a:xfrm>
              <a:off x="890" y="1748"/>
              <a:ext cx="1974"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22" name="Line 385"/>
            <p:cNvSpPr>
              <a:spLocks noChangeShapeType="1"/>
            </p:cNvSpPr>
            <p:nvPr/>
          </p:nvSpPr>
          <p:spPr bwMode="auto">
            <a:xfrm>
              <a:off x="2864" y="1748"/>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23" name="Line 386"/>
            <p:cNvSpPr>
              <a:spLocks noChangeShapeType="1"/>
            </p:cNvSpPr>
            <p:nvPr/>
          </p:nvSpPr>
          <p:spPr bwMode="auto">
            <a:xfrm>
              <a:off x="2792" y="1860"/>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624" name="Picture 387" descr="arrow.png"/>
          <p:cNvPicPr>
            <a:picLocks noChangeAspect="1" noChangeArrowheads="1"/>
          </p:cNvPicPr>
          <p:nvPr/>
        </p:nvPicPr>
        <p:blipFill>
          <a:blip r:embed="rId3"/>
          <a:srcRect/>
          <a:stretch>
            <a:fillRect/>
          </a:stretch>
        </p:blipFill>
        <p:spPr bwMode="auto">
          <a:xfrm rot="10800000">
            <a:off x="4432300" y="2905125"/>
            <a:ext cx="82550" cy="95250"/>
          </a:xfrm>
          <a:prstGeom prst="rect">
            <a:avLst/>
          </a:prstGeom>
          <a:noFill/>
        </p:spPr>
      </p:pic>
      <p:grpSp>
        <p:nvGrpSpPr>
          <p:cNvPr id="1625" name="Group 388"/>
          <p:cNvGrpSpPr>
            <a:grpSpLocks/>
          </p:cNvGrpSpPr>
          <p:nvPr/>
        </p:nvGrpSpPr>
        <p:grpSpPr bwMode="auto">
          <a:xfrm>
            <a:off x="3822700" y="2844800"/>
            <a:ext cx="647700" cy="647700"/>
            <a:chOff x="2408" y="1792"/>
            <a:chExt cx="408" cy="408"/>
          </a:xfrm>
        </p:grpSpPr>
        <p:sp>
          <p:nvSpPr>
            <p:cNvPr id="1626" name="Rectangle 389"/>
            <p:cNvSpPr>
              <a:spLocks noChangeArrowheads="1"/>
            </p:cNvSpPr>
            <p:nvPr/>
          </p:nvSpPr>
          <p:spPr bwMode="auto">
            <a:xfrm>
              <a:off x="2432" y="1792"/>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627" name="Line 390"/>
            <p:cNvSpPr>
              <a:spLocks noChangeShapeType="1"/>
            </p:cNvSpPr>
            <p:nvPr/>
          </p:nvSpPr>
          <p:spPr bwMode="auto">
            <a:xfrm>
              <a:off x="2432" y="192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28" name="Line 391"/>
            <p:cNvSpPr>
              <a:spLocks noChangeShapeType="1"/>
            </p:cNvSpPr>
            <p:nvPr/>
          </p:nvSpPr>
          <p:spPr bwMode="auto">
            <a:xfrm>
              <a:off x="2432" y="2064"/>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29" name="Text Box 392"/>
            <p:cNvSpPr txBox="1">
              <a:spLocks noChangeArrowheads="1"/>
            </p:cNvSpPr>
            <p:nvPr/>
          </p:nvSpPr>
          <p:spPr bwMode="auto">
            <a:xfrm>
              <a:off x="2432" y="1792"/>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MI</a:t>
              </a:r>
            </a:p>
          </p:txBody>
        </p:sp>
        <p:sp>
          <p:nvSpPr>
            <p:cNvPr id="1630" name="Text Box 393"/>
            <p:cNvSpPr txBox="1">
              <a:spLocks noChangeArrowheads="1"/>
            </p:cNvSpPr>
            <p:nvPr/>
          </p:nvSpPr>
          <p:spPr bwMode="auto">
            <a:xfrm>
              <a:off x="2408" y="1940"/>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Michigan</a:t>
              </a:r>
            </a:p>
          </p:txBody>
        </p:sp>
        <p:sp>
          <p:nvSpPr>
            <p:cNvPr id="1631" name="Oval 394"/>
            <p:cNvSpPr>
              <a:spLocks noChangeArrowheads="1"/>
            </p:cNvSpPr>
            <p:nvPr/>
          </p:nvSpPr>
          <p:spPr bwMode="auto">
            <a:xfrm>
              <a:off x="2592" y="2112"/>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632" name="Group 395"/>
          <p:cNvGrpSpPr>
            <a:grpSpLocks/>
          </p:cNvGrpSpPr>
          <p:nvPr/>
        </p:nvGrpSpPr>
        <p:grpSpPr bwMode="auto">
          <a:xfrm>
            <a:off x="3695700" y="2946400"/>
            <a:ext cx="457200" cy="444500"/>
            <a:chOff x="2328" y="1856"/>
            <a:chExt cx="288" cy="280"/>
          </a:xfrm>
        </p:grpSpPr>
        <p:sp>
          <p:nvSpPr>
            <p:cNvPr id="1633" name="Line 396"/>
            <p:cNvSpPr>
              <a:spLocks noChangeShapeType="1"/>
            </p:cNvSpPr>
            <p:nvPr/>
          </p:nvSpPr>
          <p:spPr bwMode="auto">
            <a:xfrm>
              <a:off x="2390" y="2132"/>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34" name="Line 397"/>
            <p:cNvSpPr>
              <a:spLocks noChangeShapeType="1"/>
            </p:cNvSpPr>
            <p:nvPr/>
          </p:nvSpPr>
          <p:spPr bwMode="auto">
            <a:xfrm>
              <a:off x="2390" y="1860"/>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35" name="Line 398"/>
            <p:cNvSpPr>
              <a:spLocks noChangeShapeType="1"/>
            </p:cNvSpPr>
            <p:nvPr/>
          </p:nvSpPr>
          <p:spPr bwMode="auto">
            <a:xfrm>
              <a:off x="2328" y="1860"/>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636" name="Picture 399" descr="arrow.png"/>
          <p:cNvPicPr>
            <a:picLocks noChangeAspect="1" noChangeArrowheads="1"/>
          </p:cNvPicPr>
          <p:nvPr/>
        </p:nvPicPr>
        <p:blipFill>
          <a:blip r:embed="rId3"/>
          <a:srcRect/>
          <a:stretch>
            <a:fillRect/>
          </a:stretch>
        </p:blipFill>
        <p:spPr bwMode="auto">
          <a:xfrm rot="10800000">
            <a:off x="3695700" y="2905125"/>
            <a:ext cx="82550" cy="95250"/>
          </a:xfrm>
          <a:prstGeom prst="rect">
            <a:avLst/>
          </a:prstGeom>
          <a:noFill/>
        </p:spPr>
      </p:pic>
      <p:grpSp>
        <p:nvGrpSpPr>
          <p:cNvPr id="1637" name="Group 400"/>
          <p:cNvGrpSpPr>
            <a:grpSpLocks/>
          </p:cNvGrpSpPr>
          <p:nvPr/>
        </p:nvGrpSpPr>
        <p:grpSpPr bwMode="auto">
          <a:xfrm>
            <a:off x="723900" y="1193800"/>
            <a:ext cx="4559300" cy="190500"/>
            <a:chOff x="456" y="752"/>
            <a:chExt cx="2872" cy="120"/>
          </a:xfrm>
        </p:grpSpPr>
        <p:sp>
          <p:nvSpPr>
            <p:cNvPr id="1638" name="Line 401"/>
            <p:cNvSpPr>
              <a:spLocks noChangeShapeType="1"/>
            </p:cNvSpPr>
            <p:nvPr/>
          </p:nvSpPr>
          <p:spPr bwMode="auto">
            <a:xfrm>
              <a:off x="460" y="868"/>
              <a:ext cx="5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39" name="Line 402"/>
            <p:cNvSpPr>
              <a:spLocks noChangeShapeType="1"/>
            </p:cNvSpPr>
            <p:nvPr/>
          </p:nvSpPr>
          <p:spPr bwMode="auto">
            <a:xfrm>
              <a:off x="990" y="756"/>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40" name="Line 403"/>
            <p:cNvSpPr>
              <a:spLocks noChangeShapeType="1"/>
            </p:cNvSpPr>
            <p:nvPr/>
          </p:nvSpPr>
          <p:spPr bwMode="auto">
            <a:xfrm>
              <a:off x="990" y="756"/>
              <a:ext cx="2338"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41" name="Line 404"/>
            <p:cNvSpPr>
              <a:spLocks noChangeShapeType="1"/>
            </p:cNvSpPr>
            <p:nvPr/>
          </p:nvSpPr>
          <p:spPr bwMode="auto">
            <a:xfrm>
              <a:off x="3328" y="756"/>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42" name="Line 405"/>
            <p:cNvSpPr>
              <a:spLocks noChangeShapeType="1"/>
            </p:cNvSpPr>
            <p:nvPr/>
          </p:nvSpPr>
          <p:spPr bwMode="auto">
            <a:xfrm>
              <a:off x="3256" y="868"/>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643" name="Picture 406" descr="arrow.png"/>
          <p:cNvPicPr>
            <a:picLocks noChangeAspect="1" noChangeArrowheads="1"/>
          </p:cNvPicPr>
          <p:nvPr/>
        </p:nvPicPr>
        <p:blipFill>
          <a:blip r:embed="rId3"/>
          <a:srcRect/>
          <a:stretch>
            <a:fillRect/>
          </a:stretch>
        </p:blipFill>
        <p:spPr bwMode="auto">
          <a:xfrm rot="10800000">
            <a:off x="5168900" y="1330325"/>
            <a:ext cx="82550" cy="95250"/>
          </a:xfrm>
          <a:prstGeom prst="rect">
            <a:avLst/>
          </a:prstGeom>
          <a:noFill/>
        </p:spPr>
      </p:pic>
      <p:grpSp>
        <p:nvGrpSpPr>
          <p:cNvPr id="1644" name="Group 407"/>
          <p:cNvGrpSpPr>
            <a:grpSpLocks/>
          </p:cNvGrpSpPr>
          <p:nvPr/>
        </p:nvGrpSpPr>
        <p:grpSpPr bwMode="auto">
          <a:xfrm>
            <a:off x="4559300" y="1270000"/>
            <a:ext cx="647700" cy="647700"/>
            <a:chOff x="2872" y="800"/>
            <a:chExt cx="408" cy="408"/>
          </a:xfrm>
        </p:grpSpPr>
        <p:sp>
          <p:nvSpPr>
            <p:cNvPr id="1645" name="Rectangle 408"/>
            <p:cNvSpPr>
              <a:spLocks noChangeArrowheads="1"/>
            </p:cNvSpPr>
            <p:nvPr/>
          </p:nvSpPr>
          <p:spPr bwMode="auto">
            <a:xfrm>
              <a:off x="2896" y="800"/>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646" name="Line 409"/>
            <p:cNvSpPr>
              <a:spLocks noChangeShapeType="1"/>
            </p:cNvSpPr>
            <p:nvPr/>
          </p:nvSpPr>
          <p:spPr bwMode="auto">
            <a:xfrm>
              <a:off x="2896" y="936"/>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47" name="Line 410"/>
            <p:cNvSpPr>
              <a:spLocks noChangeShapeType="1"/>
            </p:cNvSpPr>
            <p:nvPr/>
          </p:nvSpPr>
          <p:spPr bwMode="auto">
            <a:xfrm>
              <a:off x="2896" y="107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48" name="Text Box 411"/>
            <p:cNvSpPr txBox="1">
              <a:spLocks noChangeArrowheads="1"/>
            </p:cNvSpPr>
            <p:nvPr/>
          </p:nvSpPr>
          <p:spPr bwMode="auto">
            <a:xfrm>
              <a:off x="2896" y="800"/>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MN</a:t>
              </a:r>
            </a:p>
          </p:txBody>
        </p:sp>
        <p:sp>
          <p:nvSpPr>
            <p:cNvPr id="1649" name="Text Box 412"/>
            <p:cNvSpPr txBox="1">
              <a:spLocks noChangeArrowheads="1"/>
            </p:cNvSpPr>
            <p:nvPr/>
          </p:nvSpPr>
          <p:spPr bwMode="auto">
            <a:xfrm>
              <a:off x="2872" y="948"/>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Minnesota</a:t>
              </a:r>
            </a:p>
          </p:txBody>
        </p:sp>
        <p:sp>
          <p:nvSpPr>
            <p:cNvPr id="1650" name="Oval 413"/>
            <p:cNvSpPr>
              <a:spLocks noChangeArrowheads="1"/>
            </p:cNvSpPr>
            <p:nvPr/>
          </p:nvSpPr>
          <p:spPr bwMode="auto">
            <a:xfrm>
              <a:off x="3056" y="1120"/>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651" name="Group 414"/>
          <p:cNvGrpSpPr>
            <a:grpSpLocks/>
          </p:cNvGrpSpPr>
          <p:nvPr/>
        </p:nvGrpSpPr>
        <p:grpSpPr bwMode="auto">
          <a:xfrm>
            <a:off x="4432300" y="1371600"/>
            <a:ext cx="457200" cy="444500"/>
            <a:chOff x="2792" y="864"/>
            <a:chExt cx="288" cy="280"/>
          </a:xfrm>
        </p:grpSpPr>
        <p:sp>
          <p:nvSpPr>
            <p:cNvPr id="1652" name="Line 415"/>
            <p:cNvSpPr>
              <a:spLocks noChangeShapeType="1"/>
            </p:cNvSpPr>
            <p:nvPr/>
          </p:nvSpPr>
          <p:spPr bwMode="auto">
            <a:xfrm>
              <a:off x="2854" y="1140"/>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53" name="Line 416"/>
            <p:cNvSpPr>
              <a:spLocks noChangeShapeType="1"/>
            </p:cNvSpPr>
            <p:nvPr/>
          </p:nvSpPr>
          <p:spPr bwMode="auto">
            <a:xfrm>
              <a:off x="2854" y="86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54" name="Line 417"/>
            <p:cNvSpPr>
              <a:spLocks noChangeShapeType="1"/>
            </p:cNvSpPr>
            <p:nvPr/>
          </p:nvSpPr>
          <p:spPr bwMode="auto">
            <a:xfrm>
              <a:off x="2792" y="868"/>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655" name="Picture 418" descr="arrow.png"/>
          <p:cNvPicPr>
            <a:picLocks noChangeAspect="1" noChangeArrowheads="1"/>
          </p:cNvPicPr>
          <p:nvPr/>
        </p:nvPicPr>
        <p:blipFill>
          <a:blip r:embed="rId3"/>
          <a:srcRect/>
          <a:stretch>
            <a:fillRect/>
          </a:stretch>
        </p:blipFill>
        <p:spPr bwMode="auto">
          <a:xfrm rot="10800000">
            <a:off x="4432300" y="1330325"/>
            <a:ext cx="82550" cy="95250"/>
          </a:xfrm>
          <a:prstGeom prst="rect">
            <a:avLst/>
          </a:prstGeom>
          <a:noFill/>
        </p:spPr>
      </p:pic>
      <p:grpSp>
        <p:nvGrpSpPr>
          <p:cNvPr id="1656" name="Group 419"/>
          <p:cNvGrpSpPr>
            <a:grpSpLocks/>
          </p:cNvGrpSpPr>
          <p:nvPr/>
        </p:nvGrpSpPr>
        <p:grpSpPr bwMode="auto">
          <a:xfrm>
            <a:off x="723900" y="1587500"/>
            <a:ext cx="5295900" cy="584200"/>
            <a:chOff x="456" y="1000"/>
            <a:chExt cx="3336" cy="368"/>
          </a:xfrm>
        </p:grpSpPr>
        <p:sp>
          <p:nvSpPr>
            <p:cNvPr id="1657" name="Line 420"/>
            <p:cNvSpPr>
              <a:spLocks noChangeShapeType="1"/>
            </p:cNvSpPr>
            <p:nvPr/>
          </p:nvSpPr>
          <p:spPr bwMode="auto">
            <a:xfrm>
              <a:off x="460" y="1004"/>
              <a:ext cx="48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58" name="Line 421"/>
            <p:cNvSpPr>
              <a:spLocks noChangeShapeType="1"/>
            </p:cNvSpPr>
            <p:nvPr/>
          </p:nvSpPr>
          <p:spPr bwMode="auto">
            <a:xfrm>
              <a:off x="940" y="1004"/>
              <a:ext cx="0" cy="24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59" name="Line 422"/>
            <p:cNvSpPr>
              <a:spLocks noChangeShapeType="1"/>
            </p:cNvSpPr>
            <p:nvPr/>
          </p:nvSpPr>
          <p:spPr bwMode="auto">
            <a:xfrm>
              <a:off x="940" y="1252"/>
              <a:ext cx="285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60" name="Line 423"/>
            <p:cNvSpPr>
              <a:spLocks noChangeShapeType="1"/>
            </p:cNvSpPr>
            <p:nvPr/>
          </p:nvSpPr>
          <p:spPr bwMode="auto">
            <a:xfrm>
              <a:off x="3792" y="1252"/>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61" name="Line 424"/>
            <p:cNvSpPr>
              <a:spLocks noChangeShapeType="1"/>
            </p:cNvSpPr>
            <p:nvPr/>
          </p:nvSpPr>
          <p:spPr bwMode="auto">
            <a:xfrm>
              <a:off x="3720" y="1364"/>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662" name="Picture 425" descr="arrow.png"/>
          <p:cNvPicPr>
            <a:picLocks noChangeAspect="1" noChangeArrowheads="1"/>
          </p:cNvPicPr>
          <p:nvPr/>
        </p:nvPicPr>
        <p:blipFill>
          <a:blip r:embed="rId3"/>
          <a:srcRect/>
          <a:stretch>
            <a:fillRect/>
          </a:stretch>
        </p:blipFill>
        <p:spPr bwMode="auto">
          <a:xfrm rot="10800000">
            <a:off x="5905500" y="2117725"/>
            <a:ext cx="82550" cy="95250"/>
          </a:xfrm>
          <a:prstGeom prst="rect">
            <a:avLst/>
          </a:prstGeom>
          <a:noFill/>
        </p:spPr>
      </p:pic>
      <p:grpSp>
        <p:nvGrpSpPr>
          <p:cNvPr id="1663" name="Group 426"/>
          <p:cNvGrpSpPr>
            <a:grpSpLocks/>
          </p:cNvGrpSpPr>
          <p:nvPr/>
        </p:nvGrpSpPr>
        <p:grpSpPr bwMode="auto">
          <a:xfrm>
            <a:off x="5295900" y="2057400"/>
            <a:ext cx="647700" cy="647700"/>
            <a:chOff x="3336" y="1296"/>
            <a:chExt cx="408" cy="408"/>
          </a:xfrm>
        </p:grpSpPr>
        <p:sp>
          <p:nvSpPr>
            <p:cNvPr id="1664" name="Rectangle 427"/>
            <p:cNvSpPr>
              <a:spLocks noChangeArrowheads="1"/>
            </p:cNvSpPr>
            <p:nvPr/>
          </p:nvSpPr>
          <p:spPr bwMode="auto">
            <a:xfrm>
              <a:off x="3360" y="1296"/>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665" name="Line 428"/>
            <p:cNvSpPr>
              <a:spLocks noChangeShapeType="1"/>
            </p:cNvSpPr>
            <p:nvPr/>
          </p:nvSpPr>
          <p:spPr bwMode="auto">
            <a:xfrm>
              <a:off x="3360" y="143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66" name="Line 429"/>
            <p:cNvSpPr>
              <a:spLocks noChangeShapeType="1"/>
            </p:cNvSpPr>
            <p:nvPr/>
          </p:nvSpPr>
          <p:spPr bwMode="auto">
            <a:xfrm>
              <a:off x="3360" y="156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67" name="Text Box 430"/>
            <p:cNvSpPr txBox="1">
              <a:spLocks noChangeArrowheads="1"/>
            </p:cNvSpPr>
            <p:nvPr/>
          </p:nvSpPr>
          <p:spPr bwMode="auto">
            <a:xfrm>
              <a:off x="3360" y="1296"/>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MO</a:t>
              </a:r>
            </a:p>
          </p:txBody>
        </p:sp>
        <p:sp>
          <p:nvSpPr>
            <p:cNvPr id="1668" name="Text Box 431"/>
            <p:cNvSpPr txBox="1">
              <a:spLocks noChangeArrowheads="1"/>
            </p:cNvSpPr>
            <p:nvPr/>
          </p:nvSpPr>
          <p:spPr bwMode="auto">
            <a:xfrm>
              <a:off x="3336" y="1444"/>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Missouri</a:t>
              </a:r>
            </a:p>
          </p:txBody>
        </p:sp>
        <p:sp>
          <p:nvSpPr>
            <p:cNvPr id="1669" name="Oval 432"/>
            <p:cNvSpPr>
              <a:spLocks noChangeArrowheads="1"/>
            </p:cNvSpPr>
            <p:nvPr/>
          </p:nvSpPr>
          <p:spPr bwMode="auto">
            <a:xfrm>
              <a:off x="3520" y="1616"/>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670" name="Group 433"/>
          <p:cNvGrpSpPr>
            <a:grpSpLocks/>
          </p:cNvGrpSpPr>
          <p:nvPr/>
        </p:nvGrpSpPr>
        <p:grpSpPr bwMode="auto">
          <a:xfrm>
            <a:off x="5168900" y="2159000"/>
            <a:ext cx="457200" cy="444500"/>
            <a:chOff x="3256" y="1360"/>
            <a:chExt cx="288" cy="280"/>
          </a:xfrm>
        </p:grpSpPr>
        <p:sp>
          <p:nvSpPr>
            <p:cNvPr id="1671" name="Line 434"/>
            <p:cNvSpPr>
              <a:spLocks noChangeShapeType="1"/>
            </p:cNvSpPr>
            <p:nvPr/>
          </p:nvSpPr>
          <p:spPr bwMode="auto">
            <a:xfrm>
              <a:off x="3318" y="1636"/>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72" name="Line 435"/>
            <p:cNvSpPr>
              <a:spLocks noChangeShapeType="1"/>
            </p:cNvSpPr>
            <p:nvPr/>
          </p:nvSpPr>
          <p:spPr bwMode="auto">
            <a:xfrm>
              <a:off x="3318" y="136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73" name="Line 436"/>
            <p:cNvSpPr>
              <a:spLocks noChangeShapeType="1"/>
            </p:cNvSpPr>
            <p:nvPr/>
          </p:nvSpPr>
          <p:spPr bwMode="auto">
            <a:xfrm>
              <a:off x="3256" y="1364"/>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674" name="Picture 437" descr="arrow.png"/>
          <p:cNvPicPr>
            <a:picLocks noChangeAspect="1" noChangeArrowheads="1"/>
          </p:cNvPicPr>
          <p:nvPr/>
        </p:nvPicPr>
        <p:blipFill>
          <a:blip r:embed="rId3"/>
          <a:srcRect/>
          <a:stretch>
            <a:fillRect/>
          </a:stretch>
        </p:blipFill>
        <p:spPr bwMode="auto">
          <a:xfrm rot="10800000">
            <a:off x="5168900" y="2117725"/>
            <a:ext cx="82550" cy="95250"/>
          </a:xfrm>
          <a:prstGeom prst="rect">
            <a:avLst/>
          </a:prstGeom>
          <a:noFill/>
        </p:spPr>
      </p:pic>
      <p:grpSp>
        <p:nvGrpSpPr>
          <p:cNvPr id="1675" name="Group 438"/>
          <p:cNvGrpSpPr>
            <a:grpSpLocks/>
          </p:cNvGrpSpPr>
          <p:nvPr/>
        </p:nvGrpSpPr>
        <p:grpSpPr bwMode="auto">
          <a:xfrm>
            <a:off x="723900" y="2451100"/>
            <a:ext cx="5295900" cy="2870200"/>
            <a:chOff x="456" y="1544"/>
            <a:chExt cx="3336" cy="1808"/>
          </a:xfrm>
        </p:grpSpPr>
        <p:sp>
          <p:nvSpPr>
            <p:cNvPr id="1676" name="Line 439"/>
            <p:cNvSpPr>
              <a:spLocks noChangeShapeType="1"/>
            </p:cNvSpPr>
            <p:nvPr/>
          </p:nvSpPr>
          <p:spPr bwMode="auto">
            <a:xfrm>
              <a:off x="460" y="1548"/>
              <a:ext cx="28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77" name="Line 440"/>
            <p:cNvSpPr>
              <a:spLocks noChangeShapeType="1"/>
            </p:cNvSpPr>
            <p:nvPr/>
          </p:nvSpPr>
          <p:spPr bwMode="auto">
            <a:xfrm>
              <a:off x="740" y="1548"/>
              <a:ext cx="0" cy="168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78" name="Line 441"/>
            <p:cNvSpPr>
              <a:spLocks noChangeShapeType="1"/>
            </p:cNvSpPr>
            <p:nvPr/>
          </p:nvSpPr>
          <p:spPr bwMode="auto">
            <a:xfrm>
              <a:off x="740" y="3236"/>
              <a:ext cx="305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79" name="Line 442"/>
            <p:cNvSpPr>
              <a:spLocks noChangeShapeType="1"/>
            </p:cNvSpPr>
            <p:nvPr/>
          </p:nvSpPr>
          <p:spPr bwMode="auto">
            <a:xfrm>
              <a:off x="3792" y="3236"/>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80" name="Line 443"/>
            <p:cNvSpPr>
              <a:spLocks noChangeShapeType="1"/>
            </p:cNvSpPr>
            <p:nvPr/>
          </p:nvSpPr>
          <p:spPr bwMode="auto">
            <a:xfrm>
              <a:off x="3720" y="3348"/>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681" name="Picture 444" descr="arrow.png"/>
          <p:cNvPicPr>
            <a:picLocks noChangeAspect="1" noChangeArrowheads="1"/>
          </p:cNvPicPr>
          <p:nvPr/>
        </p:nvPicPr>
        <p:blipFill>
          <a:blip r:embed="rId3"/>
          <a:srcRect/>
          <a:stretch>
            <a:fillRect/>
          </a:stretch>
        </p:blipFill>
        <p:spPr bwMode="auto">
          <a:xfrm rot="10800000">
            <a:off x="5905500" y="5267325"/>
            <a:ext cx="82550" cy="95250"/>
          </a:xfrm>
          <a:prstGeom prst="rect">
            <a:avLst/>
          </a:prstGeom>
          <a:noFill/>
        </p:spPr>
      </p:pic>
      <p:grpSp>
        <p:nvGrpSpPr>
          <p:cNvPr id="1682" name="Group 445"/>
          <p:cNvGrpSpPr>
            <a:grpSpLocks/>
          </p:cNvGrpSpPr>
          <p:nvPr/>
        </p:nvGrpSpPr>
        <p:grpSpPr bwMode="auto">
          <a:xfrm>
            <a:off x="5295900" y="5207000"/>
            <a:ext cx="647700" cy="647700"/>
            <a:chOff x="3336" y="3280"/>
            <a:chExt cx="408" cy="408"/>
          </a:xfrm>
        </p:grpSpPr>
        <p:sp>
          <p:nvSpPr>
            <p:cNvPr id="1683" name="Rectangle 446"/>
            <p:cNvSpPr>
              <a:spLocks noChangeArrowheads="1"/>
            </p:cNvSpPr>
            <p:nvPr/>
          </p:nvSpPr>
          <p:spPr bwMode="auto">
            <a:xfrm>
              <a:off x="3360" y="3280"/>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684" name="Line 447"/>
            <p:cNvSpPr>
              <a:spLocks noChangeShapeType="1"/>
            </p:cNvSpPr>
            <p:nvPr/>
          </p:nvSpPr>
          <p:spPr bwMode="auto">
            <a:xfrm>
              <a:off x="3360" y="3416"/>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85" name="Line 448"/>
            <p:cNvSpPr>
              <a:spLocks noChangeShapeType="1"/>
            </p:cNvSpPr>
            <p:nvPr/>
          </p:nvSpPr>
          <p:spPr bwMode="auto">
            <a:xfrm>
              <a:off x="3360" y="355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86" name="Text Box 449"/>
            <p:cNvSpPr txBox="1">
              <a:spLocks noChangeArrowheads="1"/>
            </p:cNvSpPr>
            <p:nvPr/>
          </p:nvSpPr>
          <p:spPr bwMode="auto">
            <a:xfrm>
              <a:off x="3360" y="3280"/>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MS</a:t>
              </a:r>
            </a:p>
          </p:txBody>
        </p:sp>
        <p:sp>
          <p:nvSpPr>
            <p:cNvPr id="1687" name="Text Box 450"/>
            <p:cNvSpPr txBox="1">
              <a:spLocks noChangeArrowheads="1"/>
            </p:cNvSpPr>
            <p:nvPr/>
          </p:nvSpPr>
          <p:spPr bwMode="auto">
            <a:xfrm>
              <a:off x="3336" y="3428"/>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Mississippi</a:t>
              </a:r>
            </a:p>
          </p:txBody>
        </p:sp>
        <p:sp>
          <p:nvSpPr>
            <p:cNvPr id="1688" name="Oval 451"/>
            <p:cNvSpPr>
              <a:spLocks noChangeArrowheads="1"/>
            </p:cNvSpPr>
            <p:nvPr/>
          </p:nvSpPr>
          <p:spPr bwMode="auto">
            <a:xfrm>
              <a:off x="3520" y="3600"/>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689" name="Group 452"/>
          <p:cNvGrpSpPr>
            <a:grpSpLocks/>
          </p:cNvGrpSpPr>
          <p:nvPr/>
        </p:nvGrpSpPr>
        <p:grpSpPr bwMode="auto">
          <a:xfrm>
            <a:off x="5168900" y="5308600"/>
            <a:ext cx="457200" cy="444500"/>
            <a:chOff x="3256" y="3344"/>
            <a:chExt cx="288" cy="280"/>
          </a:xfrm>
        </p:grpSpPr>
        <p:sp>
          <p:nvSpPr>
            <p:cNvPr id="1690" name="Line 453"/>
            <p:cNvSpPr>
              <a:spLocks noChangeShapeType="1"/>
            </p:cNvSpPr>
            <p:nvPr/>
          </p:nvSpPr>
          <p:spPr bwMode="auto">
            <a:xfrm>
              <a:off x="3318" y="3620"/>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91" name="Line 454"/>
            <p:cNvSpPr>
              <a:spLocks noChangeShapeType="1"/>
            </p:cNvSpPr>
            <p:nvPr/>
          </p:nvSpPr>
          <p:spPr bwMode="auto">
            <a:xfrm>
              <a:off x="3318" y="334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92" name="Line 455"/>
            <p:cNvSpPr>
              <a:spLocks noChangeShapeType="1"/>
            </p:cNvSpPr>
            <p:nvPr/>
          </p:nvSpPr>
          <p:spPr bwMode="auto">
            <a:xfrm>
              <a:off x="3256" y="3348"/>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693" name="Picture 456" descr="arrow.png"/>
          <p:cNvPicPr>
            <a:picLocks noChangeAspect="1" noChangeArrowheads="1"/>
          </p:cNvPicPr>
          <p:nvPr/>
        </p:nvPicPr>
        <p:blipFill>
          <a:blip r:embed="rId3"/>
          <a:srcRect/>
          <a:stretch>
            <a:fillRect/>
          </a:stretch>
        </p:blipFill>
        <p:spPr bwMode="auto">
          <a:xfrm rot="10800000">
            <a:off x="5168900" y="5267325"/>
            <a:ext cx="82550" cy="95250"/>
          </a:xfrm>
          <a:prstGeom prst="rect">
            <a:avLst/>
          </a:prstGeom>
          <a:noFill/>
        </p:spPr>
      </p:pic>
      <p:grpSp>
        <p:nvGrpSpPr>
          <p:cNvPr id="1694" name="Group 457"/>
          <p:cNvGrpSpPr>
            <a:grpSpLocks/>
          </p:cNvGrpSpPr>
          <p:nvPr/>
        </p:nvGrpSpPr>
        <p:grpSpPr bwMode="auto">
          <a:xfrm>
            <a:off x="723900" y="2667000"/>
            <a:ext cx="3086100" cy="3441700"/>
            <a:chOff x="456" y="1680"/>
            <a:chExt cx="1944" cy="2168"/>
          </a:xfrm>
        </p:grpSpPr>
        <p:sp>
          <p:nvSpPr>
            <p:cNvPr id="1695" name="Line 458"/>
            <p:cNvSpPr>
              <a:spLocks noChangeShapeType="1"/>
            </p:cNvSpPr>
            <p:nvPr/>
          </p:nvSpPr>
          <p:spPr bwMode="auto">
            <a:xfrm>
              <a:off x="460" y="1684"/>
              <a:ext cx="2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96" name="Line 459"/>
            <p:cNvSpPr>
              <a:spLocks noChangeShapeType="1"/>
            </p:cNvSpPr>
            <p:nvPr/>
          </p:nvSpPr>
          <p:spPr bwMode="auto">
            <a:xfrm>
              <a:off x="690" y="1684"/>
              <a:ext cx="0" cy="204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97" name="Line 460"/>
            <p:cNvSpPr>
              <a:spLocks noChangeShapeType="1"/>
            </p:cNvSpPr>
            <p:nvPr/>
          </p:nvSpPr>
          <p:spPr bwMode="auto">
            <a:xfrm>
              <a:off x="690" y="3732"/>
              <a:ext cx="171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98" name="Line 461"/>
            <p:cNvSpPr>
              <a:spLocks noChangeShapeType="1"/>
            </p:cNvSpPr>
            <p:nvPr/>
          </p:nvSpPr>
          <p:spPr bwMode="auto">
            <a:xfrm>
              <a:off x="2400" y="3732"/>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699" name="Line 462"/>
            <p:cNvSpPr>
              <a:spLocks noChangeShapeType="1"/>
            </p:cNvSpPr>
            <p:nvPr/>
          </p:nvSpPr>
          <p:spPr bwMode="auto">
            <a:xfrm>
              <a:off x="2328" y="3844"/>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700" name="Picture 463" descr="arrow.png"/>
          <p:cNvPicPr>
            <a:picLocks noChangeAspect="1" noChangeArrowheads="1"/>
          </p:cNvPicPr>
          <p:nvPr/>
        </p:nvPicPr>
        <p:blipFill>
          <a:blip r:embed="rId3"/>
          <a:srcRect/>
          <a:stretch>
            <a:fillRect/>
          </a:stretch>
        </p:blipFill>
        <p:spPr bwMode="auto">
          <a:xfrm rot="10800000">
            <a:off x="3695700" y="6054725"/>
            <a:ext cx="82550" cy="95250"/>
          </a:xfrm>
          <a:prstGeom prst="rect">
            <a:avLst/>
          </a:prstGeom>
          <a:noFill/>
        </p:spPr>
      </p:pic>
      <p:grpSp>
        <p:nvGrpSpPr>
          <p:cNvPr id="1701" name="Group 464"/>
          <p:cNvGrpSpPr>
            <a:grpSpLocks/>
          </p:cNvGrpSpPr>
          <p:nvPr/>
        </p:nvGrpSpPr>
        <p:grpSpPr bwMode="auto">
          <a:xfrm>
            <a:off x="3086100" y="5994400"/>
            <a:ext cx="647700" cy="647700"/>
            <a:chOff x="1944" y="3776"/>
            <a:chExt cx="408" cy="408"/>
          </a:xfrm>
        </p:grpSpPr>
        <p:sp>
          <p:nvSpPr>
            <p:cNvPr id="1702" name="Rectangle 465"/>
            <p:cNvSpPr>
              <a:spLocks noChangeArrowheads="1"/>
            </p:cNvSpPr>
            <p:nvPr/>
          </p:nvSpPr>
          <p:spPr bwMode="auto">
            <a:xfrm>
              <a:off x="1968" y="3776"/>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703" name="Line 466"/>
            <p:cNvSpPr>
              <a:spLocks noChangeShapeType="1"/>
            </p:cNvSpPr>
            <p:nvPr/>
          </p:nvSpPr>
          <p:spPr bwMode="auto">
            <a:xfrm>
              <a:off x="1968" y="391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04" name="Line 467"/>
            <p:cNvSpPr>
              <a:spLocks noChangeShapeType="1"/>
            </p:cNvSpPr>
            <p:nvPr/>
          </p:nvSpPr>
          <p:spPr bwMode="auto">
            <a:xfrm>
              <a:off x="1968" y="404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05" name="Text Box 468"/>
            <p:cNvSpPr txBox="1">
              <a:spLocks noChangeArrowheads="1"/>
            </p:cNvSpPr>
            <p:nvPr/>
          </p:nvSpPr>
          <p:spPr bwMode="auto">
            <a:xfrm>
              <a:off x="1968" y="3776"/>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MT</a:t>
              </a:r>
            </a:p>
          </p:txBody>
        </p:sp>
        <p:sp>
          <p:nvSpPr>
            <p:cNvPr id="1706" name="Text Box 469"/>
            <p:cNvSpPr txBox="1">
              <a:spLocks noChangeArrowheads="1"/>
            </p:cNvSpPr>
            <p:nvPr/>
          </p:nvSpPr>
          <p:spPr bwMode="auto">
            <a:xfrm>
              <a:off x="1944" y="3924"/>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Montana</a:t>
              </a:r>
            </a:p>
          </p:txBody>
        </p:sp>
        <p:sp>
          <p:nvSpPr>
            <p:cNvPr id="1707" name="Oval 470"/>
            <p:cNvSpPr>
              <a:spLocks noChangeArrowheads="1"/>
            </p:cNvSpPr>
            <p:nvPr/>
          </p:nvSpPr>
          <p:spPr bwMode="auto">
            <a:xfrm>
              <a:off x="2128" y="4096"/>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708" name="Group 471"/>
          <p:cNvGrpSpPr>
            <a:grpSpLocks/>
          </p:cNvGrpSpPr>
          <p:nvPr/>
        </p:nvGrpSpPr>
        <p:grpSpPr bwMode="auto">
          <a:xfrm>
            <a:off x="2959100" y="6096000"/>
            <a:ext cx="457200" cy="444500"/>
            <a:chOff x="1864" y="3840"/>
            <a:chExt cx="288" cy="280"/>
          </a:xfrm>
        </p:grpSpPr>
        <p:sp>
          <p:nvSpPr>
            <p:cNvPr id="1709" name="Line 472"/>
            <p:cNvSpPr>
              <a:spLocks noChangeShapeType="1"/>
            </p:cNvSpPr>
            <p:nvPr/>
          </p:nvSpPr>
          <p:spPr bwMode="auto">
            <a:xfrm>
              <a:off x="1926" y="4116"/>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10" name="Line 473"/>
            <p:cNvSpPr>
              <a:spLocks noChangeShapeType="1"/>
            </p:cNvSpPr>
            <p:nvPr/>
          </p:nvSpPr>
          <p:spPr bwMode="auto">
            <a:xfrm>
              <a:off x="1926" y="384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11" name="Line 474"/>
            <p:cNvSpPr>
              <a:spLocks noChangeShapeType="1"/>
            </p:cNvSpPr>
            <p:nvPr/>
          </p:nvSpPr>
          <p:spPr bwMode="auto">
            <a:xfrm>
              <a:off x="1864" y="3844"/>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712" name="Picture 475" descr="arrow.png"/>
          <p:cNvPicPr>
            <a:picLocks noChangeAspect="1" noChangeArrowheads="1"/>
          </p:cNvPicPr>
          <p:nvPr/>
        </p:nvPicPr>
        <p:blipFill>
          <a:blip r:embed="rId3"/>
          <a:srcRect/>
          <a:stretch>
            <a:fillRect/>
          </a:stretch>
        </p:blipFill>
        <p:spPr bwMode="auto">
          <a:xfrm rot="10800000">
            <a:off x="2959100" y="6054725"/>
            <a:ext cx="82550" cy="95250"/>
          </a:xfrm>
          <a:prstGeom prst="rect">
            <a:avLst/>
          </a:prstGeom>
          <a:noFill/>
        </p:spPr>
      </p:pic>
      <p:grpSp>
        <p:nvGrpSpPr>
          <p:cNvPr id="1713" name="Group 476"/>
          <p:cNvGrpSpPr>
            <a:grpSpLocks/>
          </p:cNvGrpSpPr>
          <p:nvPr/>
        </p:nvGrpSpPr>
        <p:grpSpPr bwMode="auto">
          <a:xfrm>
            <a:off x="723900" y="1587500"/>
            <a:ext cx="6032500" cy="584200"/>
            <a:chOff x="456" y="1000"/>
            <a:chExt cx="3800" cy="368"/>
          </a:xfrm>
        </p:grpSpPr>
        <p:sp>
          <p:nvSpPr>
            <p:cNvPr id="1714" name="Line 477"/>
            <p:cNvSpPr>
              <a:spLocks noChangeShapeType="1"/>
            </p:cNvSpPr>
            <p:nvPr/>
          </p:nvSpPr>
          <p:spPr bwMode="auto">
            <a:xfrm>
              <a:off x="460" y="1004"/>
              <a:ext cx="48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15" name="Line 478"/>
            <p:cNvSpPr>
              <a:spLocks noChangeShapeType="1"/>
            </p:cNvSpPr>
            <p:nvPr/>
          </p:nvSpPr>
          <p:spPr bwMode="auto">
            <a:xfrm>
              <a:off x="940" y="1004"/>
              <a:ext cx="0" cy="24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16" name="Line 479"/>
            <p:cNvSpPr>
              <a:spLocks noChangeShapeType="1"/>
            </p:cNvSpPr>
            <p:nvPr/>
          </p:nvSpPr>
          <p:spPr bwMode="auto">
            <a:xfrm>
              <a:off x="940" y="1252"/>
              <a:ext cx="3316"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17" name="Line 480"/>
            <p:cNvSpPr>
              <a:spLocks noChangeShapeType="1"/>
            </p:cNvSpPr>
            <p:nvPr/>
          </p:nvSpPr>
          <p:spPr bwMode="auto">
            <a:xfrm>
              <a:off x="4256" y="1252"/>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18" name="Line 481"/>
            <p:cNvSpPr>
              <a:spLocks noChangeShapeType="1"/>
            </p:cNvSpPr>
            <p:nvPr/>
          </p:nvSpPr>
          <p:spPr bwMode="auto">
            <a:xfrm>
              <a:off x="4184" y="1364"/>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719" name="Picture 482" descr="arrow.png"/>
          <p:cNvPicPr>
            <a:picLocks noChangeAspect="1" noChangeArrowheads="1"/>
          </p:cNvPicPr>
          <p:nvPr/>
        </p:nvPicPr>
        <p:blipFill>
          <a:blip r:embed="rId3"/>
          <a:srcRect/>
          <a:stretch>
            <a:fillRect/>
          </a:stretch>
        </p:blipFill>
        <p:spPr bwMode="auto">
          <a:xfrm rot="10800000">
            <a:off x="6642100" y="2117725"/>
            <a:ext cx="82550" cy="95250"/>
          </a:xfrm>
          <a:prstGeom prst="rect">
            <a:avLst/>
          </a:prstGeom>
          <a:noFill/>
        </p:spPr>
      </p:pic>
      <p:grpSp>
        <p:nvGrpSpPr>
          <p:cNvPr id="1720" name="Group 483"/>
          <p:cNvGrpSpPr>
            <a:grpSpLocks/>
          </p:cNvGrpSpPr>
          <p:nvPr/>
        </p:nvGrpSpPr>
        <p:grpSpPr bwMode="auto">
          <a:xfrm>
            <a:off x="6032500" y="2057400"/>
            <a:ext cx="647700" cy="647700"/>
            <a:chOff x="3800" y="1296"/>
            <a:chExt cx="408" cy="408"/>
          </a:xfrm>
        </p:grpSpPr>
        <p:sp>
          <p:nvSpPr>
            <p:cNvPr id="1721" name="Rectangle 484"/>
            <p:cNvSpPr>
              <a:spLocks noChangeArrowheads="1"/>
            </p:cNvSpPr>
            <p:nvPr/>
          </p:nvSpPr>
          <p:spPr bwMode="auto">
            <a:xfrm>
              <a:off x="3824" y="1296"/>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722" name="Line 485"/>
            <p:cNvSpPr>
              <a:spLocks noChangeShapeType="1"/>
            </p:cNvSpPr>
            <p:nvPr/>
          </p:nvSpPr>
          <p:spPr bwMode="auto">
            <a:xfrm>
              <a:off x="3824" y="143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23" name="Line 486"/>
            <p:cNvSpPr>
              <a:spLocks noChangeShapeType="1"/>
            </p:cNvSpPr>
            <p:nvPr/>
          </p:nvSpPr>
          <p:spPr bwMode="auto">
            <a:xfrm>
              <a:off x="3824" y="156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24" name="Text Box 487"/>
            <p:cNvSpPr txBox="1">
              <a:spLocks noChangeArrowheads="1"/>
            </p:cNvSpPr>
            <p:nvPr/>
          </p:nvSpPr>
          <p:spPr bwMode="auto">
            <a:xfrm>
              <a:off x="3824" y="1296"/>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NC</a:t>
              </a:r>
            </a:p>
          </p:txBody>
        </p:sp>
        <p:sp>
          <p:nvSpPr>
            <p:cNvPr id="1725" name="Text Box 488"/>
            <p:cNvSpPr txBox="1">
              <a:spLocks noChangeArrowheads="1"/>
            </p:cNvSpPr>
            <p:nvPr/>
          </p:nvSpPr>
          <p:spPr bwMode="auto">
            <a:xfrm>
              <a:off x="3800" y="1420"/>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North</a:t>
              </a:r>
            </a:p>
            <a:p>
              <a:pPr algn="ctr" eaLnBrk="1" hangingPunct="1">
                <a:lnSpc>
                  <a:spcPct val="75000"/>
                </a:lnSpc>
              </a:pPr>
              <a:r>
                <a:rPr lang="en-US" sz="700" b="0">
                  <a:latin typeface="Helvetica Neue" charset="0"/>
                </a:rPr>
                <a:t>Carolina</a:t>
              </a:r>
            </a:p>
          </p:txBody>
        </p:sp>
        <p:sp>
          <p:nvSpPr>
            <p:cNvPr id="1726" name="Oval 489"/>
            <p:cNvSpPr>
              <a:spLocks noChangeArrowheads="1"/>
            </p:cNvSpPr>
            <p:nvPr/>
          </p:nvSpPr>
          <p:spPr bwMode="auto">
            <a:xfrm>
              <a:off x="3984" y="1616"/>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727" name="Group 490"/>
          <p:cNvGrpSpPr>
            <a:grpSpLocks/>
          </p:cNvGrpSpPr>
          <p:nvPr/>
        </p:nvGrpSpPr>
        <p:grpSpPr bwMode="auto">
          <a:xfrm>
            <a:off x="5905500" y="2159000"/>
            <a:ext cx="457200" cy="444500"/>
            <a:chOff x="3720" y="1360"/>
            <a:chExt cx="288" cy="280"/>
          </a:xfrm>
        </p:grpSpPr>
        <p:sp>
          <p:nvSpPr>
            <p:cNvPr id="1728" name="Line 491"/>
            <p:cNvSpPr>
              <a:spLocks noChangeShapeType="1"/>
            </p:cNvSpPr>
            <p:nvPr/>
          </p:nvSpPr>
          <p:spPr bwMode="auto">
            <a:xfrm>
              <a:off x="3782" y="1636"/>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29" name="Line 492"/>
            <p:cNvSpPr>
              <a:spLocks noChangeShapeType="1"/>
            </p:cNvSpPr>
            <p:nvPr/>
          </p:nvSpPr>
          <p:spPr bwMode="auto">
            <a:xfrm>
              <a:off x="3782" y="136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30" name="Line 493"/>
            <p:cNvSpPr>
              <a:spLocks noChangeShapeType="1"/>
            </p:cNvSpPr>
            <p:nvPr/>
          </p:nvSpPr>
          <p:spPr bwMode="auto">
            <a:xfrm>
              <a:off x="3720" y="1364"/>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731" name="Picture 494" descr="arrow.png"/>
          <p:cNvPicPr>
            <a:picLocks noChangeAspect="1" noChangeArrowheads="1"/>
          </p:cNvPicPr>
          <p:nvPr/>
        </p:nvPicPr>
        <p:blipFill>
          <a:blip r:embed="rId3"/>
          <a:srcRect/>
          <a:stretch>
            <a:fillRect/>
          </a:stretch>
        </p:blipFill>
        <p:spPr bwMode="auto">
          <a:xfrm rot="10800000">
            <a:off x="5905500" y="2117725"/>
            <a:ext cx="82550" cy="95250"/>
          </a:xfrm>
          <a:prstGeom prst="rect">
            <a:avLst/>
          </a:prstGeom>
          <a:noFill/>
        </p:spPr>
      </p:pic>
      <p:grpSp>
        <p:nvGrpSpPr>
          <p:cNvPr id="1732" name="Group 495"/>
          <p:cNvGrpSpPr>
            <a:grpSpLocks/>
          </p:cNvGrpSpPr>
          <p:nvPr/>
        </p:nvGrpSpPr>
        <p:grpSpPr bwMode="auto">
          <a:xfrm>
            <a:off x="723900" y="1803400"/>
            <a:ext cx="4559300" cy="1155700"/>
            <a:chOff x="456" y="1136"/>
            <a:chExt cx="2872" cy="728"/>
          </a:xfrm>
        </p:grpSpPr>
        <p:sp>
          <p:nvSpPr>
            <p:cNvPr id="1733" name="Line 496"/>
            <p:cNvSpPr>
              <a:spLocks noChangeShapeType="1"/>
            </p:cNvSpPr>
            <p:nvPr/>
          </p:nvSpPr>
          <p:spPr bwMode="auto">
            <a:xfrm>
              <a:off x="460" y="1140"/>
              <a:ext cx="4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34" name="Line 497"/>
            <p:cNvSpPr>
              <a:spLocks noChangeShapeType="1"/>
            </p:cNvSpPr>
            <p:nvPr/>
          </p:nvSpPr>
          <p:spPr bwMode="auto">
            <a:xfrm>
              <a:off x="890" y="1140"/>
              <a:ext cx="0" cy="60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35" name="Line 498"/>
            <p:cNvSpPr>
              <a:spLocks noChangeShapeType="1"/>
            </p:cNvSpPr>
            <p:nvPr/>
          </p:nvSpPr>
          <p:spPr bwMode="auto">
            <a:xfrm>
              <a:off x="890" y="1748"/>
              <a:ext cx="2438"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36" name="Line 499"/>
            <p:cNvSpPr>
              <a:spLocks noChangeShapeType="1"/>
            </p:cNvSpPr>
            <p:nvPr/>
          </p:nvSpPr>
          <p:spPr bwMode="auto">
            <a:xfrm>
              <a:off x="3328" y="1748"/>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37" name="Line 500"/>
            <p:cNvSpPr>
              <a:spLocks noChangeShapeType="1"/>
            </p:cNvSpPr>
            <p:nvPr/>
          </p:nvSpPr>
          <p:spPr bwMode="auto">
            <a:xfrm>
              <a:off x="3256" y="1860"/>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738" name="Picture 501" descr="arrow.png"/>
          <p:cNvPicPr>
            <a:picLocks noChangeAspect="1" noChangeArrowheads="1"/>
          </p:cNvPicPr>
          <p:nvPr/>
        </p:nvPicPr>
        <p:blipFill>
          <a:blip r:embed="rId3"/>
          <a:srcRect/>
          <a:stretch>
            <a:fillRect/>
          </a:stretch>
        </p:blipFill>
        <p:spPr bwMode="auto">
          <a:xfrm rot="10800000">
            <a:off x="5168900" y="2905125"/>
            <a:ext cx="82550" cy="95250"/>
          </a:xfrm>
          <a:prstGeom prst="rect">
            <a:avLst/>
          </a:prstGeom>
          <a:noFill/>
        </p:spPr>
      </p:pic>
      <p:grpSp>
        <p:nvGrpSpPr>
          <p:cNvPr id="1739" name="Group 502"/>
          <p:cNvGrpSpPr>
            <a:grpSpLocks/>
          </p:cNvGrpSpPr>
          <p:nvPr/>
        </p:nvGrpSpPr>
        <p:grpSpPr bwMode="auto">
          <a:xfrm>
            <a:off x="4559300" y="2844800"/>
            <a:ext cx="647700" cy="647700"/>
            <a:chOff x="2872" y="1792"/>
            <a:chExt cx="408" cy="408"/>
          </a:xfrm>
        </p:grpSpPr>
        <p:sp>
          <p:nvSpPr>
            <p:cNvPr id="1740" name="Rectangle 503"/>
            <p:cNvSpPr>
              <a:spLocks noChangeArrowheads="1"/>
            </p:cNvSpPr>
            <p:nvPr/>
          </p:nvSpPr>
          <p:spPr bwMode="auto">
            <a:xfrm>
              <a:off x="2896" y="1792"/>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741" name="Line 504"/>
            <p:cNvSpPr>
              <a:spLocks noChangeShapeType="1"/>
            </p:cNvSpPr>
            <p:nvPr/>
          </p:nvSpPr>
          <p:spPr bwMode="auto">
            <a:xfrm>
              <a:off x="2896" y="192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42" name="Line 505"/>
            <p:cNvSpPr>
              <a:spLocks noChangeShapeType="1"/>
            </p:cNvSpPr>
            <p:nvPr/>
          </p:nvSpPr>
          <p:spPr bwMode="auto">
            <a:xfrm>
              <a:off x="2896" y="2064"/>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43" name="Text Box 506"/>
            <p:cNvSpPr txBox="1">
              <a:spLocks noChangeArrowheads="1"/>
            </p:cNvSpPr>
            <p:nvPr/>
          </p:nvSpPr>
          <p:spPr bwMode="auto">
            <a:xfrm>
              <a:off x="2896" y="1792"/>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ND</a:t>
              </a:r>
            </a:p>
          </p:txBody>
        </p:sp>
        <p:sp>
          <p:nvSpPr>
            <p:cNvPr id="1744" name="Text Box 507"/>
            <p:cNvSpPr txBox="1">
              <a:spLocks noChangeArrowheads="1"/>
            </p:cNvSpPr>
            <p:nvPr/>
          </p:nvSpPr>
          <p:spPr bwMode="auto">
            <a:xfrm>
              <a:off x="2872" y="1916"/>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North</a:t>
              </a:r>
            </a:p>
            <a:p>
              <a:pPr algn="ctr" eaLnBrk="1" hangingPunct="1">
                <a:lnSpc>
                  <a:spcPct val="75000"/>
                </a:lnSpc>
              </a:pPr>
              <a:r>
                <a:rPr lang="en-US" sz="700" b="0">
                  <a:latin typeface="Helvetica Neue" charset="0"/>
                </a:rPr>
                <a:t>Dakota</a:t>
              </a:r>
            </a:p>
          </p:txBody>
        </p:sp>
        <p:sp>
          <p:nvSpPr>
            <p:cNvPr id="1745" name="Oval 508"/>
            <p:cNvSpPr>
              <a:spLocks noChangeArrowheads="1"/>
            </p:cNvSpPr>
            <p:nvPr/>
          </p:nvSpPr>
          <p:spPr bwMode="auto">
            <a:xfrm>
              <a:off x="3056" y="2112"/>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746" name="Group 509"/>
          <p:cNvGrpSpPr>
            <a:grpSpLocks/>
          </p:cNvGrpSpPr>
          <p:nvPr/>
        </p:nvGrpSpPr>
        <p:grpSpPr bwMode="auto">
          <a:xfrm>
            <a:off x="4432300" y="2946400"/>
            <a:ext cx="457200" cy="444500"/>
            <a:chOff x="2792" y="1856"/>
            <a:chExt cx="288" cy="280"/>
          </a:xfrm>
        </p:grpSpPr>
        <p:sp>
          <p:nvSpPr>
            <p:cNvPr id="1747" name="Line 510"/>
            <p:cNvSpPr>
              <a:spLocks noChangeShapeType="1"/>
            </p:cNvSpPr>
            <p:nvPr/>
          </p:nvSpPr>
          <p:spPr bwMode="auto">
            <a:xfrm>
              <a:off x="2854" y="2132"/>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48" name="Line 511"/>
            <p:cNvSpPr>
              <a:spLocks noChangeShapeType="1"/>
            </p:cNvSpPr>
            <p:nvPr/>
          </p:nvSpPr>
          <p:spPr bwMode="auto">
            <a:xfrm>
              <a:off x="2854" y="1860"/>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49" name="Line 512"/>
            <p:cNvSpPr>
              <a:spLocks noChangeShapeType="1"/>
            </p:cNvSpPr>
            <p:nvPr/>
          </p:nvSpPr>
          <p:spPr bwMode="auto">
            <a:xfrm>
              <a:off x="2792" y="1860"/>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750" name="Picture 513" descr="arrow.png"/>
          <p:cNvPicPr>
            <a:picLocks noChangeAspect="1" noChangeArrowheads="1"/>
          </p:cNvPicPr>
          <p:nvPr/>
        </p:nvPicPr>
        <p:blipFill>
          <a:blip r:embed="rId3"/>
          <a:srcRect/>
          <a:stretch>
            <a:fillRect/>
          </a:stretch>
        </p:blipFill>
        <p:spPr bwMode="auto">
          <a:xfrm rot="10800000">
            <a:off x="4432300" y="2905125"/>
            <a:ext cx="82550" cy="95250"/>
          </a:xfrm>
          <a:prstGeom prst="rect">
            <a:avLst/>
          </a:prstGeom>
          <a:noFill/>
        </p:spPr>
      </p:pic>
      <p:grpSp>
        <p:nvGrpSpPr>
          <p:cNvPr id="1751" name="Group 514"/>
          <p:cNvGrpSpPr>
            <a:grpSpLocks/>
          </p:cNvGrpSpPr>
          <p:nvPr/>
        </p:nvGrpSpPr>
        <p:grpSpPr bwMode="auto">
          <a:xfrm>
            <a:off x="723900" y="2019300"/>
            <a:ext cx="2349500" cy="1727200"/>
            <a:chOff x="456" y="1272"/>
            <a:chExt cx="1480" cy="1088"/>
          </a:xfrm>
        </p:grpSpPr>
        <p:sp>
          <p:nvSpPr>
            <p:cNvPr id="1752" name="Line 515"/>
            <p:cNvSpPr>
              <a:spLocks noChangeShapeType="1"/>
            </p:cNvSpPr>
            <p:nvPr/>
          </p:nvSpPr>
          <p:spPr bwMode="auto">
            <a:xfrm>
              <a:off x="460" y="1276"/>
              <a:ext cx="38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53" name="Line 516"/>
            <p:cNvSpPr>
              <a:spLocks noChangeShapeType="1"/>
            </p:cNvSpPr>
            <p:nvPr/>
          </p:nvSpPr>
          <p:spPr bwMode="auto">
            <a:xfrm>
              <a:off x="840" y="1276"/>
              <a:ext cx="0" cy="96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54" name="Line 517"/>
            <p:cNvSpPr>
              <a:spLocks noChangeShapeType="1"/>
            </p:cNvSpPr>
            <p:nvPr/>
          </p:nvSpPr>
          <p:spPr bwMode="auto">
            <a:xfrm>
              <a:off x="840" y="2244"/>
              <a:ext cx="1096"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55" name="Line 518"/>
            <p:cNvSpPr>
              <a:spLocks noChangeShapeType="1"/>
            </p:cNvSpPr>
            <p:nvPr/>
          </p:nvSpPr>
          <p:spPr bwMode="auto">
            <a:xfrm>
              <a:off x="1936" y="2244"/>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56" name="Line 519"/>
            <p:cNvSpPr>
              <a:spLocks noChangeShapeType="1"/>
            </p:cNvSpPr>
            <p:nvPr/>
          </p:nvSpPr>
          <p:spPr bwMode="auto">
            <a:xfrm>
              <a:off x="1864" y="2356"/>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757" name="Picture 520" descr="arrow.png"/>
          <p:cNvPicPr>
            <a:picLocks noChangeAspect="1" noChangeArrowheads="1"/>
          </p:cNvPicPr>
          <p:nvPr/>
        </p:nvPicPr>
        <p:blipFill>
          <a:blip r:embed="rId3"/>
          <a:srcRect/>
          <a:stretch>
            <a:fillRect/>
          </a:stretch>
        </p:blipFill>
        <p:spPr bwMode="auto">
          <a:xfrm rot="10800000">
            <a:off x="2959100" y="3692525"/>
            <a:ext cx="82550" cy="95250"/>
          </a:xfrm>
          <a:prstGeom prst="rect">
            <a:avLst/>
          </a:prstGeom>
          <a:noFill/>
        </p:spPr>
      </p:pic>
      <p:grpSp>
        <p:nvGrpSpPr>
          <p:cNvPr id="1758" name="Group 521"/>
          <p:cNvGrpSpPr>
            <a:grpSpLocks/>
          </p:cNvGrpSpPr>
          <p:nvPr/>
        </p:nvGrpSpPr>
        <p:grpSpPr bwMode="auto">
          <a:xfrm>
            <a:off x="2349500" y="3632200"/>
            <a:ext cx="647700" cy="647700"/>
            <a:chOff x="1480" y="2288"/>
            <a:chExt cx="408" cy="408"/>
          </a:xfrm>
        </p:grpSpPr>
        <p:sp>
          <p:nvSpPr>
            <p:cNvPr id="1759" name="Rectangle 522"/>
            <p:cNvSpPr>
              <a:spLocks noChangeArrowheads="1"/>
            </p:cNvSpPr>
            <p:nvPr/>
          </p:nvSpPr>
          <p:spPr bwMode="auto">
            <a:xfrm>
              <a:off x="1504" y="2288"/>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760" name="Line 523"/>
            <p:cNvSpPr>
              <a:spLocks noChangeShapeType="1"/>
            </p:cNvSpPr>
            <p:nvPr/>
          </p:nvSpPr>
          <p:spPr bwMode="auto">
            <a:xfrm>
              <a:off x="1504" y="2424"/>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61" name="Line 524"/>
            <p:cNvSpPr>
              <a:spLocks noChangeShapeType="1"/>
            </p:cNvSpPr>
            <p:nvPr/>
          </p:nvSpPr>
          <p:spPr bwMode="auto">
            <a:xfrm>
              <a:off x="1504" y="2560"/>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62" name="Text Box 525"/>
            <p:cNvSpPr txBox="1">
              <a:spLocks noChangeArrowheads="1"/>
            </p:cNvSpPr>
            <p:nvPr/>
          </p:nvSpPr>
          <p:spPr bwMode="auto">
            <a:xfrm>
              <a:off x="1504" y="2288"/>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NE</a:t>
              </a:r>
            </a:p>
          </p:txBody>
        </p:sp>
        <p:sp>
          <p:nvSpPr>
            <p:cNvPr id="1763" name="Text Box 526"/>
            <p:cNvSpPr txBox="1">
              <a:spLocks noChangeArrowheads="1"/>
            </p:cNvSpPr>
            <p:nvPr/>
          </p:nvSpPr>
          <p:spPr bwMode="auto">
            <a:xfrm>
              <a:off x="1480" y="2436"/>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Nebraska</a:t>
              </a:r>
            </a:p>
          </p:txBody>
        </p:sp>
        <p:sp>
          <p:nvSpPr>
            <p:cNvPr id="1764" name="Oval 527"/>
            <p:cNvSpPr>
              <a:spLocks noChangeArrowheads="1"/>
            </p:cNvSpPr>
            <p:nvPr/>
          </p:nvSpPr>
          <p:spPr bwMode="auto">
            <a:xfrm>
              <a:off x="1664" y="2608"/>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765" name="Group 528"/>
          <p:cNvGrpSpPr>
            <a:grpSpLocks/>
          </p:cNvGrpSpPr>
          <p:nvPr/>
        </p:nvGrpSpPr>
        <p:grpSpPr bwMode="auto">
          <a:xfrm>
            <a:off x="2222500" y="3733800"/>
            <a:ext cx="457200" cy="444500"/>
            <a:chOff x="1400" y="2352"/>
            <a:chExt cx="288" cy="280"/>
          </a:xfrm>
        </p:grpSpPr>
        <p:sp>
          <p:nvSpPr>
            <p:cNvPr id="1766" name="Line 529"/>
            <p:cNvSpPr>
              <a:spLocks noChangeShapeType="1"/>
            </p:cNvSpPr>
            <p:nvPr/>
          </p:nvSpPr>
          <p:spPr bwMode="auto">
            <a:xfrm>
              <a:off x="1462" y="2628"/>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67" name="Line 530"/>
            <p:cNvSpPr>
              <a:spLocks noChangeShapeType="1"/>
            </p:cNvSpPr>
            <p:nvPr/>
          </p:nvSpPr>
          <p:spPr bwMode="auto">
            <a:xfrm>
              <a:off x="1462" y="2356"/>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68" name="Line 531"/>
            <p:cNvSpPr>
              <a:spLocks noChangeShapeType="1"/>
            </p:cNvSpPr>
            <p:nvPr/>
          </p:nvSpPr>
          <p:spPr bwMode="auto">
            <a:xfrm>
              <a:off x="1400" y="2356"/>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769" name="Picture 532" descr="arrow.png"/>
          <p:cNvPicPr>
            <a:picLocks noChangeAspect="1" noChangeArrowheads="1"/>
          </p:cNvPicPr>
          <p:nvPr/>
        </p:nvPicPr>
        <p:blipFill>
          <a:blip r:embed="rId3"/>
          <a:srcRect/>
          <a:stretch>
            <a:fillRect/>
          </a:stretch>
        </p:blipFill>
        <p:spPr bwMode="auto">
          <a:xfrm rot="10800000">
            <a:off x="2222500" y="3692525"/>
            <a:ext cx="82550" cy="95250"/>
          </a:xfrm>
          <a:prstGeom prst="rect">
            <a:avLst/>
          </a:prstGeom>
          <a:noFill/>
        </p:spPr>
      </p:pic>
      <p:grpSp>
        <p:nvGrpSpPr>
          <p:cNvPr id="1770" name="Group 533"/>
          <p:cNvGrpSpPr>
            <a:grpSpLocks/>
          </p:cNvGrpSpPr>
          <p:nvPr/>
        </p:nvGrpSpPr>
        <p:grpSpPr bwMode="auto">
          <a:xfrm>
            <a:off x="723900" y="2667000"/>
            <a:ext cx="3822700" cy="3441700"/>
            <a:chOff x="456" y="1680"/>
            <a:chExt cx="2408" cy="2168"/>
          </a:xfrm>
        </p:grpSpPr>
        <p:sp>
          <p:nvSpPr>
            <p:cNvPr id="1771" name="Line 534"/>
            <p:cNvSpPr>
              <a:spLocks noChangeShapeType="1"/>
            </p:cNvSpPr>
            <p:nvPr/>
          </p:nvSpPr>
          <p:spPr bwMode="auto">
            <a:xfrm>
              <a:off x="460" y="1684"/>
              <a:ext cx="2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72" name="Line 535"/>
            <p:cNvSpPr>
              <a:spLocks noChangeShapeType="1"/>
            </p:cNvSpPr>
            <p:nvPr/>
          </p:nvSpPr>
          <p:spPr bwMode="auto">
            <a:xfrm>
              <a:off x="690" y="1684"/>
              <a:ext cx="0" cy="204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73" name="Line 536"/>
            <p:cNvSpPr>
              <a:spLocks noChangeShapeType="1"/>
            </p:cNvSpPr>
            <p:nvPr/>
          </p:nvSpPr>
          <p:spPr bwMode="auto">
            <a:xfrm>
              <a:off x="690" y="3732"/>
              <a:ext cx="2174"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74" name="Line 537"/>
            <p:cNvSpPr>
              <a:spLocks noChangeShapeType="1"/>
            </p:cNvSpPr>
            <p:nvPr/>
          </p:nvSpPr>
          <p:spPr bwMode="auto">
            <a:xfrm>
              <a:off x="2864" y="3732"/>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75" name="Line 538"/>
            <p:cNvSpPr>
              <a:spLocks noChangeShapeType="1"/>
            </p:cNvSpPr>
            <p:nvPr/>
          </p:nvSpPr>
          <p:spPr bwMode="auto">
            <a:xfrm>
              <a:off x="2792" y="3844"/>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776" name="Picture 539" descr="arrow.png"/>
          <p:cNvPicPr>
            <a:picLocks noChangeAspect="1" noChangeArrowheads="1"/>
          </p:cNvPicPr>
          <p:nvPr/>
        </p:nvPicPr>
        <p:blipFill>
          <a:blip r:embed="rId3"/>
          <a:srcRect/>
          <a:stretch>
            <a:fillRect/>
          </a:stretch>
        </p:blipFill>
        <p:spPr bwMode="auto">
          <a:xfrm rot="10800000">
            <a:off x="4432300" y="6054725"/>
            <a:ext cx="82550" cy="95250"/>
          </a:xfrm>
          <a:prstGeom prst="rect">
            <a:avLst/>
          </a:prstGeom>
          <a:noFill/>
        </p:spPr>
      </p:pic>
      <p:grpSp>
        <p:nvGrpSpPr>
          <p:cNvPr id="1777" name="Group 540"/>
          <p:cNvGrpSpPr>
            <a:grpSpLocks/>
          </p:cNvGrpSpPr>
          <p:nvPr/>
        </p:nvGrpSpPr>
        <p:grpSpPr bwMode="auto">
          <a:xfrm>
            <a:off x="3822700" y="5994400"/>
            <a:ext cx="647700" cy="647700"/>
            <a:chOff x="2408" y="3776"/>
            <a:chExt cx="408" cy="408"/>
          </a:xfrm>
        </p:grpSpPr>
        <p:sp>
          <p:nvSpPr>
            <p:cNvPr id="1778" name="Rectangle 541"/>
            <p:cNvSpPr>
              <a:spLocks noChangeArrowheads="1"/>
            </p:cNvSpPr>
            <p:nvPr/>
          </p:nvSpPr>
          <p:spPr bwMode="auto">
            <a:xfrm>
              <a:off x="2432" y="3776"/>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779" name="Line 542"/>
            <p:cNvSpPr>
              <a:spLocks noChangeShapeType="1"/>
            </p:cNvSpPr>
            <p:nvPr/>
          </p:nvSpPr>
          <p:spPr bwMode="auto">
            <a:xfrm>
              <a:off x="2432" y="391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80" name="Line 543"/>
            <p:cNvSpPr>
              <a:spLocks noChangeShapeType="1"/>
            </p:cNvSpPr>
            <p:nvPr/>
          </p:nvSpPr>
          <p:spPr bwMode="auto">
            <a:xfrm>
              <a:off x="2432" y="404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81" name="Text Box 544"/>
            <p:cNvSpPr txBox="1">
              <a:spLocks noChangeArrowheads="1"/>
            </p:cNvSpPr>
            <p:nvPr/>
          </p:nvSpPr>
          <p:spPr bwMode="auto">
            <a:xfrm>
              <a:off x="2432" y="3776"/>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NH</a:t>
              </a:r>
            </a:p>
          </p:txBody>
        </p:sp>
        <p:sp>
          <p:nvSpPr>
            <p:cNvPr id="1782" name="Text Box 545"/>
            <p:cNvSpPr txBox="1">
              <a:spLocks noChangeArrowheads="1"/>
            </p:cNvSpPr>
            <p:nvPr/>
          </p:nvSpPr>
          <p:spPr bwMode="auto">
            <a:xfrm>
              <a:off x="2408" y="3900"/>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New</a:t>
              </a:r>
            </a:p>
            <a:p>
              <a:pPr algn="ctr" eaLnBrk="1" hangingPunct="1">
                <a:lnSpc>
                  <a:spcPct val="75000"/>
                </a:lnSpc>
              </a:pPr>
              <a:r>
                <a:rPr lang="en-US" sz="700" b="0">
                  <a:latin typeface="Helvetica Neue" charset="0"/>
                </a:rPr>
                <a:t>Hampshire</a:t>
              </a:r>
            </a:p>
          </p:txBody>
        </p:sp>
        <p:sp>
          <p:nvSpPr>
            <p:cNvPr id="1783" name="Oval 546"/>
            <p:cNvSpPr>
              <a:spLocks noChangeArrowheads="1"/>
            </p:cNvSpPr>
            <p:nvPr/>
          </p:nvSpPr>
          <p:spPr bwMode="auto">
            <a:xfrm>
              <a:off x="2592" y="4096"/>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784" name="Group 547"/>
          <p:cNvGrpSpPr>
            <a:grpSpLocks/>
          </p:cNvGrpSpPr>
          <p:nvPr/>
        </p:nvGrpSpPr>
        <p:grpSpPr bwMode="auto">
          <a:xfrm>
            <a:off x="3695700" y="6096000"/>
            <a:ext cx="457200" cy="444500"/>
            <a:chOff x="2328" y="3840"/>
            <a:chExt cx="288" cy="280"/>
          </a:xfrm>
        </p:grpSpPr>
        <p:sp>
          <p:nvSpPr>
            <p:cNvPr id="1785" name="Line 548"/>
            <p:cNvSpPr>
              <a:spLocks noChangeShapeType="1"/>
            </p:cNvSpPr>
            <p:nvPr/>
          </p:nvSpPr>
          <p:spPr bwMode="auto">
            <a:xfrm>
              <a:off x="2390" y="4116"/>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86" name="Line 549"/>
            <p:cNvSpPr>
              <a:spLocks noChangeShapeType="1"/>
            </p:cNvSpPr>
            <p:nvPr/>
          </p:nvSpPr>
          <p:spPr bwMode="auto">
            <a:xfrm>
              <a:off x="2390" y="384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87" name="Line 550"/>
            <p:cNvSpPr>
              <a:spLocks noChangeShapeType="1"/>
            </p:cNvSpPr>
            <p:nvPr/>
          </p:nvSpPr>
          <p:spPr bwMode="auto">
            <a:xfrm>
              <a:off x="2328" y="3844"/>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788" name="Picture 551" descr="arrow.png"/>
          <p:cNvPicPr>
            <a:picLocks noChangeAspect="1" noChangeArrowheads="1"/>
          </p:cNvPicPr>
          <p:nvPr/>
        </p:nvPicPr>
        <p:blipFill>
          <a:blip r:embed="rId3"/>
          <a:srcRect/>
          <a:stretch>
            <a:fillRect/>
          </a:stretch>
        </p:blipFill>
        <p:spPr bwMode="auto">
          <a:xfrm rot="10800000">
            <a:off x="3695700" y="6054725"/>
            <a:ext cx="82550" cy="95250"/>
          </a:xfrm>
          <a:prstGeom prst="rect">
            <a:avLst/>
          </a:prstGeom>
          <a:noFill/>
        </p:spPr>
      </p:pic>
      <p:grpSp>
        <p:nvGrpSpPr>
          <p:cNvPr id="1789" name="Group 552"/>
          <p:cNvGrpSpPr>
            <a:grpSpLocks/>
          </p:cNvGrpSpPr>
          <p:nvPr/>
        </p:nvGrpSpPr>
        <p:grpSpPr bwMode="auto">
          <a:xfrm>
            <a:off x="723900" y="1587500"/>
            <a:ext cx="6769100" cy="584200"/>
            <a:chOff x="456" y="1000"/>
            <a:chExt cx="4264" cy="368"/>
          </a:xfrm>
        </p:grpSpPr>
        <p:sp>
          <p:nvSpPr>
            <p:cNvPr id="1790" name="Line 553"/>
            <p:cNvSpPr>
              <a:spLocks noChangeShapeType="1"/>
            </p:cNvSpPr>
            <p:nvPr/>
          </p:nvSpPr>
          <p:spPr bwMode="auto">
            <a:xfrm>
              <a:off x="460" y="1004"/>
              <a:ext cx="48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91" name="Line 554"/>
            <p:cNvSpPr>
              <a:spLocks noChangeShapeType="1"/>
            </p:cNvSpPr>
            <p:nvPr/>
          </p:nvSpPr>
          <p:spPr bwMode="auto">
            <a:xfrm>
              <a:off x="940" y="1004"/>
              <a:ext cx="0" cy="24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92" name="Line 555"/>
            <p:cNvSpPr>
              <a:spLocks noChangeShapeType="1"/>
            </p:cNvSpPr>
            <p:nvPr/>
          </p:nvSpPr>
          <p:spPr bwMode="auto">
            <a:xfrm>
              <a:off x="940" y="1252"/>
              <a:ext cx="378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93" name="Line 556"/>
            <p:cNvSpPr>
              <a:spLocks noChangeShapeType="1"/>
            </p:cNvSpPr>
            <p:nvPr/>
          </p:nvSpPr>
          <p:spPr bwMode="auto">
            <a:xfrm>
              <a:off x="4720" y="1252"/>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94" name="Line 557"/>
            <p:cNvSpPr>
              <a:spLocks noChangeShapeType="1"/>
            </p:cNvSpPr>
            <p:nvPr/>
          </p:nvSpPr>
          <p:spPr bwMode="auto">
            <a:xfrm>
              <a:off x="4648" y="1364"/>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795" name="Picture 558" descr="arrow.png"/>
          <p:cNvPicPr>
            <a:picLocks noChangeAspect="1" noChangeArrowheads="1"/>
          </p:cNvPicPr>
          <p:nvPr/>
        </p:nvPicPr>
        <p:blipFill>
          <a:blip r:embed="rId3"/>
          <a:srcRect/>
          <a:stretch>
            <a:fillRect/>
          </a:stretch>
        </p:blipFill>
        <p:spPr bwMode="auto">
          <a:xfrm rot="10800000">
            <a:off x="7378700" y="2117725"/>
            <a:ext cx="82550" cy="95250"/>
          </a:xfrm>
          <a:prstGeom prst="rect">
            <a:avLst/>
          </a:prstGeom>
          <a:noFill/>
        </p:spPr>
      </p:pic>
      <p:grpSp>
        <p:nvGrpSpPr>
          <p:cNvPr id="1796" name="Group 559"/>
          <p:cNvGrpSpPr>
            <a:grpSpLocks/>
          </p:cNvGrpSpPr>
          <p:nvPr/>
        </p:nvGrpSpPr>
        <p:grpSpPr bwMode="auto">
          <a:xfrm>
            <a:off x="6769100" y="2057400"/>
            <a:ext cx="647700" cy="647700"/>
            <a:chOff x="4264" y="1296"/>
            <a:chExt cx="408" cy="408"/>
          </a:xfrm>
        </p:grpSpPr>
        <p:sp>
          <p:nvSpPr>
            <p:cNvPr id="1797" name="Rectangle 560"/>
            <p:cNvSpPr>
              <a:spLocks noChangeArrowheads="1"/>
            </p:cNvSpPr>
            <p:nvPr/>
          </p:nvSpPr>
          <p:spPr bwMode="auto">
            <a:xfrm>
              <a:off x="4288" y="1296"/>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798" name="Line 561"/>
            <p:cNvSpPr>
              <a:spLocks noChangeShapeType="1"/>
            </p:cNvSpPr>
            <p:nvPr/>
          </p:nvSpPr>
          <p:spPr bwMode="auto">
            <a:xfrm>
              <a:off x="4288" y="143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799" name="Line 562"/>
            <p:cNvSpPr>
              <a:spLocks noChangeShapeType="1"/>
            </p:cNvSpPr>
            <p:nvPr/>
          </p:nvSpPr>
          <p:spPr bwMode="auto">
            <a:xfrm>
              <a:off x="4288" y="156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00" name="Text Box 563"/>
            <p:cNvSpPr txBox="1">
              <a:spLocks noChangeArrowheads="1"/>
            </p:cNvSpPr>
            <p:nvPr/>
          </p:nvSpPr>
          <p:spPr bwMode="auto">
            <a:xfrm>
              <a:off x="4288" y="1296"/>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NJ</a:t>
              </a:r>
            </a:p>
          </p:txBody>
        </p:sp>
        <p:sp>
          <p:nvSpPr>
            <p:cNvPr id="1801" name="Text Box 564"/>
            <p:cNvSpPr txBox="1">
              <a:spLocks noChangeArrowheads="1"/>
            </p:cNvSpPr>
            <p:nvPr/>
          </p:nvSpPr>
          <p:spPr bwMode="auto">
            <a:xfrm>
              <a:off x="4264" y="1420"/>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New</a:t>
              </a:r>
            </a:p>
            <a:p>
              <a:pPr algn="ctr" eaLnBrk="1" hangingPunct="1">
                <a:lnSpc>
                  <a:spcPct val="75000"/>
                </a:lnSpc>
              </a:pPr>
              <a:r>
                <a:rPr lang="en-US" sz="700" b="0">
                  <a:latin typeface="Helvetica Neue" charset="0"/>
                </a:rPr>
                <a:t>Jersey</a:t>
              </a:r>
            </a:p>
          </p:txBody>
        </p:sp>
        <p:sp>
          <p:nvSpPr>
            <p:cNvPr id="1802" name="Oval 565"/>
            <p:cNvSpPr>
              <a:spLocks noChangeArrowheads="1"/>
            </p:cNvSpPr>
            <p:nvPr/>
          </p:nvSpPr>
          <p:spPr bwMode="auto">
            <a:xfrm>
              <a:off x="4448" y="1616"/>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803" name="Group 566"/>
          <p:cNvGrpSpPr>
            <a:grpSpLocks/>
          </p:cNvGrpSpPr>
          <p:nvPr/>
        </p:nvGrpSpPr>
        <p:grpSpPr bwMode="auto">
          <a:xfrm>
            <a:off x="6642100" y="2159000"/>
            <a:ext cx="457200" cy="444500"/>
            <a:chOff x="4184" y="1360"/>
            <a:chExt cx="288" cy="280"/>
          </a:xfrm>
        </p:grpSpPr>
        <p:sp>
          <p:nvSpPr>
            <p:cNvPr id="1804" name="Line 567"/>
            <p:cNvSpPr>
              <a:spLocks noChangeShapeType="1"/>
            </p:cNvSpPr>
            <p:nvPr/>
          </p:nvSpPr>
          <p:spPr bwMode="auto">
            <a:xfrm>
              <a:off x="4246" y="1636"/>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05" name="Line 568"/>
            <p:cNvSpPr>
              <a:spLocks noChangeShapeType="1"/>
            </p:cNvSpPr>
            <p:nvPr/>
          </p:nvSpPr>
          <p:spPr bwMode="auto">
            <a:xfrm>
              <a:off x="4246" y="136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06" name="Line 569"/>
            <p:cNvSpPr>
              <a:spLocks noChangeShapeType="1"/>
            </p:cNvSpPr>
            <p:nvPr/>
          </p:nvSpPr>
          <p:spPr bwMode="auto">
            <a:xfrm>
              <a:off x="4184" y="1364"/>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807" name="Picture 570" descr="arrow.png"/>
          <p:cNvPicPr>
            <a:picLocks noChangeAspect="1" noChangeArrowheads="1"/>
          </p:cNvPicPr>
          <p:nvPr/>
        </p:nvPicPr>
        <p:blipFill>
          <a:blip r:embed="rId3"/>
          <a:srcRect/>
          <a:stretch>
            <a:fillRect/>
          </a:stretch>
        </p:blipFill>
        <p:spPr bwMode="auto">
          <a:xfrm rot="10800000">
            <a:off x="6642100" y="2117725"/>
            <a:ext cx="82550" cy="95250"/>
          </a:xfrm>
          <a:prstGeom prst="rect">
            <a:avLst/>
          </a:prstGeom>
          <a:noFill/>
        </p:spPr>
      </p:pic>
      <p:grpSp>
        <p:nvGrpSpPr>
          <p:cNvPr id="1808" name="Group 571"/>
          <p:cNvGrpSpPr>
            <a:grpSpLocks/>
          </p:cNvGrpSpPr>
          <p:nvPr/>
        </p:nvGrpSpPr>
        <p:grpSpPr bwMode="auto">
          <a:xfrm>
            <a:off x="723900" y="2235200"/>
            <a:ext cx="2349500" cy="2298700"/>
            <a:chOff x="456" y="1408"/>
            <a:chExt cx="1480" cy="1448"/>
          </a:xfrm>
        </p:grpSpPr>
        <p:sp>
          <p:nvSpPr>
            <p:cNvPr id="1809" name="Line 572"/>
            <p:cNvSpPr>
              <a:spLocks noChangeShapeType="1"/>
            </p:cNvSpPr>
            <p:nvPr/>
          </p:nvSpPr>
          <p:spPr bwMode="auto">
            <a:xfrm>
              <a:off x="460" y="1412"/>
              <a:ext cx="3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10" name="Line 573"/>
            <p:cNvSpPr>
              <a:spLocks noChangeShapeType="1"/>
            </p:cNvSpPr>
            <p:nvPr/>
          </p:nvSpPr>
          <p:spPr bwMode="auto">
            <a:xfrm>
              <a:off x="790" y="1412"/>
              <a:ext cx="0" cy="132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11" name="Line 574"/>
            <p:cNvSpPr>
              <a:spLocks noChangeShapeType="1"/>
            </p:cNvSpPr>
            <p:nvPr/>
          </p:nvSpPr>
          <p:spPr bwMode="auto">
            <a:xfrm>
              <a:off x="790" y="2740"/>
              <a:ext cx="1146"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12" name="Line 575"/>
            <p:cNvSpPr>
              <a:spLocks noChangeShapeType="1"/>
            </p:cNvSpPr>
            <p:nvPr/>
          </p:nvSpPr>
          <p:spPr bwMode="auto">
            <a:xfrm>
              <a:off x="1936" y="2740"/>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13" name="Line 576"/>
            <p:cNvSpPr>
              <a:spLocks noChangeShapeType="1"/>
            </p:cNvSpPr>
            <p:nvPr/>
          </p:nvSpPr>
          <p:spPr bwMode="auto">
            <a:xfrm>
              <a:off x="1864" y="2852"/>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814" name="Picture 577" descr="arrow.png"/>
          <p:cNvPicPr>
            <a:picLocks noChangeAspect="1" noChangeArrowheads="1"/>
          </p:cNvPicPr>
          <p:nvPr/>
        </p:nvPicPr>
        <p:blipFill>
          <a:blip r:embed="rId3"/>
          <a:srcRect/>
          <a:stretch>
            <a:fillRect/>
          </a:stretch>
        </p:blipFill>
        <p:spPr bwMode="auto">
          <a:xfrm rot="10800000">
            <a:off x="2959100" y="4479925"/>
            <a:ext cx="82550" cy="95250"/>
          </a:xfrm>
          <a:prstGeom prst="rect">
            <a:avLst/>
          </a:prstGeom>
          <a:noFill/>
        </p:spPr>
      </p:pic>
      <p:grpSp>
        <p:nvGrpSpPr>
          <p:cNvPr id="1815" name="Group 578"/>
          <p:cNvGrpSpPr>
            <a:grpSpLocks/>
          </p:cNvGrpSpPr>
          <p:nvPr/>
        </p:nvGrpSpPr>
        <p:grpSpPr bwMode="auto">
          <a:xfrm>
            <a:off x="2349500" y="4419600"/>
            <a:ext cx="647700" cy="647700"/>
            <a:chOff x="1480" y="2784"/>
            <a:chExt cx="408" cy="408"/>
          </a:xfrm>
        </p:grpSpPr>
        <p:sp>
          <p:nvSpPr>
            <p:cNvPr id="1816" name="Rectangle 579"/>
            <p:cNvSpPr>
              <a:spLocks noChangeArrowheads="1"/>
            </p:cNvSpPr>
            <p:nvPr/>
          </p:nvSpPr>
          <p:spPr bwMode="auto">
            <a:xfrm>
              <a:off x="1504" y="2784"/>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817" name="Line 580"/>
            <p:cNvSpPr>
              <a:spLocks noChangeShapeType="1"/>
            </p:cNvSpPr>
            <p:nvPr/>
          </p:nvSpPr>
          <p:spPr bwMode="auto">
            <a:xfrm>
              <a:off x="1504" y="2920"/>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18" name="Line 581"/>
            <p:cNvSpPr>
              <a:spLocks noChangeShapeType="1"/>
            </p:cNvSpPr>
            <p:nvPr/>
          </p:nvSpPr>
          <p:spPr bwMode="auto">
            <a:xfrm>
              <a:off x="1504" y="3056"/>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19" name="Text Box 582"/>
            <p:cNvSpPr txBox="1">
              <a:spLocks noChangeArrowheads="1"/>
            </p:cNvSpPr>
            <p:nvPr/>
          </p:nvSpPr>
          <p:spPr bwMode="auto">
            <a:xfrm>
              <a:off x="1504" y="2784"/>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NM</a:t>
              </a:r>
            </a:p>
          </p:txBody>
        </p:sp>
        <p:sp>
          <p:nvSpPr>
            <p:cNvPr id="1820" name="Text Box 583"/>
            <p:cNvSpPr txBox="1">
              <a:spLocks noChangeArrowheads="1"/>
            </p:cNvSpPr>
            <p:nvPr/>
          </p:nvSpPr>
          <p:spPr bwMode="auto">
            <a:xfrm>
              <a:off x="1480" y="2908"/>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New</a:t>
              </a:r>
            </a:p>
            <a:p>
              <a:pPr algn="ctr" eaLnBrk="1" hangingPunct="1">
                <a:lnSpc>
                  <a:spcPct val="75000"/>
                </a:lnSpc>
              </a:pPr>
              <a:r>
                <a:rPr lang="en-US" sz="700" b="0">
                  <a:latin typeface="Helvetica Neue" charset="0"/>
                </a:rPr>
                <a:t>Mexico</a:t>
              </a:r>
            </a:p>
          </p:txBody>
        </p:sp>
        <p:sp>
          <p:nvSpPr>
            <p:cNvPr id="1821" name="Oval 584"/>
            <p:cNvSpPr>
              <a:spLocks noChangeArrowheads="1"/>
            </p:cNvSpPr>
            <p:nvPr/>
          </p:nvSpPr>
          <p:spPr bwMode="auto">
            <a:xfrm>
              <a:off x="1664" y="3104"/>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822" name="Group 585"/>
          <p:cNvGrpSpPr>
            <a:grpSpLocks/>
          </p:cNvGrpSpPr>
          <p:nvPr/>
        </p:nvGrpSpPr>
        <p:grpSpPr bwMode="auto">
          <a:xfrm>
            <a:off x="2222500" y="4521200"/>
            <a:ext cx="457200" cy="444500"/>
            <a:chOff x="1400" y="2848"/>
            <a:chExt cx="288" cy="280"/>
          </a:xfrm>
        </p:grpSpPr>
        <p:sp>
          <p:nvSpPr>
            <p:cNvPr id="1823" name="Line 586"/>
            <p:cNvSpPr>
              <a:spLocks noChangeShapeType="1"/>
            </p:cNvSpPr>
            <p:nvPr/>
          </p:nvSpPr>
          <p:spPr bwMode="auto">
            <a:xfrm>
              <a:off x="1462" y="3124"/>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24" name="Line 587"/>
            <p:cNvSpPr>
              <a:spLocks noChangeShapeType="1"/>
            </p:cNvSpPr>
            <p:nvPr/>
          </p:nvSpPr>
          <p:spPr bwMode="auto">
            <a:xfrm>
              <a:off x="1462" y="2852"/>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25" name="Line 588"/>
            <p:cNvSpPr>
              <a:spLocks noChangeShapeType="1"/>
            </p:cNvSpPr>
            <p:nvPr/>
          </p:nvSpPr>
          <p:spPr bwMode="auto">
            <a:xfrm>
              <a:off x="1400" y="2852"/>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826" name="Picture 589" descr="arrow.png"/>
          <p:cNvPicPr>
            <a:picLocks noChangeAspect="1" noChangeArrowheads="1"/>
          </p:cNvPicPr>
          <p:nvPr/>
        </p:nvPicPr>
        <p:blipFill>
          <a:blip r:embed="rId3"/>
          <a:srcRect/>
          <a:stretch>
            <a:fillRect/>
          </a:stretch>
        </p:blipFill>
        <p:spPr bwMode="auto">
          <a:xfrm rot="10800000">
            <a:off x="2222500" y="4479925"/>
            <a:ext cx="82550" cy="95250"/>
          </a:xfrm>
          <a:prstGeom prst="rect">
            <a:avLst/>
          </a:prstGeom>
          <a:noFill/>
        </p:spPr>
      </p:pic>
      <p:grpSp>
        <p:nvGrpSpPr>
          <p:cNvPr id="1827" name="Group 590"/>
          <p:cNvGrpSpPr>
            <a:grpSpLocks/>
          </p:cNvGrpSpPr>
          <p:nvPr/>
        </p:nvGrpSpPr>
        <p:grpSpPr bwMode="auto">
          <a:xfrm>
            <a:off x="723900" y="2667000"/>
            <a:ext cx="4559300" cy="3441700"/>
            <a:chOff x="456" y="1680"/>
            <a:chExt cx="2872" cy="2168"/>
          </a:xfrm>
        </p:grpSpPr>
        <p:sp>
          <p:nvSpPr>
            <p:cNvPr id="1828" name="Line 591"/>
            <p:cNvSpPr>
              <a:spLocks noChangeShapeType="1"/>
            </p:cNvSpPr>
            <p:nvPr/>
          </p:nvSpPr>
          <p:spPr bwMode="auto">
            <a:xfrm>
              <a:off x="460" y="1684"/>
              <a:ext cx="2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29" name="Line 592"/>
            <p:cNvSpPr>
              <a:spLocks noChangeShapeType="1"/>
            </p:cNvSpPr>
            <p:nvPr/>
          </p:nvSpPr>
          <p:spPr bwMode="auto">
            <a:xfrm>
              <a:off x="690" y="1684"/>
              <a:ext cx="0" cy="204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30" name="Line 593"/>
            <p:cNvSpPr>
              <a:spLocks noChangeShapeType="1"/>
            </p:cNvSpPr>
            <p:nvPr/>
          </p:nvSpPr>
          <p:spPr bwMode="auto">
            <a:xfrm>
              <a:off x="690" y="3732"/>
              <a:ext cx="2638"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31" name="Line 594"/>
            <p:cNvSpPr>
              <a:spLocks noChangeShapeType="1"/>
            </p:cNvSpPr>
            <p:nvPr/>
          </p:nvSpPr>
          <p:spPr bwMode="auto">
            <a:xfrm>
              <a:off x="3328" y="3732"/>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32" name="Line 595"/>
            <p:cNvSpPr>
              <a:spLocks noChangeShapeType="1"/>
            </p:cNvSpPr>
            <p:nvPr/>
          </p:nvSpPr>
          <p:spPr bwMode="auto">
            <a:xfrm>
              <a:off x="3256" y="3844"/>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833" name="Picture 596" descr="arrow.png"/>
          <p:cNvPicPr>
            <a:picLocks noChangeAspect="1" noChangeArrowheads="1"/>
          </p:cNvPicPr>
          <p:nvPr/>
        </p:nvPicPr>
        <p:blipFill>
          <a:blip r:embed="rId3"/>
          <a:srcRect/>
          <a:stretch>
            <a:fillRect/>
          </a:stretch>
        </p:blipFill>
        <p:spPr bwMode="auto">
          <a:xfrm rot="10800000">
            <a:off x="5168900" y="6054725"/>
            <a:ext cx="82550" cy="95250"/>
          </a:xfrm>
          <a:prstGeom prst="rect">
            <a:avLst/>
          </a:prstGeom>
          <a:noFill/>
        </p:spPr>
      </p:pic>
      <p:grpSp>
        <p:nvGrpSpPr>
          <p:cNvPr id="1834" name="Group 597"/>
          <p:cNvGrpSpPr>
            <a:grpSpLocks/>
          </p:cNvGrpSpPr>
          <p:nvPr/>
        </p:nvGrpSpPr>
        <p:grpSpPr bwMode="auto">
          <a:xfrm>
            <a:off x="4559300" y="5994400"/>
            <a:ext cx="647700" cy="647700"/>
            <a:chOff x="2872" y="3776"/>
            <a:chExt cx="408" cy="408"/>
          </a:xfrm>
        </p:grpSpPr>
        <p:sp>
          <p:nvSpPr>
            <p:cNvPr id="1835" name="Rectangle 598"/>
            <p:cNvSpPr>
              <a:spLocks noChangeArrowheads="1"/>
            </p:cNvSpPr>
            <p:nvPr/>
          </p:nvSpPr>
          <p:spPr bwMode="auto">
            <a:xfrm>
              <a:off x="2896" y="3776"/>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836" name="Line 599"/>
            <p:cNvSpPr>
              <a:spLocks noChangeShapeType="1"/>
            </p:cNvSpPr>
            <p:nvPr/>
          </p:nvSpPr>
          <p:spPr bwMode="auto">
            <a:xfrm>
              <a:off x="2896" y="391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37" name="Line 600"/>
            <p:cNvSpPr>
              <a:spLocks noChangeShapeType="1"/>
            </p:cNvSpPr>
            <p:nvPr/>
          </p:nvSpPr>
          <p:spPr bwMode="auto">
            <a:xfrm>
              <a:off x="2896" y="404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38" name="Text Box 601"/>
            <p:cNvSpPr txBox="1">
              <a:spLocks noChangeArrowheads="1"/>
            </p:cNvSpPr>
            <p:nvPr/>
          </p:nvSpPr>
          <p:spPr bwMode="auto">
            <a:xfrm>
              <a:off x="2896" y="3776"/>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NV</a:t>
              </a:r>
            </a:p>
          </p:txBody>
        </p:sp>
        <p:sp>
          <p:nvSpPr>
            <p:cNvPr id="1839" name="Text Box 602"/>
            <p:cNvSpPr txBox="1">
              <a:spLocks noChangeArrowheads="1"/>
            </p:cNvSpPr>
            <p:nvPr/>
          </p:nvSpPr>
          <p:spPr bwMode="auto">
            <a:xfrm>
              <a:off x="2872" y="3924"/>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Nevada</a:t>
              </a:r>
            </a:p>
          </p:txBody>
        </p:sp>
        <p:sp>
          <p:nvSpPr>
            <p:cNvPr id="1840" name="Oval 603"/>
            <p:cNvSpPr>
              <a:spLocks noChangeArrowheads="1"/>
            </p:cNvSpPr>
            <p:nvPr/>
          </p:nvSpPr>
          <p:spPr bwMode="auto">
            <a:xfrm>
              <a:off x="3056" y="4096"/>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841" name="Group 604"/>
          <p:cNvGrpSpPr>
            <a:grpSpLocks/>
          </p:cNvGrpSpPr>
          <p:nvPr/>
        </p:nvGrpSpPr>
        <p:grpSpPr bwMode="auto">
          <a:xfrm>
            <a:off x="4432300" y="6096000"/>
            <a:ext cx="457200" cy="444500"/>
            <a:chOff x="2792" y="3840"/>
            <a:chExt cx="288" cy="280"/>
          </a:xfrm>
        </p:grpSpPr>
        <p:sp>
          <p:nvSpPr>
            <p:cNvPr id="1842" name="Line 605"/>
            <p:cNvSpPr>
              <a:spLocks noChangeShapeType="1"/>
            </p:cNvSpPr>
            <p:nvPr/>
          </p:nvSpPr>
          <p:spPr bwMode="auto">
            <a:xfrm>
              <a:off x="2854" y="4116"/>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43" name="Line 606"/>
            <p:cNvSpPr>
              <a:spLocks noChangeShapeType="1"/>
            </p:cNvSpPr>
            <p:nvPr/>
          </p:nvSpPr>
          <p:spPr bwMode="auto">
            <a:xfrm>
              <a:off x="2854" y="384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44" name="Line 607"/>
            <p:cNvSpPr>
              <a:spLocks noChangeShapeType="1"/>
            </p:cNvSpPr>
            <p:nvPr/>
          </p:nvSpPr>
          <p:spPr bwMode="auto">
            <a:xfrm>
              <a:off x="2792" y="3844"/>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845" name="Picture 608" descr="arrow.png"/>
          <p:cNvPicPr>
            <a:picLocks noChangeAspect="1" noChangeArrowheads="1"/>
          </p:cNvPicPr>
          <p:nvPr/>
        </p:nvPicPr>
        <p:blipFill>
          <a:blip r:embed="rId3"/>
          <a:srcRect/>
          <a:stretch>
            <a:fillRect/>
          </a:stretch>
        </p:blipFill>
        <p:spPr bwMode="auto">
          <a:xfrm rot="10800000">
            <a:off x="4432300" y="6054725"/>
            <a:ext cx="82550" cy="95250"/>
          </a:xfrm>
          <a:prstGeom prst="rect">
            <a:avLst/>
          </a:prstGeom>
          <a:noFill/>
        </p:spPr>
      </p:pic>
      <p:grpSp>
        <p:nvGrpSpPr>
          <p:cNvPr id="1846" name="Group 609"/>
          <p:cNvGrpSpPr>
            <a:grpSpLocks/>
          </p:cNvGrpSpPr>
          <p:nvPr/>
        </p:nvGrpSpPr>
        <p:grpSpPr bwMode="auto">
          <a:xfrm>
            <a:off x="723900" y="1803400"/>
            <a:ext cx="5295900" cy="1155700"/>
            <a:chOff x="456" y="1136"/>
            <a:chExt cx="3336" cy="728"/>
          </a:xfrm>
        </p:grpSpPr>
        <p:sp>
          <p:nvSpPr>
            <p:cNvPr id="1847" name="Line 610"/>
            <p:cNvSpPr>
              <a:spLocks noChangeShapeType="1"/>
            </p:cNvSpPr>
            <p:nvPr/>
          </p:nvSpPr>
          <p:spPr bwMode="auto">
            <a:xfrm>
              <a:off x="460" y="1140"/>
              <a:ext cx="4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48" name="Line 611"/>
            <p:cNvSpPr>
              <a:spLocks noChangeShapeType="1"/>
            </p:cNvSpPr>
            <p:nvPr/>
          </p:nvSpPr>
          <p:spPr bwMode="auto">
            <a:xfrm>
              <a:off x="890" y="1140"/>
              <a:ext cx="0" cy="60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49" name="Line 612"/>
            <p:cNvSpPr>
              <a:spLocks noChangeShapeType="1"/>
            </p:cNvSpPr>
            <p:nvPr/>
          </p:nvSpPr>
          <p:spPr bwMode="auto">
            <a:xfrm>
              <a:off x="890" y="1748"/>
              <a:ext cx="290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50" name="Line 613"/>
            <p:cNvSpPr>
              <a:spLocks noChangeShapeType="1"/>
            </p:cNvSpPr>
            <p:nvPr/>
          </p:nvSpPr>
          <p:spPr bwMode="auto">
            <a:xfrm>
              <a:off x="3792" y="1748"/>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51" name="Line 614"/>
            <p:cNvSpPr>
              <a:spLocks noChangeShapeType="1"/>
            </p:cNvSpPr>
            <p:nvPr/>
          </p:nvSpPr>
          <p:spPr bwMode="auto">
            <a:xfrm>
              <a:off x="3720" y="1860"/>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852" name="Picture 615" descr="arrow.png"/>
          <p:cNvPicPr>
            <a:picLocks noChangeAspect="1" noChangeArrowheads="1"/>
          </p:cNvPicPr>
          <p:nvPr/>
        </p:nvPicPr>
        <p:blipFill>
          <a:blip r:embed="rId3"/>
          <a:srcRect/>
          <a:stretch>
            <a:fillRect/>
          </a:stretch>
        </p:blipFill>
        <p:spPr bwMode="auto">
          <a:xfrm rot="10800000">
            <a:off x="5905500" y="2905125"/>
            <a:ext cx="82550" cy="95250"/>
          </a:xfrm>
          <a:prstGeom prst="rect">
            <a:avLst/>
          </a:prstGeom>
          <a:noFill/>
        </p:spPr>
      </p:pic>
      <p:grpSp>
        <p:nvGrpSpPr>
          <p:cNvPr id="1853" name="Group 616"/>
          <p:cNvGrpSpPr>
            <a:grpSpLocks/>
          </p:cNvGrpSpPr>
          <p:nvPr/>
        </p:nvGrpSpPr>
        <p:grpSpPr bwMode="auto">
          <a:xfrm>
            <a:off x="5295900" y="2844800"/>
            <a:ext cx="647700" cy="647700"/>
            <a:chOff x="3336" y="1792"/>
            <a:chExt cx="408" cy="408"/>
          </a:xfrm>
        </p:grpSpPr>
        <p:sp>
          <p:nvSpPr>
            <p:cNvPr id="1854" name="Rectangle 617"/>
            <p:cNvSpPr>
              <a:spLocks noChangeArrowheads="1"/>
            </p:cNvSpPr>
            <p:nvPr/>
          </p:nvSpPr>
          <p:spPr bwMode="auto">
            <a:xfrm>
              <a:off x="3360" y="1792"/>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855" name="Line 618"/>
            <p:cNvSpPr>
              <a:spLocks noChangeShapeType="1"/>
            </p:cNvSpPr>
            <p:nvPr/>
          </p:nvSpPr>
          <p:spPr bwMode="auto">
            <a:xfrm>
              <a:off x="3360" y="192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56" name="Line 619"/>
            <p:cNvSpPr>
              <a:spLocks noChangeShapeType="1"/>
            </p:cNvSpPr>
            <p:nvPr/>
          </p:nvSpPr>
          <p:spPr bwMode="auto">
            <a:xfrm>
              <a:off x="3360" y="2064"/>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57" name="Text Box 620"/>
            <p:cNvSpPr txBox="1">
              <a:spLocks noChangeArrowheads="1"/>
            </p:cNvSpPr>
            <p:nvPr/>
          </p:nvSpPr>
          <p:spPr bwMode="auto">
            <a:xfrm>
              <a:off x="3360" y="1792"/>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NY</a:t>
              </a:r>
            </a:p>
          </p:txBody>
        </p:sp>
        <p:sp>
          <p:nvSpPr>
            <p:cNvPr id="1858" name="Text Box 621"/>
            <p:cNvSpPr txBox="1">
              <a:spLocks noChangeArrowheads="1"/>
            </p:cNvSpPr>
            <p:nvPr/>
          </p:nvSpPr>
          <p:spPr bwMode="auto">
            <a:xfrm>
              <a:off x="3336" y="1916"/>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New</a:t>
              </a:r>
            </a:p>
            <a:p>
              <a:pPr algn="ctr" eaLnBrk="1" hangingPunct="1">
                <a:lnSpc>
                  <a:spcPct val="75000"/>
                </a:lnSpc>
              </a:pPr>
              <a:r>
                <a:rPr lang="en-US" sz="700" b="0">
                  <a:latin typeface="Helvetica Neue" charset="0"/>
                </a:rPr>
                <a:t>York</a:t>
              </a:r>
            </a:p>
          </p:txBody>
        </p:sp>
        <p:sp>
          <p:nvSpPr>
            <p:cNvPr id="1859" name="Oval 622"/>
            <p:cNvSpPr>
              <a:spLocks noChangeArrowheads="1"/>
            </p:cNvSpPr>
            <p:nvPr/>
          </p:nvSpPr>
          <p:spPr bwMode="auto">
            <a:xfrm>
              <a:off x="3520" y="2112"/>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860" name="Group 623"/>
          <p:cNvGrpSpPr>
            <a:grpSpLocks/>
          </p:cNvGrpSpPr>
          <p:nvPr/>
        </p:nvGrpSpPr>
        <p:grpSpPr bwMode="auto">
          <a:xfrm>
            <a:off x="5168900" y="2946400"/>
            <a:ext cx="457200" cy="444500"/>
            <a:chOff x="3256" y="1856"/>
            <a:chExt cx="288" cy="280"/>
          </a:xfrm>
        </p:grpSpPr>
        <p:sp>
          <p:nvSpPr>
            <p:cNvPr id="1861" name="Line 624"/>
            <p:cNvSpPr>
              <a:spLocks noChangeShapeType="1"/>
            </p:cNvSpPr>
            <p:nvPr/>
          </p:nvSpPr>
          <p:spPr bwMode="auto">
            <a:xfrm>
              <a:off x="3318" y="2132"/>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62" name="Line 625"/>
            <p:cNvSpPr>
              <a:spLocks noChangeShapeType="1"/>
            </p:cNvSpPr>
            <p:nvPr/>
          </p:nvSpPr>
          <p:spPr bwMode="auto">
            <a:xfrm>
              <a:off x="3318" y="1860"/>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63" name="Line 626"/>
            <p:cNvSpPr>
              <a:spLocks noChangeShapeType="1"/>
            </p:cNvSpPr>
            <p:nvPr/>
          </p:nvSpPr>
          <p:spPr bwMode="auto">
            <a:xfrm>
              <a:off x="3256" y="1860"/>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864" name="Picture 627" descr="arrow.png"/>
          <p:cNvPicPr>
            <a:picLocks noChangeAspect="1" noChangeArrowheads="1"/>
          </p:cNvPicPr>
          <p:nvPr/>
        </p:nvPicPr>
        <p:blipFill>
          <a:blip r:embed="rId3"/>
          <a:srcRect/>
          <a:stretch>
            <a:fillRect/>
          </a:stretch>
        </p:blipFill>
        <p:spPr bwMode="auto">
          <a:xfrm rot="10800000">
            <a:off x="5168900" y="2905125"/>
            <a:ext cx="82550" cy="95250"/>
          </a:xfrm>
          <a:prstGeom prst="rect">
            <a:avLst/>
          </a:prstGeom>
          <a:noFill/>
        </p:spPr>
      </p:pic>
      <p:grpSp>
        <p:nvGrpSpPr>
          <p:cNvPr id="1865" name="Group 628"/>
          <p:cNvGrpSpPr>
            <a:grpSpLocks/>
          </p:cNvGrpSpPr>
          <p:nvPr/>
        </p:nvGrpSpPr>
        <p:grpSpPr bwMode="auto">
          <a:xfrm>
            <a:off x="723900" y="2235200"/>
            <a:ext cx="3086100" cy="2298700"/>
            <a:chOff x="456" y="1408"/>
            <a:chExt cx="1944" cy="1448"/>
          </a:xfrm>
        </p:grpSpPr>
        <p:sp>
          <p:nvSpPr>
            <p:cNvPr id="1866" name="Line 629"/>
            <p:cNvSpPr>
              <a:spLocks noChangeShapeType="1"/>
            </p:cNvSpPr>
            <p:nvPr/>
          </p:nvSpPr>
          <p:spPr bwMode="auto">
            <a:xfrm>
              <a:off x="460" y="1412"/>
              <a:ext cx="3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67" name="Line 630"/>
            <p:cNvSpPr>
              <a:spLocks noChangeShapeType="1"/>
            </p:cNvSpPr>
            <p:nvPr/>
          </p:nvSpPr>
          <p:spPr bwMode="auto">
            <a:xfrm>
              <a:off x="790" y="1412"/>
              <a:ext cx="0" cy="132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68" name="Line 631"/>
            <p:cNvSpPr>
              <a:spLocks noChangeShapeType="1"/>
            </p:cNvSpPr>
            <p:nvPr/>
          </p:nvSpPr>
          <p:spPr bwMode="auto">
            <a:xfrm>
              <a:off x="790" y="2740"/>
              <a:ext cx="161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69" name="Line 632"/>
            <p:cNvSpPr>
              <a:spLocks noChangeShapeType="1"/>
            </p:cNvSpPr>
            <p:nvPr/>
          </p:nvSpPr>
          <p:spPr bwMode="auto">
            <a:xfrm>
              <a:off x="2400" y="2740"/>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70" name="Line 633"/>
            <p:cNvSpPr>
              <a:spLocks noChangeShapeType="1"/>
            </p:cNvSpPr>
            <p:nvPr/>
          </p:nvSpPr>
          <p:spPr bwMode="auto">
            <a:xfrm>
              <a:off x="2328" y="2852"/>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871" name="Picture 634" descr="arrow.png"/>
          <p:cNvPicPr>
            <a:picLocks noChangeAspect="1" noChangeArrowheads="1"/>
          </p:cNvPicPr>
          <p:nvPr/>
        </p:nvPicPr>
        <p:blipFill>
          <a:blip r:embed="rId3"/>
          <a:srcRect/>
          <a:stretch>
            <a:fillRect/>
          </a:stretch>
        </p:blipFill>
        <p:spPr bwMode="auto">
          <a:xfrm rot="10800000">
            <a:off x="3695700" y="4479925"/>
            <a:ext cx="82550" cy="95250"/>
          </a:xfrm>
          <a:prstGeom prst="rect">
            <a:avLst/>
          </a:prstGeom>
          <a:noFill/>
        </p:spPr>
      </p:pic>
      <p:grpSp>
        <p:nvGrpSpPr>
          <p:cNvPr id="1872" name="Group 635"/>
          <p:cNvGrpSpPr>
            <a:grpSpLocks/>
          </p:cNvGrpSpPr>
          <p:nvPr/>
        </p:nvGrpSpPr>
        <p:grpSpPr bwMode="auto">
          <a:xfrm>
            <a:off x="3086100" y="4419600"/>
            <a:ext cx="647700" cy="647700"/>
            <a:chOff x="1944" y="2784"/>
            <a:chExt cx="408" cy="408"/>
          </a:xfrm>
        </p:grpSpPr>
        <p:sp>
          <p:nvSpPr>
            <p:cNvPr id="1873" name="Rectangle 636"/>
            <p:cNvSpPr>
              <a:spLocks noChangeArrowheads="1"/>
            </p:cNvSpPr>
            <p:nvPr/>
          </p:nvSpPr>
          <p:spPr bwMode="auto">
            <a:xfrm>
              <a:off x="1968" y="2784"/>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874" name="Line 637"/>
            <p:cNvSpPr>
              <a:spLocks noChangeShapeType="1"/>
            </p:cNvSpPr>
            <p:nvPr/>
          </p:nvSpPr>
          <p:spPr bwMode="auto">
            <a:xfrm>
              <a:off x="1968" y="2920"/>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75" name="Line 638"/>
            <p:cNvSpPr>
              <a:spLocks noChangeShapeType="1"/>
            </p:cNvSpPr>
            <p:nvPr/>
          </p:nvSpPr>
          <p:spPr bwMode="auto">
            <a:xfrm>
              <a:off x="1968" y="3056"/>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76" name="Text Box 639"/>
            <p:cNvSpPr txBox="1">
              <a:spLocks noChangeArrowheads="1"/>
            </p:cNvSpPr>
            <p:nvPr/>
          </p:nvSpPr>
          <p:spPr bwMode="auto">
            <a:xfrm>
              <a:off x="1968" y="2784"/>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OH</a:t>
              </a:r>
            </a:p>
          </p:txBody>
        </p:sp>
        <p:sp>
          <p:nvSpPr>
            <p:cNvPr id="1877" name="Text Box 640"/>
            <p:cNvSpPr txBox="1">
              <a:spLocks noChangeArrowheads="1"/>
            </p:cNvSpPr>
            <p:nvPr/>
          </p:nvSpPr>
          <p:spPr bwMode="auto">
            <a:xfrm>
              <a:off x="1944" y="2932"/>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Ohio</a:t>
              </a:r>
            </a:p>
          </p:txBody>
        </p:sp>
        <p:sp>
          <p:nvSpPr>
            <p:cNvPr id="1878" name="Oval 641"/>
            <p:cNvSpPr>
              <a:spLocks noChangeArrowheads="1"/>
            </p:cNvSpPr>
            <p:nvPr/>
          </p:nvSpPr>
          <p:spPr bwMode="auto">
            <a:xfrm>
              <a:off x="2128" y="3104"/>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879" name="Group 642"/>
          <p:cNvGrpSpPr>
            <a:grpSpLocks/>
          </p:cNvGrpSpPr>
          <p:nvPr/>
        </p:nvGrpSpPr>
        <p:grpSpPr bwMode="auto">
          <a:xfrm>
            <a:off x="2959100" y="4521200"/>
            <a:ext cx="457200" cy="444500"/>
            <a:chOff x="1864" y="2848"/>
            <a:chExt cx="288" cy="280"/>
          </a:xfrm>
        </p:grpSpPr>
        <p:sp>
          <p:nvSpPr>
            <p:cNvPr id="1880" name="Line 643"/>
            <p:cNvSpPr>
              <a:spLocks noChangeShapeType="1"/>
            </p:cNvSpPr>
            <p:nvPr/>
          </p:nvSpPr>
          <p:spPr bwMode="auto">
            <a:xfrm>
              <a:off x="1926" y="3124"/>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81" name="Line 644"/>
            <p:cNvSpPr>
              <a:spLocks noChangeShapeType="1"/>
            </p:cNvSpPr>
            <p:nvPr/>
          </p:nvSpPr>
          <p:spPr bwMode="auto">
            <a:xfrm>
              <a:off x="1926" y="2852"/>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82" name="Line 645"/>
            <p:cNvSpPr>
              <a:spLocks noChangeShapeType="1"/>
            </p:cNvSpPr>
            <p:nvPr/>
          </p:nvSpPr>
          <p:spPr bwMode="auto">
            <a:xfrm>
              <a:off x="1864" y="2852"/>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883" name="Picture 646" descr="arrow.png"/>
          <p:cNvPicPr>
            <a:picLocks noChangeAspect="1" noChangeArrowheads="1"/>
          </p:cNvPicPr>
          <p:nvPr/>
        </p:nvPicPr>
        <p:blipFill>
          <a:blip r:embed="rId3"/>
          <a:srcRect/>
          <a:stretch>
            <a:fillRect/>
          </a:stretch>
        </p:blipFill>
        <p:spPr bwMode="auto">
          <a:xfrm rot="10800000">
            <a:off x="2959100" y="4479925"/>
            <a:ext cx="82550" cy="95250"/>
          </a:xfrm>
          <a:prstGeom prst="rect">
            <a:avLst/>
          </a:prstGeom>
          <a:noFill/>
        </p:spPr>
      </p:pic>
      <p:grpSp>
        <p:nvGrpSpPr>
          <p:cNvPr id="1884" name="Group 647"/>
          <p:cNvGrpSpPr>
            <a:grpSpLocks/>
          </p:cNvGrpSpPr>
          <p:nvPr/>
        </p:nvGrpSpPr>
        <p:grpSpPr bwMode="auto">
          <a:xfrm>
            <a:off x="723900" y="1193800"/>
            <a:ext cx="5295900" cy="190500"/>
            <a:chOff x="456" y="752"/>
            <a:chExt cx="3336" cy="120"/>
          </a:xfrm>
        </p:grpSpPr>
        <p:sp>
          <p:nvSpPr>
            <p:cNvPr id="1885" name="Line 648"/>
            <p:cNvSpPr>
              <a:spLocks noChangeShapeType="1"/>
            </p:cNvSpPr>
            <p:nvPr/>
          </p:nvSpPr>
          <p:spPr bwMode="auto">
            <a:xfrm>
              <a:off x="460" y="868"/>
              <a:ext cx="5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86" name="Line 649"/>
            <p:cNvSpPr>
              <a:spLocks noChangeShapeType="1"/>
            </p:cNvSpPr>
            <p:nvPr/>
          </p:nvSpPr>
          <p:spPr bwMode="auto">
            <a:xfrm>
              <a:off x="990" y="756"/>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87" name="Line 650"/>
            <p:cNvSpPr>
              <a:spLocks noChangeShapeType="1"/>
            </p:cNvSpPr>
            <p:nvPr/>
          </p:nvSpPr>
          <p:spPr bwMode="auto">
            <a:xfrm>
              <a:off x="990" y="756"/>
              <a:ext cx="280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88" name="Line 651"/>
            <p:cNvSpPr>
              <a:spLocks noChangeShapeType="1"/>
            </p:cNvSpPr>
            <p:nvPr/>
          </p:nvSpPr>
          <p:spPr bwMode="auto">
            <a:xfrm>
              <a:off x="3792" y="756"/>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89" name="Line 652"/>
            <p:cNvSpPr>
              <a:spLocks noChangeShapeType="1"/>
            </p:cNvSpPr>
            <p:nvPr/>
          </p:nvSpPr>
          <p:spPr bwMode="auto">
            <a:xfrm>
              <a:off x="3720" y="868"/>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890" name="Picture 653" descr="arrow.png"/>
          <p:cNvPicPr>
            <a:picLocks noChangeAspect="1" noChangeArrowheads="1"/>
          </p:cNvPicPr>
          <p:nvPr/>
        </p:nvPicPr>
        <p:blipFill>
          <a:blip r:embed="rId3"/>
          <a:srcRect/>
          <a:stretch>
            <a:fillRect/>
          </a:stretch>
        </p:blipFill>
        <p:spPr bwMode="auto">
          <a:xfrm rot="10800000">
            <a:off x="5905500" y="1330325"/>
            <a:ext cx="82550" cy="95250"/>
          </a:xfrm>
          <a:prstGeom prst="rect">
            <a:avLst/>
          </a:prstGeom>
          <a:noFill/>
        </p:spPr>
      </p:pic>
      <p:grpSp>
        <p:nvGrpSpPr>
          <p:cNvPr id="1891" name="Group 654"/>
          <p:cNvGrpSpPr>
            <a:grpSpLocks/>
          </p:cNvGrpSpPr>
          <p:nvPr/>
        </p:nvGrpSpPr>
        <p:grpSpPr bwMode="auto">
          <a:xfrm>
            <a:off x="5295900" y="1270000"/>
            <a:ext cx="647700" cy="647700"/>
            <a:chOff x="3336" y="800"/>
            <a:chExt cx="408" cy="408"/>
          </a:xfrm>
        </p:grpSpPr>
        <p:sp>
          <p:nvSpPr>
            <p:cNvPr id="1892" name="Rectangle 655"/>
            <p:cNvSpPr>
              <a:spLocks noChangeArrowheads="1"/>
            </p:cNvSpPr>
            <p:nvPr/>
          </p:nvSpPr>
          <p:spPr bwMode="auto">
            <a:xfrm>
              <a:off x="3360" y="800"/>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893" name="Line 656"/>
            <p:cNvSpPr>
              <a:spLocks noChangeShapeType="1"/>
            </p:cNvSpPr>
            <p:nvPr/>
          </p:nvSpPr>
          <p:spPr bwMode="auto">
            <a:xfrm>
              <a:off x="3360" y="936"/>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94" name="Line 657"/>
            <p:cNvSpPr>
              <a:spLocks noChangeShapeType="1"/>
            </p:cNvSpPr>
            <p:nvPr/>
          </p:nvSpPr>
          <p:spPr bwMode="auto">
            <a:xfrm>
              <a:off x="3360" y="107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895" name="Text Box 658"/>
            <p:cNvSpPr txBox="1">
              <a:spLocks noChangeArrowheads="1"/>
            </p:cNvSpPr>
            <p:nvPr/>
          </p:nvSpPr>
          <p:spPr bwMode="auto">
            <a:xfrm>
              <a:off x="3360" y="800"/>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OK</a:t>
              </a:r>
            </a:p>
          </p:txBody>
        </p:sp>
        <p:sp>
          <p:nvSpPr>
            <p:cNvPr id="1896" name="Text Box 659"/>
            <p:cNvSpPr txBox="1">
              <a:spLocks noChangeArrowheads="1"/>
            </p:cNvSpPr>
            <p:nvPr/>
          </p:nvSpPr>
          <p:spPr bwMode="auto">
            <a:xfrm>
              <a:off x="3336" y="948"/>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Oklahoma</a:t>
              </a:r>
            </a:p>
          </p:txBody>
        </p:sp>
        <p:sp>
          <p:nvSpPr>
            <p:cNvPr id="1897" name="Oval 660"/>
            <p:cNvSpPr>
              <a:spLocks noChangeArrowheads="1"/>
            </p:cNvSpPr>
            <p:nvPr/>
          </p:nvSpPr>
          <p:spPr bwMode="auto">
            <a:xfrm>
              <a:off x="3520" y="1120"/>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898" name="Group 661"/>
          <p:cNvGrpSpPr>
            <a:grpSpLocks/>
          </p:cNvGrpSpPr>
          <p:nvPr/>
        </p:nvGrpSpPr>
        <p:grpSpPr bwMode="auto">
          <a:xfrm>
            <a:off x="5168900" y="1371600"/>
            <a:ext cx="457200" cy="444500"/>
            <a:chOff x="3256" y="864"/>
            <a:chExt cx="288" cy="280"/>
          </a:xfrm>
        </p:grpSpPr>
        <p:sp>
          <p:nvSpPr>
            <p:cNvPr id="1899" name="Line 662"/>
            <p:cNvSpPr>
              <a:spLocks noChangeShapeType="1"/>
            </p:cNvSpPr>
            <p:nvPr/>
          </p:nvSpPr>
          <p:spPr bwMode="auto">
            <a:xfrm>
              <a:off x="3318" y="1140"/>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00" name="Line 663"/>
            <p:cNvSpPr>
              <a:spLocks noChangeShapeType="1"/>
            </p:cNvSpPr>
            <p:nvPr/>
          </p:nvSpPr>
          <p:spPr bwMode="auto">
            <a:xfrm>
              <a:off x="3318" y="86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01" name="Line 664"/>
            <p:cNvSpPr>
              <a:spLocks noChangeShapeType="1"/>
            </p:cNvSpPr>
            <p:nvPr/>
          </p:nvSpPr>
          <p:spPr bwMode="auto">
            <a:xfrm>
              <a:off x="3256" y="868"/>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902" name="Picture 665" descr="arrow.png"/>
          <p:cNvPicPr>
            <a:picLocks noChangeAspect="1" noChangeArrowheads="1"/>
          </p:cNvPicPr>
          <p:nvPr/>
        </p:nvPicPr>
        <p:blipFill>
          <a:blip r:embed="rId3"/>
          <a:srcRect/>
          <a:stretch>
            <a:fillRect/>
          </a:stretch>
        </p:blipFill>
        <p:spPr bwMode="auto">
          <a:xfrm rot="10800000">
            <a:off x="5168900" y="1330325"/>
            <a:ext cx="82550" cy="95250"/>
          </a:xfrm>
          <a:prstGeom prst="rect">
            <a:avLst/>
          </a:prstGeom>
          <a:noFill/>
        </p:spPr>
      </p:pic>
      <p:grpSp>
        <p:nvGrpSpPr>
          <p:cNvPr id="1903" name="Group 666"/>
          <p:cNvGrpSpPr>
            <a:grpSpLocks/>
          </p:cNvGrpSpPr>
          <p:nvPr/>
        </p:nvGrpSpPr>
        <p:grpSpPr bwMode="auto">
          <a:xfrm>
            <a:off x="723900" y="1193800"/>
            <a:ext cx="6032500" cy="190500"/>
            <a:chOff x="456" y="752"/>
            <a:chExt cx="3800" cy="120"/>
          </a:xfrm>
        </p:grpSpPr>
        <p:sp>
          <p:nvSpPr>
            <p:cNvPr id="1904" name="Line 667"/>
            <p:cNvSpPr>
              <a:spLocks noChangeShapeType="1"/>
            </p:cNvSpPr>
            <p:nvPr/>
          </p:nvSpPr>
          <p:spPr bwMode="auto">
            <a:xfrm>
              <a:off x="460" y="868"/>
              <a:ext cx="5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05" name="Line 668"/>
            <p:cNvSpPr>
              <a:spLocks noChangeShapeType="1"/>
            </p:cNvSpPr>
            <p:nvPr/>
          </p:nvSpPr>
          <p:spPr bwMode="auto">
            <a:xfrm>
              <a:off x="990" y="756"/>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06" name="Line 669"/>
            <p:cNvSpPr>
              <a:spLocks noChangeShapeType="1"/>
            </p:cNvSpPr>
            <p:nvPr/>
          </p:nvSpPr>
          <p:spPr bwMode="auto">
            <a:xfrm>
              <a:off x="990" y="756"/>
              <a:ext cx="3266"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07" name="Line 670"/>
            <p:cNvSpPr>
              <a:spLocks noChangeShapeType="1"/>
            </p:cNvSpPr>
            <p:nvPr/>
          </p:nvSpPr>
          <p:spPr bwMode="auto">
            <a:xfrm>
              <a:off x="4256" y="756"/>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08" name="Line 671"/>
            <p:cNvSpPr>
              <a:spLocks noChangeShapeType="1"/>
            </p:cNvSpPr>
            <p:nvPr/>
          </p:nvSpPr>
          <p:spPr bwMode="auto">
            <a:xfrm>
              <a:off x="4184" y="868"/>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909" name="Picture 672" descr="arrow.png"/>
          <p:cNvPicPr>
            <a:picLocks noChangeAspect="1" noChangeArrowheads="1"/>
          </p:cNvPicPr>
          <p:nvPr/>
        </p:nvPicPr>
        <p:blipFill>
          <a:blip r:embed="rId3"/>
          <a:srcRect/>
          <a:stretch>
            <a:fillRect/>
          </a:stretch>
        </p:blipFill>
        <p:spPr bwMode="auto">
          <a:xfrm rot="10800000">
            <a:off x="6642100" y="1330325"/>
            <a:ext cx="82550" cy="95250"/>
          </a:xfrm>
          <a:prstGeom prst="rect">
            <a:avLst/>
          </a:prstGeom>
          <a:noFill/>
        </p:spPr>
      </p:pic>
      <p:grpSp>
        <p:nvGrpSpPr>
          <p:cNvPr id="1910" name="Group 673"/>
          <p:cNvGrpSpPr>
            <a:grpSpLocks/>
          </p:cNvGrpSpPr>
          <p:nvPr/>
        </p:nvGrpSpPr>
        <p:grpSpPr bwMode="auto">
          <a:xfrm>
            <a:off x="6032500" y="1270000"/>
            <a:ext cx="647700" cy="647700"/>
            <a:chOff x="3800" y="800"/>
            <a:chExt cx="408" cy="408"/>
          </a:xfrm>
        </p:grpSpPr>
        <p:sp>
          <p:nvSpPr>
            <p:cNvPr id="1911" name="Rectangle 674"/>
            <p:cNvSpPr>
              <a:spLocks noChangeArrowheads="1"/>
            </p:cNvSpPr>
            <p:nvPr/>
          </p:nvSpPr>
          <p:spPr bwMode="auto">
            <a:xfrm>
              <a:off x="3824" y="800"/>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912" name="Line 675"/>
            <p:cNvSpPr>
              <a:spLocks noChangeShapeType="1"/>
            </p:cNvSpPr>
            <p:nvPr/>
          </p:nvSpPr>
          <p:spPr bwMode="auto">
            <a:xfrm>
              <a:off x="3824" y="936"/>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13" name="Line 676"/>
            <p:cNvSpPr>
              <a:spLocks noChangeShapeType="1"/>
            </p:cNvSpPr>
            <p:nvPr/>
          </p:nvSpPr>
          <p:spPr bwMode="auto">
            <a:xfrm>
              <a:off x="3824" y="107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14" name="Text Box 677"/>
            <p:cNvSpPr txBox="1">
              <a:spLocks noChangeArrowheads="1"/>
            </p:cNvSpPr>
            <p:nvPr/>
          </p:nvSpPr>
          <p:spPr bwMode="auto">
            <a:xfrm>
              <a:off x="3824" y="800"/>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OR</a:t>
              </a:r>
            </a:p>
          </p:txBody>
        </p:sp>
        <p:sp>
          <p:nvSpPr>
            <p:cNvPr id="1915" name="Text Box 678"/>
            <p:cNvSpPr txBox="1">
              <a:spLocks noChangeArrowheads="1"/>
            </p:cNvSpPr>
            <p:nvPr/>
          </p:nvSpPr>
          <p:spPr bwMode="auto">
            <a:xfrm>
              <a:off x="3800" y="948"/>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Oregon</a:t>
              </a:r>
            </a:p>
          </p:txBody>
        </p:sp>
        <p:sp>
          <p:nvSpPr>
            <p:cNvPr id="1916" name="Oval 679"/>
            <p:cNvSpPr>
              <a:spLocks noChangeArrowheads="1"/>
            </p:cNvSpPr>
            <p:nvPr/>
          </p:nvSpPr>
          <p:spPr bwMode="auto">
            <a:xfrm>
              <a:off x="3984" y="1120"/>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917" name="Group 680"/>
          <p:cNvGrpSpPr>
            <a:grpSpLocks/>
          </p:cNvGrpSpPr>
          <p:nvPr/>
        </p:nvGrpSpPr>
        <p:grpSpPr bwMode="auto">
          <a:xfrm>
            <a:off x="5905500" y="1371600"/>
            <a:ext cx="457200" cy="444500"/>
            <a:chOff x="3720" y="864"/>
            <a:chExt cx="288" cy="280"/>
          </a:xfrm>
        </p:grpSpPr>
        <p:sp>
          <p:nvSpPr>
            <p:cNvPr id="1918" name="Line 681"/>
            <p:cNvSpPr>
              <a:spLocks noChangeShapeType="1"/>
            </p:cNvSpPr>
            <p:nvPr/>
          </p:nvSpPr>
          <p:spPr bwMode="auto">
            <a:xfrm>
              <a:off x="3782" y="1140"/>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19" name="Line 682"/>
            <p:cNvSpPr>
              <a:spLocks noChangeShapeType="1"/>
            </p:cNvSpPr>
            <p:nvPr/>
          </p:nvSpPr>
          <p:spPr bwMode="auto">
            <a:xfrm>
              <a:off x="3782" y="86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20" name="Line 683"/>
            <p:cNvSpPr>
              <a:spLocks noChangeShapeType="1"/>
            </p:cNvSpPr>
            <p:nvPr/>
          </p:nvSpPr>
          <p:spPr bwMode="auto">
            <a:xfrm>
              <a:off x="3720" y="868"/>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921" name="Picture 684" descr="arrow.png"/>
          <p:cNvPicPr>
            <a:picLocks noChangeAspect="1" noChangeArrowheads="1"/>
          </p:cNvPicPr>
          <p:nvPr/>
        </p:nvPicPr>
        <p:blipFill>
          <a:blip r:embed="rId3"/>
          <a:srcRect/>
          <a:stretch>
            <a:fillRect/>
          </a:stretch>
        </p:blipFill>
        <p:spPr bwMode="auto">
          <a:xfrm rot="10800000">
            <a:off x="5905500" y="1330325"/>
            <a:ext cx="82550" cy="95250"/>
          </a:xfrm>
          <a:prstGeom prst="rect">
            <a:avLst/>
          </a:prstGeom>
          <a:noFill/>
        </p:spPr>
      </p:pic>
      <p:grpSp>
        <p:nvGrpSpPr>
          <p:cNvPr id="1922" name="Group 685"/>
          <p:cNvGrpSpPr>
            <a:grpSpLocks/>
          </p:cNvGrpSpPr>
          <p:nvPr/>
        </p:nvGrpSpPr>
        <p:grpSpPr bwMode="auto">
          <a:xfrm>
            <a:off x="723900" y="1803400"/>
            <a:ext cx="6032500" cy="1155700"/>
            <a:chOff x="456" y="1136"/>
            <a:chExt cx="3800" cy="728"/>
          </a:xfrm>
        </p:grpSpPr>
        <p:sp>
          <p:nvSpPr>
            <p:cNvPr id="1923" name="Line 686"/>
            <p:cNvSpPr>
              <a:spLocks noChangeShapeType="1"/>
            </p:cNvSpPr>
            <p:nvPr/>
          </p:nvSpPr>
          <p:spPr bwMode="auto">
            <a:xfrm>
              <a:off x="460" y="1140"/>
              <a:ext cx="4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24" name="Line 687"/>
            <p:cNvSpPr>
              <a:spLocks noChangeShapeType="1"/>
            </p:cNvSpPr>
            <p:nvPr/>
          </p:nvSpPr>
          <p:spPr bwMode="auto">
            <a:xfrm>
              <a:off x="890" y="1140"/>
              <a:ext cx="0" cy="60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25" name="Line 688"/>
            <p:cNvSpPr>
              <a:spLocks noChangeShapeType="1"/>
            </p:cNvSpPr>
            <p:nvPr/>
          </p:nvSpPr>
          <p:spPr bwMode="auto">
            <a:xfrm>
              <a:off x="890" y="1748"/>
              <a:ext cx="3366"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26" name="Line 689"/>
            <p:cNvSpPr>
              <a:spLocks noChangeShapeType="1"/>
            </p:cNvSpPr>
            <p:nvPr/>
          </p:nvSpPr>
          <p:spPr bwMode="auto">
            <a:xfrm>
              <a:off x="4256" y="1748"/>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27" name="Line 690"/>
            <p:cNvSpPr>
              <a:spLocks noChangeShapeType="1"/>
            </p:cNvSpPr>
            <p:nvPr/>
          </p:nvSpPr>
          <p:spPr bwMode="auto">
            <a:xfrm>
              <a:off x="4184" y="1860"/>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928" name="Picture 691" descr="arrow.png"/>
          <p:cNvPicPr>
            <a:picLocks noChangeAspect="1" noChangeArrowheads="1"/>
          </p:cNvPicPr>
          <p:nvPr/>
        </p:nvPicPr>
        <p:blipFill>
          <a:blip r:embed="rId3"/>
          <a:srcRect/>
          <a:stretch>
            <a:fillRect/>
          </a:stretch>
        </p:blipFill>
        <p:spPr bwMode="auto">
          <a:xfrm rot="10800000">
            <a:off x="6642100" y="2905125"/>
            <a:ext cx="82550" cy="95250"/>
          </a:xfrm>
          <a:prstGeom prst="rect">
            <a:avLst/>
          </a:prstGeom>
          <a:noFill/>
        </p:spPr>
      </p:pic>
      <p:grpSp>
        <p:nvGrpSpPr>
          <p:cNvPr id="1929" name="Group 692"/>
          <p:cNvGrpSpPr>
            <a:grpSpLocks/>
          </p:cNvGrpSpPr>
          <p:nvPr/>
        </p:nvGrpSpPr>
        <p:grpSpPr bwMode="auto">
          <a:xfrm>
            <a:off x="6032500" y="2844800"/>
            <a:ext cx="647700" cy="647700"/>
            <a:chOff x="3800" y="1792"/>
            <a:chExt cx="408" cy="408"/>
          </a:xfrm>
        </p:grpSpPr>
        <p:sp>
          <p:nvSpPr>
            <p:cNvPr id="1930" name="Rectangle 693"/>
            <p:cNvSpPr>
              <a:spLocks noChangeArrowheads="1"/>
            </p:cNvSpPr>
            <p:nvPr/>
          </p:nvSpPr>
          <p:spPr bwMode="auto">
            <a:xfrm>
              <a:off x="3824" y="1792"/>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931" name="Line 694"/>
            <p:cNvSpPr>
              <a:spLocks noChangeShapeType="1"/>
            </p:cNvSpPr>
            <p:nvPr/>
          </p:nvSpPr>
          <p:spPr bwMode="auto">
            <a:xfrm>
              <a:off x="3824" y="192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32" name="Line 695"/>
            <p:cNvSpPr>
              <a:spLocks noChangeShapeType="1"/>
            </p:cNvSpPr>
            <p:nvPr/>
          </p:nvSpPr>
          <p:spPr bwMode="auto">
            <a:xfrm>
              <a:off x="3824" y="2064"/>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33" name="Text Box 696"/>
            <p:cNvSpPr txBox="1">
              <a:spLocks noChangeArrowheads="1"/>
            </p:cNvSpPr>
            <p:nvPr/>
          </p:nvSpPr>
          <p:spPr bwMode="auto">
            <a:xfrm>
              <a:off x="3824" y="1792"/>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PA</a:t>
              </a:r>
            </a:p>
          </p:txBody>
        </p:sp>
        <p:sp>
          <p:nvSpPr>
            <p:cNvPr id="1934" name="Text Box 697"/>
            <p:cNvSpPr txBox="1">
              <a:spLocks noChangeArrowheads="1"/>
            </p:cNvSpPr>
            <p:nvPr/>
          </p:nvSpPr>
          <p:spPr bwMode="auto">
            <a:xfrm>
              <a:off x="3800" y="1916"/>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Pennsyl-</a:t>
              </a:r>
            </a:p>
            <a:p>
              <a:pPr algn="ctr" eaLnBrk="1" hangingPunct="1">
                <a:lnSpc>
                  <a:spcPct val="75000"/>
                </a:lnSpc>
              </a:pPr>
              <a:r>
                <a:rPr lang="en-US" sz="700" b="0">
                  <a:latin typeface="Helvetica Neue" charset="0"/>
                </a:rPr>
                <a:t>vania</a:t>
              </a:r>
            </a:p>
          </p:txBody>
        </p:sp>
        <p:sp>
          <p:nvSpPr>
            <p:cNvPr id="1935" name="Oval 698"/>
            <p:cNvSpPr>
              <a:spLocks noChangeArrowheads="1"/>
            </p:cNvSpPr>
            <p:nvPr/>
          </p:nvSpPr>
          <p:spPr bwMode="auto">
            <a:xfrm>
              <a:off x="3984" y="2112"/>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936" name="Group 699"/>
          <p:cNvGrpSpPr>
            <a:grpSpLocks/>
          </p:cNvGrpSpPr>
          <p:nvPr/>
        </p:nvGrpSpPr>
        <p:grpSpPr bwMode="auto">
          <a:xfrm>
            <a:off x="5905500" y="2946400"/>
            <a:ext cx="457200" cy="444500"/>
            <a:chOff x="3720" y="1856"/>
            <a:chExt cx="288" cy="280"/>
          </a:xfrm>
        </p:grpSpPr>
        <p:sp>
          <p:nvSpPr>
            <p:cNvPr id="1937" name="Line 700"/>
            <p:cNvSpPr>
              <a:spLocks noChangeShapeType="1"/>
            </p:cNvSpPr>
            <p:nvPr/>
          </p:nvSpPr>
          <p:spPr bwMode="auto">
            <a:xfrm>
              <a:off x="3782" y="2132"/>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38" name="Line 701"/>
            <p:cNvSpPr>
              <a:spLocks noChangeShapeType="1"/>
            </p:cNvSpPr>
            <p:nvPr/>
          </p:nvSpPr>
          <p:spPr bwMode="auto">
            <a:xfrm>
              <a:off x="3782" y="1860"/>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39" name="Line 702"/>
            <p:cNvSpPr>
              <a:spLocks noChangeShapeType="1"/>
            </p:cNvSpPr>
            <p:nvPr/>
          </p:nvSpPr>
          <p:spPr bwMode="auto">
            <a:xfrm>
              <a:off x="3720" y="1860"/>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940" name="Picture 703" descr="arrow.png"/>
          <p:cNvPicPr>
            <a:picLocks noChangeAspect="1" noChangeArrowheads="1"/>
          </p:cNvPicPr>
          <p:nvPr/>
        </p:nvPicPr>
        <p:blipFill>
          <a:blip r:embed="rId3"/>
          <a:srcRect/>
          <a:stretch>
            <a:fillRect/>
          </a:stretch>
        </p:blipFill>
        <p:spPr bwMode="auto">
          <a:xfrm rot="10800000">
            <a:off x="5905500" y="2905125"/>
            <a:ext cx="82550" cy="95250"/>
          </a:xfrm>
          <a:prstGeom prst="rect">
            <a:avLst/>
          </a:prstGeom>
          <a:noFill/>
        </p:spPr>
      </p:pic>
      <p:grpSp>
        <p:nvGrpSpPr>
          <p:cNvPr id="1941" name="Group 704"/>
          <p:cNvGrpSpPr>
            <a:grpSpLocks/>
          </p:cNvGrpSpPr>
          <p:nvPr/>
        </p:nvGrpSpPr>
        <p:grpSpPr bwMode="auto">
          <a:xfrm>
            <a:off x="723900" y="2667000"/>
            <a:ext cx="5295900" cy="3441700"/>
            <a:chOff x="456" y="1680"/>
            <a:chExt cx="3336" cy="2168"/>
          </a:xfrm>
        </p:grpSpPr>
        <p:sp>
          <p:nvSpPr>
            <p:cNvPr id="1942" name="Line 705"/>
            <p:cNvSpPr>
              <a:spLocks noChangeShapeType="1"/>
            </p:cNvSpPr>
            <p:nvPr/>
          </p:nvSpPr>
          <p:spPr bwMode="auto">
            <a:xfrm>
              <a:off x="460" y="1684"/>
              <a:ext cx="2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43" name="Line 706"/>
            <p:cNvSpPr>
              <a:spLocks noChangeShapeType="1"/>
            </p:cNvSpPr>
            <p:nvPr/>
          </p:nvSpPr>
          <p:spPr bwMode="auto">
            <a:xfrm>
              <a:off x="690" y="1684"/>
              <a:ext cx="0" cy="204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44" name="Line 707"/>
            <p:cNvSpPr>
              <a:spLocks noChangeShapeType="1"/>
            </p:cNvSpPr>
            <p:nvPr/>
          </p:nvSpPr>
          <p:spPr bwMode="auto">
            <a:xfrm>
              <a:off x="690" y="3732"/>
              <a:ext cx="310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45" name="Line 708"/>
            <p:cNvSpPr>
              <a:spLocks noChangeShapeType="1"/>
            </p:cNvSpPr>
            <p:nvPr/>
          </p:nvSpPr>
          <p:spPr bwMode="auto">
            <a:xfrm>
              <a:off x="3792" y="3732"/>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46" name="Line 709"/>
            <p:cNvSpPr>
              <a:spLocks noChangeShapeType="1"/>
            </p:cNvSpPr>
            <p:nvPr/>
          </p:nvSpPr>
          <p:spPr bwMode="auto">
            <a:xfrm>
              <a:off x="3720" y="3844"/>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947" name="Picture 710" descr="arrow.png"/>
          <p:cNvPicPr>
            <a:picLocks noChangeAspect="1" noChangeArrowheads="1"/>
          </p:cNvPicPr>
          <p:nvPr/>
        </p:nvPicPr>
        <p:blipFill>
          <a:blip r:embed="rId3"/>
          <a:srcRect/>
          <a:stretch>
            <a:fillRect/>
          </a:stretch>
        </p:blipFill>
        <p:spPr bwMode="auto">
          <a:xfrm rot="10800000">
            <a:off x="5905500" y="6054725"/>
            <a:ext cx="82550" cy="95250"/>
          </a:xfrm>
          <a:prstGeom prst="rect">
            <a:avLst/>
          </a:prstGeom>
          <a:noFill/>
        </p:spPr>
      </p:pic>
      <p:grpSp>
        <p:nvGrpSpPr>
          <p:cNvPr id="1948" name="Group 711"/>
          <p:cNvGrpSpPr>
            <a:grpSpLocks/>
          </p:cNvGrpSpPr>
          <p:nvPr/>
        </p:nvGrpSpPr>
        <p:grpSpPr bwMode="auto">
          <a:xfrm>
            <a:off x="5295900" y="5994400"/>
            <a:ext cx="647700" cy="647700"/>
            <a:chOff x="3336" y="3776"/>
            <a:chExt cx="408" cy="408"/>
          </a:xfrm>
        </p:grpSpPr>
        <p:sp>
          <p:nvSpPr>
            <p:cNvPr id="1949" name="Rectangle 712"/>
            <p:cNvSpPr>
              <a:spLocks noChangeArrowheads="1"/>
            </p:cNvSpPr>
            <p:nvPr/>
          </p:nvSpPr>
          <p:spPr bwMode="auto">
            <a:xfrm>
              <a:off x="3360" y="3776"/>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950" name="Line 713"/>
            <p:cNvSpPr>
              <a:spLocks noChangeShapeType="1"/>
            </p:cNvSpPr>
            <p:nvPr/>
          </p:nvSpPr>
          <p:spPr bwMode="auto">
            <a:xfrm>
              <a:off x="3360" y="391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51" name="Line 714"/>
            <p:cNvSpPr>
              <a:spLocks noChangeShapeType="1"/>
            </p:cNvSpPr>
            <p:nvPr/>
          </p:nvSpPr>
          <p:spPr bwMode="auto">
            <a:xfrm>
              <a:off x="3360" y="404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52" name="Text Box 715"/>
            <p:cNvSpPr txBox="1">
              <a:spLocks noChangeArrowheads="1"/>
            </p:cNvSpPr>
            <p:nvPr/>
          </p:nvSpPr>
          <p:spPr bwMode="auto">
            <a:xfrm>
              <a:off x="3360" y="3776"/>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RI</a:t>
              </a:r>
            </a:p>
          </p:txBody>
        </p:sp>
        <p:sp>
          <p:nvSpPr>
            <p:cNvPr id="1953" name="Text Box 716"/>
            <p:cNvSpPr txBox="1">
              <a:spLocks noChangeArrowheads="1"/>
            </p:cNvSpPr>
            <p:nvPr/>
          </p:nvSpPr>
          <p:spPr bwMode="auto">
            <a:xfrm>
              <a:off x="3336" y="3900"/>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Rhode</a:t>
              </a:r>
            </a:p>
            <a:p>
              <a:pPr algn="ctr" eaLnBrk="1" hangingPunct="1">
                <a:lnSpc>
                  <a:spcPct val="75000"/>
                </a:lnSpc>
              </a:pPr>
              <a:r>
                <a:rPr lang="en-US" sz="700" b="0">
                  <a:latin typeface="Helvetica Neue" charset="0"/>
                </a:rPr>
                <a:t>Island</a:t>
              </a:r>
            </a:p>
          </p:txBody>
        </p:sp>
        <p:sp>
          <p:nvSpPr>
            <p:cNvPr id="1954" name="Oval 717"/>
            <p:cNvSpPr>
              <a:spLocks noChangeArrowheads="1"/>
            </p:cNvSpPr>
            <p:nvPr/>
          </p:nvSpPr>
          <p:spPr bwMode="auto">
            <a:xfrm>
              <a:off x="3520" y="4096"/>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955" name="Group 718"/>
          <p:cNvGrpSpPr>
            <a:grpSpLocks/>
          </p:cNvGrpSpPr>
          <p:nvPr/>
        </p:nvGrpSpPr>
        <p:grpSpPr bwMode="auto">
          <a:xfrm>
            <a:off x="5168900" y="6096000"/>
            <a:ext cx="457200" cy="444500"/>
            <a:chOff x="3256" y="3840"/>
            <a:chExt cx="288" cy="280"/>
          </a:xfrm>
        </p:grpSpPr>
        <p:sp>
          <p:nvSpPr>
            <p:cNvPr id="1956" name="Line 719"/>
            <p:cNvSpPr>
              <a:spLocks noChangeShapeType="1"/>
            </p:cNvSpPr>
            <p:nvPr/>
          </p:nvSpPr>
          <p:spPr bwMode="auto">
            <a:xfrm>
              <a:off x="3318" y="4116"/>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57" name="Line 720"/>
            <p:cNvSpPr>
              <a:spLocks noChangeShapeType="1"/>
            </p:cNvSpPr>
            <p:nvPr/>
          </p:nvSpPr>
          <p:spPr bwMode="auto">
            <a:xfrm>
              <a:off x="3318" y="384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58" name="Line 721"/>
            <p:cNvSpPr>
              <a:spLocks noChangeShapeType="1"/>
            </p:cNvSpPr>
            <p:nvPr/>
          </p:nvSpPr>
          <p:spPr bwMode="auto">
            <a:xfrm>
              <a:off x="3256" y="3844"/>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959" name="Picture 722" descr="arrow.png"/>
          <p:cNvPicPr>
            <a:picLocks noChangeAspect="1" noChangeArrowheads="1"/>
          </p:cNvPicPr>
          <p:nvPr/>
        </p:nvPicPr>
        <p:blipFill>
          <a:blip r:embed="rId3"/>
          <a:srcRect/>
          <a:stretch>
            <a:fillRect/>
          </a:stretch>
        </p:blipFill>
        <p:spPr bwMode="auto">
          <a:xfrm rot="10800000">
            <a:off x="5168900" y="6054725"/>
            <a:ext cx="82550" cy="95250"/>
          </a:xfrm>
          <a:prstGeom prst="rect">
            <a:avLst/>
          </a:prstGeom>
          <a:noFill/>
        </p:spPr>
      </p:pic>
      <p:grpSp>
        <p:nvGrpSpPr>
          <p:cNvPr id="1960" name="Group 723"/>
          <p:cNvGrpSpPr>
            <a:grpSpLocks/>
          </p:cNvGrpSpPr>
          <p:nvPr/>
        </p:nvGrpSpPr>
        <p:grpSpPr bwMode="auto">
          <a:xfrm>
            <a:off x="723900" y="2451100"/>
            <a:ext cx="6032500" cy="2870200"/>
            <a:chOff x="456" y="1544"/>
            <a:chExt cx="3800" cy="1808"/>
          </a:xfrm>
        </p:grpSpPr>
        <p:sp>
          <p:nvSpPr>
            <p:cNvPr id="1961" name="Line 724"/>
            <p:cNvSpPr>
              <a:spLocks noChangeShapeType="1"/>
            </p:cNvSpPr>
            <p:nvPr/>
          </p:nvSpPr>
          <p:spPr bwMode="auto">
            <a:xfrm>
              <a:off x="460" y="1548"/>
              <a:ext cx="28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62" name="Line 725"/>
            <p:cNvSpPr>
              <a:spLocks noChangeShapeType="1"/>
            </p:cNvSpPr>
            <p:nvPr/>
          </p:nvSpPr>
          <p:spPr bwMode="auto">
            <a:xfrm>
              <a:off x="740" y="1548"/>
              <a:ext cx="0" cy="168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63" name="Line 726"/>
            <p:cNvSpPr>
              <a:spLocks noChangeShapeType="1"/>
            </p:cNvSpPr>
            <p:nvPr/>
          </p:nvSpPr>
          <p:spPr bwMode="auto">
            <a:xfrm>
              <a:off x="740" y="3236"/>
              <a:ext cx="3516"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64" name="Line 727"/>
            <p:cNvSpPr>
              <a:spLocks noChangeShapeType="1"/>
            </p:cNvSpPr>
            <p:nvPr/>
          </p:nvSpPr>
          <p:spPr bwMode="auto">
            <a:xfrm>
              <a:off x="4256" y="3236"/>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65" name="Line 728"/>
            <p:cNvSpPr>
              <a:spLocks noChangeShapeType="1"/>
            </p:cNvSpPr>
            <p:nvPr/>
          </p:nvSpPr>
          <p:spPr bwMode="auto">
            <a:xfrm>
              <a:off x="4184" y="3348"/>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966" name="Picture 729" descr="arrow.png"/>
          <p:cNvPicPr>
            <a:picLocks noChangeAspect="1" noChangeArrowheads="1"/>
          </p:cNvPicPr>
          <p:nvPr/>
        </p:nvPicPr>
        <p:blipFill>
          <a:blip r:embed="rId3"/>
          <a:srcRect/>
          <a:stretch>
            <a:fillRect/>
          </a:stretch>
        </p:blipFill>
        <p:spPr bwMode="auto">
          <a:xfrm rot="10800000">
            <a:off x="6642100" y="5267325"/>
            <a:ext cx="82550" cy="95250"/>
          </a:xfrm>
          <a:prstGeom prst="rect">
            <a:avLst/>
          </a:prstGeom>
          <a:noFill/>
        </p:spPr>
      </p:pic>
      <p:grpSp>
        <p:nvGrpSpPr>
          <p:cNvPr id="1967" name="Group 730"/>
          <p:cNvGrpSpPr>
            <a:grpSpLocks/>
          </p:cNvGrpSpPr>
          <p:nvPr/>
        </p:nvGrpSpPr>
        <p:grpSpPr bwMode="auto">
          <a:xfrm>
            <a:off x="6032500" y="5207000"/>
            <a:ext cx="647700" cy="647700"/>
            <a:chOff x="3800" y="3280"/>
            <a:chExt cx="408" cy="408"/>
          </a:xfrm>
        </p:grpSpPr>
        <p:sp>
          <p:nvSpPr>
            <p:cNvPr id="1968" name="Rectangle 731"/>
            <p:cNvSpPr>
              <a:spLocks noChangeArrowheads="1"/>
            </p:cNvSpPr>
            <p:nvPr/>
          </p:nvSpPr>
          <p:spPr bwMode="auto">
            <a:xfrm>
              <a:off x="3824" y="3280"/>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969" name="Line 732"/>
            <p:cNvSpPr>
              <a:spLocks noChangeShapeType="1"/>
            </p:cNvSpPr>
            <p:nvPr/>
          </p:nvSpPr>
          <p:spPr bwMode="auto">
            <a:xfrm>
              <a:off x="3824" y="3416"/>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70" name="Line 733"/>
            <p:cNvSpPr>
              <a:spLocks noChangeShapeType="1"/>
            </p:cNvSpPr>
            <p:nvPr/>
          </p:nvSpPr>
          <p:spPr bwMode="auto">
            <a:xfrm>
              <a:off x="3824" y="355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71" name="Text Box 734"/>
            <p:cNvSpPr txBox="1">
              <a:spLocks noChangeArrowheads="1"/>
            </p:cNvSpPr>
            <p:nvPr/>
          </p:nvSpPr>
          <p:spPr bwMode="auto">
            <a:xfrm>
              <a:off x="3824" y="3280"/>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SC</a:t>
              </a:r>
            </a:p>
          </p:txBody>
        </p:sp>
        <p:sp>
          <p:nvSpPr>
            <p:cNvPr id="1972" name="Text Box 735"/>
            <p:cNvSpPr txBox="1">
              <a:spLocks noChangeArrowheads="1"/>
            </p:cNvSpPr>
            <p:nvPr/>
          </p:nvSpPr>
          <p:spPr bwMode="auto">
            <a:xfrm>
              <a:off x="3800" y="3404"/>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South</a:t>
              </a:r>
            </a:p>
            <a:p>
              <a:pPr algn="ctr" eaLnBrk="1" hangingPunct="1">
                <a:lnSpc>
                  <a:spcPct val="75000"/>
                </a:lnSpc>
              </a:pPr>
              <a:r>
                <a:rPr lang="en-US" sz="700" b="0">
                  <a:latin typeface="Helvetica Neue" charset="0"/>
                </a:rPr>
                <a:t>Carolina</a:t>
              </a:r>
            </a:p>
          </p:txBody>
        </p:sp>
        <p:sp>
          <p:nvSpPr>
            <p:cNvPr id="1973" name="Oval 736"/>
            <p:cNvSpPr>
              <a:spLocks noChangeArrowheads="1"/>
            </p:cNvSpPr>
            <p:nvPr/>
          </p:nvSpPr>
          <p:spPr bwMode="auto">
            <a:xfrm>
              <a:off x="3984" y="3600"/>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974" name="Group 737"/>
          <p:cNvGrpSpPr>
            <a:grpSpLocks/>
          </p:cNvGrpSpPr>
          <p:nvPr/>
        </p:nvGrpSpPr>
        <p:grpSpPr bwMode="auto">
          <a:xfrm>
            <a:off x="5905500" y="5308600"/>
            <a:ext cx="457200" cy="444500"/>
            <a:chOff x="3720" y="3344"/>
            <a:chExt cx="288" cy="280"/>
          </a:xfrm>
        </p:grpSpPr>
        <p:sp>
          <p:nvSpPr>
            <p:cNvPr id="1975" name="Line 738"/>
            <p:cNvSpPr>
              <a:spLocks noChangeShapeType="1"/>
            </p:cNvSpPr>
            <p:nvPr/>
          </p:nvSpPr>
          <p:spPr bwMode="auto">
            <a:xfrm>
              <a:off x="3782" y="3620"/>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76" name="Line 739"/>
            <p:cNvSpPr>
              <a:spLocks noChangeShapeType="1"/>
            </p:cNvSpPr>
            <p:nvPr/>
          </p:nvSpPr>
          <p:spPr bwMode="auto">
            <a:xfrm>
              <a:off x="3782" y="334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77" name="Line 740"/>
            <p:cNvSpPr>
              <a:spLocks noChangeShapeType="1"/>
            </p:cNvSpPr>
            <p:nvPr/>
          </p:nvSpPr>
          <p:spPr bwMode="auto">
            <a:xfrm>
              <a:off x="3720" y="3348"/>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978" name="Picture 741" descr="arrow.png"/>
          <p:cNvPicPr>
            <a:picLocks noChangeAspect="1" noChangeArrowheads="1"/>
          </p:cNvPicPr>
          <p:nvPr/>
        </p:nvPicPr>
        <p:blipFill>
          <a:blip r:embed="rId3"/>
          <a:srcRect/>
          <a:stretch>
            <a:fillRect/>
          </a:stretch>
        </p:blipFill>
        <p:spPr bwMode="auto">
          <a:xfrm rot="10800000">
            <a:off x="5905500" y="5267325"/>
            <a:ext cx="82550" cy="95250"/>
          </a:xfrm>
          <a:prstGeom prst="rect">
            <a:avLst/>
          </a:prstGeom>
          <a:noFill/>
        </p:spPr>
      </p:pic>
      <p:grpSp>
        <p:nvGrpSpPr>
          <p:cNvPr id="1979" name="Group 742"/>
          <p:cNvGrpSpPr>
            <a:grpSpLocks/>
          </p:cNvGrpSpPr>
          <p:nvPr/>
        </p:nvGrpSpPr>
        <p:grpSpPr bwMode="auto">
          <a:xfrm>
            <a:off x="723900" y="2667000"/>
            <a:ext cx="6032500" cy="3441700"/>
            <a:chOff x="456" y="1680"/>
            <a:chExt cx="3800" cy="2168"/>
          </a:xfrm>
        </p:grpSpPr>
        <p:sp>
          <p:nvSpPr>
            <p:cNvPr id="1980" name="Line 743"/>
            <p:cNvSpPr>
              <a:spLocks noChangeShapeType="1"/>
            </p:cNvSpPr>
            <p:nvPr/>
          </p:nvSpPr>
          <p:spPr bwMode="auto">
            <a:xfrm>
              <a:off x="460" y="1684"/>
              <a:ext cx="2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81" name="Line 744"/>
            <p:cNvSpPr>
              <a:spLocks noChangeShapeType="1"/>
            </p:cNvSpPr>
            <p:nvPr/>
          </p:nvSpPr>
          <p:spPr bwMode="auto">
            <a:xfrm>
              <a:off x="690" y="1684"/>
              <a:ext cx="0" cy="204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82" name="Line 745"/>
            <p:cNvSpPr>
              <a:spLocks noChangeShapeType="1"/>
            </p:cNvSpPr>
            <p:nvPr/>
          </p:nvSpPr>
          <p:spPr bwMode="auto">
            <a:xfrm>
              <a:off x="690" y="3732"/>
              <a:ext cx="3566"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83" name="Line 746"/>
            <p:cNvSpPr>
              <a:spLocks noChangeShapeType="1"/>
            </p:cNvSpPr>
            <p:nvPr/>
          </p:nvSpPr>
          <p:spPr bwMode="auto">
            <a:xfrm>
              <a:off x="4256" y="3732"/>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84" name="Line 747"/>
            <p:cNvSpPr>
              <a:spLocks noChangeShapeType="1"/>
            </p:cNvSpPr>
            <p:nvPr/>
          </p:nvSpPr>
          <p:spPr bwMode="auto">
            <a:xfrm>
              <a:off x="4184" y="3844"/>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985" name="Picture 748" descr="arrow.png"/>
          <p:cNvPicPr>
            <a:picLocks noChangeAspect="1" noChangeArrowheads="1"/>
          </p:cNvPicPr>
          <p:nvPr/>
        </p:nvPicPr>
        <p:blipFill>
          <a:blip r:embed="rId3"/>
          <a:srcRect/>
          <a:stretch>
            <a:fillRect/>
          </a:stretch>
        </p:blipFill>
        <p:spPr bwMode="auto">
          <a:xfrm rot="10800000">
            <a:off x="6642100" y="6054725"/>
            <a:ext cx="82550" cy="95250"/>
          </a:xfrm>
          <a:prstGeom prst="rect">
            <a:avLst/>
          </a:prstGeom>
          <a:noFill/>
        </p:spPr>
      </p:pic>
      <p:grpSp>
        <p:nvGrpSpPr>
          <p:cNvPr id="1986" name="Group 749"/>
          <p:cNvGrpSpPr>
            <a:grpSpLocks/>
          </p:cNvGrpSpPr>
          <p:nvPr/>
        </p:nvGrpSpPr>
        <p:grpSpPr bwMode="auto">
          <a:xfrm>
            <a:off x="6032500" y="5994400"/>
            <a:ext cx="647700" cy="647700"/>
            <a:chOff x="3800" y="3776"/>
            <a:chExt cx="408" cy="408"/>
          </a:xfrm>
        </p:grpSpPr>
        <p:sp>
          <p:nvSpPr>
            <p:cNvPr id="1987" name="Rectangle 750"/>
            <p:cNvSpPr>
              <a:spLocks noChangeArrowheads="1"/>
            </p:cNvSpPr>
            <p:nvPr/>
          </p:nvSpPr>
          <p:spPr bwMode="auto">
            <a:xfrm>
              <a:off x="3824" y="3776"/>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1988" name="Line 751"/>
            <p:cNvSpPr>
              <a:spLocks noChangeShapeType="1"/>
            </p:cNvSpPr>
            <p:nvPr/>
          </p:nvSpPr>
          <p:spPr bwMode="auto">
            <a:xfrm>
              <a:off x="3824" y="391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89" name="Line 752"/>
            <p:cNvSpPr>
              <a:spLocks noChangeShapeType="1"/>
            </p:cNvSpPr>
            <p:nvPr/>
          </p:nvSpPr>
          <p:spPr bwMode="auto">
            <a:xfrm>
              <a:off x="3824" y="404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90" name="Text Box 753"/>
            <p:cNvSpPr txBox="1">
              <a:spLocks noChangeArrowheads="1"/>
            </p:cNvSpPr>
            <p:nvPr/>
          </p:nvSpPr>
          <p:spPr bwMode="auto">
            <a:xfrm>
              <a:off x="3824" y="3776"/>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SD</a:t>
              </a:r>
            </a:p>
          </p:txBody>
        </p:sp>
        <p:sp>
          <p:nvSpPr>
            <p:cNvPr id="1991" name="Text Box 754"/>
            <p:cNvSpPr txBox="1">
              <a:spLocks noChangeArrowheads="1"/>
            </p:cNvSpPr>
            <p:nvPr/>
          </p:nvSpPr>
          <p:spPr bwMode="auto">
            <a:xfrm>
              <a:off x="3800" y="3900"/>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South</a:t>
              </a:r>
            </a:p>
            <a:p>
              <a:pPr algn="ctr" eaLnBrk="1" hangingPunct="1">
                <a:lnSpc>
                  <a:spcPct val="75000"/>
                </a:lnSpc>
              </a:pPr>
              <a:r>
                <a:rPr lang="en-US" sz="700" b="0">
                  <a:latin typeface="Helvetica Neue" charset="0"/>
                </a:rPr>
                <a:t>Dakota</a:t>
              </a:r>
            </a:p>
          </p:txBody>
        </p:sp>
        <p:sp>
          <p:nvSpPr>
            <p:cNvPr id="1992" name="Oval 755"/>
            <p:cNvSpPr>
              <a:spLocks noChangeArrowheads="1"/>
            </p:cNvSpPr>
            <p:nvPr/>
          </p:nvSpPr>
          <p:spPr bwMode="auto">
            <a:xfrm>
              <a:off x="3984" y="4096"/>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1993" name="Group 756"/>
          <p:cNvGrpSpPr>
            <a:grpSpLocks/>
          </p:cNvGrpSpPr>
          <p:nvPr/>
        </p:nvGrpSpPr>
        <p:grpSpPr bwMode="auto">
          <a:xfrm>
            <a:off x="5905500" y="6096000"/>
            <a:ext cx="457200" cy="444500"/>
            <a:chOff x="3720" y="3840"/>
            <a:chExt cx="288" cy="280"/>
          </a:xfrm>
        </p:grpSpPr>
        <p:sp>
          <p:nvSpPr>
            <p:cNvPr id="1994" name="Line 757"/>
            <p:cNvSpPr>
              <a:spLocks noChangeShapeType="1"/>
            </p:cNvSpPr>
            <p:nvPr/>
          </p:nvSpPr>
          <p:spPr bwMode="auto">
            <a:xfrm>
              <a:off x="3782" y="4116"/>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95" name="Line 758"/>
            <p:cNvSpPr>
              <a:spLocks noChangeShapeType="1"/>
            </p:cNvSpPr>
            <p:nvPr/>
          </p:nvSpPr>
          <p:spPr bwMode="auto">
            <a:xfrm>
              <a:off x="3782" y="384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1996" name="Line 759"/>
            <p:cNvSpPr>
              <a:spLocks noChangeShapeType="1"/>
            </p:cNvSpPr>
            <p:nvPr/>
          </p:nvSpPr>
          <p:spPr bwMode="auto">
            <a:xfrm>
              <a:off x="3720" y="3844"/>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1997" name="Picture 760" descr="arrow.png"/>
          <p:cNvPicPr>
            <a:picLocks noChangeAspect="1" noChangeArrowheads="1"/>
          </p:cNvPicPr>
          <p:nvPr/>
        </p:nvPicPr>
        <p:blipFill>
          <a:blip r:embed="rId3"/>
          <a:srcRect/>
          <a:stretch>
            <a:fillRect/>
          </a:stretch>
        </p:blipFill>
        <p:spPr bwMode="auto">
          <a:xfrm rot="10800000">
            <a:off x="5905500" y="6054725"/>
            <a:ext cx="82550" cy="95250"/>
          </a:xfrm>
          <a:prstGeom prst="rect">
            <a:avLst/>
          </a:prstGeom>
          <a:noFill/>
        </p:spPr>
      </p:pic>
      <p:grpSp>
        <p:nvGrpSpPr>
          <p:cNvPr id="1998" name="Group 761"/>
          <p:cNvGrpSpPr>
            <a:grpSpLocks/>
          </p:cNvGrpSpPr>
          <p:nvPr/>
        </p:nvGrpSpPr>
        <p:grpSpPr bwMode="auto">
          <a:xfrm>
            <a:off x="723900" y="1193800"/>
            <a:ext cx="6769100" cy="190500"/>
            <a:chOff x="456" y="752"/>
            <a:chExt cx="4264" cy="120"/>
          </a:xfrm>
        </p:grpSpPr>
        <p:sp>
          <p:nvSpPr>
            <p:cNvPr id="1999" name="Line 762"/>
            <p:cNvSpPr>
              <a:spLocks noChangeShapeType="1"/>
            </p:cNvSpPr>
            <p:nvPr/>
          </p:nvSpPr>
          <p:spPr bwMode="auto">
            <a:xfrm>
              <a:off x="460" y="868"/>
              <a:ext cx="5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00" name="Line 763"/>
            <p:cNvSpPr>
              <a:spLocks noChangeShapeType="1"/>
            </p:cNvSpPr>
            <p:nvPr/>
          </p:nvSpPr>
          <p:spPr bwMode="auto">
            <a:xfrm>
              <a:off x="990" y="756"/>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01" name="Line 764"/>
            <p:cNvSpPr>
              <a:spLocks noChangeShapeType="1"/>
            </p:cNvSpPr>
            <p:nvPr/>
          </p:nvSpPr>
          <p:spPr bwMode="auto">
            <a:xfrm>
              <a:off x="990" y="756"/>
              <a:ext cx="37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02" name="Line 765"/>
            <p:cNvSpPr>
              <a:spLocks noChangeShapeType="1"/>
            </p:cNvSpPr>
            <p:nvPr/>
          </p:nvSpPr>
          <p:spPr bwMode="auto">
            <a:xfrm>
              <a:off x="4720" y="756"/>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03" name="Line 766"/>
            <p:cNvSpPr>
              <a:spLocks noChangeShapeType="1"/>
            </p:cNvSpPr>
            <p:nvPr/>
          </p:nvSpPr>
          <p:spPr bwMode="auto">
            <a:xfrm>
              <a:off x="4648" y="868"/>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004" name="Picture 767" descr="arrow.png"/>
          <p:cNvPicPr>
            <a:picLocks noChangeAspect="1" noChangeArrowheads="1"/>
          </p:cNvPicPr>
          <p:nvPr/>
        </p:nvPicPr>
        <p:blipFill>
          <a:blip r:embed="rId3"/>
          <a:srcRect/>
          <a:stretch>
            <a:fillRect/>
          </a:stretch>
        </p:blipFill>
        <p:spPr bwMode="auto">
          <a:xfrm rot="10800000">
            <a:off x="7378700" y="1330325"/>
            <a:ext cx="82550" cy="95250"/>
          </a:xfrm>
          <a:prstGeom prst="rect">
            <a:avLst/>
          </a:prstGeom>
          <a:noFill/>
        </p:spPr>
      </p:pic>
      <p:grpSp>
        <p:nvGrpSpPr>
          <p:cNvPr id="2005" name="Group 768"/>
          <p:cNvGrpSpPr>
            <a:grpSpLocks/>
          </p:cNvGrpSpPr>
          <p:nvPr/>
        </p:nvGrpSpPr>
        <p:grpSpPr bwMode="auto">
          <a:xfrm>
            <a:off x="6769100" y="1270000"/>
            <a:ext cx="647700" cy="647700"/>
            <a:chOff x="4264" y="800"/>
            <a:chExt cx="408" cy="408"/>
          </a:xfrm>
        </p:grpSpPr>
        <p:sp>
          <p:nvSpPr>
            <p:cNvPr id="2006" name="Rectangle 769"/>
            <p:cNvSpPr>
              <a:spLocks noChangeArrowheads="1"/>
            </p:cNvSpPr>
            <p:nvPr/>
          </p:nvSpPr>
          <p:spPr bwMode="auto">
            <a:xfrm>
              <a:off x="4288" y="800"/>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2007" name="Line 770"/>
            <p:cNvSpPr>
              <a:spLocks noChangeShapeType="1"/>
            </p:cNvSpPr>
            <p:nvPr/>
          </p:nvSpPr>
          <p:spPr bwMode="auto">
            <a:xfrm>
              <a:off x="4288" y="936"/>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08" name="Line 771"/>
            <p:cNvSpPr>
              <a:spLocks noChangeShapeType="1"/>
            </p:cNvSpPr>
            <p:nvPr/>
          </p:nvSpPr>
          <p:spPr bwMode="auto">
            <a:xfrm>
              <a:off x="4288" y="107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09" name="Text Box 772"/>
            <p:cNvSpPr txBox="1">
              <a:spLocks noChangeArrowheads="1"/>
            </p:cNvSpPr>
            <p:nvPr/>
          </p:nvSpPr>
          <p:spPr bwMode="auto">
            <a:xfrm>
              <a:off x="4288" y="800"/>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TN</a:t>
              </a:r>
            </a:p>
          </p:txBody>
        </p:sp>
        <p:sp>
          <p:nvSpPr>
            <p:cNvPr id="2010" name="Text Box 773"/>
            <p:cNvSpPr txBox="1">
              <a:spLocks noChangeArrowheads="1"/>
            </p:cNvSpPr>
            <p:nvPr/>
          </p:nvSpPr>
          <p:spPr bwMode="auto">
            <a:xfrm>
              <a:off x="4264" y="948"/>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Tennessee</a:t>
              </a:r>
            </a:p>
          </p:txBody>
        </p:sp>
        <p:sp>
          <p:nvSpPr>
            <p:cNvPr id="2011" name="Oval 774"/>
            <p:cNvSpPr>
              <a:spLocks noChangeArrowheads="1"/>
            </p:cNvSpPr>
            <p:nvPr/>
          </p:nvSpPr>
          <p:spPr bwMode="auto">
            <a:xfrm>
              <a:off x="4448" y="1120"/>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2012" name="Group 775"/>
          <p:cNvGrpSpPr>
            <a:grpSpLocks/>
          </p:cNvGrpSpPr>
          <p:nvPr/>
        </p:nvGrpSpPr>
        <p:grpSpPr bwMode="auto">
          <a:xfrm>
            <a:off x="6642100" y="1371600"/>
            <a:ext cx="457200" cy="444500"/>
            <a:chOff x="4184" y="864"/>
            <a:chExt cx="288" cy="280"/>
          </a:xfrm>
        </p:grpSpPr>
        <p:sp>
          <p:nvSpPr>
            <p:cNvPr id="2013" name="Line 776"/>
            <p:cNvSpPr>
              <a:spLocks noChangeShapeType="1"/>
            </p:cNvSpPr>
            <p:nvPr/>
          </p:nvSpPr>
          <p:spPr bwMode="auto">
            <a:xfrm>
              <a:off x="4246" y="1140"/>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14" name="Line 777"/>
            <p:cNvSpPr>
              <a:spLocks noChangeShapeType="1"/>
            </p:cNvSpPr>
            <p:nvPr/>
          </p:nvSpPr>
          <p:spPr bwMode="auto">
            <a:xfrm>
              <a:off x="4246" y="86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15" name="Line 778"/>
            <p:cNvSpPr>
              <a:spLocks noChangeShapeType="1"/>
            </p:cNvSpPr>
            <p:nvPr/>
          </p:nvSpPr>
          <p:spPr bwMode="auto">
            <a:xfrm>
              <a:off x="4184" y="868"/>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016" name="Picture 779" descr="arrow.png"/>
          <p:cNvPicPr>
            <a:picLocks noChangeAspect="1" noChangeArrowheads="1"/>
          </p:cNvPicPr>
          <p:nvPr/>
        </p:nvPicPr>
        <p:blipFill>
          <a:blip r:embed="rId3"/>
          <a:srcRect/>
          <a:stretch>
            <a:fillRect/>
          </a:stretch>
        </p:blipFill>
        <p:spPr bwMode="auto">
          <a:xfrm rot="10800000">
            <a:off x="6642100" y="1330325"/>
            <a:ext cx="82550" cy="95250"/>
          </a:xfrm>
          <a:prstGeom prst="rect">
            <a:avLst/>
          </a:prstGeom>
          <a:noFill/>
        </p:spPr>
      </p:pic>
      <p:grpSp>
        <p:nvGrpSpPr>
          <p:cNvPr id="2017" name="Group 780"/>
          <p:cNvGrpSpPr>
            <a:grpSpLocks/>
          </p:cNvGrpSpPr>
          <p:nvPr/>
        </p:nvGrpSpPr>
        <p:grpSpPr bwMode="auto">
          <a:xfrm>
            <a:off x="723900" y="2019300"/>
            <a:ext cx="3086100" cy="1727200"/>
            <a:chOff x="456" y="1272"/>
            <a:chExt cx="1944" cy="1088"/>
          </a:xfrm>
        </p:grpSpPr>
        <p:sp>
          <p:nvSpPr>
            <p:cNvPr id="2018" name="Line 781"/>
            <p:cNvSpPr>
              <a:spLocks noChangeShapeType="1"/>
            </p:cNvSpPr>
            <p:nvPr/>
          </p:nvSpPr>
          <p:spPr bwMode="auto">
            <a:xfrm>
              <a:off x="460" y="1276"/>
              <a:ext cx="38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19" name="Line 782"/>
            <p:cNvSpPr>
              <a:spLocks noChangeShapeType="1"/>
            </p:cNvSpPr>
            <p:nvPr/>
          </p:nvSpPr>
          <p:spPr bwMode="auto">
            <a:xfrm>
              <a:off x="840" y="1276"/>
              <a:ext cx="0" cy="96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20" name="Line 783"/>
            <p:cNvSpPr>
              <a:spLocks noChangeShapeType="1"/>
            </p:cNvSpPr>
            <p:nvPr/>
          </p:nvSpPr>
          <p:spPr bwMode="auto">
            <a:xfrm>
              <a:off x="840" y="2244"/>
              <a:ext cx="15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21" name="Line 784"/>
            <p:cNvSpPr>
              <a:spLocks noChangeShapeType="1"/>
            </p:cNvSpPr>
            <p:nvPr/>
          </p:nvSpPr>
          <p:spPr bwMode="auto">
            <a:xfrm>
              <a:off x="2400" y="2244"/>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22" name="Line 785"/>
            <p:cNvSpPr>
              <a:spLocks noChangeShapeType="1"/>
            </p:cNvSpPr>
            <p:nvPr/>
          </p:nvSpPr>
          <p:spPr bwMode="auto">
            <a:xfrm>
              <a:off x="2328" y="2356"/>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023" name="Picture 786" descr="arrow.png"/>
          <p:cNvPicPr>
            <a:picLocks noChangeAspect="1" noChangeArrowheads="1"/>
          </p:cNvPicPr>
          <p:nvPr/>
        </p:nvPicPr>
        <p:blipFill>
          <a:blip r:embed="rId3"/>
          <a:srcRect/>
          <a:stretch>
            <a:fillRect/>
          </a:stretch>
        </p:blipFill>
        <p:spPr bwMode="auto">
          <a:xfrm rot="10800000">
            <a:off x="3695700" y="3692525"/>
            <a:ext cx="82550" cy="95250"/>
          </a:xfrm>
          <a:prstGeom prst="rect">
            <a:avLst/>
          </a:prstGeom>
          <a:noFill/>
        </p:spPr>
      </p:pic>
      <p:grpSp>
        <p:nvGrpSpPr>
          <p:cNvPr id="2024" name="Group 787"/>
          <p:cNvGrpSpPr>
            <a:grpSpLocks/>
          </p:cNvGrpSpPr>
          <p:nvPr/>
        </p:nvGrpSpPr>
        <p:grpSpPr bwMode="auto">
          <a:xfrm>
            <a:off x="3086100" y="3632200"/>
            <a:ext cx="647700" cy="647700"/>
            <a:chOff x="1944" y="2288"/>
            <a:chExt cx="408" cy="408"/>
          </a:xfrm>
        </p:grpSpPr>
        <p:sp>
          <p:nvSpPr>
            <p:cNvPr id="2025" name="Rectangle 788"/>
            <p:cNvSpPr>
              <a:spLocks noChangeArrowheads="1"/>
            </p:cNvSpPr>
            <p:nvPr/>
          </p:nvSpPr>
          <p:spPr bwMode="auto">
            <a:xfrm>
              <a:off x="1968" y="2288"/>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2026" name="Line 789"/>
            <p:cNvSpPr>
              <a:spLocks noChangeShapeType="1"/>
            </p:cNvSpPr>
            <p:nvPr/>
          </p:nvSpPr>
          <p:spPr bwMode="auto">
            <a:xfrm>
              <a:off x="1968" y="2424"/>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27" name="Line 790"/>
            <p:cNvSpPr>
              <a:spLocks noChangeShapeType="1"/>
            </p:cNvSpPr>
            <p:nvPr/>
          </p:nvSpPr>
          <p:spPr bwMode="auto">
            <a:xfrm>
              <a:off x="1968" y="2560"/>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28" name="Text Box 791"/>
            <p:cNvSpPr txBox="1">
              <a:spLocks noChangeArrowheads="1"/>
            </p:cNvSpPr>
            <p:nvPr/>
          </p:nvSpPr>
          <p:spPr bwMode="auto">
            <a:xfrm>
              <a:off x="1968" y="2288"/>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TX</a:t>
              </a:r>
            </a:p>
          </p:txBody>
        </p:sp>
        <p:sp>
          <p:nvSpPr>
            <p:cNvPr id="2029" name="Text Box 792"/>
            <p:cNvSpPr txBox="1">
              <a:spLocks noChangeArrowheads="1"/>
            </p:cNvSpPr>
            <p:nvPr/>
          </p:nvSpPr>
          <p:spPr bwMode="auto">
            <a:xfrm>
              <a:off x="1944" y="2436"/>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Texas</a:t>
              </a:r>
            </a:p>
          </p:txBody>
        </p:sp>
        <p:sp>
          <p:nvSpPr>
            <p:cNvPr id="2030" name="Oval 793"/>
            <p:cNvSpPr>
              <a:spLocks noChangeArrowheads="1"/>
            </p:cNvSpPr>
            <p:nvPr/>
          </p:nvSpPr>
          <p:spPr bwMode="auto">
            <a:xfrm>
              <a:off x="2128" y="2608"/>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2031" name="Group 794"/>
          <p:cNvGrpSpPr>
            <a:grpSpLocks/>
          </p:cNvGrpSpPr>
          <p:nvPr/>
        </p:nvGrpSpPr>
        <p:grpSpPr bwMode="auto">
          <a:xfrm>
            <a:off x="2959100" y="3733800"/>
            <a:ext cx="457200" cy="444500"/>
            <a:chOff x="1864" y="2352"/>
            <a:chExt cx="288" cy="280"/>
          </a:xfrm>
        </p:grpSpPr>
        <p:sp>
          <p:nvSpPr>
            <p:cNvPr id="2032" name="Line 795"/>
            <p:cNvSpPr>
              <a:spLocks noChangeShapeType="1"/>
            </p:cNvSpPr>
            <p:nvPr/>
          </p:nvSpPr>
          <p:spPr bwMode="auto">
            <a:xfrm>
              <a:off x="1926" y="2628"/>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33" name="Line 796"/>
            <p:cNvSpPr>
              <a:spLocks noChangeShapeType="1"/>
            </p:cNvSpPr>
            <p:nvPr/>
          </p:nvSpPr>
          <p:spPr bwMode="auto">
            <a:xfrm>
              <a:off x="1926" y="2356"/>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34" name="Line 797"/>
            <p:cNvSpPr>
              <a:spLocks noChangeShapeType="1"/>
            </p:cNvSpPr>
            <p:nvPr/>
          </p:nvSpPr>
          <p:spPr bwMode="auto">
            <a:xfrm>
              <a:off x="1864" y="2356"/>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035" name="Picture 798" descr="arrow.png"/>
          <p:cNvPicPr>
            <a:picLocks noChangeAspect="1" noChangeArrowheads="1"/>
          </p:cNvPicPr>
          <p:nvPr/>
        </p:nvPicPr>
        <p:blipFill>
          <a:blip r:embed="rId3"/>
          <a:srcRect/>
          <a:stretch>
            <a:fillRect/>
          </a:stretch>
        </p:blipFill>
        <p:spPr bwMode="auto">
          <a:xfrm rot="10800000">
            <a:off x="2959100" y="3692525"/>
            <a:ext cx="82550" cy="95250"/>
          </a:xfrm>
          <a:prstGeom prst="rect">
            <a:avLst/>
          </a:prstGeom>
          <a:noFill/>
        </p:spPr>
      </p:pic>
      <p:grpSp>
        <p:nvGrpSpPr>
          <p:cNvPr id="2036" name="Group 799"/>
          <p:cNvGrpSpPr>
            <a:grpSpLocks/>
          </p:cNvGrpSpPr>
          <p:nvPr/>
        </p:nvGrpSpPr>
        <p:grpSpPr bwMode="auto">
          <a:xfrm>
            <a:off x="723900" y="2235200"/>
            <a:ext cx="3822700" cy="2298700"/>
            <a:chOff x="456" y="1408"/>
            <a:chExt cx="2408" cy="1448"/>
          </a:xfrm>
        </p:grpSpPr>
        <p:sp>
          <p:nvSpPr>
            <p:cNvPr id="2037" name="Line 800"/>
            <p:cNvSpPr>
              <a:spLocks noChangeShapeType="1"/>
            </p:cNvSpPr>
            <p:nvPr/>
          </p:nvSpPr>
          <p:spPr bwMode="auto">
            <a:xfrm>
              <a:off x="460" y="1412"/>
              <a:ext cx="3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38" name="Line 801"/>
            <p:cNvSpPr>
              <a:spLocks noChangeShapeType="1"/>
            </p:cNvSpPr>
            <p:nvPr/>
          </p:nvSpPr>
          <p:spPr bwMode="auto">
            <a:xfrm>
              <a:off x="790" y="1412"/>
              <a:ext cx="0" cy="132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39" name="Line 802"/>
            <p:cNvSpPr>
              <a:spLocks noChangeShapeType="1"/>
            </p:cNvSpPr>
            <p:nvPr/>
          </p:nvSpPr>
          <p:spPr bwMode="auto">
            <a:xfrm>
              <a:off x="790" y="2740"/>
              <a:ext cx="2074"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40" name="Line 803"/>
            <p:cNvSpPr>
              <a:spLocks noChangeShapeType="1"/>
            </p:cNvSpPr>
            <p:nvPr/>
          </p:nvSpPr>
          <p:spPr bwMode="auto">
            <a:xfrm>
              <a:off x="2864" y="2740"/>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41" name="Line 804"/>
            <p:cNvSpPr>
              <a:spLocks noChangeShapeType="1"/>
            </p:cNvSpPr>
            <p:nvPr/>
          </p:nvSpPr>
          <p:spPr bwMode="auto">
            <a:xfrm>
              <a:off x="2792" y="2852"/>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042" name="Picture 805" descr="arrow.png"/>
          <p:cNvPicPr>
            <a:picLocks noChangeAspect="1" noChangeArrowheads="1"/>
          </p:cNvPicPr>
          <p:nvPr/>
        </p:nvPicPr>
        <p:blipFill>
          <a:blip r:embed="rId3"/>
          <a:srcRect/>
          <a:stretch>
            <a:fillRect/>
          </a:stretch>
        </p:blipFill>
        <p:spPr bwMode="auto">
          <a:xfrm rot="10800000">
            <a:off x="4432300" y="4479925"/>
            <a:ext cx="82550" cy="95250"/>
          </a:xfrm>
          <a:prstGeom prst="rect">
            <a:avLst/>
          </a:prstGeom>
          <a:noFill/>
        </p:spPr>
      </p:pic>
      <p:grpSp>
        <p:nvGrpSpPr>
          <p:cNvPr id="2043" name="Group 806"/>
          <p:cNvGrpSpPr>
            <a:grpSpLocks/>
          </p:cNvGrpSpPr>
          <p:nvPr/>
        </p:nvGrpSpPr>
        <p:grpSpPr bwMode="auto">
          <a:xfrm>
            <a:off x="3822700" y="4419600"/>
            <a:ext cx="647700" cy="647700"/>
            <a:chOff x="2408" y="2784"/>
            <a:chExt cx="408" cy="408"/>
          </a:xfrm>
        </p:grpSpPr>
        <p:sp>
          <p:nvSpPr>
            <p:cNvPr id="2044" name="Rectangle 807"/>
            <p:cNvSpPr>
              <a:spLocks noChangeArrowheads="1"/>
            </p:cNvSpPr>
            <p:nvPr/>
          </p:nvSpPr>
          <p:spPr bwMode="auto">
            <a:xfrm>
              <a:off x="2432" y="2784"/>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2045" name="Line 808"/>
            <p:cNvSpPr>
              <a:spLocks noChangeShapeType="1"/>
            </p:cNvSpPr>
            <p:nvPr/>
          </p:nvSpPr>
          <p:spPr bwMode="auto">
            <a:xfrm>
              <a:off x="2432" y="2920"/>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46" name="Line 809"/>
            <p:cNvSpPr>
              <a:spLocks noChangeShapeType="1"/>
            </p:cNvSpPr>
            <p:nvPr/>
          </p:nvSpPr>
          <p:spPr bwMode="auto">
            <a:xfrm>
              <a:off x="2432" y="3056"/>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47" name="Text Box 810"/>
            <p:cNvSpPr txBox="1">
              <a:spLocks noChangeArrowheads="1"/>
            </p:cNvSpPr>
            <p:nvPr/>
          </p:nvSpPr>
          <p:spPr bwMode="auto">
            <a:xfrm>
              <a:off x="2432" y="2784"/>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UT</a:t>
              </a:r>
            </a:p>
          </p:txBody>
        </p:sp>
        <p:sp>
          <p:nvSpPr>
            <p:cNvPr id="2048" name="Text Box 811"/>
            <p:cNvSpPr txBox="1">
              <a:spLocks noChangeArrowheads="1"/>
            </p:cNvSpPr>
            <p:nvPr/>
          </p:nvSpPr>
          <p:spPr bwMode="auto">
            <a:xfrm>
              <a:off x="2408" y="2932"/>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Utah</a:t>
              </a:r>
            </a:p>
          </p:txBody>
        </p:sp>
        <p:sp>
          <p:nvSpPr>
            <p:cNvPr id="2049" name="Oval 812"/>
            <p:cNvSpPr>
              <a:spLocks noChangeArrowheads="1"/>
            </p:cNvSpPr>
            <p:nvPr/>
          </p:nvSpPr>
          <p:spPr bwMode="auto">
            <a:xfrm>
              <a:off x="2592" y="3104"/>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2050" name="Group 813"/>
          <p:cNvGrpSpPr>
            <a:grpSpLocks/>
          </p:cNvGrpSpPr>
          <p:nvPr/>
        </p:nvGrpSpPr>
        <p:grpSpPr bwMode="auto">
          <a:xfrm>
            <a:off x="3695700" y="4521200"/>
            <a:ext cx="457200" cy="444500"/>
            <a:chOff x="2328" y="2848"/>
            <a:chExt cx="288" cy="280"/>
          </a:xfrm>
        </p:grpSpPr>
        <p:sp>
          <p:nvSpPr>
            <p:cNvPr id="2051" name="Line 814"/>
            <p:cNvSpPr>
              <a:spLocks noChangeShapeType="1"/>
            </p:cNvSpPr>
            <p:nvPr/>
          </p:nvSpPr>
          <p:spPr bwMode="auto">
            <a:xfrm>
              <a:off x="2390" y="3124"/>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52" name="Line 815"/>
            <p:cNvSpPr>
              <a:spLocks noChangeShapeType="1"/>
            </p:cNvSpPr>
            <p:nvPr/>
          </p:nvSpPr>
          <p:spPr bwMode="auto">
            <a:xfrm>
              <a:off x="2390" y="2852"/>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53" name="Line 816"/>
            <p:cNvSpPr>
              <a:spLocks noChangeShapeType="1"/>
            </p:cNvSpPr>
            <p:nvPr/>
          </p:nvSpPr>
          <p:spPr bwMode="auto">
            <a:xfrm>
              <a:off x="2328" y="2852"/>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054" name="Picture 817" descr="arrow.png"/>
          <p:cNvPicPr>
            <a:picLocks noChangeAspect="1" noChangeArrowheads="1"/>
          </p:cNvPicPr>
          <p:nvPr/>
        </p:nvPicPr>
        <p:blipFill>
          <a:blip r:embed="rId3"/>
          <a:srcRect/>
          <a:stretch>
            <a:fillRect/>
          </a:stretch>
        </p:blipFill>
        <p:spPr bwMode="auto">
          <a:xfrm rot="10800000">
            <a:off x="3695700" y="4479925"/>
            <a:ext cx="82550" cy="95250"/>
          </a:xfrm>
          <a:prstGeom prst="rect">
            <a:avLst/>
          </a:prstGeom>
          <a:noFill/>
        </p:spPr>
      </p:pic>
      <p:grpSp>
        <p:nvGrpSpPr>
          <p:cNvPr id="2055" name="Group 818"/>
          <p:cNvGrpSpPr>
            <a:grpSpLocks/>
          </p:cNvGrpSpPr>
          <p:nvPr/>
        </p:nvGrpSpPr>
        <p:grpSpPr bwMode="auto">
          <a:xfrm>
            <a:off x="723900" y="2235200"/>
            <a:ext cx="4559300" cy="2298700"/>
            <a:chOff x="456" y="1408"/>
            <a:chExt cx="2872" cy="1448"/>
          </a:xfrm>
        </p:grpSpPr>
        <p:sp>
          <p:nvSpPr>
            <p:cNvPr id="2056" name="Line 819"/>
            <p:cNvSpPr>
              <a:spLocks noChangeShapeType="1"/>
            </p:cNvSpPr>
            <p:nvPr/>
          </p:nvSpPr>
          <p:spPr bwMode="auto">
            <a:xfrm>
              <a:off x="460" y="1412"/>
              <a:ext cx="3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57" name="Line 820"/>
            <p:cNvSpPr>
              <a:spLocks noChangeShapeType="1"/>
            </p:cNvSpPr>
            <p:nvPr/>
          </p:nvSpPr>
          <p:spPr bwMode="auto">
            <a:xfrm>
              <a:off x="790" y="1412"/>
              <a:ext cx="0" cy="132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58" name="Line 821"/>
            <p:cNvSpPr>
              <a:spLocks noChangeShapeType="1"/>
            </p:cNvSpPr>
            <p:nvPr/>
          </p:nvSpPr>
          <p:spPr bwMode="auto">
            <a:xfrm>
              <a:off x="790" y="2740"/>
              <a:ext cx="2538"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59" name="Line 822"/>
            <p:cNvSpPr>
              <a:spLocks noChangeShapeType="1"/>
            </p:cNvSpPr>
            <p:nvPr/>
          </p:nvSpPr>
          <p:spPr bwMode="auto">
            <a:xfrm>
              <a:off x="3328" y="2740"/>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60" name="Line 823"/>
            <p:cNvSpPr>
              <a:spLocks noChangeShapeType="1"/>
            </p:cNvSpPr>
            <p:nvPr/>
          </p:nvSpPr>
          <p:spPr bwMode="auto">
            <a:xfrm>
              <a:off x="3256" y="2852"/>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061" name="Picture 824" descr="arrow.png"/>
          <p:cNvPicPr>
            <a:picLocks noChangeAspect="1" noChangeArrowheads="1"/>
          </p:cNvPicPr>
          <p:nvPr/>
        </p:nvPicPr>
        <p:blipFill>
          <a:blip r:embed="rId3"/>
          <a:srcRect/>
          <a:stretch>
            <a:fillRect/>
          </a:stretch>
        </p:blipFill>
        <p:spPr bwMode="auto">
          <a:xfrm rot="10800000">
            <a:off x="5168900" y="4479925"/>
            <a:ext cx="82550" cy="95250"/>
          </a:xfrm>
          <a:prstGeom prst="rect">
            <a:avLst/>
          </a:prstGeom>
          <a:noFill/>
        </p:spPr>
      </p:pic>
      <p:grpSp>
        <p:nvGrpSpPr>
          <p:cNvPr id="2062" name="Group 825"/>
          <p:cNvGrpSpPr>
            <a:grpSpLocks/>
          </p:cNvGrpSpPr>
          <p:nvPr/>
        </p:nvGrpSpPr>
        <p:grpSpPr bwMode="auto">
          <a:xfrm>
            <a:off x="4559300" y="4419600"/>
            <a:ext cx="647700" cy="647700"/>
            <a:chOff x="2872" y="2784"/>
            <a:chExt cx="408" cy="408"/>
          </a:xfrm>
        </p:grpSpPr>
        <p:sp>
          <p:nvSpPr>
            <p:cNvPr id="2063" name="Rectangle 826"/>
            <p:cNvSpPr>
              <a:spLocks noChangeArrowheads="1"/>
            </p:cNvSpPr>
            <p:nvPr/>
          </p:nvSpPr>
          <p:spPr bwMode="auto">
            <a:xfrm>
              <a:off x="2896" y="2784"/>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2064" name="Line 827"/>
            <p:cNvSpPr>
              <a:spLocks noChangeShapeType="1"/>
            </p:cNvSpPr>
            <p:nvPr/>
          </p:nvSpPr>
          <p:spPr bwMode="auto">
            <a:xfrm>
              <a:off x="2896" y="2920"/>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65" name="Line 828"/>
            <p:cNvSpPr>
              <a:spLocks noChangeShapeType="1"/>
            </p:cNvSpPr>
            <p:nvPr/>
          </p:nvSpPr>
          <p:spPr bwMode="auto">
            <a:xfrm>
              <a:off x="2896" y="3056"/>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66" name="Text Box 829"/>
            <p:cNvSpPr txBox="1">
              <a:spLocks noChangeArrowheads="1"/>
            </p:cNvSpPr>
            <p:nvPr/>
          </p:nvSpPr>
          <p:spPr bwMode="auto">
            <a:xfrm>
              <a:off x="2896" y="2784"/>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VA</a:t>
              </a:r>
            </a:p>
          </p:txBody>
        </p:sp>
        <p:sp>
          <p:nvSpPr>
            <p:cNvPr id="2067" name="Text Box 830"/>
            <p:cNvSpPr txBox="1">
              <a:spLocks noChangeArrowheads="1"/>
            </p:cNvSpPr>
            <p:nvPr/>
          </p:nvSpPr>
          <p:spPr bwMode="auto">
            <a:xfrm>
              <a:off x="2872" y="2932"/>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Virginia</a:t>
              </a:r>
            </a:p>
          </p:txBody>
        </p:sp>
        <p:sp>
          <p:nvSpPr>
            <p:cNvPr id="2068" name="Oval 831"/>
            <p:cNvSpPr>
              <a:spLocks noChangeArrowheads="1"/>
            </p:cNvSpPr>
            <p:nvPr/>
          </p:nvSpPr>
          <p:spPr bwMode="auto">
            <a:xfrm>
              <a:off x="3056" y="3104"/>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2069" name="Group 832"/>
          <p:cNvGrpSpPr>
            <a:grpSpLocks/>
          </p:cNvGrpSpPr>
          <p:nvPr/>
        </p:nvGrpSpPr>
        <p:grpSpPr bwMode="auto">
          <a:xfrm>
            <a:off x="4432300" y="4521200"/>
            <a:ext cx="457200" cy="444500"/>
            <a:chOff x="2792" y="2848"/>
            <a:chExt cx="288" cy="280"/>
          </a:xfrm>
        </p:grpSpPr>
        <p:sp>
          <p:nvSpPr>
            <p:cNvPr id="2070" name="Line 833"/>
            <p:cNvSpPr>
              <a:spLocks noChangeShapeType="1"/>
            </p:cNvSpPr>
            <p:nvPr/>
          </p:nvSpPr>
          <p:spPr bwMode="auto">
            <a:xfrm>
              <a:off x="2854" y="3124"/>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71" name="Line 834"/>
            <p:cNvSpPr>
              <a:spLocks noChangeShapeType="1"/>
            </p:cNvSpPr>
            <p:nvPr/>
          </p:nvSpPr>
          <p:spPr bwMode="auto">
            <a:xfrm>
              <a:off x="2854" y="2852"/>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72" name="Line 835"/>
            <p:cNvSpPr>
              <a:spLocks noChangeShapeType="1"/>
            </p:cNvSpPr>
            <p:nvPr/>
          </p:nvSpPr>
          <p:spPr bwMode="auto">
            <a:xfrm>
              <a:off x="2792" y="2852"/>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073" name="Picture 836" descr="arrow.png"/>
          <p:cNvPicPr>
            <a:picLocks noChangeAspect="1" noChangeArrowheads="1"/>
          </p:cNvPicPr>
          <p:nvPr/>
        </p:nvPicPr>
        <p:blipFill>
          <a:blip r:embed="rId3"/>
          <a:srcRect/>
          <a:stretch>
            <a:fillRect/>
          </a:stretch>
        </p:blipFill>
        <p:spPr bwMode="auto">
          <a:xfrm rot="10800000">
            <a:off x="4432300" y="4479925"/>
            <a:ext cx="82550" cy="95250"/>
          </a:xfrm>
          <a:prstGeom prst="rect">
            <a:avLst/>
          </a:prstGeom>
          <a:noFill/>
        </p:spPr>
      </p:pic>
      <p:grpSp>
        <p:nvGrpSpPr>
          <p:cNvPr id="2074" name="Group 837"/>
          <p:cNvGrpSpPr>
            <a:grpSpLocks/>
          </p:cNvGrpSpPr>
          <p:nvPr/>
        </p:nvGrpSpPr>
        <p:grpSpPr bwMode="auto">
          <a:xfrm>
            <a:off x="723900" y="1803400"/>
            <a:ext cx="6769100" cy="1155700"/>
            <a:chOff x="456" y="1136"/>
            <a:chExt cx="4264" cy="728"/>
          </a:xfrm>
        </p:grpSpPr>
        <p:sp>
          <p:nvSpPr>
            <p:cNvPr id="2075" name="Line 838"/>
            <p:cNvSpPr>
              <a:spLocks noChangeShapeType="1"/>
            </p:cNvSpPr>
            <p:nvPr/>
          </p:nvSpPr>
          <p:spPr bwMode="auto">
            <a:xfrm>
              <a:off x="460" y="1140"/>
              <a:ext cx="4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76" name="Line 839"/>
            <p:cNvSpPr>
              <a:spLocks noChangeShapeType="1"/>
            </p:cNvSpPr>
            <p:nvPr/>
          </p:nvSpPr>
          <p:spPr bwMode="auto">
            <a:xfrm>
              <a:off x="890" y="1140"/>
              <a:ext cx="0" cy="60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77" name="Line 840"/>
            <p:cNvSpPr>
              <a:spLocks noChangeShapeType="1"/>
            </p:cNvSpPr>
            <p:nvPr/>
          </p:nvSpPr>
          <p:spPr bwMode="auto">
            <a:xfrm>
              <a:off x="890" y="1748"/>
              <a:ext cx="38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78" name="Line 841"/>
            <p:cNvSpPr>
              <a:spLocks noChangeShapeType="1"/>
            </p:cNvSpPr>
            <p:nvPr/>
          </p:nvSpPr>
          <p:spPr bwMode="auto">
            <a:xfrm>
              <a:off x="4720" y="1748"/>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79" name="Line 842"/>
            <p:cNvSpPr>
              <a:spLocks noChangeShapeType="1"/>
            </p:cNvSpPr>
            <p:nvPr/>
          </p:nvSpPr>
          <p:spPr bwMode="auto">
            <a:xfrm>
              <a:off x="4648" y="1860"/>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080" name="Picture 843" descr="arrow.png"/>
          <p:cNvPicPr>
            <a:picLocks noChangeAspect="1" noChangeArrowheads="1"/>
          </p:cNvPicPr>
          <p:nvPr/>
        </p:nvPicPr>
        <p:blipFill>
          <a:blip r:embed="rId3"/>
          <a:srcRect/>
          <a:stretch>
            <a:fillRect/>
          </a:stretch>
        </p:blipFill>
        <p:spPr bwMode="auto">
          <a:xfrm rot="10800000">
            <a:off x="7378700" y="2905125"/>
            <a:ext cx="82550" cy="95250"/>
          </a:xfrm>
          <a:prstGeom prst="rect">
            <a:avLst/>
          </a:prstGeom>
          <a:noFill/>
        </p:spPr>
      </p:pic>
      <p:grpSp>
        <p:nvGrpSpPr>
          <p:cNvPr id="2081" name="Group 844"/>
          <p:cNvGrpSpPr>
            <a:grpSpLocks/>
          </p:cNvGrpSpPr>
          <p:nvPr/>
        </p:nvGrpSpPr>
        <p:grpSpPr bwMode="auto">
          <a:xfrm>
            <a:off x="6769100" y="2844800"/>
            <a:ext cx="647700" cy="647700"/>
            <a:chOff x="4264" y="1792"/>
            <a:chExt cx="408" cy="408"/>
          </a:xfrm>
        </p:grpSpPr>
        <p:sp>
          <p:nvSpPr>
            <p:cNvPr id="2082" name="Rectangle 845"/>
            <p:cNvSpPr>
              <a:spLocks noChangeArrowheads="1"/>
            </p:cNvSpPr>
            <p:nvPr/>
          </p:nvSpPr>
          <p:spPr bwMode="auto">
            <a:xfrm>
              <a:off x="4288" y="1792"/>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2083" name="Line 846"/>
            <p:cNvSpPr>
              <a:spLocks noChangeShapeType="1"/>
            </p:cNvSpPr>
            <p:nvPr/>
          </p:nvSpPr>
          <p:spPr bwMode="auto">
            <a:xfrm>
              <a:off x="4288" y="192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84" name="Line 847"/>
            <p:cNvSpPr>
              <a:spLocks noChangeShapeType="1"/>
            </p:cNvSpPr>
            <p:nvPr/>
          </p:nvSpPr>
          <p:spPr bwMode="auto">
            <a:xfrm>
              <a:off x="4288" y="2064"/>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85" name="Text Box 848"/>
            <p:cNvSpPr txBox="1">
              <a:spLocks noChangeArrowheads="1"/>
            </p:cNvSpPr>
            <p:nvPr/>
          </p:nvSpPr>
          <p:spPr bwMode="auto">
            <a:xfrm>
              <a:off x="4288" y="1792"/>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VT</a:t>
              </a:r>
            </a:p>
          </p:txBody>
        </p:sp>
        <p:sp>
          <p:nvSpPr>
            <p:cNvPr id="2086" name="Text Box 849"/>
            <p:cNvSpPr txBox="1">
              <a:spLocks noChangeArrowheads="1"/>
            </p:cNvSpPr>
            <p:nvPr/>
          </p:nvSpPr>
          <p:spPr bwMode="auto">
            <a:xfrm>
              <a:off x="4264" y="1940"/>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Vermont</a:t>
              </a:r>
            </a:p>
          </p:txBody>
        </p:sp>
        <p:sp>
          <p:nvSpPr>
            <p:cNvPr id="2087" name="Oval 850"/>
            <p:cNvSpPr>
              <a:spLocks noChangeArrowheads="1"/>
            </p:cNvSpPr>
            <p:nvPr/>
          </p:nvSpPr>
          <p:spPr bwMode="auto">
            <a:xfrm>
              <a:off x="4448" y="2112"/>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2088" name="Group 851"/>
          <p:cNvGrpSpPr>
            <a:grpSpLocks/>
          </p:cNvGrpSpPr>
          <p:nvPr/>
        </p:nvGrpSpPr>
        <p:grpSpPr bwMode="auto">
          <a:xfrm>
            <a:off x="6642100" y="2946400"/>
            <a:ext cx="457200" cy="444500"/>
            <a:chOff x="4184" y="1856"/>
            <a:chExt cx="288" cy="280"/>
          </a:xfrm>
        </p:grpSpPr>
        <p:sp>
          <p:nvSpPr>
            <p:cNvPr id="2089" name="Line 852"/>
            <p:cNvSpPr>
              <a:spLocks noChangeShapeType="1"/>
            </p:cNvSpPr>
            <p:nvPr/>
          </p:nvSpPr>
          <p:spPr bwMode="auto">
            <a:xfrm>
              <a:off x="4246" y="2132"/>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90" name="Line 853"/>
            <p:cNvSpPr>
              <a:spLocks noChangeShapeType="1"/>
            </p:cNvSpPr>
            <p:nvPr/>
          </p:nvSpPr>
          <p:spPr bwMode="auto">
            <a:xfrm>
              <a:off x="4246" y="1860"/>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91" name="Line 854"/>
            <p:cNvSpPr>
              <a:spLocks noChangeShapeType="1"/>
            </p:cNvSpPr>
            <p:nvPr/>
          </p:nvSpPr>
          <p:spPr bwMode="auto">
            <a:xfrm>
              <a:off x="4184" y="1860"/>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092" name="Picture 855" descr="arrow.png"/>
          <p:cNvPicPr>
            <a:picLocks noChangeAspect="1" noChangeArrowheads="1"/>
          </p:cNvPicPr>
          <p:nvPr/>
        </p:nvPicPr>
        <p:blipFill>
          <a:blip r:embed="rId3"/>
          <a:srcRect/>
          <a:stretch>
            <a:fillRect/>
          </a:stretch>
        </p:blipFill>
        <p:spPr bwMode="auto">
          <a:xfrm rot="10800000">
            <a:off x="6642100" y="2905125"/>
            <a:ext cx="82550" cy="95250"/>
          </a:xfrm>
          <a:prstGeom prst="rect">
            <a:avLst/>
          </a:prstGeom>
          <a:noFill/>
        </p:spPr>
      </p:pic>
      <p:grpSp>
        <p:nvGrpSpPr>
          <p:cNvPr id="2093" name="Group 856"/>
          <p:cNvGrpSpPr>
            <a:grpSpLocks/>
          </p:cNvGrpSpPr>
          <p:nvPr/>
        </p:nvGrpSpPr>
        <p:grpSpPr bwMode="auto">
          <a:xfrm>
            <a:off x="723900" y="1803400"/>
            <a:ext cx="7505700" cy="1155700"/>
            <a:chOff x="456" y="1136"/>
            <a:chExt cx="4728" cy="728"/>
          </a:xfrm>
        </p:grpSpPr>
        <p:sp>
          <p:nvSpPr>
            <p:cNvPr id="2094" name="Line 857"/>
            <p:cNvSpPr>
              <a:spLocks noChangeShapeType="1"/>
            </p:cNvSpPr>
            <p:nvPr/>
          </p:nvSpPr>
          <p:spPr bwMode="auto">
            <a:xfrm>
              <a:off x="460" y="1140"/>
              <a:ext cx="4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95" name="Line 858"/>
            <p:cNvSpPr>
              <a:spLocks noChangeShapeType="1"/>
            </p:cNvSpPr>
            <p:nvPr/>
          </p:nvSpPr>
          <p:spPr bwMode="auto">
            <a:xfrm>
              <a:off x="890" y="1140"/>
              <a:ext cx="0" cy="60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96" name="Line 859"/>
            <p:cNvSpPr>
              <a:spLocks noChangeShapeType="1"/>
            </p:cNvSpPr>
            <p:nvPr/>
          </p:nvSpPr>
          <p:spPr bwMode="auto">
            <a:xfrm>
              <a:off x="890" y="1748"/>
              <a:ext cx="4294"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97" name="Line 860"/>
            <p:cNvSpPr>
              <a:spLocks noChangeShapeType="1"/>
            </p:cNvSpPr>
            <p:nvPr/>
          </p:nvSpPr>
          <p:spPr bwMode="auto">
            <a:xfrm>
              <a:off x="5184" y="1748"/>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098" name="Line 861"/>
            <p:cNvSpPr>
              <a:spLocks noChangeShapeType="1"/>
            </p:cNvSpPr>
            <p:nvPr/>
          </p:nvSpPr>
          <p:spPr bwMode="auto">
            <a:xfrm>
              <a:off x="5112" y="1860"/>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099" name="Picture 862" descr="arrow.png"/>
          <p:cNvPicPr>
            <a:picLocks noChangeAspect="1" noChangeArrowheads="1"/>
          </p:cNvPicPr>
          <p:nvPr/>
        </p:nvPicPr>
        <p:blipFill>
          <a:blip r:embed="rId3"/>
          <a:srcRect/>
          <a:stretch>
            <a:fillRect/>
          </a:stretch>
        </p:blipFill>
        <p:spPr bwMode="auto">
          <a:xfrm rot="10800000">
            <a:off x="8115300" y="2905125"/>
            <a:ext cx="82550" cy="95250"/>
          </a:xfrm>
          <a:prstGeom prst="rect">
            <a:avLst/>
          </a:prstGeom>
          <a:noFill/>
        </p:spPr>
      </p:pic>
      <p:grpSp>
        <p:nvGrpSpPr>
          <p:cNvPr id="2100" name="Group 863"/>
          <p:cNvGrpSpPr>
            <a:grpSpLocks/>
          </p:cNvGrpSpPr>
          <p:nvPr/>
        </p:nvGrpSpPr>
        <p:grpSpPr bwMode="auto">
          <a:xfrm>
            <a:off x="7505700" y="2844800"/>
            <a:ext cx="647700" cy="647700"/>
            <a:chOff x="4728" y="1792"/>
            <a:chExt cx="408" cy="408"/>
          </a:xfrm>
        </p:grpSpPr>
        <p:sp>
          <p:nvSpPr>
            <p:cNvPr id="2101" name="Rectangle 864"/>
            <p:cNvSpPr>
              <a:spLocks noChangeArrowheads="1"/>
            </p:cNvSpPr>
            <p:nvPr/>
          </p:nvSpPr>
          <p:spPr bwMode="auto">
            <a:xfrm>
              <a:off x="4752" y="1792"/>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2102" name="Line 865"/>
            <p:cNvSpPr>
              <a:spLocks noChangeShapeType="1"/>
            </p:cNvSpPr>
            <p:nvPr/>
          </p:nvSpPr>
          <p:spPr bwMode="auto">
            <a:xfrm>
              <a:off x="4752" y="192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03" name="Line 866"/>
            <p:cNvSpPr>
              <a:spLocks noChangeShapeType="1"/>
            </p:cNvSpPr>
            <p:nvPr/>
          </p:nvSpPr>
          <p:spPr bwMode="auto">
            <a:xfrm>
              <a:off x="4752" y="2064"/>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04" name="Text Box 867"/>
            <p:cNvSpPr txBox="1">
              <a:spLocks noChangeArrowheads="1"/>
            </p:cNvSpPr>
            <p:nvPr/>
          </p:nvSpPr>
          <p:spPr bwMode="auto">
            <a:xfrm>
              <a:off x="4752" y="1792"/>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WA</a:t>
              </a:r>
            </a:p>
          </p:txBody>
        </p:sp>
        <p:sp>
          <p:nvSpPr>
            <p:cNvPr id="2105" name="Text Box 868"/>
            <p:cNvSpPr txBox="1">
              <a:spLocks noChangeArrowheads="1"/>
            </p:cNvSpPr>
            <p:nvPr/>
          </p:nvSpPr>
          <p:spPr bwMode="auto">
            <a:xfrm>
              <a:off x="4728" y="1940"/>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Washington</a:t>
              </a:r>
            </a:p>
          </p:txBody>
        </p:sp>
        <p:sp>
          <p:nvSpPr>
            <p:cNvPr id="2106" name="Oval 869"/>
            <p:cNvSpPr>
              <a:spLocks noChangeArrowheads="1"/>
            </p:cNvSpPr>
            <p:nvPr/>
          </p:nvSpPr>
          <p:spPr bwMode="auto">
            <a:xfrm>
              <a:off x="4912" y="2112"/>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2107" name="Group 870"/>
          <p:cNvGrpSpPr>
            <a:grpSpLocks/>
          </p:cNvGrpSpPr>
          <p:nvPr/>
        </p:nvGrpSpPr>
        <p:grpSpPr bwMode="auto">
          <a:xfrm>
            <a:off x="7378700" y="2946400"/>
            <a:ext cx="457200" cy="444500"/>
            <a:chOff x="4648" y="1856"/>
            <a:chExt cx="288" cy="280"/>
          </a:xfrm>
        </p:grpSpPr>
        <p:sp>
          <p:nvSpPr>
            <p:cNvPr id="2108" name="Line 871"/>
            <p:cNvSpPr>
              <a:spLocks noChangeShapeType="1"/>
            </p:cNvSpPr>
            <p:nvPr/>
          </p:nvSpPr>
          <p:spPr bwMode="auto">
            <a:xfrm>
              <a:off x="4710" y="2132"/>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09" name="Line 872"/>
            <p:cNvSpPr>
              <a:spLocks noChangeShapeType="1"/>
            </p:cNvSpPr>
            <p:nvPr/>
          </p:nvSpPr>
          <p:spPr bwMode="auto">
            <a:xfrm>
              <a:off x="4710" y="1860"/>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10" name="Line 873"/>
            <p:cNvSpPr>
              <a:spLocks noChangeShapeType="1"/>
            </p:cNvSpPr>
            <p:nvPr/>
          </p:nvSpPr>
          <p:spPr bwMode="auto">
            <a:xfrm>
              <a:off x="4648" y="1860"/>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111" name="Picture 874" descr="arrow.png"/>
          <p:cNvPicPr>
            <a:picLocks noChangeAspect="1" noChangeArrowheads="1"/>
          </p:cNvPicPr>
          <p:nvPr/>
        </p:nvPicPr>
        <p:blipFill>
          <a:blip r:embed="rId3"/>
          <a:srcRect/>
          <a:stretch>
            <a:fillRect/>
          </a:stretch>
        </p:blipFill>
        <p:spPr bwMode="auto">
          <a:xfrm rot="10800000">
            <a:off x="7378700" y="2905125"/>
            <a:ext cx="82550" cy="95250"/>
          </a:xfrm>
          <a:prstGeom prst="rect">
            <a:avLst/>
          </a:prstGeom>
          <a:noFill/>
        </p:spPr>
      </p:pic>
      <p:grpSp>
        <p:nvGrpSpPr>
          <p:cNvPr id="2112" name="Group 875"/>
          <p:cNvGrpSpPr>
            <a:grpSpLocks/>
          </p:cNvGrpSpPr>
          <p:nvPr/>
        </p:nvGrpSpPr>
        <p:grpSpPr bwMode="auto">
          <a:xfrm>
            <a:off x="723900" y="2019300"/>
            <a:ext cx="3822700" cy="1727200"/>
            <a:chOff x="456" y="1272"/>
            <a:chExt cx="2408" cy="1088"/>
          </a:xfrm>
        </p:grpSpPr>
        <p:sp>
          <p:nvSpPr>
            <p:cNvPr id="2113" name="Line 876"/>
            <p:cNvSpPr>
              <a:spLocks noChangeShapeType="1"/>
            </p:cNvSpPr>
            <p:nvPr/>
          </p:nvSpPr>
          <p:spPr bwMode="auto">
            <a:xfrm>
              <a:off x="460" y="1276"/>
              <a:ext cx="38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14" name="Line 877"/>
            <p:cNvSpPr>
              <a:spLocks noChangeShapeType="1"/>
            </p:cNvSpPr>
            <p:nvPr/>
          </p:nvSpPr>
          <p:spPr bwMode="auto">
            <a:xfrm>
              <a:off x="840" y="1276"/>
              <a:ext cx="0" cy="96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15" name="Line 878"/>
            <p:cNvSpPr>
              <a:spLocks noChangeShapeType="1"/>
            </p:cNvSpPr>
            <p:nvPr/>
          </p:nvSpPr>
          <p:spPr bwMode="auto">
            <a:xfrm>
              <a:off x="840" y="2244"/>
              <a:ext cx="2024"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16" name="Line 879"/>
            <p:cNvSpPr>
              <a:spLocks noChangeShapeType="1"/>
            </p:cNvSpPr>
            <p:nvPr/>
          </p:nvSpPr>
          <p:spPr bwMode="auto">
            <a:xfrm>
              <a:off x="2864" y="2244"/>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17" name="Line 880"/>
            <p:cNvSpPr>
              <a:spLocks noChangeShapeType="1"/>
            </p:cNvSpPr>
            <p:nvPr/>
          </p:nvSpPr>
          <p:spPr bwMode="auto">
            <a:xfrm>
              <a:off x="2792" y="2356"/>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118" name="Picture 881" descr="arrow.png"/>
          <p:cNvPicPr>
            <a:picLocks noChangeAspect="1" noChangeArrowheads="1"/>
          </p:cNvPicPr>
          <p:nvPr/>
        </p:nvPicPr>
        <p:blipFill>
          <a:blip r:embed="rId3"/>
          <a:srcRect/>
          <a:stretch>
            <a:fillRect/>
          </a:stretch>
        </p:blipFill>
        <p:spPr bwMode="auto">
          <a:xfrm rot="10800000">
            <a:off x="4432300" y="3692525"/>
            <a:ext cx="82550" cy="95250"/>
          </a:xfrm>
          <a:prstGeom prst="rect">
            <a:avLst/>
          </a:prstGeom>
          <a:noFill/>
        </p:spPr>
      </p:pic>
      <p:grpSp>
        <p:nvGrpSpPr>
          <p:cNvPr id="2119" name="Group 882"/>
          <p:cNvGrpSpPr>
            <a:grpSpLocks/>
          </p:cNvGrpSpPr>
          <p:nvPr/>
        </p:nvGrpSpPr>
        <p:grpSpPr bwMode="auto">
          <a:xfrm>
            <a:off x="3822700" y="3632200"/>
            <a:ext cx="647700" cy="647700"/>
            <a:chOff x="2408" y="2288"/>
            <a:chExt cx="408" cy="408"/>
          </a:xfrm>
        </p:grpSpPr>
        <p:sp>
          <p:nvSpPr>
            <p:cNvPr id="2120" name="Rectangle 883"/>
            <p:cNvSpPr>
              <a:spLocks noChangeArrowheads="1"/>
            </p:cNvSpPr>
            <p:nvPr/>
          </p:nvSpPr>
          <p:spPr bwMode="auto">
            <a:xfrm>
              <a:off x="2432" y="2288"/>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2121" name="Line 884"/>
            <p:cNvSpPr>
              <a:spLocks noChangeShapeType="1"/>
            </p:cNvSpPr>
            <p:nvPr/>
          </p:nvSpPr>
          <p:spPr bwMode="auto">
            <a:xfrm>
              <a:off x="2432" y="2424"/>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22" name="Line 885"/>
            <p:cNvSpPr>
              <a:spLocks noChangeShapeType="1"/>
            </p:cNvSpPr>
            <p:nvPr/>
          </p:nvSpPr>
          <p:spPr bwMode="auto">
            <a:xfrm>
              <a:off x="2432" y="2560"/>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23" name="Text Box 886"/>
            <p:cNvSpPr txBox="1">
              <a:spLocks noChangeArrowheads="1"/>
            </p:cNvSpPr>
            <p:nvPr/>
          </p:nvSpPr>
          <p:spPr bwMode="auto">
            <a:xfrm>
              <a:off x="2432" y="2288"/>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WI</a:t>
              </a:r>
            </a:p>
          </p:txBody>
        </p:sp>
        <p:sp>
          <p:nvSpPr>
            <p:cNvPr id="2124" name="Text Box 887"/>
            <p:cNvSpPr txBox="1">
              <a:spLocks noChangeArrowheads="1"/>
            </p:cNvSpPr>
            <p:nvPr/>
          </p:nvSpPr>
          <p:spPr bwMode="auto">
            <a:xfrm>
              <a:off x="2408" y="2436"/>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Wisconsin</a:t>
              </a:r>
            </a:p>
          </p:txBody>
        </p:sp>
        <p:sp>
          <p:nvSpPr>
            <p:cNvPr id="2125" name="Oval 888"/>
            <p:cNvSpPr>
              <a:spLocks noChangeArrowheads="1"/>
            </p:cNvSpPr>
            <p:nvPr/>
          </p:nvSpPr>
          <p:spPr bwMode="auto">
            <a:xfrm>
              <a:off x="2592" y="2608"/>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2126" name="Group 889"/>
          <p:cNvGrpSpPr>
            <a:grpSpLocks/>
          </p:cNvGrpSpPr>
          <p:nvPr/>
        </p:nvGrpSpPr>
        <p:grpSpPr bwMode="auto">
          <a:xfrm>
            <a:off x="3695700" y="3733800"/>
            <a:ext cx="457200" cy="444500"/>
            <a:chOff x="2328" y="2352"/>
            <a:chExt cx="288" cy="280"/>
          </a:xfrm>
        </p:grpSpPr>
        <p:sp>
          <p:nvSpPr>
            <p:cNvPr id="2127" name="Line 890"/>
            <p:cNvSpPr>
              <a:spLocks noChangeShapeType="1"/>
            </p:cNvSpPr>
            <p:nvPr/>
          </p:nvSpPr>
          <p:spPr bwMode="auto">
            <a:xfrm>
              <a:off x="2390" y="2628"/>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28" name="Line 891"/>
            <p:cNvSpPr>
              <a:spLocks noChangeShapeType="1"/>
            </p:cNvSpPr>
            <p:nvPr/>
          </p:nvSpPr>
          <p:spPr bwMode="auto">
            <a:xfrm>
              <a:off x="2390" y="2356"/>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29" name="Line 892"/>
            <p:cNvSpPr>
              <a:spLocks noChangeShapeType="1"/>
            </p:cNvSpPr>
            <p:nvPr/>
          </p:nvSpPr>
          <p:spPr bwMode="auto">
            <a:xfrm>
              <a:off x="2328" y="2356"/>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130" name="Picture 893" descr="arrow.png"/>
          <p:cNvPicPr>
            <a:picLocks noChangeAspect="1" noChangeArrowheads="1"/>
          </p:cNvPicPr>
          <p:nvPr/>
        </p:nvPicPr>
        <p:blipFill>
          <a:blip r:embed="rId3"/>
          <a:srcRect/>
          <a:stretch>
            <a:fillRect/>
          </a:stretch>
        </p:blipFill>
        <p:spPr bwMode="auto">
          <a:xfrm rot="10800000">
            <a:off x="3695700" y="3692525"/>
            <a:ext cx="82550" cy="95250"/>
          </a:xfrm>
          <a:prstGeom prst="rect">
            <a:avLst/>
          </a:prstGeom>
          <a:noFill/>
        </p:spPr>
      </p:pic>
      <p:grpSp>
        <p:nvGrpSpPr>
          <p:cNvPr id="2131" name="Group 894"/>
          <p:cNvGrpSpPr>
            <a:grpSpLocks/>
          </p:cNvGrpSpPr>
          <p:nvPr/>
        </p:nvGrpSpPr>
        <p:grpSpPr bwMode="auto">
          <a:xfrm>
            <a:off x="723900" y="1803400"/>
            <a:ext cx="8242300" cy="1155700"/>
            <a:chOff x="456" y="1136"/>
            <a:chExt cx="5192" cy="728"/>
          </a:xfrm>
        </p:grpSpPr>
        <p:sp>
          <p:nvSpPr>
            <p:cNvPr id="2132" name="Line 895"/>
            <p:cNvSpPr>
              <a:spLocks noChangeShapeType="1"/>
            </p:cNvSpPr>
            <p:nvPr/>
          </p:nvSpPr>
          <p:spPr bwMode="auto">
            <a:xfrm>
              <a:off x="460" y="1140"/>
              <a:ext cx="43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33" name="Line 896"/>
            <p:cNvSpPr>
              <a:spLocks noChangeShapeType="1"/>
            </p:cNvSpPr>
            <p:nvPr/>
          </p:nvSpPr>
          <p:spPr bwMode="auto">
            <a:xfrm>
              <a:off x="890" y="1140"/>
              <a:ext cx="0" cy="60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34" name="Line 897"/>
            <p:cNvSpPr>
              <a:spLocks noChangeShapeType="1"/>
            </p:cNvSpPr>
            <p:nvPr/>
          </p:nvSpPr>
          <p:spPr bwMode="auto">
            <a:xfrm>
              <a:off x="890" y="1748"/>
              <a:ext cx="4758"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35" name="Line 898"/>
            <p:cNvSpPr>
              <a:spLocks noChangeShapeType="1"/>
            </p:cNvSpPr>
            <p:nvPr/>
          </p:nvSpPr>
          <p:spPr bwMode="auto">
            <a:xfrm>
              <a:off x="5648" y="1748"/>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36" name="Line 899"/>
            <p:cNvSpPr>
              <a:spLocks noChangeShapeType="1"/>
            </p:cNvSpPr>
            <p:nvPr/>
          </p:nvSpPr>
          <p:spPr bwMode="auto">
            <a:xfrm>
              <a:off x="5576" y="1860"/>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137" name="Picture 900" descr="arrow.png"/>
          <p:cNvPicPr>
            <a:picLocks noChangeAspect="1" noChangeArrowheads="1"/>
          </p:cNvPicPr>
          <p:nvPr/>
        </p:nvPicPr>
        <p:blipFill>
          <a:blip r:embed="rId3"/>
          <a:srcRect/>
          <a:stretch>
            <a:fillRect/>
          </a:stretch>
        </p:blipFill>
        <p:spPr bwMode="auto">
          <a:xfrm rot="10800000">
            <a:off x="8851900" y="2905125"/>
            <a:ext cx="82550" cy="95250"/>
          </a:xfrm>
          <a:prstGeom prst="rect">
            <a:avLst/>
          </a:prstGeom>
          <a:noFill/>
        </p:spPr>
      </p:pic>
      <p:grpSp>
        <p:nvGrpSpPr>
          <p:cNvPr id="2138" name="Group 901"/>
          <p:cNvGrpSpPr>
            <a:grpSpLocks/>
          </p:cNvGrpSpPr>
          <p:nvPr/>
        </p:nvGrpSpPr>
        <p:grpSpPr bwMode="auto">
          <a:xfrm>
            <a:off x="8242300" y="2844800"/>
            <a:ext cx="647700" cy="647700"/>
            <a:chOff x="5192" y="1792"/>
            <a:chExt cx="408" cy="408"/>
          </a:xfrm>
        </p:grpSpPr>
        <p:sp>
          <p:nvSpPr>
            <p:cNvPr id="2139" name="Rectangle 902"/>
            <p:cNvSpPr>
              <a:spLocks noChangeArrowheads="1"/>
            </p:cNvSpPr>
            <p:nvPr/>
          </p:nvSpPr>
          <p:spPr bwMode="auto">
            <a:xfrm>
              <a:off x="5216" y="1792"/>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2140" name="Line 903"/>
            <p:cNvSpPr>
              <a:spLocks noChangeShapeType="1"/>
            </p:cNvSpPr>
            <p:nvPr/>
          </p:nvSpPr>
          <p:spPr bwMode="auto">
            <a:xfrm>
              <a:off x="5216" y="1928"/>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41" name="Line 904"/>
            <p:cNvSpPr>
              <a:spLocks noChangeShapeType="1"/>
            </p:cNvSpPr>
            <p:nvPr/>
          </p:nvSpPr>
          <p:spPr bwMode="auto">
            <a:xfrm>
              <a:off x="5216" y="2064"/>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42" name="Text Box 905"/>
            <p:cNvSpPr txBox="1">
              <a:spLocks noChangeArrowheads="1"/>
            </p:cNvSpPr>
            <p:nvPr/>
          </p:nvSpPr>
          <p:spPr bwMode="auto">
            <a:xfrm>
              <a:off x="5216" y="1792"/>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WV</a:t>
              </a:r>
            </a:p>
          </p:txBody>
        </p:sp>
        <p:sp>
          <p:nvSpPr>
            <p:cNvPr id="2143" name="Text Box 906"/>
            <p:cNvSpPr txBox="1">
              <a:spLocks noChangeArrowheads="1"/>
            </p:cNvSpPr>
            <p:nvPr/>
          </p:nvSpPr>
          <p:spPr bwMode="auto">
            <a:xfrm>
              <a:off x="5192" y="1916"/>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West</a:t>
              </a:r>
            </a:p>
            <a:p>
              <a:pPr algn="ctr" eaLnBrk="1" hangingPunct="1">
                <a:lnSpc>
                  <a:spcPct val="75000"/>
                </a:lnSpc>
              </a:pPr>
              <a:r>
                <a:rPr lang="en-US" sz="700" b="0">
                  <a:latin typeface="Helvetica Neue" charset="0"/>
                </a:rPr>
                <a:t>Virginia</a:t>
              </a:r>
            </a:p>
          </p:txBody>
        </p:sp>
        <p:sp>
          <p:nvSpPr>
            <p:cNvPr id="2144" name="Oval 907"/>
            <p:cNvSpPr>
              <a:spLocks noChangeArrowheads="1"/>
            </p:cNvSpPr>
            <p:nvPr/>
          </p:nvSpPr>
          <p:spPr bwMode="auto">
            <a:xfrm>
              <a:off x="5376" y="2112"/>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2145" name="Group 908"/>
          <p:cNvGrpSpPr>
            <a:grpSpLocks/>
          </p:cNvGrpSpPr>
          <p:nvPr/>
        </p:nvGrpSpPr>
        <p:grpSpPr bwMode="auto">
          <a:xfrm>
            <a:off x="8115300" y="2946400"/>
            <a:ext cx="457200" cy="444500"/>
            <a:chOff x="5112" y="1856"/>
            <a:chExt cx="288" cy="280"/>
          </a:xfrm>
        </p:grpSpPr>
        <p:sp>
          <p:nvSpPr>
            <p:cNvPr id="2146" name="Line 909"/>
            <p:cNvSpPr>
              <a:spLocks noChangeShapeType="1"/>
            </p:cNvSpPr>
            <p:nvPr/>
          </p:nvSpPr>
          <p:spPr bwMode="auto">
            <a:xfrm>
              <a:off x="5174" y="2132"/>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47" name="Line 910"/>
            <p:cNvSpPr>
              <a:spLocks noChangeShapeType="1"/>
            </p:cNvSpPr>
            <p:nvPr/>
          </p:nvSpPr>
          <p:spPr bwMode="auto">
            <a:xfrm>
              <a:off x="5174" y="1860"/>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48" name="Line 911"/>
            <p:cNvSpPr>
              <a:spLocks noChangeShapeType="1"/>
            </p:cNvSpPr>
            <p:nvPr/>
          </p:nvSpPr>
          <p:spPr bwMode="auto">
            <a:xfrm>
              <a:off x="5112" y="1860"/>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149" name="Picture 912" descr="arrow.png"/>
          <p:cNvPicPr>
            <a:picLocks noChangeAspect="1" noChangeArrowheads="1"/>
          </p:cNvPicPr>
          <p:nvPr/>
        </p:nvPicPr>
        <p:blipFill>
          <a:blip r:embed="rId3"/>
          <a:srcRect/>
          <a:stretch>
            <a:fillRect/>
          </a:stretch>
        </p:blipFill>
        <p:spPr bwMode="auto">
          <a:xfrm rot="10800000">
            <a:off x="8115300" y="2905125"/>
            <a:ext cx="82550" cy="95250"/>
          </a:xfrm>
          <a:prstGeom prst="rect">
            <a:avLst/>
          </a:prstGeom>
          <a:noFill/>
        </p:spPr>
      </p:pic>
      <p:grpSp>
        <p:nvGrpSpPr>
          <p:cNvPr id="2150" name="Group 913"/>
          <p:cNvGrpSpPr>
            <a:grpSpLocks/>
          </p:cNvGrpSpPr>
          <p:nvPr/>
        </p:nvGrpSpPr>
        <p:grpSpPr bwMode="auto">
          <a:xfrm>
            <a:off x="723900" y="2451100"/>
            <a:ext cx="6769100" cy="2870200"/>
            <a:chOff x="456" y="1544"/>
            <a:chExt cx="4264" cy="1808"/>
          </a:xfrm>
        </p:grpSpPr>
        <p:sp>
          <p:nvSpPr>
            <p:cNvPr id="2151" name="Line 914"/>
            <p:cNvSpPr>
              <a:spLocks noChangeShapeType="1"/>
            </p:cNvSpPr>
            <p:nvPr/>
          </p:nvSpPr>
          <p:spPr bwMode="auto">
            <a:xfrm>
              <a:off x="460" y="1548"/>
              <a:ext cx="28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52" name="Line 915"/>
            <p:cNvSpPr>
              <a:spLocks noChangeShapeType="1"/>
            </p:cNvSpPr>
            <p:nvPr/>
          </p:nvSpPr>
          <p:spPr bwMode="auto">
            <a:xfrm>
              <a:off x="740" y="1548"/>
              <a:ext cx="0" cy="1688"/>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53" name="Line 916"/>
            <p:cNvSpPr>
              <a:spLocks noChangeShapeType="1"/>
            </p:cNvSpPr>
            <p:nvPr/>
          </p:nvSpPr>
          <p:spPr bwMode="auto">
            <a:xfrm>
              <a:off x="740" y="3236"/>
              <a:ext cx="398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54" name="Line 917"/>
            <p:cNvSpPr>
              <a:spLocks noChangeShapeType="1"/>
            </p:cNvSpPr>
            <p:nvPr/>
          </p:nvSpPr>
          <p:spPr bwMode="auto">
            <a:xfrm>
              <a:off x="4720" y="3236"/>
              <a:ext cx="0" cy="11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55" name="Line 918"/>
            <p:cNvSpPr>
              <a:spLocks noChangeShapeType="1"/>
            </p:cNvSpPr>
            <p:nvPr/>
          </p:nvSpPr>
          <p:spPr bwMode="auto">
            <a:xfrm>
              <a:off x="4648" y="3348"/>
              <a:ext cx="7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156" name="Picture 919" descr="arrow.png"/>
          <p:cNvPicPr>
            <a:picLocks noChangeAspect="1" noChangeArrowheads="1"/>
          </p:cNvPicPr>
          <p:nvPr/>
        </p:nvPicPr>
        <p:blipFill>
          <a:blip r:embed="rId3"/>
          <a:srcRect/>
          <a:stretch>
            <a:fillRect/>
          </a:stretch>
        </p:blipFill>
        <p:spPr bwMode="auto">
          <a:xfrm rot="10800000">
            <a:off x="7378700" y="5267325"/>
            <a:ext cx="82550" cy="95250"/>
          </a:xfrm>
          <a:prstGeom prst="rect">
            <a:avLst/>
          </a:prstGeom>
          <a:noFill/>
        </p:spPr>
      </p:pic>
      <p:grpSp>
        <p:nvGrpSpPr>
          <p:cNvPr id="2157" name="Group 920"/>
          <p:cNvGrpSpPr>
            <a:grpSpLocks/>
          </p:cNvGrpSpPr>
          <p:nvPr/>
        </p:nvGrpSpPr>
        <p:grpSpPr bwMode="auto">
          <a:xfrm>
            <a:off x="6769100" y="5207000"/>
            <a:ext cx="647700" cy="647700"/>
            <a:chOff x="4264" y="3280"/>
            <a:chExt cx="408" cy="408"/>
          </a:xfrm>
        </p:grpSpPr>
        <p:sp>
          <p:nvSpPr>
            <p:cNvPr id="2158" name="Rectangle 921"/>
            <p:cNvSpPr>
              <a:spLocks noChangeArrowheads="1"/>
            </p:cNvSpPr>
            <p:nvPr/>
          </p:nvSpPr>
          <p:spPr bwMode="auto">
            <a:xfrm>
              <a:off x="4288" y="3280"/>
              <a:ext cx="360" cy="408"/>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endParaRPr lang="en-US" b="0"/>
            </a:p>
          </p:txBody>
        </p:sp>
        <p:sp>
          <p:nvSpPr>
            <p:cNvPr id="2159" name="Line 922"/>
            <p:cNvSpPr>
              <a:spLocks noChangeShapeType="1"/>
            </p:cNvSpPr>
            <p:nvPr/>
          </p:nvSpPr>
          <p:spPr bwMode="auto">
            <a:xfrm>
              <a:off x="4288" y="3416"/>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60" name="Line 923"/>
            <p:cNvSpPr>
              <a:spLocks noChangeShapeType="1"/>
            </p:cNvSpPr>
            <p:nvPr/>
          </p:nvSpPr>
          <p:spPr bwMode="auto">
            <a:xfrm>
              <a:off x="4288" y="3552"/>
              <a:ext cx="36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61" name="Text Box 924"/>
            <p:cNvSpPr txBox="1">
              <a:spLocks noChangeArrowheads="1"/>
            </p:cNvSpPr>
            <p:nvPr/>
          </p:nvSpPr>
          <p:spPr bwMode="auto">
            <a:xfrm>
              <a:off x="4288" y="3280"/>
              <a:ext cx="360"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WY</a:t>
              </a:r>
            </a:p>
          </p:txBody>
        </p:sp>
        <p:sp>
          <p:nvSpPr>
            <p:cNvPr id="2162" name="Text Box 925"/>
            <p:cNvSpPr txBox="1">
              <a:spLocks noChangeArrowheads="1"/>
            </p:cNvSpPr>
            <p:nvPr/>
          </p:nvSpPr>
          <p:spPr bwMode="auto">
            <a:xfrm>
              <a:off x="4264" y="3428"/>
              <a:ext cx="408" cy="136"/>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Wyoming</a:t>
              </a:r>
            </a:p>
          </p:txBody>
        </p:sp>
        <p:sp>
          <p:nvSpPr>
            <p:cNvPr id="2163" name="Oval 926"/>
            <p:cNvSpPr>
              <a:spLocks noChangeArrowheads="1"/>
            </p:cNvSpPr>
            <p:nvPr/>
          </p:nvSpPr>
          <p:spPr bwMode="auto">
            <a:xfrm>
              <a:off x="4448" y="3600"/>
              <a:ext cx="40" cy="4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2164" name="Group 927"/>
          <p:cNvGrpSpPr>
            <a:grpSpLocks/>
          </p:cNvGrpSpPr>
          <p:nvPr/>
        </p:nvGrpSpPr>
        <p:grpSpPr bwMode="auto">
          <a:xfrm>
            <a:off x="6642100" y="5308600"/>
            <a:ext cx="457200" cy="444500"/>
            <a:chOff x="4184" y="3344"/>
            <a:chExt cx="288" cy="280"/>
          </a:xfrm>
        </p:grpSpPr>
        <p:sp>
          <p:nvSpPr>
            <p:cNvPr id="2165" name="Line 928"/>
            <p:cNvSpPr>
              <a:spLocks noChangeShapeType="1"/>
            </p:cNvSpPr>
            <p:nvPr/>
          </p:nvSpPr>
          <p:spPr bwMode="auto">
            <a:xfrm>
              <a:off x="4246" y="3620"/>
              <a:ext cx="222"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66" name="Line 929"/>
            <p:cNvSpPr>
              <a:spLocks noChangeShapeType="1"/>
            </p:cNvSpPr>
            <p:nvPr/>
          </p:nvSpPr>
          <p:spPr bwMode="auto">
            <a:xfrm>
              <a:off x="4246" y="334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67" name="Line 930"/>
            <p:cNvSpPr>
              <a:spLocks noChangeShapeType="1"/>
            </p:cNvSpPr>
            <p:nvPr/>
          </p:nvSpPr>
          <p:spPr bwMode="auto">
            <a:xfrm>
              <a:off x="4184" y="3348"/>
              <a:ext cx="62"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168" name="Picture 931" descr="arrow.png"/>
          <p:cNvPicPr>
            <a:picLocks noChangeAspect="1" noChangeArrowheads="1"/>
          </p:cNvPicPr>
          <p:nvPr/>
        </p:nvPicPr>
        <p:blipFill>
          <a:blip r:embed="rId3"/>
          <a:srcRect/>
          <a:stretch>
            <a:fillRect/>
          </a:stretch>
        </p:blipFill>
        <p:spPr bwMode="auto">
          <a:xfrm rot="10800000">
            <a:off x="6642100" y="5267325"/>
            <a:ext cx="82550" cy="95250"/>
          </a:xfrm>
          <a:prstGeom prst="rect">
            <a:avLst/>
          </a:prstGeom>
          <a:noFill/>
        </p:spPr>
      </p:pic>
      <p:grpSp>
        <p:nvGrpSpPr>
          <p:cNvPr id="2169" name="Group 932"/>
          <p:cNvGrpSpPr>
            <a:grpSpLocks/>
          </p:cNvGrpSpPr>
          <p:nvPr/>
        </p:nvGrpSpPr>
        <p:grpSpPr bwMode="auto">
          <a:xfrm>
            <a:off x="1930400" y="1371600"/>
            <a:ext cx="457200" cy="444500"/>
            <a:chOff x="1216" y="864"/>
            <a:chExt cx="288" cy="280"/>
          </a:xfrm>
        </p:grpSpPr>
        <p:sp>
          <p:nvSpPr>
            <p:cNvPr id="2170" name="Line 933"/>
            <p:cNvSpPr>
              <a:spLocks noChangeShapeType="1"/>
            </p:cNvSpPr>
            <p:nvPr/>
          </p:nvSpPr>
          <p:spPr bwMode="auto">
            <a:xfrm>
              <a:off x="1220" y="1140"/>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71" name="Line 934"/>
            <p:cNvSpPr>
              <a:spLocks noChangeShapeType="1"/>
            </p:cNvSpPr>
            <p:nvPr/>
          </p:nvSpPr>
          <p:spPr bwMode="auto">
            <a:xfrm>
              <a:off x="1441" y="86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72" name="Line 935"/>
            <p:cNvSpPr>
              <a:spLocks noChangeShapeType="1"/>
            </p:cNvSpPr>
            <p:nvPr/>
          </p:nvSpPr>
          <p:spPr bwMode="auto">
            <a:xfrm>
              <a:off x="1441" y="868"/>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173" name="Picture 936" descr="arrow.png"/>
          <p:cNvPicPr>
            <a:picLocks noChangeAspect="1" noChangeArrowheads="1"/>
          </p:cNvPicPr>
          <p:nvPr/>
        </p:nvPicPr>
        <p:blipFill>
          <a:blip r:embed="rId3"/>
          <a:srcRect/>
          <a:stretch>
            <a:fillRect/>
          </a:stretch>
        </p:blipFill>
        <p:spPr bwMode="auto">
          <a:xfrm>
            <a:off x="2305050" y="1330325"/>
            <a:ext cx="82550" cy="95250"/>
          </a:xfrm>
          <a:prstGeom prst="rect">
            <a:avLst/>
          </a:prstGeom>
          <a:noFill/>
        </p:spPr>
      </p:pic>
      <p:grpSp>
        <p:nvGrpSpPr>
          <p:cNvPr id="2174" name="Group 937"/>
          <p:cNvGrpSpPr>
            <a:grpSpLocks/>
          </p:cNvGrpSpPr>
          <p:nvPr/>
        </p:nvGrpSpPr>
        <p:grpSpPr bwMode="auto">
          <a:xfrm>
            <a:off x="2667000" y="1371600"/>
            <a:ext cx="457200" cy="444500"/>
            <a:chOff x="1680" y="864"/>
            <a:chExt cx="288" cy="280"/>
          </a:xfrm>
        </p:grpSpPr>
        <p:sp>
          <p:nvSpPr>
            <p:cNvPr id="2175" name="Line 938"/>
            <p:cNvSpPr>
              <a:spLocks noChangeShapeType="1"/>
            </p:cNvSpPr>
            <p:nvPr/>
          </p:nvSpPr>
          <p:spPr bwMode="auto">
            <a:xfrm>
              <a:off x="1684" y="1140"/>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76" name="Line 939"/>
            <p:cNvSpPr>
              <a:spLocks noChangeShapeType="1"/>
            </p:cNvSpPr>
            <p:nvPr/>
          </p:nvSpPr>
          <p:spPr bwMode="auto">
            <a:xfrm>
              <a:off x="1905" y="86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77" name="Line 940"/>
            <p:cNvSpPr>
              <a:spLocks noChangeShapeType="1"/>
            </p:cNvSpPr>
            <p:nvPr/>
          </p:nvSpPr>
          <p:spPr bwMode="auto">
            <a:xfrm>
              <a:off x="1905" y="868"/>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178" name="Picture 941" descr="arrow.png"/>
          <p:cNvPicPr>
            <a:picLocks noChangeAspect="1" noChangeArrowheads="1"/>
          </p:cNvPicPr>
          <p:nvPr/>
        </p:nvPicPr>
        <p:blipFill>
          <a:blip r:embed="rId3"/>
          <a:srcRect/>
          <a:stretch>
            <a:fillRect/>
          </a:stretch>
        </p:blipFill>
        <p:spPr bwMode="auto">
          <a:xfrm>
            <a:off x="3041650" y="1330325"/>
            <a:ext cx="82550" cy="95250"/>
          </a:xfrm>
          <a:prstGeom prst="rect">
            <a:avLst/>
          </a:prstGeom>
          <a:noFill/>
        </p:spPr>
      </p:pic>
      <p:grpSp>
        <p:nvGrpSpPr>
          <p:cNvPr id="2179" name="Group 942"/>
          <p:cNvGrpSpPr>
            <a:grpSpLocks/>
          </p:cNvGrpSpPr>
          <p:nvPr/>
        </p:nvGrpSpPr>
        <p:grpSpPr bwMode="auto">
          <a:xfrm>
            <a:off x="3403600" y="1371600"/>
            <a:ext cx="457200" cy="444500"/>
            <a:chOff x="2144" y="864"/>
            <a:chExt cx="288" cy="280"/>
          </a:xfrm>
        </p:grpSpPr>
        <p:sp>
          <p:nvSpPr>
            <p:cNvPr id="2180" name="Line 943"/>
            <p:cNvSpPr>
              <a:spLocks noChangeShapeType="1"/>
            </p:cNvSpPr>
            <p:nvPr/>
          </p:nvSpPr>
          <p:spPr bwMode="auto">
            <a:xfrm>
              <a:off x="2148" y="1140"/>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81" name="Line 944"/>
            <p:cNvSpPr>
              <a:spLocks noChangeShapeType="1"/>
            </p:cNvSpPr>
            <p:nvPr/>
          </p:nvSpPr>
          <p:spPr bwMode="auto">
            <a:xfrm>
              <a:off x="2369" y="86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82" name="Line 945"/>
            <p:cNvSpPr>
              <a:spLocks noChangeShapeType="1"/>
            </p:cNvSpPr>
            <p:nvPr/>
          </p:nvSpPr>
          <p:spPr bwMode="auto">
            <a:xfrm>
              <a:off x="2369" y="868"/>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183" name="Picture 946" descr="arrow.png"/>
          <p:cNvPicPr>
            <a:picLocks noChangeAspect="1" noChangeArrowheads="1"/>
          </p:cNvPicPr>
          <p:nvPr/>
        </p:nvPicPr>
        <p:blipFill>
          <a:blip r:embed="rId3"/>
          <a:srcRect/>
          <a:stretch>
            <a:fillRect/>
          </a:stretch>
        </p:blipFill>
        <p:spPr bwMode="auto">
          <a:xfrm>
            <a:off x="3778250" y="1330325"/>
            <a:ext cx="82550" cy="95250"/>
          </a:xfrm>
          <a:prstGeom prst="rect">
            <a:avLst/>
          </a:prstGeom>
          <a:noFill/>
        </p:spPr>
      </p:pic>
      <p:grpSp>
        <p:nvGrpSpPr>
          <p:cNvPr id="2184" name="Group 947"/>
          <p:cNvGrpSpPr>
            <a:grpSpLocks/>
          </p:cNvGrpSpPr>
          <p:nvPr/>
        </p:nvGrpSpPr>
        <p:grpSpPr bwMode="auto">
          <a:xfrm>
            <a:off x="4140200" y="1371600"/>
            <a:ext cx="457200" cy="444500"/>
            <a:chOff x="2608" y="864"/>
            <a:chExt cx="288" cy="280"/>
          </a:xfrm>
        </p:grpSpPr>
        <p:sp>
          <p:nvSpPr>
            <p:cNvPr id="2185" name="Line 948"/>
            <p:cNvSpPr>
              <a:spLocks noChangeShapeType="1"/>
            </p:cNvSpPr>
            <p:nvPr/>
          </p:nvSpPr>
          <p:spPr bwMode="auto">
            <a:xfrm>
              <a:off x="2612" y="1140"/>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86" name="Line 949"/>
            <p:cNvSpPr>
              <a:spLocks noChangeShapeType="1"/>
            </p:cNvSpPr>
            <p:nvPr/>
          </p:nvSpPr>
          <p:spPr bwMode="auto">
            <a:xfrm>
              <a:off x="2833" y="86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87" name="Line 950"/>
            <p:cNvSpPr>
              <a:spLocks noChangeShapeType="1"/>
            </p:cNvSpPr>
            <p:nvPr/>
          </p:nvSpPr>
          <p:spPr bwMode="auto">
            <a:xfrm>
              <a:off x="2833" y="868"/>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188" name="Picture 951" descr="arrow.png"/>
          <p:cNvPicPr>
            <a:picLocks noChangeAspect="1" noChangeArrowheads="1"/>
          </p:cNvPicPr>
          <p:nvPr/>
        </p:nvPicPr>
        <p:blipFill>
          <a:blip r:embed="rId3"/>
          <a:srcRect/>
          <a:stretch>
            <a:fillRect/>
          </a:stretch>
        </p:blipFill>
        <p:spPr bwMode="auto">
          <a:xfrm>
            <a:off x="4514850" y="1330325"/>
            <a:ext cx="82550" cy="95250"/>
          </a:xfrm>
          <a:prstGeom prst="rect">
            <a:avLst/>
          </a:prstGeom>
          <a:noFill/>
        </p:spPr>
      </p:pic>
      <p:grpSp>
        <p:nvGrpSpPr>
          <p:cNvPr id="2189" name="Group 952"/>
          <p:cNvGrpSpPr>
            <a:grpSpLocks/>
          </p:cNvGrpSpPr>
          <p:nvPr/>
        </p:nvGrpSpPr>
        <p:grpSpPr bwMode="auto">
          <a:xfrm>
            <a:off x="4876800" y="1371600"/>
            <a:ext cx="457200" cy="444500"/>
            <a:chOff x="3072" y="864"/>
            <a:chExt cx="288" cy="280"/>
          </a:xfrm>
        </p:grpSpPr>
        <p:sp>
          <p:nvSpPr>
            <p:cNvPr id="2190" name="Line 953"/>
            <p:cNvSpPr>
              <a:spLocks noChangeShapeType="1"/>
            </p:cNvSpPr>
            <p:nvPr/>
          </p:nvSpPr>
          <p:spPr bwMode="auto">
            <a:xfrm>
              <a:off x="3076" y="1140"/>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91" name="Line 954"/>
            <p:cNvSpPr>
              <a:spLocks noChangeShapeType="1"/>
            </p:cNvSpPr>
            <p:nvPr/>
          </p:nvSpPr>
          <p:spPr bwMode="auto">
            <a:xfrm>
              <a:off x="3297" y="86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92" name="Line 955"/>
            <p:cNvSpPr>
              <a:spLocks noChangeShapeType="1"/>
            </p:cNvSpPr>
            <p:nvPr/>
          </p:nvSpPr>
          <p:spPr bwMode="auto">
            <a:xfrm>
              <a:off x="3297" y="868"/>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193" name="Picture 956" descr="arrow.png"/>
          <p:cNvPicPr>
            <a:picLocks noChangeAspect="1" noChangeArrowheads="1"/>
          </p:cNvPicPr>
          <p:nvPr/>
        </p:nvPicPr>
        <p:blipFill>
          <a:blip r:embed="rId3"/>
          <a:srcRect/>
          <a:stretch>
            <a:fillRect/>
          </a:stretch>
        </p:blipFill>
        <p:spPr bwMode="auto">
          <a:xfrm>
            <a:off x="5251450" y="1330325"/>
            <a:ext cx="82550" cy="95250"/>
          </a:xfrm>
          <a:prstGeom prst="rect">
            <a:avLst/>
          </a:prstGeom>
          <a:noFill/>
        </p:spPr>
      </p:pic>
      <p:grpSp>
        <p:nvGrpSpPr>
          <p:cNvPr id="2194" name="Group 957"/>
          <p:cNvGrpSpPr>
            <a:grpSpLocks/>
          </p:cNvGrpSpPr>
          <p:nvPr/>
        </p:nvGrpSpPr>
        <p:grpSpPr bwMode="auto">
          <a:xfrm>
            <a:off x="5613400" y="1371600"/>
            <a:ext cx="457200" cy="444500"/>
            <a:chOff x="3536" y="864"/>
            <a:chExt cx="288" cy="280"/>
          </a:xfrm>
        </p:grpSpPr>
        <p:sp>
          <p:nvSpPr>
            <p:cNvPr id="2195" name="Line 958"/>
            <p:cNvSpPr>
              <a:spLocks noChangeShapeType="1"/>
            </p:cNvSpPr>
            <p:nvPr/>
          </p:nvSpPr>
          <p:spPr bwMode="auto">
            <a:xfrm>
              <a:off x="3540" y="1140"/>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96" name="Line 959"/>
            <p:cNvSpPr>
              <a:spLocks noChangeShapeType="1"/>
            </p:cNvSpPr>
            <p:nvPr/>
          </p:nvSpPr>
          <p:spPr bwMode="auto">
            <a:xfrm>
              <a:off x="3761" y="86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197" name="Line 960"/>
            <p:cNvSpPr>
              <a:spLocks noChangeShapeType="1"/>
            </p:cNvSpPr>
            <p:nvPr/>
          </p:nvSpPr>
          <p:spPr bwMode="auto">
            <a:xfrm>
              <a:off x="3761" y="868"/>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198" name="Picture 961" descr="arrow.png"/>
          <p:cNvPicPr>
            <a:picLocks noChangeAspect="1" noChangeArrowheads="1"/>
          </p:cNvPicPr>
          <p:nvPr/>
        </p:nvPicPr>
        <p:blipFill>
          <a:blip r:embed="rId3"/>
          <a:srcRect/>
          <a:stretch>
            <a:fillRect/>
          </a:stretch>
        </p:blipFill>
        <p:spPr bwMode="auto">
          <a:xfrm>
            <a:off x="5988050" y="1330325"/>
            <a:ext cx="82550" cy="95250"/>
          </a:xfrm>
          <a:prstGeom prst="rect">
            <a:avLst/>
          </a:prstGeom>
          <a:noFill/>
        </p:spPr>
      </p:pic>
      <p:grpSp>
        <p:nvGrpSpPr>
          <p:cNvPr id="2199" name="Group 962"/>
          <p:cNvGrpSpPr>
            <a:grpSpLocks/>
          </p:cNvGrpSpPr>
          <p:nvPr/>
        </p:nvGrpSpPr>
        <p:grpSpPr bwMode="auto">
          <a:xfrm>
            <a:off x="6350000" y="1371600"/>
            <a:ext cx="457200" cy="444500"/>
            <a:chOff x="4000" y="864"/>
            <a:chExt cx="288" cy="280"/>
          </a:xfrm>
        </p:grpSpPr>
        <p:sp>
          <p:nvSpPr>
            <p:cNvPr id="2200" name="Line 963"/>
            <p:cNvSpPr>
              <a:spLocks noChangeShapeType="1"/>
            </p:cNvSpPr>
            <p:nvPr/>
          </p:nvSpPr>
          <p:spPr bwMode="auto">
            <a:xfrm>
              <a:off x="4004" y="1140"/>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01" name="Line 964"/>
            <p:cNvSpPr>
              <a:spLocks noChangeShapeType="1"/>
            </p:cNvSpPr>
            <p:nvPr/>
          </p:nvSpPr>
          <p:spPr bwMode="auto">
            <a:xfrm>
              <a:off x="4225" y="86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02" name="Line 965"/>
            <p:cNvSpPr>
              <a:spLocks noChangeShapeType="1"/>
            </p:cNvSpPr>
            <p:nvPr/>
          </p:nvSpPr>
          <p:spPr bwMode="auto">
            <a:xfrm>
              <a:off x="4225" y="868"/>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203" name="Picture 966" descr="arrow.png"/>
          <p:cNvPicPr>
            <a:picLocks noChangeAspect="1" noChangeArrowheads="1"/>
          </p:cNvPicPr>
          <p:nvPr/>
        </p:nvPicPr>
        <p:blipFill>
          <a:blip r:embed="rId3"/>
          <a:srcRect/>
          <a:stretch>
            <a:fillRect/>
          </a:stretch>
        </p:blipFill>
        <p:spPr bwMode="auto">
          <a:xfrm>
            <a:off x="6724650" y="1330325"/>
            <a:ext cx="82550" cy="95250"/>
          </a:xfrm>
          <a:prstGeom prst="rect">
            <a:avLst/>
          </a:prstGeom>
          <a:noFill/>
        </p:spPr>
      </p:pic>
      <p:grpSp>
        <p:nvGrpSpPr>
          <p:cNvPr id="2204" name="Group 967"/>
          <p:cNvGrpSpPr>
            <a:grpSpLocks/>
          </p:cNvGrpSpPr>
          <p:nvPr/>
        </p:nvGrpSpPr>
        <p:grpSpPr bwMode="auto">
          <a:xfrm>
            <a:off x="1930400" y="2159000"/>
            <a:ext cx="457200" cy="444500"/>
            <a:chOff x="1216" y="1360"/>
            <a:chExt cx="288" cy="280"/>
          </a:xfrm>
        </p:grpSpPr>
        <p:sp>
          <p:nvSpPr>
            <p:cNvPr id="2205" name="Line 968"/>
            <p:cNvSpPr>
              <a:spLocks noChangeShapeType="1"/>
            </p:cNvSpPr>
            <p:nvPr/>
          </p:nvSpPr>
          <p:spPr bwMode="auto">
            <a:xfrm>
              <a:off x="1220" y="1636"/>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06" name="Line 969"/>
            <p:cNvSpPr>
              <a:spLocks noChangeShapeType="1"/>
            </p:cNvSpPr>
            <p:nvPr/>
          </p:nvSpPr>
          <p:spPr bwMode="auto">
            <a:xfrm>
              <a:off x="1441" y="136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07" name="Line 970"/>
            <p:cNvSpPr>
              <a:spLocks noChangeShapeType="1"/>
            </p:cNvSpPr>
            <p:nvPr/>
          </p:nvSpPr>
          <p:spPr bwMode="auto">
            <a:xfrm>
              <a:off x="1441" y="1364"/>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208" name="Picture 971" descr="arrow.png"/>
          <p:cNvPicPr>
            <a:picLocks noChangeAspect="1" noChangeArrowheads="1"/>
          </p:cNvPicPr>
          <p:nvPr/>
        </p:nvPicPr>
        <p:blipFill>
          <a:blip r:embed="rId3"/>
          <a:srcRect/>
          <a:stretch>
            <a:fillRect/>
          </a:stretch>
        </p:blipFill>
        <p:spPr bwMode="auto">
          <a:xfrm>
            <a:off x="2305050" y="2117725"/>
            <a:ext cx="82550" cy="95250"/>
          </a:xfrm>
          <a:prstGeom prst="rect">
            <a:avLst/>
          </a:prstGeom>
          <a:noFill/>
        </p:spPr>
      </p:pic>
      <p:grpSp>
        <p:nvGrpSpPr>
          <p:cNvPr id="2209" name="Group 972"/>
          <p:cNvGrpSpPr>
            <a:grpSpLocks/>
          </p:cNvGrpSpPr>
          <p:nvPr/>
        </p:nvGrpSpPr>
        <p:grpSpPr bwMode="auto">
          <a:xfrm>
            <a:off x="2667000" y="2159000"/>
            <a:ext cx="457200" cy="444500"/>
            <a:chOff x="1680" y="1360"/>
            <a:chExt cx="288" cy="280"/>
          </a:xfrm>
        </p:grpSpPr>
        <p:sp>
          <p:nvSpPr>
            <p:cNvPr id="2210" name="Line 973"/>
            <p:cNvSpPr>
              <a:spLocks noChangeShapeType="1"/>
            </p:cNvSpPr>
            <p:nvPr/>
          </p:nvSpPr>
          <p:spPr bwMode="auto">
            <a:xfrm>
              <a:off x="1684" y="1636"/>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11" name="Line 974"/>
            <p:cNvSpPr>
              <a:spLocks noChangeShapeType="1"/>
            </p:cNvSpPr>
            <p:nvPr/>
          </p:nvSpPr>
          <p:spPr bwMode="auto">
            <a:xfrm>
              <a:off x="1905" y="136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12" name="Line 975"/>
            <p:cNvSpPr>
              <a:spLocks noChangeShapeType="1"/>
            </p:cNvSpPr>
            <p:nvPr/>
          </p:nvSpPr>
          <p:spPr bwMode="auto">
            <a:xfrm>
              <a:off x="1905" y="1364"/>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213" name="Picture 976" descr="arrow.png"/>
          <p:cNvPicPr>
            <a:picLocks noChangeAspect="1" noChangeArrowheads="1"/>
          </p:cNvPicPr>
          <p:nvPr/>
        </p:nvPicPr>
        <p:blipFill>
          <a:blip r:embed="rId3"/>
          <a:srcRect/>
          <a:stretch>
            <a:fillRect/>
          </a:stretch>
        </p:blipFill>
        <p:spPr bwMode="auto">
          <a:xfrm>
            <a:off x="3041650" y="2117725"/>
            <a:ext cx="82550" cy="95250"/>
          </a:xfrm>
          <a:prstGeom prst="rect">
            <a:avLst/>
          </a:prstGeom>
          <a:noFill/>
        </p:spPr>
      </p:pic>
      <p:grpSp>
        <p:nvGrpSpPr>
          <p:cNvPr id="2214" name="Group 977"/>
          <p:cNvGrpSpPr>
            <a:grpSpLocks/>
          </p:cNvGrpSpPr>
          <p:nvPr/>
        </p:nvGrpSpPr>
        <p:grpSpPr bwMode="auto">
          <a:xfrm>
            <a:off x="3403600" y="2159000"/>
            <a:ext cx="457200" cy="444500"/>
            <a:chOff x="2144" y="1360"/>
            <a:chExt cx="288" cy="280"/>
          </a:xfrm>
        </p:grpSpPr>
        <p:sp>
          <p:nvSpPr>
            <p:cNvPr id="2215" name="Line 978"/>
            <p:cNvSpPr>
              <a:spLocks noChangeShapeType="1"/>
            </p:cNvSpPr>
            <p:nvPr/>
          </p:nvSpPr>
          <p:spPr bwMode="auto">
            <a:xfrm>
              <a:off x="2148" y="1636"/>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16" name="Line 979"/>
            <p:cNvSpPr>
              <a:spLocks noChangeShapeType="1"/>
            </p:cNvSpPr>
            <p:nvPr/>
          </p:nvSpPr>
          <p:spPr bwMode="auto">
            <a:xfrm>
              <a:off x="2369" y="136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17" name="Line 980"/>
            <p:cNvSpPr>
              <a:spLocks noChangeShapeType="1"/>
            </p:cNvSpPr>
            <p:nvPr/>
          </p:nvSpPr>
          <p:spPr bwMode="auto">
            <a:xfrm>
              <a:off x="2369" y="1364"/>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218" name="Picture 981" descr="arrow.png"/>
          <p:cNvPicPr>
            <a:picLocks noChangeAspect="1" noChangeArrowheads="1"/>
          </p:cNvPicPr>
          <p:nvPr/>
        </p:nvPicPr>
        <p:blipFill>
          <a:blip r:embed="rId3"/>
          <a:srcRect/>
          <a:stretch>
            <a:fillRect/>
          </a:stretch>
        </p:blipFill>
        <p:spPr bwMode="auto">
          <a:xfrm>
            <a:off x="3778250" y="2117725"/>
            <a:ext cx="82550" cy="95250"/>
          </a:xfrm>
          <a:prstGeom prst="rect">
            <a:avLst/>
          </a:prstGeom>
          <a:noFill/>
        </p:spPr>
      </p:pic>
      <p:grpSp>
        <p:nvGrpSpPr>
          <p:cNvPr id="2219" name="Group 982"/>
          <p:cNvGrpSpPr>
            <a:grpSpLocks/>
          </p:cNvGrpSpPr>
          <p:nvPr/>
        </p:nvGrpSpPr>
        <p:grpSpPr bwMode="auto">
          <a:xfrm>
            <a:off x="4140200" y="2159000"/>
            <a:ext cx="457200" cy="444500"/>
            <a:chOff x="2608" y="1360"/>
            <a:chExt cx="288" cy="280"/>
          </a:xfrm>
        </p:grpSpPr>
        <p:sp>
          <p:nvSpPr>
            <p:cNvPr id="2220" name="Line 983"/>
            <p:cNvSpPr>
              <a:spLocks noChangeShapeType="1"/>
            </p:cNvSpPr>
            <p:nvPr/>
          </p:nvSpPr>
          <p:spPr bwMode="auto">
            <a:xfrm>
              <a:off x="2612" y="1636"/>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21" name="Line 984"/>
            <p:cNvSpPr>
              <a:spLocks noChangeShapeType="1"/>
            </p:cNvSpPr>
            <p:nvPr/>
          </p:nvSpPr>
          <p:spPr bwMode="auto">
            <a:xfrm>
              <a:off x="2833" y="136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22" name="Line 985"/>
            <p:cNvSpPr>
              <a:spLocks noChangeShapeType="1"/>
            </p:cNvSpPr>
            <p:nvPr/>
          </p:nvSpPr>
          <p:spPr bwMode="auto">
            <a:xfrm>
              <a:off x="2833" y="1364"/>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223" name="Picture 986" descr="arrow.png"/>
          <p:cNvPicPr>
            <a:picLocks noChangeAspect="1" noChangeArrowheads="1"/>
          </p:cNvPicPr>
          <p:nvPr/>
        </p:nvPicPr>
        <p:blipFill>
          <a:blip r:embed="rId3"/>
          <a:srcRect/>
          <a:stretch>
            <a:fillRect/>
          </a:stretch>
        </p:blipFill>
        <p:spPr bwMode="auto">
          <a:xfrm>
            <a:off x="4514850" y="2117725"/>
            <a:ext cx="82550" cy="95250"/>
          </a:xfrm>
          <a:prstGeom prst="rect">
            <a:avLst/>
          </a:prstGeom>
          <a:noFill/>
        </p:spPr>
      </p:pic>
      <p:grpSp>
        <p:nvGrpSpPr>
          <p:cNvPr id="2224" name="Group 987"/>
          <p:cNvGrpSpPr>
            <a:grpSpLocks/>
          </p:cNvGrpSpPr>
          <p:nvPr/>
        </p:nvGrpSpPr>
        <p:grpSpPr bwMode="auto">
          <a:xfrm>
            <a:off x="4876800" y="2159000"/>
            <a:ext cx="457200" cy="444500"/>
            <a:chOff x="3072" y="1360"/>
            <a:chExt cx="288" cy="280"/>
          </a:xfrm>
        </p:grpSpPr>
        <p:sp>
          <p:nvSpPr>
            <p:cNvPr id="2225" name="Line 988"/>
            <p:cNvSpPr>
              <a:spLocks noChangeShapeType="1"/>
            </p:cNvSpPr>
            <p:nvPr/>
          </p:nvSpPr>
          <p:spPr bwMode="auto">
            <a:xfrm>
              <a:off x="3076" y="1636"/>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26" name="Line 989"/>
            <p:cNvSpPr>
              <a:spLocks noChangeShapeType="1"/>
            </p:cNvSpPr>
            <p:nvPr/>
          </p:nvSpPr>
          <p:spPr bwMode="auto">
            <a:xfrm>
              <a:off x="3297" y="136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27" name="Line 990"/>
            <p:cNvSpPr>
              <a:spLocks noChangeShapeType="1"/>
            </p:cNvSpPr>
            <p:nvPr/>
          </p:nvSpPr>
          <p:spPr bwMode="auto">
            <a:xfrm>
              <a:off x="3297" y="1364"/>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228" name="Picture 991" descr="arrow.png"/>
          <p:cNvPicPr>
            <a:picLocks noChangeAspect="1" noChangeArrowheads="1"/>
          </p:cNvPicPr>
          <p:nvPr/>
        </p:nvPicPr>
        <p:blipFill>
          <a:blip r:embed="rId3"/>
          <a:srcRect/>
          <a:stretch>
            <a:fillRect/>
          </a:stretch>
        </p:blipFill>
        <p:spPr bwMode="auto">
          <a:xfrm>
            <a:off x="5251450" y="2117725"/>
            <a:ext cx="82550" cy="95250"/>
          </a:xfrm>
          <a:prstGeom prst="rect">
            <a:avLst/>
          </a:prstGeom>
          <a:noFill/>
        </p:spPr>
      </p:pic>
      <p:grpSp>
        <p:nvGrpSpPr>
          <p:cNvPr id="2229" name="Group 992"/>
          <p:cNvGrpSpPr>
            <a:grpSpLocks/>
          </p:cNvGrpSpPr>
          <p:nvPr/>
        </p:nvGrpSpPr>
        <p:grpSpPr bwMode="auto">
          <a:xfrm>
            <a:off x="5613400" y="2159000"/>
            <a:ext cx="457200" cy="444500"/>
            <a:chOff x="3536" y="1360"/>
            <a:chExt cx="288" cy="280"/>
          </a:xfrm>
        </p:grpSpPr>
        <p:sp>
          <p:nvSpPr>
            <p:cNvPr id="2230" name="Line 993"/>
            <p:cNvSpPr>
              <a:spLocks noChangeShapeType="1"/>
            </p:cNvSpPr>
            <p:nvPr/>
          </p:nvSpPr>
          <p:spPr bwMode="auto">
            <a:xfrm>
              <a:off x="3540" y="1636"/>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31" name="Line 994"/>
            <p:cNvSpPr>
              <a:spLocks noChangeShapeType="1"/>
            </p:cNvSpPr>
            <p:nvPr/>
          </p:nvSpPr>
          <p:spPr bwMode="auto">
            <a:xfrm>
              <a:off x="3761" y="136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32" name="Line 995"/>
            <p:cNvSpPr>
              <a:spLocks noChangeShapeType="1"/>
            </p:cNvSpPr>
            <p:nvPr/>
          </p:nvSpPr>
          <p:spPr bwMode="auto">
            <a:xfrm>
              <a:off x="3761" y="1364"/>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233" name="Picture 996" descr="arrow.png"/>
          <p:cNvPicPr>
            <a:picLocks noChangeAspect="1" noChangeArrowheads="1"/>
          </p:cNvPicPr>
          <p:nvPr/>
        </p:nvPicPr>
        <p:blipFill>
          <a:blip r:embed="rId3"/>
          <a:srcRect/>
          <a:stretch>
            <a:fillRect/>
          </a:stretch>
        </p:blipFill>
        <p:spPr bwMode="auto">
          <a:xfrm>
            <a:off x="5988050" y="2117725"/>
            <a:ext cx="82550" cy="95250"/>
          </a:xfrm>
          <a:prstGeom prst="rect">
            <a:avLst/>
          </a:prstGeom>
          <a:noFill/>
        </p:spPr>
      </p:pic>
      <p:grpSp>
        <p:nvGrpSpPr>
          <p:cNvPr id="2234" name="Group 997"/>
          <p:cNvGrpSpPr>
            <a:grpSpLocks/>
          </p:cNvGrpSpPr>
          <p:nvPr/>
        </p:nvGrpSpPr>
        <p:grpSpPr bwMode="auto">
          <a:xfrm>
            <a:off x="6350000" y="2159000"/>
            <a:ext cx="457200" cy="444500"/>
            <a:chOff x="4000" y="1360"/>
            <a:chExt cx="288" cy="280"/>
          </a:xfrm>
        </p:grpSpPr>
        <p:sp>
          <p:nvSpPr>
            <p:cNvPr id="2235" name="Line 998"/>
            <p:cNvSpPr>
              <a:spLocks noChangeShapeType="1"/>
            </p:cNvSpPr>
            <p:nvPr/>
          </p:nvSpPr>
          <p:spPr bwMode="auto">
            <a:xfrm>
              <a:off x="4004" y="1636"/>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36" name="Line 999"/>
            <p:cNvSpPr>
              <a:spLocks noChangeShapeType="1"/>
            </p:cNvSpPr>
            <p:nvPr/>
          </p:nvSpPr>
          <p:spPr bwMode="auto">
            <a:xfrm>
              <a:off x="4225" y="136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37" name="Line 1000"/>
            <p:cNvSpPr>
              <a:spLocks noChangeShapeType="1"/>
            </p:cNvSpPr>
            <p:nvPr/>
          </p:nvSpPr>
          <p:spPr bwMode="auto">
            <a:xfrm>
              <a:off x="4225" y="1364"/>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238" name="Picture 1001" descr="arrow.png"/>
          <p:cNvPicPr>
            <a:picLocks noChangeAspect="1" noChangeArrowheads="1"/>
          </p:cNvPicPr>
          <p:nvPr/>
        </p:nvPicPr>
        <p:blipFill>
          <a:blip r:embed="rId3"/>
          <a:srcRect/>
          <a:stretch>
            <a:fillRect/>
          </a:stretch>
        </p:blipFill>
        <p:spPr bwMode="auto">
          <a:xfrm>
            <a:off x="6724650" y="2117725"/>
            <a:ext cx="82550" cy="95250"/>
          </a:xfrm>
          <a:prstGeom prst="rect">
            <a:avLst/>
          </a:prstGeom>
          <a:noFill/>
        </p:spPr>
      </p:pic>
      <p:grpSp>
        <p:nvGrpSpPr>
          <p:cNvPr id="2239" name="Group 1002"/>
          <p:cNvGrpSpPr>
            <a:grpSpLocks/>
          </p:cNvGrpSpPr>
          <p:nvPr/>
        </p:nvGrpSpPr>
        <p:grpSpPr bwMode="auto">
          <a:xfrm>
            <a:off x="1930400" y="2946400"/>
            <a:ext cx="457200" cy="444500"/>
            <a:chOff x="1216" y="1856"/>
            <a:chExt cx="288" cy="280"/>
          </a:xfrm>
        </p:grpSpPr>
        <p:sp>
          <p:nvSpPr>
            <p:cNvPr id="2240" name="Line 1003"/>
            <p:cNvSpPr>
              <a:spLocks noChangeShapeType="1"/>
            </p:cNvSpPr>
            <p:nvPr/>
          </p:nvSpPr>
          <p:spPr bwMode="auto">
            <a:xfrm>
              <a:off x="1220" y="2132"/>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41" name="Line 1004"/>
            <p:cNvSpPr>
              <a:spLocks noChangeShapeType="1"/>
            </p:cNvSpPr>
            <p:nvPr/>
          </p:nvSpPr>
          <p:spPr bwMode="auto">
            <a:xfrm>
              <a:off x="1441" y="1860"/>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42" name="Line 1005"/>
            <p:cNvSpPr>
              <a:spLocks noChangeShapeType="1"/>
            </p:cNvSpPr>
            <p:nvPr/>
          </p:nvSpPr>
          <p:spPr bwMode="auto">
            <a:xfrm>
              <a:off x="1441" y="1860"/>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243" name="Picture 1006" descr="arrow.png"/>
          <p:cNvPicPr>
            <a:picLocks noChangeAspect="1" noChangeArrowheads="1"/>
          </p:cNvPicPr>
          <p:nvPr/>
        </p:nvPicPr>
        <p:blipFill>
          <a:blip r:embed="rId3"/>
          <a:srcRect/>
          <a:stretch>
            <a:fillRect/>
          </a:stretch>
        </p:blipFill>
        <p:spPr bwMode="auto">
          <a:xfrm>
            <a:off x="2305050" y="2905125"/>
            <a:ext cx="82550" cy="95250"/>
          </a:xfrm>
          <a:prstGeom prst="rect">
            <a:avLst/>
          </a:prstGeom>
          <a:noFill/>
        </p:spPr>
      </p:pic>
      <p:grpSp>
        <p:nvGrpSpPr>
          <p:cNvPr id="2244" name="Group 1007"/>
          <p:cNvGrpSpPr>
            <a:grpSpLocks/>
          </p:cNvGrpSpPr>
          <p:nvPr/>
        </p:nvGrpSpPr>
        <p:grpSpPr bwMode="auto">
          <a:xfrm>
            <a:off x="2667000" y="2946400"/>
            <a:ext cx="457200" cy="444500"/>
            <a:chOff x="1680" y="1856"/>
            <a:chExt cx="288" cy="280"/>
          </a:xfrm>
        </p:grpSpPr>
        <p:sp>
          <p:nvSpPr>
            <p:cNvPr id="2245" name="Line 1008"/>
            <p:cNvSpPr>
              <a:spLocks noChangeShapeType="1"/>
            </p:cNvSpPr>
            <p:nvPr/>
          </p:nvSpPr>
          <p:spPr bwMode="auto">
            <a:xfrm>
              <a:off x="1684" y="2132"/>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46" name="Line 1009"/>
            <p:cNvSpPr>
              <a:spLocks noChangeShapeType="1"/>
            </p:cNvSpPr>
            <p:nvPr/>
          </p:nvSpPr>
          <p:spPr bwMode="auto">
            <a:xfrm>
              <a:off x="1905" y="1860"/>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47" name="Line 1010"/>
            <p:cNvSpPr>
              <a:spLocks noChangeShapeType="1"/>
            </p:cNvSpPr>
            <p:nvPr/>
          </p:nvSpPr>
          <p:spPr bwMode="auto">
            <a:xfrm>
              <a:off x="1905" y="1860"/>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248" name="Picture 1011" descr="arrow.png"/>
          <p:cNvPicPr>
            <a:picLocks noChangeAspect="1" noChangeArrowheads="1"/>
          </p:cNvPicPr>
          <p:nvPr/>
        </p:nvPicPr>
        <p:blipFill>
          <a:blip r:embed="rId3"/>
          <a:srcRect/>
          <a:stretch>
            <a:fillRect/>
          </a:stretch>
        </p:blipFill>
        <p:spPr bwMode="auto">
          <a:xfrm>
            <a:off x="3041650" y="2905125"/>
            <a:ext cx="82550" cy="95250"/>
          </a:xfrm>
          <a:prstGeom prst="rect">
            <a:avLst/>
          </a:prstGeom>
          <a:noFill/>
        </p:spPr>
      </p:pic>
      <p:grpSp>
        <p:nvGrpSpPr>
          <p:cNvPr id="2249" name="Group 1012"/>
          <p:cNvGrpSpPr>
            <a:grpSpLocks/>
          </p:cNvGrpSpPr>
          <p:nvPr/>
        </p:nvGrpSpPr>
        <p:grpSpPr bwMode="auto">
          <a:xfrm>
            <a:off x="3403600" y="2946400"/>
            <a:ext cx="457200" cy="444500"/>
            <a:chOff x="2144" y="1856"/>
            <a:chExt cx="288" cy="280"/>
          </a:xfrm>
        </p:grpSpPr>
        <p:sp>
          <p:nvSpPr>
            <p:cNvPr id="2250" name="Line 1013"/>
            <p:cNvSpPr>
              <a:spLocks noChangeShapeType="1"/>
            </p:cNvSpPr>
            <p:nvPr/>
          </p:nvSpPr>
          <p:spPr bwMode="auto">
            <a:xfrm>
              <a:off x="2148" y="2132"/>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51" name="Line 1014"/>
            <p:cNvSpPr>
              <a:spLocks noChangeShapeType="1"/>
            </p:cNvSpPr>
            <p:nvPr/>
          </p:nvSpPr>
          <p:spPr bwMode="auto">
            <a:xfrm>
              <a:off x="2369" y="1860"/>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52" name="Line 1015"/>
            <p:cNvSpPr>
              <a:spLocks noChangeShapeType="1"/>
            </p:cNvSpPr>
            <p:nvPr/>
          </p:nvSpPr>
          <p:spPr bwMode="auto">
            <a:xfrm>
              <a:off x="2369" y="1860"/>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253" name="Picture 1016" descr="arrow.png"/>
          <p:cNvPicPr>
            <a:picLocks noChangeAspect="1" noChangeArrowheads="1"/>
          </p:cNvPicPr>
          <p:nvPr/>
        </p:nvPicPr>
        <p:blipFill>
          <a:blip r:embed="rId3"/>
          <a:srcRect/>
          <a:stretch>
            <a:fillRect/>
          </a:stretch>
        </p:blipFill>
        <p:spPr bwMode="auto">
          <a:xfrm>
            <a:off x="3778250" y="2905125"/>
            <a:ext cx="82550" cy="95250"/>
          </a:xfrm>
          <a:prstGeom prst="rect">
            <a:avLst/>
          </a:prstGeom>
          <a:noFill/>
        </p:spPr>
      </p:pic>
      <p:grpSp>
        <p:nvGrpSpPr>
          <p:cNvPr id="2254" name="Group 1017"/>
          <p:cNvGrpSpPr>
            <a:grpSpLocks/>
          </p:cNvGrpSpPr>
          <p:nvPr/>
        </p:nvGrpSpPr>
        <p:grpSpPr bwMode="auto">
          <a:xfrm>
            <a:off x="4140200" y="2946400"/>
            <a:ext cx="457200" cy="444500"/>
            <a:chOff x="2608" y="1856"/>
            <a:chExt cx="288" cy="280"/>
          </a:xfrm>
        </p:grpSpPr>
        <p:sp>
          <p:nvSpPr>
            <p:cNvPr id="2255" name="Line 1018"/>
            <p:cNvSpPr>
              <a:spLocks noChangeShapeType="1"/>
            </p:cNvSpPr>
            <p:nvPr/>
          </p:nvSpPr>
          <p:spPr bwMode="auto">
            <a:xfrm>
              <a:off x="2612" y="2132"/>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56" name="Line 1019"/>
            <p:cNvSpPr>
              <a:spLocks noChangeShapeType="1"/>
            </p:cNvSpPr>
            <p:nvPr/>
          </p:nvSpPr>
          <p:spPr bwMode="auto">
            <a:xfrm>
              <a:off x="2833" y="1860"/>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57" name="Line 1020"/>
            <p:cNvSpPr>
              <a:spLocks noChangeShapeType="1"/>
            </p:cNvSpPr>
            <p:nvPr/>
          </p:nvSpPr>
          <p:spPr bwMode="auto">
            <a:xfrm>
              <a:off x="2833" y="1860"/>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258" name="Picture 1021" descr="arrow.png"/>
          <p:cNvPicPr>
            <a:picLocks noChangeAspect="1" noChangeArrowheads="1"/>
          </p:cNvPicPr>
          <p:nvPr/>
        </p:nvPicPr>
        <p:blipFill>
          <a:blip r:embed="rId3"/>
          <a:srcRect/>
          <a:stretch>
            <a:fillRect/>
          </a:stretch>
        </p:blipFill>
        <p:spPr bwMode="auto">
          <a:xfrm>
            <a:off x="4514850" y="2905125"/>
            <a:ext cx="82550" cy="95250"/>
          </a:xfrm>
          <a:prstGeom prst="rect">
            <a:avLst/>
          </a:prstGeom>
          <a:noFill/>
        </p:spPr>
      </p:pic>
      <p:grpSp>
        <p:nvGrpSpPr>
          <p:cNvPr id="2259" name="Group 1022"/>
          <p:cNvGrpSpPr>
            <a:grpSpLocks/>
          </p:cNvGrpSpPr>
          <p:nvPr/>
        </p:nvGrpSpPr>
        <p:grpSpPr bwMode="auto">
          <a:xfrm>
            <a:off x="4876800" y="2946400"/>
            <a:ext cx="457200" cy="444500"/>
            <a:chOff x="3072" y="1856"/>
            <a:chExt cx="288" cy="280"/>
          </a:xfrm>
        </p:grpSpPr>
        <p:sp>
          <p:nvSpPr>
            <p:cNvPr id="2260" name="Line 1023"/>
            <p:cNvSpPr>
              <a:spLocks noChangeShapeType="1"/>
            </p:cNvSpPr>
            <p:nvPr/>
          </p:nvSpPr>
          <p:spPr bwMode="auto">
            <a:xfrm>
              <a:off x="3076" y="2132"/>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61" name="Line 1024"/>
            <p:cNvSpPr>
              <a:spLocks noChangeShapeType="1"/>
            </p:cNvSpPr>
            <p:nvPr/>
          </p:nvSpPr>
          <p:spPr bwMode="auto">
            <a:xfrm>
              <a:off x="3297" y="1860"/>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62" name="Line 1025"/>
            <p:cNvSpPr>
              <a:spLocks noChangeShapeType="1"/>
            </p:cNvSpPr>
            <p:nvPr/>
          </p:nvSpPr>
          <p:spPr bwMode="auto">
            <a:xfrm>
              <a:off x="3297" y="1860"/>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263" name="Picture 1026" descr="arrow.png"/>
          <p:cNvPicPr>
            <a:picLocks noChangeAspect="1" noChangeArrowheads="1"/>
          </p:cNvPicPr>
          <p:nvPr/>
        </p:nvPicPr>
        <p:blipFill>
          <a:blip r:embed="rId3"/>
          <a:srcRect/>
          <a:stretch>
            <a:fillRect/>
          </a:stretch>
        </p:blipFill>
        <p:spPr bwMode="auto">
          <a:xfrm>
            <a:off x="5251450" y="2905125"/>
            <a:ext cx="82550" cy="95250"/>
          </a:xfrm>
          <a:prstGeom prst="rect">
            <a:avLst/>
          </a:prstGeom>
          <a:noFill/>
        </p:spPr>
      </p:pic>
      <p:grpSp>
        <p:nvGrpSpPr>
          <p:cNvPr id="2264" name="Group 1027"/>
          <p:cNvGrpSpPr>
            <a:grpSpLocks/>
          </p:cNvGrpSpPr>
          <p:nvPr/>
        </p:nvGrpSpPr>
        <p:grpSpPr bwMode="auto">
          <a:xfrm>
            <a:off x="5613400" y="2946400"/>
            <a:ext cx="457200" cy="444500"/>
            <a:chOff x="3536" y="1856"/>
            <a:chExt cx="288" cy="280"/>
          </a:xfrm>
        </p:grpSpPr>
        <p:sp>
          <p:nvSpPr>
            <p:cNvPr id="2265" name="Line 1028"/>
            <p:cNvSpPr>
              <a:spLocks noChangeShapeType="1"/>
            </p:cNvSpPr>
            <p:nvPr/>
          </p:nvSpPr>
          <p:spPr bwMode="auto">
            <a:xfrm>
              <a:off x="3540" y="2132"/>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66" name="Line 1029"/>
            <p:cNvSpPr>
              <a:spLocks noChangeShapeType="1"/>
            </p:cNvSpPr>
            <p:nvPr/>
          </p:nvSpPr>
          <p:spPr bwMode="auto">
            <a:xfrm>
              <a:off x="3761" y="1860"/>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67" name="Line 1030"/>
            <p:cNvSpPr>
              <a:spLocks noChangeShapeType="1"/>
            </p:cNvSpPr>
            <p:nvPr/>
          </p:nvSpPr>
          <p:spPr bwMode="auto">
            <a:xfrm>
              <a:off x="3761" y="1860"/>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268" name="Picture 1031" descr="arrow.png"/>
          <p:cNvPicPr>
            <a:picLocks noChangeAspect="1" noChangeArrowheads="1"/>
          </p:cNvPicPr>
          <p:nvPr/>
        </p:nvPicPr>
        <p:blipFill>
          <a:blip r:embed="rId3"/>
          <a:srcRect/>
          <a:stretch>
            <a:fillRect/>
          </a:stretch>
        </p:blipFill>
        <p:spPr bwMode="auto">
          <a:xfrm>
            <a:off x="5988050" y="2905125"/>
            <a:ext cx="82550" cy="95250"/>
          </a:xfrm>
          <a:prstGeom prst="rect">
            <a:avLst/>
          </a:prstGeom>
          <a:noFill/>
        </p:spPr>
      </p:pic>
      <p:grpSp>
        <p:nvGrpSpPr>
          <p:cNvPr id="2269" name="Group 1032"/>
          <p:cNvGrpSpPr>
            <a:grpSpLocks/>
          </p:cNvGrpSpPr>
          <p:nvPr/>
        </p:nvGrpSpPr>
        <p:grpSpPr bwMode="auto">
          <a:xfrm>
            <a:off x="6350000" y="2946400"/>
            <a:ext cx="457200" cy="444500"/>
            <a:chOff x="4000" y="1856"/>
            <a:chExt cx="288" cy="280"/>
          </a:xfrm>
        </p:grpSpPr>
        <p:sp>
          <p:nvSpPr>
            <p:cNvPr id="2270" name="Line 1033"/>
            <p:cNvSpPr>
              <a:spLocks noChangeShapeType="1"/>
            </p:cNvSpPr>
            <p:nvPr/>
          </p:nvSpPr>
          <p:spPr bwMode="auto">
            <a:xfrm>
              <a:off x="4004" y="2132"/>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71" name="Line 1034"/>
            <p:cNvSpPr>
              <a:spLocks noChangeShapeType="1"/>
            </p:cNvSpPr>
            <p:nvPr/>
          </p:nvSpPr>
          <p:spPr bwMode="auto">
            <a:xfrm>
              <a:off x="4225" y="1860"/>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72" name="Line 1035"/>
            <p:cNvSpPr>
              <a:spLocks noChangeShapeType="1"/>
            </p:cNvSpPr>
            <p:nvPr/>
          </p:nvSpPr>
          <p:spPr bwMode="auto">
            <a:xfrm>
              <a:off x="4225" y="1860"/>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273" name="Picture 1036" descr="arrow.png"/>
          <p:cNvPicPr>
            <a:picLocks noChangeAspect="1" noChangeArrowheads="1"/>
          </p:cNvPicPr>
          <p:nvPr/>
        </p:nvPicPr>
        <p:blipFill>
          <a:blip r:embed="rId3"/>
          <a:srcRect/>
          <a:stretch>
            <a:fillRect/>
          </a:stretch>
        </p:blipFill>
        <p:spPr bwMode="auto">
          <a:xfrm>
            <a:off x="6724650" y="2905125"/>
            <a:ext cx="82550" cy="95250"/>
          </a:xfrm>
          <a:prstGeom prst="rect">
            <a:avLst/>
          </a:prstGeom>
          <a:noFill/>
        </p:spPr>
      </p:pic>
      <p:grpSp>
        <p:nvGrpSpPr>
          <p:cNvPr id="2274" name="Group 1037"/>
          <p:cNvGrpSpPr>
            <a:grpSpLocks/>
          </p:cNvGrpSpPr>
          <p:nvPr/>
        </p:nvGrpSpPr>
        <p:grpSpPr bwMode="auto">
          <a:xfrm>
            <a:off x="7086600" y="2946400"/>
            <a:ext cx="457200" cy="444500"/>
            <a:chOff x="4464" y="1856"/>
            <a:chExt cx="288" cy="280"/>
          </a:xfrm>
        </p:grpSpPr>
        <p:sp>
          <p:nvSpPr>
            <p:cNvPr id="2275" name="Line 1038"/>
            <p:cNvSpPr>
              <a:spLocks noChangeShapeType="1"/>
            </p:cNvSpPr>
            <p:nvPr/>
          </p:nvSpPr>
          <p:spPr bwMode="auto">
            <a:xfrm>
              <a:off x="4468" y="2132"/>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76" name="Line 1039"/>
            <p:cNvSpPr>
              <a:spLocks noChangeShapeType="1"/>
            </p:cNvSpPr>
            <p:nvPr/>
          </p:nvSpPr>
          <p:spPr bwMode="auto">
            <a:xfrm>
              <a:off x="4689" y="1860"/>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77" name="Line 1040"/>
            <p:cNvSpPr>
              <a:spLocks noChangeShapeType="1"/>
            </p:cNvSpPr>
            <p:nvPr/>
          </p:nvSpPr>
          <p:spPr bwMode="auto">
            <a:xfrm>
              <a:off x="4689" y="1860"/>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278" name="Picture 1041" descr="arrow.png"/>
          <p:cNvPicPr>
            <a:picLocks noChangeAspect="1" noChangeArrowheads="1"/>
          </p:cNvPicPr>
          <p:nvPr/>
        </p:nvPicPr>
        <p:blipFill>
          <a:blip r:embed="rId3"/>
          <a:srcRect/>
          <a:stretch>
            <a:fillRect/>
          </a:stretch>
        </p:blipFill>
        <p:spPr bwMode="auto">
          <a:xfrm>
            <a:off x="7461250" y="2905125"/>
            <a:ext cx="82550" cy="95250"/>
          </a:xfrm>
          <a:prstGeom prst="rect">
            <a:avLst/>
          </a:prstGeom>
          <a:noFill/>
        </p:spPr>
      </p:pic>
      <p:grpSp>
        <p:nvGrpSpPr>
          <p:cNvPr id="2279" name="Group 1042"/>
          <p:cNvGrpSpPr>
            <a:grpSpLocks/>
          </p:cNvGrpSpPr>
          <p:nvPr/>
        </p:nvGrpSpPr>
        <p:grpSpPr bwMode="auto">
          <a:xfrm>
            <a:off x="7823200" y="2946400"/>
            <a:ext cx="457200" cy="444500"/>
            <a:chOff x="4928" y="1856"/>
            <a:chExt cx="288" cy="280"/>
          </a:xfrm>
        </p:grpSpPr>
        <p:sp>
          <p:nvSpPr>
            <p:cNvPr id="2280" name="Line 1043"/>
            <p:cNvSpPr>
              <a:spLocks noChangeShapeType="1"/>
            </p:cNvSpPr>
            <p:nvPr/>
          </p:nvSpPr>
          <p:spPr bwMode="auto">
            <a:xfrm>
              <a:off x="4932" y="2132"/>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81" name="Line 1044"/>
            <p:cNvSpPr>
              <a:spLocks noChangeShapeType="1"/>
            </p:cNvSpPr>
            <p:nvPr/>
          </p:nvSpPr>
          <p:spPr bwMode="auto">
            <a:xfrm>
              <a:off x="5153" y="1860"/>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82" name="Line 1045"/>
            <p:cNvSpPr>
              <a:spLocks noChangeShapeType="1"/>
            </p:cNvSpPr>
            <p:nvPr/>
          </p:nvSpPr>
          <p:spPr bwMode="auto">
            <a:xfrm>
              <a:off x="5153" y="1860"/>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283" name="Picture 1046" descr="arrow.png"/>
          <p:cNvPicPr>
            <a:picLocks noChangeAspect="1" noChangeArrowheads="1"/>
          </p:cNvPicPr>
          <p:nvPr/>
        </p:nvPicPr>
        <p:blipFill>
          <a:blip r:embed="rId3"/>
          <a:srcRect/>
          <a:stretch>
            <a:fillRect/>
          </a:stretch>
        </p:blipFill>
        <p:spPr bwMode="auto">
          <a:xfrm>
            <a:off x="8197850" y="2905125"/>
            <a:ext cx="82550" cy="95250"/>
          </a:xfrm>
          <a:prstGeom prst="rect">
            <a:avLst/>
          </a:prstGeom>
          <a:noFill/>
        </p:spPr>
      </p:pic>
      <p:grpSp>
        <p:nvGrpSpPr>
          <p:cNvPr id="2284" name="Group 1047"/>
          <p:cNvGrpSpPr>
            <a:grpSpLocks/>
          </p:cNvGrpSpPr>
          <p:nvPr/>
        </p:nvGrpSpPr>
        <p:grpSpPr bwMode="auto">
          <a:xfrm>
            <a:off x="1930400" y="3733800"/>
            <a:ext cx="457200" cy="444500"/>
            <a:chOff x="1216" y="2352"/>
            <a:chExt cx="288" cy="280"/>
          </a:xfrm>
        </p:grpSpPr>
        <p:sp>
          <p:nvSpPr>
            <p:cNvPr id="2285" name="Line 1048"/>
            <p:cNvSpPr>
              <a:spLocks noChangeShapeType="1"/>
            </p:cNvSpPr>
            <p:nvPr/>
          </p:nvSpPr>
          <p:spPr bwMode="auto">
            <a:xfrm>
              <a:off x="1220" y="2628"/>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86" name="Line 1049"/>
            <p:cNvSpPr>
              <a:spLocks noChangeShapeType="1"/>
            </p:cNvSpPr>
            <p:nvPr/>
          </p:nvSpPr>
          <p:spPr bwMode="auto">
            <a:xfrm>
              <a:off x="1441" y="2356"/>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87" name="Line 1050"/>
            <p:cNvSpPr>
              <a:spLocks noChangeShapeType="1"/>
            </p:cNvSpPr>
            <p:nvPr/>
          </p:nvSpPr>
          <p:spPr bwMode="auto">
            <a:xfrm>
              <a:off x="1441" y="2356"/>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288" name="Picture 1051" descr="arrow.png"/>
          <p:cNvPicPr>
            <a:picLocks noChangeAspect="1" noChangeArrowheads="1"/>
          </p:cNvPicPr>
          <p:nvPr/>
        </p:nvPicPr>
        <p:blipFill>
          <a:blip r:embed="rId3"/>
          <a:srcRect/>
          <a:stretch>
            <a:fillRect/>
          </a:stretch>
        </p:blipFill>
        <p:spPr bwMode="auto">
          <a:xfrm>
            <a:off x="2305050" y="3692525"/>
            <a:ext cx="82550" cy="95250"/>
          </a:xfrm>
          <a:prstGeom prst="rect">
            <a:avLst/>
          </a:prstGeom>
          <a:noFill/>
        </p:spPr>
      </p:pic>
      <p:grpSp>
        <p:nvGrpSpPr>
          <p:cNvPr id="2289" name="Group 1052"/>
          <p:cNvGrpSpPr>
            <a:grpSpLocks/>
          </p:cNvGrpSpPr>
          <p:nvPr/>
        </p:nvGrpSpPr>
        <p:grpSpPr bwMode="auto">
          <a:xfrm>
            <a:off x="2667000" y="3733800"/>
            <a:ext cx="457200" cy="444500"/>
            <a:chOff x="1680" y="2352"/>
            <a:chExt cx="288" cy="280"/>
          </a:xfrm>
        </p:grpSpPr>
        <p:sp>
          <p:nvSpPr>
            <p:cNvPr id="2290" name="Line 1053"/>
            <p:cNvSpPr>
              <a:spLocks noChangeShapeType="1"/>
            </p:cNvSpPr>
            <p:nvPr/>
          </p:nvSpPr>
          <p:spPr bwMode="auto">
            <a:xfrm>
              <a:off x="1684" y="2628"/>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91" name="Line 1054"/>
            <p:cNvSpPr>
              <a:spLocks noChangeShapeType="1"/>
            </p:cNvSpPr>
            <p:nvPr/>
          </p:nvSpPr>
          <p:spPr bwMode="auto">
            <a:xfrm>
              <a:off x="1905" y="2356"/>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92" name="Line 1055"/>
            <p:cNvSpPr>
              <a:spLocks noChangeShapeType="1"/>
            </p:cNvSpPr>
            <p:nvPr/>
          </p:nvSpPr>
          <p:spPr bwMode="auto">
            <a:xfrm>
              <a:off x="1905" y="2356"/>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293" name="Picture 1056" descr="arrow.png"/>
          <p:cNvPicPr>
            <a:picLocks noChangeAspect="1" noChangeArrowheads="1"/>
          </p:cNvPicPr>
          <p:nvPr/>
        </p:nvPicPr>
        <p:blipFill>
          <a:blip r:embed="rId3"/>
          <a:srcRect/>
          <a:stretch>
            <a:fillRect/>
          </a:stretch>
        </p:blipFill>
        <p:spPr bwMode="auto">
          <a:xfrm>
            <a:off x="3041650" y="3692525"/>
            <a:ext cx="82550" cy="95250"/>
          </a:xfrm>
          <a:prstGeom prst="rect">
            <a:avLst/>
          </a:prstGeom>
          <a:noFill/>
        </p:spPr>
      </p:pic>
      <p:grpSp>
        <p:nvGrpSpPr>
          <p:cNvPr id="2294" name="Group 1057"/>
          <p:cNvGrpSpPr>
            <a:grpSpLocks/>
          </p:cNvGrpSpPr>
          <p:nvPr/>
        </p:nvGrpSpPr>
        <p:grpSpPr bwMode="auto">
          <a:xfrm>
            <a:off x="3403600" y="3733800"/>
            <a:ext cx="457200" cy="444500"/>
            <a:chOff x="2144" y="2352"/>
            <a:chExt cx="288" cy="280"/>
          </a:xfrm>
        </p:grpSpPr>
        <p:sp>
          <p:nvSpPr>
            <p:cNvPr id="2295" name="Line 1058"/>
            <p:cNvSpPr>
              <a:spLocks noChangeShapeType="1"/>
            </p:cNvSpPr>
            <p:nvPr/>
          </p:nvSpPr>
          <p:spPr bwMode="auto">
            <a:xfrm>
              <a:off x="2148" y="2628"/>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96" name="Line 1059"/>
            <p:cNvSpPr>
              <a:spLocks noChangeShapeType="1"/>
            </p:cNvSpPr>
            <p:nvPr/>
          </p:nvSpPr>
          <p:spPr bwMode="auto">
            <a:xfrm>
              <a:off x="2369" y="2356"/>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297" name="Line 1060"/>
            <p:cNvSpPr>
              <a:spLocks noChangeShapeType="1"/>
            </p:cNvSpPr>
            <p:nvPr/>
          </p:nvSpPr>
          <p:spPr bwMode="auto">
            <a:xfrm>
              <a:off x="2369" y="2356"/>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298" name="Picture 1061" descr="arrow.png"/>
          <p:cNvPicPr>
            <a:picLocks noChangeAspect="1" noChangeArrowheads="1"/>
          </p:cNvPicPr>
          <p:nvPr/>
        </p:nvPicPr>
        <p:blipFill>
          <a:blip r:embed="rId3"/>
          <a:srcRect/>
          <a:stretch>
            <a:fillRect/>
          </a:stretch>
        </p:blipFill>
        <p:spPr bwMode="auto">
          <a:xfrm>
            <a:off x="3778250" y="3692525"/>
            <a:ext cx="82550" cy="95250"/>
          </a:xfrm>
          <a:prstGeom prst="rect">
            <a:avLst/>
          </a:prstGeom>
          <a:noFill/>
        </p:spPr>
      </p:pic>
      <p:grpSp>
        <p:nvGrpSpPr>
          <p:cNvPr id="2299" name="Group 1062"/>
          <p:cNvGrpSpPr>
            <a:grpSpLocks/>
          </p:cNvGrpSpPr>
          <p:nvPr/>
        </p:nvGrpSpPr>
        <p:grpSpPr bwMode="auto">
          <a:xfrm>
            <a:off x="1930400" y="4521200"/>
            <a:ext cx="457200" cy="444500"/>
            <a:chOff x="1216" y="2848"/>
            <a:chExt cx="288" cy="280"/>
          </a:xfrm>
        </p:grpSpPr>
        <p:sp>
          <p:nvSpPr>
            <p:cNvPr id="2300" name="Line 1063"/>
            <p:cNvSpPr>
              <a:spLocks noChangeShapeType="1"/>
            </p:cNvSpPr>
            <p:nvPr/>
          </p:nvSpPr>
          <p:spPr bwMode="auto">
            <a:xfrm>
              <a:off x="1220" y="3124"/>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01" name="Line 1064"/>
            <p:cNvSpPr>
              <a:spLocks noChangeShapeType="1"/>
            </p:cNvSpPr>
            <p:nvPr/>
          </p:nvSpPr>
          <p:spPr bwMode="auto">
            <a:xfrm>
              <a:off x="1441" y="2852"/>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02" name="Line 1065"/>
            <p:cNvSpPr>
              <a:spLocks noChangeShapeType="1"/>
            </p:cNvSpPr>
            <p:nvPr/>
          </p:nvSpPr>
          <p:spPr bwMode="auto">
            <a:xfrm>
              <a:off x="1441" y="2852"/>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303" name="Picture 1066" descr="arrow.png"/>
          <p:cNvPicPr>
            <a:picLocks noChangeAspect="1" noChangeArrowheads="1"/>
          </p:cNvPicPr>
          <p:nvPr/>
        </p:nvPicPr>
        <p:blipFill>
          <a:blip r:embed="rId3"/>
          <a:srcRect/>
          <a:stretch>
            <a:fillRect/>
          </a:stretch>
        </p:blipFill>
        <p:spPr bwMode="auto">
          <a:xfrm>
            <a:off x="2305050" y="4479925"/>
            <a:ext cx="82550" cy="95250"/>
          </a:xfrm>
          <a:prstGeom prst="rect">
            <a:avLst/>
          </a:prstGeom>
          <a:noFill/>
        </p:spPr>
      </p:pic>
      <p:grpSp>
        <p:nvGrpSpPr>
          <p:cNvPr id="2304" name="Group 1067"/>
          <p:cNvGrpSpPr>
            <a:grpSpLocks/>
          </p:cNvGrpSpPr>
          <p:nvPr/>
        </p:nvGrpSpPr>
        <p:grpSpPr bwMode="auto">
          <a:xfrm>
            <a:off x="2667000" y="4521200"/>
            <a:ext cx="457200" cy="444500"/>
            <a:chOff x="1680" y="2848"/>
            <a:chExt cx="288" cy="280"/>
          </a:xfrm>
        </p:grpSpPr>
        <p:sp>
          <p:nvSpPr>
            <p:cNvPr id="2305" name="Line 1068"/>
            <p:cNvSpPr>
              <a:spLocks noChangeShapeType="1"/>
            </p:cNvSpPr>
            <p:nvPr/>
          </p:nvSpPr>
          <p:spPr bwMode="auto">
            <a:xfrm>
              <a:off x="1684" y="3124"/>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06" name="Line 1069"/>
            <p:cNvSpPr>
              <a:spLocks noChangeShapeType="1"/>
            </p:cNvSpPr>
            <p:nvPr/>
          </p:nvSpPr>
          <p:spPr bwMode="auto">
            <a:xfrm>
              <a:off x="1905" y="2852"/>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07" name="Line 1070"/>
            <p:cNvSpPr>
              <a:spLocks noChangeShapeType="1"/>
            </p:cNvSpPr>
            <p:nvPr/>
          </p:nvSpPr>
          <p:spPr bwMode="auto">
            <a:xfrm>
              <a:off x="1905" y="2852"/>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308" name="Picture 1071" descr="arrow.png"/>
          <p:cNvPicPr>
            <a:picLocks noChangeAspect="1" noChangeArrowheads="1"/>
          </p:cNvPicPr>
          <p:nvPr/>
        </p:nvPicPr>
        <p:blipFill>
          <a:blip r:embed="rId3"/>
          <a:srcRect/>
          <a:stretch>
            <a:fillRect/>
          </a:stretch>
        </p:blipFill>
        <p:spPr bwMode="auto">
          <a:xfrm>
            <a:off x="3041650" y="4479925"/>
            <a:ext cx="82550" cy="95250"/>
          </a:xfrm>
          <a:prstGeom prst="rect">
            <a:avLst/>
          </a:prstGeom>
          <a:noFill/>
        </p:spPr>
      </p:pic>
      <p:grpSp>
        <p:nvGrpSpPr>
          <p:cNvPr id="2309" name="Group 1072"/>
          <p:cNvGrpSpPr>
            <a:grpSpLocks/>
          </p:cNvGrpSpPr>
          <p:nvPr/>
        </p:nvGrpSpPr>
        <p:grpSpPr bwMode="auto">
          <a:xfrm>
            <a:off x="3403600" y="4521200"/>
            <a:ext cx="457200" cy="444500"/>
            <a:chOff x="2144" y="2848"/>
            <a:chExt cx="288" cy="280"/>
          </a:xfrm>
        </p:grpSpPr>
        <p:sp>
          <p:nvSpPr>
            <p:cNvPr id="2310" name="Line 1073"/>
            <p:cNvSpPr>
              <a:spLocks noChangeShapeType="1"/>
            </p:cNvSpPr>
            <p:nvPr/>
          </p:nvSpPr>
          <p:spPr bwMode="auto">
            <a:xfrm>
              <a:off x="2148" y="3124"/>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11" name="Line 1074"/>
            <p:cNvSpPr>
              <a:spLocks noChangeShapeType="1"/>
            </p:cNvSpPr>
            <p:nvPr/>
          </p:nvSpPr>
          <p:spPr bwMode="auto">
            <a:xfrm>
              <a:off x="2369" y="2852"/>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12" name="Line 1075"/>
            <p:cNvSpPr>
              <a:spLocks noChangeShapeType="1"/>
            </p:cNvSpPr>
            <p:nvPr/>
          </p:nvSpPr>
          <p:spPr bwMode="auto">
            <a:xfrm>
              <a:off x="2369" y="2852"/>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313" name="Picture 1076" descr="arrow.png"/>
          <p:cNvPicPr>
            <a:picLocks noChangeAspect="1" noChangeArrowheads="1"/>
          </p:cNvPicPr>
          <p:nvPr/>
        </p:nvPicPr>
        <p:blipFill>
          <a:blip r:embed="rId3"/>
          <a:srcRect/>
          <a:stretch>
            <a:fillRect/>
          </a:stretch>
        </p:blipFill>
        <p:spPr bwMode="auto">
          <a:xfrm>
            <a:off x="3778250" y="4479925"/>
            <a:ext cx="82550" cy="95250"/>
          </a:xfrm>
          <a:prstGeom prst="rect">
            <a:avLst/>
          </a:prstGeom>
          <a:noFill/>
        </p:spPr>
      </p:pic>
      <p:grpSp>
        <p:nvGrpSpPr>
          <p:cNvPr id="2314" name="Group 1077"/>
          <p:cNvGrpSpPr>
            <a:grpSpLocks/>
          </p:cNvGrpSpPr>
          <p:nvPr/>
        </p:nvGrpSpPr>
        <p:grpSpPr bwMode="auto">
          <a:xfrm>
            <a:off x="4140200" y="4521200"/>
            <a:ext cx="457200" cy="444500"/>
            <a:chOff x="2608" y="2848"/>
            <a:chExt cx="288" cy="280"/>
          </a:xfrm>
        </p:grpSpPr>
        <p:sp>
          <p:nvSpPr>
            <p:cNvPr id="2315" name="Line 1078"/>
            <p:cNvSpPr>
              <a:spLocks noChangeShapeType="1"/>
            </p:cNvSpPr>
            <p:nvPr/>
          </p:nvSpPr>
          <p:spPr bwMode="auto">
            <a:xfrm>
              <a:off x="2612" y="3124"/>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16" name="Line 1079"/>
            <p:cNvSpPr>
              <a:spLocks noChangeShapeType="1"/>
            </p:cNvSpPr>
            <p:nvPr/>
          </p:nvSpPr>
          <p:spPr bwMode="auto">
            <a:xfrm>
              <a:off x="2833" y="2852"/>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17" name="Line 1080"/>
            <p:cNvSpPr>
              <a:spLocks noChangeShapeType="1"/>
            </p:cNvSpPr>
            <p:nvPr/>
          </p:nvSpPr>
          <p:spPr bwMode="auto">
            <a:xfrm>
              <a:off x="2833" y="2852"/>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318" name="Picture 1081" descr="arrow.png"/>
          <p:cNvPicPr>
            <a:picLocks noChangeAspect="1" noChangeArrowheads="1"/>
          </p:cNvPicPr>
          <p:nvPr/>
        </p:nvPicPr>
        <p:blipFill>
          <a:blip r:embed="rId3"/>
          <a:srcRect/>
          <a:stretch>
            <a:fillRect/>
          </a:stretch>
        </p:blipFill>
        <p:spPr bwMode="auto">
          <a:xfrm>
            <a:off x="4514850" y="4479925"/>
            <a:ext cx="82550" cy="95250"/>
          </a:xfrm>
          <a:prstGeom prst="rect">
            <a:avLst/>
          </a:prstGeom>
          <a:noFill/>
        </p:spPr>
      </p:pic>
      <p:grpSp>
        <p:nvGrpSpPr>
          <p:cNvPr id="2319" name="Group 1082"/>
          <p:cNvGrpSpPr>
            <a:grpSpLocks/>
          </p:cNvGrpSpPr>
          <p:nvPr/>
        </p:nvGrpSpPr>
        <p:grpSpPr bwMode="auto">
          <a:xfrm>
            <a:off x="1930400" y="5308600"/>
            <a:ext cx="457200" cy="444500"/>
            <a:chOff x="1216" y="3344"/>
            <a:chExt cx="288" cy="280"/>
          </a:xfrm>
        </p:grpSpPr>
        <p:sp>
          <p:nvSpPr>
            <p:cNvPr id="2320" name="Line 1083"/>
            <p:cNvSpPr>
              <a:spLocks noChangeShapeType="1"/>
            </p:cNvSpPr>
            <p:nvPr/>
          </p:nvSpPr>
          <p:spPr bwMode="auto">
            <a:xfrm>
              <a:off x="1220" y="3620"/>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21" name="Line 1084"/>
            <p:cNvSpPr>
              <a:spLocks noChangeShapeType="1"/>
            </p:cNvSpPr>
            <p:nvPr/>
          </p:nvSpPr>
          <p:spPr bwMode="auto">
            <a:xfrm>
              <a:off x="1441" y="334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22" name="Line 1085"/>
            <p:cNvSpPr>
              <a:spLocks noChangeShapeType="1"/>
            </p:cNvSpPr>
            <p:nvPr/>
          </p:nvSpPr>
          <p:spPr bwMode="auto">
            <a:xfrm>
              <a:off x="1441" y="3348"/>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323" name="Picture 1086" descr="arrow.png"/>
          <p:cNvPicPr>
            <a:picLocks noChangeAspect="1" noChangeArrowheads="1"/>
          </p:cNvPicPr>
          <p:nvPr/>
        </p:nvPicPr>
        <p:blipFill>
          <a:blip r:embed="rId3"/>
          <a:srcRect/>
          <a:stretch>
            <a:fillRect/>
          </a:stretch>
        </p:blipFill>
        <p:spPr bwMode="auto">
          <a:xfrm>
            <a:off x="2305050" y="5267325"/>
            <a:ext cx="82550" cy="95250"/>
          </a:xfrm>
          <a:prstGeom prst="rect">
            <a:avLst/>
          </a:prstGeom>
          <a:noFill/>
        </p:spPr>
      </p:pic>
      <p:grpSp>
        <p:nvGrpSpPr>
          <p:cNvPr id="2324" name="Group 1087"/>
          <p:cNvGrpSpPr>
            <a:grpSpLocks/>
          </p:cNvGrpSpPr>
          <p:nvPr/>
        </p:nvGrpSpPr>
        <p:grpSpPr bwMode="auto">
          <a:xfrm>
            <a:off x="2667000" y="5308600"/>
            <a:ext cx="457200" cy="444500"/>
            <a:chOff x="1680" y="3344"/>
            <a:chExt cx="288" cy="280"/>
          </a:xfrm>
        </p:grpSpPr>
        <p:sp>
          <p:nvSpPr>
            <p:cNvPr id="2325" name="Line 1088"/>
            <p:cNvSpPr>
              <a:spLocks noChangeShapeType="1"/>
            </p:cNvSpPr>
            <p:nvPr/>
          </p:nvSpPr>
          <p:spPr bwMode="auto">
            <a:xfrm>
              <a:off x="1684" y="3620"/>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26" name="Line 1089"/>
            <p:cNvSpPr>
              <a:spLocks noChangeShapeType="1"/>
            </p:cNvSpPr>
            <p:nvPr/>
          </p:nvSpPr>
          <p:spPr bwMode="auto">
            <a:xfrm>
              <a:off x="1905" y="334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27" name="Line 1090"/>
            <p:cNvSpPr>
              <a:spLocks noChangeShapeType="1"/>
            </p:cNvSpPr>
            <p:nvPr/>
          </p:nvSpPr>
          <p:spPr bwMode="auto">
            <a:xfrm>
              <a:off x="1905" y="3348"/>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328" name="Picture 1091" descr="arrow.png"/>
          <p:cNvPicPr>
            <a:picLocks noChangeAspect="1" noChangeArrowheads="1"/>
          </p:cNvPicPr>
          <p:nvPr/>
        </p:nvPicPr>
        <p:blipFill>
          <a:blip r:embed="rId3"/>
          <a:srcRect/>
          <a:stretch>
            <a:fillRect/>
          </a:stretch>
        </p:blipFill>
        <p:spPr bwMode="auto">
          <a:xfrm>
            <a:off x="3041650" y="5267325"/>
            <a:ext cx="82550" cy="95250"/>
          </a:xfrm>
          <a:prstGeom prst="rect">
            <a:avLst/>
          </a:prstGeom>
          <a:noFill/>
        </p:spPr>
      </p:pic>
      <p:grpSp>
        <p:nvGrpSpPr>
          <p:cNvPr id="2329" name="Group 1092"/>
          <p:cNvGrpSpPr>
            <a:grpSpLocks/>
          </p:cNvGrpSpPr>
          <p:nvPr/>
        </p:nvGrpSpPr>
        <p:grpSpPr bwMode="auto">
          <a:xfrm>
            <a:off x="3403600" y="5308600"/>
            <a:ext cx="457200" cy="444500"/>
            <a:chOff x="2144" y="3344"/>
            <a:chExt cx="288" cy="280"/>
          </a:xfrm>
        </p:grpSpPr>
        <p:sp>
          <p:nvSpPr>
            <p:cNvPr id="2330" name="Line 1093"/>
            <p:cNvSpPr>
              <a:spLocks noChangeShapeType="1"/>
            </p:cNvSpPr>
            <p:nvPr/>
          </p:nvSpPr>
          <p:spPr bwMode="auto">
            <a:xfrm>
              <a:off x="2148" y="3620"/>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31" name="Line 1094"/>
            <p:cNvSpPr>
              <a:spLocks noChangeShapeType="1"/>
            </p:cNvSpPr>
            <p:nvPr/>
          </p:nvSpPr>
          <p:spPr bwMode="auto">
            <a:xfrm>
              <a:off x="2369" y="334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32" name="Line 1095"/>
            <p:cNvSpPr>
              <a:spLocks noChangeShapeType="1"/>
            </p:cNvSpPr>
            <p:nvPr/>
          </p:nvSpPr>
          <p:spPr bwMode="auto">
            <a:xfrm>
              <a:off x="2369" y="3348"/>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333" name="Picture 1096" descr="arrow.png"/>
          <p:cNvPicPr>
            <a:picLocks noChangeAspect="1" noChangeArrowheads="1"/>
          </p:cNvPicPr>
          <p:nvPr/>
        </p:nvPicPr>
        <p:blipFill>
          <a:blip r:embed="rId3"/>
          <a:srcRect/>
          <a:stretch>
            <a:fillRect/>
          </a:stretch>
        </p:blipFill>
        <p:spPr bwMode="auto">
          <a:xfrm>
            <a:off x="3778250" y="5267325"/>
            <a:ext cx="82550" cy="95250"/>
          </a:xfrm>
          <a:prstGeom prst="rect">
            <a:avLst/>
          </a:prstGeom>
          <a:noFill/>
        </p:spPr>
      </p:pic>
      <p:grpSp>
        <p:nvGrpSpPr>
          <p:cNvPr id="2334" name="Group 1097"/>
          <p:cNvGrpSpPr>
            <a:grpSpLocks/>
          </p:cNvGrpSpPr>
          <p:nvPr/>
        </p:nvGrpSpPr>
        <p:grpSpPr bwMode="auto">
          <a:xfrm>
            <a:off x="4140200" y="5308600"/>
            <a:ext cx="457200" cy="444500"/>
            <a:chOff x="2608" y="3344"/>
            <a:chExt cx="288" cy="280"/>
          </a:xfrm>
        </p:grpSpPr>
        <p:sp>
          <p:nvSpPr>
            <p:cNvPr id="2335" name="Line 1098"/>
            <p:cNvSpPr>
              <a:spLocks noChangeShapeType="1"/>
            </p:cNvSpPr>
            <p:nvPr/>
          </p:nvSpPr>
          <p:spPr bwMode="auto">
            <a:xfrm>
              <a:off x="2612" y="3620"/>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36" name="Line 1099"/>
            <p:cNvSpPr>
              <a:spLocks noChangeShapeType="1"/>
            </p:cNvSpPr>
            <p:nvPr/>
          </p:nvSpPr>
          <p:spPr bwMode="auto">
            <a:xfrm>
              <a:off x="2833" y="334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37" name="Line 1100"/>
            <p:cNvSpPr>
              <a:spLocks noChangeShapeType="1"/>
            </p:cNvSpPr>
            <p:nvPr/>
          </p:nvSpPr>
          <p:spPr bwMode="auto">
            <a:xfrm>
              <a:off x="2833" y="3348"/>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338" name="Picture 1101" descr="arrow.png"/>
          <p:cNvPicPr>
            <a:picLocks noChangeAspect="1" noChangeArrowheads="1"/>
          </p:cNvPicPr>
          <p:nvPr/>
        </p:nvPicPr>
        <p:blipFill>
          <a:blip r:embed="rId3"/>
          <a:srcRect/>
          <a:stretch>
            <a:fillRect/>
          </a:stretch>
        </p:blipFill>
        <p:spPr bwMode="auto">
          <a:xfrm>
            <a:off x="4514850" y="5267325"/>
            <a:ext cx="82550" cy="95250"/>
          </a:xfrm>
          <a:prstGeom prst="rect">
            <a:avLst/>
          </a:prstGeom>
          <a:noFill/>
        </p:spPr>
      </p:pic>
      <p:grpSp>
        <p:nvGrpSpPr>
          <p:cNvPr id="2339" name="Group 1102"/>
          <p:cNvGrpSpPr>
            <a:grpSpLocks/>
          </p:cNvGrpSpPr>
          <p:nvPr/>
        </p:nvGrpSpPr>
        <p:grpSpPr bwMode="auto">
          <a:xfrm>
            <a:off x="4876800" y="5308600"/>
            <a:ext cx="457200" cy="444500"/>
            <a:chOff x="3072" y="3344"/>
            <a:chExt cx="288" cy="280"/>
          </a:xfrm>
        </p:grpSpPr>
        <p:sp>
          <p:nvSpPr>
            <p:cNvPr id="2340" name="Line 1103"/>
            <p:cNvSpPr>
              <a:spLocks noChangeShapeType="1"/>
            </p:cNvSpPr>
            <p:nvPr/>
          </p:nvSpPr>
          <p:spPr bwMode="auto">
            <a:xfrm>
              <a:off x="3076" y="3620"/>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41" name="Line 1104"/>
            <p:cNvSpPr>
              <a:spLocks noChangeShapeType="1"/>
            </p:cNvSpPr>
            <p:nvPr/>
          </p:nvSpPr>
          <p:spPr bwMode="auto">
            <a:xfrm>
              <a:off x="3297" y="334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42" name="Line 1105"/>
            <p:cNvSpPr>
              <a:spLocks noChangeShapeType="1"/>
            </p:cNvSpPr>
            <p:nvPr/>
          </p:nvSpPr>
          <p:spPr bwMode="auto">
            <a:xfrm>
              <a:off x="3297" y="3348"/>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343" name="Picture 1106" descr="arrow.png"/>
          <p:cNvPicPr>
            <a:picLocks noChangeAspect="1" noChangeArrowheads="1"/>
          </p:cNvPicPr>
          <p:nvPr/>
        </p:nvPicPr>
        <p:blipFill>
          <a:blip r:embed="rId3"/>
          <a:srcRect/>
          <a:stretch>
            <a:fillRect/>
          </a:stretch>
        </p:blipFill>
        <p:spPr bwMode="auto">
          <a:xfrm>
            <a:off x="5251450" y="5267325"/>
            <a:ext cx="82550" cy="95250"/>
          </a:xfrm>
          <a:prstGeom prst="rect">
            <a:avLst/>
          </a:prstGeom>
          <a:noFill/>
        </p:spPr>
      </p:pic>
      <p:grpSp>
        <p:nvGrpSpPr>
          <p:cNvPr id="2344" name="Group 1107"/>
          <p:cNvGrpSpPr>
            <a:grpSpLocks/>
          </p:cNvGrpSpPr>
          <p:nvPr/>
        </p:nvGrpSpPr>
        <p:grpSpPr bwMode="auto">
          <a:xfrm>
            <a:off x="5613400" y="5308600"/>
            <a:ext cx="457200" cy="444500"/>
            <a:chOff x="3536" y="3344"/>
            <a:chExt cx="288" cy="280"/>
          </a:xfrm>
        </p:grpSpPr>
        <p:sp>
          <p:nvSpPr>
            <p:cNvPr id="2345" name="Line 1108"/>
            <p:cNvSpPr>
              <a:spLocks noChangeShapeType="1"/>
            </p:cNvSpPr>
            <p:nvPr/>
          </p:nvSpPr>
          <p:spPr bwMode="auto">
            <a:xfrm>
              <a:off x="3540" y="3620"/>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46" name="Line 1109"/>
            <p:cNvSpPr>
              <a:spLocks noChangeShapeType="1"/>
            </p:cNvSpPr>
            <p:nvPr/>
          </p:nvSpPr>
          <p:spPr bwMode="auto">
            <a:xfrm>
              <a:off x="3761" y="334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47" name="Line 1110"/>
            <p:cNvSpPr>
              <a:spLocks noChangeShapeType="1"/>
            </p:cNvSpPr>
            <p:nvPr/>
          </p:nvSpPr>
          <p:spPr bwMode="auto">
            <a:xfrm>
              <a:off x="3761" y="3348"/>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348" name="Picture 1111" descr="arrow.png"/>
          <p:cNvPicPr>
            <a:picLocks noChangeAspect="1" noChangeArrowheads="1"/>
          </p:cNvPicPr>
          <p:nvPr/>
        </p:nvPicPr>
        <p:blipFill>
          <a:blip r:embed="rId3"/>
          <a:srcRect/>
          <a:stretch>
            <a:fillRect/>
          </a:stretch>
        </p:blipFill>
        <p:spPr bwMode="auto">
          <a:xfrm>
            <a:off x="5988050" y="5267325"/>
            <a:ext cx="82550" cy="95250"/>
          </a:xfrm>
          <a:prstGeom prst="rect">
            <a:avLst/>
          </a:prstGeom>
          <a:noFill/>
        </p:spPr>
      </p:pic>
      <p:grpSp>
        <p:nvGrpSpPr>
          <p:cNvPr id="2349" name="Group 1112"/>
          <p:cNvGrpSpPr>
            <a:grpSpLocks/>
          </p:cNvGrpSpPr>
          <p:nvPr/>
        </p:nvGrpSpPr>
        <p:grpSpPr bwMode="auto">
          <a:xfrm>
            <a:off x="6350000" y="5308600"/>
            <a:ext cx="457200" cy="444500"/>
            <a:chOff x="4000" y="3344"/>
            <a:chExt cx="288" cy="280"/>
          </a:xfrm>
        </p:grpSpPr>
        <p:sp>
          <p:nvSpPr>
            <p:cNvPr id="2350" name="Line 1113"/>
            <p:cNvSpPr>
              <a:spLocks noChangeShapeType="1"/>
            </p:cNvSpPr>
            <p:nvPr/>
          </p:nvSpPr>
          <p:spPr bwMode="auto">
            <a:xfrm>
              <a:off x="4004" y="3620"/>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51" name="Line 1114"/>
            <p:cNvSpPr>
              <a:spLocks noChangeShapeType="1"/>
            </p:cNvSpPr>
            <p:nvPr/>
          </p:nvSpPr>
          <p:spPr bwMode="auto">
            <a:xfrm>
              <a:off x="4225" y="3348"/>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52" name="Line 1115"/>
            <p:cNvSpPr>
              <a:spLocks noChangeShapeType="1"/>
            </p:cNvSpPr>
            <p:nvPr/>
          </p:nvSpPr>
          <p:spPr bwMode="auto">
            <a:xfrm>
              <a:off x="4225" y="3348"/>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353" name="Picture 1116" descr="arrow.png"/>
          <p:cNvPicPr>
            <a:picLocks noChangeAspect="1" noChangeArrowheads="1"/>
          </p:cNvPicPr>
          <p:nvPr/>
        </p:nvPicPr>
        <p:blipFill>
          <a:blip r:embed="rId3"/>
          <a:srcRect/>
          <a:stretch>
            <a:fillRect/>
          </a:stretch>
        </p:blipFill>
        <p:spPr bwMode="auto">
          <a:xfrm>
            <a:off x="6724650" y="5267325"/>
            <a:ext cx="82550" cy="95250"/>
          </a:xfrm>
          <a:prstGeom prst="rect">
            <a:avLst/>
          </a:prstGeom>
          <a:noFill/>
        </p:spPr>
      </p:pic>
      <p:grpSp>
        <p:nvGrpSpPr>
          <p:cNvPr id="2354" name="Group 1117"/>
          <p:cNvGrpSpPr>
            <a:grpSpLocks/>
          </p:cNvGrpSpPr>
          <p:nvPr/>
        </p:nvGrpSpPr>
        <p:grpSpPr bwMode="auto">
          <a:xfrm>
            <a:off x="1930400" y="6096000"/>
            <a:ext cx="457200" cy="444500"/>
            <a:chOff x="1216" y="3840"/>
            <a:chExt cx="288" cy="280"/>
          </a:xfrm>
        </p:grpSpPr>
        <p:sp>
          <p:nvSpPr>
            <p:cNvPr id="2355" name="Line 1118"/>
            <p:cNvSpPr>
              <a:spLocks noChangeShapeType="1"/>
            </p:cNvSpPr>
            <p:nvPr/>
          </p:nvSpPr>
          <p:spPr bwMode="auto">
            <a:xfrm>
              <a:off x="1220" y="4116"/>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56" name="Line 1119"/>
            <p:cNvSpPr>
              <a:spLocks noChangeShapeType="1"/>
            </p:cNvSpPr>
            <p:nvPr/>
          </p:nvSpPr>
          <p:spPr bwMode="auto">
            <a:xfrm>
              <a:off x="1441" y="384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57" name="Line 1120"/>
            <p:cNvSpPr>
              <a:spLocks noChangeShapeType="1"/>
            </p:cNvSpPr>
            <p:nvPr/>
          </p:nvSpPr>
          <p:spPr bwMode="auto">
            <a:xfrm>
              <a:off x="1441" y="3844"/>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358" name="Picture 1121" descr="arrow.png"/>
          <p:cNvPicPr>
            <a:picLocks noChangeAspect="1" noChangeArrowheads="1"/>
          </p:cNvPicPr>
          <p:nvPr/>
        </p:nvPicPr>
        <p:blipFill>
          <a:blip r:embed="rId3"/>
          <a:srcRect/>
          <a:stretch>
            <a:fillRect/>
          </a:stretch>
        </p:blipFill>
        <p:spPr bwMode="auto">
          <a:xfrm>
            <a:off x="2305050" y="6054725"/>
            <a:ext cx="82550" cy="95250"/>
          </a:xfrm>
          <a:prstGeom prst="rect">
            <a:avLst/>
          </a:prstGeom>
          <a:noFill/>
        </p:spPr>
      </p:pic>
      <p:grpSp>
        <p:nvGrpSpPr>
          <p:cNvPr id="2359" name="Group 1122"/>
          <p:cNvGrpSpPr>
            <a:grpSpLocks/>
          </p:cNvGrpSpPr>
          <p:nvPr/>
        </p:nvGrpSpPr>
        <p:grpSpPr bwMode="auto">
          <a:xfrm>
            <a:off x="2667000" y="6096000"/>
            <a:ext cx="457200" cy="444500"/>
            <a:chOff x="1680" y="3840"/>
            <a:chExt cx="288" cy="280"/>
          </a:xfrm>
        </p:grpSpPr>
        <p:sp>
          <p:nvSpPr>
            <p:cNvPr id="2360" name="Line 1123"/>
            <p:cNvSpPr>
              <a:spLocks noChangeShapeType="1"/>
            </p:cNvSpPr>
            <p:nvPr/>
          </p:nvSpPr>
          <p:spPr bwMode="auto">
            <a:xfrm>
              <a:off x="1684" y="4116"/>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61" name="Line 1124"/>
            <p:cNvSpPr>
              <a:spLocks noChangeShapeType="1"/>
            </p:cNvSpPr>
            <p:nvPr/>
          </p:nvSpPr>
          <p:spPr bwMode="auto">
            <a:xfrm>
              <a:off x="1905" y="384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62" name="Line 1125"/>
            <p:cNvSpPr>
              <a:spLocks noChangeShapeType="1"/>
            </p:cNvSpPr>
            <p:nvPr/>
          </p:nvSpPr>
          <p:spPr bwMode="auto">
            <a:xfrm>
              <a:off x="1905" y="3844"/>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363" name="Picture 1126" descr="arrow.png"/>
          <p:cNvPicPr>
            <a:picLocks noChangeAspect="1" noChangeArrowheads="1"/>
          </p:cNvPicPr>
          <p:nvPr/>
        </p:nvPicPr>
        <p:blipFill>
          <a:blip r:embed="rId3"/>
          <a:srcRect/>
          <a:stretch>
            <a:fillRect/>
          </a:stretch>
        </p:blipFill>
        <p:spPr bwMode="auto">
          <a:xfrm>
            <a:off x="3041650" y="6054725"/>
            <a:ext cx="82550" cy="95250"/>
          </a:xfrm>
          <a:prstGeom prst="rect">
            <a:avLst/>
          </a:prstGeom>
          <a:noFill/>
        </p:spPr>
      </p:pic>
      <p:grpSp>
        <p:nvGrpSpPr>
          <p:cNvPr id="2418" name="Group 2417"/>
          <p:cNvGrpSpPr/>
          <p:nvPr/>
        </p:nvGrpSpPr>
        <p:grpSpPr>
          <a:xfrm>
            <a:off x="3086100" y="5994400"/>
            <a:ext cx="647700" cy="647700"/>
            <a:chOff x="7886700" y="6146800"/>
            <a:chExt cx="647700" cy="647700"/>
          </a:xfrm>
        </p:grpSpPr>
        <p:sp>
          <p:nvSpPr>
            <p:cNvPr id="2412" name="Rectangle 598"/>
            <p:cNvSpPr>
              <a:spLocks noChangeArrowheads="1"/>
            </p:cNvSpPr>
            <p:nvPr/>
          </p:nvSpPr>
          <p:spPr bwMode="auto">
            <a:xfrm>
              <a:off x="7924800" y="6146800"/>
              <a:ext cx="571500" cy="647700"/>
            </a:xfrm>
            <a:prstGeom prst="rect">
              <a:avLst/>
            </a:prstGeom>
            <a:solidFill>
              <a:srgbClr val="66FF66"/>
            </a:solidFill>
            <a:ln w="9525">
              <a:noFill/>
              <a:miter lim="800000"/>
              <a:headEnd/>
              <a:tailEnd/>
            </a:ln>
            <a:effectLst/>
          </p:spPr>
          <p:txBody>
            <a:bodyPr anchor="ctr">
              <a:prstTxWarp prst="textNoShape">
                <a:avLst/>
              </a:prstTxWarp>
            </a:bodyPr>
            <a:lstStyle/>
            <a:p>
              <a:endParaRPr lang="en-US" b="0"/>
            </a:p>
          </p:txBody>
        </p:sp>
        <p:sp>
          <p:nvSpPr>
            <p:cNvPr id="2413" name="Line 599"/>
            <p:cNvSpPr>
              <a:spLocks noChangeShapeType="1"/>
            </p:cNvSpPr>
            <p:nvPr/>
          </p:nvSpPr>
          <p:spPr bwMode="auto">
            <a:xfrm>
              <a:off x="7924800" y="6362700"/>
              <a:ext cx="57150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414" name="Line 600"/>
            <p:cNvSpPr>
              <a:spLocks noChangeShapeType="1"/>
            </p:cNvSpPr>
            <p:nvPr/>
          </p:nvSpPr>
          <p:spPr bwMode="auto">
            <a:xfrm>
              <a:off x="7924800" y="6578600"/>
              <a:ext cx="571500"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415" name="Text Box 601"/>
            <p:cNvSpPr txBox="1">
              <a:spLocks noChangeArrowheads="1"/>
            </p:cNvSpPr>
            <p:nvPr/>
          </p:nvSpPr>
          <p:spPr bwMode="auto">
            <a:xfrm>
              <a:off x="7924800" y="6146800"/>
              <a:ext cx="571500" cy="215900"/>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1100" b="0">
                  <a:latin typeface="Helvetica Neue" charset="0"/>
                </a:rPr>
                <a:t>NV</a:t>
              </a:r>
            </a:p>
          </p:txBody>
        </p:sp>
        <p:sp>
          <p:nvSpPr>
            <p:cNvPr id="2416" name="Text Box 602"/>
            <p:cNvSpPr txBox="1">
              <a:spLocks noChangeArrowheads="1"/>
            </p:cNvSpPr>
            <p:nvPr/>
          </p:nvSpPr>
          <p:spPr bwMode="auto">
            <a:xfrm>
              <a:off x="7886700" y="6381750"/>
              <a:ext cx="647700" cy="215900"/>
            </a:xfrm>
            <a:prstGeom prst="rect">
              <a:avLst/>
            </a:prstGeom>
            <a:noFill/>
            <a:ln w="9525">
              <a:noFill/>
              <a:miter lim="800000"/>
              <a:headEnd/>
              <a:tailEnd/>
            </a:ln>
            <a:effectLst/>
          </p:spPr>
          <p:txBody>
            <a:bodyPr>
              <a:prstTxWarp prst="textNoShape">
                <a:avLst/>
              </a:prstTxWarp>
            </a:bodyPr>
            <a:lstStyle/>
            <a:p>
              <a:pPr algn="ctr" eaLnBrk="1" hangingPunct="1">
                <a:lnSpc>
                  <a:spcPct val="75000"/>
                </a:lnSpc>
              </a:pPr>
              <a:r>
                <a:rPr lang="en-US" sz="700" b="0">
                  <a:latin typeface="Helvetica Neue" charset="0"/>
                </a:rPr>
                <a:t>Nevada</a:t>
              </a:r>
            </a:p>
          </p:txBody>
        </p:sp>
        <p:sp>
          <p:nvSpPr>
            <p:cNvPr id="2417" name="Oval 603"/>
            <p:cNvSpPr>
              <a:spLocks noChangeArrowheads="1"/>
            </p:cNvSpPr>
            <p:nvPr/>
          </p:nvSpPr>
          <p:spPr bwMode="auto">
            <a:xfrm>
              <a:off x="8178800" y="6654800"/>
              <a:ext cx="63500" cy="63500"/>
            </a:xfrm>
            <a:prstGeom prst="ellipse">
              <a:avLst/>
            </a:prstGeom>
            <a:solidFill>
              <a:srgbClr val="000000"/>
            </a:solidFill>
            <a:ln w="9525">
              <a:solidFill>
                <a:schemeClr val="tx1"/>
              </a:solidFill>
              <a:round/>
              <a:headEnd/>
              <a:tailEnd/>
            </a:ln>
            <a:effectLst/>
          </p:spPr>
          <p:txBody>
            <a:bodyPr anchor="ctr">
              <a:prstTxWarp prst="textNoShape">
                <a:avLst/>
              </a:prstTxWarp>
            </a:bodyPr>
            <a:lstStyle/>
            <a:p>
              <a:endParaRPr lang="en-US" b="0"/>
            </a:p>
          </p:txBody>
        </p:sp>
      </p:grpSp>
      <p:grpSp>
        <p:nvGrpSpPr>
          <p:cNvPr id="2364" name="Group 1127"/>
          <p:cNvGrpSpPr>
            <a:grpSpLocks/>
          </p:cNvGrpSpPr>
          <p:nvPr/>
        </p:nvGrpSpPr>
        <p:grpSpPr bwMode="auto">
          <a:xfrm>
            <a:off x="3403600" y="6096000"/>
            <a:ext cx="457200" cy="444500"/>
            <a:chOff x="2144" y="3840"/>
            <a:chExt cx="288" cy="280"/>
          </a:xfrm>
        </p:grpSpPr>
        <p:sp>
          <p:nvSpPr>
            <p:cNvPr id="2365" name="Line 1128"/>
            <p:cNvSpPr>
              <a:spLocks noChangeShapeType="1"/>
            </p:cNvSpPr>
            <p:nvPr/>
          </p:nvSpPr>
          <p:spPr bwMode="auto">
            <a:xfrm>
              <a:off x="2148" y="4116"/>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66" name="Line 1129"/>
            <p:cNvSpPr>
              <a:spLocks noChangeShapeType="1"/>
            </p:cNvSpPr>
            <p:nvPr/>
          </p:nvSpPr>
          <p:spPr bwMode="auto">
            <a:xfrm>
              <a:off x="2369" y="384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67" name="Line 1130"/>
            <p:cNvSpPr>
              <a:spLocks noChangeShapeType="1"/>
            </p:cNvSpPr>
            <p:nvPr/>
          </p:nvSpPr>
          <p:spPr bwMode="auto">
            <a:xfrm>
              <a:off x="2369" y="3844"/>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368" name="Picture 1131" descr="arrow.png"/>
          <p:cNvPicPr>
            <a:picLocks noChangeAspect="1" noChangeArrowheads="1"/>
          </p:cNvPicPr>
          <p:nvPr/>
        </p:nvPicPr>
        <p:blipFill>
          <a:blip r:embed="rId3"/>
          <a:srcRect/>
          <a:stretch>
            <a:fillRect/>
          </a:stretch>
        </p:blipFill>
        <p:spPr bwMode="auto">
          <a:xfrm>
            <a:off x="3778250" y="6054725"/>
            <a:ext cx="82550" cy="95250"/>
          </a:xfrm>
          <a:prstGeom prst="rect">
            <a:avLst/>
          </a:prstGeom>
          <a:noFill/>
        </p:spPr>
      </p:pic>
      <p:grpSp>
        <p:nvGrpSpPr>
          <p:cNvPr id="2369" name="Group 1132"/>
          <p:cNvGrpSpPr>
            <a:grpSpLocks/>
          </p:cNvGrpSpPr>
          <p:nvPr/>
        </p:nvGrpSpPr>
        <p:grpSpPr bwMode="auto">
          <a:xfrm>
            <a:off x="4140200" y="6096000"/>
            <a:ext cx="457200" cy="444500"/>
            <a:chOff x="2608" y="3840"/>
            <a:chExt cx="288" cy="280"/>
          </a:xfrm>
        </p:grpSpPr>
        <p:sp>
          <p:nvSpPr>
            <p:cNvPr id="2370" name="Line 1133"/>
            <p:cNvSpPr>
              <a:spLocks noChangeShapeType="1"/>
            </p:cNvSpPr>
            <p:nvPr/>
          </p:nvSpPr>
          <p:spPr bwMode="auto">
            <a:xfrm>
              <a:off x="2612" y="4116"/>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71" name="Line 1134"/>
            <p:cNvSpPr>
              <a:spLocks noChangeShapeType="1"/>
            </p:cNvSpPr>
            <p:nvPr/>
          </p:nvSpPr>
          <p:spPr bwMode="auto">
            <a:xfrm>
              <a:off x="2833" y="384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72" name="Line 1135"/>
            <p:cNvSpPr>
              <a:spLocks noChangeShapeType="1"/>
            </p:cNvSpPr>
            <p:nvPr/>
          </p:nvSpPr>
          <p:spPr bwMode="auto">
            <a:xfrm>
              <a:off x="2833" y="3844"/>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373" name="Picture 1136" descr="arrow.png"/>
          <p:cNvPicPr>
            <a:picLocks noChangeAspect="1" noChangeArrowheads="1"/>
          </p:cNvPicPr>
          <p:nvPr/>
        </p:nvPicPr>
        <p:blipFill>
          <a:blip r:embed="rId3"/>
          <a:srcRect/>
          <a:stretch>
            <a:fillRect/>
          </a:stretch>
        </p:blipFill>
        <p:spPr bwMode="auto">
          <a:xfrm>
            <a:off x="4514850" y="6054725"/>
            <a:ext cx="82550" cy="95250"/>
          </a:xfrm>
          <a:prstGeom prst="rect">
            <a:avLst/>
          </a:prstGeom>
          <a:noFill/>
        </p:spPr>
      </p:pic>
      <p:grpSp>
        <p:nvGrpSpPr>
          <p:cNvPr id="2374" name="Group 1137"/>
          <p:cNvGrpSpPr>
            <a:grpSpLocks/>
          </p:cNvGrpSpPr>
          <p:nvPr/>
        </p:nvGrpSpPr>
        <p:grpSpPr bwMode="auto">
          <a:xfrm>
            <a:off x="4876800" y="6096000"/>
            <a:ext cx="457200" cy="444500"/>
            <a:chOff x="3072" y="3840"/>
            <a:chExt cx="288" cy="280"/>
          </a:xfrm>
        </p:grpSpPr>
        <p:sp>
          <p:nvSpPr>
            <p:cNvPr id="2375" name="Line 1138"/>
            <p:cNvSpPr>
              <a:spLocks noChangeShapeType="1"/>
            </p:cNvSpPr>
            <p:nvPr/>
          </p:nvSpPr>
          <p:spPr bwMode="auto">
            <a:xfrm>
              <a:off x="3076" y="4116"/>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76" name="Line 1139"/>
            <p:cNvSpPr>
              <a:spLocks noChangeShapeType="1"/>
            </p:cNvSpPr>
            <p:nvPr/>
          </p:nvSpPr>
          <p:spPr bwMode="auto">
            <a:xfrm>
              <a:off x="3297" y="384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77" name="Line 1140"/>
            <p:cNvSpPr>
              <a:spLocks noChangeShapeType="1"/>
            </p:cNvSpPr>
            <p:nvPr/>
          </p:nvSpPr>
          <p:spPr bwMode="auto">
            <a:xfrm>
              <a:off x="3297" y="3844"/>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378" name="Picture 1141" descr="arrow.png"/>
          <p:cNvPicPr>
            <a:picLocks noChangeAspect="1" noChangeArrowheads="1"/>
          </p:cNvPicPr>
          <p:nvPr/>
        </p:nvPicPr>
        <p:blipFill>
          <a:blip r:embed="rId3"/>
          <a:srcRect/>
          <a:stretch>
            <a:fillRect/>
          </a:stretch>
        </p:blipFill>
        <p:spPr bwMode="auto">
          <a:xfrm>
            <a:off x="5251450" y="6054725"/>
            <a:ext cx="82550" cy="95250"/>
          </a:xfrm>
          <a:prstGeom prst="rect">
            <a:avLst/>
          </a:prstGeom>
          <a:noFill/>
        </p:spPr>
      </p:pic>
      <p:grpSp>
        <p:nvGrpSpPr>
          <p:cNvPr id="2379" name="Group 1142"/>
          <p:cNvGrpSpPr>
            <a:grpSpLocks/>
          </p:cNvGrpSpPr>
          <p:nvPr/>
        </p:nvGrpSpPr>
        <p:grpSpPr bwMode="auto">
          <a:xfrm>
            <a:off x="5613400" y="6096000"/>
            <a:ext cx="457200" cy="444500"/>
            <a:chOff x="3536" y="3840"/>
            <a:chExt cx="288" cy="280"/>
          </a:xfrm>
        </p:grpSpPr>
        <p:sp>
          <p:nvSpPr>
            <p:cNvPr id="2380" name="Line 1143"/>
            <p:cNvSpPr>
              <a:spLocks noChangeShapeType="1"/>
            </p:cNvSpPr>
            <p:nvPr/>
          </p:nvSpPr>
          <p:spPr bwMode="auto">
            <a:xfrm>
              <a:off x="3540" y="4116"/>
              <a:ext cx="221" cy="0"/>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81" name="Line 1144"/>
            <p:cNvSpPr>
              <a:spLocks noChangeShapeType="1"/>
            </p:cNvSpPr>
            <p:nvPr/>
          </p:nvSpPr>
          <p:spPr bwMode="auto">
            <a:xfrm>
              <a:off x="3761" y="3844"/>
              <a:ext cx="0" cy="272"/>
            </a:xfrm>
            <a:prstGeom prst="line">
              <a:avLst/>
            </a:prstGeom>
            <a:noFill/>
            <a:ln w="9525">
              <a:solidFill>
                <a:schemeClr val="tx1"/>
              </a:solidFill>
              <a:round/>
              <a:headEnd/>
              <a:tailEnd/>
            </a:ln>
            <a:effectLst/>
          </p:spPr>
          <p:txBody>
            <a:bodyPr>
              <a:prstTxWarp prst="textNoShape">
                <a:avLst/>
              </a:prstTxWarp>
            </a:bodyPr>
            <a:lstStyle/>
            <a:p>
              <a:endParaRPr lang="en-US" b="0"/>
            </a:p>
          </p:txBody>
        </p:sp>
        <p:sp>
          <p:nvSpPr>
            <p:cNvPr id="2382" name="Line 1145"/>
            <p:cNvSpPr>
              <a:spLocks noChangeShapeType="1"/>
            </p:cNvSpPr>
            <p:nvPr/>
          </p:nvSpPr>
          <p:spPr bwMode="auto">
            <a:xfrm>
              <a:off x="3761" y="3844"/>
              <a:ext cx="63" cy="0"/>
            </a:xfrm>
            <a:prstGeom prst="line">
              <a:avLst/>
            </a:prstGeom>
            <a:noFill/>
            <a:ln w="9525">
              <a:solidFill>
                <a:schemeClr val="tx1"/>
              </a:solidFill>
              <a:round/>
              <a:headEnd/>
              <a:tailEnd/>
            </a:ln>
            <a:effectLst/>
          </p:spPr>
          <p:txBody>
            <a:bodyPr>
              <a:prstTxWarp prst="textNoShape">
                <a:avLst/>
              </a:prstTxWarp>
            </a:bodyPr>
            <a:lstStyle/>
            <a:p>
              <a:endParaRPr lang="en-US" b="0"/>
            </a:p>
          </p:txBody>
        </p:sp>
      </p:grpSp>
      <p:pic>
        <p:nvPicPr>
          <p:cNvPr id="2383" name="Picture 1146" descr="arrow.png"/>
          <p:cNvPicPr>
            <a:picLocks noChangeAspect="1" noChangeArrowheads="1"/>
          </p:cNvPicPr>
          <p:nvPr/>
        </p:nvPicPr>
        <p:blipFill>
          <a:blip r:embed="rId3"/>
          <a:srcRect/>
          <a:stretch>
            <a:fillRect/>
          </a:stretch>
        </p:blipFill>
        <p:spPr bwMode="auto">
          <a:xfrm>
            <a:off x="5988050" y="6054725"/>
            <a:ext cx="82550" cy="95250"/>
          </a:xfrm>
          <a:prstGeom prst="rect">
            <a:avLst/>
          </a:prstGeom>
          <a:noFill/>
        </p:spPr>
      </p:pic>
      <p:sp>
        <p:nvSpPr>
          <p:cNvPr id="2384" name="Text Box 3"/>
          <p:cNvSpPr txBox="1">
            <a:spLocks noChangeArrowheads="1"/>
          </p:cNvSpPr>
          <p:nvPr/>
        </p:nvSpPr>
        <p:spPr bwMode="auto">
          <a:xfrm>
            <a:off x="4572000" y="1303338"/>
            <a:ext cx="3632324" cy="318036"/>
          </a:xfrm>
          <a:prstGeom prst="rect">
            <a:avLst/>
          </a:prstGeom>
          <a:noFill/>
          <a:ln w="9525">
            <a:noFill/>
            <a:miter lim="800000"/>
            <a:headEnd/>
            <a:tailEnd/>
          </a:ln>
          <a:effectLst/>
        </p:spPr>
        <p:txBody>
          <a:bodyPr wrap="none">
            <a:prstTxWarp prst="textNoShape">
              <a:avLst/>
            </a:prstTxWarp>
            <a:spAutoFit/>
          </a:bodyPr>
          <a:lstStyle/>
          <a:p>
            <a:pPr>
              <a:lnSpc>
                <a:spcPct val="90000"/>
              </a:lnSpc>
            </a:pPr>
            <a:r>
              <a:rPr lang="en-US" sz="1600" dirty="0" err="1">
                <a:latin typeface="Courier New" charset="0"/>
              </a:rPr>
              <a:t>stateMap.put(</a:t>
            </a:r>
            <a:r>
              <a:rPr lang="en-US" sz="1600" dirty="0" err="1" smtClean="0">
                <a:latin typeface="Courier New" charset="0"/>
              </a:rPr>
              <a:t>"AK</a:t>
            </a:r>
            <a:r>
              <a:rPr lang="en-US" sz="1600" dirty="0" smtClean="0">
                <a:latin typeface="Courier New" charset="0"/>
              </a:rPr>
              <a:t>"</a:t>
            </a:r>
            <a:r>
              <a:rPr lang="en-US" sz="1600" dirty="0">
                <a:latin typeface="Courier New" charset="0"/>
              </a:rPr>
              <a:t>, "</a:t>
            </a:r>
            <a:r>
              <a:rPr lang="en-US" sz="1600" dirty="0" smtClean="0">
                <a:latin typeface="Courier New" charset="0"/>
              </a:rPr>
              <a:t>Alaska"</a:t>
            </a:r>
            <a:r>
              <a:rPr lang="en-US" sz="1600" dirty="0">
                <a:latin typeface="Courier New" charset="0"/>
              </a:rPr>
              <a:t>)</a:t>
            </a:r>
          </a:p>
        </p:txBody>
      </p:sp>
      <p:sp>
        <p:nvSpPr>
          <p:cNvPr id="2387" name="Text Box 6"/>
          <p:cNvSpPr txBox="1">
            <a:spLocks noChangeArrowheads="1"/>
          </p:cNvSpPr>
          <p:nvPr/>
        </p:nvSpPr>
        <p:spPr bwMode="auto">
          <a:xfrm>
            <a:off x="4572000" y="2352675"/>
            <a:ext cx="3997321" cy="346249"/>
          </a:xfrm>
          <a:prstGeom prst="rect">
            <a:avLst/>
          </a:prstGeom>
          <a:noFill/>
          <a:ln w="9525">
            <a:noFill/>
            <a:miter lim="800000"/>
            <a:headEnd/>
            <a:tailEnd/>
          </a:ln>
          <a:effectLst/>
        </p:spPr>
        <p:txBody>
          <a:bodyPr wrap="none">
            <a:prstTxWarp prst="textNoShape">
              <a:avLst/>
            </a:prstTxWarp>
            <a:spAutoFit/>
          </a:bodyPr>
          <a:lstStyle/>
          <a:p>
            <a:pPr>
              <a:lnSpc>
                <a:spcPct val="90000"/>
              </a:lnSpc>
            </a:pPr>
            <a:r>
              <a:rPr lang="en-US" sz="1800" b="0" dirty="0"/>
              <a:t>The key </a:t>
            </a:r>
            <a:r>
              <a:rPr lang="en-US" sz="1600" dirty="0">
                <a:latin typeface="Courier New" charset="0"/>
              </a:rPr>
              <a:t>"</a:t>
            </a:r>
            <a:r>
              <a:rPr lang="en-US" sz="1600" dirty="0" smtClean="0">
                <a:latin typeface="Courier New" charset="0"/>
              </a:rPr>
              <a:t>AK"</a:t>
            </a:r>
            <a:r>
              <a:rPr lang="en-US" sz="1800" b="0" dirty="0" smtClean="0"/>
              <a:t> </a:t>
            </a:r>
            <a:r>
              <a:rPr lang="en-US" sz="1800" b="0" dirty="0"/>
              <a:t>therefore goes in bucket</a:t>
            </a:r>
            <a:r>
              <a:rPr lang="en-US" sz="1800" b="0" dirty="0" smtClean="0"/>
              <a:t> 0.</a:t>
            </a:r>
            <a:endParaRPr lang="en-US" sz="1800" b="0" dirty="0"/>
          </a:p>
        </p:txBody>
      </p:sp>
      <p:sp>
        <p:nvSpPr>
          <p:cNvPr id="2386" name="Text Box 5"/>
          <p:cNvSpPr txBox="1">
            <a:spLocks noChangeArrowheads="1"/>
          </p:cNvSpPr>
          <p:nvPr/>
        </p:nvSpPr>
        <p:spPr bwMode="auto">
          <a:xfrm>
            <a:off x="4572000" y="2022475"/>
            <a:ext cx="1946667" cy="318036"/>
          </a:xfrm>
          <a:prstGeom prst="rect">
            <a:avLst/>
          </a:prstGeom>
          <a:noFill/>
          <a:ln w="9525">
            <a:noFill/>
            <a:miter lim="800000"/>
            <a:headEnd/>
            <a:tailEnd/>
          </a:ln>
          <a:effectLst/>
        </p:spPr>
        <p:txBody>
          <a:bodyPr wrap="none">
            <a:prstTxWarp prst="textNoShape">
              <a:avLst/>
            </a:prstTxWarp>
            <a:spAutoFit/>
          </a:bodyPr>
          <a:lstStyle/>
          <a:p>
            <a:pPr>
              <a:lnSpc>
                <a:spcPct val="90000"/>
              </a:lnSpc>
            </a:pPr>
            <a:r>
              <a:rPr lang="en-US" sz="1600" b="0" dirty="0" smtClean="0"/>
              <a:t>5862129</a:t>
            </a:r>
            <a:r>
              <a:rPr lang="en-US" sz="1600" dirty="0" smtClean="0">
                <a:latin typeface="Courier New" charset="0"/>
              </a:rPr>
              <a:t> % </a:t>
            </a:r>
            <a:r>
              <a:rPr lang="en-US" sz="1600" dirty="0">
                <a:latin typeface="Courier New" charset="0"/>
              </a:rPr>
              <a:t>7 </a:t>
            </a:r>
            <a:r>
              <a:rPr lang="en-US" sz="1600" b="0" dirty="0" err="1">
                <a:latin typeface="Symbol" charset="2"/>
                <a:sym typeface="Symbol" charset="2"/>
              </a:rPr>
              <a:t></a:t>
            </a:r>
            <a:r>
              <a:rPr lang="en-US" sz="1600" dirty="0" smtClean="0">
                <a:latin typeface="Courier New" charset="0"/>
              </a:rPr>
              <a:t> </a:t>
            </a:r>
            <a:r>
              <a:rPr lang="en-US" sz="1600" b="0" dirty="0" smtClean="0"/>
              <a:t>0 </a:t>
            </a:r>
            <a:endParaRPr lang="en-US" sz="1600" b="0" dirty="0"/>
          </a:p>
        </p:txBody>
      </p:sp>
      <p:sp>
        <p:nvSpPr>
          <p:cNvPr id="2389" name="Text Box 3"/>
          <p:cNvSpPr txBox="1">
            <a:spLocks noChangeArrowheads="1"/>
          </p:cNvSpPr>
          <p:nvPr/>
        </p:nvSpPr>
        <p:spPr bwMode="auto">
          <a:xfrm>
            <a:off x="4572000" y="1303338"/>
            <a:ext cx="3721100" cy="312737"/>
          </a:xfrm>
          <a:prstGeom prst="rect">
            <a:avLst/>
          </a:prstGeom>
          <a:noFill/>
          <a:ln w="9525">
            <a:noFill/>
            <a:miter lim="800000"/>
            <a:headEnd/>
            <a:tailEnd/>
          </a:ln>
          <a:effectLst/>
        </p:spPr>
        <p:txBody>
          <a:bodyPr wrap="none">
            <a:prstTxWarp prst="textNoShape">
              <a:avLst/>
            </a:prstTxWarp>
            <a:spAutoFit/>
          </a:bodyPr>
          <a:lstStyle/>
          <a:p>
            <a:pPr>
              <a:lnSpc>
                <a:spcPct val="90000"/>
              </a:lnSpc>
            </a:pPr>
            <a:r>
              <a:rPr lang="en-US" sz="1600" dirty="0" err="1">
                <a:latin typeface="Courier New" charset="0"/>
              </a:rPr>
              <a:t>stateMap.put("AL</a:t>
            </a:r>
            <a:r>
              <a:rPr lang="en-US" sz="1600" dirty="0">
                <a:latin typeface="Courier New" charset="0"/>
              </a:rPr>
              <a:t>", "Alabama")</a:t>
            </a:r>
          </a:p>
        </p:txBody>
      </p:sp>
      <p:sp>
        <p:nvSpPr>
          <p:cNvPr id="2390" name="Text Box 4"/>
          <p:cNvSpPr txBox="1">
            <a:spLocks noChangeArrowheads="1"/>
          </p:cNvSpPr>
          <p:nvPr/>
        </p:nvSpPr>
        <p:spPr bwMode="auto">
          <a:xfrm>
            <a:off x="4572000" y="1655763"/>
            <a:ext cx="3075381" cy="318036"/>
          </a:xfrm>
          <a:prstGeom prst="rect">
            <a:avLst/>
          </a:prstGeom>
          <a:noFill/>
          <a:ln w="9525">
            <a:noFill/>
            <a:miter lim="800000"/>
            <a:headEnd/>
            <a:tailEnd/>
          </a:ln>
          <a:effectLst/>
        </p:spPr>
        <p:txBody>
          <a:bodyPr wrap="none">
            <a:prstTxWarp prst="textNoShape">
              <a:avLst/>
            </a:prstTxWarp>
            <a:spAutoFit/>
          </a:bodyPr>
          <a:lstStyle/>
          <a:p>
            <a:pPr>
              <a:lnSpc>
                <a:spcPct val="90000"/>
              </a:lnSpc>
            </a:pPr>
            <a:r>
              <a:rPr lang="en-US" sz="1600" dirty="0" err="1" smtClean="0">
                <a:latin typeface="Courier New" charset="0"/>
              </a:rPr>
              <a:t>hashCode("</a:t>
            </a:r>
            <a:r>
              <a:rPr lang="en-US" sz="1600" dirty="0" err="1">
                <a:latin typeface="Courier New" charset="0"/>
              </a:rPr>
              <a:t>AL</a:t>
            </a:r>
            <a:r>
              <a:rPr lang="en-US" sz="1600" dirty="0">
                <a:latin typeface="Courier New" charset="0"/>
              </a:rPr>
              <a:t>") </a:t>
            </a:r>
            <a:r>
              <a:rPr lang="en-US" sz="1600" b="0" dirty="0" err="1">
                <a:latin typeface="Symbol" charset="2"/>
                <a:sym typeface="Symbol" charset="2"/>
              </a:rPr>
              <a:t></a:t>
            </a:r>
            <a:r>
              <a:rPr lang="en-US" sz="1600" dirty="0" smtClean="0">
                <a:latin typeface="Courier New" charset="0"/>
              </a:rPr>
              <a:t> </a:t>
            </a:r>
            <a:r>
              <a:rPr lang="en-US" sz="1600" b="0" dirty="0" smtClean="0"/>
              <a:t>5862130</a:t>
            </a:r>
            <a:endParaRPr lang="en-US" sz="1600" dirty="0">
              <a:latin typeface="Courier New" charset="0"/>
            </a:endParaRPr>
          </a:p>
        </p:txBody>
      </p:sp>
      <p:sp>
        <p:nvSpPr>
          <p:cNvPr id="2391" name="Text Box 5"/>
          <p:cNvSpPr txBox="1">
            <a:spLocks noChangeArrowheads="1"/>
          </p:cNvSpPr>
          <p:nvPr/>
        </p:nvSpPr>
        <p:spPr bwMode="auto">
          <a:xfrm>
            <a:off x="4572000" y="2022475"/>
            <a:ext cx="1946667" cy="318036"/>
          </a:xfrm>
          <a:prstGeom prst="rect">
            <a:avLst/>
          </a:prstGeom>
          <a:noFill/>
          <a:ln w="9525">
            <a:noFill/>
            <a:miter lim="800000"/>
            <a:headEnd/>
            <a:tailEnd/>
          </a:ln>
          <a:effectLst/>
        </p:spPr>
        <p:txBody>
          <a:bodyPr wrap="none">
            <a:prstTxWarp prst="textNoShape">
              <a:avLst/>
            </a:prstTxWarp>
            <a:spAutoFit/>
          </a:bodyPr>
          <a:lstStyle/>
          <a:p>
            <a:pPr>
              <a:lnSpc>
                <a:spcPct val="90000"/>
              </a:lnSpc>
            </a:pPr>
            <a:r>
              <a:rPr lang="en-US" sz="1600" b="0" dirty="0" smtClean="0"/>
              <a:t>5862130</a:t>
            </a:r>
            <a:r>
              <a:rPr lang="en-US" sz="1600" dirty="0" smtClean="0">
                <a:latin typeface="Courier New" charset="0"/>
              </a:rPr>
              <a:t> % </a:t>
            </a:r>
            <a:r>
              <a:rPr lang="en-US" sz="1600" dirty="0">
                <a:latin typeface="Courier New" charset="0"/>
              </a:rPr>
              <a:t>7 </a:t>
            </a:r>
            <a:r>
              <a:rPr lang="en-US" sz="1600" b="0" dirty="0" err="1">
                <a:latin typeface="Symbol" charset="2"/>
                <a:sym typeface="Symbol" charset="2"/>
              </a:rPr>
              <a:t></a:t>
            </a:r>
            <a:r>
              <a:rPr lang="en-US" sz="1600" dirty="0" smtClean="0">
                <a:latin typeface="Courier New" charset="0"/>
              </a:rPr>
              <a:t> </a:t>
            </a:r>
            <a:r>
              <a:rPr lang="en-US" sz="1600" b="0" dirty="0" smtClean="0"/>
              <a:t>1 </a:t>
            </a:r>
            <a:endParaRPr lang="en-US" sz="1600" b="0" dirty="0"/>
          </a:p>
        </p:txBody>
      </p:sp>
      <p:sp>
        <p:nvSpPr>
          <p:cNvPr id="2392" name="Text Box 6"/>
          <p:cNvSpPr txBox="1">
            <a:spLocks noChangeArrowheads="1"/>
          </p:cNvSpPr>
          <p:nvPr/>
        </p:nvSpPr>
        <p:spPr bwMode="auto">
          <a:xfrm>
            <a:off x="4572000" y="2352675"/>
            <a:ext cx="3997321" cy="346249"/>
          </a:xfrm>
          <a:prstGeom prst="rect">
            <a:avLst/>
          </a:prstGeom>
          <a:noFill/>
          <a:ln w="9525">
            <a:noFill/>
            <a:miter lim="800000"/>
            <a:headEnd/>
            <a:tailEnd/>
          </a:ln>
          <a:effectLst/>
        </p:spPr>
        <p:txBody>
          <a:bodyPr wrap="none">
            <a:prstTxWarp prst="textNoShape">
              <a:avLst/>
            </a:prstTxWarp>
            <a:spAutoFit/>
          </a:bodyPr>
          <a:lstStyle/>
          <a:p>
            <a:pPr>
              <a:lnSpc>
                <a:spcPct val="90000"/>
              </a:lnSpc>
            </a:pPr>
            <a:r>
              <a:rPr lang="en-US" sz="1800" b="0" dirty="0"/>
              <a:t>The key </a:t>
            </a:r>
            <a:r>
              <a:rPr lang="en-US" sz="1600" dirty="0">
                <a:latin typeface="Courier New" charset="0"/>
              </a:rPr>
              <a:t>"AL"</a:t>
            </a:r>
            <a:r>
              <a:rPr lang="en-US" sz="1800" b="0" dirty="0"/>
              <a:t> therefore goes in bucket</a:t>
            </a:r>
            <a:r>
              <a:rPr lang="en-US" sz="1800" b="0" dirty="0" smtClean="0"/>
              <a:t> 1.</a:t>
            </a:r>
            <a:endParaRPr lang="en-US" sz="1800" b="0" dirty="0"/>
          </a:p>
        </p:txBody>
      </p:sp>
      <p:sp>
        <p:nvSpPr>
          <p:cNvPr id="2394" name="Text Box 3"/>
          <p:cNvSpPr txBox="1">
            <a:spLocks noChangeArrowheads="1"/>
          </p:cNvSpPr>
          <p:nvPr/>
        </p:nvSpPr>
        <p:spPr bwMode="auto">
          <a:xfrm>
            <a:off x="4572000" y="1303338"/>
            <a:ext cx="3878586" cy="318036"/>
          </a:xfrm>
          <a:prstGeom prst="rect">
            <a:avLst/>
          </a:prstGeom>
          <a:noFill/>
          <a:ln w="9525">
            <a:noFill/>
            <a:miter lim="800000"/>
            <a:headEnd/>
            <a:tailEnd/>
          </a:ln>
          <a:effectLst/>
        </p:spPr>
        <p:txBody>
          <a:bodyPr wrap="none">
            <a:prstTxWarp prst="textNoShape">
              <a:avLst/>
            </a:prstTxWarp>
            <a:spAutoFit/>
          </a:bodyPr>
          <a:lstStyle/>
          <a:p>
            <a:pPr>
              <a:lnSpc>
                <a:spcPct val="90000"/>
              </a:lnSpc>
            </a:pPr>
            <a:r>
              <a:rPr lang="en-US" sz="1600" dirty="0" err="1">
                <a:latin typeface="Courier New" charset="0"/>
              </a:rPr>
              <a:t>stateMap.put(</a:t>
            </a:r>
            <a:r>
              <a:rPr lang="en-US" sz="1600" dirty="0" err="1" smtClean="0">
                <a:latin typeface="Courier New" charset="0"/>
              </a:rPr>
              <a:t>"AR</a:t>
            </a:r>
            <a:r>
              <a:rPr lang="en-US" sz="1600" dirty="0" smtClean="0">
                <a:latin typeface="Courier New" charset="0"/>
              </a:rPr>
              <a:t>"</a:t>
            </a:r>
            <a:r>
              <a:rPr lang="en-US" sz="1600" dirty="0">
                <a:latin typeface="Courier New" charset="0"/>
              </a:rPr>
              <a:t>, "</a:t>
            </a:r>
            <a:r>
              <a:rPr lang="en-US" sz="1600" dirty="0" smtClean="0">
                <a:latin typeface="Courier New" charset="0"/>
              </a:rPr>
              <a:t>Arkansas"</a:t>
            </a:r>
            <a:r>
              <a:rPr lang="en-US" sz="1600" dirty="0">
                <a:latin typeface="Courier New" charset="0"/>
              </a:rPr>
              <a:t>)</a:t>
            </a:r>
          </a:p>
        </p:txBody>
      </p:sp>
      <p:sp>
        <p:nvSpPr>
          <p:cNvPr id="2395" name="Text Box 4"/>
          <p:cNvSpPr txBox="1">
            <a:spLocks noChangeArrowheads="1"/>
          </p:cNvSpPr>
          <p:nvPr/>
        </p:nvSpPr>
        <p:spPr bwMode="auto">
          <a:xfrm>
            <a:off x="4572000" y="1655763"/>
            <a:ext cx="3075381" cy="318036"/>
          </a:xfrm>
          <a:prstGeom prst="rect">
            <a:avLst/>
          </a:prstGeom>
          <a:noFill/>
          <a:ln w="9525">
            <a:noFill/>
            <a:miter lim="800000"/>
            <a:headEnd/>
            <a:tailEnd/>
          </a:ln>
          <a:effectLst/>
        </p:spPr>
        <p:txBody>
          <a:bodyPr wrap="none">
            <a:prstTxWarp prst="textNoShape">
              <a:avLst/>
            </a:prstTxWarp>
            <a:spAutoFit/>
          </a:bodyPr>
          <a:lstStyle/>
          <a:p>
            <a:pPr>
              <a:lnSpc>
                <a:spcPct val="90000"/>
              </a:lnSpc>
            </a:pPr>
            <a:r>
              <a:rPr lang="en-US" sz="1600" dirty="0" err="1" smtClean="0">
                <a:latin typeface="Courier New" charset="0"/>
              </a:rPr>
              <a:t>hashCode("AR</a:t>
            </a:r>
            <a:r>
              <a:rPr lang="en-US" sz="1600" dirty="0" smtClean="0">
                <a:latin typeface="Courier New" charset="0"/>
              </a:rPr>
              <a:t>"</a:t>
            </a:r>
            <a:r>
              <a:rPr lang="en-US" sz="1600" dirty="0">
                <a:latin typeface="Courier New" charset="0"/>
              </a:rPr>
              <a:t>) </a:t>
            </a:r>
            <a:r>
              <a:rPr lang="en-US" sz="1600" b="0" dirty="0" err="1">
                <a:latin typeface="Symbol" charset="2"/>
                <a:sym typeface="Symbol" charset="2"/>
              </a:rPr>
              <a:t></a:t>
            </a:r>
            <a:r>
              <a:rPr lang="en-US" sz="1600" dirty="0" smtClean="0">
                <a:latin typeface="Courier New" charset="0"/>
              </a:rPr>
              <a:t> </a:t>
            </a:r>
            <a:r>
              <a:rPr lang="en-US" sz="1600" b="0" dirty="0" smtClean="0"/>
              <a:t>5862136</a:t>
            </a:r>
            <a:endParaRPr lang="en-US" sz="1600" dirty="0">
              <a:latin typeface="Courier New" charset="0"/>
            </a:endParaRPr>
          </a:p>
        </p:txBody>
      </p:sp>
      <p:sp>
        <p:nvSpPr>
          <p:cNvPr id="2396" name="Text Box 5"/>
          <p:cNvSpPr txBox="1">
            <a:spLocks noChangeArrowheads="1"/>
          </p:cNvSpPr>
          <p:nvPr/>
        </p:nvSpPr>
        <p:spPr bwMode="auto">
          <a:xfrm>
            <a:off x="4572000" y="2022475"/>
            <a:ext cx="1946667" cy="318036"/>
          </a:xfrm>
          <a:prstGeom prst="rect">
            <a:avLst/>
          </a:prstGeom>
          <a:noFill/>
          <a:ln w="9525">
            <a:noFill/>
            <a:miter lim="800000"/>
            <a:headEnd/>
            <a:tailEnd/>
          </a:ln>
          <a:effectLst/>
        </p:spPr>
        <p:txBody>
          <a:bodyPr wrap="none">
            <a:prstTxWarp prst="textNoShape">
              <a:avLst/>
            </a:prstTxWarp>
            <a:spAutoFit/>
          </a:bodyPr>
          <a:lstStyle/>
          <a:p>
            <a:pPr>
              <a:lnSpc>
                <a:spcPct val="90000"/>
              </a:lnSpc>
            </a:pPr>
            <a:r>
              <a:rPr lang="en-US" sz="1600" b="0" dirty="0" smtClean="0"/>
              <a:t>5862136</a:t>
            </a:r>
            <a:r>
              <a:rPr lang="en-US" sz="1600" dirty="0" smtClean="0">
                <a:latin typeface="Courier New" charset="0"/>
              </a:rPr>
              <a:t> % </a:t>
            </a:r>
            <a:r>
              <a:rPr lang="en-US" sz="1600" dirty="0">
                <a:latin typeface="Courier New" charset="0"/>
              </a:rPr>
              <a:t>7 </a:t>
            </a:r>
            <a:r>
              <a:rPr lang="en-US" sz="1600" b="0" dirty="0" err="1">
                <a:latin typeface="Symbol" charset="2"/>
                <a:sym typeface="Symbol" charset="2"/>
              </a:rPr>
              <a:t></a:t>
            </a:r>
            <a:r>
              <a:rPr lang="en-US" sz="1600" dirty="0" smtClean="0">
                <a:latin typeface="Courier New" charset="0"/>
              </a:rPr>
              <a:t> </a:t>
            </a:r>
            <a:r>
              <a:rPr lang="en-US" sz="1600" b="0" dirty="0" smtClean="0"/>
              <a:t>0 </a:t>
            </a:r>
            <a:endParaRPr lang="en-US" sz="1600" b="0" dirty="0"/>
          </a:p>
        </p:txBody>
      </p:sp>
      <p:sp>
        <p:nvSpPr>
          <p:cNvPr id="2397" name="Text Box 6"/>
          <p:cNvSpPr txBox="1">
            <a:spLocks noChangeArrowheads="1"/>
          </p:cNvSpPr>
          <p:nvPr/>
        </p:nvSpPr>
        <p:spPr bwMode="auto">
          <a:xfrm>
            <a:off x="4572000" y="2352675"/>
            <a:ext cx="3536219" cy="346249"/>
          </a:xfrm>
          <a:prstGeom prst="rect">
            <a:avLst/>
          </a:prstGeom>
          <a:noFill/>
          <a:ln w="9525">
            <a:noFill/>
            <a:miter lim="800000"/>
            <a:headEnd/>
            <a:tailEnd/>
          </a:ln>
          <a:effectLst/>
        </p:spPr>
        <p:txBody>
          <a:bodyPr wrap="none">
            <a:prstTxWarp prst="textNoShape">
              <a:avLst/>
            </a:prstTxWarp>
            <a:spAutoFit/>
          </a:bodyPr>
          <a:lstStyle/>
          <a:p>
            <a:pPr>
              <a:lnSpc>
                <a:spcPct val="90000"/>
              </a:lnSpc>
            </a:pPr>
            <a:r>
              <a:rPr lang="en-US" sz="1800" b="0" dirty="0"/>
              <a:t>The key </a:t>
            </a:r>
            <a:r>
              <a:rPr lang="en-US" sz="1600" dirty="0">
                <a:latin typeface="Courier New" charset="0"/>
              </a:rPr>
              <a:t>"</a:t>
            </a:r>
            <a:r>
              <a:rPr lang="en-US" sz="1600" dirty="0" smtClean="0">
                <a:latin typeface="Courier New" charset="0"/>
              </a:rPr>
              <a:t>AR"</a:t>
            </a:r>
            <a:r>
              <a:rPr lang="en-US" sz="1800" b="0" dirty="0" smtClean="0"/>
              <a:t> also goes </a:t>
            </a:r>
            <a:r>
              <a:rPr lang="en-US" sz="1800" b="0" dirty="0"/>
              <a:t>in bucket</a:t>
            </a:r>
            <a:r>
              <a:rPr lang="en-US" sz="1800" b="0" dirty="0" smtClean="0"/>
              <a:t> 0.</a:t>
            </a:r>
            <a:endParaRPr lang="en-US" sz="1800" b="0" dirty="0"/>
          </a:p>
        </p:txBody>
      </p:sp>
      <p:sp>
        <p:nvSpPr>
          <p:cNvPr id="2398" name="Text Box 6"/>
          <p:cNvSpPr txBox="1">
            <a:spLocks noChangeArrowheads="1"/>
          </p:cNvSpPr>
          <p:nvPr/>
        </p:nvSpPr>
        <p:spPr bwMode="auto">
          <a:xfrm>
            <a:off x="4724400" y="3616151"/>
            <a:ext cx="4197746" cy="346249"/>
          </a:xfrm>
          <a:prstGeom prst="rect">
            <a:avLst/>
          </a:prstGeom>
          <a:noFill/>
          <a:ln w="9525">
            <a:noFill/>
            <a:miter lim="800000"/>
            <a:headEnd/>
            <a:tailEnd/>
          </a:ln>
          <a:effectLst/>
        </p:spPr>
        <p:txBody>
          <a:bodyPr wrap="none">
            <a:prstTxWarp prst="textNoShape">
              <a:avLst/>
            </a:prstTxWarp>
            <a:spAutoFit/>
          </a:bodyPr>
          <a:lstStyle/>
          <a:p>
            <a:pPr>
              <a:lnSpc>
                <a:spcPct val="90000"/>
              </a:lnSpc>
            </a:pPr>
            <a:r>
              <a:rPr lang="en-US" sz="1800" b="0" dirty="0" smtClean="0"/>
              <a:t>Linked lists are usually written left to right.</a:t>
            </a:r>
            <a:endParaRPr lang="en-US" sz="1800" b="0" dirty="0"/>
          </a:p>
        </p:txBody>
      </p:sp>
      <p:sp>
        <p:nvSpPr>
          <p:cNvPr id="2399" name="Text Box 917"/>
          <p:cNvSpPr txBox="1">
            <a:spLocks noChangeArrowheads="1"/>
          </p:cNvSpPr>
          <p:nvPr/>
        </p:nvSpPr>
        <p:spPr bwMode="auto">
          <a:xfrm>
            <a:off x="5308533" y="3613772"/>
            <a:ext cx="3577196" cy="318036"/>
          </a:xfrm>
          <a:prstGeom prst="rect">
            <a:avLst/>
          </a:prstGeom>
          <a:noFill/>
          <a:ln w="9525">
            <a:noFill/>
            <a:miter lim="800000"/>
            <a:headEnd/>
            <a:tailEnd/>
          </a:ln>
          <a:effectLst/>
        </p:spPr>
        <p:txBody>
          <a:bodyPr wrap="none">
            <a:prstTxWarp prst="textNoShape">
              <a:avLst/>
            </a:prstTxWarp>
            <a:spAutoFit/>
          </a:bodyPr>
          <a:lstStyle/>
          <a:p>
            <a:pPr>
              <a:lnSpc>
                <a:spcPct val="90000"/>
              </a:lnSpc>
            </a:pPr>
            <a:r>
              <a:rPr lang="en-US" sz="1600" b="0" dirty="0"/>
              <a:t>Suppose you call </a:t>
            </a:r>
            <a:r>
              <a:rPr lang="en-US" dirty="0" err="1">
                <a:latin typeface="Courier New" charset="0"/>
              </a:rPr>
              <a:t>stateMap.get(</a:t>
            </a:r>
            <a:r>
              <a:rPr lang="en-US" dirty="0" err="1" smtClean="0">
                <a:latin typeface="Courier New" charset="0"/>
              </a:rPr>
              <a:t>"NV</a:t>
            </a:r>
            <a:r>
              <a:rPr lang="en-US" dirty="0" smtClean="0">
                <a:latin typeface="Courier New" charset="0"/>
              </a:rPr>
              <a:t>"</a:t>
            </a:r>
            <a:r>
              <a:rPr lang="en-US" dirty="0">
                <a:latin typeface="Courier New" charset="0"/>
              </a:rPr>
              <a:t>)</a:t>
            </a:r>
          </a:p>
        </p:txBody>
      </p:sp>
      <p:sp>
        <p:nvSpPr>
          <p:cNvPr id="2400" name="Text Box 918"/>
          <p:cNvSpPr txBox="1">
            <a:spLocks noChangeArrowheads="1"/>
          </p:cNvSpPr>
          <p:nvPr/>
        </p:nvSpPr>
        <p:spPr bwMode="auto">
          <a:xfrm>
            <a:off x="5308533" y="3916984"/>
            <a:ext cx="2714042" cy="289823"/>
          </a:xfrm>
          <a:prstGeom prst="rect">
            <a:avLst/>
          </a:prstGeom>
          <a:noFill/>
          <a:ln w="9525">
            <a:noFill/>
            <a:miter lim="800000"/>
            <a:headEnd/>
            <a:tailEnd/>
          </a:ln>
          <a:effectLst/>
        </p:spPr>
        <p:txBody>
          <a:bodyPr wrap="none">
            <a:prstTxWarp prst="textNoShape">
              <a:avLst/>
            </a:prstTxWarp>
            <a:spAutoFit/>
          </a:bodyPr>
          <a:lstStyle/>
          <a:p>
            <a:pPr>
              <a:lnSpc>
                <a:spcPct val="90000"/>
              </a:lnSpc>
            </a:pPr>
            <a:r>
              <a:rPr lang="en-US" dirty="0" err="1" smtClean="0">
                <a:latin typeface="Courier New" charset="0"/>
              </a:rPr>
              <a:t>hashCode("NV</a:t>
            </a:r>
            <a:r>
              <a:rPr lang="en-US" dirty="0" smtClean="0">
                <a:latin typeface="Courier New" charset="0"/>
              </a:rPr>
              <a:t>"</a:t>
            </a:r>
            <a:r>
              <a:rPr lang="en-US" dirty="0">
                <a:latin typeface="Courier New" charset="0"/>
              </a:rPr>
              <a:t>) </a:t>
            </a:r>
            <a:r>
              <a:rPr lang="en-US" b="0" dirty="0" err="1">
                <a:latin typeface="Symbol" charset="2"/>
                <a:sym typeface="Symbol" charset="2"/>
              </a:rPr>
              <a:t></a:t>
            </a:r>
            <a:r>
              <a:rPr lang="en-US" dirty="0" smtClean="0">
                <a:latin typeface="Courier New" charset="0"/>
              </a:rPr>
              <a:t> </a:t>
            </a:r>
            <a:r>
              <a:rPr lang="en-US" b="0" dirty="0" smtClean="0"/>
              <a:t>5862569</a:t>
            </a:r>
            <a:endParaRPr lang="en-US" dirty="0">
              <a:latin typeface="Courier New" charset="0"/>
            </a:endParaRPr>
          </a:p>
        </p:txBody>
      </p:sp>
      <p:sp>
        <p:nvSpPr>
          <p:cNvPr id="2401" name="Text Box 919"/>
          <p:cNvSpPr txBox="1">
            <a:spLocks noChangeArrowheads="1"/>
          </p:cNvSpPr>
          <p:nvPr/>
        </p:nvSpPr>
        <p:spPr bwMode="auto">
          <a:xfrm>
            <a:off x="5308533" y="4190034"/>
            <a:ext cx="1726417" cy="289823"/>
          </a:xfrm>
          <a:prstGeom prst="rect">
            <a:avLst/>
          </a:prstGeom>
          <a:noFill/>
          <a:ln w="9525">
            <a:noFill/>
            <a:miter lim="800000"/>
            <a:headEnd/>
            <a:tailEnd/>
          </a:ln>
          <a:effectLst/>
        </p:spPr>
        <p:txBody>
          <a:bodyPr wrap="none">
            <a:prstTxWarp prst="textNoShape">
              <a:avLst/>
            </a:prstTxWarp>
            <a:spAutoFit/>
          </a:bodyPr>
          <a:lstStyle/>
          <a:p>
            <a:pPr>
              <a:lnSpc>
                <a:spcPct val="90000"/>
              </a:lnSpc>
            </a:pPr>
            <a:r>
              <a:rPr lang="en-US" b="0" dirty="0" smtClean="0"/>
              <a:t>5862569</a:t>
            </a:r>
            <a:r>
              <a:rPr lang="en-US" dirty="0" smtClean="0">
                <a:latin typeface="Courier New" charset="0"/>
              </a:rPr>
              <a:t> </a:t>
            </a:r>
            <a:r>
              <a:rPr lang="en-US" dirty="0">
                <a:latin typeface="Courier New" charset="0"/>
              </a:rPr>
              <a:t>% 7 </a:t>
            </a:r>
            <a:r>
              <a:rPr lang="en-US" b="0" dirty="0" err="1">
                <a:latin typeface="Symbol" charset="2"/>
                <a:sym typeface="Symbol" charset="2"/>
              </a:rPr>
              <a:t></a:t>
            </a:r>
            <a:r>
              <a:rPr lang="en-US" dirty="0" smtClean="0">
                <a:latin typeface="Courier New" charset="0"/>
              </a:rPr>
              <a:t> </a:t>
            </a:r>
            <a:r>
              <a:rPr lang="en-US" b="0" dirty="0" smtClean="0"/>
              <a:t>6 </a:t>
            </a:r>
            <a:endParaRPr lang="en-US" b="0" dirty="0"/>
          </a:p>
        </p:txBody>
      </p:sp>
      <p:sp>
        <p:nvSpPr>
          <p:cNvPr id="2402" name="Text Box 920"/>
          <p:cNvSpPr txBox="1">
            <a:spLocks noChangeArrowheads="1"/>
          </p:cNvSpPr>
          <p:nvPr/>
        </p:nvSpPr>
        <p:spPr bwMode="auto">
          <a:xfrm>
            <a:off x="5308533" y="4459909"/>
            <a:ext cx="3783457" cy="529376"/>
          </a:xfrm>
          <a:prstGeom prst="rect">
            <a:avLst/>
          </a:prstGeom>
          <a:noFill/>
          <a:ln w="9525">
            <a:noFill/>
            <a:miter lim="800000"/>
            <a:headEnd/>
            <a:tailEnd/>
          </a:ln>
          <a:effectLst/>
        </p:spPr>
        <p:txBody>
          <a:bodyPr wrap="none">
            <a:prstTxWarp prst="textNoShape">
              <a:avLst/>
            </a:prstTxWarp>
            <a:spAutoFit/>
          </a:bodyPr>
          <a:lstStyle/>
          <a:p>
            <a:pPr>
              <a:lnSpc>
                <a:spcPct val="90000"/>
              </a:lnSpc>
            </a:pPr>
            <a:r>
              <a:rPr lang="en-US" sz="1600" b="0" dirty="0"/>
              <a:t>The key </a:t>
            </a:r>
            <a:r>
              <a:rPr lang="en-US" dirty="0" smtClean="0">
                <a:latin typeface="Courier New" charset="0"/>
              </a:rPr>
              <a:t>"NV"</a:t>
            </a:r>
            <a:r>
              <a:rPr lang="en-US" sz="1600" b="0" dirty="0" smtClean="0"/>
              <a:t> </a:t>
            </a:r>
            <a:r>
              <a:rPr lang="en-US" sz="1600" b="0" dirty="0"/>
              <a:t>must therefore be in bucket</a:t>
            </a:r>
            <a:r>
              <a:rPr lang="en-US" sz="1600" b="0" dirty="0" smtClean="0"/>
              <a:t> 6</a:t>
            </a:r>
          </a:p>
          <a:p>
            <a:pPr>
              <a:lnSpc>
                <a:spcPct val="85000"/>
              </a:lnSpc>
            </a:pPr>
            <a:r>
              <a:rPr lang="en-US" sz="1600" b="0" dirty="0"/>
              <a:t>and can be located by searching the chain.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8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8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8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8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100"/>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10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3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25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26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2384"/>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2385"/>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2386"/>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2387"/>
                                        </p:tgtEl>
                                        <p:attrNameLst>
                                          <p:attrName>style.visibility</p:attrName>
                                        </p:attrNameLst>
                                      </p:cBhvr>
                                      <p:to>
                                        <p:strVal val="hidden"/>
                                      </p:to>
                                    </p:set>
                                  </p:childTnLst>
                                </p:cTn>
                              </p:par>
                            </p:childTnLst>
                          </p:cTn>
                        </p:par>
                        <p:par>
                          <p:cTn id="41" fill="hold">
                            <p:stCondLst>
                              <p:cond delay="0"/>
                            </p:stCondLst>
                            <p:childTnLst>
                              <p:par>
                                <p:cTn id="42" presetID="1" presetClass="entr" presetSubtype="0" fill="hold" grpId="0" nodeType="afterEffect">
                                  <p:stCondLst>
                                    <p:cond delay="0"/>
                                  </p:stCondLst>
                                  <p:childTnLst>
                                    <p:set>
                                      <p:cBhvr>
                                        <p:cTn id="43" dur="1" fill="hold">
                                          <p:stCondLst>
                                            <p:cond delay="0"/>
                                          </p:stCondLst>
                                        </p:cTn>
                                        <p:tgtEl>
                                          <p:spTgt spid="2389"/>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2390"/>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2391"/>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2392"/>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xit" presetSubtype="0" fill="hold" grpId="0" nodeType="clickEffect">
                                  <p:stCondLst>
                                    <p:cond delay="0"/>
                                  </p:stCondLst>
                                  <p:childTnLst>
                                    <p:set>
                                      <p:cBhvr>
                                        <p:cTn id="59" dur="1" fill="hold">
                                          <p:stCondLst>
                                            <p:cond delay="0"/>
                                          </p:stCondLst>
                                        </p:cTn>
                                        <p:tgtEl>
                                          <p:spTgt spid="1120"/>
                                        </p:tgtEl>
                                        <p:attrNameLst>
                                          <p:attrName>style.visibility</p:attrName>
                                        </p:attrNameLst>
                                      </p:cBhvr>
                                      <p:to>
                                        <p:strVal val="hidden"/>
                                      </p:to>
                                    </p:set>
                                  </p:childTnLst>
                                </p:cTn>
                              </p:par>
                              <p:par>
                                <p:cTn id="60" presetID="1" presetClass="entr" presetSubtype="0" fill="hold" grpId="0" nodeType="withEffect">
                                  <p:stCondLst>
                                    <p:cond delay="0"/>
                                  </p:stCondLst>
                                  <p:childTnLst>
                                    <p:set>
                                      <p:cBhvr>
                                        <p:cTn id="61" dur="1" fill="hold">
                                          <p:stCondLst>
                                            <p:cond delay="0"/>
                                          </p:stCondLst>
                                        </p:cTn>
                                        <p:tgtEl>
                                          <p:spTgt spid="1125"/>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1280"/>
                                        </p:tgtEl>
                                        <p:attrNameLst>
                                          <p:attrName>style.visibility</p:attrName>
                                        </p:attrNameLst>
                                      </p:cBhvr>
                                      <p:to>
                                        <p:strVal val="visible"/>
                                      </p:to>
                                    </p:set>
                                  </p:childTnLst>
                                </p:cTn>
                              </p:par>
                              <p:par>
                                <p:cTn id="64" presetID="1" presetClass="entr" presetSubtype="0" fill="hold" nodeType="withEffect">
                                  <p:stCondLst>
                                    <p:cond delay="0"/>
                                  </p:stCondLst>
                                  <p:childTnLst>
                                    <p:set>
                                      <p:cBhvr>
                                        <p:cTn id="65" dur="1" fill="hold">
                                          <p:stCondLst>
                                            <p:cond delay="0"/>
                                          </p:stCondLst>
                                        </p:cTn>
                                        <p:tgtEl>
                                          <p:spTgt spid="1284"/>
                                        </p:tgtEl>
                                        <p:attrNameLst>
                                          <p:attrName>style.visibility</p:attrName>
                                        </p:attrNameLst>
                                      </p:cBhvr>
                                      <p:to>
                                        <p:strVal val="visible"/>
                                      </p:to>
                                    </p:set>
                                  </p:childTnLst>
                                </p:cTn>
                              </p:par>
                              <p:par>
                                <p:cTn id="66" presetID="1" presetClass="entr" presetSubtype="0" fill="hold" nodeType="withEffect">
                                  <p:stCondLst>
                                    <p:cond delay="0"/>
                                  </p:stCondLst>
                                  <p:childTnLst>
                                    <p:set>
                                      <p:cBhvr>
                                        <p:cTn id="67" dur="1" fill="hold">
                                          <p:stCondLst>
                                            <p:cond delay="0"/>
                                          </p:stCondLst>
                                        </p:cTn>
                                        <p:tgtEl>
                                          <p:spTgt spid="1285"/>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xit" presetSubtype="0" fill="hold" grpId="1" nodeType="clickEffect">
                                  <p:stCondLst>
                                    <p:cond delay="0"/>
                                  </p:stCondLst>
                                  <p:childTnLst>
                                    <p:set>
                                      <p:cBhvr>
                                        <p:cTn id="71" dur="1" fill="hold">
                                          <p:stCondLst>
                                            <p:cond delay="0"/>
                                          </p:stCondLst>
                                        </p:cTn>
                                        <p:tgtEl>
                                          <p:spTgt spid="2389"/>
                                        </p:tgtEl>
                                        <p:attrNameLst>
                                          <p:attrName>style.visibility</p:attrName>
                                        </p:attrNameLst>
                                      </p:cBhvr>
                                      <p:to>
                                        <p:strVal val="hidden"/>
                                      </p:to>
                                    </p:set>
                                  </p:childTnLst>
                                </p:cTn>
                              </p:par>
                              <p:par>
                                <p:cTn id="72" presetID="1" presetClass="exit" presetSubtype="0" fill="hold" grpId="1" nodeType="withEffect">
                                  <p:stCondLst>
                                    <p:cond delay="0"/>
                                  </p:stCondLst>
                                  <p:childTnLst>
                                    <p:set>
                                      <p:cBhvr>
                                        <p:cTn id="73" dur="1" fill="hold">
                                          <p:stCondLst>
                                            <p:cond delay="0"/>
                                          </p:stCondLst>
                                        </p:cTn>
                                        <p:tgtEl>
                                          <p:spTgt spid="2390"/>
                                        </p:tgtEl>
                                        <p:attrNameLst>
                                          <p:attrName>style.visibility</p:attrName>
                                        </p:attrNameLst>
                                      </p:cBhvr>
                                      <p:to>
                                        <p:strVal val="hidden"/>
                                      </p:to>
                                    </p:set>
                                  </p:childTnLst>
                                </p:cTn>
                              </p:par>
                              <p:par>
                                <p:cTn id="74" presetID="1" presetClass="exit" presetSubtype="0" fill="hold" grpId="1" nodeType="withEffect">
                                  <p:stCondLst>
                                    <p:cond delay="0"/>
                                  </p:stCondLst>
                                  <p:childTnLst>
                                    <p:set>
                                      <p:cBhvr>
                                        <p:cTn id="75" dur="1" fill="hold">
                                          <p:stCondLst>
                                            <p:cond delay="0"/>
                                          </p:stCondLst>
                                        </p:cTn>
                                        <p:tgtEl>
                                          <p:spTgt spid="2391"/>
                                        </p:tgtEl>
                                        <p:attrNameLst>
                                          <p:attrName>style.visibility</p:attrName>
                                        </p:attrNameLst>
                                      </p:cBhvr>
                                      <p:to>
                                        <p:strVal val="hidden"/>
                                      </p:to>
                                    </p:set>
                                  </p:childTnLst>
                                </p:cTn>
                              </p:par>
                              <p:par>
                                <p:cTn id="76" presetID="1" presetClass="exit" presetSubtype="0" fill="hold" grpId="1" nodeType="withEffect">
                                  <p:stCondLst>
                                    <p:cond delay="0"/>
                                  </p:stCondLst>
                                  <p:childTnLst>
                                    <p:set>
                                      <p:cBhvr>
                                        <p:cTn id="77" dur="1" fill="hold">
                                          <p:stCondLst>
                                            <p:cond delay="0"/>
                                          </p:stCondLst>
                                        </p:cTn>
                                        <p:tgtEl>
                                          <p:spTgt spid="2392"/>
                                        </p:tgtEl>
                                        <p:attrNameLst>
                                          <p:attrName>style.visibility</p:attrName>
                                        </p:attrNameLst>
                                      </p:cBhvr>
                                      <p:to>
                                        <p:strVal val="hidden"/>
                                      </p:to>
                                    </p:set>
                                  </p:childTnLst>
                                </p:cTn>
                              </p:par>
                            </p:childTnLst>
                          </p:cTn>
                        </p:par>
                        <p:par>
                          <p:cTn id="78" fill="hold">
                            <p:stCondLst>
                              <p:cond delay="0"/>
                            </p:stCondLst>
                            <p:childTnLst>
                              <p:par>
                                <p:cTn id="79" presetID="1" presetClass="entr" presetSubtype="0" fill="hold" grpId="0" nodeType="afterEffect">
                                  <p:stCondLst>
                                    <p:cond delay="0"/>
                                  </p:stCondLst>
                                  <p:childTnLst>
                                    <p:set>
                                      <p:cBhvr>
                                        <p:cTn id="80" dur="1" fill="hold">
                                          <p:stCondLst>
                                            <p:cond delay="0"/>
                                          </p:stCondLst>
                                        </p:cTn>
                                        <p:tgtEl>
                                          <p:spTgt spid="2394"/>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2395"/>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2396"/>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2397"/>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xit" presetSubtype="0" fill="hold" nodeType="clickEffect">
                                  <p:stCondLst>
                                    <p:cond delay="0"/>
                                  </p:stCondLst>
                                  <p:childTnLst>
                                    <p:set>
                                      <p:cBhvr>
                                        <p:cTn id="96" dur="1" fill="hold">
                                          <p:stCondLst>
                                            <p:cond delay="0"/>
                                          </p:stCondLst>
                                        </p:cTn>
                                        <p:tgtEl>
                                          <p:spTgt spid="1238"/>
                                        </p:tgtEl>
                                        <p:attrNameLst>
                                          <p:attrName>style.visibility</p:attrName>
                                        </p:attrNameLst>
                                      </p:cBhvr>
                                      <p:to>
                                        <p:strVal val="hidden"/>
                                      </p:to>
                                    </p:set>
                                  </p:childTnLst>
                                </p:cTn>
                              </p:par>
                            </p:childTnLst>
                          </p:cTn>
                        </p:par>
                        <p:par>
                          <p:cTn id="97" fill="hold">
                            <p:stCondLst>
                              <p:cond delay="0"/>
                            </p:stCondLst>
                            <p:childTnLst>
                              <p:par>
                                <p:cTn id="98" presetID="1" presetClass="exit" presetSubtype="0" fill="hold" nodeType="afterEffect">
                                  <p:stCondLst>
                                    <p:cond delay="50"/>
                                  </p:stCondLst>
                                  <p:childTnLst>
                                    <p:set>
                                      <p:cBhvr>
                                        <p:cTn id="99" dur="1" fill="hold">
                                          <p:stCondLst>
                                            <p:cond delay="0"/>
                                          </p:stCondLst>
                                        </p:cTn>
                                        <p:tgtEl>
                                          <p:spTgt spid="1258"/>
                                        </p:tgtEl>
                                        <p:attrNameLst>
                                          <p:attrName>style.visibility</p:attrName>
                                        </p:attrNameLst>
                                      </p:cBhvr>
                                      <p:to>
                                        <p:strVal val="hidden"/>
                                      </p:to>
                                    </p:set>
                                  </p:childTnLst>
                                </p:cTn>
                              </p:par>
                            </p:childTnLst>
                          </p:cTn>
                        </p:par>
                        <p:par>
                          <p:cTn id="100" fill="hold">
                            <p:stCondLst>
                              <p:cond delay="50"/>
                            </p:stCondLst>
                            <p:childTnLst>
                              <p:par>
                                <p:cTn id="101" presetID="1" presetClass="entr" presetSubtype="0" fill="hold" nodeType="afterEffect">
                                  <p:stCondLst>
                                    <p:cond delay="50"/>
                                  </p:stCondLst>
                                  <p:childTnLst>
                                    <p:set>
                                      <p:cBhvr>
                                        <p:cTn id="102" dur="1" fill="hold">
                                          <p:stCondLst>
                                            <p:cond delay="0"/>
                                          </p:stCondLst>
                                        </p:cTn>
                                        <p:tgtEl>
                                          <p:spTgt spid="1292"/>
                                        </p:tgtEl>
                                        <p:attrNameLst>
                                          <p:attrName>style.visibility</p:attrName>
                                        </p:attrNameLst>
                                      </p:cBhvr>
                                      <p:to>
                                        <p:strVal val="visible"/>
                                      </p:to>
                                    </p:set>
                                  </p:childTnLst>
                                </p:cTn>
                              </p:par>
                            </p:childTnLst>
                          </p:cTn>
                        </p:par>
                        <p:par>
                          <p:cTn id="103" fill="hold">
                            <p:stCondLst>
                              <p:cond delay="100"/>
                            </p:stCondLst>
                            <p:childTnLst>
                              <p:par>
                                <p:cTn id="104" presetID="1" presetClass="entr" presetSubtype="0" fill="hold" nodeType="afterEffect">
                                  <p:stCondLst>
                                    <p:cond delay="50"/>
                                  </p:stCondLst>
                                  <p:childTnLst>
                                    <p:set>
                                      <p:cBhvr>
                                        <p:cTn id="105" dur="1" fill="hold">
                                          <p:stCondLst>
                                            <p:cond delay="0"/>
                                          </p:stCondLst>
                                        </p:cTn>
                                        <p:tgtEl>
                                          <p:spTgt spid="1298"/>
                                        </p:tgtEl>
                                        <p:attrNameLst>
                                          <p:attrName>style.visibility</p:attrName>
                                        </p:attrNameLst>
                                      </p:cBhvr>
                                      <p:to>
                                        <p:strVal val="visible"/>
                                      </p:to>
                                    </p:set>
                                  </p:childTnLst>
                                </p:cTn>
                              </p:par>
                            </p:childTnLst>
                          </p:cTn>
                        </p:par>
                        <p:par>
                          <p:cTn id="106" fill="hold">
                            <p:stCondLst>
                              <p:cond delay="150"/>
                            </p:stCondLst>
                            <p:childTnLst>
                              <p:par>
                                <p:cTn id="107" presetID="1" presetClass="entr" presetSubtype="0" fill="hold" nodeType="afterEffect">
                                  <p:stCondLst>
                                    <p:cond delay="50"/>
                                  </p:stCondLst>
                                  <p:childTnLst>
                                    <p:set>
                                      <p:cBhvr>
                                        <p:cTn id="108" dur="1" fill="hold">
                                          <p:stCondLst>
                                            <p:cond delay="0"/>
                                          </p:stCondLst>
                                        </p:cTn>
                                        <p:tgtEl>
                                          <p:spTgt spid="1299"/>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1306"/>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1310"/>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xit" presetSubtype="0" fill="hold" grpId="1" nodeType="clickEffect">
                                  <p:stCondLst>
                                    <p:cond delay="0"/>
                                  </p:stCondLst>
                                  <p:childTnLst>
                                    <p:set>
                                      <p:cBhvr>
                                        <p:cTn id="116" dur="1" fill="hold">
                                          <p:stCondLst>
                                            <p:cond delay="0"/>
                                          </p:stCondLst>
                                        </p:cTn>
                                        <p:tgtEl>
                                          <p:spTgt spid="2394"/>
                                        </p:tgtEl>
                                        <p:attrNameLst>
                                          <p:attrName>style.visibility</p:attrName>
                                        </p:attrNameLst>
                                      </p:cBhvr>
                                      <p:to>
                                        <p:strVal val="hidden"/>
                                      </p:to>
                                    </p:set>
                                  </p:childTnLst>
                                </p:cTn>
                              </p:par>
                              <p:par>
                                <p:cTn id="117" presetID="1" presetClass="exit" presetSubtype="0" fill="hold" grpId="1" nodeType="withEffect">
                                  <p:stCondLst>
                                    <p:cond delay="0"/>
                                  </p:stCondLst>
                                  <p:childTnLst>
                                    <p:set>
                                      <p:cBhvr>
                                        <p:cTn id="118" dur="1" fill="hold">
                                          <p:stCondLst>
                                            <p:cond delay="0"/>
                                          </p:stCondLst>
                                        </p:cTn>
                                        <p:tgtEl>
                                          <p:spTgt spid="2395"/>
                                        </p:tgtEl>
                                        <p:attrNameLst>
                                          <p:attrName>style.visibility</p:attrName>
                                        </p:attrNameLst>
                                      </p:cBhvr>
                                      <p:to>
                                        <p:strVal val="hidden"/>
                                      </p:to>
                                    </p:set>
                                  </p:childTnLst>
                                </p:cTn>
                              </p:par>
                              <p:par>
                                <p:cTn id="119" presetID="1" presetClass="exit" presetSubtype="0" fill="hold" grpId="1" nodeType="withEffect">
                                  <p:stCondLst>
                                    <p:cond delay="0"/>
                                  </p:stCondLst>
                                  <p:childTnLst>
                                    <p:set>
                                      <p:cBhvr>
                                        <p:cTn id="120" dur="1" fill="hold">
                                          <p:stCondLst>
                                            <p:cond delay="0"/>
                                          </p:stCondLst>
                                        </p:cTn>
                                        <p:tgtEl>
                                          <p:spTgt spid="2396"/>
                                        </p:tgtEl>
                                        <p:attrNameLst>
                                          <p:attrName>style.visibility</p:attrName>
                                        </p:attrNameLst>
                                      </p:cBhvr>
                                      <p:to>
                                        <p:strVal val="hidden"/>
                                      </p:to>
                                    </p:set>
                                  </p:childTnLst>
                                </p:cTn>
                              </p:par>
                              <p:par>
                                <p:cTn id="121" presetID="1" presetClass="exit" presetSubtype="0" fill="hold" grpId="1" nodeType="withEffect">
                                  <p:stCondLst>
                                    <p:cond delay="0"/>
                                  </p:stCondLst>
                                  <p:childTnLst>
                                    <p:set>
                                      <p:cBhvr>
                                        <p:cTn id="122" dur="1" fill="hold">
                                          <p:stCondLst>
                                            <p:cond delay="0"/>
                                          </p:stCondLst>
                                        </p:cTn>
                                        <p:tgtEl>
                                          <p:spTgt spid="2397"/>
                                        </p:tgtEl>
                                        <p:attrNameLst>
                                          <p:attrName>style.visibility</p:attrName>
                                        </p:attrNameLst>
                                      </p:cBhvr>
                                      <p:to>
                                        <p:strVal val="hidden"/>
                                      </p:to>
                                    </p:set>
                                  </p:childTnLst>
                                </p:cTn>
                              </p:par>
                            </p:childTnLst>
                          </p:cTn>
                        </p:par>
                        <p:par>
                          <p:cTn id="123" fill="hold">
                            <p:stCondLst>
                              <p:cond delay="0"/>
                            </p:stCondLst>
                            <p:childTnLst>
                              <p:par>
                                <p:cTn id="124" presetID="1" presetClass="exit" presetSubtype="0" fill="hold" nodeType="afterEffect">
                                  <p:stCondLst>
                                    <p:cond delay="50"/>
                                  </p:stCondLst>
                                  <p:childTnLst>
                                    <p:set>
                                      <p:cBhvr>
                                        <p:cTn id="125" dur="1" fill="hold">
                                          <p:stCondLst>
                                            <p:cond delay="0"/>
                                          </p:stCondLst>
                                        </p:cTn>
                                        <p:tgtEl>
                                          <p:spTgt spid="1280"/>
                                        </p:tgtEl>
                                        <p:attrNameLst>
                                          <p:attrName>style.visibility</p:attrName>
                                        </p:attrNameLst>
                                      </p:cBhvr>
                                      <p:to>
                                        <p:strVal val="hidden"/>
                                      </p:to>
                                    </p:set>
                                  </p:childTnLst>
                                </p:cTn>
                              </p:par>
                            </p:childTnLst>
                          </p:cTn>
                        </p:par>
                        <p:par>
                          <p:cTn id="126" fill="hold">
                            <p:stCondLst>
                              <p:cond delay="50"/>
                            </p:stCondLst>
                            <p:childTnLst>
                              <p:par>
                                <p:cTn id="127" presetID="1" presetClass="exit" presetSubtype="0" fill="hold" nodeType="afterEffect">
                                  <p:stCondLst>
                                    <p:cond delay="50"/>
                                  </p:stCondLst>
                                  <p:childTnLst>
                                    <p:set>
                                      <p:cBhvr>
                                        <p:cTn id="128" dur="1" fill="hold">
                                          <p:stCondLst>
                                            <p:cond delay="0"/>
                                          </p:stCondLst>
                                        </p:cTn>
                                        <p:tgtEl>
                                          <p:spTgt spid="1284"/>
                                        </p:tgtEl>
                                        <p:attrNameLst>
                                          <p:attrName>style.visibility</p:attrName>
                                        </p:attrNameLst>
                                      </p:cBhvr>
                                      <p:to>
                                        <p:strVal val="hidden"/>
                                      </p:to>
                                    </p:set>
                                  </p:childTnLst>
                                </p:cTn>
                              </p:par>
                            </p:childTnLst>
                          </p:cTn>
                        </p:par>
                        <p:par>
                          <p:cTn id="129" fill="hold">
                            <p:stCondLst>
                              <p:cond delay="100"/>
                            </p:stCondLst>
                            <p:childTnLst>
                              <p:par>
                                <p:cTn id="130" presetID="1" presetClass="entr" presetSubtype="0" fill="hold" nodeType="afterEffect">
                                  <p:stCondLst>
                                    <p:cond delay="50"/>
                                  </p:stCondLst>
                                  <p:childTnLst>
                                    <p:set>
                                      <p:cBhvr>
                                        <p:cTn id="131" dur="1" fill="hold">
                                          <p:stCondLst>
                                            <p:cond delay="0"/>
                                          </p:stCondLst>
                                        </p:cTn>
                                        <p:tgtEl>
                                          <p:spTgt spid="1311"/>
                                        </p:tgtEl>
                                        <p:attrNameLst>
                                          <p:attrName>style.visibility</p:attrName>
                                        </p:attrNameLst>
                                      </p:cBhvr>
                                      <p:to>
                                        <p:strVal val="visible"/>
                                      </p:to>
                                    </p:set>
                                  </p:childTnLst>
                                </p:cTn>
                              </p:par>
                            </p:childTnLst>
                          </p:cTn>
                        </p:par>
                        <p:par>
                          <p:cTn id="132" fill="hold">
                            <p:stCondLst>
                              <p:cond delay="150"/>
                            </p:stCondLst>
                            <p:childTnLst>
                              <p:par>
                                <p:cTn id="133" presetID="1" presetClass="entr" presetSubtype="0" fill="hold" nodeType="afterEffect">
                                  <p:stCondLst>
                                    <p:cond delay="50"/>
                                  </p:stCondLst>
                                  <p:childTnLst>
                                    <p:set>
                                      <p:cBhvr>
                                        <p:cTn id="134" dur="1" fill="hold">
                                          <p:stCondLst>
                                            <p:cond delay="0"/>
                                          </p:stCondLst>
                                        </p:cTn>
                                        <p:tgtEl>
                                          <p:spTgt spid="1317"/>
                                        </p:tgtEl>
                                        <p:attrNameLst>
                                          <p:attrName>style.visibility</p:attrName>
                                        </p:attrNameLst>
                                      </p:cBhvr>
                                      <p:to>
                                        <p:strVal val="visible"/>
                                      </p:to>
                                    </p:set>
                                  </p:childTnLst>
                                </p:cTn>
                              </p:par>
                            </p:childTnLst>
                          </p:cTn>
                        </p:par>
                        <p:par>
                          <p:cTn id="135" fill="hold">
                            <p:stCondLst>
                              <p:cond delay="200"/>
                            </p:stCondLst>
                            <p:childTnLst>
                              <p:par>
                                <p:cTn id="136" presetID="1" presetClass="entr" presetSubtype="0" fill="hold" nodeType="afterEffect">
                                  <p:stCondLst>
                                    <p:cond delay="50"/>
                                  </p:stCondLst>
                                  <p:childTnLst>
                                    <p:set>
                                      <p:cBhvr>
                                        <p:cTn id="137" dur="1" fill="hold">
                                          <p:stCondLst>
                                            <p:cond delay="0"/>
                                          </p:stCondLst>
                                        </p:cTn>
                                        <p:tgtEl>
                                          <p:spTgt spid="1318"/>
                                        </p:tgtEl>
                                        <p:attrNameLst>
                                          <p:attrName>style.visibility</p:attrName>
                                        </p:attrNameLst>
                                      </p:cBhvr>
                                      <p:to>
                                        <p:strVal val="visible"/>
                                      </p:to>
                                    </p:set>
                                  </p:childTnLst>
                                </p:cTn>
                              </p:par>
                              <p:par>
                                <p:cTn id="138" presetID="1" presetClass="entr" presetSubtype="0" fill="hold" nodeType="withEffect">
                                  <p:stCondLst>
                                    <p:cond delay="0"/>
                                  </p:stCondLst>
                                  <p:childTnLst>
                                    <p:set>
                                      <p:cBhvr>
                                        <p:cTn id="139" dur="1" fill="hold">
                                          <p:stCondLst>
                                            <p:cond delay="0"/>
                                          </p:stCondLst>
                                        </p:cTn>
                                        <p:tgtEl>
                                          <p:spTgt spid="1325"/>
                                        </p:tgtEl>
                                        <p:attrNameLst>
                                          <p:attrName>style.visibility</p:attrName>
                                        </p:attrNameLst>
                                      </p:cBhvr>
                                      <p:to>
                                        <p:strVal val="visible"/>
                                      </p:to>
                                    </p:set>
                                  </p:childTnLst>
                                </p:cTn>
                              </p:par>
                              <p:par>
                                <p:cTn id="140" presetID="1" presetClass="entr" presetSubtype="0" fill="hold" nodeType="withEffect">
                                  <p:stCondLst>
                                    <p:cond delay="0"/>
                                  </p:stCondLst>
                                  <p:childTnLst>
                                    <p:set>
                                      <p:cBhvr>
                                        <p:cTn id="141" dur="1" fill="hold">
                                          <p:stCondLst>
                                            <p:cond delay="0"/>
                                          </p:stCondLst>
                                        </p:cTn>
                                        <p:tgtEl>
                                          <p:spTgt spid="1329"/>
                                        </p:tgtEl>
                                        <p:attrNameLst>
                                          <p:attrName>style.visibility</p:attrName>
                                        </p:attrNameLst>
                                      </p:cBhvr>
                                      <p:to>
                                        <p:strVal val="visible"/>
                                      </p:to>
                                    </p:set>
                                  </p:childTnLst>
                                </p:cTn>
                              </p:par>
                            </p:childTnLst>
                          </p:cTn>
                        </p:par>
                        <p:par>
                          <p:cTn id="142" fill="hold">
                            <p:stCondLst>
                              <p:cond delay="250"/>
                            </p:stCondLst>
                            <p:childTnLst>
                              <p:par>
                                <p:cTn id="143" presetID="1" presetClass="exit" presetSubtype="0" fill="hold" nodeType="afterEffect">
                                  <p:stCondLst>
                                    <p:cond delay="50"/>
                                  </p:stCondLst>
                                  <p:childTnLst>
                                    <p:set>
                                      <p:cBhvr>
                                        <p:cTn id="144" dur="1" fill="hold">
                                          <p:stCondLst>
                                            <p:cond delay="0"/>
                                          </p:stCondLst>
                                        </p:cTn>
                                        <p:tgtEl>
                                          <p:spTgt spid="1292"/>
                                        </p:tgtEl>
                                        <p:attrNameLst>
                                          <p:attrName>style.visibility</p:attrName>
                                        </p:attrNameLst>
                                      </p:cBhvr>
                                      <p:to>
                                        <p:strVal val="hidden"/>
                                      </p:to>
                                    </p:set>
                                  </p:childTnLst>
                                </p:cTn>
                              </p:par>
                            </p:childTnLst>
                          </p:cTn>
                        </p:par>
                        <p:par>
                          <p:cTn id="145" fill="hold">
                            <p:stCondLst>
                              <p:cond delay="300"/>
                            </p:stCondLst>
                            <p:childTnLst>
                              <p:par>
                                <p:cTn id="146" presetID="1" presetClass="exit" presetSubtype="0" fill="hold" nodeType="afterEffect">
                                  <p:stCondLst>
                                    <p:cond delay="50"/>
                                  </p:stCondLst>
                                  <p:childTnLst>
                                    <p:set>
                                      <p:cBhvr>
                                        <p:cTn id="147" dur="1" fill="hold">
                                          <p:stCondLst>
                                            <p:cond delay="0"/>
                                          </p:stCondLst>
                                        </p:cTn>
                                        <p:tgtEl>
                                          <p:spTgt spid="1298"/>
                                        </p:tgtEl>
                                        <p:attrNameLst>
                                          <p:attrName>style.visibility</p:attrName>
                                        </p:attrNameLst>
                                      </p:cBhvr>
                                      <p:to>
                                        <p:strVal val="hidden"/>
                                      </p:to>
                                    </p:set>
                                  </p:childTnLst>
                                </p:cTn>
                              </p:par>
                            </p:childTnLst>
                          </p:cTn>
                        </p:par>
                        <p:par>
                          <p:cTn id="148" fill="hold">
                            <p:stCondLst>
                              <p:cond delay="350"/>
                            </p:stCondLst>
                            <p:childTnLst>
                              <p:par>
                                <p:cTn id="149" presetID="1" presetClass="entr" presetSubtype="0" fill="hold" nodeType="afterEffect">
                                  <p:stCondLst>
                                    <p:cond delay="50"/>
                                  </p:stCondLst>
                                  <p:childTnLst>
                                    <p:set>
                                      <p:cBhvr>
                                        <p:cTn id="150" dur="1" fill="hold">
                                          <p:stCondLst>
                                            <p:cond delay="0"/>
                                          </p:stCondLst>
                                        </p:cTn>
                                        <p:tgtEl>
                                          <p:spTgt spid="1330"/>
                                        </p:tgtEl>
                                        <p:attrNameLst>
                                          <p:attrName>style.visibility</p:attrName>
                                        </p:attrNameLst>
                                      </p:cBhvr>
                                      <p:to>
                                        <p:strVal val="visible"/>
                                      </p:to>
                                    </p:set>
                                  </p:childTnLst>
                                </p:cTn>
                              </p:par>
                            </p:childTnLst>
                          </p:cTn>
                        </p:par>
                        <p:par>
                          <p:cTn id="151" fill="hold">
                            <p:stCondLst>
                              <p:cond delay="400"/>
                            </p:stCondLst>
                            <p:childTnLst>
                              <p:par>
                                <p:cTn id="152" presetID="1" presetClass="entr" presetSubtype="0" fill="hold" nodeType="afterEffect">
                                  <p:stCondLst>
                                    <p:cond delay="50"/>
                                  </p:stCondLst>
                                  <p:childTnLst>
                                    <p:set>
                                      <p:cBhvr>
                                        <p:cTn id="153" dur="1" fill="hold">
                                          <p:stCondLst>
                                            <p:cond delay="0"/>
                                          </p:stCondLst>
                                        </p:cTn>
                                        <p:tgtEl>
                                          <p:spTgt spid="1336"/>
                                        </p:tgtEl>
                                        <p:attrNameLst>
                                          <p:attrName>style.visibility</p:attrName>
                                        </p:attrNameLst>
                                      </p:cBhvr>
                                      <p:to>
                                        <p:strVal val="visible"/>
                                      </p:to>
                                    </p:set>
                                  </p:childTnLst>
                                </p:cTn>
                              </p:par>
                            </p:childTnLst>
                          </p:cTn>
                        </p:par>
                        <p:par>
                          <p:cTn id="154" fill="hold">
                            <p:stCondLst>
                              <p:cond delay="450"/>
                            </p:stCondLst>
                            <p:childTnLst>
                              <p:par>
                                <p:cTn id="155" presetID="1" presetClass="entr" presetSubtype="0" fill="hold" nodeType="afterEffect">
                                  <p:stCondLst>
                                    <p:cond delay="50"/>
                                  </p:stCondLst>
                                  <p:childTnLst>
                                    <p:set>
                                      <p:cBhvr>
                                        <p:cTn id="156" dur="1" fill="hold">
                                          <p:stCondLst>
                                            <p:cond delay="0"/>
                                          </p:stCondLst>
                                        </p:cTn>
                                        <p:tgtEl>
                                          <p:spTgt spid="1337"/>
                                        </p:tgtEl>
                                        <p:attrNameLst>
                                          <p:attrName>style.visibility</p:attrName>
                                        </p:attrNameLst>
                                      </p:cBhvr>
                                      <p:to>
                                        <p:strVal val="visible"/>
                                      </p:to>
                                    </p:set>
                                  </p:childTnLst>
                                </p:cTn>
                              </p:par>
                              <p:par>
                                <p:cTn id="157" presetID="1" presetClass="entr" presetSubtype="0" fill="hold" nodeType="withEffect">
                                  <p:stCondLst>
                                    <p:cond delay="0"/>
                                  </p:stCondLst>
                                  <p:childTnLst>
                                    <p:set>
                                      <p:cBhvr>
                                        <p:cTn id="158" dur="1" fill="hold">
                                          <p:stCondLst>
                                            <p:cond delay="0"/>
                                          </p:stCondLst>
                                        </p:cTn>
                                        <p:tgtEl>
                                          <p:spTgt spid="1344"/>
                                        </p:tgtEl>
                                        <p:attrNameLst>
                                          <p:attrName>style.visibility</p:attrName>
                                        </p:attrNameLst>
                                      </p:cBhvr>
                                      <p:to>
                                        <p:strVal val="visible"/>
                                      </p:to>
                                    </p:set>
                                  </p:childTnLst>
                                </p:cTn>
                              </p:par>
                              <p:par>
                                <p:cTn id="159" presetID="1" presetClass="entr" presetSubtype="0" fill="hold" nodeType="withEffect">
                                  <p:stCondLst>
                                    <p:cond delay="0"/>
                                  </p:stCondLst>
                                  <p:childTnLst>
                                    <p:set>
                                      <p:cBhvr>
                                        <p:cTn id="160" dur="1" fill="hold">
                                          <p:stCondLst>
                                            <p:cond delay="0"/>
                                          </p:stCondLst>
                                        </p:cTn>
                                        <p:tgtEl>
                                          <p:spTgt spid="1348"/>
                                        </p:tgtEl>
                                        <p:attrNameLst>
                                          <p:attrName>style.visibility</p:attrName>
                                        </p:attrNameLst>
                                      </p:cBhvr>
                                      <p:to>
                                        <p:strVal val="visible"/>
                                      </p:to>
                                    </p:set>
                                  </p:childTnLst>
                                </p:cTn>
                              </p:par>
                            </p:childTnLst>
                          </p:cTn>
                        </p:par>
                        <p:par>
                          <p:cTn id="161" fill="hold">
                            <p:stCondLst>
                              <p:cond delay="500"/>
                            </p:stCondLst>
                            <p:childTnLst>
                              <p:par>
                                <p:cTn id="162" presetID="1" presetClass="exit" presetSubtype="0" fill="hold" nodeType="afterEffect">
                                  <p:stCondLst>
                                    <p:cond delay="50"/>
                                  </p:stCondLst>
                                  <p:childTnLst>
                                    <p:set>
                                      <p:cBhvr>
                                        <p:cTn id="163" dur="1" fill="hold">
                                          <p:stCondLst>
                                            <p:cond delay="0"/>
                                          </p:stCondLst>
                                        </p:cTn>
                                        <p:tgtEl>
                                          <p:spTgt spid="1330"/>
                                        </p:tgtEl>
                                        <p:attrNameLst>
                                          <p:attrName>style.visibility</p:attrName>
                                        </p:attrNameLst>
                                      </p:cBhvr>
                                      <p:to>
                                        <p:strVal val="hidden"/>
                                      </p:to>
                                    </p:set>
                                  </p:childTnLst>
                                </p:cTn>
                              </p:par>
                            </p:childTnLst>
                          </p:cTn>
                        </p:par>
                        <p:par>
                          <p:cTn id="164" fill="hold">
                            <p:stCondLst>
                              <p:cond delay="550"/>
                            </p:stCondLst>
                            <p:childTnLst>
                              <p:par>
                                <p:cTn id="165" presetID="1" presetClass="exit" presetSubtype="0" fill="hold" nodeType="afterEffect">
                                  <p:stCondLst>
                                    <p:cond delay="50"/>
                                  </p:stCondLst>
                                  <p:childTnLst>
                                    <p:set>
                                      <p:cBhvr>
                                        <p:cTn id="166" dur="1" fill="hold">
                                          <p:stCondLst>
                                            <p:cond delay="0"/>
                                          </p:stCondLst>
                                        </p:cTn>
                                        <p:tgtEl>
                                          <p:spTgt spid="1336"/>
                                        </p:tgtEl>
                                        <p:attrNameLst>
                                          <p:attrName>style.visibility</p:attrName>
                                        </p:attrNameLst>
                                      </p:cBhvr>
                                      <p:to>
                                        <p:strVal val="hidden"/>
                                      </p:to>
                                    </p:set>
                                  </p:childTnLst>
                                </p:cTn>
                              </p:par>
                            </p:childTnLst>
                          </p:cTn>
                        </p:par>
                        <p:par>
                          <p:cTn id="167" fill="hold">
                            <p:stCondLst>
                              <p:cond delay="600"/>
                            </p:stCondLst>
                            <p:childTnLst>
                              <p:par>
                                <p:cTn id="168" presetID="1" presetClass="entr" presetSubtype="0" fill="hold" nodeType="afterEffect">
                                  <p:stCondLst>
                                    <p:cond delay="50"/>
                                  </p:stCondLst>
                                  <p:childTnLst>
                                    <p:set>
                                      <p:cBhvr>
                                        <p:cTn id="169" dur="1" fill="hold">
                                          <p:stCondLst>
                                            <p:cond delay="0"/>
                                          </p:stCondLst>
                                        </p:cTn>
                                        <p:tgtEl>
                                          <p:spTgt spid="1349"/>
                                        </p:tgtEl>
                                        <p:attrNameLst>
                                          <p:attrName>style.visibility</p:attrName>
                                        </p:attrNameLst>
                                      </p:cBhvr>
                                      <p:to>
                                        <p:strVal val="visible"/>
                                      </p:to>
                                    </p:set>
                                  </p:childTnLst>
                                </p:cTn>
                              </p:par>
                            </p:childTnLst>
                          </p:cTn>
                        </p:par>
                        <p:par>
                          <p:cTn id="170" fill="hold">
                            <p:stCondLst>
                              <p:cond delay="650"/>
                            </p:stCondLst>
                            <p:childTnLst>
                              <p:par>
                                <p:cTn id="171" presetID="1" presetClass="entr" presetSubtype="0" fill="hold" nodeType="afterEffect">
                                  <p:stCondLst>
                                    <p:cond delay="50"/>
                                  </p:stCondLst>
                                  <p:childTnLst>
                                    <p:set>
                                      <p:cBhvr>
                                        <p:cTn id="172" dur="1" fill="hold">
                                          <p:stCondLst>
                                            <p:cond delay="0"/>
                                          </p:stCondLst>
                                        </p:cTn>
                                        <p:tgtEl>
                                          <p:spTgt spid="1355"/>
                                        </p:tgtEl>
                                        <p:attrNameLst>
                                          <p:attrName>style.visibility</p:attrName>
                                        </p:attrNameLst>
                                      </p:cBhvr>
                                      <p:to>
                                        <p:strVal val="visible"/>
                                      </p:to>
                                    </p:set>
                                  </p:childTnLst>
                                </p:cTn>
                              </p:par>
                            </p:childTnLst>
                          </p:cTn>
                        </p:par>
                        <p:par>
                          <p:cTn id="173" fill="hold">
                            <p:stCondLst>
                              <p:cond delay="700"/>
                            </p:stCondLst>
                            <p:childTnLst>
                              <p:par>
                                <p:cTn id="174" presetID="1" presetClass="entr" presetSubtype="0" fill="hold" nodeType="afterEffect">
                                  <p:stCondLst>
                                    <p:cond delay="50"/>
                                  </p:stCondLst>
                                  <p:childTnLst>
                                    <p:set>
                                      <p:cBhvr>
                                        <p:cTn id="175" dur="1" fill="hold">
                                          <p:stCondLst>
                                            <p:cond delay="0"/>
                                          </p:stCondLst>
                                        </p:cTn>
                                        <p:tgtEl>
                                          <p:spTgt spid="1356"/>
                                        </p:tgtEl>
                                        <p:attrNameLst>
                                          <p:attrName>style.visibility</p:attrName>
                                        </p:attrNameLst>
                                      </p:cBhvr>
                                      <p:to>
                                        <p:strVal val="visible"/>
                                      </p:to>
                                    </p:set>
                                  </p:childTnLst>
                                </p:cTn>
                              </p:par>
                              <p:par>
                                <p:cTn id="176" presetID="1" presetClass="entr" presetSubtype="0" fill="hold" nodeType="withEffect">
                                  <p:stCondLst>
                                    <p:cond delay="0"/>
                                  </p:stCondLst>
                                  <p:childTnLst>
                                    <p:set>
                                      <p:cBhvr>
                                        <p:cTn id="177" dur="1" fill="hold">
                                          <p:stCondLst>
                                            <p:cond delay="0"/>
                                          </p:stCondLst>
                                        </p:cTn>
                                        <p:tgtEl>
                                          <p:spTgt spid="1363"/>
                                        </p:tgtEl>
                                        <p:attrNameLst>
                                          <p:attrName>style.visibility</p:attrName>
                                        </p:attrNameLst>
                                      </p:cBhvr>
                                      <p:to>
                                        <p:strVal val="visible"/>
                                      </p:to>
                                    </p:set>
                                  </p:childTnLst>
                                </p:cTn>
                              </p:par>
                              <p:par>
                                <p:cTn id="178" presetID="1" presetClass="entr" presetSubtype="0" fill="hold" nodeType="withEffect">
                                  <p:stCondLst>
                                    <p:cond delay="0"/>
                                  </p:stCondLst>
                                  <p:childTnLst>
                                    <p:set>
                                      <p:cBhvr>
                                        <p:cTn id="179" dur="1" fill="hold">
                                          <p:stCondLst>
                                            <p:cond delay="0"/>
                                          </p:stCondLst>
                                        </p:cTn>
                                        <p:tgtEl>
                                          <p:spTgt spid="1367"/>
                                        </p:tgtEl>
                                        <p:attrNameLst>
                                          <p:attrName>style.visibility</p:attrName>
                                        </p:attrNameLst>
                                      </p:cBhvr>
                                      <p:to>
                                        <p:strVal val="visible"/>
                                      </p:to>
                                    </p:set>
                                  </p:childTnLst>
                                </p:cTn>
                              </p:par>
                            </p:childTnLst>
                          </p:cTn>
                        </p:par>
                        <p:par>
                          <p:cTn id="180" fill="hold">
                            <p:stCondLst>
                              <p:cond delay="750"/>
                            </p:stCondLst>
                            <p:childTnLst>
                              <p:par>
                                <p:cTn id="181" presetID="1" presetClass="exit" presetSubtype="0" fill="hold" grpId="0" nodeType="afterEffect">
                                  <p:stCondLst>
                                    <p:cond delay="50"/>
                                  </p:stCondLst>
                                  <p:childTnLst>
                                    <p:set>
                                      <p:cBhvr>
                                        <p:cTn id="182" dur="1" fill="hold">
                                          <p:stCondLst>
                                            <p:cond delay="0"/>
                                          </p:stCondLst>
                                        </p:cTn>
                                        <p:tgtEl>
                                          <p:spTgt spid="1206"/>
                                        </p:tgtEl>
                                        <p:attrNameLst>
                                          <p:attrName>style.visibility</p:attrName>
                                        </p:attrNameLst>
                                      </p:cBhvr>
                                      <p:to>
                                        <p:strVal val="hidden"/>
                                      </p:to>
                                    </p:set>
                                  </p:childTnLst>
                                </p:cTn>
                              </p:par>
                              <p:par>
                                <p:cTn id="183" presetID="1" presetClass="entr" presetSubtype="0" fill="hold" grpId="0" nodeType="withEffect">
                                  <p:stCondLst>
                                    <p:cond delay="0"/>
                                  </p:stCondLst>
                                  <p:childTnLst>
                                    <p:set>
                                      <p:cBhvr>
                                        <p:cTn id="184" dur="1" fill="hold">
                                          <p:stCondLst>
                                            <p:cond delay="0"/>
                                          </p:stCondLst>
                                        </p:cTn>
                                        <p:tgtEl>
                                          <p:spTgt spid="1211"/>
                                        </p:tgtEl>
                                        <p:attrNameLst>
                                          <p:attrName>style.visibility</p:attrName>
                                        </p:attrNameLst>
                                      </p:cBhvr>
                                      <p:to>
                                        <p:strVal val="visible"/>
                                      </p:to>
                                    </p:set>
                                  </p:childTnLst>
                                </p:cTn>
                              </p:par>
                              <p:par>
                                <p:cTn id="185" presetID="1" presetClass="entr" presetSubtype="0" fill="hold" nodeType="withEffect">
                                  <p:stCondLst>
                                    <p:cond delay="0"/>
                                  </p:stCondLst>
                                  <p:childTnLst>
                                    <p:set>
                                      <p:cBhvr>
                                        <p:cTn id="186" dur="1" fill="hold">
                                          <p:stCondLst>
                                            <p:cond delay="0"/>
                                          </p:stCondLst>
                                        </p:cTn>
                                        <p:tgtEl>
                                          <p:spTgt spid="1368"/>
                                        </p:tgtEl>
                                        <p:attrNameLst>
                                          <p:attrName>style.visibility</p:attrName>
                                        </p:attrNameLst>
                                      </p:cBhvr>
                                      <p:to>
                                        <p:strVal val="visible"/>
                                      </p:to>
                                    </p:set>
                                  </p:childTnLst>
                                </p:cTn>
                              </p:par>
                              <p:par>
                                <p:cTn id="187" presetID="1" presetClass="entr" presetSubtype="0" fill="hold" nodeType="withEffect">
                                  <p:stCondLst>
                                    <p:cond delay="0"/>
                                  </p:stCondLst>
                                  <p:childTnLst>
                                    <p:set>
                                      <p:cBhvr>
                                        <p:cTn id="188" dur="1" fill="hold">
                                          <p:stCondLst>
                                            <p:cond delay="0"/>
                                          </p:stCondLst>
                                        </p:cTn>
                                        <p:tgtEl>
                                          <p:spTgt spid="1372"/>
                                        </p:tgtEl>
                                        <p:attrNameLst>
                                          <p:attrName>style.visibility</p:attrName>
                                        </p:attrNameLst>
                                      </p:cBhvr>
                                      <p:to>
                                        <p:strVal val="visible"/>
                                      </p:to>
                                    </p:set>
                                  </p:childTnLst>
                                </p:cTn>
                              </p:par>
                              <p:par>
                                <p:cTn id="189" presetID="1" presetClass="entr" presetSubtype="0" fill="hold" nodeType="withEffect">
                                  <p:stCondLst>
                                    <p:cond delay="0"/>
                                  </p:stCondLst>
                                  <p:childTnLst>
                                    <p:set>
                                      <p:cBhvr>
                                        <p:cTn id="190" dur="1" fill="hold">
                                          <p:stCondLst>
                                            <p:cond delay="0"/>
                                          </p:stCondLst>
                                        </p:cTn>
                                        <p:tgtEl>
                                          <p:spTgt spid="1373"/>
                                        </p:tgtEl>
                                        <p:attrNameLst>
                                          <p:attrName>style.visibility</p:attrName>
                                        </p:attrNameLst>
                                      </p:cBhvr>
                                      <p:to>
                                        <p:strVal val="visible"/>
                                      </p:to>
                                    </p:set>
                                  </p:childTnLst>
                                </p:cTn>
                              </p:par>
                            </p:childTnLst>
                          </p:cTn>
                        </p:par>
                        <p:par>
                          <p:cTn id="191" fill="hold">
                            <p:stCondLst>
                              <p:cond delay="800"/>
                            </p:stCondLst>
                            <p:childTnLst>
                              <p:par>
                                <p:cTn id="192" presetID="1" presetClass="exit" presetSubtype="0" fill="hold" grpId="0" nodeType="afterEffect">
                                  <p:stCondLst>
                                    <p:cond delay="50"/>
                                  </p:stCondLst>
                                  <p:childTnLst>
                                    <p:set>
                                      <p:cBhvr>
                                        <p:cTn id="193" dur="1" fill="hold">
                                          <p:stCondLst>
                                            <p:cond delay="0"/>
                                          </p:stCondLst>
                                        </p:cTn>
                                        <p:tgtEl>
                                          <p:spTgt spid="1140"/>
                                        </p:tgtEl>
                                        <p:attrNameLst>
                                          <p:attrName>style.visibility</p:attrName>
                                        </p:attrNameLst>
                                      </p:cBhvr>
                                      <p:to>
                                        <p:strVal val="hidden"/>
                                      </p:to>
                                    </p:set>
                                  </p:childTnLst>
                                </p:cTn>
                              </p:par>
                              <p:par>
                                <p:cTn id="194" presetID="1" presetClass="entr" presetSubtype="0" fill="hold" grpId="0" nodeType="withEffect">
                                  <p:stCondLst>
                                    <p:cond delay="0"/>
                                  </p:stCondLst>
                                  <p:childTnLst>
                                    <p:set>
                                      <p:cBhvr>
                                        <p:cTn id="195" dur="1" fill="hold">
                                          <p:stCondLst>
                                            <p:cond delay="0"/>
                                          </p:stCondLst>
                                        </p:cTn>
                                        <p:tgtEl>
                                          <p:spTgt spid="1147"/>
                                        </p:tgtEl>
                                        <p:attrNameLst>
                                          <p:attrName>style.visibility</p:attrName>
                                        </p:attrNameLst>
                                      </p:cBhvr>
                                      <p:to>
                                        <p:strVal val="visible"/>
                                      </p:to>
                                    </p:set>
                                  </p:childTnLst>
                                </p:cTn>
                              </p:par>
                              <p:par>
                                <p:cTn id="196" presetID="1" presetClass="entr" presetSubtype="0" fill="hold" nodeType="withEffect">
                                  <p:stCondLst>
                                    <p:cond delay="0"/>
                                  </p:stCondLst>
                                  <p:childTnLst>
                                    <p:set>
                                      <p:cBhvr>
                                        <p:cTn id="197" dur="1" fill="hold">
                                          <p:stCondLst>
                                            <p:cond delay="0"/>
                                          </p:stCondLst>
                                        </p:cTn>
                                        <p:tgtEl>
                                          <p:spTgt spid="1380"/>
                                        </p:tgtEl>
                                        <p:attrNameLst>
                                          <p:attrName>style.visibility</p:attrName>
                                        </p:attrNameLst>
                                      </p:cBhvr>
                                      <p:to>
                                        <p:strVal val="visible"/>
                                      </p:to>
                                    </p:set>
                                  </p:childTnLst>
                                </p:cTn>
                              </p:par>
                              <p:par>
                                <p:cTn id="198" presetID="1" presetClass="entr" presetSubtype="0" fill="hold" nodeType="withEffect">
                                  <p:stCondLst>
                                    <p:cond delay="0"/>
                                  </p:stCondLst>
                                  <p:childTnLst>
                                    <p:set>
                                      <p:cBhvr>
                                        <p:cTn id="199" dur="1" fill="hold">
                                          <p:stCondLst>
                                            <p:cond delay="0"/>
                                          </p:stCondLst>
                                        </p:cTn>
                                        <p:tgtEl>
                                          <p:spTgt spid="1384"/>
                                        </p:tgtEl>
                                        <p:attrNameLst>
                                          <p:attrName>style.visibility</p:attrName>
                                        </p:attrNameLst>
                                      </p:cBhvr>
                                      <p:to>
                                        <p:strVal val="visible"/>
                                      </p:to>
                                    </p:set>
                                  </p:childTnLst>
                                </p:cTn>
                              </p:par>
                              <p:par>
                                <p:cTn id="200" presetID="1" presetClass="entr" presetSubtype="0" fill="hold" nodeType="withEffect">
                                  <p:stCondLst>
                                    <p:cond delay="0"/>
                                  </p:stCondLst>
                                  <p:childTnLst>
                                    <p:set>
                                      <p:cBhvr>
                                        <p:cTn id="201" dur="1" fill="hold">
                                          <p:stCondLst>
                                            <p:cond delay="0"/>
                                          </p:stCondLst>
                                        </p:cTn>
                                        <p:tgtEl>
                                          <p:spTgt spid="1385"/>
                                        </p:tgtEl>
                                        <p:attrNameLst>
                                          <p:attrName>style.visibility</p:attrName>
                                        </p:attrNameLst>
                                      </p:cBhvr>
                                      <p:to>
                                        <p:strVal val="visible"/>
                                      </p:to>
                                    </p:set>
                                  </p:childTnLst>
                                </p:cTn>
                              </p:par>
                            </p:childTnLst>
                          </p:cTn>
                        </p:par>
                        <p:par>
                          <p:cTn id="202" fill="hold">
                            <p:stCondLst>
                              <p:cond delay="850"/>
                            </p:stCondLst>
                            <p:childTnLst>
                              <p:par>
                                <p:cTn id="203" presetID="1" presetClass="exit" presetSubtype="0" fill="hold" nodeType="afterEffect">
                                  <p:stCondLst>
                                    <p:cond delay="50"/>
                                  </p:stCondLst>
                                  <p:childTnLst>
                                    <p:set>
                                      <p:cBhvr>
                                        <p:cTn id="204" dur="1" fill="hold">
                                          <p:stCondLst>
                                            <p:cond delay="0"/>
                                          </p:stCondLst>
                                        </p:cTn>
                                        <p:tgtEl>
                                          <p:spTgt spid="1368"/>
                                        </p:tgtEl>
                                        <p:attrNameLst>
                                          <p:attrName>style.visibility</p:attrName>
                                        </p:attrNameLst>
                                      </p:cBhvr>
                                      <p:to>
                                        <p:strVal val="hidden"/>
                                      </p:to>
                                    </p:set>
                                  </p:childTnLst>
                                </p:cTn>
                              </p:par>
                            </p:childTnLst>
                          </p:cTn>
                        </p:par>
                        <p:par>
                          <p:cTn id="205" fill="hold">
                            <p:stCondLst>
                              <p:cond delay="900"/>
                            </p:stCondLst>
                            <p:childTnLst>
                              <p:par>
                                <p:cTn id="206" presetID="1" presetClass="exit" presetSubtype="0" fill="hold" nodeType="afterEffect">
                                  <p:stCondLst>
                                    <p:cond delay="50"/>
                                  </p:stCondLst>
                                  <p:childTnLst>
                                    <p:set>
                                      <p:cBhvr>
                                        <p:cTn id="207" dur="1" fill="hold">
                                          <p:stCondLst>
                                            <p:cond delay="0"/>
                                          </p:stCondLst>
                                        </p:cTn>
                                        <p:tgtEl>
                                          <p:spTgt spid="1372"/>
                                        </p:tgtEl>
                                        <p:attrNameLst>
                                          <p:attrName>style.visibility</p:attrName>
                                        </p:attrNameLst>
                                      </p:cBhvr>
                                      <p:to>
                                        <p:strVal val="hidden"/>
                                      </p:to>
                                    </p:set>
                                  </p:childTnLst>
                                </p:cTn>
                              </p:par>
                            </p:childTnLst>
                          </p:cTn>
                        </p:par>
                        <p:par>
                          <p:cTn id="208" fill="hold">
                            <p:stCondLst>
                              <p:cond delay="950"/>
                            </p:stCondLst>
                            <p:childTnLst>
                              <p:par>
                                <p:cTn id="209" presetID="1" presetClass="entr" presetSubtype="0" fill="hold" nodeType="afterEffect">
                                  <p:stCondLst>
                                    <p:cond delay="50"/>
                                  </p:stCondLst>
                                  <p:childTnLst>
                                    <p:set>
                                      <p:cBhvr>
                                        <p:cTn id="210" dur="1" fill="hold">
                                          <p:stCondLst>
                                            <p:cond delay="0"/>
                                          </p:stCondLst>
                                        </p:cTn>
                                        <p:tgtEl>
                                          <p:spTgt spid="1392"/>
                                        </p:tgtEl>
                                        <p:attrNameLst>
                                          <p:attrName>style.visibility</p:attrName>
                                        </p:attrNameLst>
                                      </p:cBhvr>
                                      <p:to>
                                        <p:strVal val="visible"/>
                                      </p:to>
                                    </p:set>
                                  </p:childTnLst>
                                </p:cTn>
                              </p:par>
                            </p:childTnLst>
                          </p:cTn>
                        </p:par>
                        <p:par>
                          <p:cTn id="211" fill="hold">
                            <p:stCondLst>
                              <p:cond delay="1000"/>
                            </p:stCondLst>
                            <p:childTnLst>
                              <p:par>
                                <p:cTn id="212" presetID="1" presetClass="entr" presetSubtype="0" fill="hold" nodeType="afterEffect">
                                  <p:stCondLst>
                                    <p:cond delay="50"/>
                                  </p:stCondLst>
                                  <p:childTnLst>
                                    <p:set>
                                      <p:cBhvr>
                                        <p:cTn id="213" dur="1" fill="hold">
                                          <p:stCondLst>
                                            <p:cond delay="0"/>
                                          </p:stCondLst>
                                        </p:cTn>
                                        <p:tgtEl>
                                          <p:spTgt spid="1398"/>
                                        </p:tgtEl>
                                        <p:attrNameLst>
                                          <p:attrName>style.visibility</p:attrName>
                                        </p:attrNameLst>
                                      </p:cBhvr>
                                      <p:to>
                                        <p:strVal val="visible"/>
                                      </p:to>
                                    </p:set>
                                  </p:childTnLst>
                                </p:cTn>
                              </p:par>
                            </p:childTnLst>
                          </p:cTn>
                        </p:par>
                        <p:par>
                          <p:cTn id="214" fill="hold">
                            <p:stCondLst>
                              <p:cond delay="1050"/>
                            </p:stCondLst>
                            <p:childTnLst>
                              <p:par>
                                <p:cTn id="215" presetID="1" presetClass="entr" presetSubtype="0" fill="hold" nodeType="afterEffect">
                                  <p:stCondLst>
                                    <p:cond delay="50"/>
                                  </p:stCondLst>
                                  <p:childTnLst>
                                    <p:set>
                                      <p:cBhvr>
                                        <p:cTn id="216" dur="1" fill="hold">
                                          <p:stCondLst>
                                            <p:cond delay="0"/>
                                          </p:stCondLst>
                                        </p:cTn>
                                        <p:tgtEl>
                                          <p:spTgt spid="1399"/>
                                        </p:tgtEl>
                                        <p:attrNameLst>
                                          <p:attrName>style.visibility</p:attrName>
                                        </p:attrNameLst>
                                      </p:cBhvr>
                                      <p:to>
                                        <p:strVal val="visible"/>
                                      </p:to>
                                    </p:set>
                                  </p:childTnLst>
                                </p:cTn>
                              </p:par>
                              <p:par>
                                <p:cTn id="217" presetID="1" presetClass="entr" presetSubtype="0" fill="hold" nodeType="withEffect">
                                  <p:stCondLst>
                                    <p:cond delay="0"/>
                                  </p:stCondLst>
                                  <p:childTnLst>
                                    <p:set>
                                      <p:cBhvr>
                                        <p:cTn id="218" dur="1" fill="hold">
                                          <p:stCondLst>
                                            <p:cond delay="0"/>
                                          </p:stCondLst>
                                        </p:cTn>
                                        <p:tgtEl>
                                          <p:spTgt spid="1406"/>
                                        </p:tgtEl>
                                        <p:attrNameLst>
                                          <p:attrName>style.visibility</p:attrName>
                                        </p:attrNameLst>
                                      </p:cBhvr>
                                      <p:to>
                                        <p:strVal val="visible"/>
                                      </p:to>
                                    </p:set>
                                  </p:childTnLst>
                                </p:cTn>
                              </p:par>
                              <p:par>
                                <p:cTn id="219" presetID="1" presetClass="entr" presetSubtype="0" fill="hold" nodeType="withEffect">
                                  <p:stCondLst>
                                    <p:cond delay="0"/>
                                  </p:stCondLst>
                                  <p:childTnLst>
                                    <p:set>
                                      <p:cBhvr>
                                        <p:cTn id="220" dur="1" fill="hold">
                                          <p:stCondLst>
                                            <p:cond delay="0"/>
                                          </p:stCondLst>
                                        </p:cTn>
                                        <p:tgtEl>
                                          <p:spTgt spid="1410"/>
                                        </p:tgtEl>
                                        <p:attrNameLst>
                                          <p:attrName>style.visibility</p:attrName>
                                        </p:attrNameLst>
                                      </p:cBhvr>
                                      <p:to>
                                        <p:strVal val="visible"/>
                                      </p:to>
                                    </p:set>
                                  </p:childTnLst>
                                </p:cTn>
                              </p:par>
                            </p:childTnLst>
                          </p:cTn>
                        </p:par>
                        <p:par>
                          <p:cTn id="221" fill="hold">
                            <p:stCondLst>
                              <p:cond delay="1100"/>
                            </p:stCondLst>
                            <p:childTnLst>
                              <p:par>
                                <p:cTn id="222" presetID="1" presetClass="exit" presetSubtype="0" fill="hold" grpId="0" nodeType="afterEffect">
                                  <p:stCondLst>
                                    <p:cond delay="50"/>
                                  </p:stCondLst>
                                  <p:childTnLst>
                                    <p:set>
                                      <p:cBhvr>
                                        <p:cTn id="223" dur="1" fill="hold">
                                          <p:stCondLst>
                                            <p:cond delay="0"/>
                                          </p:stCondLst>
                                        </p:cTn>
                                        <p:tgtEl>
                                          <p:spTgt spid="1226"/>
                                        </p:tgtEl>
                                        <p:attrNameLst>
                                          <p:attrName>style.visibility</p:attrName>
                                        </p:attrNameLst>
                                      </p:cBhvr>
                                      <p:to>
                                        <p:strVal val="hidden"/>
                                      </p:to>
                                    </p:set>
                                  </p:childTnLst>
                                </p:cTn>
                              </p:par>
                              <p:par>
                                <p:cTn id="224" presetID="1" presetClass="entr" presetSubtype="0" fill="hold" grpId="0" nodeType="withEffect">
                                  <p:stCondLst>
                                    <p:cond delay="0"/>
                                  </p:stCondLst>
                                  <p:childTnLst>
                                    <p:set>
                                      <p:cBhvr>
                                        <p:cTn id="225" dur="1" fill="hold">
                                          <p:stCondLst>
                                            <p:cond delay="0"/>
                                          </p:stCondLst>
                                        </p:cTn>
                                        <p:tgtEl>
                                          <p:spTgt spid="1231"/>
                                        </p:tgtEl>
                                        <p:attrNameLst>
                                          <p:attrName>style.visibility</p:attrName>
                                        </p:attrNameLst>
                                      </p:cBhvr>
                                      <p:to>
                                        <p:strVal val="visible"/>
                                      </p:to>
                                    </p:set>
                                  </p:childTnLst>
                                </p:cTn>
                              </p:par>
                              <p:par>
                                <p:cTn id="226" presetID="1" presetClass="entr" presetSubtype="0" fill="hold" nodeType="withEffect">
                                  <p:stCondLst>
                                    <p:cond delay="0"/>
                                  </p:stCondLst>
                                  <p:childTnLst>
                                    <p:set>
                                      <p:cBhvr>
                                        <p:cTn id="227" dur="1" fill="hold">
                                          <p:stCondLst>
                                            <p:cond delay="0"/>
                                          </p:stCondLst>
                                        </p:cTn>
                                        <p:tgtEl>
                                          <p:spTgt spid="1411"/>
                                        </p:tgtEl>
                                        <p:attrNameLst>
                                          <p:attrName>style.visibility</p:attrName>
                                        </p:attrNameLst>
                                      </p:cBhvr>
                                      <p:to>
                                        <p:strVal val="visible"/>
                                      </p:to>
                                    </p:set>
                                  </p:childTnLst>
                                </p:cTn>
                              </p:par>
                              <p:par>
                                <p:cTn id="228" presetID="1" presetClass="entr" presetSubtype="0" fill="hold" nodeType="withEffect">
                                  <p:stCondLst>
                                    <p:cond delay="0"/>
                                  </p:stCondLst>
                                  <p:childTnLst>
                                    <p:set>
                                      <p:cBhvr>
                                        <p:cTn id="229" dur="1" fill="hold">
                                          <p:stCondLst>
                                            <p:cond delay="0"/>
                                          </p:stCondLst>
                                        </p:cTn>
                                        <p:tgtEl>
                                          <p:spTgt spid="1415"/>
                                        </p:tgtEl>
                                        <p:attrNameLst>
                                          <p:attrName>style.visibility</p:attrName>
                                        </p:attrNameLst>
                                      </p:cBhvr>
                                      <p:to>
                                        <p:strVal val="visible"/>
                                      </p:to>
                                    </p:set>
                                  </p:childTnLst>
                                </p:cTn>
                              </p:par>
                              <p:par>
                                <p:cTn id="230" presetID="1" presetClass="entr" presetSubtype="0" fill="hold" nodeType="withEffect">
                                  <p:stCondLst>
                                    <p:cond delay="0"/>
                                  </p:stCondLst>
                                  <p:childTnLst>
                                    <p:set>
                                      <p:cBhvr>
                                        <p:cTn id="231" dur="1" fill="hold">
                                          <p:stCondLst>
                                            <p:cond delay="0"/>
                                          </p:stCondLst>
                                        </p:cTn>
                                        <p:tgtEl>
                                          <p:spTgt spid="1416"/>
                                        </p:tgtEl>
                                        <p:attrNameLst>
                                          <p:attrName>style.visibility</p:attrName>
                                        </p:attrNameLst>
                                      </p:cBhvr>
                                      <p:to>
                                        <p:strVal val="visible"/>
                                      </p:to>
                                    </p:set>
                                  </p:childTnLst>
                                </p:cTn>
                              </p:par>
                            </p:childTnLst>
                          </p:cTn>
                        </p:par>
                        <p:par>
                          <p:cTn id="232" fill="hold">
                            <p:stCondLst>
                              <p:cond delay="1150"/>
                            </p:stCondLst>
                            <p:childTnLst>
                              <p:par>
                                <p:cTn id="233" presetID="1" presetClass="exit" presetSubtype="0" fill="hold" nodeType="afterEffect">
                                  <p:stCondLst>
                                    <p:cond delay="50"/>
                                  </p:stCondLst>
                                  <p:childTnLst>
                                    <p:set>
                                      <p:cBhvr>
                                        <p:cTn id="234" dur="1" fill="hold">
                                          <p:stCondLst>
                                            <p:cond delay="0"/>
                                          </p:stCondLst>
                                        </p:cTn>
                                        <p:tgtEl>
                                          <p:spTgt spid="1392"/>
                                        </p:tgtEl>
                                        <p:attrNameLst>
                                          <p:attrName>style.visibility</p:attrName>
                                        </p:attrNameLst>
                                      </p:cBhvr>
                                      <p:to>
                                        <p:strVal val="hidden"/>
                                      </p:to>
                                    </p:set>
                                  </p:childTnLst>
                                </p:cTn>
                              </p:par>
                            </p:childTnLst>
                          </p:cTn>
                        </p:par>
                        <p:par>
                          <p:cTn id="235" fill="hold">
                            <p:stCondLst>
                              <p:cond delay="1200"/>
                            </p:stCondLst>
                            <p:childTnLst>
                              <p:par>
                                <p:cTn id="236" presetID="1" presetClass="exit" presetSubtype="0" fill="hold" nodeType="afterEffect">
                                  <p:stCondLst>
                                    <p:cond delay="50"/>
                                  </p:stCondLst>
                                  <p:childTnLst>
                                    <p:set>
                                      <p:cBhvr>
                                        <p:cTn id="237" dur="1" fill="hold">
                                          <p:stCondLst>
                                            <p:cond delay="0"/>
                                          </p:stCondLst>
                                        </p:cTn>
                                        <p:tgtEl>
                                          <p:spTgt spid="1398"/>
                                        </p:tgtEl>
                                        <p:attrNameLst>
                                          <p:attrName>style.visibility</p:attrName>
                                        </p:attrNameLst>
                                      </p:cBhvr>
                                      <p:to>
                                        <p:strVal val="hidden"/>
                                      </p:to>
                                    </p:set>
                                  </p:childTnLst>
                                </p:cTn>
                              </p:par>
                            </p:childTnLst>
                          </p:cTn>
                        </p:par>
                        <p:par>
                          <p:cTn id="238" fill="hold">
                            <p:stCondLst>
                              <p:cond delay="1250"/>
                            </p:stCondLst>
                            <p:childTnLst>
                              <p:par>
                                <p:cTn id="239" presetID="1" presetClass="entr" presetSubtype="0" fill="hold" nodeType="afterEffect">
                                  <p:stCondLst>
                                    <p:cond delay="50"/>
                                  </p:stCondLst>
                                  <p:childTnLst>
                                    <p:set>
                                      <p:cBhvr>
                                        <p:cTn id="240" dur="1" fill="hold">
                                          <p:stCondLst>
                                            <p:cond delay="0"/>
                                          </p:stCondLst>
                                        </p:cTn>
                                        <p:tgtEl>
                                          <p:spTgt spid="1423"/>
                                        </p:tgtEl>
                                        <p:attrNameLst>
                                          <p:attrName>style.visibility</p:attrName>
                                        </p:attrNameLst>
                                      </p:cBhvr>
                                      <p:to>
                                        <p:strVal val="visible"/>
                                      </p:to>
                                    </p:set>
                                  </p:childTnLst>
                                </p:cTn>
                              </p:par>
                            </p:childTnLst>
                          </p:cTn>
                        </p:par>
                        <p:par>
                          <p:cTn id="241" fill="hold">
                            <p:stCondLst>
                              <p:cond delay="1300"/>
                            </p:stCondLst>
                            <p:childTnLst>
                              <p:par>
                                <p:cTn id="242" presetID="1" presetClass="entr" presetSubtype="0" fill="hold" nodeType="afterEffect">
                                  <p:stCondLst>
                                    <p:cond delay="50"/>
                                  </p:stCondLst>
                                  <p:childTnLst>
                                    <p:set>
                                      <p:cBhvr>
                                        <p:cTn id="243" dur="1" fill="hold">
                                          <p:stCondLst>
                                            <p:cond delay="0"/>
                                          </p:stCondLst>
                                        </p:cTn>
                                        <p:tgtEl>
                                          <p:spTgt spid="1429"/>
                                        </p:tgtEl>
                                        <p:attrNameLst>
                                          <p:attrName>style.visibility</p:attrName>
                                        </p:attrNameLst>
                                      </p:cBhvr>
                                      <p:to>
                                        <p:strVal val="visible"/>
                                      </p:to>
                                    </p:set>
                                  </p:childTnLst>
                                </p:cTn>
                              </p:par>
                            </p:childTnLst>
                          </p:cTn>
                        </p:par>
                        <p:par>
                          <p:cTn id="244" fill="hold">
                            <p:stCondLst>
                              <p:cond delay="1350"/>
                            </p:stCondLst>
                            <p:childTnLst>
                              <p:par>
                                <p:cTn id="245" presetID="1" presetClass="entr" presetSubtype="0" fill="hold" nodeType="afterEffect">
                                  <p:stCondLst>
                                    <p:cond delay="50"/>
                                  </p:stCondLst>
                                  <p:childTnLst>
                                    <p:set>
                                      <p:cBhvr>
                                        <p:cTn id="246" dur="1" fill="hold">
                                          <p:stCondLst>
                                            <p:cond delay="0"/>
                                          </p:stCondLst>
                                        </p:cTn>
                                        <p:tgtEl>
                                          <p:spTgt spid="1430"/>
                                        </p:tgtEl>
                                        <p:attrNameLst>
                                          <p:attrName>style.visibility</p:attrName>
                                        </p:attrNameLst>
                                      </p:cBhvr>
                                      <p:to>
                                        <p:strVal val="visible"/>
                                      </p:to>
                                    </p:set>
                                  </p:childTnLst>
                                </p:cTn>
                              </p:par>
                              <p:par>
                                <p:cTn id="247" presetID="1" presetClass="entr" presetSubtype="0" fill="hold" nodeType="withEffect">
                                  <p:stCondLst>
                                    <p:cond delay="0"/>
                                  </p:stCondLst>
                                  <p:childTnLst>
                                    <p:set>
                                      <p:cBhvr>
                                        <p:cTn id="248" dur="1" fill="hold">
                                          <p:stCondLst>
                                            <p:cond delay="0"/>
                                          </p:stCondLst>
                                        </p:cTn>
                                        <p:tgtEl>
                                          <p:spTgt spid="1437"/>
                                        </p:tgtEl>
                                        <p:attrNameLst>
                                          <p:attrName>style.visibility</p:attrName>
                                        </p:attrNameLst>
                                      </p:cBhvr>
                                      <p:to>
                                        <p:strVal val="visible"/>
                                      </p:to>
                                    </p:set>
                                  </p:childTnLst>
                                </p:cTn>
                              </p:par>
                              <p:par>
                                <p:cTn id="249" presetID="1" presetClass="entr" presetSubtype="0" fill="hold" nodeType="withEffect">
                                  <p:stCondLst>
                                    <p:cond delay="0"/>
                                  </p:stCondLst>
                                  <p:childTnLst>
                                    <p:set>
                                      <p:cBhvr>
                                        <p:cTn id="250" dur="1" fill="hold">
                                          <p:stCondLst>
                                            <p:cond delay="0"/>
                                          </p:stCondLst>
                                        </p:cTn>
                                        <p:tgtEl>
                                          <p:spTgt spid="1441"/>
                                        </p:tgtEl>
                                        <p:attrNameLst>
                                          <p:attrName>style.visibility</p:attrName>
                                        </p:attrNameLst>
                                      </p:cBhvr>
                                      <p:to>
                                        <p:strVal val="visible"/>
                                      </p:to>
                                    </p:set>
                                  </p:childTnLst>
                                </p:cTn>
                              </p:par>
                            </p:childTnLst>
                          </p:cTn>
                        </p:par>
                        <p:par>
                          <p:cTn id="251" fill="hold">
                            <p:stCondLst>
                              <p:cond delay="1400"/>
                            </p:stCondLst>
                            <p:childTnLst>
                              <p:par>
                                <p:cTn id="252" presetID="1" presetClass="exit" presetSubtype="0" fill="hold" nodeType="afterEffect">
                                  <p:stCondLst>
                                    <p:cond delay="50"/>
                                  </p:stCondLst>
                                  <p:childTnLst>
                                    <p:set>
                                      <p:cBhvr>
                                        <p:cTn id="253" dur="1" fill="hold">
                                          <p:stCondLst>
                                            <p:cond delay="0"/>
                                          </p:stCondLst>
                                        </p:cTn>
                                        <p:tgtEl>
                                          <p:spTgt spid="1380"/>
                                        </p:tgtEl>
                                        <p:attrNameLst>
                                          <p:attrName>style.visibility</p:attrName>
                                        </p:attrNameLst>
                                      </p:cBhvr>
                                      <p:to>
                                        <p:strVal val="hidden"/>
                                      </p:to>
                                    </p:set>
                                  </p:childTnLst>
                                </p:cTn>
                              </p:par>
                            </p:childTnLst>
                          </p:cTn>
                        </p:par>
                        <p:par>
                          <p:cTn id="254" fill="hold">
                            <p:stCondLst>
                              <p:cond delay="1450"/>
                            </p:stCondLst>
                            <p:childTnLst>
                              <p:par>
                                <p:cTn id="255" presetID="1" presetClass="exit" presetSubtype="0" fill="hold" nodeType="afterEffect">
                                  <p:stCondLst>
                                    <p:cond delay="50"/>
                                  </p:stCondLst>
                                  <p:childTnLst>
                                    <p:set>
                                      <p:cBhvr>
                                        <p:cTn id="256" dur="1" fill="hold">
                                          <p:stCondLst>
                                            <p:cond delay="0"/>
                                          </p:stCondLst>
                                        </p:cTn>
                                        <p:tgtEl>
                                          <p:spTgt spid="1384"/>
                                        </p:tgtEl>
                                        <p:attrNameLst>
                                          <p:attrName>style.visibility</p:attrName>
                                        </p:attrNameLst>
                                      </p:cBhvr>
                                      <p:to>
                                        <p:strVal val="hidden"/>
                                      </p:to>
                                    </p:set>
                                  </p:childTnLst>
                                </p:cTn>
                              </p:par>
                            </p:childTnLst>
                          </p:cTn>
                        </p:par>
                        <p:par>
                          <p:cTn id="257" fill="hold">
                            <p:stCondLst>
                              <p:cond delay="1500"/>
                            </p:stCondLst>
                            <p:childTnLst>
                              <p:par>
                                <p:cTn id="258" presetID="1" presetClass="entr" presetSubtype="0" fill="hold" nodeType="afterEffect">
                                  <p:stCondLst>
                                    <p:cond delay="50"/>
                                  </p:stCondLst>
                                  <p:childTnLst>
                                    <p:set>
                                      <p:cBhvr>
                                        <p:cTn id="259" dur="1" fill="hold">
                                          <p:stCondLst>
                                            <p:cond delay="0"/>
                                          </p:stCondLst>
                                        </p:cTn>
                                        <p:tgtEl>
                                          <p:spTgt spid="1442"/>
                                        </p:tgtEl>
                                        <p:attrNameLst>
                                          <p:attrName>style.visibility</p:attrName>
                                        </p:attrNameLst>
                                      </p:cBhvr>
                                      <p:to>
                                        <p:strVal val="visible"/>
                                      </p:to>
                                    </p:set>
                                  </p:childTnLst>
                                </p:cTn>
                              </p:par>
                            </p:childTnLst>
                          </p:cTn>
                        </p:par>
                        <p:par>
                          <p:cTn id="260" fill="hold">
                            <p:stCondLst>
                              <p:cond delay="1550"/>
                            </p:stCondLst>
                            <p:childTnLst>
                              <p:par>
                                <p:cTn id="261" presetID="1" presetClass="entr" presetSubtype="0" fill="hold" nodeType="afterEffect">
                                  <p:stCondLst>
                                    <p:cond delay="50"/>
                                  </p:stCondLst>
                                  <p:childTnLst>
                                    <p:set>
                                      <p:cBhvr>
                                        <p:cTn id="262" dur="1" fill="hold">
                                          <p:stCondLst>
                                            <p:cond delay="0"/>
                                          </p:stCondLst>
                                        </p:cTn>
                                        <p:tgtEl>
                                          <p:spTgt spid="1448"/>
                                        </p:tgtEl>
                                        <p:attrNameLst>
                                          <p:attrName>style.visibility</p:attrName>
                                        </p:attrNameLst>
                                      </p:cBhvr>
                                      <p:to>
                                        <p:strVal val="visible"/>
                                      </p:to>
                                    </p:set>
                                  </p:childTnLst>
                                </p:cTn>
                              </p:par>
                            </p:childTnLst>
                          </p:cTn>
                        </p:par>
                        <p:par>
                          <p:cTn id="263" fill="hold">
                            <p:stCondLst>
                              <p:cond delay="1600"/>
                            </p:stCondLst>
                            <p:childTnLst>
                              <p:par>
                                <p:cTn id="264" presetID="1" presetClass="entr" presetSubtype="0" fill="hold" nodeType="afterEffect">
                                  <p:stCondLst>
                                    <p:cond delay="50"/>
                                  </p:stCondLst>
                                  <p:childTnLst>
                                    <p:set>
                                      <p:cBhvr>
                                        <p:cTn id="265" dur="1" fill="hold">
                                          <p:stCondLst>
                                            <p:cond delay="0"/>
                                          </p:stCondLst>
                                        </p:cTn>
                                        <p:tgtEl>
                                          <p:spTgt spid="1449"/>
                                        </p:tgtEl>
                                        <p:attrNameLst>
                                          <p:attrName>style.visibility</p:attrName>
                                        </p:attrNameLst>
                                      </p:cBhvr>
                                      <p:to>
                                        <p:strVal val="visible"/>
                                      </p:to>
                                    </p:set>
                                  </p:childTnLst>
                                </p:cTn>
                              </p:par>
                              <p:par>
                                <p:cTn id="266" presetID="1" presetClass="entr" presetSubtype="0" fill="hold" nodeType="withEffect">
                                  <p:stCondLst>
                                    <p:cond delay="0"/>
                                  </p:stCondLst>
                                  <p:childTnLst>
                                    <p:set>
                                      <p:cBhvr>
                                        <p:cTn id="267" dur="1" fill="hold">
                                          <p:stCondLst>
                                            <p:cond delay="0"/>
                                          </p:stCondLst>
                                        </p:cTn>
                                        <p:tgtEl>
                                          <p:spTgt spid="1456"/>
                                        </p:tgtEl>
                                        <p:attrNameLst>
                                          <p:attrName>style.visibility</p:attrName>
                                        </p:attrNameLst>
                                      </p:cBhvr>
                                      <p:to>
                                        <p:strVal val="visible"/>
                                      </p:to>
                                    </p:set>
                                  </p:childTnLst>
                                </p:cTn>
                              </p:par>
                              <p:par>
                                <p:cTn id="268" presetID="1" presetClass="entr" presetSubtype="0" fill="hold" nodeType="withEffect">
                                  <p:stCondLst>
                                    <p:cond delay="0"/>
                                  </p:stCondLst>
                                  <p:childTnLst>
                                    <p:set>
                                      <p:cBhvr>
                                        <p:cTn id="269" dur="1" fill="hold">
                                          <p:stCondLst>
                                            <p:cond delay="0"/>
                                          </p:stCondLst>
                                        </p:cTn>
                                        <p:tgtEl>
                                          <p:spTgt spid="1460"/>
                                        </p:tgtEl>
                                        <p:attrNameLst>
                                          <p:attrName>style.visibility</p:attrName>
                                        </p:attrNameLst>
                                      </p:cBhvr>
                                      <p:to>
                                        <p:strVal val="visible"/>
                                      </p:to>
                                    </p:set>
                                  </p:childTnLst>
                                </p:cTn>
                              </p:par>
                            </p:childTnLst>
                          </p:cTn>
                        </p:par>
                        <p:par>
                          <p:cTn id="270" fill="hold">
                            <p:stCondLst>
                              <p:cond delay="1650"/>
                            </p:stCondLst>
                            <p:childTnLst>
                              <p:par>
                                <p:cTn id="271" presetID="1" presetClass="exit" presetSubtype="0" fill="hold" nodeType="afterEffect">
                                  <p:stCondLst>
                                    <p:cond delay="50"/>
                                  </p:stCondLst>
                                  <p:childTnLst>
                                    <p:set>
                                      <p:cBhvr>
                                        <p:cTn id="272" dur="1" fill="hold">
                                          <p:stCondLst>
                                            <p:cond delay="0"/>
                                          </p:stCondLst>
                                        </p:cTn>
                                        <p:tgtEl>
                                          <p:spTgt spid="1423"/>
                                        </p:tgtEl>
                                        <p:attrNameLst>
                                          <p:attrName>style.visibility</p:attrName>
                                        </p:attrNameLst>
                                      </p:cBhvr>
                                      <p:to>
                                        <p:strVal val="hidden"/>
                                      </p:to>
                                    </p:set>
                                  </p:childTnLst>
                                </p:cTn>
                              </p:par>
                            </p:childTnLst>
                          </p:cTn>
                        </p:par>
                        <p:par>
                          <p:cTn id="273" fill="hold">
                            <p:stCondLst>
                              <p:cond delay="1700"/>
                            </p:stCondLst>
                            <p:childTnLst>
                              <p:par>
                                <p:cTn id="274" presetID="1" presetClass="exit" presetSubtype="0" fill="hold" nodeType="afterEffect">
                                  <p:stCondLst>
                                    <p:cond delay="50"/>
                                  </p:stCondLst>
                                  <p:childTnLst>
                                    <p:set>
                                      <p:cBhvr>
                                        <p:cTn id="275" dur="1" fill="hold">
                                          <p:stCondLst>
                                            <p:cond delay="0"/>
                                          </p:stCondLst>
                                        </p:cTn>
                                        <p:tgtEl>
                                          <p:spTgt spid="1429"/>
                                        </p:tgtEl>
                                        <p:attrNameLst>
                                          <p:attrName>style.visibility</p:attrName>
                                        </p:attrNameLst>
                                      </p:cBhvr>
                                      <p:to>
                                        <p:strVal val="hidden"/>
                                      </p:to>
                                    </p:set>
                                  </p:childTnLst>
                                </p:cTn>
                              </p:par>
                            </p:childTnLst>
                          </p:cTn>
                        </p:par>
                        <p:par>
                          <p:cTn id="276" fill="hold">
                            <p:stCondLst>
                              <p:cond delay="1750"/>
                            </p:stCondLst>
                            <p:childTnLst>
                              <p:par>
                                <p:cTn id="277" presetID="1" presetClass="entr" presetSubtype="0" fill="hold" nodeType="afterEffect">
                                  <p:stCondLst>
                                    <p:cond delay="50"/>
                                  </p:stCondLst>
                                  <p:childTnLst>
                                    <p:set>
                                      <p:cBhvr>
                                        <p:cTn id="278" dur="1" fill="hold">
                                          <p:stCondLst>
                                            <p:cond delay="0"/>
                                          </p:stCondLst>
                                        </p:cTn>
                                        <p:tgtEl>
                                          <p:spTgt spid="1461"/>
                                        </p:tgtEl>
                                        <p:attrNameLst>
                                          <p:attrName>style.visibility</p:attrName>
                                        </p:attrNameLst>
                                      </p:cBhvr>
                                      <p:to>
                                        <p:strVal val="visible"/>
                                      </p:to>
                                    </p:set>
                                  </p:childTnLst>
                                </p:cTn>
                              </p:par>
                            </p:childTnLst>
                          </p:cTn>
                        </p:par>
                        <p:par>
                          <p:cTn id="279" fill="hold">
                            <p:stCondLst>
                              <p:cond delay="1800"/>
                            </p:stCondLst>
                            <p:childTnLst>
                              <p:par>
                                <p:cTn id="280" presetID="1" presetClass="entr" presetSubtype="0" fill="hold" nodeType="afterEffect">
                                  <p:stCondLst>
                                    <p:cond delay="50"/>
                                  </p:stCondLst>
                                  <p:childTnLst>
                                    <p:set>
                                      <p:cBhvr>
                                        <p:cTn id="281" dur="1" fill="hold">
                                          <p:stCondLst>
                                            <p:cond delay="0"/>
                                          </p:stCondLst>
                                        </p:cTn>
                                        <p:tgtEl>
                                          <p:spTgt spid="1467"/>
                                        </p:tgtEl>
                                        <p:attrNameLst>
                                          <p:attrName>style.visibility</p:attrName>
                                        </p:attrNameLst>
                                      </p:cBhvr>
                                      <p:to>
                                        <p:strVal val="visible"/>
                                      </p:to>
                                    </p:set>
                                  </p:childTnLst>
                                </p:cTn>
                              </p:par>
                            </p:childTnLst>
                          </p:cTn>
                        </p:par>
                        <p:par>
                          <p:cTn id="282" fill="hold">
                            <p:stCondLst>
                              <p:cond delay="1850"/>
                            </p:stCondLst>
                            <p:childTnLst>
                              <p:par>
                                <p:cTn id="283" presetID="1" presetClass="entr" presetSubtype="0" fill="hold" nodeType="afterEffect">
                                  <p:stCondLst>
                                    <p:cond delay="50"/>
                                  </p:stCondLst>
                                  <p:childTnLst>
                                    <p:set>
                                      <p:cBhvr>
                                        <p:cTn id="284" dur="1" fill="hold">
                                          <p:stCondLst>
                                            <p:cond delay="0"/>
                                          </p:stCondLst>
                                        </p:cTn>
                                        <p:tgtEl>
                                          <p:spTgt spid="1468"/>
                                        </p:tgtEl>
                                        <p:attrNameLst>
                                          <p:attrName>style.visibility</p:attrName>
                                        </p:attrNameLst>
                                      </p:cBhvr>
                                      <p:to>
                                        <p:strVal val="visible"/>
                                      </p:to>
                                    </p:set>
                                  </p:childTnLst>
                                </p:cTn>
                              </p:par>
                              <p:par>
                                <p:cTn id="285" presetID="1" presetClass="entr" presetSubtype="0" fill="hold" nodeType="withEffect">
                                  <p:stCondLst>
                                    <p:cond delay="0"/>
                                  </p:stCondLst>
                                  <p:childTnLst>
                                    <p:set>
                                      <p:cBhvr>
                                        <p:cTn id="286" dur="1" fill="hold">
                                          <p:stCondLst>
                                            <p:cond delay="0"/>
                                          </p:stCondLst>
                                        </p:cTn>
                                        <p:tgtEl>
                                          <p:spTgt spid="1475"/>
                                        </p:tgtEl>
                                        <p:attrNameLst>
                                          <p:attrName>style.visibility</p:attrName>
                                        </p:attrNameLst>
                                      </p:cBhvr>
                                      <p:to>
                                        <p:strVal val="visible"/>
                                      </p:to>
                                    </p:set>
                                  </p:childTnLst>
                                </p:cTn>
                              </p:par>
                              <p:par>
                                <p:cTn id="287" presetID="1" presetClass="entr" presetSubtype="0" fill="hold" nodeType="withEffect">
                                  <p:stCondLst>
                                    <p:cond delay="0"/>
                                  </p:stCondLst>
                                  <p:childTnLst>
                                    <p:set>
                                      <p:cBhvr>
                                        <p:cTn id="288" dur="1" fill="hold">
                                          <p:stCondLst>
                                            <p:cond delay="0"/>
                                          </p:stCondLst>
                                        </p:cTn>
                                        <p:tgtEl>
                                          <p:spTgt spid="1479"/>
                                        </p:tgtEl>
                                        <p:attrNameLst>
                                          <p:attrName>style.visibility</p:attrName>
                                        </p:attrNameLst>
                                      </p:cBhvr>
                                      <p:to>
                                        <p:strVal val="visible"/>
                                      </p:to>
                                    </p:set>
                                  </p:childTnLst>
                                </p:cTn>
                              </p:par>
                            </p:childTnLst>
                          </p:cTn>
                        </p:par>
                        <p:par>
                          <p:cTn id="289" fill="hold">
                            <p:stCondLst>
                              <p:cond delay="1900"/>
                            </p:stCondLst>
                            <p:childTnLst>
                              <p:par>
                                <p:cTn id="290" presetID="1" presetClass="exit" presetSubtype="0" fill="hold" nodeType="afterEffect">
                                  <p:stCondLst>
                                    <p:cond delay="50"/>
                                  </p:stCondLst>
                                  <p:childTnLst>
                                    <p:set>
                                      <p:cBhvr>
                                        <p:cTn id="291" dur="1" fill="hold">
                                          <p:stCondLst>
                                            <p:cond delay="0"/>
                                          </p:stCondLst>
                                        </p:cTn>
                                        <p:tgtEl>
                                          <p:spTgt spid="1411"/>
                                        </p:tgtEl>
                                        <p:attrNameLst>
                                          <p:attrName>style.visibility</p:attrName>
                                        </p:attrNameLst>
                                      </p:cBhvr>
                                      <p:to>
                                        <p:strVal val="hidden"/>
                                      </p:to>
                                    </p:set>
                                  </p:childTnLst>
                                </p:cTn>
                              </p:par>
                            </p:childTnLst>
                          </p:cTn>
                        </p:par>
                        <p:par>
                          <p:cTn id="292" fill="hold">
                            <p:stCondLst>
                              <p:cond delay="1950"/>
                            </p:stCondLst>
                            <p:childTnLst>
                              <p:par>
                                <p:cTn id="293" presetID="1" presetClass="exit" presetSubtype="0" fill="hold" nodeType="afterEffect">
                                  <p:stCondLst>
                                    <p:cond delay="50"/>
                                  </p:stCondLst>
                                  <p:childTnLst>
                                    <p:set>
                                      <p:cBhvr>
                                        <p:cTn id="294" dur="1" fill="hold">
                                          <p:stCondLst>
                                            <p:cond delay="0"/>
                                          </p:stCondLst>
                                        </p:cTn>
                                        <p:tgtEl>
                                          <p:spTgt spid="1415"/>
                                        </p:tgtEl>
                                        <p:attrNameLst>
                                          <p:attrName>style.visibility</p:attrName>
                                        </p:attrNameLst>
                                      </p:cBhvr>
                                      <p:to>
                                        <p:strVal val="hidden"/>
                                      </p:to>
                                    </p:set>
                                  </p:childTnLst>
                                </p:cTn>
                              </p:par>
                            </p:childTnLst>
                          </p:cTn>
                        </p:par>
                        <p:par>
                          <p:cTn id="295" fill="hold">
                            <p:stCondLst>
                              <p:cond delay="2000"/>
                            </p:stCondLst>
                            <p:childTnLst>
                              <p:par>
                                <p:cTn id="296" presetID="1" presetClass="entr" presetSubtype="0" fill="hold" nodeType="afterEffect">
                                  <p:stCondLst>
                                    <p:cond delay="50"/>
                                  </p:stCondLst>
                                  <p:childTnLst>
                                    <p:set>
                                      <p:cBhvr>
                                        <p:cTn id="297" dur="1" fill="hold">
                                          <p:stCondLst>
                                            <p:cond delay="0"/>
                                          </p:stCondLst>
                                        </p:cTn>
                                        <p:tgtEl>
                                          <p:spTgt spid="1480"/>
                                        </p:tgtEl>
                                        <p:attrNameLst>
                                          <p:attrName>style.visibility</p:attrName>
                                        </p:attrNameLst>
                                      </p:cBhvr>
                                      <p:to>
                                        <p:strVal val="visible"/>
                                      </p:to>
                                    </p:set>
                                  </p:childTnLst>
                                </p:cTn>
                              </p:par>
                            </p:childTnLst>
                          </p:cTn>
                        </p:par>
                        <p:par>
                          <p:cTn id="298" fill="hold">
                            <p:stCondLst>
                              <p:cond delay="2050"/>
                            </p:stCondLst>
                            <p:childTnLst>
                              <p:par>
                                <p:cTn id="299" presetID="1" presetClass="entr" presetSubtype="0" fill="hold" nodeType="afterEffect">
                                  <p:stCondLst>
                                    <p:cond delay="50"/>
                                  </p:stCondLst>
                                  <p:childTnLst>
                                    <p:set>
                                      <p:cBhvr>
                                        <p:cTn id="300" dur="1" fill="hold">
                                          <p:stCondLst>
                                            <p:cond delay="0"/>
                                          </p:stCondLst>
                                        </p:cTn>
                                        <p:tgtEl>
                                          <p:spTgt spid="1486"/>
                                        </p:tgtEl>
                                        <p:attrNameLst>
                                          <p:attrName>style.visibility</p:attrName>
                                        </p:attrNameLst>
                                      </p:cBhvr>
                                      <p:to>
                                        <p:strVal val="visible"/>
                                      </p:to>
                                    </p:set>
                                  </p:childTnLst>
                                </p:cTn>
                              </p:par>
                            </p:childTnLst>
                          </p:cTn>
                        </p:par>
                        <p:par>
                          <p:cTn id="301" fill="hold">
                            <p:stCondLst>
                              <p:cond delay="2100"/>
                            </p:stCondLst>
                            <p:childTnLst>
                              <p:par>
                                <p:cTn id="302" presetID="1" presetClass="entr" presetSubtype="0" fill="hold" nodeType="afterEffect">
                                  <p:stCondLst>
                                    <p:cond delay="50"/>
                                  </p:stCondLst>
                                  <p:childTnLst>
                                    <p:set>
                                      <p:cBhvr>
                                        <p:cTn id="303" dur="1" fill="hold">
                                          <p:stCondLst>
                                            <p:cond delay="0"/>
                                          </p:stCondLst>
                                        </p:cTn>
                                        <p:tgtEl>
                                          <p:spTgt spid="1487"/>
                                        </p:tgtEl>
                                        <p:attrNameLst>
                                          <p:attrName>style.visibility</p:attrName>
                                        </p:attrNameLst>
                                      </p:cBhvr>
                                      <p:to>
                                        <p:strVal val="visible"/>
                                      </p:to>
                                    </p:set>
                                  </p:childTnLst>
                                </p:cTn>
                              </p:par>
                              <p:par>
                                <p:cTn id="304" presetID="1" presetClass="entr" presetSubtype="0" fill="hold" nodeType="withEffect">
                                  <p:stCondLst>
                                    <p:cond delay="0"/>
                                  </p:stCondLst>
                                  <p:childTnLst>
                                    <p:set>
                                      <p:cBhvr>
                                        <p:cTn id="305" dur="1" fill="hold">
                                          <p:stCondLst>
                                            <p:cond delay="0"/>
                                          </p:stCondLst>
                                        </p:cTn>
                                        <p:tgtEl>
                                          <p:spTgt spid="1494"/>
                                        </p:tgtEl>
                                        <p:attrNameLst>
                                          <p:attrName>style.visibility</p:attrName>
                                        </p:attrNameLst>
                                      </p:cBhvr>
                                      <p:to>
                                        <p:strVal val="visible"/>
                                      </p:to>
                                    </p:set>
                                  </p:childTnLst>
                                </p:cTn>
                              </p:par>
                              <p:par>
                                <p:cTn id="306" presetID="1" presetClass="entr" presetSubtype="0" fill="hold" nodeType="withEffect">
                                  <p:stCondLst>
                                    <p:cond delay="0"/>
                                  </p:stCondLst>
                                  <p:childTnLst>
                                    <p:set>
                                      <p:cBhvr>
                                        <p:cTn id="307" dur="1" fill="hold">
                                          <p:stCondLst>
                                            <p:cond delay="0"/>
                                          </p:stCondLst>
                                        </p:cTn>
                                        <p:tgtEl>
                                          <p:spTgt spid="1498"/>
                                        </p:tgtEl>
                                        <p:attrNameLst>
                                          <p:attrName>style.visibility</p:attrName>
                                        </p:attrNameLst>
                                      </p:cBhvr>
                                      <p:to>
                                        <p:strVal val="visible"/>
                                      </p:to>
                                    </p:set>
                                  </p:childTnLst>
                                </p:cTn>
                              </p:par>
                            </p:childTnLst>
                          </p:cTn>
                        </p:par>
                        <p:par>
                          <p:cTn id="308" fill="hold">
                            <p:stCondLst>
                              <p:cond delay="2150"/>
                            </p:stCondLst>
                            <p:childTnLst>
                              <p:par>
                                <p:cTn id="309" presetID="1" presetClass="exit" presetSubtype="0" fill="hold" nodeType="afterEffect">
                                  <p:stCondLst>
                                    <p:cond delay="50"/>
                                  </p:stCondLst>
                                  <p:childTnLst>
                                    <p:set>
                                      <p:cBhvr>
                                        <p:cTn id="310" dur="1" fill="hold">
                                          <p:stCondLst>
                                            <p:cond delay="0"/>
                                          </p:stCondLst>
                                        </p:cTn>
                                        <p:tgtEl>
                                          <p:spTgt spid="1311"/>
                                        </p:tgtEl>
                                        <p:attrNameLst>
                                          <p:attrName>style.visibility</p:attrName>
                                        </p:attrNameLst>
                                      </p:cBhvr>
                                      <p:to>
                                        <p:strVal val="hidden"/>
                                      </p:to>
                                    </p:set>
                                  </p:childTnLst>
                                </p:cTn>
                              </p:par>
                            </p:childTnLst>
                          </p:cTn>
                        </p:par>
                        <p:par>
                          <p:cTn id="311" fill="hold">
                            <p:stCondLst>
                              <p:cond delay="2200"/>
                            </p:stCondLst>
                            <p:childTnLst>
                              <p:par>
                                <p:cTn id="312" presetID="1" presetClass="exit" presetSubtype="0" fill="hold" nodeType="afterEffect">
                                  <p:stCondLst>
                                    <p:cond delay="50"/>
                                  </p:stCondLst>
                                  <p:childTnLst>
                                    <p:set>
                                      <p:cBhvr>
                                        <p:cTn id="313" dur="1" fill="hold">
                                          <p:stCondLst>
                                            <p:cond delay="0"/>
                                          </p:stCondLst>
                                        </p:cTn>
                                        <p:tgtEl>
                                          <p:spTgt spid="1317"/>
                                        </p:tgtEl>
                                        <p:attrNameLst>
                                          <p:attrName>style.visibility</p:attrName>
                                        </p:attrNameLst>
                                      </p:cBhvr>
                                      <p:to>
                                        <p:strVal val="hidden"/>
                                      </p:to>
                                    </p:set>
                                  </p:childTnLst>
                                </p:cTn>
                              </p:par>
                            </p:childTnLst>
                          </p:cTn>
                        </p:par>
                        <p:par>
                          <p:cTn id="314" fill="hold">
                            <p:stCondLst>
                              <p:cond delay="2250"/>
                            </p:stCondLst>
                            <p:childTnLst>
                              <p:par>
                                <p:cTn id="315" presetID="1" presetClass="entr" presetSubtype="0" fill="hold" nodeType="afterEffect">
                                  <p:stCondLst>
                                    <p:cond delay="50"/>
                                  </p:stCondLst>
                                  <p:childTnLst>
                                    <p:set>
                                      <p:cBhvr>
                                        <p:cTn id="316" dur="1" fill="hold">
                                          <p:stCondLst>
                                            <p:cond delay="0"/>
                                          </p:stCondLst>
                                        </p:cTn>
                                        <p:tgtEl>
                                          <p:spTgt spid="1499"/>
                                        </p:tgtEl>
                                        <p:attrNameLst>
                                          <p:attrName>style.visibility</p:attrName>
                                        </p:attrNameLst>
                                      </p:cBhvr>
                                      <p:to>
                                        <p:strVal val="visible"/>
                                      </p:to>
                                    </p:set>
                                  </p:childTnLst>
                                </p:cTn>
                              </p:par>
                            </p:childTnLst>
                          </p:cTn>
                        </p:par>
                        <p:par>
                          <p:cTn id="317" fill="hold">
                            <p:stCondLst>
                              <p:cond delay="2300"/>
                            </p:stCondLst>
                            <p:childTnLst>
                              <p:par>
                                <p:cTn id="318" presetID="1" presetClass="entr" presetSubtype="0" fill="hold" nodeType="afterEffect">
                                  <p:stCondLst>
                                    <p:cond delay="50"/>
                                  </p:stCondLst>
                                  <p:childTnLst>
                                    <p:set>
                                      <p:cBhvr>
                                        <p:cTn id="319" dur="1" fill="hold">
                                          <p:stCondLst>
                                            <p:cond delay="0"/>
                                          </p:stCondLst>
                                        </p:cTn>
                                        <p:tgtEl>
                                          <p:spTgt spid="1505"/>
                                        </p:tgtEl>
                                        <p:attrNameLst>
                                          <p:attrName>style.visibility</p:attrName>
                                        </p:attrNameLst>
                                      </p:cBhvr>
                                      <p:to>
                                        <p:strVal val="visible"/>
                                      </p:to>
                                    </p:set>
                                  </p:childTnLst>
                                </p:cTn>
                              </p:par>
                            </p:childTnLst>
                          </p:cTn>
                        </p:par>
                        <p:par>
                          <p:cTn id="320" fill="hold">
                            <p:stCondLst>
                              <p:cond delay="2350"/>
                            </p:stCondLst>
                            <p:childTnLst>
                              <p:par>
                                <p:cTn id="321" presetID="1" presetClass="entr" presetSubtype="0" fill="hold" nodeType="afterEffect">
                                  <p:stCondLst>
                                    <p:cond delay="50"/>
                                  </p:stCondLst>
                                  <p:childTnLst>
                                    <p:set>
                                      <p:cBhvr>
                                        <p:cTn id="322" dur="1" fill="hold">
                                          <p:stCondLst>
                                            <p:cond delay="0"/>
                                          </p:stCondLst>
                                        </p:cTn>
                                        <p:tgtEl>
                                          <p:spTgt spid="1506"/>
                                        </p:tgtEl>
                                        <p:attrNameLst>
                                          <p:attrName>style.visibility</p:attrName>
                                        </p:attrNameLst>
                                      </p:cBhvr>
                                      <p:to>
                                        <p:strVal val="visible"/>
                                      </p:to>
                                    </p:set>
                                  </p:childTnLst>
                                </p:cTn>
                              </p:par>
                              <p:par>
                                <p:cTn id="323" presetID="1" presetClass="entr" presetSubtype="0" fill="hold" nodeType="withEffect">
                                  <p:stCondLst>
                                    <p:cond delay="0"/>
                                  </p:stCondLst>
                                  <p:childTnLst>
                                    <p:set>
                                      <p:cBhvr>
                                        <p:cTn id="324" dur="1" fill="hold">
                                          <p:stCondLst>
                                            <p:cond delay="0"/>
                                          </p:stCondLst>
                                        </p:cTn>
                                        <p:tgtEl>
                                          <p:spTgt spid="1513"/>
                                        </p:tgtEl>
                                        <p:attrNameLst>
                                          <p:attrName>style.visibility</p:attrName>
                                        </p:attrNameLst>
                                      </p:cBhvr>
                                      <p:to>
                                        <p:strVal val="visible"/>
                                      </p:to>
                                    </p:set>
                                  </p:childTnLst>
                                </p:cTn>
                              </p:par>
                              <p:par>
                                <p:cTn id="325" presetID="1" presetClass="entr" presetSubtype="0" fill="hold" nodeType="withEffect">
                                  <p:stCondLst>
                                    <p:cond delay="0"/>
                                  </p:stCondLst>
                                  <p:childTnLst>
                                    <p:set>
                                      <p:cBhvr>
                                        <p:cTn id="326" dur="1" fill="hold">
                                          <p:stCondLst>
                                            <p:cond delay="0"/>
                                          </p:stCondLst>
                                        </p:cTn>
                                        <p:tgtEl>
                                          <p:spTgt spid="1517"/>
                                        </p:tgtEl>
                                        <p:attrNameLst>
                                          <p:attrName>style.visibility</p:attrName>
                                        </p:attrNameLst>
                                      </p:cBhvr>
                                      <p:to>
                                        <p:strVal val="visible"/>
                                      </p:to>
                                    </p:set>
                                  </p:childTnLst>
                                </p:cTn>
                              </p:par>
                            </p:childTnLst>
                          </p:cTn>
                        </p:par>
                        <p:par>
                          <p:cTn id="327" fill="hold">
                            <p:stCondLst>
                              <p:cond delay="2400"/>
                            </p:stCondLst>
                            <p:childTnLst>
                              <p:par>
                                <p:cTn id="328" presetID="1" presetClass="exit" presetSubtype="0" fill="hold" nodeType="afterEffect">
                                  <p:stCondLst>
                                    <p:cond delay="50"/>
                                  </p:stCondLst>
                                  <p:childTnLst>
                                    <p:set>
                                      <p:cBhvr>
                                        <p:cTn id="329" dur="1" fill="hold">
                                          <p:stCondLst>
                                            <p:cond delay="0"/>
                                          </p:stCondLst>
                                        </p:cTn>
                                        <p:tgtEl>
                                          <p:spTgt spid="1442"/>
                                        </p:tgtEl>
                                        <p:attrNameLst>
                                          <p:attrName>style.visibility</p:attrName>
                                        </p:attrNameLst>
                                      </p:cBhvr>
                                      <p:to>
                                        <p:strVal val="hidden"/>
                                      </p:to>
                                    </p:set>
                                  </p:childTnLst>
                                </p:cTn>
                              </p:par>
                            </p:childTnLst>
                          </p:cTn>
                        </p:par>
                        <p:par>
                          <p:cTn id="330" fill="hold">
                            <p:stCondLst>
                              <p:cond delay="2450"/>
                            </p:stCondLst>
                            <p:childTnLst>
                              <p:par>
                                <p:cTn id="331" presetID="1" presetClass="exit" presetSubtype="0" fill="hold" nodeType="afterEffect">
                                  <p:stCondLst>
                                    <p:cond delay="50"/>
                                  </p:stCondLst>
                                  <p:childTnLst>
                                    <p:set>
                                      <p:cBhvr>
                                        <p:cTn id="332" dur="1" fill="hold">
                                          <p:stCondLst>
                                            <p:cond delay="0"/>
                                          </p:stCondLst>
                                        </p:cTn>
                                        <p:tgtEl>
                                          <p:spTgt spid="1448"/>
                                        </p:tgtEl>
                                        <p:attrNameLst>
                                          <p:attrName>style.visibility</p:attrName>
                                        </p:attrNameLst>
                                      </p:cBhvr>
                                      <p:to>
                                        <p:strVal val="hidden"/>
                                      </p:to>
                                    </p:set>
                                  </p:childTnLst>
                                </p:cTn>
                              </p:par>
                            </p:childTnLst>
                          </p:cTn>
                        </p:par>
                        <p:par>
                          <p:cTn id="333" fill="hold">
                            <p:stCondLst>
                              <p:cond delay="2500"/>
                            </p:stCondLst>
                            <p:childTnLst>
                              <p:par>
                                <p:cTn id="334" presetID="1" presetClass="entr" presetSubtype="0" fill="hold" nodeType="afterEffect">
                                  <p:stCondLst>
                                    <p:cond delay="50"/>
                                  </p:stCondLst>
                                  <p:childTnLst>
                                    <p:set>
                                      <p:cBhvr>
                                        <p:cTn id="335" dur="1" fill="hold">
                                          <p:stCondLst>
                                            <p:cond delay="0"/>
                                          </p:stCondLst>
                                        </p:cTn>
                                        <p:tgtEl>
                                          <p:spTgt spid="1518"/>
                                        </p:tgtEl>
                                        <p:attrNameLst>
                                          <p:attrName>style.visibility</p:attrName>
                                        </p:attrNameLst>
                                      </p:cBhvr>
                                      <p:to>
                                        <p:strVal val="visible"/>
                                      </p:to>
                                    </p:set>
                                  </p:childTnLst>
                                </p:cTn>
                              </p:par>
                            </p:childTnLst>
                          </p:cTn>
                        </p:par>
                        <p:par>
                          <p:cTn id="336" fill="hold">
                            <p:stCondLst>
                              <p:cond delay="2550"/>
                            </p:stCondLst>
                            <p:childTnLst>
                              <p:par>
                                <p:cTn id="337" presetID="1" presetClass="entr" presetSubtype="0" fill="hold" nodeType="afterEffect">
                                  <p:stCondLst>
                                    <p:cond delay="50"/>
                                  </p:stCondLst>
                                  <p:childTnLst>
                                    <p:set>
                                      <p:cBhvr>
                                        <p:cTn id="338" dur="1" fill="hold">
                                          <p:stCondLst>
                                            <p:cond delay="0"/>
                                          </p:stCondLst>
                                        </p:cTn>
                                        <p:tgtEl>
                                          <p:spTgt spid="1524"/>
                                        </p:tgtEl>
                                        <p:attrNameLst>
                                          <p:attrName>style.visibility</p:attrName>
                                        </p:attrNameLst>
                                      </p:cBhvr>
                                      <p:to>
                                        <p:strVal val="visible"/>
                                      </p:to>
                                    </p:set>
                                  </p:childTnLst>
                                </p:cTn>
                              </p:par>
                            </p:childTnLst>
                          </p:cTn>
                        </p:par>
                        <p:par>
                          <p:cTn id="339" fill="hold">
                            <p:stCondLst>
                              <p:cond delay="2600"/>
                            </p:stCondLst>
                            <p:childTnLst>
                              <p:par>
                                <p:cTn id="340" presetID="1" presetClass="entr" presetSubtype="0" fill="hold" nodeType="afterEffect">
                                  <p:stCondLst>
                                    <p:cond delay="50"/>
                                  </p:stCondLst>
                                  <p:childTnLst>
                                    <p:set>
                                      <p:cBhvr>
                                        <p:cTn id="341" dur="1" fill="hold">
                                          <p:stCondLst>
                                            <p:cond delay="0"/>
                                          </p:stCondLst>
                                        </p:cTn>
                                        <p:tgtEl>
                                          <p:spTgt spid="1525"/>
                                        </p:tgtEl>
                                        <p:attrNameLst>
                                          <p:attrName>style.visibility</p:attrName>
                                        </p:attrNameLst>
                                      </p:cBhvr>
                                      <p:to>
                                        <p:strVal val="visible"/>
                                      </p:to>
                                    </p:set>
                                  </p:childTnLst>
                                </p:cTn>
                              </p:par>
                              <p:par>
                                <p:cTn id="342" presetID="1" presetClass="entr" presetSubtype="0" fill="hold" nodeType="withEffect">
                                  <p:stCondLst>
                                    <p:cond delay="0"/>
                                  </p:stCondLst>
                                  <p:childTnLst>
                                    <p:set>
                                      <p:cBhvr>
                                        <p:cTn id="343" dur="1" fill="hold">
                                          <p:stCondLst>
                                            <p:cond delay="0"/>
                                          </p:stCondLst>
                                        </p:cTn>
                                        <p:tgtEl>
                                          <p:spTgt spid="1532"/>
                                        </p:tgtEl>
                                        <p:attrNameLst>
                                          <p:attrName>style.visibility</p:attrName>
                                        </p:attrNameLst>
                                      </p:cBhvr>
                                      <p:to>
                                        <p:strVal val="visible"/>
                                      </p:to>
                                    </p:set>
                                  </p:childTnLst>
                                </p:cTn>
                              </p:par>
                              <p:par>
                                <p:cTn id="344" presetID="1" presetClass="entr" presetSubtype="0" fill="hold" nodeType="withEffect">
                                  <p:stCondLst>
                                    <p:cond delay="0"/>
                                  </p:stCondLst>
                                  <p:childTnLst>
                                    <p:set>
                                      <p:cBhvr>
                                        <p:cTn id="345" dur="1" fill="hold">
                                          <p:stCondLst>
                                            <p:cond delay="0"/>
                                          </p:stCondLst>
                                        </p:cTn>
                                        <p:tgtEl>
                                          <p:spTgt spid="1536"/>
                                        </p:tgtEl>
                                        <p:attrNameLst>
                                          <p:attrName>style.visibility</p:attrName>
                                        </p:attrNameLst>
                                      </p:cBhvr>
                                      <p:to>
                                        <p:strVal val="visible"/>
                                      </p:to>
                                    </p:set>
                                  </p:childTnLst>
                                </p:cTn>
                              </p:par>
                            </p:childTnLst>
                          </p:cTn>
                        </p:par>
                        <p:par>
                          <p:cTn id="346" fill="hold">
                            <p:stCondLst>
                              <p:cond delay="2650"/>
                            </p:stCondLst>
                            <p:childTnLst>
                              <p:par>
                                <p:cTn id="347" presetID="1" presetClass="exit" presetSubtype="0" fill="hold" nodeType="afterEffect">
                                  <p:stCondLst>
                                    <p:cond delay="50"/>
                                  </p:stCondLst>
                                  <p:childTnLst>
                                    <p:set>
                                      <p:cBhvr>
                                        <p:cTn id="348" dur="1" fill="hold">
                                          <p:stCondLst>
                                            <p:cond delay="0"/>
                                          </p:stCondLst>
                                        </p:cTn>
                                        <p:tgtEl>
                                          <p:spTgt spid="1499"/>
                                        </p:tgtEl>
                                        <p:attrNameLst>
                                          <p:attrName>style.visibility</p:attrName>
                                        </p:attrNameLst>
                                      </p:cBhvr>
                                      <p:to>
                                        <p:strVal val="hidden"/>
                                      </p:to>
                                    </p:set>
                                  </p:childTnLst>
                                </p:cTn>
                              </p:par>
                            </p:childTnLst>
                          </p:cTn>
                        </p:par>
                        <p:par>
                          <p:cTn id="349" fill="hold">
                            <p:stCondLst>
                              <p:cond delay="2700"/>
                            </p:stCondLst>
                            <p:childTnLst>
                              <p:par>
                                <p:cTn id="350" presetID="1" presetClass="exit" presetSubtype="0" fill="hold" nodeType="afterEffect">
                                  <p:stCondLst>
                                    <p:cond delay="50"/>
                                  </p:stCondLst>
                                  <p:childTnLst>
                                    <p:set>
                                      <p:cBhvr>
                                        <p:cTn id="351" dur="1" fill="hold">
                                          <p:stCondLst>
                                            <p:cond delay="0"/>
                                          </p:stCondLst>
                                        </p:cTn>
                                        <p:tgtEl>
                                          <p:spTgt spid="1505"/>
                                        </p:tgtEl>
                                        <p:attrNameLst>
                                          <p:attrName>style.visibility</p:attrName>
                                        </p:attrNameLst>
                                      </p:cBhvr>
                                      <p:to>
                                        <p:strVal val="hidden"/>
                                      </p:to>
                                    </p:set>
                                  </p:childTnLst>
                                </p:cTn>
                              </p:par>
                            </p:childTnLst>
                          </p:cTn>
                        </p:par>
                        <p:par>
                          <p:cTn id="352" fill="hold">
                            <p:stCondLst>
                              <p:cond delay="2750"/>
                            </p:stCondLst>
                            <p:childTnLst>
                              <p:par>
                                <p:cTn id="353" presetID="1" presetClass="entr" presetSubtype="0" fill="hold" nodeType="afterEffect">
                                  <p:stCondLst>
                                    <p:cond delay="50"/>
                                  </p:stCondLst>
                                  <p:childTnLst>
                                    <p:set>
                                      <p:cBhvr>
                                        <p:cTn id="354" dur="1" fill="hold">
                                          <p:stCondLst>
                                            <p:cond delay="0"/>
                                          </p:stCondLst>
                                        </p:cTn>
                                        <p:tgtEl>
                                          <p:spTgt spid="1537"/>
                                        </p:tgtEl>
                                        <p:attrNameLst>
                                          <p:attrName>style.visibility</p:attrName>
                                        </p:attrNameLst>
                                      </p:cBhvr>
                                      <p:to>
                                        <p:strVal val="visible"/>
                                      </p:to>
                                    </p:set>
                                  </p:childTnLst>
                                </p:cTn>
                              </p:par>
                            </p:childTnLst>
                          </p:cTn>
                        </p:par>
                        <p:par>
                          <p:cTn id="355" fill="hold">
                            <p:stCondLst>
                              <p:cond delay="2800"/>
                            </p:stCondLst>
                            <p:childTnLst>
                              <p:par>
                                <p:cTn id="356" presetID="1" presetClass="entr" presetSubtype="0" fill="hold" nodeType="afterEffect">
                                  <p:stCondLst>
                                    <p:cond delay="50"/>
                                  </p:stCondLst>
                                  <p:childTnLst>
                                    <p:set>
                                      <p:cBhvr>
                                        <p:cTn id="357" dur="1" fill="hold">
                                          <p:stCondLst>
                                            <p:cond delay="0"/>
                                          </p:stCondLst>
                                        </p:cTn>
                                        <p:tgtEl>
                                          <p:spTgt spid="1543"/>
                                        </p:tgtEl>
                                        <p:attrNameLst>
                                          <p:attrName>style.visibility</p:attrName>
                                        </p:attrNameLst>
                                      </p:cBhvr>
                                      <p:to>
                                        <p:strVal val="visible"/>
                                      </p:to>
                                    </p:set>
                                  </p:childTnLst>
                                </p:cTn>
                              </p:par>
                            </p:childTnLst>
                          </p:cTn>
                        </p:par>
                        <p:par>
                          <p:cTn id="358" fill="hold">
                            <p:stCondLst>
                              <p:cond delay="2850"/>
                            </p:stCondLst>
                            <p:childTnLst>
                              <p:par>
                                <p:cTn id="359" presetID="1" presetClass="entr" presetSubtype="0" fill="hold" nodeType="afterEffect">
                                  <p:stCondLst>
                                    <p:cond delay="50"/>
                                  </p:stCondLst>
                                  <p:childTnLst>
                                    <p:set>
                                      <p:cBhvr>
                                        <p:cTn id="360" dur="1" fill="hold">
                                          <p:stCondLst>
                                            <p:cond delay="0"/>
                                          </p:stCondLst>
                                        </p:cTn>
                                        <p:tgtEl>
                                          <p:spTgt spid="1544"/>
                                        </p:tgtEl>
                                        <p:attrNameLst>
                                          <p:attrName>style.visibility</p:attrName>
                                        </p:attrNameLst>
                                      </p:cBhvr>
                                      <p:to>
                                        <p:strVal val="visible"/>
                                      </p:to>
                                    </p:set>
                                  </p:childTnLst>
                                </p:cTn>
                              </p:par>
                              <p:par>
                                <p:cTn id="361" presetID="1" presetClass="entr" presetSubtype="0" fill="hold" nodeType="withEffect">
                                  <p:stCondLst>
                                    <p:cond delay="0"/>
                                  </p:stCondLst>
                                  <p:childTnLst>
                                    <p:set>
                                      <p:cBhvr>
                                        <p:cTn id="362" dur="1" fill="hold">
                                          <p:stCondLst>
                                            <p:cond delay="0"/>
                                          </p:stCondLst>
                                        </p:cTn>
                                        <p:tgtEl>
                                          <p:spTgt spid="1551"/>
                                        </p:tgtEl>
                                        <p:attrNameLst>
                                          <p:attrName>style.visibility</p:attrName>
                                        </p:attrNameLst>
                                      </p:cBhvr>
                                      <p:to>
                                        <p:strVal val="visible"/>
                                      </p:to>
                                    </p:set>
                                  </p:childTnLst>
                                </p:cTn>
                              </p:par>
                              <p:par>
                                <p:cTn id="363" presetID="1" presetClass="entr" presetSubtype="0" fill="hold" nodeType="withEffect">
                                  <p:stCondLst>
                                    <p:cond delay="0"/>
                                  </p:stCondLst>
                                  <p:childTnLst>
                                    <p:set>
                                      <p:cBhvr>
                                        <p:cTn id="364" dur="1" fill="hold">
                                          <p:stCondLst>
                                            <p:cond delay="0"/>
                                          </p:stCondLst>
                                        </p:cTn>
                                        <p:tgtEl>
                                          <p:spTgt spid="1555"/>
                                        </p:tgtEl>
                                        <p:attrNameLst>
                                          <p:attrName>style.visibility</p:attrName>
                                        </p:attrNameLst>
                                      </p:cBhvr>
                                      <p:to>
                                        <p:strVal val="visible"/>
                                      </p:to>
                                    </p:set>
                                  </p:childTnLst>
                                </p:cTn>
                              </p:par>
                            </p:childTnLst>
                          </p:cTn>
                        </p:par>
                        <p:par>
                          <p:cTn id="365" fill="hold">
                            <p:stCondLst>
                              <p:cond delay="2900"/>
                            </p:stCondLst>
                            <p:childTnLst>
                              <p:par>
                                <p:cTn id="366" presetID="1" presetClass="exit" presetSubtype="0" fill="hold" grpId="0" nodeType="afterEffect">
                                  <p:stCondLst>
                                    <p:cond delay="50"/>
                                  </p:stCondLst>
                                  <p:childTnLst>
                                    <p:set>
                                      <p:cBhvr>
                                        <p:cTn id="367" dur="1" fill="hold">
                                          <p:stCondLst>
                                            <p:cond delay="0"/>
                                          </p:stCondLst>
                                        </p:cTn>
                                        <p:tgtEl>
                                          <p:spTgt spid="1162"/>
                                        </p:tgtEl>
                                        <p:attrNameLst>
                                          <p:attrName>style.visibility</p:attrName>
                                        </p:attrNameLst>
                                      </p:cBhvr>
                                      <p:to>
                                        <p:strVal val="hidden"/>
                                      </p:to>
                                    </p:set>
                                  </p:childTnLst>
                                </p:cTn>
                              </p:par>
                              <p:par>
                                <p:cTn id="368" presetID="1" presetClass="entr" presetSubtype="0" fill="hold" grpId="0" nodeType="withEffect">
                                  <p:stCondLst>
                                    <p:cond delay="0"/>
                                  </p:stCondLst>
                                  <p:childTnLst>
                                    <p:set>
                                      <p:cBhvr>
                                        <p:cTn id="369" dur="1" fill="hold">
                                          <p:stCondLst>
                                            <p:cond delay="0"/>
                                          </p:stCondLst>
                                        </p:cTn>
                                        <p:tgtEl>
                                          <p:spTgt spid="1169"/>
                                        </p:tgtEl>
                                        <p:attrNameLst>
                                          <p:attrName>style.visibility</p:attrName>
                                        </p:attrNameLst>
                                      </p:cBhvr>
                                      <p:to>
                                        <p:strVal val="visible"/>
                                      </p:to>
                                    </p:set>
                                  </p:childTnLst>
                                </p:cTn>
                              </p:par>
                              <p:par>
                                <p:cTn id="370" presetID="1" presetClass="entr" presetSubtype="0" fill="hold" nodeType="withEffect">
                                  <p:stCondLst>
                                    <p:cond delay="0"/>
                                  </p:stCondLst>
                                  <p:childTnLst>
                                    <p:set>
                                      <p:cBhvr>
                                        <p:cTn id="371" dur="1" fill="hold">
                                          <p:stCondLst>
                                            <p:cond delay="0"/>
                                          </p:stCondLst>
                                        </p:cTn>
                                        <p:tgtEl>
                                          <p:spTgt spid="1556"/>
                                        </p:tgtEl>
                                        <p:attrNameLst>
                                          <p:attrName>style.visibility</p:attrName>
                                        </p:attrNameLst>
                                      </p:cBhvr>
                                      <p:to>
                                        <p:strVal val="visible"/>
                                      </p:to>
                                    </p:set>
                                  </p:childTnLst>
                                </p:cTn>
                              </p:par>
                              <p:par>
                                <p:cTn id="372" presetID="1" presetClass="entr" presetSubtype="0" fill="hold" nodeType="withEffect">
                                  <p:stCondLst>
                                    <p:cond delay="0"/>
                                  </p:stCondLst>
                                  <p:childTnLst>
                                    <p:set>
                                      <p:cBhvr>
                                        <p:cTn id="373" dur="1" fill="hold">
                                          <p:stCondLst>
                                            <p:cond delay="0"/>
                                          </p:stCondLst>
                                        </p:cTn>
                                        <p:tgtEl>
                                          <p:spTgt spid="1560"/>
                                        </p:tgtEl>
                                        <p:attrNameLst>
                                          <p:attrName>style.visibility</p:attrName>
                                        </p:attrNameLst>
                                      </p:cBhvr>
                                      <p:to>
                                        <p:strVal val="visible"/>
                                      </p:to>
                                    </p:set>
                                  </p:childTnLst>
                                </p:cTn>
                              </p:par>
                              <p:par>
                                <p:cTn id="374" presetID="1" presetClass="entr" presetSubtype="0" fill="hold" nodeType="withEffect">
                                  <p:stCondLst>
                                    <p:cond delay="0"/>
                                  </p:stCondLst>
                                  <p:childTnLst>
                                    <p:set>
                                      <p:cBhvr>
                                        <p:cTn id="375" dur="1" fill="hold">
                                          <p:stCondLst>
                                            <p:cond delay="0"/>
                                          </p:stCondLst>
                                        </p:cTn>
                                        <p:tgtEl>
                                          <p:spTgt spid="1561"/>
                                        </p:tgtEl>
                                        <p:attrNameLst>
                                          <p:attrName>style.visibility</p:attrName>
                                        </p:attrNameLst>
                                      </p:cBhvr>
                                      <p:to>
                                        <p:strVal val="visible"/>
                                      </p:to>
                                    </p:set>
                                  </p:childTnLst>
                                </p:cTn>
                              </p:par>
                            </p:childTnLst>
                          </p:cTn>
                        </p:par>
                        <p:par>
                          <p:cTn id="376" fill="hold">
                            <p:stCondLst>
                              <p:cond delay="2950"/>
                            </p:stCondLst>
                            <p:childTnLst>
                              <p:par>
                                <p:cTn id="377" presetID="1" presetClass="exit" presetSubtype="0" fill="hold" nodeType="afterEffect">
                                  <p:stCondLst>
                                    <p:cond delay="50"/>
                                  </p:stCondLst>
                                  <p:childTnLst>
                                    <p:set>
                                      <p:cBhvr>
                                        <p:cTn id="378" dur="1" fill="hold">
                                          <p:stCondLst>
                                            <p:cond delay="0"/>
                                          </p:stCondLst>
                                        </p:cTn>
                                        <p:tgtEl>
                                          <p:spTgt spid="1537"/>
                                        </p:tgtEl>
                                        <p:attrNameLst>
                                          <p:attrName>style.visibility</p:attrName>
                                        </p:attrNameLst>
                                      </p:cBhvr>
                                      <p:to>
                                        <p:strVal val="hidden"/>
                                      </p:to>
                                    </p:set>
                                  </p:childTnLst>
                                </p:cTn>
                              </p:par>
                            </p:childTnLst>
                          </p:cTn>
                        </p:par>
                        <p:par>
                          <p:cTn id="379" fill="hold">
                            <p:stCondLst>
                              <p:cond delay="3000"/>
                            </p:stCondLst>
                            <p:childTnLst>
                              <p:par>
                                <p:cTn id="380" presetID="1" presetClass="exit" presetSubtype="0" fill="hold" nodeType="afterEffect">
                                  <p:stCondLst>
                                    <p:cond delay="50"/>
                                  </p:stCondLst>
                                  <p:childTnLst>
                                    <p:set>
                                      <p:cBhvr>
                                        <p:cTn id="381" dur="1" fill="hold">
                                          <p:stCondLst>
                                            <p:cond delay="0"/>
                                          </p:stCondLst>
                                        </p:cTn>
                                        <p:tgtEl>
                                          <p:spTgt spid="1543"/>
                                        </p:tgtEl>
                                        <p:attrNameLst>
                                          <p:attrName>style.visibility</p:attrName>
                                        </p:attrNameLst>
                                      </p:cBhvr>
                                      <p:to>
                                        <p:strVal val="hidden"/>
                                      </p:to>
                                    </p:set>
                                  </p:childTnLst>
                                </p:cTn>
                              </p:par>
                            </p:childTnLst>
                          </p:cTn>
                        </p:par>
                        <p:par>
                          <p:cTn id="382" fill="hold">
                            <p:stCondLst>
                              <p:cond delay="3050"/>
                            </p:stCondLst>
                            <p:childTnLst>
                              <p:par>
                                <p:cTn id="383" presetID="1" presetClass="entr" presetSubtype="0" fill="hold" nodeType="afterEffect">
                                  <p:stCondLst>
                                    <p:cond delay="50"/>
                                  </p:stCondLst>
                                  <p:childTnLst>
                                    <p:set>
                                      <p:cBhvr>
                                        <p:cTn id="384" dur="1" fill="hold">
                                          <p:stCondLst>
                                            <p:cond delay="0"/>
                                          </p:stCondLst>
                                        </p:cTn>
                                        <p:tgtEl>
                                          <p:spTgt spid="1568"/>
                                        </p:tgtEl>
                                        <p:attrNameLst>
                                          <p:attrName>style.visibility</p:attrName>
                                        </p:attrNameLst>
                                      </p:cBhvr>
                                      <p:to>
                                        <p:strVal val="visible"/>
                                      </p:to>
                                    </p:set>
                                  </p:childTnLst>
                                </p:cTn>
                              </p:par>
                            </p:childTnLst>
                          </p:cTn>
                        </p:par>
                        <p:par>
                          <p:cTn id="385" fill="hold">
                            <p:stCondLst>
                              <p:cond delay="3100"/>
                            </p:stCondLst>
                            <p:childTnLst>
                              <p:par>
                                <p:cTn id="386" presetID="1" presetClass="entr" presetSubtype="0" fill="hold" nodeType="afterEffect">
                                  <p:stCondLst>
                                    <p:cond delay="50"/>
                                  </p:stCondLst>
                                  <p:childTnLst>
                                    <p:set>
                                      <p:cBhvr>
                                        <p:cTn id="387" dur="1" fill="hold">
                                          <p:stCondLst>
                                            <p:cond delay="0"/>
                                          </p:stCondLst>
                                        </p:cTn>
                                        <p:tgtEl>
                                          <p:spTgt spid="1574"/>
                                        </p:tgtEl>
                                        <p:attrNameLst>
                                          <p:attrName>style.visibility</p:attrName>
                                        </p:attrNameLst>
                                      </p:cBhvr>
                                      <p:to>
                                        <p:strVal val="visible"/>
                                      </p:to>
                                    </p:set>
                                  </p:childTnLst>
                                </p:cTn>
                              </p:par>
                            </p:childTnLst>
                          </p:cTn>
                        </p:par>
                        <p:par>
                          <p:cTn id="388" fill="hold">
                            <p:stCondLst>
                              <p:cond delay="3150"/>
                            </p:stCondLst>
                            <p:childTnLst>
                              <p:par>
                                <p:cTn id="389" presetID="1" presetClass="entr" presetSubtype="0" fill="hold" nodeType="afterEffect">
                                  <p:stCondLst>
                                    <p:cond delay="50"/>
                                  </p:stCondLst>
                                  <p:childTnLst>
                                    <p:set>
                                      <p:cBhvr>
                                        <p:cTn id="390" dur="1" fill="hold">
                                          <p:stCondLst>
                                            <p:cond delay="0"/>
                                          </p:stCondLst>
                                        </p:cTn>
                                        <p:tgtEl>
                                          <p:spTgt spid="1575"/>
                                        </p:tgtEl>
                                        <p:attrNameLst>
                                          <p:attrName>style.visibility</p:attrName>
                                        </p:attrNameLst>
                                      </p:cBhvr>
                                      <p:to>
                                        <p:strVal val="visible"/>
                                      </p:to>
                                    </p:set>
                                  </p:childTnLst>
                                </p:cTn>
                              </p:par>
                              <p:par>
                                <p:cTn id="391" presetID="1" presetClass="entr" presetSubtype="0" fill="hold" nodeType="withEffect">
                                  <p:stCondLst>
                                    <p:cond delay="0"/>
                                  </p:stCondLst>
                                  <p:childTnLst>
                                    <p:set>
                                      <p:cBhvr>
                                        <p:cTn id="392" dur="1" fill="hold">
                                          <p:stCondLst>
                                            <p:cond delay="0"/>
                                          </p:stCondLst>
                                        </p:cTn>
                                        <p:tgtEl>
                                          <p:spTgt spid="1582"/>
                                        </p:tgtEl>
                                        <p:attrNameLst>
                                          <p:attrName>style.visibility</p:attrName>
                                        </p:attrNameLst>
                                      </p:cBhvr>
                                      <p:to>
                                        <p:strVal val="visible"/>
                                      </p:to>
                                    </p:set>
                                  </p:childTnLst>
                                </p:cTn>
                              </p:par>
                              <p:par>
                                <p:cTn id="393" presetID="1" presetClass="entr" presetSubtype="0" fill="hold" nodeType="withEffect">
                                  <p:stCondLst>
                                    <p:cond delay="0"/>
                                  </p:stCondLst>
                                  <p:childTnLst>
                                    <p:set>
                                      <p:cBhvr>
                                        <p:cTn id="394" dur="1" fill="hold">
                                          <p:stCondLst>
                                            <p:cond delay="0"/>
                                          </p:stCondLst>
                                        </p:cTn>
                                        <p:tgtEl>
                                          <p:spTgt spid="1586"/>
                                        </p:tgtEl>
                                        <p:attrNameLst>
                                          <p:attrName>style.visibility</p:attrName>
                                        </p:attrNameLst>
                                      </p:cBhvr>
                                      <p:to>
                                        <p:strVal val="visible"/>
                                      </p:to>
                                    </p:set>
                                  </p:childTnLst>
                                </p:cTn>
                              </p:par>
                            </p:childTnLst>
                          </p:cTn>
                        </p:par>
                        <p:par>
                          <p:cTn id="395" fill="hold">
                            <p:stCondLst>
                              <p:cond delay="3200"/>
                            </p:stCondLst>
                            <p:childTnLst>
                              <p:par>
                                <p:cTn id="396" presetID="1" presetClass="exit" presetSubtype="0" fill="hold" grpId="0" nodeType="afterEffect">
                                  <p:stCondLst>
                                    <p:cond delay="50"/>
                                  </p:stCondLst>
                                  <p:childTnLst>
                                    <p:set>
                                      <p:cBhvr>
                                        <p:cTn id="397" dur="1" fill="hold">
                                          <p:stCondLst>
                                            <p:cond delay="0"/>
                                          </p:stCondLst>
                                        </p:cTn>
                                        <p:tgtEl>
                                          <p:spTgt spid="1184"/>
                                        </p:tgtEl>
                                        <p:attrNameLst>
                                          <p:attrName>style.visibility</p:attrName>
                                        </p:attrNameLst>
                                      </p:cBhvr>
                                      <p:to>
                                        <p:strVal val="hidden"/>
                                      </p:to>
                                    </p:set>
                                  </p:childTnLst>
                                </p:cTn>
                              </p:par>
                              <p:par>
                                <p:cTn id="398" presetID="1" presetClass="entr" presetSubtype="0" fill="hold" grpId="0" nodeType="withEffect">
                                  <p:stCondLst>
                                    <p:cond delay="0"/>
                                  </p:stCondLst>
                                  <p:childTnLst>
                                    <p:set>
                                      <p:cBhvr>
                                        <p:cTn id="399" dur="1" fill="hold">
                                          <p:stCondLst>
                                            <p:cond delay="0"/>
                                          </p:stCondLst>
                                        </p:cTn>
                                        <p:tgtEl>
                                          <p:spTgt spid="1189"/>
                                        </p:tgtEl>
                                        <p:attrNameLst>
                                          <p:attrName>style.visibility</p:attrName>
                                        </p:attrNameLst>
                                      </p:cBhvr>
                                      <p:to>
                                        <p:strVal val="visible"/>
                                      </p:to>
                                    </p:set>
                                  </p:childTnLst>
                                </p:cTn>
                              </p:par>
                              <p:par>
                                <p:cTn id="400" presetID="1" presetClass="entr" presetSubtype="0" fill="hold" nodeType="withEffect">
                                  <p:stCondLst>
                                    <p:cond delay="0"/>
                                  </p:stCondLst>
                                  <p:childTnLst>
                                    <p:set>
                                      <p:cBhvr>
                                        <p:cTn id="401" dur="1" fill="hold">
                                          <p:stCondLst>
                                            <p:cond delay="0"/>
                                          </p:stCondLst>
                                        </p:cTn>
                                        <p:tgtEl>
                                          <p:spTgt spid="1587"/>
                                        </p:tgtEl>
                                        <p:attrNameLst>
                                          <p:attrName>style.visibility</p:attrName>
                                        </p:attrNameLst>
                                      </p:cBhvr>
                                      <p:to>
                                        <p:strVal val="visible"/>
                                      </p:to>
                                    </p:set>
                                  </p:childTnLst>
                                </p:cTn>
                              </p:par>
                              <p:par>
                                <p:cTn id="402" presetID="1" presetClass="entr" presetSubtype="0" fill="hold" nodeType="withEffect">
                                  <p:stCondLst>
                                    <p:cond delay="0"/>
                                  </p:stCondLst>
                                  <p:childTnLst>
                                    <p:set>
                                      <p:cBhvr>
                                        <p:cTn id="403" dur="1" fill="hold">
                                          <p:stCondLst>
                                            <p:cond delay="0"/>
                                          </p:stCondLst>
                                        </p:cTn>
                                        <p:tgtEl>
                                          <p:spTgt spid="1591"/>
                                        </p:tgtEl>
                                        <p:attrNameLst>
                                          <p:attrName>style.visibility</p:attrName>
                                        </p:attrNameLst>
                                      </p:cBhvr>
                                      <p:to>
                                        <p:strVal val="visible"/>
                                      </p:to>
                                    </p:set>
                                  </p:childTnLst>
                                </p:cTn>
                              </p:par>
                              <p:par>
                                <p:cTn id="404" presetID="1" presetClass="entr" presetSubtype="0" fill="hold" nodeType="withEffect">
                                  <p:stCondLst>
                                    <p:cond delay="0"/>
                                  </p:stCondLst>
                                  <p:childTnLst>
                                    <p:set>
                                      <p:cBhvr>
                                        <p:cTn id="405" dur="1" fill="hold">
                                          <p:stCondLst>
                                            <p:cond delay="0"/>
                                          </p:stCondLst>
                                        </p:cTn>
                                        <p:tgtEl>
                                          <p:spTgt spid="1592"/>
                                        </p:tgtEl>
                                        <p:attrNameLst>
                                          <p:attrName>style.visibility</p:attrName>
                                        </p:attrNameLst>
                                      </p:cBhvr>
                                      <p:to>
                                        <p:strVal val="visible"/>
                                      </p:to>
                                    </p:set>
                                  </p:childTnLst>
                                </p:cTn>
                              </p:par>
                            </p:childTnLst>
                          </p:cTn>
                        </p:par>
                        <p:par>
                          <p:cTn id="406" fill="hold">
                            <p:stCondLst>
                              <p:cond delay="3250"/>
                            </p:stCondLst>
                            <p:childTnLst>
                              <p:par>
                                <p:cTn id="407" presetID="1" presetClass="exit" presetSubtype="0" fill="hold" nodeType="afterEffect">
                                  <p:stCondLst>
                                    <p:cond delay="50"/>
                                  </p:stCondLst>
                                  <p:childTnLst>
                                    <p:set>
                                      <p:cBhvr>
                                        <p:cTn id="408" dur="1" fill="hold">
                                          <p:stCondLst>
                                            <p:cond delay="0"/>
                                          </p:stCondLst>
                                        </p:cTn>
                                        <p:tgtEl>
                                          <p:spTgt spid="1461"/>
                                        </p:tgtEl>
                                        <p:attrNameLst>
                                          <p:attrName>style.visibility</p:attrName>
                                        </p:attrNameLst>
                                      </p:cBhvr>
                                      <p:to>
                                        <p:strVal val="hidden"/>
                                      </p:to>
                                    </p:set>
                                  </p:childTnLst>
                                </p:cTn>
                              </p:par>
                            </p:childTnLst>
                          </p:cTn>
                        </p:par>
                        <p:par>
                          <p:cTn id="409" fill="hold">
                            <p:stCondLst>
                              <p:cond delay="3300"/>
                            </p:stCondLst>
                            <p:childTnLst>
                              <p:par>
                                <p:cTn id="410" presetID="1" presetClass="exit" presetSubtype="0" fill="hold" nodeType="afterEffect">
                                  <p:stCondLst>
                                    <p:cond delay="50"/>
                                  </p:stCondLst>
                                  <p:childTnLst>
                                    <p:set>
                                      <p:cBhvr>
                                        <p:cTn id="411" dur="1" fill="hold">
                                          <p:stCondLst>
                                            <p:cond delay="0"/>
                                          </p:stCondLst>
                                        </p:cTn>
                                        <p:tgtEl>
                                          <p:spTgt spid="1467"/>
                                        </p:tgtEl>
                                        <p:attrNameLst>
                                          <p:attrName>style.visibility</p:attrName>
                                        </p:attrNameLst>
                                      </p:cBhvr>
                                      <p:to>
                                        <p:strVal val="hidden"/>
                                      </p:to>
                                    </p:set>
                                  </p:childTnLst>
                                </p:cTn>
                              </p:par>
                            </p:childTnLst>
                          </p:cTn>
                        </p:par>
                        <p:par>
                          <p:cTn id="412" fill="hold">
                            <p:stCondLst>
                              <p:cond delay="3350"/>
                            </p:stCondLst>
                            <p:childTnLst>
                              <p:par>
                                <p:cTn id="413" presetID="1" presetClass="entr" presetSubtype="0" fill="hold" nodeType="afterEffect">
                                  <p:stCondLst>
                                    <p:cond delay="50"/>
                                  </p:stCondLst>
                                  <p:childTnLst>
                                    <p:set>
                                      <p:cBhvr>
                                        <p:cTn id="414" dur="1" fill="hold">
                                          <p:stCondLst>
                                            <p:cond delay="0"/>
                                          </p:stCondLst>
                                        </p:cTn>
                                        <p:tgtEl>
                                          <p:spTgt spid="1599"/>
                                        </p:tgtEl>
                                        <p:attrNameLst>
                                          <p:attrName>style.visibility</p:attrName>
                                        </p:attrNameLst>
                                      </p:cBhvr>
                                      <p:to>
                                        <p:strVal val="visible"/>
                                      </p:to>
                                    </p:set>
                                  </p:childTnLst>
                                </p:cTn>
                              </p:par>
                            </p:childTnLst>
                          </p:cTn>
                        </p:par>
                        <p:par>
                          <p:cTn id="415" fill="hold">
                            <p:stCondLst>
                              <p:cond delay="3400"/>
                            </p:stCondLst>
                            <p:childTnLst>
                              <p:par>
                                <p:cTn id="416" presetID="1" presetClass="entr" presetSubtype="0" fill="hold" nodeType="afterEffect">
                                  <p:stCondLst>
                                    <p:cond delay="50"/>
                                  </p:stCondLst>
                                  <p:childTnLst>
                                    <p:set>
                                      <p:cBhvr>
                                        <p:cTn id="417" dur="1" fill="hold">
                                          <p:stCondLst>
                                            <p:cond delay="0"/>
                                          </p:stCondLst>
                                        </p:cTn>
                                        <p:tgtEl>
                                          <p:spTgt spid="1605"/>
                                        </p:tgtEl>
                                        <p:attrNameLst>
                                          <p:attrName>style.visibility</p:attrName>
                                        </p:attrNameLst>
                                      </p:cBhvr>
                                      <p:to>
                                        <p:strVal val="visible"/>
                                      </p:to>
                                    </p:set>
                                  </p:childTnLst>
                                </p:cTn>
                              </p:par>
                            </p:childTnLst>
                          </p:cTn>
                        </p:par>
                        <p:par>
                          <p:cTn id="418" fill="hold">
                            <p:stCondLst>
                              <p:cond delay="3450"/>
                            </p:stCondLst>
                            <p:childTnLst>
                              <p:par>
                                <p:cTn id="419" presetID="1" presetClass="entr" presetSubtype="0" fill="hold" nodeType="afterEffect">
                                  <p:stCondLst>
                                    <p:cond delay="50"/>
                                  </p:stCondLst>
                                  <p:childTnLst>
                                    <p:set>
                                      <p:cBhvr>
                                        <p:cTn id="420" dur="1" fill="hold">
                                          <p:stCondLst>
                                            <p:cond delay="0"/>
                                          </p:stCondLst>
                                        </p:cTn>
                                        <p:tgtEl>
                                          <p:spTgt spid="1606"/>
                                        </p:tgtEl>
                                        <p:attrNameLst>
                                          <p:attrName>style.visibility</p:attrName>
                                        </p:attrNameLst>
                                      </p:cBhvr>
                                      <p:to>
                                        <p:strVal val="visible"/>
                                      </p:to>
                                    </p:set>
                                  </p:childTnLst>
                                </p:cTn>
                              </p:par>
                              <p:par>
                                <p:cTn id="421" presetID="1" presetClass="entr" presetSubtype="0" fill="hold" nodeType="withEffect">
                                  <p:stCondLst>
                                    <p:cond delay="0"/>
                                  </p:stCondLst>
                                  <p:childTnLst>
                                    <p:set>
                                      <p:cBhvr>
                                        <p:cTn id="422" dur="1" fill="hold">
                                          <p:stCondLst>
                                            <p:cond delay="0"/>
                                          </p:stCondLst>
                                        </p:cTn>
                                        <p:tgtEl>
                                          <p:spTgt spid="1613"/>
                                        </p:tgtEl>
                                        <p:attrNameLst>
                                          <p:attrName>style.visibility</p:attrName>
                                        </p:attrNameLst>
                                      </p:cBhvr>
                                      <p:to>
                                        <p:strVal val="visible"/>
                                      </p:to>
                                    </p:set>
                                  </p:childTnLst>
                                </p:cTn>
                              </p:par>
                              <p:par>
                                <p:cTn id="423" presetID="1" presetClass="entr" presetSubtype="0" fill="hold" nodeType="withEffect">
                                  <p:stCondLst>
                                    <p:cond delay="0"/>
                                  </p:stCondLst>
                                  <p:childTnLst>
                                    <p:set>
                                      <p:cBhvr>
                                        <p:cTn id="424" dur="1" fill="hold">
                                          <p:stCondLst>
                                            <p:cond delay="0"/>
                                          </p:stCondLst>
                                        </p:cTn>
                                        <p:tgtEl>
                                          <p:spTgt spid="1617"/>
                                        </p:tgtEl>
                                        <p:attrNameLst>
                                          <p:attrName>style.visibility</p:attrName>
                                        </p:attrNameLst>
                                      </p:cBhvr>
                                      <p:to>
                                        <p:strVal val="visible"/>
                                      </p:to>
                                    </p:set>
                                  </p:childTnLst>
                                </p:cTn>
                              </p:par>
                            </p:childTnLst>
                          </p:cTn>
                        </p:par>
                        <p:par>
                          <p:cTn id="425" fill="hold">
                            <p:stCondLst>
                              <p:cond delay="3500"/>
                            </p:stCondLst>
                            <p:childTnLst>
                              <p:par>
                                <p:cTn id="426" presetID="1" presetClass="exit" presetSubtype="0" fill="hold" nodeType="afterEffect">
                                  <p:stCondLst>
                                    <p:cond delay="50"/>
                                  </p:stCondLst>
                                  <p:childTnLst>
                                    <p:set>
                                      <p:cBhvr>
                                        <p:cTn id="427" dur="1" fill="hold">
                                          <p:stCondLst>
                                            <p:cond delay="0"/>
                                          </p:stCondLst>
                                        </p:cTn>
                                        <p:tgtEl>
                                          <p:spTgt spid="1518"/>
                                        </p:tgtEl>
                                        <p:attrNameLst>
                                          <p:attrName>style.visibility</p:attrName>
                                        </p:attrNameLst>
                                      </p:cBhvr>
                                      <p:to>
                                        <p:strVal val="hidden"/>
                                      </p:to>
                                    </p:set>
                                  </p:childTnLst>
                                </p:cTn>
                              </p:par>
                            </p:childTnLst>
                          </p:cTn>
                        </p:par>
                        <p:par>
                          <p:cTn id="428" fill="hold">
                            <p:stCondLst>
                              <p:cond delay="3550"/>
                            </p:stCondLst>
                            <p:childTnLst>
                              <p:par>
                                <p:cTn id="429" presetID="1" presetClass="exit" presetSubtype="0" fill="hold" nodeType="afterEffect">
                                  <p:stCondLst>
                                    <p:cond delay="50"/>
                                  </p:stCondLst>
                                  <p:childTnLst>
                                    <p:set>
                                      <p:cBhvr>
                                        <p:cTn id="430" dur="1" fill="hold">
                                          <p:stCondLst>
                                            <p:cond delay="0"/>
                                          </p:stCondLst>
                                        </p:cTn>
                                        <p:tgtEl>
                                          <p:spTgt spid="1524"/>
                                        </p:tgtEl>
                                        <p:attrNameLst>
                                          <p:attrName>style.visibility</p:attrName>
                                        </p:attrNameLst>
                                      </p:cBhvr>
                                      <p:to>
                                        <p:strVal val="hidden"/>
                                      </p:to>
                                    </p:set>
                                  </p:childTnLst>
                                </p:cTn>
                              </p:par>
                            </p:childTnLst>
                          </p:cTn>
                        </p:par>
                        <p:par>
                          <p:cTn id="431" fill="hold">
                            <p:stCondLst>
                              <p:cond delay="3600"/>
                            </p:stCondLst>
                            <p:childTnLst>
                              <p:par>
                                <p:cTn id="432" presetID="1" presetClass="entr" presetSubtype="0" fill="hold" nodeType="afterEffect">
                                  <p:stCondLst>
                                    <p:cond delay="50"/>
                                  </p:stCondLst>
                                  <p:childTnLst>
                                    <p:set>
                                      <p:cBhvr>
                                        <p:cTn id="433" dur="1" fill="hold">
                                          <p:stCondLst>
                                            <p:cond delay="0"/>
                                          </p:stCondLst>
                                        </p:cTn>
                                        <p:tgtEl>
                                          <p:spTgt spid="1618"/>
                                        </p:tgtEl>
                                        <p:attrNameLst>
                                          <p:attrName>style.visibility</p:attrName>
                                        </p:attrNameLst>
                                      </p:cBhvr>
                                      <p:to>
                                        <p:strVal val="visible"/>
                                      </p:to>
                                    </p:set>
                                  </p:childTnLst>
                                </p:cTn>
                              </p:par>
                            </p:childTnLst>
                          </p:cTn>
                        </p:par>
                        <p:par>
                          <p:cTn id="434" fill="hold">
                            <p:stCondLst>
                              <p:cond delay="3650"/>
                            </p:stCondLst>
                            <p:childTnLst>
                              <p:par>
                                <p:cTn id="435" presetID="1" presetClass="entr" presetSubtype="0" fill="hold" nodeType="afterEffect">
                                  <p:stCondLst>
                                    <p:cond delay="50"/>
                                  </p:stCondLst>
                                  <p:childTnLst>
                                    <p:set>
                                      <p:cBhvr>
                                        <p:cTn id="436" dur="1" fill="hold">
                                          <p:stCondLst>
                                            <p:cond delay="0"/>
                                          </p:stCondLst>
                                        </p:cTn>
                                        <p:tgtEl>
                                          <p:spTgt spid="1624"/>
                                        </p:tgtEl>
                                        <p:attrNameLst>
                                          <p:attrName>style.visibility</p:attrName>
                                        </p:attrNameLst>
                                      </p:cBhvr>
                                      <p:to>
                                        <p:strVal val="visible"/>
                                      </p:to>
                                    </p:set>
                                  </p:childTnLst>
                                </p:cTn>
                              </p:par>
                            </p:childTnLst>
                          </p:cTn>
                        </p:par>
                        <p:par>
                          <p:cTn id="437" fill="hold">
                            <p:stCondLst>
                              <p:cond delay="3700"/>
                            </p:stCondLst>
                            <p:childTnLst>
                              <p:par>
                                <p:cTn id="438" presetID="1" presetClass="entr" presetSubtype="0" fill="hold" nodeType="afterEffect">
                                  <p:stCondLst>
                                    <p:cond delay="50"/>
                                  </p:stCondLst>
                                  <p:childTnLst>
                                    <p:set>
                                      <p:cBhvr>
                                        <p:cTn id="439" dur="1" fill="hold">
                                          <p:stCondLst>
                                            <p:cond delay="0"/>
                                          </p:stCondLst>
                                        </p:cTn>
                                        <p:tgtEl>
                                          <p:spTgt spid="1625"/>
                                        </p:tgtEl>
                                        <p:attrNameLst>
                                          <p:attrName>style.visibility</p:attrName>
                                        </p:attrNameLst>
                                      </p:cBhvr>
                                      <p:to>
                                        <p:strVal val="visible"/>
                                      </p:to>
                                    </p:set>
                                  </p:childTnLst>
                                </p:cTn>
                              </p:par>
                              <p:par>
                                <p:cTn id="440" presetID="1" presetClass="entr" presetSubtype="0" fill="hold" nodeType="withEffect">
                                  <p:stCondLst>
                                    <p:cond delay="0"/>
                                  </p:stCondLst>
                                  <p:childTnLst>
                                    <p:set>
                                      <p:cBhvr>
                                        <p:cTn id="441" dur="1" fill="hold">
                                          <p:stCondLst>
                                            <p:cond delay="0"/>
                                          </p:stCondLst>
                                        </p:cTn>
                                        <p:tgtEl>
                                          <p:spTgt spid="1632"/>
                                        </p:tgtEl>
                                        <p:attrNameLst>
                                          <p:attrName>style.visibility</p:attrName>
                                        </p:attrNameLst>
                                      </p:cBhvr>
                                      <p:to>
                                        <p:strVal val="visible"/>
                                      </p:to>
                                    </p:set>
                                  </p:childTnLst>
                                </p:cTn>
                              </p:par>
                              <p:par>
                                <p:cTn id="442" presetID="1" presetClass="entr" presetSubtype="0" fill="hold" nodeType="withEffect">
                                  <p:stCondLst>
                                    <p:cond delay="0"/>
                                  </p:stCondLst>
                                  <p:childTnLst>
                                    <p:set>
                                      <p:cBhvr>
                                        <p:cTn id="443" dur="1" fill="hold">
                                          <p:stCondLst>
                                            <p:cond delay="0"/>
                                          </p:stCondLst>
                                        </p:cTn>
                                        <p:tgtEl>
                                          <p:spTgt spid="1636"/>
                                        </p:tgtEl>
                                        <p:attrNameLst>
                                          <p:attrName>style.visibility</p:attrName>
                                        </p:attrNameLst>
                                      </p:cBhvr>
                                      <p:to>
                                        <p:strVal val="visible"/>
                                      </p:to>
                                    </p:set>
                                  </p:childTnLst>
                                </p:cTn>
                              </p:par>
                            </p:childTnLst>
                          </p:cTn>
                        </p:par>
                        <p:par>
                          <p:cTn id="444" fill="hold">
                            <p:stCondLst>
                              <p:cond delay="3750"/>
                            </p:stCondLst>
                            <p:childTnLst>
                              <p:par>
                                <p:cTn id="445" presetID="1" presetClass="exit" presetSubtype="0" fill="hold" nodeType="afterEffect">
                                  <p:stCondLst>
                                    <p:cond delay="50"/>
                                  </p:stCondLst>
                                  <p:childTnLst>
                                    <p:set>
                                      <p:cBhvr>
                                        <p:cTn id="446" dur="1" fill="hold">
                                          <p:stCondLst>
                                            <p:cond delay="0"/>
                                          </p:stCondLst>
                                        </p:cTn>
                                        <p:tgtEl>
                                          <p:spTgt spid="1349"/>
                                        </p:tgtEl>
                                        <p:attrNameLst>
                                          <p:attrName>style.visibility</p:attrName>
                                        </p:attrNameLst>
                                      </p:cBhvr>
                                      <p:to>
                                        <p:strVal val="hidden"/>
                                      </p:to>
                                    </p:set>
                                  </p:childTnLst>
                                </p:cTn>
                              </p:par>
                            </p:childTnLst>
                          </p:cTn>
                        </p:par>
                        <p:par>
                          <p:cTn id="447" fill="hold">
                            <p:stCondLst>
                              <p:cond delay="3800"/>
                            </p:stCondLst>
                            <p:childTnLst>
                              <p:par>
                                <p:cTn id="448" presetID="1" presetClass="exit" presetSubtype="0" fill="hold" nodeType="afterEffect">
                                  <p:stCondLst>
                                    <p:cond delay="50"/>
                                  </p:stCondLst>
                                  <p:childTnLst>
                                    <p:set>
                                      <p:cBhvr>
                                        <p:cTn id="449" dur="1" fill="hold">
                                          <p:stCondLst>
                                            <p:cond delay="0"/>
                                          </p:stCondLst>
                                        </p:cTn>
                                        <p:tgtEl>
                                          <p:spTgt spid="1355"/>
                                        </p:tgtEl>
                                        <p:attrNameLst>
                                          <p:attrName>style.visibility</p:attrName>
                                        </p:attrNameLst>
                                      </p:cBhvr>
                                      <p:to>
                                        <p:strVal val="hidden"/>
                                      </p:to>
                                    </p:set>
                                  </p:childTnLst>
                                </p:cTn>
                              </p:par>
                            </p:childTnLst>
                          </p:cTn>
                        </p:par>
                        <p:par>
                          <p:cTn id="450" fill="hold">
                            <p:stCondLst>
                              <p:cond delay="3850"/>
                            </p:stCondLst>
                            <p:childTnLst>
                              <p:par>
                                <p:cTn id="451" presetID="1" presetClass="entr" presetSubtype="0" fill="hold" nodeType="afterEffect">
                                  <p:stCondLst>
                                    <p:cond delay="50"/>
                                  </p:stCondLst>
                                  <p:childTnLst>
                                    <p:set>
                                      <p:cBhvr>
                                        <p:cTn id="452" dur="1" fill="hold">
                                          <p:stCondLst>
                                            <p:cond delay="0"/>
                                          </p:stCondLst>
                                        </p:cTn>
                                        <p:tgtEl>
                                          <p:spTgt spid="1637"/>
                                        </p:tgtEl>
                                        <p:attrNameLst>
                                          <p:attrName>style.visibility</p:attrName>
                                        </p:attrNameLst>
                                      </p:cBhvr>
                                      <p:to>
                                        <p:strVal val="visible"/>
                                      </p:to>
                                    </p:set>
                                  </p:childTnLst>
                                </p:cTn>
                              </p:par>
                            </p:childTnLst>
                          </p:cTn>
                        </p:par>
                        <p:par>
                          <p:cTn id="453" fill="hold">
                            <p:stCondLst>
                              <p:cond delay="3900"/>
                            </p:stCondLst>
                            <p:childTnLst>
                              <p:par>
                                <p:cTn id="454" presetID="1" presetClass="entr" presetSubtype="0" fill="hold" nodeType="afterEffect">
                                  <p:stCondLst>
                                    <p:cond delay="50"/>
                                  </p:stCondLst>
                                  <p:childTnLst>
                                    <p:set>
                                      <p:cBhvr>
                                        <p:cTn id="455" dur="1" fill="hold">
                                          <p:stCondLst>
                                            <p:cond delay="0"/>
                                          </p:stCondLst>
                                        </p:cTn>
                                        <p:tgtEl>
                                          <p:spTgt spid="1643"/>
                                        </p:tgtEl>
                                        <p:attrNameLst>
                                          <p:attrName>style.visibility</p:attrName>
                                        </p:attrNameLst>
                                      </p:cBhvr>
                                      <p:to>
                                        <p:strVal val="visible"/>
                                      </p:to>
                                    </p:set>
                                  </p:childTnLst>
                                </p:cTn>
                              </p:par>
                            </p:childTnLst>
                          </p:cTn>
                        </p:par>
                        <p:par>
                          <p:cTn id="456" fill="hold">
                            <p:stCondLst>
                              <p:cond delay="3950"/>
                            </p:stCondLst>
                            <p:childTnLst>
                              <p:par>
                                <p:cTn id="457" presetID="1" presetClass="entr" presetSubtype="0" fill="hold" nodeType="afterEffect">
                                  <p:stCondLst>
                                    <p:cond delay="50"/>
                                  </p:stCondLst>
                                  <p:childTnLst>
                                    <p:set>
                                      <p:cBhvr>
                                        <p:cTn id="458" dur="1" fill="hold">
                                          <p:stCondLst>
                                            <p:cond delay="0"/>
                                          </p:stCondLst>
                                        </p:cTn>
                                        <p:tgtEl>
                                          <p:spTgt spid="1644"/>
                                        </p:tgtEl>
                                        <p:attrNameLst>
                                          <p:attrName>style.visibility</p:attrName>
                                        </p:attrNameLst>
                                      </p:cBhvr>
                                      <p:to>
                                        <p:strVal val="visible"/>
                                      </p:to>
                                    </p:set>
                                  </p:childTnLst>
                                </p:cTn>
                              </p:par>
                              <p:par>
                                <p:cTn id="459" presetID="1" presetClass="entr" presetSubtype="0" fill="hold" nodeType="withEffect">
                                  <p:stCondLst>
                                    <p:cond delay="0"/>
                                  </p:stCondLst>
                                  <p:childTnLst>
                                    <p:set>
                                      <p:cBhvr>
                                        <p:cTn id="460" dur="1" fill="hold">
                                          <p:stCondLst>
                                            <p:cond delay="0"/>
                                          </p:stCondLst>
                                        </p:cTn>
                                        <p:tgtEl>
                                          <p:spTgt spid="1651"/>
                                        </p:tgtEl>
                                        <p:attrNameLst>
                                          <p:attrName>style.visibility</p:attrName>
                                        </p:attrNameLst>
                                      </p:cBhvr>
                                      <p:to>
                                        <p:strVal val="visible"/>
                                      </p:to>
                                    </p:set>
                                  </p:childTnLst>
                                </p:cTn>
                              </p:par>
                              <p:par>
                                <p:cTn id="461" presetID="1" presetClass="entr" presetSubtype="0" fill="hold" nodeType="withEffect">
                                  <p:stCondLst>
                                    <p:cond delay="0"/>
                                  </p:stCondLst>
                                  <p:childTnLst>
                                    <p:set>
                                      <p:cBhvr>
                                        <p:cTn id="462" dur="1" fill="hold">
                                          <p:stCondLst>
                                            <p:cond delay="0"/>
                                          </p:stCondLst>
                                        </p:cTn>
                                        <p:tgtEl>
                                          <p:spTgt spid="1655"/>
                                        </p:tgtEl>
                                        <p:attrNameLst>
                                          <p:attrName>style.visibility</p:attrName>
                                        </p:attrNameLst>
                                      </p:cBhvr>
                                      <p:to>
                                        <p:strVal val="visible"/>
                                      </p:to>
                                    </p:set>
                                  </p:childTnLst>
                                </p:cTn>
                              </p:par>
                            </p:childTnLst>
                          </p:cTn>
                        </p:par>
                        <p:par>
                          <p:cTn id="463" fill="hold">
                            <p:stCondLst>
                              <p:cond delay="4000"/>
                            </p:stCondLst>
                            <p:childTnLst>
                              <p:par>
                                <p:cTn id="464" presetID="1" presetClass="exit" presetSubtype="0" fill="hold" nodeType="afterEffect">
                                  <p:stCondLst>
                                    <p:cond delay="50"/>
                                  </p:stCondLst>
                                  <p:childTnLst>
                                    <p:set>
                                      <p:cBhvr>
                                        <p:cTn id="465" dur="1" fill="hold">
                                          <p:stCondLst>
                                            <p:cond delay="0"/>
                                          </p:stCondLst>
                                        </p:cTn>
                                        <p:tgtEl>
                                          <p:spTgt spid="1568"/>
                                        </p:tgtEl>
                                        <p:attrNameLst>
                                          <p:attrName>style.visibility</p:attrName>
                                        </p:attrNameLst>
                                      </p:cBhvr>
                                      <p:to>
                                        <p:strVal val="hidden"/>
                                      </p:to>
                                    </p:set>
                                  </p:childTnLst>
                                </p:cTn>
                              </p:par>
                            </p:childTnLst>
                          </p:cTn>
                        </p:par>
                        <p:par>
                          <p:cTn id="466" fill="hold">
                            <p:stCondLst>
                              <p:cond delay="4050"/>
                            </p:stCondLst>
                            <p:childTnLst>
                              <p:par>
                                <p:cTn id="467" presetID="1" presetClass="exit" presetSubtype="0" fill="hold" nodeType="afterEffect">
                                  <p:stCondLst>
                                    <p:cond delay="50"/>
                                  </p:stCondLst>
                                  <p:childTnLst>
                                    <p:set>
                                      <p:cBhvr>
                                        <p:cTn id="468" dur="1" fill="hold">
                                          <p:stCondLst>
                                            <p:cond delay="0"/>
                                          </p:stCondLst>
                                        </p:cTn>
                                        <p:tgtEl>
                                          <p:spTgt spid="1574"/>
                                        </p:tgtEl>
                                        <p:attrNameLst>
                                          <p:attrName>style.visibility</p:attrName>
                                        </p:attrNameLst>
                                      </p:cBhvr>
                                      <p:to>
                                        <p:strVal val="hidden"/>
                                      </p:to>
                                    </p:set>
                                  </p:childTnLst>
                                </p:cTn>
                              </p:par>
                            </p:childTnLst>
                          </p:cTn>
                        </p:par>
                        <p:par>
                          <p:cTn id="469" fill="hold">
                            <p:stCondLst>
                              <p:cond delay="4100"/>
                            </p:stCondLst>
                            <p:childTnLst>
                              <p:par>
                                <p:cTn id="470" presetID="1" presetClass="entr" presetSubtype="0" fill="hold" nodeType="afterEffect">
                                  <p:stCondLst>
                                    <p:cond delay="50"/>
                                  </p:stCondLst>
                                  <p:childTnLst>
                                    <p:set>
                                      <p:cBhvr>
                                        <p:cTn id="471" dur="1" fill="hold">
                                          <p:stCondLst>
                                            <p:cond delay="0"/>
                                          </p:stCondLst>
                                        </p:cTn>
                                        <p:tgtEl>
                                          <p:spTgt spid="1656"/>
                                        </p:tgtEl>
                                        <p:attrNameLst>
                                          <p:attrName>style.visibility</p:attrName>
                                        </p:attrNameLst>
                                      </p:cBhvr>
                                      <p:to>
                                        <p:strVal val="visible"/>
                                      </p:to>
                                    </p:set>
                                  </p:childTnLst>
                                </p:cTn>
                              </p:par>
                            </p:childTnLst>
                          </p:cTn>
                        </p:par>
                        <p:par>
                          <p:cTn id="472" fill="hold">
                            <p:stCondLst>
                              <p:cond delay="4150"/>
                            </p:stCondLst>
                            <p:childTnLst>
                              <p:par>
                                <p:cTn id="473" presetID="1" presetClass="entr" presetSubtype="0" fill="hold" nodeType="afterEffect">
                                  <p:stCondLst>
                                    <p:cond delay="50"/>
                                  </p:stCondLst>
                                  <p:childTnLst>
                                    <p:set>
                                      <p:cBhvr>
                                        <p:cTn id="474" dur="1" fill="hold">
                                          <p:stCondLst>
                                            <p:cond delay="0"/>
                                          </p:stCondLst>
                                        </p:cTn>
                                        <p:tgtEl>
                                          <p:spTgt spid="1662"/>
                                        </p:tgtEl>
                                        <p:attrNameLst>
                                          <p:attrName>style.visibility</p:attrName>
                                        </p:attrNameLst>
                                      </p:cBhvr>
                                      <p:to>
                                        <p:strVal val="visible"/>
                                      </p:to>
                                    </p:set>
                                  </p:childTnLst>
                                </p:cTn>
                              </p:par>
                            </p:childTnLst>
                          </p:cTn>
                        </p:par>
                        <p:par>
                          <p:cTn id="475" fill="hold">
                            <p:stCondLst>
                              <p:cond delay="4200"/>
                            </p:stCondLst>
                            <p:childTnLst>
                              <p:par>
                                <p:cTn id="476" presetID="1" presetClass="entr" presetSubtype="0" fill="hold" nodeType="afterEffect">
                                  <p:stCondLst>
                                    <p:cond delay="50"/>
                                  </p:stCondLst>
                                  <p:childTnLst>
                                    <p:set>
                                      <p:cBhvr>
                                        <p:cTn id="477" dur="1" fill="hold">
                                          <p:stCondLst>
                                            <p:cond delay="0"/>
                                          </p:stCondLst>
                                        </p:cTn>
                                        <p:tgtEl>
                                          <p:spTgt spid="1663"/>
                                        </p:tgtEl>
                                        <p:attrNameLst>
                                          <p:attrName>style.visibility</p:attrName>
                                        </p:attrNameLst>
                                      </p:cBhvr>
                                      <p:to>
                                        <p:strVal val="visible"/>
                                      </p:to>
                                    </p:set>
                                  </p:childTnLst>
                                </p:cTn>
                              </p:par>
                              <p:par>
                                <p:cTn id="478" presetID="1" presetClass="entr" presetSubtype="0" fill="hold" nodeType="withEffect">
                                  <p:stCondLst>
                                    <p:cond delay="0"/>
                                  </p:stCondLst>
                                  <p:childTnLst>
                                    <p:set>
                                      <p:cBhvr>
                                        <p:cTn id="479" dur="1" fill="hold">
                                          <p:stCondLst>
                                            <p:cond delay="0"/>
                                          </p:stCondLst>
                                        </p:cTn>
                                        <p:tgtEl>
                                          <p:spTgt spid="1670"/>
                                        </p:tgtEl>
                                        <p:attrNameLst>
                                          <p:attrName>style.visibility</p:attrName>
                                        </p:attrNameLst>
                                      </p:cBhvr>
                                      <p:to>
                                        <p:strVal val="visible"/>
                                      </p:to>
                                    </p:set>
                                  </p:childTnLst>
                                </p:cTn>
                              </p:par>
                              <p:par>
                                <p:cTn id="480" presetID="1" presetClass="entr" presetSubtype="0" fill="hold" nodeType="withEffect">
                                  <p:stCondLst>
                                    <p:cond delay="0"/>
                                  </p:stCondLst>
                                  <p:childTnLst>
                                    <p:set>
                                      <p:cBhvr>
                                        <p:cTn id="481" dur="1" fill="hold">
                                          <p:stCondLst>
                                            <p:cond delay="0"/>
                                          </p:stCondLst>
                                        </p:cTn>
                                        <p:tgtEl>
                                          <p:spTgt spid="1674"/>
                                        </p:tgtEl>
                                        <p:attrNameLst>
                                          <p:attrName>style.visibility</p:attrName>
                                        </p:attrNameLst>
                                      </p:cBhvr>
                                      <p:to>
                                        <p:strVal val="visible"/>
                                      </p:to>
                                    </p:set>
                                  </p:childTnLst>
                                </p:cTn>
                              </p:par>
                            </p:childTnLst>
                          </p:cTn>
                        </p:par>
                        <p:par>
                          <p:cTn id="482" fill="hold">
                            <p:stCondLst>
                              <p:cond delay="4250"/>
                            </p:stCondLst>
                            <p:childTnLst>
                              <p:par>
                                <p:cTn id="483" presetID="1" presetClass="exit" presetSubtype="0" fill="hold" nodeType="afterEffect">
                                  <p:stCondLst>
                                    <p:cond delay="50"/>
                                  </p:stCondLst>
                                  <p:childTnLst>
                                    <p:set>
                                      <p:cBhvr>
                                        <p:cTn id="484" dur="1" fill="hold">
                                          <p:stCondLst>
                                            <p:cond delay="0"/>
                                          </p:stCondLst>
                                        </p:cTn>
                                        <p:tgtEl>
                                          <p:spTgt spid="1599"/>
                                        </p:tgtEl>
                                        <p:attrNameLst>
                                          <p:attrName>style.visibility</p:attrName>
                                        </p:attrNameLst>
                                      </p:cBhvr>
                                      <p:to>
                                        <p:strVal val="hidden"/>
                                      </p:to>
                                    </p:set>
                                  </p:childTnLst>
                                </p:cTn>
                              </p:par>
                            </p:childTnLst>
                          </p:cTn>
                        </p:par>
                        <p:par>
                          <p:cTn id="485" fill="hold">
                            <p:stCondLst>
                              <p:cond delay="4300"/>
                            </p:stCondLst>
                            <p:childTnLst>
                              <p:par>
                                <p:cTn id="486" presetID="1" presetClass="exit" presetSubtype="0" fill="hold" nodeType="afterEffect">
                                  <p:stCondLst>
                                    <p:cond delay="50"/>
                                  </p:stCondLst>
                                  <p:childTnLst>
                                    <p:set>
                                      <p:cBhvr>
                                        <p:cTn id="487" dur="1" fill="hold">
                                          <p:stCondLst>
                                            <p:cond delay="0"/>
                                          </p:stCondLst>
                                        </p:cTn>
                                        <p:tgtEl>
                                          <p:spTgt spid="1605"/>
                                        </p:tgtEl>
                                        <p:attrNameLst>
                                          <p:attrName>style.visibility</p:attrName>
                                        </p:attrNameLst>
                                      </p:cBhvr>
                                      <p:to>
                                        <p:strVal val="hidden"/>
                                      </p:to>
                                    </p:set>
                                  </p:childTnLst>
                                </p:cTn>
                              </p:par>
                            </p:childTnLst>
                          </p:cTn>
                        </p:par>
                        <p:par>
                          <p:cTn id="488" fill="hold">
                            <p:stCondLst>
                              <p:cond delay="4350"/>
                            </p:stCondLst>
                            <p:childTnLst>
                              <p:par>
                                <p:cTn id="489" presetID="1" presetClass="entr" presetSubtype="0" fill="hold" nodeType="afterEffect">
                                  <p:stCondLst>
                                    <p:cond delay="50"/>
                                  </p:stCondLst>
                                  <p:childTnLst>
                                    <p:set>
                                      <p:cBhvr>
                                        <p:cTn id="490" dur="1" fill="hold">
                                          <p:stCondLst>
                                            <p:cond delay="0"/>
                                          </p:stCondLst>
                                        </p:cTn>
                                        <p:tgtEl>
                                          <p:spTgt spid="1675"/>
                                        </p:tgtEl>
                                        <p:attrNameLst>
                                          <p:attrName>style.visibility</p:attrName>
                                        </p:attrNameLst>
                                      </p:cBhvr>
                                      <p:to>
                                        <p:strVal val="visible"/>
                                      </p:to>
                                    </p:set>
                                  </p:childTnLst>
                                </p:cTn>
                              </p:par>
                            </p:childTnLst>
                          </p:cTn>
                        </p:par>
                        <p:par>
                          <p:cTn id="491" fill="hold">
                            <p:stCondLst>
                              <p:cond delay="4400"/>
                            </p:stCondLst>
                            <p:childTnLst>
                              <p:par>
                                <p:cTn id="492" presetID="1" presetClass="entr" presetSubtype="0" fill="hold" nodeType="afterEffect">
                                  <p:stCondLst>
                                    <p:cond delay="50"/>
                                  </p:stCondLst>
                                  <p:childTnLst>
                                    <p:set>
                                      <p:cBhvr>
                                        <p:cTn id="493" dur="1" fill="hold">
                                          <p:stCondLst>
                                            <p:cond delay="0"/>
                                          </p:stCondLst>
                                        </p:cTn>
                                        <p:tgtEl>
                                          <p:spTgt spid="1681"/>
                                        </p:tgtEl>
                                        <p:attrNameLst>
                                          <p:attrName>style.visibility</p:attrName>
                                        </p:attrNameLst>
                                      </p:cBhvr>
                                      <p:to>
                                        <p:strVal val="visible"/>
                                      </p:to>
                                    </p:set>
                                  </p:childTnLst>
                                </p:cTn>
                              </p:par>
                            </p:childTnLst>
                          </p:cTn>
                        </p:par>
                        <p:par>
                          <p:cTn id="494" fill="hold">
                            <p:stCondLst>
                              <p:cond delay="4450"/>
                            </p:stCondLst>
                            <p:childTnLst>
                              <p:par>
                                <p:cTn id="495" presetID="1" presetClass="entr" presetSubtype="0" fill="hold" nodeType="afterEffect">
                                  <p:stCondLst>
                                    <p:cond delay="50"/>
                                  </p:stCondLst>
                                  <p:childTnLst>
                                    <p:set>
                                      <p:cBhvr>
                                        <p:cTn id="496" dur="1" fill="hold">
                                          <p:stCondLst>
                                            <p:cond delay="0"/>
                                          </p:stCondLst>
                                        </p:cTn>
                                        <p:tgtEl>
                                          <p:spTgt spid="1682"/>
                                        </p:tgtEl>
                                        <p:attrNameLst>
                                          <p:attrName>style.visibility</p:attrName>
                                        </p:attrNameLst>
                                      </p:cBhvr>
                                      <p:to>
                                        <p:strVal val="visible"/>
                                      </p:to>
                                    </p:set>
                                  </p:childTnLst>
                                </p:cTn>
                              </p:par>
                              <p:par>
                                <p:cTn id="497" presetID="1" presetClass="entr" presetSubtype="0" fill="hold" nodeType="withEffect">
                                  <p:stCondLst>
                                    <p:cond delay="0"/>
                                  </p:stCondLst>
                                  <p:childTnLst>
                                    <p:set>
                                      <p:cBhvr>
                                        <p:cTn id="498" dur="1" fill="hold">
                                          <p:stCondLst>
                                            <p:cond delay="0"/>
                                          </p:stCondLst>
                                        </p:cTn>
                                        <p:tgtEl>
                                          <p:spTgt spid="1689"/>
                                        </p:tgtEl>
                                        <p:attrNameLst>
                                          <p:attrName>style.visibility</p:attrName>
                                        </p:attrNameLst>
                                      </p:cBhvr>
                                      <p:to>
                                        <p:strVal val="visible"/>
                                      </p:to>
                                    </p:set>
                                  </p:childTnLst>
                                </p:cTn>
                              </p:par>
                              <p:par>
                                <p:cTn id="499" presetID="1" presetClass="entr" presetSubtype="0" fill="hold" nodeType="withEffect">
                                  <p:stCondLst>
                                    <p:cond delay="0"/>
                                  </p:stCondLst>
                                  <p:childTnLst>
                                    <p:set>
                                      <p:cBhvr>
                                        <p:cTn id="500" dur="1" fill="hold">
                                          <p:stCondLst>
                                            <p:cond delay="0"/>
                                          </p:stCondLst>
                                        </p:cTn>
                                        <p:tgtEl>
                                          <p:spTgt spid="1693"/>
                                        </p:tgtEl>
                                        <p:attrNameLst>
                                          <p:attrName>style.visibility</p:attrName>
                                        </p:attrNameLst>
                                      </p:cBhvr>
                                      <p:to>
                                        <p:strVal val="visible"/>
                                      </p:to>
                                    </p:set>
                                  </p:childTnLst>
                                </p:cTn>
                              </p:par>
                            </p:childTnLst>
                          </p:cTn>
                        </p:par>
                        <p:par>
                          <p:cTn id="501" fill="hold">
                            <p:stCondLst>
                              <p:cond delay="4500"/>
                            </p:stCondLst>
                            <p:childTnLst>
                              <p:par>
                                <p:cTn id="502" presetID="1" presetClass="exit" presetSubtype="0" fill="hold" nodeType="afterEffect">
                                  <p:stCondLst>
                                    <p:cond delay="50"/>
                                  </p:stCondLst>
                                  <p:childTnLst>
                                    <p:set>
                                      <p:cBhvr>
                                        <p:cTn id="503" dur="1" fill="hold">
                                          <p:stCondLst>
                                            <p:cond delay="0"/>
                                          </p:stCondLst>
                                        </p:cTn>
                                        <p:tgtEl>
                                          <p:spTgt spid="1480"/>
                                        </p:tgtEl>
                                        <p:attrNameLst>
                                          <p:attrName>style.visibility</p:attrName>
                                        </p:attrNameLst>
                                      </p:cBhvr>
                                      <p:to>
                                        <p:strVal val="hidden"/>
                                      </p:to>
                                    </p:set>
                                  </p:childTnLst>
                                </p:cTn>
                              </p:par>
                            </p:childTnLst>
                          </p:cTn>
                        </p:par>
                        <p:par>
                          <p:cTn id="504" fill="hold">
                            <p:stCondLst>
                              <p:cond delay="4550"/>
                            </p:stCondLst>
                            <p:childTnLst>
                              <p:par>
                                <p:cTn id="505" presetID="1" presetClass="exit" presetSubtype="0" fill="hold" nodeType="afterEffect">
                                  <p:stCondLst>
                                    <p:cond delay="50"/>
                                  </p:stCondLst>
                                  <p:childTnLst>
                                    <p:set>
                                      <p:cBhvr>
                                        <p:cTn id="506" dur="1" fill="hold">
                                          <p:stCondLst>
                                            <p:cond delay="0"/>
                                          </p:stCondLst>
                                        </p:cTn>
                                        <p:tgtEl>
                                          <p:spTgt spid="1486"/>
                                        </p:tgtEl>
                                        <p:attrNameLst>
                                          <p:attrName>style.visibility</p:attrName>
                                        </p:attrNameLst>
                                      </p:cBhvr>
                                      <p:to>
                                        <p:strVal val="hidden"/>
                                      </p:to>
                                    </p:set>
                                  </p:childTnLst>
                                </p:cTn>
                              </p:par>
                            </p:childTnLst>
                          </p:cTn>
                        </p:par>
                        <p:par>
                          <p:cTn id="507" fill="hold">
                            <p:stCondLst>
                              <p:cond delay="4600"/>
                            </p:stCondLst>
                            <p:childTnLst>
                              <p:par>
                                <p:cTn id="508" presetID="1" presetClass="entr" presetSubtype="0" fill="hold" nodeType="afterEffect">
                                  <p:stCondLst>
                                    <p:cond delay="50"/>
                                  </p:stCondLst>
                                  <p:childTnLst>
                                    <p:set>
                                      <p:cBhvr>
                                        <p:cTn id="509" dur="1" fill="hold">
                                          <p:stCondLst>
                                            <p:cond delay="0"/>
                                          </p:stCondLst>
                                        </p:cTn>
                                        <p:tgtEl>
                                          <p:spTgt spid="1694"/>
                                        </p:tgtEl>
                                        <p:attrNameLst>
                                          <p:attrName>style.visibility</p:attrName>
                                        </p:attrNameLst>
                                      </p:cBhvr>
                                      <p:to>
                                        <p:strVal val="visible"/>
                                      </p:to>
                                    </p:set>
                                  </p:childTnLst>
                                </p:cTn>
                              </p:par>
                            </p:childTnLst>
                          </p:cTn>
                        </p:par>
                        <p:par>
                          <p:cTn id="510" fill="hold">
                            <p:stCondLst>
                              <p:cond delay="4650"/>
                            </p:stCondLst>
                            <p:childTnLst>
                              <p:par>
                                <p:cTn id="511" presetID="1" presetClass="entr" presetSubtype="0" fill="hold" nodeType="afterEffect">
                                  <p:stCondLst>
                                    <p:cond delay="50"/>
                                  </p:stCondLst>
                                  <p:childTnLst>
                                    <p:set>
                                      <p:cBhvr>
                                        <p:cTn id="512" dur="1" fill="hold">
                                          <p:stCondLst>
                                            <p:cond delay="0"/>
                                          </p:stCondLst>
                                        </p:cTn>
                                        <p:tgtEl>
                                          <p:spTgt spid="1700"/>
                                        </p:tgtEl>
                                        <p:attrNameLst>
                                          <p:attrName>style.visibility</p:attrName>
                                        </p:attrNameLst>
                                      </p:cBhvr>
                                      <p:to>
                                        <p:strVal val="visible"/>
                                      </p:to>
                                    </p:set>
                                  </p:childTnLst>
                                </p:cTn>
                              </p:par>
                            </p:childTnLst>
                          </p:cTn>
                        </p:par>
                        <p:par>
                          <p:cTn id="513" fill="hold">
                            <p:stCondLst>
                              <p:cond delay="4700"/>
                            </p:stCondLst>
                            <p:childTnLst>
                              <p:par>
                                <p:cTn id="514" presetID="1" presetClass="entr" presetSubtype="0" fill="hold" nodeType="afterEffect">
                                  <p:stCondLst>
                                    <p:cond delay="50"/>
                                  </p:stCondLst>
                                  <p:childTnLst>
                                    <p:set>
                                      <p:cBhvr>
                                        <p:cTn id="515" dur="1" fill="hold">
                                          <p:stCondLst>
                                            <p:cond delay="0"/>
                                          </p:stCondLst>
                                        </p:cTn>
                                        <p:tgtEl>
                                          <p:spTgt spid="1701"/>
                                        </p:tgtEl>
                                        <p:attrNameLst>
                                          <p:attrName>style.visibility</p:attrName>
                                        </p:attrNameLst>
                                      </p:cBhvr>
                                      <p:to>
                                        <p:strVal val="visible"/>
                                      </p:to>
                                    </p:set>
                                  </p:childTnLst>
                                </p:cTn>
                              </p:par>
                              <p:par>
                                <p:cTn id="516" presetID="1" presetClass="entr" presetSubtype="0" fill="hold" nodeType="withEffect">
                                  <p:stCondLst>
                                    <p:cond delay="0"/>
                                  </p:stCondLst>
                                  <p:childTnLst>
                                    <p:set>
                                      <p:cBhvr>
                                        <p:cTn id="517" dur="1" fill="hold">
                                          <p:stCondLst>
                                            <p:cond delay="0"/>
                                          </p:stCondLst>
                                        </p:cTn>
                                        <p:tgtEl>
                                          <p:spTgt spid="1708"/>
                                        </p:tgtEl>
                                        <p:attrNameLst>
                                          <p:attrName>style.visibility</p:attrName>
                                        </p:attrNameLst>
                                      </p:cBhvr>
                                      <p:to>
                                        <p:strVal val="visible"/>
                                      </p:to>
                                    </p:set>
                                  </p:childTnLst>
                                </p:cTn>
                              </p:par>
                              <p:par>
                                <p:cTn id="518" presetID="1" presetClass="entr" presetSubtype="0" fill="hold" nodeType="withEffect">
                                  <p:stCondLst>
                                    <p:cond delay="0"/>
                                  </p:stCondLst>
                                  <p:childTnLst>
                                    <p:set>
                                      <p:cBhvr>
                                        <p:cTn id="519" dur="1" fill="hold">
                                          <p:stCondLst>
                                            <p:cond delay="0"/>
                                          </p:stCondLst>
                                        </p:cTn>
                                        <p:tgtEl>
                                          <p:spTgt spid="1712"/>
                                        </p:tgtEl>
                                        <p:attrNameLst>
                                          <p:attrName>style.visibility</p:attrName>
                                        </p:attrNameLst>
                                      </p:cBhvr>
                                      <p:to>
                                        <p:strVal val="visible"/>
                                      </p:to>
                                    </p:set>
                                  </p:childTnLst>
                                </p:cTn>
                              </p:par>
                            </p:childTnLst>
                          </p:cTn>
                        </p:par>
                        <p:par>
                          <p:cTn id="520" fill="hold">
                            <p:stCondLst>
                              <p:cond delay="4750"/>
                            </p:stCondLst>
                            <p:childTnLst>
                              <p:par>
                                <p:cTn id="521" presetID="1" presetClass="exit" presetSubtype="0" fill="hold" nodeType="afterEffect">
                                  <p:stCondLst>
                                    <p:cond delay="50"/>
                                  </p:stCondLst>
                                  <p:childTnLst>
                                    <p:set>
                                      <p:cBhvr>
                                        <p:cTn id="522" dur="1" fill="hold">
                                          <p:stCondLst>
                                            <p:cond delay="0"/>
                                          </p:stCondLst>
                                        </p:cTn>
                                        <p:tgtEl>
                                          <p:spTgt spid="1656"/>
                                        </p:tgtEl>
                                        <p:attrNameLst>
                                          <p:attrName>style.visibility</p:attrName>
                                        </p:attrNameLst>
                                      </p:cBhvr>
                                      <p:to>
                                        <p:strVal val="hidden"/>
                                      </p:to>
                                    </p:set>
                                  </p:childTnLst>
                                </p:cTn>
                              </p:par>
                            </p:childTnLst>
                          </p:cTn>
                        </p:par>
                        <p:par>
                          <p:cTn id="523" fill="hold">
                            <p:stCondLst>
                              <p:cond delay="4800"/>
                            </p:stCondLst>
                            <p:childTnLst>
                              <p:par>
                                <p:cTn id="524" presetID="1" presetClass="exit" presetSubtype="0" fill="hold" nodeType="afterEffect">
                                  <p:stCondLst>
                                    <p:cond delay="50"/>
                                  </p:stCondLst>
                                  <p:childTnLst>
                                    <p:set>
                                      <p:cBhvr>
                                        <p:cTn id="525" dur="1" fill="hold">
                                          <p:stCondLst>
                                            <p:cond delay="0"/>
                                          </p:stCondLst>
                                        </p:cTn>
                                        <p:tgtEl>
                                          <p:spTgt spid="1662"/>
                                        </p:tgtEl>
                                        <p:attrNameLst>
                                          <p:attrName>style.visibility</p:attrName>
                                        </p:attrNameLst>
                                      </p:cBhvr>
                                      <p:to>
                                        <p:strVal val="hidden"/>
                                      </p:to>
                                    </p:set>
                                  </p:childTnLst>
                                </p:cTn>
                              </p:par>
                            </p:childTnLst>
                          </p:cTn>
                        </p:par>
                        <p:par>
                          <p:cTn id="526" fill="hold">
                            <p:stCondLst>
                              <p:cond delay="4850"/>
                            </p:stCondLst>
                            <p:childTnLst>
                              <p:par>
                                <p:cTn id="527" presetID="1" presetClass="entr" presetSubtype="0" fill="hold" nodeType="afterEffect">
                                  <p:stCondLst>
                                    <p:cond delay="50"/>
                                  </p:stCondLst>
                                  <p:childTnLst>
                                    <p:set>
                                      <p:cBhvr>
                                        <p:cTn id="528" dur="1" fill="hold">
                                          <p:stCondLst>
                                            <p:cond delay="0"/>
                                          </p:stCondLst>
                                        </p:cTn>
                                        <p:tgtEl>
                                          <p:spTgt spid="1713"/>
                                        </p:tgtEl>
                                        <p:attrNameLst>
                                          <p:attrName>style.visibility</p:attrName>
                                        </p:attrNameLst>
                                      </p:cBhvr>
                                      <p:to>
                                        <p:strVal val="visible"/>
                                      </p:to>
                                    </p:set>
                                  </p:childTnLst>
                                </p:cTn>
                              </p:par>
                            </p:childTnLst>
                          </p:cTn>
                        </p:par>
                        <p:par>
                          <p:cTn id="529" fill="hold">
                            <p:stCondLst>
                              <p:cond delay="4900"/>
                            </p:stCondLst>
                            <p:childTnLst>
                              <p:par>
                                <p:cTn id="530" presetID="1" presetClass="entr" presetSubtype="0" fill="hold" nodeType="afterEffect">
                                  <p:stCondLst>
                                    <p:cond delay="50"/>
                                  </p:stCondLst>
                                  <p:childTnLst>
                                    <p:set>
                                      <p:cBhvr>
                                        <p:cTn id="531" dur="1" fill="hold">
                                          <p:stCondLst>
                                            <p:cond delay="0"/>
                                          </p:stCondLst>
                                        </p:cTn>
                                        <p:tgtEl>
                                          <p:spTgt spid="1719"/>
                                        </p:tgtEl>
                                        <p:attrNameLst>
                                          <p:attrName>style.visibility</p:attrName>
                                        </p:attrNameLst>
                                      </p:cBhvr>
                                      <p:to>
                                        <p:strVal val="visible"/>
                                      </p:to>
                                    </p:set>
                                  </p:childTnLst>
                                </p:cTn>
                              </p:par>
                            </p:childTnLst>
                          </p:cTn>
                        </p:par>
                        <p:par>
                          <p:cTn id="532" fill="hold">
                            <p:stCondLst>
                              <p:cond delay="4950"/>
                            </p:stCondLst>
                            <p:childTnLst>
                              <p:par>
                                <p:cTn id="533" presetID="1" presetClass="entr" presetSubtype="0" fill="hold" nodeType="afterEffect">
                                  <p:stCondLst>
                                    <p:cond delay="50"/>
                                  </p:stCondLst>
                                  <p:childTnLst>
                                    <p:set>
                                      <p:cBhvr>
                                        <p:cTn id="534" dur="1" fill="hold">
                                          <p:stCondLst>
                                            <p:cond delay="0"/>
                                          </p:stCondLst>
                                        </p:cTn>
                                        <p:tgtEl>
                                          <p:spTgt spid="1720"/>
                                        </p:tgtEl>
                                        <p:attrNameLst>
                                          <p:attrName>style.visibility</p:attrName>
                                        </p:attrNameLst>
                                      </p:cBhvr>
                                      <p:to>
                                        <p:strVal val="visible"/>
                                      </p:to>
                                    </p:set>
                                  </p:childTnLst>
                                </p:cTn>
                              </p:par>
                              <p:par>
                                <p:cTn id="535" presetID="1" presetClass="entr" presetSubtype="0" fill="hold" nodeType="withEffect">
                                  <p:stCondLst>
                                    <p:cond delay="0"/>
                                  </p:stCondLst>
                                  <p:childTnLst>
                                    <p:set>
                                      <p:cBhvr>
                                        <p:cTn id="536" dur="1" fill="hold">
                                          <p:stCondLst>
                                            <p:cond delay="0"/>
                                          </p:stCondLst>
                                        </p:cTn>
                                        <p:tgtEl>
                                          <p:spTgt spid="1727"/>
                                        </p:tgtEl>
                                        <p:attrNameLst>
                                          <p:attrName>style.visibility</p:attrName>
                                        </p:attrNameLst>
                                      </p:cBhvr>
                                      <p:to>
                                        <p:strVal val="visible"/>
                                      </p:to>
                                    </p:set>
                                  </p:childTnLst>
                                </p:cTn>
                              </p:par>
                              <p:par>
                                <p:cTn id="537" presetID="1" presetClass="entr" presetSubtype="0" fill="hold" nodeType="withEffect">
                                  <p:stCondLst>
                                    <p:cond delay="0"/>
                                  </p:stCondLst>
                                  <p:childTnLst>
                                    <p:set>
                                      <p:cBhvr>
                                        <p:cTn id="538" dur="1" fill="hold">
                                          <p:stCondLst>
                                            <p:cond delay="0"/>
                                          </p:stCondLst>
                                        </p:cTn>
                                        <p:tgtEl>
                                          <p:spTgt spid="1731"/>
                                        </p:tgtEl>
                                        <p:attrNameLst>
                                          <p:attrName>style.visibility</p:attrName>
                                        </p:attrNameLst>
                                      </p:cBhvr>
                                      <p:to>
                                        <p:strVal val="visible"/>
                                      </p:to>
                                    </p:set>
                                  </p:childTnLst>
                                </p:cTn>
                              </p:par>
                            </p:childTnLst>
                          </p:cTn>
                        </p:par>
                        <p:par>
                          <p:cTn id="539" fill="hold">
                            <p:stCondLst>
                              <p:cond delay="5000"/>
                            </p:stCondLst>
                            <p:childTnLst>
                              <p:par>
                                <p:cTn id="540" presetID="1" presetClass="exit" presetSubtype="0" fill="hold" nodeType="afterEffect">
                                  <p:stCondLst>
                                    <p:cond delay="50"/>
                                  </p:stCondLst>
                                  <p:childTnLst>
                                    <p:set>
                                      <p:cBhvr>
                                        <p:cTn id="541" dur="1" fill="hold">
                                          <p:stCondLst>
                                            <p:cond delay="0"/>
                                          </p:stCondLst>
                                        </p:cTn>
                                        <p:tgtEl>
                                          <p:spTgt spid="1618"/>
                                        </p:tgtEl>
                                        <p:attrNameLst>
                                          <p:attrName>style.visibility</p:attrName>
                                        </p:attrNameLst>
                                      </p:cBhvr>
                                      <p:to>
                                        <p:strVal val="hidden"/>
                                      </p:to>
                                    </p:set>
                                  </p:childTnLst>
                                </p:cTn>
                              </p:par>
                            </p:childTnLst>
                          </p:cTn>
                        </p:par>
                        <p:par>
                          <p:cTn id="542" fill="hold">
                            <p:stCondLst>
                              <p:cond delay="5050"/>
                            </p:stCondLst>
                            <p:childTnLst>
                              <p:par>
                                <p:cTn id="543" presetID="1" presetClass="exit" presetSubtype="0" fill="hold" nodeType="afterEffect">
                                  <p:stCondLst>
                                    <p:cond delay="50"/>
                                  </p:stCondLst>
                                  <p:childTnLst>
                                    <p:set>
                                      <p:cBhvr>
                                        <p:cTn id="544" dur="1" fill="hold">
                                          <p:stCondLst>
                                            <p:cond delay="0"/>
                                          </p:stCondLst>
                                        </p:cTn>
                                        <p:tgtEl>
                                          <p:spTgt spid="1624"/>
                                        </p:tgtEl>
                                        <p:attrNameLst>
                                          <p:attrName>style.visibility</p:attrName>
                                        </p:attrNameLst>
                                      </p:cBhvr>
                                      <p:to>
                                        <p:strVal val="hidden"/>
                                      </p:to>
                                    </p:set>
                                  </p:childTnLst>
                                </p:cTn>
                              </p:par>
                            </p:childTnLst>
                          </p:cTn>
                        </p:par>
                        <p:par>
                          <p:cTn id="545" fill="hold">
                            <p:stCondLst>
                              <p:cond delay="5100"/>
                            </p:stCondLst>
                            <p:childTnLst>
                              <p:par>
                                <p:cTn id="546" presetID="1" presetClass="entr" presetSubtype="0" fill="hold" nodeType="afterEffect">
                                  <p:stCondLst>
                                    <p:cond delay="50"/>
                                  </p:stCondLst>
                                  <p:childTnLst>
                                    <p:set>
                                      <p:cBhvr>
                                        <p:cTn id="547" dur="1" fill="hold">
                                          <p:stCondLst>
                                            <p:cond delay="0"/>
                                          </p:stCondLst>
                                        </p:cTn>
                                        <p:tgtEl>
                                          <p:spTgt spid="1732"/>
                                        </p:tgtEl>
                                        <p:attrNameLst>
                                          <p:attrName>style.visibility</p:attrName>
                                        </p:attrNameLst>
                                      </p:cBhvr>
                                      <p:to>
                                        <p:strVal val="visible"/>
                                      </p:to>
                                    </p:set>
                                  </p:childTnLst>
                                </p:cTn>
                              </p:par>
                            </p:childTnLst>
                          </p:cTn>
                        </p:par>
                        <p:par>
                          <p:cTn id="548" fill="hold">
                            <p:stCondLst>
                              <p:cond delay="5150"/>
                            </p:stCondLst>
                            <p:childTnLst>
                              <p:par>
                                <p:cTn id="549" presetID="1" presetClass="entr" presetSubtype="0" fill="hold" nodeType="afterEffect">
                                  <p:stCondLst>
                                    <p:cond delay="50"/>
                                  </p:stCondLst>
                                  <p:childTnLst>
                                    <p:set>
                                      <p:cBhvr>
                                        <p:cTn id="550" dur="1" fill="hold">
                                          <p:stCondLst>
                                            <p:cond delay="0"/>
                                          </p:stCondLst>
                                        </p:cTn>
                                        <p:tgtEl>
                                          <p:spTgt spid="1738"/>
                                        </p:tgtEl>
                                        <p:attrNameLst>
                                          <p:attrName>style.visibility</p:attrName>
                                        </p:attrNameLst>
                                      </p:cBhvr>
                                      <p:to>
                                        <p:strVal val="visible"/>
                                      </p:to>
                                    </p:set>
                                  </p:childTnLst>
                                </p:cTn>
                              </p:par>
                            </p:childTnLst>
                          </p:cTn>
                        </p:par>
                        <p:par>
                          <p:cTn id="551" fill="hold">
                            <p:stCondLst>
                              <p:cond delay="5200"/>
                            </p:stCondLst>
                            <p:childTnLst>
                              <p:par>
                                <p:cTn id="552" presetID="1" presetClass="entr" presetSubtype="0" fill="hold" nodeType="afterEffect">
                                  <p:stCondLst>
                                    <p:cond delay="50"/>
                                  </p:stCondLst>
                                  <p:childTnLst>
                                    <p:set>
                                      <p:cBhvr>
                                        <p:cTn id="553" dur="1" fill="hold">
                                          <p:stCondLst>
                                            <p:cond delay="0"/>
                                          </p:stCondLst>
                                        </p:cTn>
                                        <p:tgtEl>
                                          <p:spTgt spid="1739"/>
                                        </p:tgtEl>
                                        <p:attrNameLst>
                                          <p:attrName>style.visibility</p:attrName>
                                        </p:attrNameLst>
                                      </p:cBhvr>
                                      <p:to>
                                        <p:strVal val="visible"/>
                                      </p:to>
                                    </p:set>
                                  </p:childTnLst>
                                </p:cTn>
                              </p:par>
                              <p:par>
                                <p:cTn id="554" presetID="1" presetClass="entr" presetSubtype="0" fill="hold" nodeType="withEffect">
                                  <p:stCondLst>
                                    <p:cond delay="0"/>
                                  </p:stCondLst>
                                  <p:childTnLst>
                                    <p:set>
                                      <p:cBhvr>
                                        <p:cTn id="555" dur="1" fill="hold">
                                          <p:stCondLst>
                                            <p:cond delay="0"/>
                                          </p:stCondLst>
                                        </p:cTn>
                                        <p:tgtEl>
                                          <p:spTgt spid="1746"/>
                                        </p:tgtEl>
                                        <p:attrNameLst>
                                          <p:attrName>style.visibility</p:attrName>
                                        </p:attrNameLst>
                                      </p:cBhvr>
                                      <p:to>
                                        <p:strVal val="visible"/>
                                      </p:to>
                                    </p:set>
                                  </p:childTnLst>
                                </p:cTn>
                              </p:par>
                              <p:par>
                                <p:cTn id="556" presetID="1" presetClass="entr" presetSubtype="0" fill="hold" nodeType="withEffect">
                                  <p:stCondLst>
                                    <p:cond delay="0"/>
                                  </p:stCondLst>
                                  <p:childTnLst>
                                    <p:set>
                                      <p:cBhvr>
                                        <p:cTn id="557" dur="1" fill="hold">
                                          <p:stCondLst>
                                            <p:cond delay="0"/>
                                          </p:stCondLst>
                                        </p:cTn>
                                        <p:tgtEl>
                                          <p:spTgt spid="1750"/>
                                        </p:tgtEl>
                                        <p:attrNameLst>
                                          <p:attrName>style.visibility</p:attrName>
                                        </p:attrNameLst>
                                      </p:cBhvr>
                                      <p:to>
                                        <p:strVal val="visible"/>
                                      </p:to>
                                    </p:set>
                                  </p:childTnLst>
                                </p:cTn>
                              </p:par>
                            </p:childTnLst>
                          </p:cTn>
                        </p:par>
                        <p:par>
                          <p:cTn id="558" fill="hold">
                            <p:stCondLst>
                              <p:cond delay="5250"/>
                            </p:stCondLst>
                            <p:childTnLst>
                              <p:par>
                                <p:cTn id="559" presetID="1" presetClass="exit" presetSubtype="0" fill="hold" nodeType="afterEffect">
                                  <p:stCondLst>
                                    <p:cond delay="50"/>
                                  </p:stCondLst>
                                  <p:childTnLst>
                                    <p:set>
                                      <p:cBhvr>
                                        <p:cTn id="560" dur="1" fill="hold">
                                          <p:stCondLst>
                                            <p:cond delay="0"/>
                                          </p:stCondLst>
                                        </p:cTn>
                                        <p:tgtEl>
                                          <p:spTgt spid="1556"/>
                                        </p:tgtEl>
                                        <p:attrNameLst>
                                          <p:attrName>style.visibility</p:attrName>
                                        </p:attrNameLst>
                                      </p:cBhvr>
                                      <p:to>
                                        <p:strVal val="hidden"/>
                                      </p:to>
                                    </p:set>
                                  </p:childTnLst>
                                </p:cTn>
                              </p:par>
                            </p:childTnLst>
                          </p:cTn>
                        </p:par>
                        <p:par>
                          <p:cTn id="561" fill="hold">
                            <p:stCondLst>
                              <p:cond delay="5300"/>
                            </p:stCondLst>
                            <p:childTnLst>
                              <p:par>
                                <p:cTn id="562" presetID="1" presetClass="exit" presetSubtype="0" fill="hold" nodeType="afterEffect">
                                  <p:stCondLst>
                                    <p:cond delay="50"/>
                                  </p:stCondLst>
                                  <p:childTnLst>
                                    <p:set>
                                      <p:cBhvr>
                                        <p:cTn id="563" dur="1" fill="hold">
                                          <p:stCondLst>
                                            <p:cond delay="0"/>
                                          </p:stCondLst>
                                        </p:cTn>
                                        <p:tgtEl>
                                          <p:spTgt spid="1560"/>
                                        </p:tgtEl>
                                        <p:attrNameLst>
                                          <p:attrName>style.visibility</p:attrName>
                                        </p:attrNameLst>
                                      </p:cBhvr>
                                      <p:to>
                                        <p:strVal val="hidden"/>
                                      </p:to>
                                    </p:set>
                                  </p:childTnLst>
                                </p:cTn>
                              </p:par>
                            </p:childTnLst>
                          </p:cTn>
                        </p:par>
                        <p:par>
                          <p:cTn id="564" fill="hold">
                            <p:stCondLst>
                              <p:cond delay="5350"/>
                            </p:stCondLst>
                            <p:childTnLst>
                              <p:par>
                                <p:cTn id="565" presetID="1" presetClass="entr" presetSubtype="0" fill="hold" nodeType="afterEffect">
                                  <p:stCondLst>
                                    <p:cond delay="50"/>
                                  </p:stCondLst>
                                  <p:childTnLst>
                                    <p:set>
                                      <p:cBhvr>
                                        <p:cTn id="566" dur="1" fill="hold">
                                          <p:stCondLst>
                                            <p:cond delay="0"/>
                                          </p:stCondLst>
                                        </p:cTn>
                                        <p:tgtEl>
                                          <p:spTgt spid="1751"/>
                                        </p:tgtEl>
                                        <p:attrNameLst>
                                          <p:attrName>style.visibility</p:attrName>
                                        </p:attrNameLst>
                                      </p:cBhvr>
                                      <p:to>
                                        <p:strVal val="visible"/>
                                      </p:to>
                                    </p:set>
                                  </p:childTnLst>
                                </p:cTn>
                              </p:par>
                            </p:childTnLst>
                          </p:cTn>
                        </p:par>
                        <p:par>
                          <p:cTn id="567" fill="hold">
                            <p:stCondLst>
                              <p:cond delay="5400"/>
                            </p:stCondLst>
                            <p:childTnLst>
                              <p:par>
                                <p:cTn id="568" presetID="1" presetClass="entr" presetSubtype="0" fill="hold" nodeType="afterEffect">
                                  <p:stCondLst>
                                    <p:cond delay="50"/>
                                  </p:stCondLst>
                                  <p:childTnLst>
                                    <p:set>
                                      <p:cBhvr>
                                        <p:cTn id="569" dur="1" fill="hold">
                                          <p:stCondLst>
                                            <p:cond delay="0"/>
                                          </p:stCondLst>
                                        </p:cTn>
                                        <p:tgtEl>
                                          <p:spTgt spid="1757"/>
                                        </p:tgtEl>
                                        <p:attrNameLst>
                                          <p:attrName>style.visibility</p:attrName>
                                        </p:attrNameLst>
                                      </p:cBhvr>
                                      <p:to>
                                        <p:strVal val="visible"/>
                                      </p:to>
                                    </p:set>
                                  </p:childTnLst>
                                </p:cTn>
                              </p:par>
                            </p:childTnLst>
                          </p:cTn>
                        </p:par>
                        <p:par>
                          <p:cTn id="570" fill="hold">
                            <p:stCondLst>
                              <p:cond delay="5450"/>
                            </p:stCondLst>
                            <p:childTnLst>
                              <p:par>
                                <p:cTn id="571" presetID="1" presetClass="entr" presetSubtype="0" fill="hold" nodeType="afterEffect">
                                  <p:stCondLst>
                                    <p:cond delay="50"/>
                                  </p:stCondLst>
                                  <p:childTnLst>
                                    <p:set>
                                      <p:cBhvr>
                                        <p:cTn id="572" dur="1" fill="hold">
                                          <p:stCondLst>
                                            <p:cond delay="0"/>
                                          </p:stCondLst>
                                        </p:cTn>
                                        <p:tgtEl>
                                          <p:spTgt spid="1758"/>
                                        </p:tgtEl>
                                        <p:attrNameLst>
                                          <p:attrName>style.visibility</p:attrName>
                                        </p:attrNameLst>
                                      </p:cBhvr>
                                      <p:to>
                                        <p:strVal val="visible"/>
                                      </p:to>
                                    </p:set>
                                  </p:childTnLst>
                                </p:cTn>
                              </p:par>
                              <p:par>
                                <p:cTn id="573" presetID="1" presetClass="entr" presetSubtype="0" fill="hold" nodeType="withEffect">
                                  <p:stCondLst>
                                    <p:cond delay="0"/>
                                  </p:stCondLst>
                                  <p:childTnLst>
                                    <p:set>
                                      <p:cBhvr>
                                        <p:cTn id="574" dur="1" fill="hold">
                                          <p:stCondLst>
                                            <p:cond delay="0"/>
                                          </p:stCondLst>
                                        </p:cTn>
                                        <p:tgtEl>
                                          <p:spTgt spid="1765"/>
                                        </p:tgtEl>
                                        <p:attrNameLst>
                                          <p:attrName>style.visibility</p:attrName>
                                        </p:attrNameLst>
                                      </p:cBhvr>
                                      <p:to>
                                        <p:strVal val="visible"/>
                                      </p:to>
                                    </p:set>
                                  </p:childTnLst>
                                </p:cTn>
                              </p:par>
                              <p:par>
                                <p:cTn id="575" presetID="1" presetClass="entr" presetSubtype="0" fill="hold" nodeType="withEffect">
                                  <p:stCondLst>
                                    <p:cond delay="0"/>
                                  </p:stCondLst>
                                  <p:childTnLst>
                                    <p:set>
                                      <p:cBhvr>
                                        <p:cTn id="576" dur="1" fill="hold">
                                          <p:stCondLst>
                                            <p:cond delay="0"/>
                                          </p:stCondLst>
                                        </p:cTn>
                                        <p:tgtEl>
                                          <p:spTgt spid="1769"/>
                                        </p:tgtEl>
                                        <p:attrNameLst>
                                          <p:attrName>style.visibility</p:attrName>
                                        </p:attrNameLst>
                                      </p:cBhvr>
                                      <p:to>
                                        <p:strVal val="visible"/>
                                      </p:to>
                                    </p:set>
                                  </p:childTnLst>
                                </p:cTn>
                              </p:par>
                            </p:childTnLst>
                          </p:cTn>
                        </p:par>
                        <p:par>
                          <p:cTn id="577" fill="hold">
                            <p:stCondLst>
                              <p:cond delay="5500"/>
                            </p:stCondLst>
                            <p:childTnLst>
                              <p:par>
                                <p:cTn id="578" presetID="1" presetClass="exit" presetSubtype="0" fill="hold" nodeType="afterEffect">
                                  <p:stCondLst>
                                    <p:cond delay="50"/>
                                  </p:stCondLst>
                                  <p:childTnLst>
                                    <p:set>
                                      <p:cBhvr>
                                        <p:cTn id="579" dur="1" fill="hold">
                                          <p:stCondLst>
                                            <p:cond delay="0"/>
                                          </p:stCondLst>
                                        </p:cTn>
                                        <p:tgtEl>
                                          <p:spTgt spid="1694"/>
                                        </p:tgtEl>
                                        <p:attrNameLst>
                                          <p:attrName>style.visibility</p:attrName>
                                        </p:attrNameLst>
                                      </p:cBhvr>
                                      <p:to>
                                        <p:strVal val="hidden"/>
                                      </p:to>
                                    </p:set>
                                  </p:childTnLst>
                                </p:cTn>
                              </p:par>
                            </p:childTnLst>
                          </p:cTn>
                        </p:par>
                        <p:par>
                          <p:cTn id="580" fill="hold">
                            <p:stCondLst>
                              <p:cond delay="5550"/>
                            </p:stCondLst>
                            <p:childTnLst>
                              <p:par>
                                <p:cTn id="581" presetID="1" presetClass="exit" presetSubtype="0" fill="hold" nodeType="afterEffect">
                                  <p:stCondLst>
                                    <p:cond delay="50"/>
                                  </p:stCondLst>
                                  <p:childTnLst>
                                    <p:set>
                                      <p:cBhvr>
                                        <p:cTn id="582" dur="1" fill="hold">
                                          <p:stCondLst>
                                            <p:cond delay="0"/>
                                          </p:stCondLst>
                                        </p:cTn>
                                        <p:tgtEl>
                                          <p:spTgt spid="1700"/>
                                        </p:tgtEl>
                                        <p:attrNameLst>
                                          <p:attrName>style.visibility</p:attrName>
                                        </p:attrNameLst>
                                      </p:cBhvr>
                                      <p:to>
                                        <p:strVal val="hidden"/>
                                      </p:to>
                                    </p:set>
                                  </p:childTnLst>
                                </p:cTn>
                              </p:par>
                            </p:childTnLst>
                          </p:cTn>
                        </p:par>
                        <p:par>
                          <p:cTn id="583" fill="hold">
                            <p:stCondLst>
                              <p:cond delay="5600"/>
                            </p:stCondLst>
                            <p:childTnLst>
                              <p:par>
                                <p:cTn id="584" presetID="1" presetClass="entr" presetSubtype="0" fill="hold" nodeType="afterEffect">
                                  <p:stCondLst>
                                    <p:cond delay="50"/>
                                  </p:stCondLst>
                                  <p:childTnLst>
                                    <p:set>
                                      <p:cBhvr>
                                        <p:cTn id="585" dur="1" fill="hold">
                                          <p:stCondLst>
                                            <p:cond delay="0"/>
                                          </p:stCondLst>
                                        </p:cTn>
                                        <p:tgtEl>
                                          <p:spTgt spid="1770"/>
                                        </p:tgtEl>
                                        <p:attrNameLst>
                                          <p:attrName>style.visibility</p:attrName>
                                        </p:attrNameLst>
                                      </p:cBhvr>
                                      <p:to>
                                        <p:strVal val="visible"/>
                                      </p:to>
                                    </p:set>
                                  </p:childTnLst>
                                </p:cTn>
                              </p:par>
                            </p:childTnLst>
                          </p:cTn>
                        </p:par>
                        <p:par>
                          <p:cTn id="586" fill="hold">
                            <p:stCondLst>
                              <p:cond delay="5650"/>
                            </p:stCondLst>
                            <p:childTnLst>
                              <p:par>
                                <p:cTn id="587" presetID="1" presetClass="entr" presetSubtype="0" fill="hold" nodeType="afterEffect">
                                  <p:stCondLst>
                                    <p:cond delay="50"/>
                                  </p:stCondLst>
                                  <p:childTnLst>
                                    <p:set>
                                      <p:cBhvr>
                                        <p:cTn id="588" dur="1" fill="hold">
                                          <p:stCondLst>
                                            <p:cond delay="0"/>
                                          </p:stCondLst>
                                        </p:cTn>
                                        <p:tgtEl>
                                          <p:spTgt spid="1776"/>
                                        </p:tgtEl>
                                        <p:attrNameLst>
                                          <p:attrName>style.visibility</p:attrName>
                                        </p:attrNameLst>
                                      </p:cBhvr>
                                      <p:to>
                                        <p:strVal val="visible"/>
                                      </p:to>
                                    </p:set>
                                  </p:childTnLst>
                                </p:cTn>
                              </p:par>
                            </p:childTnLst>
                          </p:cTn>
                        </p:par>
                        <p:par>
                          <p:cTn id="589" fill="hold">
                            <p:stCondLst>
                              <p:cond delay="5700"/>
                            </p:stCondLst>
                            <p:childTnLst>
                              <p:par>
                                <p:cTn id="590" presetID="1" presetClass="entr" presetSubtype="0" fill="hold" nodeType="afterEffect">
                                  <p:stCondLst>
                                    <p:cond delay="50"/>
                                  </p:stCondLst>
                                  <p:childTnLst>
                                    <p:set>
                                      <p:cBhvr>
                                        <p:cTn id="591" dur="1" fill="hold">
                                          <p:stCondLst>
                                            <p:cond delay="0"/>
                                          </p:stCondLst>
                                        </p:cTn>
                                        <p:tgtEl>
                                          <p:spTgt spid="1777"/>
                                        </p:tgtEl>
                                        <p:attrNameLst>
                                          <p:attrName>style.visibility</p:attrName>
                                        </p:attrNameLst>
                                      </p:cBhvr>
                                      <p:to>
                                        <p:strVal val="visible"/>
                                      </p:to>
                                    </p:set>
                                  </p:childTnLst>
                                </p:cTn>
                              </p:par>
                              <p:par>
                                <p:cTn id="592" presetID="1" presetClass="entr" presetSubtype="0" fill="hold" nodeType="withEffect">
                                  <p:stCondLst>
                                    <p:cond delay="0"/>
                                  </p:stCondLst>
                                  <p:childTnLst>
                                    <p:set>
                                      <p:cBhvr>
                                        <p:cTn id="593" dur="1" fill="hold">
                                          <p:stCondLst>
                                            <p:cond delay="0"/>
                                          </p:stCondLst>
                                        </p:cTn>
                                        <p:tgtEl>
                                          <p:spTgt spid="1784"/>
                                        </p:tgtEl>
                                        <p:attrNameLst>
                                          <p:attrName>style.visibility</p:attrName>
                                        </p:attrNameLst>
                                      </p:cBhvr>
                                      <p:to>
                                        <p:strVal val="visible"/>
                                      </p:to>
                                    </p:set>
                                  </p:childTnLst>
                                </p:cTn>
                              </p:par>
                              <p:par>
                                <p:cTn id="594" presetID="1" presetClass="entr" presetSubtype="0" fill="hold" nodeType="withEffect">
                                  <p:stCondLst>
                                    <p:cond delay="0"/>
                                  </p:stCondLst>
                                  <p:childTnLst>
                                    <p:set>
                                      <p:cBhvr>
                                        <p:cTn id="595" dur="1" fill="hold">
                                          <p:stCondLst>
                                            <p:cond delay="0"/>
                                          </p:stCondLst>
                                        </p:cTn>
                                        <p:tgtEl>
                                          <p:spTgt spid="1788"/>
                                        </p:tgtEl>
                                        <p:attrNameLst>
                                          <p:attrName>style.visibility</p:attrName>
                                        </p:attrNameLst>
                                      </p:cBhvr>
                                      <p:to>
                                        <p:strVal val="visible"/>
                                      </p:to>
                                    </p:set>
                                  </p:childTnLst>
                                </p:cTn>
                              </p:par>
                            </p:childTnLst>
                          </p:cTn>
                        </p:par>
                        <p:par>
                          <p:cTn id="596" fill="hold">
                            <p:stCondLst>
                              <p:cond delay="5750"/>
                            </p:stCondLst>
                            <p:childTnLst>
                              <p:par>
                                <p:cTn id="597" presetID="1" presetClass="exit" presetSubtype="0" fill="hold" nodeType="afterEffect">
                                  <p:stCondLst>
                                    <p:cond delay="50"/>
                                  </p:stCondLst>
                                  <p:childTnLst>
                                    <p:set>
                                      <p:cBhvr>
                                        <p:cTn id="598" dur="1" fill="hold">
                                          <p:stCondLst>
                                            <p:cond delay="0"/>
                                          </p:stCondLst>
                                        </p:cTn>
                                        <p:tgtEl>
                                          <p:spTgt spid="1713"/>
                                        </p:tgtEl>
                                        <p:attrNameLst>
                                          <p:attrName>style.visibility</p:attrName>
                                        </p:attrNameLst>
                                      </p:cBhvr>
                                      <p:to>
                                        <p:strVal val="hidden"/>
                                      </p:to>
                                    </p:set>
                                  </p:childTnLst>
                                </p:cTn>
                              </p:par>
                            </p:childTnLst>
                          </p:cTn>
                        </p:par>
                        <p:par>
                          <p:cTn id="599" fill="hold">
                            <p:stCondLst>
                              <p:cond delay="5800"/>
                            </p:stCondLst>
                            <p:childTnLst>
                              <p:par>
                                <p:cTn id="600" presetID="1" presetClass="exit" presetSubtype="0" fill="hold" nodeType="afterEffect">
                                  <p:stCondLst>
                                    <p:cond delay="50"/>
                                  </p:stCondLst>
                                  <p:childTnLst>
                                    <p:set>
                                      <p:cBhvr>
                                        <p:cTn id="601" dur="1" fill="hold">
                                          <p:stCondLst>
                                            <p:cond delay="0"/>
                                          </p:stCondLst>
                                        </p:cTn>
                                        <p:tgtEl>
                                          <p:spTgt spid="1719"/>
                                        </p:tgtEl>
                                        <p:attrNameLst>
                                          <p:attrName>style.visibility</p:attrName>
                                        </p:attrNameLst>
                                      </p:cBhvr>
                                      <p:to>
                                        <p:strVal val="hidden"/>
                                      </p:to>
                                    </p:set>
                                  </p:childTnLst>
                                </p:cTn>
                              </p:par>
                            </p:childTnLst>
                          </p:cTn>
                        </p:par>
                        <p:par>
                          <p:cTn id="602" fill="hold">
                            <p:stCondLst>
                              <p:cond delay="5850"/>
                            </p:stCondLst>
                            <p:childTnLst>
                              <p:par>
                                <p:cTn id="603" presetID="1" presetClass="entr" presetSubtype="0" fill="hold" nodeType="afterEffect">
                                  <p:stCondLst>
                                    <p:cond delay="50"/>
                                  </p:stCondLst>
                                  <p:childTnLst>
                                    <p:set>
                                      <p:cBhvr>
                                        <p:cTn id="604" dur="1" fill="hold">
                                          <p:stCondLst>
                                            <p:cond delay="0"/>
                                          </p:stCondLst>
                                        </p:cTn>
                                        <p:tgtEl>
                                          <p:spTgt spid="1789"/>
                                        </p:tgtEl>
                                        <p:attrNameLst>
                                          <p:attrName>style.visibility</p:attrName>
                                        </p:attrNameLst>
                                      </p:cBhvr>
                                      <p:to>
                                        <p:strVal val="visible"/>
                                      </p:to>
                                    </p:set>
                                  </p:childTnLst>
                                </p:cTn>
                              </p:par>
                            </p:childTnLst>
                          </p:cTn>
                        </p:par>
                        <p:par>
                          <p:cTn id="605" fill="hold">
                            <p:stCondLst>
                              <p:cond delay="5900"/>
                            </p:stCondLst>
                            <p:childTnLst>
                              <p:par>
                                <p:cTn id="606" presetID="1" presetClass="entr" presetSubtype="0" fill="hold" nodeType="afterEffect">
                                  <p:stCondLst>
                                    <p:cond delay="50"/>
                                  </p:stCondLst>
                                  <p:childTnLst>
                                    <p:set>
                                      <p:cBhvr>
                                        <p:cTn id="607" dur="1" fill="hold">
                                          <p:stCondLst>
                                            <p:cond delay="0"/>
                                          </p:stCondLst>
                                        </p:cTn>
                                        <p:tgtEl>
                                          <p:spTgt spid="1795"/>
                                        </p:tgtEl>
                                        <p:attrNameLst>
                                          <p:attrName>style.visibility</p:attrName>
                                        </p:attrNameLst>
                                      </p:cBhvr>
                                      <p:to>
                                        <p:strVal val="visible"/>
                                      </p:to>
                                    </p:set>
                                  </p:childTnLst>
                                </p:cTn>
                              </p:par>
                            </p:childTnLst>
                          </p:cTn>
                        </p:par>
                        <p:par>
                          <p:cTn id="608" fill="hold">
                            <p:stCondLst>
                              <p:cond delay="5950"/>
                            </p:stCondLst>
                            <p:childTnLst>
                              <p:par>
                                <p:cTn id="609" presetID="1" presetClass="entr" presetSubtype="0" fill="hold" nodeType="afterEffect">
                                  <p:stCondLst>
                                    <p:cond delay="50"/>
                                  </p:stCondLst>
                                  <p:childTnLst>
                                    <p:set>
                                      <p:cBhvr>
                                        <p:cTn id="610" dur="1" fill="hold">
                                          <p:stCondLst>
                                            <p:cond delay="0"/>
                                          </p:stCondLst>
                                        </p:cTn>
                                        <p:tgtEl>
                                          <p:spTgt spid="1796"/>
                                        </p:tgtEl>
                                        <p:attrNameLst>
                                          <p:attrName>style.visibility</p:attrName>
                                        </p:attrNameLst>
                                      </p:cBhvr>
                                      <p:to>
                                        <p:strVal val="visible"/>
                                      </p:to>
                                    </p:set>
                                  </p:childTnLst>
                                </p:cTn>
                              </p:par>
                              <p:par>
                                <p:cTn id="611" presetID="1" presetClass="entr" presetSubtype="0" fill="hold" nodeType="withEffect">
                                  <p:stCondLst>
                                    <p:cond delay="0"/>
                                  </p:stCondLst>
                                  <p:childTnLst>
                                    <p:set>
                                      <p:cBhvr>
                                        <p:cTn id="612" dur="1" fill="hold">
                                          <p:stCondLst>
                                            <p:cond delay="0"/>
                                          </p:stCondLst>
                                        </p:cTn>
                                        <p:tgtEl>
                                          <p:spTgt spid="1803"/>
                                        </p:tgtEl>
                                        <p:attrNameLst>
                                          <p:attrName>style.visibility</p:attrName>
                                        </p:attrNameLst>
                                      </p:cBhvr>
                                      <p:to>
                                        <p:strVal val="visible"/>
                                      </p:to>
                                    </p:set>
                                  </p:childTnLst>
                                </p:cTn>
                              </p:par>
                              <p:par>
                                <p:cTn id="613" presetID="1" presetClass="entr" presetSubtype="0" fill="hold" nodeType="withEffect">
                                  <p:stCondLst>
                                    <p:cond delay="0"/>
                                  </p:stCondLst>
                                  <p:childTnLst>
                                    <p:set>
                                      <p:cBhvr>
                                        <p:cTn id="614" dur="1" fill="hold">
                                          <p:stCondLst>
                                            <p:cond delay="0"/>
                                          </p:stCondLst>
                                        </p:cTn>
                                        <p:tgtEl>
                                          <p:spTgt spid="1807"/>
                                        </p:tgtEl>
                                        <p:attrNameLst>
                                          <p:attrName>style.visibility</p:attrName>
                                        </p:attrNameLst>
                                      </p:cBhvr>
                                      <p:to>
                                        <p:strVal val="visible"/>
                                      </p:to>
                                    </p:set>
                                  </p:childTnLst>
                                </p:cTn>
                              </p:par>
                            </p:childTnLst>
                          </p:cTn>
                        </p:par>
                        <p:par>
                          <p:cTn id="615" fill="hold">
                            <p:stCondLst>
                              <p:cond delay="6000"/>
                            </p:stCondLst>
                            <p:childTnLst>
                              <p:par>
                                <p:cTn id="616" presetID="1" presetClass="exit" presetSubtype="0" fill="hold" nodeType="afterEffect">
                                  <p:stCondLst>
                                    <p:cond delay="50"/>
                                  </p:stCondLst>
                                  <p:childTnLst>
                                    <p:set>
                                      <p:cBhvr>
                                        <p:cTn id="617" dur="1" fill="hold">
                                          <p:stCondLst>
                                            <p:cond delay="0"/>
                                          </p:stCondLst>
                                        </p:cTn>
                                        <p:tgtEl>
                                          <p:spTgt spid="1587"/>
                                        </p:tgtEl>
                                        <p:attrNameLst>
                                          <p:attrName>style.visibility</p:attrName>
                                        </p:attrNameLst>
                                      </p:cBhvr>
                                      <p:to>
                                        <p:strVal val="hidden"/>
                                      </p:to>
                                    </p:set>
                                  </p:childTnLst>
                                </p:cTn>
                              </p:par>
                            </p:childTnLst>
                          </p:cTn>
                        </p:par>
                        <p:par>
                          <p:cTn id="618" fill="hold">
                            <p:stCondLst>
                              <p:cond delay="6050"/>
                            </p:stCondLst>
                            <p:childTnLst>
                              <p:par>
                                <p:cTn id="619" presetID="1" presetClass="exit" presetSubtype="0" fill="hold" nodeType="afterEffect">
                                  <p:stCondLst>
                                    <p:cond delay="50"/>
                                  </p:stCondLst>
                                  <p:childTnLst>
                                    <p:set>
                                      <p:cBhvr>
                                        <p:cTn id="620" dur="1" fill="hold">
                                          <p:stCondLst>
                                            <p:cond delay="0"/>
                                          </p:stCondLst>
                                        </p:cTn>
                                        <p:tgtEl>
                                          <p:spTgt spid="1591"/>
                                        </p:tgtEl>
                                        <p:attrNameLst>
                                          <p:attrName>style.visibility</p:attrName>
                                        </p:attrNameLst>
                                      </p:cBhvr>
                                      <p:to>
                                        <p:strVal val="hidden"/>
                                      </p:to>
                                    </p:set>
                                  </p:childTnLst>
                                </p:cTn>
                              </p:par>
                            </p:childTnLst>
                          </p:cTn>
                        </p:par>
                        <p:par>
                          <p:cTn id="621" fill="hold">
                            <p:stCondLst>
                              <p:cond delay="6100"/>
                            </p:stCondLst>
                            <p:childTnLst>
                              <p:par>
                                <p:cTn id="622" presetID="1" presetClass="entr" presetSubtype="0" fill="hold" nodeType="afterEffect">
                                  <p:stCondLst>
                                    <p:cond delay="50"/>
                                  </p:stCondLst>
                                  <p:childTnLst>
                                    <p:set>
                                      <p:cBhvr>
                                        <p:cTn id="623" dur="1" fill="hold">
                                          <p:stCondLst>
                                            <p:cond delay="0"/>
                                          </p:stCondLst>
                                        </p:cTn>
                                        <p:tgtEl>
                                          <p:spTgt spid="1808"/>
                                        </p:tgtEl>
                                        <p:attrNameLst>
                                          <p:attrName>style.visibility</p:attrName>
                                        </p:attrNameLst>
                                      </p:cBhvr>
                                      <p:to>
                                        <p:strVal val="visible"/>
                                      </p:to>
                                    </p:set>
                                  </p:childTnLst>
                                </p:cTn>
                              </p:par>
                            </p:childTnLst>
                          </p:cTn>
                        </p:par>
                        <p:par>
                          <p:cTn id="624" fill="hold">
                            <p:stCondLst>
                              <p:cond delay="6150"/>
                            </p:stCondLst>
                            <p:childTnLst>
                              <p:par>
                                <p:cTn id="625" presetID="1" presetClass="entr" presetSubtype="0" fill="hold" nodeType="afterEffect">
                                  <p:stCondLst>
                                    <p:cond delay="50"/>
                                  </p:stCondLst>
                                  <p:childTnLst>
                                    <p:set>
                                      <p:cBhvr>
                                        <p:cTn id="626" dur="1" fill="hold">
                                          <p:stCondLst>
                                            <p:cond delay="0"/>
                                          </p:stCondLst>
                                        </p:cTn>
                                        <p:tgtEl>
                                          <p:spTgt spid="1814"/>
                                        </p:tgtEl>
                                        <p:attrNameLst>
                                          <p:attrName>style.visibility</p:attrName>
                                        </p:attrNameLst>
                                      </p:cBhvr>
                                      <p:to>
                                        <p:strVal val="visible"/>
                                      </p:to>
                                    </p:set>
                                  </p:childTnLst>
                                </p:cTn>
                              </p:par>
                            </p:childTnLst>
                          </p:cTn>
                        </p:par>
                        <p:par>
                          <p:cTn id="627" fill="hold">
                            <p:stCondLst>
                              <p:cond delay="6200"/>
                            </p:stCondLst>
                            <p:childTnLst>
                              <p:par>
                                <p:cTn id="628" presetID="1" presetClass="entr" presetSubtype="0" fill="hold" nodeType="afterEffect">
                                  <p:stCondLst>
                                    <p:cond delay="50"/>
                                  </p:stCondLst>
                                  <p:childTnLst>
                                    <p:set>
                                      <p:cBhvr>
                                        <p:cTn id="629" dur="1" fill="hold">
                                          <p:stCondLst>
                                            <p:cond delay="0"/>
                                          </p:stCondLst>
                                        </p:cTn>
                                        <p:tgtEl>
                                          <p:spTgt spid="1815"/>
                                        </p:tgtEl>
                                        <p:attrNameLst>
                                          <p:attrName>style.visibility</p:attrName>
                                        </p:attrNameLst>
                                      </p:cBhvr>
                                      <p:to>
                                        <p:strVal val="visible"/>
                                      </p:to>
                                    </p:set>
                                  </p:childTnLst>
                                </p:cTn>
                              </p:par>
                              <p:par>
                                <p:cTn id="630" presetID="1" presetClass="entr" presetSubtype="0" fill="hold" nodeType="withEffect">
                                  <p:stCondLst>
                                    <p:cond delay="0"/>
                                  </p:stCondLst>
                                  <p:childTnLst>
                                    <p:set>
                                      <p:cBhvr>
                                        <p:cTn id="631" dur="1" fill="hold">
                                          <p:stCondLst>
                                            <p:cond delay="0"/>
                                          </p:stCondLst>
                                        </p:cTn>
                                        <p:tgtEl>
                                          <p:spTgt spid="1822"/>
                                        </p:tgtEl>
                                        <p:attrNameLst>
                                          <p:attrName>style.visibility</p:attrName>
                                        </p:attrNameLst>
                                      </p:cBhvr>
                                      <p:to>
                                        <p:strVal val="visible"/>
                                      </p:to>
                                    </p:set>
                                  </p:childTnLst>
                                </p:cTn>
                              </p:par>
                              <p:par>
                                <p:cTn id="632" presetID="1" presetClass="entr" presetSubtype="0" fill="hold" nodeType="withEffect">
                                  <p:stCondLst>
                                    <p:cond delay="0"/>
                                  </p:stCondLst>
                                  <p:childTnLst>
                                    <p:set>
                                      <p:cBhvr>
                                        <p:cTn id="633" dur="1" fill="hold">
                                          <p:stCondLst>
                                            <p:cond delay="0"/>
                                          </p:stCondLst>
                                        </p:cTn>
                                        <p:tgtEl>
                                          <p:spTgt spid="1826"/>
                                        </p:tgtEl>
                                        <p:attrNameLst>
                                          <p:attrName>style.visibility</p:attrName>
                                        </p:attrNameLst>
                                      </p:cBhvr>
                                      <p:to>
                                        <p:strVal val="visible"/>
                                      </p:to>
                                    </p:set>
                                  </p:childTnLst>
                                </p:cTn>
                              </p:par>
                            </p:childTnLst>
                          </p:cTn>
                        </p:par>
                        <p:par>
                          <p:cTn id="634" fill="hold">
                            <p:stCondLst>
                              <p:cond delay="6250"/>
                            </p:stCondLst>
                            <p:childTnLst>
                              <p:par>
                                <p:cTn id="635" presetID="1" presetClass="exit" presetSubtype="0" fill="hold" nodeType="afterEffect">
                                  <p:stCondLst>
                                    <p:cond delay="50"/>
                                  </p:stCondLst>
                                  <p:childTnLst>
                                    <p:set>
                                      <p:cBhvr>
                                        <p:cTn id="636" dur="1" fill="hold">
                                          <p:stCondLst>
                                            <p:cond delay="0"/>
                                          </p:stCondLst>
                                        </p:cTn>
                                        <p:tgtEl>
                                          <p:spTgt spid="1770"/>
                                        </p:tgtEl>
                                        <p:attrNameLst>
                                          <p:attrName>style.visibility</p:attrName>
                                        </p:attrNameLst>
                                      </p:cBhvr>
                                      <p:to>
                                        <p:strVal val="hidden"/>
                                      </p:to>
                                    </p:set>
                                  </p:childTnLst>
                                </p:cTn>
                              </p:par>
                            </p:childTnLst>
                          </p:cTn>
                        </p:par>
                        <p:par>
                          <p:cTn id="637" fill="hold">
                            <p:stCondLst>
                              <p:cond delay="6300"/>
                            </p:stCondLst>
                            <p:childTnLst>
                              <p:par>
                                <p:cTn id="638" presetID="1" presetClass="exit" presetSubtype="0" fill="hold" nodeType="afterEffect">
                                  <p:stCondLst>
                                    <p:cond delay="50"/>
                                  </p:stCondLst>
                                  <p:childTnLst>
                                    <p:set>
                                      <p:cBhvr>
                                        <p:cTn id="639" dur="1" fill="hold">
                                          <p:stCondLst>
                                            <p:cond delay="0"/>
                                          </p:stCondLst>
                                        </p:cTn>
                                        <p:tgtEl>
                                          <p:spTgt spid="1776"/>
                                        </p:tgtEl>
                                        <p:attrNameLst>
                                          <p:attrName>style.visibility</p:attrName>
                                        </p:attrNameLst>
                                      </p:cBhvr>
                                      <p:to>
                                        <p:strVal val="hidden"/>
                                      </p:to>
                                    </p:set>
                                  </p:childTnLst>
                                </p:cTn>
                              </p:par>
                            </p:childTnLst>
                          </p:cTn>
                        </p:par>
                        <p:par>
                          <p:cTn id="640" fill="hold">
                            <p:stCondLst>
                              <p:cond delay="6350"/>
                            </p:stCondLst>
                            <p:childTnLst>
                              <p:par>
                                <p:cTn id="641" presetID="1" presetClass="entr" presetSubtype="0" fill="hold" nodeType="afterEffect">
                                  <p:stCondLst>
                                    <p:cond delay="50"/>
                                  </p:stCondLst>
                                  <p:childTnLst>
                                    <p:set>
                                      <p:cBhvr>
                                        <p:cTn id="642" dur="1" fill="hold">
                                          <p:stCondLst>
                                            <p:cond delay="0"/>
                                          </p:stCondLst>
                                        </p:cTn>
                                        <p:tgtEl>
                                          <p:spTgt spid="1827"/>
                                        </p:tgtEl>
                                        <p:attrNameLst>
                                          <p:attrName>style.visibility</p:attrName>
                                        </p:attrNameLst>
                                      </p:cBhvr>
                                      <p:to>
                                        <p:strVal val="visible"/>
                                      </p:to>
                                    </p:set>
                                  </p:childTnLst>
                                </p:cTn>
                              </p:par>
                            </p:childTnLst>
                          </p:cTn>
                        </p:par>
                        <p:par>
                          <p:cTn id="643" fill="hold">
                            <p:stCondLst>
                              <p:cond delay="6400"/>
                            </p:stCondLst>
                            <p:childTnLst>
                              <p:par>
                                <p:cTn id="644" presetID="1" presetClass="entr" presetSubtype="0" fill="hold" nodeType="afterEffect">
                                  <p:stCondLst>
                                    <p:cond delay="50"/>
                                  </p:stCondLst>
                                  <p:childTnLst>
                                    <p:set>
                                      <p:cBhvr>
                                        <p:cTn id="645" dur="1" fill="hold">
                                          <p:stCondLst>
                                            <p:cond delay="0"/>
                                          </p:stCondLst>
                                        </p:cTn>
                                        <p:tgtEl>
                                          <p:spTgt spid="1833"/>
                                        </p:tgtEl>
                                        <p:attrNameLst>
                                          <p:attrName>style.visibility</p:attrName>
                                        </p:attrNameLst>
                                      </p:cBhvr>
                                      <p:to>
                                        <p:strVal val="visible"/>
                                      </p:to>
                                    </p:set>
                                  </p:childTnLst>
                                </p:cTn>
                              </p:par>
                            </p:childTnLst>
                          </p:cTn>
                        </p:par>
                        <p:par>
                          <p:cTn id="646" fill="hold">
                            <p:stCondLst>
                              <p:cond delay="6450"/>
                            </p:stCondLst>
                            <p:childTnLst>
                              <p:par>
                                <p:cTn id="647" presetID="1" presetClass="entr" presetSubtype="0" fill="hold" nodeType="afterEffect">
                                  <p:stCondLst>
                                    <p:cond delay="50"/>
                                  </p:stCondLst>
                                  <p:childTnLst>
                                    <p:set>
                                      <p:cBhvr>
                                        <p:cTn id="648" dur="1" fill="hold">
                                          <p:stCondLst>
                                            <p:cond delay="0"/>
                                          </p:stCondLst>
                                        </p:cTn>
                                        <p:tgtEl>
                                          <p:spTgt spid="1834"/>
                                        </p:tgtEl>
                                        <p:attrNameLst>
                                          <p:attrName>style.visibility</p:attrName>
                                        </p:attrNameLst>
                                      </p:cBhvr>
                                      <p:to>
                                        <p:strVal val="visible"/>
                                      </p:to>
                                    </p:set>
                                  </p:childTnLst>
                                </p:cTn>
                              </p:par>
                              <p:par>
                                <p:cTn id="649" presetID="1" presetClass="entr" presetSubtype="0" fill="hold" nodeType="withEffect">
                                  <p:stCondLst>
                                    <p:cond delay="0"/>
                                  </p:stCondLst>
                                  <p:childTnLst>
                                    <p:set>
                                      <p:cBhvr>
                                        <p:cTn id="650" dur="1" fill="hold">
                                          <p:stCondLst>
                                            <p:cond delay="0"/>
                                          </p:stCondLst>
                                        </p:cTn>
                                        <p:tgtEl>
                                          <p:spTgt spid="1841"/>
                                        </p:tgtEl>
                                        <p:attrNameLst>
                                          <p:attrName>style.visibility</p:attrName>
                                        </p:attrNameLst>
                                      </p:cBhvr>
                                      <p:to>
                                        <p:strVal val="visible"/>
                                      </p:to>
                                    </p:set>
                                  </p:childTnLst>
                                </p:cTn>
                              </p:par>
                              <p:par>
                                <p:cTn id="651" presetID="1" presetClass="entr" presetSubtype="0" fill="hold" nodeType="withEffect">
                                  <p:stCondLst>
                                    <p:cond delay="0"/>
                                  </p:stCondLst>
                                  <p:childTnLst>
                                    <p:set>
                                      <p:cBhvr>
                                        <p:cTn id="652" dur="1" fill="hold">
                                          <p:stCondLst>
                                            <p:cond delay="0"/>
                                          </p:stCondLst>
                                        </p:cTn>
                                        <p:tgtEl>
                                          <p:spTgt spid="1845"/>
                                        </p:tgtEl>
                                        <p:attrNameLst>
                                          <p:attrName>style.visibility</p:attrName>
                                        </p:attrNameLst>
                                      </p:cBhvr>
                                      <p:to>
                                        <p:strVal val="visible"/>
                                      </p:to>
                                    </p:set>
                                  </p:childTnLst>
                                </p:cTn>
                              </p:par>
                            </p:childTnLst>
                          </p:cTn>
                        </p:par>
                        <p:par>
                          <p:cTn id="653" fill="hold">
                            <p:stCondLst>
                              <p:cond delay="6500"/>
                            </p:stCondLst>
                            <p:childTnLst>
                              <p:par>
                                <p:cTn id="654" presetID="1" presetClass="exit" presetSubtype="0" fill="hold" nodeType="afterEffect">
                                  <p:stCondLst>
                                    <p:cond delay="50"/>
                                  </p:stCondLst>
                                  <p:childTnLst>
                                    <p:set>
                                      <p:cBhvr>
                                        <p:cTn id="655" dur="1" fill="hold">
                                          <p:stCondLst>
                                            <p:cond delay="0"/>
                                          </p:stCondLst>
                                        </p:cTn>
                                        <p:tgtEl>
                                          <p:spTgt spid="1732"/>
                                        </p:tgtEl>
                                        <p:attrNameLst>
                                          <p:attrName>style.visibility</p:attrName>
                                        </p:attrNameLst>
                                      </p:cBhvr>
                                      <p:to>
                                        <p:strVal val="hidden"/>
                                      </p:to>
                                    </p:set>
                                  </p:childTnLst>
                                </p:cTn>
                              </p:par>
                            </p:childTnLst>
                          </p:cTn>
                        </p:par>
                        <p:par>
                          <p:cTn id="656" fill="hold">
                            <p:stCondLst>
                              <p:cond delay="6550"/>
                            </p:stCondLst>
                            <p:childTnLst>
                              <p:par>
                                <p:cTn id="657" presetID="1" presetClass="exit" presetSubtype="0" fill="hold" nodeType="afterEffect">
                                  <p:stCondLst>
                                    <p:cond delay="50"/>
                                  </p:stCondLst>
                                  <p:childTnLst>
                                    <p:set>
                                      <p:cBhvr>
                                        <p:cTn id="658" dur="1" fill="hold">
                                          <p:stCondLst>
                                            <p:cond delay="0"/>
                                          </p:stCondLst>
                                        </p:cTn>
                                        <p:tgtEl>
                                          <p:spTgt spid="1738"/>
                                        </p:tgtEl>
                                        <p:attrNameLst>
                                          <p:attrName>style.visibility</p:attrName>
                                        </p:attrNameLst>
                                      </p:cBhvr>
                                      <p:to>
                                        <p:strVal val="hidden"/>
                                      </p:to>
                                    </p:set>
                                  </p:childTnLst>
                                </p:cTn>
                              </p:par>
                            </p:childTnLst>
                          </p:cTn>
                        </p:par>
                        <p:par>
                          <p:cTn id="659" fill="hold">
                            <p:stCondLst>
                              <p:cond delay="6600"/>
                            </p:stCondLst>
                            <p:childTnLst>
                              <p:par>
                                <p:cTn id="660" presetID="1" presetClass="entr" presetSubtype="0" fill="hold" nodeType="afterEffect">
                                  <p:stCondLst>
                                    <p:cond delay="50"/>
                                  </p:stCondLst>
                                  <p:childTnLst>
                                    <p:set>
                                      <p:cBhvr>
                                        <p:cTn id="661" dur="1" fill="hold">
                                          <p:stCondLst>
                                            <p:cond delay="0"/>
                                          </p:stCondLst>
                                        </p:cTn>
                                        <p:tgtEl>
                                          <p:spTgt spid="1846"/>
                                        </p:tgtEl>
                                        <p:attrNameLst>
                                          <p:attrName>style.visibility</p:attrName>
                                        </p:attrNameLst>
                                      </p:cBhvr>
                                      <p:to>
                                        <p:strVal val="visible"/>
                                      </p:to>
                                    </p:set>
                                  </p:childTnLst>
                                </p:cTn>
                              </p:par>
                            </p:childTnLst>
                          </p:cTn>
                        </p:par>
                        <p:par>
                          <p:cTn id="662" fill="hold">
                            <p:stCondLst>
                              <p:cond delay="6650"/>
                            </p:stCondLst>
                            <p:childTnLst>
                              <p:par>
                                <p:cTn id="663" presetID="1" presetClass="entr" presetSubtype="0" fill="hold" nodeType="afterEffect">
                                  <p:stCondLst>
                                    <p:cond delay="50"/>
                                  </p:stCondLst>
                                  <p:childTnLst>
                                    <p:set>
                                      <p:cBhvr>
                                        <p:cTn id="664" dur="1" fill="hold">
                                          <p:stCondLst>
                                            <p:cond delay="0"/>
                                          </p:stCondLst>
                                        </p:cTn>
                                        <p:tgtEl>
                                          <p:spTgt spid="1852"/>
                                        </p:tgtEl>
                                        <p:attrNameLst>
                                          <p:attrName>style.visibility</p:attrName>
                                        </p:attrNameLst>
                                      </p:cBhvr>
                                      <p:to>
                                        <p:strVal val="visible"/>
                                      </p:to>
                                    </p:set>
                                  </p:childTnLst>
                                </p:cTn>
                              </p:par>
                            </p:childTnLst>
                          </p:cTn>
                        </p:par>
                        <p:par>
                          <p:cTn id="665" fill="hold">
                            <p:stCondLst>
                              <p:cond delay="6700"/>
                            </p:stCondLst>
                            <p:childTnLst>
                              <p:par>
                                <p:cTn id="666" presetID="1" presetClass="entr" presetSubtype="0" fill="hold" nodeType="afterEffect">
                                  <p:stCondLst>
                                    <p:cond delay="50"/>
                                  </p:stCondLst>
                                  <p:childTnLst>
                                    <p:set>
                                      <p:cBhvr>
                                        <p:cTn id="667" dur="1" fill="hold">
                                          <p:stCondLst>
                                            <p:cond delay="0"/>
                                          </p:stCondLst>
                                        </p:cTn>
                                        <p:tgtEl>
                                          <p:spTgt spid="1853"/>
                                        </p:tgtEl>
                                        <p:attrNameLst>
                                          <p:attrName>style.visibility</p:attrName>
                                        </p:attrNameLst>
                                      </p:cBhvr>
                                      <p:to>
                                        <p:strVal val="visible"/>
                                      </p:to>
                                    </p:set>
                                  </p:childTnLst>
                                </p:cTn>
                              </p:par>
                              <p:par>
                                <p:cTn id="668" presetID="1" presetClass="entr" presetSubtype="0" fill="hold" nodeType="withEffect">
                                  <p:stCondLst>
                                    <p:cond delay="0"/>
                                  </p:stCondLst>
                                  <p:childTnLst>
                                    <p:set>
                                      <p:cBhvr>
                                        <p:cTn id="669" dur="1" fill="hold">
                                          <p:stCondLst>
                                            <p:cond delay="0"/>
                                          </p:stCondLst>
                                        </p:cTn>
                                        <p:tgtEl>
                                          <p:spTgt spid="1860"/>
                                        </p:tgtEl>
                                        <p:attrNameLst>
                                          <p:attrName>style.visibility</p:attrName>
                                        </p:attrNameLst>
                                      </p:cBhvr>
                                      <p:to>
                                        <p:strVal val="visible"/>
                                      </p:to>
                                    </p:set>
                                  </p:childTnLst>
                                </p:cTn>
                              </p:par>
                              <p:par>
                                <p:cTn id="670" presetID="1" presetClass="entr" presetSubtype="0" fill="hold" nodeType="withEffect">
                                  <p:stCondLst>
                                    <p:cond delay="0"/>
                                  </p:stCondLst>
                                  <p:childTnLst>
                                    <p:set>
                                      <p:cBhvr>
                                        <p:cTn id="671" dur="1" fill="hold">
                                          <p:stCondLst>
                                            <p:cond delay="0"/>
                                          </p:stCondLst>
                                        </p:cTn>
                                        <p:tgtEl>
                                          <p:spTgt spid="1864"/>
                                        </p:tgtEl>
                                        <p:attrNameLst>
                                          <p:attrName>style.visibility</p:attrName>
                                        </p:attrNameLst>
                                      </p:cBhvr>
                                      <p:to>
                                        <p:strVal val="visible"/>
                                      </p:to>
                                    </p:set>
                                  </p:childTnLst>
                                </p:cTn>
                              </p:par>
                            </p:childTnLst>
                          </p:cTn>
                        </p:par>
                        <p:par>
                          <p:cTn id="672" fill="hold">
                            <p:stCondLst>
                              <p:cond delay="6750"/>
                            </p:stCondLst>
                            <p:childTnLst>
                              <p:par>
                                <p:cTn id="673" presetID="1" presetClass="exit" presetSubtype="0" fill="hold" nodeType="afterEffect">
                                  <p:stCondLst>
                                    <p:cond delay="50"/>
                                  </p:stCondLst>
                                  <p:childTnLst>
                                    <p:set>
                                      <p:cBhvr>
                                        <p:cTn id="674" dur="1" fill="hold">
                                          <p:stCondLst>
                                            <p:cond delay="0"/>
                                          </p:stCondLst>
                                        </p:cTn>
                                        <p:tgtEl>
                                          <p:spTgt spid="1808"/>
                                        </p:tgtEl>
                                        <p:attrNameLst>
                                          <p:attrName>style.visibility</p:attrName>
                                        </p:attrNameLst>
                                      </p:cBhvr>
                                      <p:to>
                                        <p:strVal val="hidden"/>
                                      </p:to>
                                    </p:set>
                                  </p:childTnLst>
                                </p:cTn>
                              </p:par>
                            </p:childTnLst>
                          </p:cTn>
                        </p:par>
                        <p:par>
                          <p:cTn id="675" fill="hold">
                            <p:stCondLst>
                              <p:cond delay="6800"/>
                            </p:stCondLst>
                            <p:childTnLst>
                              <p:par>
                                <p:cTn id="676" presetID="1" presetClass="exit" presetSubtype="0" fill="hold" nodeType="afterEffect">
                                  <p:stCondLst>
                                    <p:cond delay="50"/>
                                  </p:stCondLst>
                                  <p:childTnLst>
                                    <p:set>
                                      <p:cBhvr>
                                        <p:cTn id="677" dur="1" fill="hold">
                                          <p:stCondLst>
                                            <p:cond delay="0"/>
                                          </p:stCondLst>
                                        </p:cTn>
                                        <p:tgtEl>
                                          <p:spTgt spid="1814"/>
                                        </p:tgtEl>
                                        <p:attrNameLst>
                                          <p:attrName>style.visibility</p:attrName>
                                        </p:attrNameLst>
                                      </p:cBhvr>
                                      <p:to>
                                        <p:strVal val="hidden"/>
                                      </p:to>
                                    </p:set>
                                  </p:childTnLst>
                                </p:cTn>
                              </p:par>
                            </p:childTnLst>
                          </p:cTn>
                        </p:par>
                        <p:par>
                          <p:cTn id="678" fill="hold">
                            <p:stCondLst>
                              <p:cond delay="6850"/>
                            </p:stCondLst>
                            <p:childTnLst>
                              <p:par>
                                <p:cTn id="679" presetID="1" presetClass="entr" presetSubtype="0" fill="hold" nodeType="afterEffect">
                                  <p:stCondLst>
                                    <p:cond delay="50"/>
                                  </p:stCondLst>
                                  <p:childTnLst>
                                    <p:set>
                                      <p:cBhvr>
                                        <p:cTn id="680" dur="1" fill="hold">
                                          <p:stCondLst>
                                            <p:cond delay="0"/>
                                          </p:stCondLst>
                                        </p:cTn>
                                        <p:tgtEl>
                                          <p:spTgt spid="1865"/>
                                        </p:tgtEl>
                                        <p:attrNameLst>
                                          <p:attrName>style.visibility</p:attrName>
                                        </p:attrNameLst>
                                      </p:cBhvr>
                                      <p:to>
                                        <p:strVal val="visible"/>
                                      </p:to>
                                    </p:set>
                                  </p:childTnLst>
                                </p:cTn>
                              </p:par>
                            </p:childTnLst>
                          </p:cTn>
                        </p:par>
                        <p:par>
                          <p:cTn id="681" fill="hold">
                            <p:stCondLst>
                              <p:cond delay="6900"/>
                            </p:stCondLst>
                            <p:childTnLst>
                              <p:par>
                                <p:cTn id="682" presetID="1" presetClass="entr" presetSubtype="0" fill="hold" nodeType="afterEffect">
                                  <p:stCondLst>
                                    <p:cond delay="50"/>
                                  </p:stCondLst>
                                  <p:childTnLst>
                                    <p:set>
                                      <p:cBhvr>
                                        <p:cTn id="683" dur="1" fill="hold">
                                          <p:stCondLst>
                                            <p:cond delay="0"/>
                                          </p:stCondLst>
                                        </p:cTn>
                                        <p:tgtEl>
                                          <p:spTgt spid="1871"/>
                                        </p:tgtEl>
                                        <p:attrNameLst>
                                          <p:attrName>style.visibility</p:attrName>
                                        </p:attrNameLst>
                                      </p:cBhvr>
                                      <p:to>
                                        <p:strVal val="visible"/>
                                      </p:to>
                                    </p:set>
                                  </p:childTnLst>
                                </p:cTn>
                              </p:par>
                            </p:childTnLst>
                          </p:cTn>
                        </p:par>
                        <p:par>
                          <p:cTn id="684" fill="hold">
                            <p:stCondLst>
                              <p:cond delay="6950"/>
                            </p:stCondLst>
                            <p:childTnLst>
                              <p:par>
                                <p:cTn id="685" presetID="1" presetClass="entr" presetSubtype="0" fill="hold" nodeType="afterEffect">
                                  <p:stCondLst>
                                    <p:cond delay="50"/>
                                  </p:stCondLst>
                                  <p:childTnLst>
                                    <p:set>
                                      <p:cBhvr>
                                        <p:cTn id="686" dur="1" fill="hold">
                                          <p:stCondLst>
                                            <p:cond delay="0"/>
                                          </p:stCondLst>
                                        </p:cTn>
                                        <p:tgtEl>
                                          <p:spTgt spid="1872"/>
                                        </p:tgtEl>
                                        <p:attrNameLst>
                                          <p:attrName>style.visibility</p:attrName>
                                        </p:attrNameLst>
                                      </p:cBhvr>
                                      <p:to>
                                        <p:strVal val="visible"/>
                                      </p:to>
                                    </p:set>
                                  </p:childTnLst>
                                </p:cTn>
                              </p:par>
                              <p:par>
                                <p:cTn id="687" presetID="1" presetClass="entr" presetSubtype="0" fill="hold" nodeType="withEffect">
                                  <p:stCondLst>
                                    <p:cond delay="0"/>
                                  </p:stCondLst>
                                  <p:childTnLst>
                                    <p:set>
                                      <p:cBhvr>
                                        <p:cTn id="688" dur="1" fill="hold">
                                          <p:stCondLst>
                                            <p:cond delay="0"/>
                                          </p:stCondLst>
                                        </p:cTn>
                                        <p:tgtEl>
                                          <p:spTgt spid="1879"/>
                                        </p:tgtEl>
                                        <p:attrNameLst>
                                          <p:attrName>style.visibility</p:attrName>
                                        </p:attrNameLst>
                                      </p:cBhvr>
                                      <p:to>
                                        <p:strVal val="visible"/>
                                      </p:to>
                                    </p:set>
                                  </p:childTnLst>
                                </p:cTn>
                              </p:par>
                              <p:par>
                                <p:cTn id="689" presetID="1" presetClass="entr" presetSubtype="0" fill="hold" nodeType="withEffect">
                                  <p:stCondLst>
                                    <p:cond delay="0"/>
                                  </p:stCondLst>
                                  <p:childTnLst>
                                    <p:set>
                                      <p:cBhvr>
                                        <p:cTn id="690" dur="1" fill="hold">
                                          <p:stCondLst>
                                            <p:cond delay="0"/>
                                          </p:stCondLst>
                                        </p:cTn>
                                        <p:tgtEl>
                                          <p:spTgt spid="1883"/>
                                        </p:tgtEl>
                                        <p:attrNameLst>
                                          <p:attrName>style.visibility</p:attrName>
                                        </p:attrNameLst>
                                      </p:cBhvr>
                                      <p:to>
                                        <p:strVal val="visible"/>
                                      </p:to>
                                    </p:set>
                                  </p:childTnLst>
                                </p:cTn>
                              </p:par>
                            </p:childTnLst>
                          </p:cTn>
                        </p:par>
                        <p:par>
                          <p:cTn id="691" fill="hold">
                            <p:stCondLst>
                              <p:cond delay="7000"/>
                            </p:stCondLst>
                            <p:childTnLst>
                              <p:par>
                                <p:cTn id="692" presetID="1" presetClass="exit" presetSubtype="0" fill="hold" nodeType="afterEffect">
                                  <p:stCondLst>
                                    <p:cond delay="50"/>
                                  </p:stCondLst>
                                  <p:childTnLst>
                                    <p:set>
                                      <p:cBhvr>
                                        <p:cTn id="693" dur="1" fill="hold">
                                          <p:stCondLst>
                                            <p:cond delay="0"/>
                                          </p:stCondLst>
                                        </p:cTn>
                                        <p:tgtEl>
                                          <p:spTgt spid="1637"/>
                                        </p:tgtEl>
                                        <p:attrNameLst>
                                          <p:attrName>style.visibility</p:attrName>
                                        </p:attrNameLst>
                                      </p:cBhvr>
                                      <p:to>
                                        <p:strVal val="hidden"/>
                                      </p:to>
                                    </p:set>
                                  </p:childTnLst>
                                </p:cTn>
                              </p:par>
                            </p:childTnLst>
                          </p:cTn>
                        </p:par>
                        <p:par>
                          <p:cTn id="694" fill="hold">
                            <p:stCondLst>
                              <p:cond delay="7050"/>
                            </p:stCondLst>
                            <p:childTnLst>
                              <p:par>
                                <p:cTn id="695" presetID="1" presetClass="exit" presetSubtype="0" fill="hold" nodeType="afterEffect">
                                  <p:stCondLst>
                                    <p:cond delay="50"/>
                                  </p:stCondLst>
                                  <p:childTnLst>
                                    <p:set>
                                      <p:cBhvr>
                                        <p:cTn id="696" dur="1" fill="hold">
                                          <p:stCondLst>
                                            <p:cond delay="0"/>
                                          </p:stCondLst>
                                        </p:cTn>
                                        <p:tgtEl>
                                          <p:spTgt spid="1643"/>
                                        </p:tgtEl>
                                        <p:attrNameLst>
                                          <p:attrName>style.visibility</p:attrName>
                                        </p:attrNameLst>
                                      </p:cBhvr>
                                      <p:to>
                                        <p:strVal val="hidden"/>
                                      </p:to>
                                    </p:set>
                                  </p:childTnLst>
                                </p:cTn>
                              </p:par>
                            </p:childTnLst>
                          </p:cTn>
                        </p:par>
                        <p:par>
                          <p:cTn id="697" fill="hold">
                            <p:stCondLst>
                              <p:cond delay="7100"/>
                            </p:stCondLst>
                            <p:childTnLst>
                              <p:par>
                                <p:cTn id="698" presetID="1" presetClass="entr" presetSubtype="0" fill="hold" nodeType="afterEffect">
                                  <p:stCondLst>
                                    <p:cond delay="50"/>
                                  </p:stCondLst>
                                  <p:childTnLst>
                                    <p:set>
                                      <p:cBhvr>
                                        <p:cTn id="699" dur="1" fill="hold">
                                          <p:stCondLst>
                                            <p:cond delay="0"/>
                                          </p:stCondLst>
                                        </p:cTn>
                                        <p:tgtEl>
                                          <p:spTgt spid="1884"/>
                                        </p:tgtEl>
                                        <p:attrNameLst>
                                          <p:attrName>style.visibility</p:attrName>
                                        </p:attrNameLst>
                                      </p:cBhvr>
                                      <p:to>
                                        <p:strVal val="visible"/>
                                      </p:to>
                                    </p:set>
                                  </p:childTnLst>
                                </p:cTn>
                              </p:par>
                            </p:childTnLst>
                          </p:cTn>
                        </p:par>
                        <p:par>
                          <p:cTn id="700" fill="hold">
                            <p:stCondLst>
                              <p:cond delay="7150"/>
                            </p:stCondLst>
                            <p:childTnLst>
                              <p:par>
                                <p:cTn id="701" presetID="1" presetClass="entr" presetSubtype="0" fill="hold" nodeType="afterEffect">
                                  <p:stCondLst>
                                    <p:cond delay="50"/>
                                  </p:stCondLst>
                                  <p:childTnLst>
                                    <p:set>
                                      <p:cBhvr>
                                        <p:cTn id="702" dur="1" fill="hold">
                                          <p:stCondLst>
                                            <p:cond delay="0"/>
                                          </p:stCondLst>
                                        </p:cTn>
                                        <p:tgtEl>
                                          <p:spTgt spid="1890"/>
                                        </p:tgtEl>
                                        <p:attrNameLst>
                                          <p:attrName>style.visibility</p:attrName>
                                        </p:attrNameLst>
                                      </p:cBhvr>
                                      <p:to>
                                        <p:strVal val="visible"/>
                                      </p:to>
                                    </p:set>
                                  </p:childTnLst>
                                </p:cTn>
                              </p:par>
                            </p:childTnLst>
                          </p:cTn>
                        </p:par>
                        <p:par>
                          <p:cTn id="703" fill="hold">
                            <p:stCondLst>
                              <p:cond delay="7200"/>
                            </p:stCondLst>
                            <p:childTnLst>
                              <p:par>
                                <p:cTn id="704" presetID="1" presetClass="entr" presetSubtype="0" fill="hold" nodeType="afterEffect">
                                  <p:stCondLst>
                                    <p:cond delay="50"/>
                                  </p:stCondLst>
                                  <p:childTnLst>
                                    <p:set>
                                      <p:cBhvr>
                                        <p:cTn id="705" dur="1" fill="hold">
                                          <p:stCondLst>
                                            <p:cond delay="0"/>
                                          </p:stCondLst>
                                        </p:cTn>
                                        <p:tgtEl>
                                          <p:spTgt spid="1891"/>
                                        </p:tgtEl>
                                        <p:attrNameLst>
                                          <p:attrName>style.visibility</p:attrName>
                                        </p:attrNameLst>
                                      </p:cBhvr>
                                      <p:to>
                                        <p:strVal val="visible"/>
                                      </p:to>
                                    </p:set>
                                  </p:childTnLst>
                                </p:cTn>
                              </p:par>
                              <p:par>
                                <p:cTn id="706" presetID="1" presetClass="entr" presetSubtype="0" fill="hold" nodeType="withEffect">
                                  <p:stCondLst>
                                    <p:cond delay="0"/>
                                  </p:stCondLst>
                                  <p:childTnLst>
                                    <p:set>
                                      <p:cBhvr>
                                        <p:cTn id="707" dur="1" fill="hold">
                                          <p:stCondLst>
                                            <p:cond delay="0"/>
                                          </p:stCondLst>
                                        </p:cTn>
                                        <p:tgtEl>
                                          <p:spTgt spid="1898"/>
                                        </p:tgtEl>
                                        <p:attrNameLst>
                                          <p:attrName>style.visibility</p:attrName>
                                        </p:attrNameLst>
                                      </p:cBhvr>
                                      <p:to>
                                        <p:strVal val="visible"/>
                                      </p:to>
                                    </p:set>
                                  </p:childTnLst>
                                </p:cTn>
                              </p:par>
                              <p:par>
                                <p:cTn id="708" presetID="1" presetClass="entr" presetSubtype="0" fill="hold" nodeType="withEffect">
                                  <p:stCondLst>
                                    <p:cond delay="0"/>
                                  </p:stCondLst>
                                  <p:childTnLst>
                                    <p:set>
                                      <p:cBhvr>
                                        <p:cTn id="709" dur="1" fill="hold">
                                          <p:stCondLst>
                                            <p:cond delay="0"/>
                                          </p:stCondLst>
                                        </p:cTn>
                                        <p:tgtEl>
                                          <p:spTgt spid="1902"/>
                                        </p:tgtEl>
                                        <p:attrNameLst>
                                          <p:attrName>style.visibility</p:attrName>
                                        </p:attrNameLst>
                                      </p:cBhvr>
                                      <p:to>
                                        <p:strVal val="visible"/>
                                      </p:to>
                                    </p:set>
                                  </p:childTnLst>
                                </p:cTn>
                              </p:par>
                            </p:childTnLst>
                          </p:cTn>
                        </p:par>
                        <p:par>
                          <p:cTn id="710" fill="hold">
                            <p:stCondLst>
                              <p:cond delay="7250"/>
                            </p:stCondLst>
                            <p:childTnLst>
                              <p:par>
                                <p:cTn id="711" presetID="1" presetClass="exit" presetSubtype="0" fill="hold" nodeType="afterEffect">
                                  <p:stCondLst>
                                    <p:cond delay="50"/>
                                  </p:stCondLst>
                                  <p:childTnLst>
                                    <p:set>
                                      <p:cBhvr>
                                        <p:cTn id="712" dur="1" fill="hold">
                                          <p:stCondLst>
                                            <p:cond delay="0"/>
                                          </p:stCondLst>
                                        </p:cTn>
                                        <p:tgtEl>
                                          <p:spTgt spid="1884"/>
                                        </p:tgtEl>
                                        <p:attrNameLst>
                                          <p:attrName>style.visibility</p:attrName>
                                        </p:attrNameLst>
                                      </p:cBhvr>
                                      <p:to>
                                        <p:strVal val="hidden"/>
                                      </p:to>
                                    </p:set>
                                  </p:childTnLst>
                                </p:cTn>
                              </p:par>
                            </p:childTnLst>
                          </p:cTn>
                        </p:par>
                        <p:par>
                          <p:cTn id="713" fill="hold">
                            <p:stCondLst>
                              <p:cond delay="7300"/>
                            </p:stCondLst>
                            <p:childTnLst>
                              <p:par>
                                <p:cTn id="714" presetID="1" presetClass="exit" presetSubtype="0" fill="hold" nodeType="afterEffect">
                                  <p:stCondLst>
                                    <p:cond delay="50"/>
                                  </p:stCondLst>
                                  <p:childTnLst>
                                    <p:set>
                                      <p:cBhvr>
                                        <p:cTn id="715" dur="1" fill="hold">
                                          <p:stCondLst>
                                            <p:cond delay="0"/>
                                          </p:stCondLst>
                                        </p:cTn>
                                        <p:tgtEl>
                                          <p:spTgt spid="1890"/>
                                        </p:tgtEl>
                                        <p:attrNameLst>
                                          <p:attrName>style.visibility</p:attrName>
                                        </p:attrNameLst>
                                      </p:cBhvr>
                                      <p:to>
                                        <p:strVal val="hidden"/>
                                      </p:to>
                                    </p:set>
                                  </p:childTnLst>
                                </p:cTn>
                              </p:par>
                            </p:childTnLst>
                          </p:cTn>
                        </p:par>
                        <p:par>
                          <p:cTn id="716" fill="hold">
                            <p:stCondLst>
                              <p:cond delay="7350"/>
                            </p:stCondLst>
                            <p:childTnLst>
                              <p:par>
                                <p:cTn id="717" presetID="1" presetClass="entr" presetSubtype="0" fill="hold" nodeType="afterEffect">
                                  <p:stCondLst>
                                    <p:cond delay="50"/>
                                  </p:stCondLst>
                                  <p:childTnLst>
                                    <p:set>
                                      <p:cBhvr>
                                        <p:cTn id="718" dur="1" fill="hold">
                                          <p:stCondLst>
                                            <p:cond delay="0"/>
                                          </p:stCondLst>
                                        </p:cTn>
                                        <p:tgtEl>
                                          <p:spTgt spid="1903"/>
                                        </p:tgtEl>
                                        <p:attrNameLst>
                                          <p:attrName>style.visibility</p:attrName>
                                        </p:attrNameLst>
                                      </p:cBhvr>
                                      <p:to>
                                        <p:strVal val="visible"/>
                                      </p:to>
                                    </p:set>
                                  </p:childTnLst>
                                </p:cTn>
                              </p:par>
                            </p:childTnLst>
                          </p:cTn>
                        </p:par>
                        <p:par>
                          <p:cTn id="719" fill="hold">
                            <p:stCondLst>
                              <p:cond delay="7400"/>
                            </p:stCondLst>
                            <p:childTnLst>
                              <p:par>
                                <p:cTn id="720" presetID="1" presetClass="entr" presetSubtype="0" fill="hold" nodeType="afterEffect">
                                  <p:stCondLst>
                                    <p:cond delay="50"/>
                                  </p:stCondLst>
                                  <p:childTnLst>
                                    <p:set>
                                      <p:cBhvr>
                                        <p:cTn id="721" dur="1" fill="hold">
                                          <p:stCondLst>
                                            <p:cond delay="0"/>
                                          </p:stCondLst>
                                        </p:cTn>
                                        <p:tgtEl>
                                          <p:spTgt spid="1909"/>
                                        </p:tgtEl>
                                        <p:attrNameLst>
                                          <p:attrName>style.visibility</p:attrName>
                                        </p:attrNameLst>
                                      </p:cBhvr>
                                      <p:to>
                                        <p:strVal val="visible"/>
                                      </p:to>
                                    </p:set>
                                  </p:childTnLst>
                                </p:cTn>
                              </p:par>
                            </p:childTnLst>
                          </p:cTn>
                        </p:par>
                        <p:par>
                          <p:cTn id="722" fill="hold">
                            <p:stCondLst>
                              <p:cond delay="7450"/>
                            </p:stCondLst>
                            <p:childTnLst>
                              <p:par>
                                <p:cTn id="723" presetID="1" presetClass="entr" presetSubtype="0" fill="hold" nodeType="afterEffect">
                                  <p:stCondLst>
                                    <p:cond delay="50"/>
                                  </p:stCondLst>
                                  <p:childTnLst>
                                    <p:set>
                                      <p:cBhvr>
                                        <p:cTn id="724" dur="1" fill="hold">
                                          <p:stCondLst>
                                            <p:cond delay="0"/>
                                          </p:stCondLst>
                                        </p:cTn>
                                        <p:tgtEl>
                                          <p:spTgt spid="1910"/>
                                        </p:tgtEl>
                                        <p:attrNameLst>
                                          <p:attrName>style.visibility</p:attrName>
                                        </p:attrNameLst>
                                      </p:cBhvr>
                                      <p:to>
                                        <p:strVal val="visible"/>
                                      </p:to>
                                    </p:set>
                                  </p:childTnLst>
                                </p:cTn>
                              </p:par>
                              <p:par>
                                <p:cTn id="725" presetID="1" presetClass="entr" presetSubtype="0" fill="hold" nodeType="withEffect">
                                  <p:stCondLst>
                                    <p:cond delay="0"/>
                                  </p:stCondLst>
                                  <p:childTnLst>
                                    <p:set>
                                      <p:cBhvr>
                                        <p:cTn id="726" dur="1" fill="hold">
                                          <p:stCondLst>
                                            <p:cond delay="0"/>
                                          </p:stCondLst>
                                        </p:cTn>
                                        <p:tgtEl>
                                          <p:spTgt spid="1917"/>
                                        </p:tgtEl>
                                        <p:attrNameLst>
                                          <p:attrName>style.visibility</p:attrName>
                                        </p:attrNameLst>
                                      </p:cBhvr>
                                      <p:to>
                                        <p:strVal val="visible"/>
                                      </p:to>
                                    </p:set>
                                  </p:childTnLst>
                                </p:cTn>
                              </p:par>
                              <p:par>
                                <p:cTn id="727" presetID="1" presetClass="entr" presetSubtype="0" fill="hold" nodeType="withEffect">
                                  <p:stCondLst>
                                    <p:cond delay="0"/>
                                  </p:stCondLst>
                                  <p:childTnLst>
                                    <p:set>
                                      <p:cBhvr>
                                        <p:cTn id="728" dur="1" fill="hold">
                                          <p:stCondLst>
                                            <p:cond delay="0"/>
                                          </p:stCondLst>
                                        </p:cTn>
                                        <p:tgtEl>
                                          <p:spTgt spid="1921"/>
                                        </p:tgtEl>
                                        <p:attrNameLst>
                                          <p:attrName>style.visibility</p:attrName>
                                        </p:attrNameLst>
                                      </p:cBhvr>
                                      <p:to>
                                        <p:strVal val="visible"/>
                                      </p:to>
                                    </p:set>
                                  </p:childTnLst>
                                </p:cTn>
                              </p:par>
                            </p:childTnLst>
                          </p:cTn>
                        </p:par>
                        <p:par>
                          <p:cTn id="729" fill="hold">
                            <p:stCondLst>
                              <p:cond delay="7500"/>
                            </p:stCondLst>
                            <p:childTnLst>
                              <p:par>
                                <p:cTn id="730" presetID="1" presetClass="exit" presetSubtype="0" fill="hold" nodeType="afterEffect">
                                  <p:stCondLst>
                                    <p:cond delay="50"/>
                                  </p:stCondLst>
                                  <p:childTnLst>
                                    <p:set>
                                      <p:cBhvr>
                                        <p:cTn id="731" dur="1" fill="hold">
                                          <p:stCondLst>
                                            <p:cond delay="0"/>
                                          </p:stCondLst>
                                        </p:cTn>
                                        <p:tgtEl>
                                          <p:spTgt spid="1846"/>
                                        </p:tgtEl>
                                        <p:attrNameLst>
                                          <p:attrName>style.visibility</p:attrName>
                                        </p:attrNameLst>
                                      </p:cBhvr>
                                      <p:to>
                                        <p:strVal val="hidden"/>
                                      </p:to>
                                    </p:set>
                                  </p:childTnLst>
                                </p:cTn>
                              </p:par>
                            </p:childTnLst>
                          </p:cTn>
                        </p:par>
                        <p:par>
                          <p:cTn id="732" fill="hold">
                            <p:stCondLst>
                              <p:cond delay="7550"/>
                            </p:stCondLst>
                            <p:childTnLst>
                              <p:par>
                                <p:cTn id="733" presetID="1" presetClass="exit" presetSubtype="0" fill="hold" nodeType="afterEffect">
                                  <p:stCondLst>
                                    <p:cond delay="50"/>
                                  </p:stCondLst>
                                  <p:childTnLst>
                                    <p:set>
                                      <p:cBhvr>
                                        <p:cTn id="734" dur="1" fill="hold">
                                          <p:stCondLst>
                                            <p:cond delay="0"/>
                                          </p:stCondLst>
                                        </p:cTn>
                                        <p:tgtEl>
                                          <p:spTgt spid="1852"/>
                                        </p:tgtEl>
                                        <p:attrNameLst>
                                          <p:attrName>style.visibility</p:attrName>
                                        </p:attrNameLst>
                                      </p:cBhvr>
                                      <p:to>
                                        <p:strVal val="hidden"/>
                                      </p:to>
                                    </p:set>
                                  </p:childTnLst>
                                </p:cTn>
                              </p:par>
                            </p:childTnLst>
                          </p:cTn>
                        </p:par>
                        <p:par>
                          <p:cTn id="735" fill="hold">
                            <p:stCondLst>
                              <p:cond delay="7600"/>
                            </p:stCondLst>
                            <p:childTnLst>
                              <p:par>
                                <p:cTn id="736" presetID="1" presetClass="entr" presetSubtype="0" fill="hold" nodeType="afterEffect">
                                  <p:stCondLst>
                                    <p:cond delay="50"/>
                                  </p:stCondLst>
                                  <p:childTnLst>
                                    <p:set>
                                      <p:cBhvr>
                                        <p:cTn id="737" dur="1" fill="hold">
                                          <p:stCondLst>
                                            <p:cond delay="0"/>
                                          </p:stCondLst>
                                        </p:cTn>
                                        <p:tgtEl>
                                          <p:spTgt spid="1922"/>
                                        </p:tgtEl>
                                        <p:attrNameLst>
                                          <p:attrName>style.visibility</p:attrName>
                                        </p:attrNameLst>
                                      </p:cBhvr>
                                      <p:to>
                                        <p:strVal val="visible"/>
                                      </p:to>
                                    </p:set>
                                  </p:childTnLst>
                                </p:cTn>
                              </p:par>
                            </p:childTnLst>
                          </p:cTn>
                        </p:par>
                        <p:par>
                          <p:cTn id="738" fill="hold">
                            <p:stCondLst>
                              <p:cond delay="7650"/>
                            </p:stCondLst>
                            <p:childTnLst>
                              <p:par>
                                <p:cTn id="739" presetID="1" presetClass="entr" presetSubtype="0" fill="hold" nodeType="afterEffect">
                                  <p:stCondLst>
                                    <p:cond delay="50"/>
                                  </p:stCondLst>
                                  <p:childTnLst>
                                    <p:set>
                                      <p:cBhvr>
                                        <p:cTn id="740" dur="1" fill="hold">
                                          <p:stCondLst>
                                            <p:cond delay="0"/>
                                          </p:stCondLst>
                                        </p:cTn>
                                        <p:tgtEl>
                                          <p:spTgt spid="1928"/>
                                        </p:tgtEl>
                                        <p:attrNameLst>
                                          <p:attrName>style.visibility</p:attrName>
                                        </p:attrNameLst>
                                      </p:cBhvr>
                                      <p:to>
                                        <p:strVal val="visible"/>
                                      </p:to>
                                    </p:set>
                                  </p:childTnLst>
                                </p:cTn>
                              </p:par>
                            </p:childTnLst>
                          </p:cTn>
                        </p:par>
                        <p:par>
                          <p:cTn id="741" fill="hold">
                            <p:stCondLst>
                              <p:cond delay="7700"/>
                            </p:stCondLst>
                            <p:childTnLst>
                              <p:par>
                                <p:cTn id="742" presetID="1" presetClass="entr" presetSubtype="0" fill="hold" nodeType="afterEffect">
                                  <p:stCondLst>
                                    <p:cond delay="50"/>
                                  </p:stCondLst>
                                  <p:childTnLst>
                                    <p:set>
                                      <p:cBhvr>
                                        <p:cTn id="743" dur="1" fill="hold">
                                          <p:stCondLst>
                                            <p:cond delay="0"/>
                                          </p:stCondLst>
                                        </p:cTn>
                                        <p:tgtEl>
                                          <p:spTgt spid="1929"/>
                                        </p:tgtEl>
                                        <p:attrNameLst>
                                          <p:attrName>style.visibility</p:attrName>
                                        </p:attrNameLst>
                                      </p:cBhvr>
                                      <p:to>
                                        <p:strVal val="visible"/>
                                      </p:to>
                                    </p:set>
                                  </p:childTnLst>
                                </p:cTn>
                              </p:par>
                              <p:par>
                                <p:cTn id="744" presetID="1" presetClass="entr" presetSubtype="0" fill="hold" nodeType="withEffect">
                                  <p:stCondLst>
                                    <p:cond delay="0"/>
                                  </p:stCondLst>
                                  <p:childTnLst>
                                    <p:set>
                                      <p:cBhvr>
                                        <p:cTn id="745" dur="1" fill="hold">
                                          <p:stCondLst>
                                            <p:cond delay="0"/>
                                          </p:stCondLst>
                                        </p:cTn>
                                        <p:tgtEl>
                                          <p:spTgt spid="1936"/>
                                        </p:tgtEl>
                                        <p:attrNameLst>
                                          <p:attrName>style.visibility</p:attrName>
                                        </p:attrNameLst>
                                      </p:cBhvr>
                                      <p:to>
                                        <p:strVal val="visible"/>
                                      </p:to>
                                    </p:set>
                                  </p:childTnLst>
                                </p:cTn>
                              </p:par>
                              <p:par>
                                <p:cTn id="746" presetID="1" presetClass="entr" presetSubtype="0" fill="hold" nodeType="withEffect">
                                  <p:stCondLst>
                                    <p:cond delay="0"/>
                                  </p:stCondLst>
                                  <p:childTnLst>
                                    <p:set>
                                      <p:cBhvr>
                                        <p:cTn id="747" dur="1" fill="hold">
                                          <p:stCondLst>
                                            <p:cond delay="0"/>
                                          </p:stCondLst>
                                        </p:cTn>
                                        <p:tgtEl>
                                          <p:spTgt spid="1940"/>
                                        </p:tgtEl>
                                        <p:attrNameLst>
                                          <p:attrName>style.visibility</p:attrName>
                                        </p:attrNameLst>
                                      </p:cBhvr>
                                      <p:to>
                                        <p:strVal val="visible"/>
                                      </p:to>
                                    </p:set>
                                  </p:childTnLst>
                                </p:cTn>
                              </p:par>
                            </p:childTnLst>
                          </p:cTn>
                        </p:par>
                        <p:par>
                          <p:cTn id="748" fill="hold">
                            <p:stCondLst>
                              <p:cond delay="7750"/>
                            </p:stCondLst>
                            <p:childTnLst>
                              <p:par>
                                <p:cTn id="749" presetID="1" presetClass="exit" presetSubtype="0" fill="hold" nodeType="afterEffect">
                                  <p:stCondLst>
                                    <p:cond delay="50"/>
                                  </p:stCondLst>
                                  <p:childTnLst>
                                    <p:set>
                                      <p:cBhvr>
                                        <p:cTn id="750" dur="1" fill="hold">
                                          <p:stCondLst>
                                            <p:cond delay="0"/>
                                          </p:stCondLst>
                                        </p:cTn>
                                        <p:tgtEl>
                                          <p:spTgt spid="1827"/>
                                        </p:tgtEl>
                                        <p:attrNameLst>
                                          <p:attrName>style.visibility</p:attrName>
                                        </p:attrNameLst>
                                      </p:cBhvr>
                                      <p:to>
                                        <p:strVal val="hidden"/>
                                      </p:to>
                                    </p:set>
                                  </p:childTnLst>
                                </p:cTn>
                              </p:par>
                            </p:childTnLst>
                          </p:cTn>
                        </p:par>
                        <p:par>
                          <p:cTn id="751" fill="hold">
                            <p:stCondLst>
                              <p:cond delay="7800"/>
                            </p:stCondLst>
                            <p:childTnLst>
                              <p:par>
                                <p:cTn id="752" presetID="1" presetClass="exit" presetSubtype="0" fill="hold" nodeType="afterEffect">
                                  <p:stCondLst>
                                    <p:cond delay="50"/>
                                  </p:stCondLst>
                                  <p:childTnLst>
                                    <p:set>
                                      <p:cBhvr>
                                        <p:cTn id="753" dur="1" fill="hold">
                                          <p:stCondLst>
                                            <p:cond delay="0"/>
                                          </p:stCondLst>
                                        </p:cTn>
                                        <p:tgtEl>
                                          <p:spTgt spid="1833"/>
                                        </p:tgtEl>
                                        <p:attrNameLst>
                                          <p:attrName>style.visibility</p:attrName>
                                        </p:attrNameLst>
                                      </p:cBhvr>
                                      <p:to>
                                        <p:strVal val="hidden"/>
                                      </p:to>
                                    </p:set>
                                  </p:childTnLst>
                                </p:cTn>
                              </p:par>
                            </p:childTnLst>
                          </p:cTn>
                        </p:par>
                        <p:par>
                          <p:cTn id="754" fill="hold">
                            <p:stCondLst>
                              <p:cond delay="7850"/>
                            </p:stCondLst>
                            <p:childTnLst>
                              <p:par>
                                <p:cTn id="755" presetID="1" presetClass="entr" presetSubtype="0" fill="hold" nodeType="afterEffect">
                                  <p:stCondLst>
                                    <p:cond delay="50"/>
                                  </p:stCondLst>
                                  <p:childTnLst>
                                    <p:set>
                                      <p:cBhvr>
                                        <p:cTn id="756" dur="1" fill="hold">
                                          <p:stCondLst>
                                            <p:cond delay="0"/>
                                          </p:stCondLst>
                                        </p:cTn>
                                        <p:tgtEl>
                                          <p:spTgt spid="1941"/>
                                        </p:tgtEl>
                                        <p:attrNameLst>
                                          <p:attrName>style.visibility</p:attrName>
                                        </p:attrNameLst>
                                      </p:cBhvr>
                                      <p:to>
                                        <p:strVal val="visible"/>
                                      </p:to>
                                    </p:set>
                                  </p:childTnLst>
                                </p:cTn>
                              </p:par>
                            </p:childTnLst>
                          </p:cTn>
                        </p:par>
                        <p:par>
                          <p:cTn id="757" fill="hold">
                            <p:stCondLst>
                              <p:cond delay="7900"/>
                            </p:stCondLst>
                            <p:childTnLst>
                              <p:par>
                                <p:cTn id="758" presetID="1" presetClass="entr" presetSubtype="0" fill="hold" nodeType="afterEffect">
                                  <p:stCondLst>
                                    <p:cond delay="50"/>
                                  </p:stCondLst>
                                  <p:childTnLst>
                                    <p:set>
                                      <p:cBhvr>
                                        <p:cTn id="759" dur="1" fill="hold">
                                          <p:stCondLst>
                                            <p:cond delay="0"/>
                                          </p:stCondLst>
                                        </p:cTn>
                                        <p:tgtEl>
                                          <p:spTgt spid="1947"/>
                                        </p:tgtEl>
                                        <p:attrNameLst>
                                          <p:attrName>style.visibility</p:attrName>
                                        </p:attrNameLst>
                                      </p:cBhvr>
                                      <p:to>
                                        <p:strVal val="visible"/>
                                      </p:to>
                                    </p:set>
                                  </p:childTnLst>
                                </p:cTn>
                              </p:par>
                            </p:childTnLst>
                          </p:cTn>
                        </p:par>
                        <p:par>
                          <p:cTn id="760" fill="hold">
                            <p:stCondLst>
                              <p:cond delay="7950"/>
                            </p:stCondLst>
                            <p:childTnLst>
                              <p:par>
                                <p:cTn id="761" presetID="1" presetClass="entr" presetSubtype="0" fill="hold" nodeType="afterEffect">
                                  <p:stCondLst>
                                    <p:cond delay="50"/>
                                  </p:stCondLst>
                                  <p:childTnLst>
                                    <p:set>
                                      <p:cBhvr>
                                        <p:cTn id="762" dur="1" fill="hold">
                                          <p:stCondLst>
                                            <p:cond delay="0"/>
                                          </p:stCondLst>
                                        </p:cTn>
                                        <p:tgtEl>
                                          <p:spTgt spid="1948"/>
                                        </p:tgtEl>
                                        <p:attrNameLst>
                                          <p:attrName>style.visibility</p:attrName>
                                        </p:attrNameLst>
                                      </p:cBhvr>
                                      <p:to>
                                        <p:strVal val="visible"/>
                                      </p:to>
                                    </p:set>
                                  </p:childTnLst>
                                </p:cTn>
                              </p:par>
                              <p:par>
                                <p:cTn id="763" presetID="1" presetClass="entr" presetSubtype="0" fill="hold" nodeType="withEffect">
                                  <p:stCondLst>
                                    <p:cond delay="0"/>
                                  </p:stCondLst>
                                  <p:childTnLst>
                                    <p:set>
                                      <p:cBhvr>
                                        <p:cTn id="764" dur="1" fill="hold">
                                          <p:stCondLst>
                                            <p:cond delay="0"/>
                                          </p:stCondLst>
                                        </p:cTn>
                                        <p:tgtEl>
                                          <p:spTgt spid="1955"/>
                                        </p:tgtEl>
                                        <p:attrNameLst>
                                          <p:attrName>style.visibility</p:attrName>
                                        </p:attrNameLst>
                                      </p:cBhvr>
                                      <p:to>
                                        <p:strVal val="visible"/>
                                      </p:to>
                                    </p:set>
                                  </p:childTnLst>
                                </p:cTn>
                              </p:par>
                              <p:par>
                                <p:cTn id="765" presetID="1" presetClass="entr" presetSubtype="0" fill="hold" nodeType="withEffect">
                                  <p:stCondLst>
                                    <p:cond delay="0"/>
                                  </p:stCondLst>
                                  <p:childTnLst>
                                    <p:set>
                                      <p:cBhvr>
                                        <p:cTn id="766" dur="1" fill="hold">
                                          <p:stCondLst>
                                            <p:cond delay="0"/>
                                          </p:stCondLst>
                                        </p:cTn>
                                        <p:tgtEl>
                                          <p:spTgt spid="1959"/>
                                        </p:tgtEl>
                                        <p:attrNameLst>
                                          <p:attrName>style.visibility</p:attrName>
                                        </p:attrNameLst>
                                      </p:cBhvr>
                                      <p:to>
                                        <p:strVal val="visible"/>
                                      </p:to>
                                    </p:set>
                                  </p:childTnLst>
                                </p:cTn>
                              </p:par>
                            </p:childTnLst>
                          </p:cTn>
                        </p:par>
                        <p:par>
                          <p:cTn id="767" fill="hold">
                            <p:stCondLst>
                              <p:cond delay="8000"/>
                            </p:stCondLst>
                            <p:childTnLst>
                              <p:par>
                                <p:cTn id="768" presetID="1" presetClass="exit" presetSubtype="0" fill="hold" nodeType="afterEffect">
                                  <p:stCondLst>
                                    <p:cond delay="50"/>
                                  </p:stCondLst>
                                  <p:childTnLst>
                                    <p:set>
                                      <p:cBhvr>
                                        <p:cTn id="769" dur="1" fill="hold">
                                          <p:stCondLst>
                                            <p:cond delay="0"/>
                                          </p:stCondLst>
                                        </p:cTn>
                                        <p:tgtEl>
                                          <p:spTgt spid="1675"/>
                                        </p:tgtEl>
                                        <p:attrNameLst>
                                          <p:attrName>style.visibility</p:attrName>
                                        </p:attrNameLst>
                                      </p:cBhvr>
                                      <p:to>
                                        <p:strVal val="hidden"/>
                                      </p:to>
                                    </p:set>
                                  </p:childTnLst>
                                </p:cTn>
                              </p:par>
                            </p:childTnLst>
                          </p:cTn>
                        </p:par>
                        <p:par>
                          <p:cTn id="770" fill="hold">
                            <p:stCondLst>
                              <p:cond delay="8050"/>
                            </p:stCondLst>
                            <p:childTnLst>
                              <p:par>
                                <p:cTn id="771" presetID="1" presetClass="exit" presetSubtype="0" fill="hold" nodeType="afterEffect">
                                  <p:stCondLst>
                                    <p:cond delay="50"/>
                                  </p:stCondLst>
                                  <p:childTnLst>
                                    <p:set>
                                      <p:cBhvr>
                                        <p:cTn id="772" dur="1" fill="hold">
                                          <p:stCondLst>
                                            <p:cond delay="0"/>
                                          </p:stCondLst>
                                        </p:cTn>
                                        <p:tgtEl>
                                          <p:spTgt spid="1681"/>
                                        </p:tgtEl>
                                        <p:attrNameLst>
                                          <p:attrName>style.visibility</p:attrName>
                                        </p:attrNameLst>
                                      </p:cBhvr>
                                      <p:to>
                                        <p:strVal val="hidden"/>
                                      </p:to>
                                    </p:set>
                                  </p:childTnLst>
                                </p:cTn>
                              </p:par>
                            </p:childTnLst>
                          </p:cTn>
                        </p:par>
                        <p:par>
                          <p:cTn id="773" fill="hold">
                            <p:stCondLst>
                              <p:cond delay="8100"/>
                            </p:stCondLst>
                            <p:childTnLst>
                              <p:par>
                                <p:cTn id="774" presetID="1" presetClass="entr" presetSubtype="0" fill="hold" nodeType="afterEffect">
                                  <p:stCondLst>
                                    <p:cond delay="50"/>
                                  </p:stCondLst>
                                  <p:childTnLst>
                                    <p:set>
                                      <p:cBhvr>
                                        <p:cTn id="775" dur="1" fill="hold">
                                          <p:stCondLst>
                                            <p:cond delay="0"/>
                                          </p:stCondLst>
                                        </p:cTn>
                                        <p:tgtEl>
                                          <p:spTgt spid="1960"/>
                                        </p:tgtEl>
                                        <p:attrNameLst>
                                          <p:attrName>style.visibility</p:attrName>
                                        </p:attrNameLst>
                                      </p:cBhvr>
                                      <p:to>
                                        <p:strVal val="visible"/>
                                      </p:to>
                                    </p:set>
                                  </p:childTnLst>
                                </p:cTn>
                              </p:par>
                            </p:childTnLst>
                          </p:cTn>
                        </p:par>
                        <p:par>
                          <p:cTn id="776" fill="hold">
                            <p:stCondLst>
                              <p:cond delay="8150"/>
                            </p:stCondLst>
                            <p:childTnLst>
                              <p:par>
                                <p:cTn id="777" presetID="1" presetClass="entr" presetSubtype="0" fill="hold" nodeType="afterEffect">
                                  <p:stCondLst>
                                    <p:cond delay="50"/>
                                  </p:stCondLst>
                                  <p:childTnLst>
                                    <p:set>
                                      <p:cBhvr>
                                        <p:cTn id="778" dur="1" fill="hold">
                                          <p:stCondLst>
                                            <p:cond delay="0"/>
                                          </p:stCondLst>
                                        </p:cTn>
                                        <p:tgtEl>
                                          <p:spTgt spid="1966"/>
                                        </p:tgtEl>
                                        <p:attrNameLst>
                                          <p:attrName>style.visibility</p:attrName>
                                        </p:attrNameLst>
                                      </p:cBhvr>
                                      <p:to>
                                        <p:strVal val="visible"/>
                                      </p:to>
                                    </p:set>
                                  </p:childTnLst>
                                </p:cTn>
                              </p:par>
                            </p:childTnLst>
                          </p:cTn>
                        </p:par>
                        <p:par>
                          <p:cTn id="779" fill="hold">
                            <p:stCondLst>
                              <p:cond delay="8200"/>
                            </p:stCondLst>
                            <p:childTnLst>
                              <p:par>
                                <p:cTn id="780" presetID="1" presetClass="entr" presetSubtype="0" fill="hold" nodeType="afterEffect">
                                  <p:stCondLst>
                                    <p:cond delay="50"/>
                                  </p:stCondLst>
                                  <p:childTnLst>
                                    <p:set>
                                      <p:cBhvr>
                                        <p:cTn id="781" dur="1" fill="hold">
                                          <p:stCondLst>
                                            <p:cond delay="0"/>
                                          </p:stCondLst>
                                        </p:cTn>
                                        <p:tgtEl>
                                          <p:spTgt spid="1967"/>
                                        </p:tgtEl>
                                        <p:attrNameLst>
                                          <p:attrName>style.visibility</p:attrName>
                                        </p:attrNameLst>
                                      </p:cBhvr>
                                      <p:to>
                                        <p:strVal val="visible"/>
                                      </p:to>
                                    </p:set>
                                  </p:childTnLst>
                                </p:cTn>
                              </p:par>
                              <p:par>
                                <p:cTn id="782" presetID="1" presetClass="entr" presetSubtype="0" fill="hold" nodeType="withEffect">
                                  <p:stCondLst>
                                    <p:cond delay="0"/>
                                  </p:stCondLst>
                                  <p:childTnLst>
                                    <p:set>
                                      <p:cBhvr>
                                        <p:cTn id="783" dur="1" fill="hold">
                                          <p:stCondLst>
                                            <p:cond delay="0"/>
                                          </p:stCondLst>
                                        </p:cTn>
                                        <p:tgtEl>
                                          <p:spTgt spid="1974"/>
                                        </p:tgtEl>
                                        <p:attrNameLst>
                                          <p:attrName>style.visibility</p:attrName>
                                        </p:attrNameLst>
                                      </p:cBhvr>
                                      <p:to>
                                        <p:strVal val="visible"/>
                                      </p:to>
                                    </p:set>
                                  </p:childTnLst>
                                </p:cTn>
                              </p:par>
                              <p:par>
                                <p:cTn id="784" presetID="1" presetClass="entr" presetSubtype="0" fill="hold" nodeType="withEffect">
                                  <p:stCondLst>
                                    <p:cond delay="0"/>
                                  </p:stCondLst>
                                  <p:childTnLst>
                                    <p:set>
                                      <p:cBhvr>
                                        <p:cTn id="785" dur="1" fill="hold">
                                          <p:stCondLst>
                                            <p:cond delay="0"/>
                                          </p:stCondLst>
                                        </p:cTn>
                                        <p:tgtEl>
                                          <p:spTgt spid="1978"/>
                                        </p:tgtEl>
                                        <p:attrNameLst>
                                          <p:attrName>style.visibility</p:attrName>
                                        </p:attrNameLst>
                                      </p:cBhvr>
                                      <p:to>
                                        <p:strVal val="visible"/>
                                      </p:to>
                                    </p:set>
                                  </p:childTnLst>
                                </p:cTn>
                              </p:par>
                            </p:childTnLst>
                          </p:cTn>
                        </p:par>
                        <p:par>
                          <p:cTn id="786" fill="hold">
                            <p:stCondLst>
                              <p:cond delay="8250"/>
                            </p:stCondLst>
                            <p:childTnLst>
                              <p:par>
                                <p:cTn id="787" presetID="1" presetClass="exit" presetSubtype="0" fill="hold" nodeType="afterEffect">
                                  <p:stCondLst>
                                    <p:cond delay="50"/>
                                  </p:stCondLst>
                                  <p:childTnLst>
                                    <p:set>
                                      <p:cBhvr>
                                        <p:cTn id="788" dur="1" fill="hold">
                                          <p:stCondLst>
                                            <p:cond delay="0"/>
                                          </p:stCondLst>
                                        </p:cTn>
                                        <p:tgtEl>
                                          <p:spTgt spid="1941"/>
                                        </p:tgtEl>
                                        <p:attrNameLst>
                                          <p:attrName>style.visibility</p:attrName>
                                        </p:attrNameLst>
                                      </p:cBhvr>
                                      <p:to>
                                        <p:strVal val="hidden"/>
                                      </p:to>
                                    </p:set>
                                  </p:childTnLst>
                                </p:cTn>
                              </p:par>
                            </p:childTnLst>
                          </p:cTn>
                        </p:par>
                        <p:par>
                          <p:cTn id="789" fill="hold">
                            <p:stCondLst>
                              <p:cond delay="8300"/>
                            </p:stCondLst>
                            <p:childTnLst>
                              <p:par>
                                <p:cTn id="790" presetID="1" presetClass="exit" presetSubtype="0" fill="hold" nodeType="afterEffect">
                                  <p:stCondLst>
                                    <p:cond delay="50"/>
                                  </p:stCondLst>
                                  <p:childTnLst>
                                    <p:set>
                                      <p:cBhvr>
                                        <p:cTn id="791" dur="1" fill="hold">
                                          <p:stCondLst>
                                            <p:cond delay="0"/>
                                          </p:stCondLst>
                                        </p:cTn>
                                        <p:tgtEl>
                                          <p:spTgt spid="1947"/>
                                        </p:tgtEl>
                                        <p:attrNameLst>
                                          <p:attrName>style.visibility</p:attrName>
                                        </p:attrNameLst>
                                      </p:cBhvr>
                                      <p:to>
                                        <p:strVal val="hidden"/>
                                      </p:to>
                                    </p:set>
                                  </p:childTnLst>
                                </p:cTn>
                              </p:par>
                            </p:childTnLst>
                          </p:cTn>
                        </p:par>
                        <p:par>
                          <p:cTn id="792" fill="hold">
                            <p:stCondLst>
                              <p:cond delay="8350"/>
                            </p:stCondLst>
                            <p:childTnLst>
                              <p:par>
                                <p:cTn id="793" presetID="1" presetClass="entr" presetSubtype="0" fill="hold" nodeType="afterEffect">
                                  <p:stCondLst>
                                    <p:cond delay="50"/>
                                  </p:stCondLst>
                                  <p:childTnLst>
                                    <p:set>
                                      <p:cBhvr>
                                        <p:cTn id="794" dur="1" fill="hold">
                                          <p:stCondLst>
                                            <p:cond delay="0"/>
                                          </p:stCondLst>
                                        </p:cTn>
                                        <p:tgtEl>
                                          <p:spTgt spid="1979"/>
                                        </p:tgtEl>
                                        <p:attrNameLst>
                                          <p:attrName>style.visibility</p:attrName>
                                        </p:attrNameLst>
                                      </p:cBhvr>
                                      <p:to>
                                        <p:strVal val="visible"/>
                                      </p:to>
                                    </p:set>
                                  </p:childTnLst>
                                </p:cTn>
                              </p:par>
                            </p:childTnLst>
                          </p:cTn>
                        </p:par>
                        <p:par>
                          <p:cTn id="795" fill="hold">
                            <p:stCondLst>
                              <p:cond delay="8400"/>
                            </p:stCondLst>
                            <p:childTnLst>
                              <p:par>
                                <p:cTn id="796" presetID="1" presetClass="entr" presetSubtype="0" fill="hold" nodeType="afterEffect">
                                  <p:stCondLst>
                                    <p:cond delay="50"/>
                                  </p:stCondLst>
                                  <p:childTnLst>
                                    <p:set>
                                      <p:cBhvr>
                                        <p:cTn id="797" dur="1" fill="hold">
                                          <p:stCondLst>
                                            <p:cond delay="0"/>
                                          </p:stCondLst>
                                        </p:cTn>
                                        <p:tgtEl>
                                          <p:spTgt spid="1985"/>
                                        </p:tgtEl>
                                        <p:attrNameLst>
                                          <p:attrName>style.visibility</p:attrName>
                                        </p:attrNameLst>
                                      </p:cBhvr>
                                      <p:to>
                                        <p:strVal val="visible"/>
                                      </p:to>
                                    </p:set>
                                  </p:childTnLst>
                                </p:cTn>
                              </p:par>
                            </p:childTnLst>
                          </p:cTn>
                        </p:par>
                        <p:par>
                          <p:cTn id="798" fill="hold">
                            <p:stCondLst>
                              <p:cond delay="8450"/>
                            </p:stCondLst>
                            <p:childTnLst>
                              <p:par>
                                <p:cTn id="799" presetID="1" presetClass="entr" presetSubtype="0" fill="hold" nodeType="afterEffect">
                                  <p:stCondLst>
                                    <p:cond delay="50"/>
                                  </p:stCondLst>
                                  <p:childTnLst>
                                    <p:set>
                                      <p:cBhvr>
                                        <p:cTn id="800" dur="1" fill="hold">
                                          <p:stCondLst>
                                            <p:cond delay="0"/>
                                          </p:stCondLst>
                                        </p:cTn>
                                        <p:tgtEl>
                                          <p:spTgt spid="1986"/>
                                        </p:tgtEl>
                                        <p:attrNameLst>
                                          <p:attrName>style.visibility</p:attrName>
                                        </p:attrNameLst>
                                      </p:cBhvr>
                                      <p:to>
                                        <p:strVal val="visible"/>
                                      </p:to>
                                    </p:set>
                                  </p:childTnLst>
                                </p:cTn>
                              </p:par>
                              <p:par>
                                <p:cTn id="801" presetID="1" presetClass="entr" presetSubtype="0" fill="hold" nodeType="withEffect">
                                  <p:stCondLst>
                                    <p:cond delay="0"/>
                                  </p:stCondLst>
                                  <p:childTnLst>
                                    <p:set>
                                      <p:cBhvr>
                                        <p:cTn id="802" dur="1" fill="hold">
                                          <p:stCondLst>
                                            <p:cond delay="0"/>
                                          </p:stCondLst>
                                        </p:cTn>
                                        <p:tgtEl>
                                          <p:spTgt spid="1993"/>
                                        </p:tgtEl>
                                        <p:attrNameLst>
                                          <p:attrName>style.visibility</p:attrName>
                                        </p:attrNameLst>
                                      </p:cBhvr>
                                      <p:to>
                                        <p:strVal val="visible"/>
                                      </p:to>
                                    </p:set>
                                  </p:childTnLst>
                                </p:cTn>
                              </p:par>
                              <p:par>
                                <p:cTn id="803" presetID="1" presetClass="entr" presetSubtype="0" fill="hold" nodeType="withEffect">
                                  <p:stCondLst>
                                    <p:cond delay="0"/>
                                  </p:stCondLst>
                                  <p:childTnLst>
                                    <p:set>
                                      <p:cBhvr>
                                        <p:cTn id="804" dur="1" fill="hold">
                                          <p:stCondLst>
                                            <p:cond delay="0"/>
                                          </p:stCondLst>
                                        </p:cTn>
                                        <p:tgtEl>
                                          <p:spTgt spid="1997"/>
                                        </p:tgtEl>
                                        <p:attrNameLst>
                                          <p:attrName>style.visibility</p:attrName>
                                        </p:attrNameLst>
                                      </p:cBhvr>
                                      <p:to>
                                        <p:strVal val="visible"/>
                                      </p:to>
                                    </p:set>
                                  </p:childTnLst>
                                </p:cTn>
                              </p:par>
                            </p:childTnLst>
                          </p:cTn>
                        </p:par>
                        <p:par>
                          <p:cTn id="805" fill="hold">
                            <p:stCondLst>
                              <p:cond delay="8500"/>
                            </p:stCondLst>
                            <p:childTnLst>
                              <p:par>
                                <p:cTn id="806" presetID="1" presetClass="exit" presetSubtype="0" fill="hold" nodeType="afterEffect">
                                  <p:stCondLst>
                                    <p:cond delay="50"/>
                                  </p:stCondLst>
                                  <p:childTnLst>
                                    <p:set>
                                      <p:cBhvr>
                                        <p:cTn id="807" dur="1" fill="hold">
                                          <p:stCondLst>
                                            <p:cond delay="0"/>
                                          </p:stCondLst>
                                        </p:cTn>
                                        <p:tgtEl>
                                          <p:spTgt spid="1903"/>
                                        </p:tgtEl>
                                        <p:attrNameLst>
                                          <p:attrName>style.visibility</p:attrName>
                                        </p:attrNameLst>
                                      </p:cBhvr>
                                      <p:to>
                                        <p:strVal val="hidden"/>
                                      </p:to>
                                    </p:set>
                                  </p:childTnLst>
                                </p:cTn>
                              </p:par>
                            </p:childTnLst>
                          </p:cTn>
                        </p:par>
                        <p:par>
                          <p:cTn id="808" fill="hold">
                            <p:stCondLst>
                              <p:cond delay="8550"/>
                            </p:stCondLst>
                            <p:childTnLst>
                              <p:par>
                                <p:cTn id="809" presetID="1" presetClass="exit" presetSubtype="0" fill="hold" nodeType="afterEffect">
                                  <p:stCondLst>
                                    <p:cond delay="50"/>
                                  </p:stCondLst>
                                  <p:childTnLst>
                                    <p:set>
                                      <p:cBhvr>
                                        <p:cTn id="810" dur="1" fill="hold">
                                          <p:stCondLst>
                                            <p:cond delay="0"/>
                                          </p:stCondLst>
                                        </p:cTn>
                                        <p:tgtEl>
                                          <p:spTgt spid="1909"/>
                                        </p:tgtEl>
                                        <p:attrNameLst>
                                          <p:attrName>style.visibility</p:attrName>
                                        </p:attrNameLst>
                                      </p:cBhvr>
                                      <p:to>
                                        <p:strVal val="hidden"/>
                                      </p:to>
                                    </p:set>
                                  </p:childTnLst>
                                </p:cTn>
                              </p:par>
                            </p:childTnLst>
                          </p:cTn>
                        </p:par>
                        <p:par>
                          <p:cTn id="811" fill="hold">
                            <p:stCondLst>
                              <p:cond delay="8600"/>
                            </p:stCondLst>
                            <p:childTnLst>
                              <p:par>
                                <p:cTn id="812" presetID="1" presetClass="entr" presetSubtype="0" fill="hold" nodeType="afterEffect">
                                  <p:stCondLst>
                                    <p:cond delay="50"/>
                                  </p:stCondLst>
                                  <p:childTnLst>
                                    <p:set>
                                      <p:cBhvr>
                                        <p:cTn id="813" dur="1" fill="hold">
                                          <p:stCondLst>
                                            <p:cond delay="0"/>
                                          </p:stCondLst>
                                        </p:cTn>
                                        <p:tgtEl>
                                          <p:spTgt spid="1998"/>
                                        </p:tgtEl>
                                        <p:attrNameLst>
                                          <p:attrName>style.visibility</p:attrName>
                                        </p:attrNameLst>
                                      </p:cBhvr>
                                      <p:to>
                                        <p:strVal val="visible"/>
                                      </p:to>
                                    </p:set>
                                  </p:childTnLst>
                                </p:cTn>
                              </p:par>
                            </p:childTnLst>
                          </p:cTn>
                        </p:par>
                        <p:par>
                          <p:cTn id="814" fill="hold">
                            <p:stCondLst>
                              <p:cond delay="8650"/>
                            </p:stCondLst>
                            <p:childTnLst>
                              <p:par>
                                <p:cTn id="815" presetID="1" presetClass="entr" presetSubtype="0" fill="hold" nodeType="afterEffect">
                                  <p:stCondLst>
                                    <p:cond delay="50"/>
                                  </p:stCondLst>
                                  <p:childTnLst>
                                    <p:set>
                                      <p:cBhvr>
                                        <p:cTn id="816" dur="1" fill="hold">
                                          <p:stCondLst>
                                            <p:cond delay="0"/>
                                          </p:stCondLst>
                                        </p:cTn>
                                        <p:tgtEl>
                                          <p:spTgt spid="2004"/>
                                        </p:tgtEl>
                                        <p:attrNameLst>
                                          <p:attrName>style.visibility</p:attrName>
                                        </p:attrNameLst>
                                      </p:cBhvr>
                                      <p:to>
                                        <p:strVal val="visible"/>
                                      </p:to>
                                    </p:set>
                                  </p:childTnLst>
                                </p:cTn>
                              </p:par>
                            </p:childTnLst>
                          </p:cTn>
                        </p:par>
                        <p:par>
                          <p:cTn id="817" fill="hold">
                            <p:stCondLst>
                              <p:cond delay="8700"/>
                            </p:stCondLst>
                            <p:childTnLst>
                              <p:par>
                                <p:cTn id="818" presetID="1" presetClass="entr" presetSubtype="0" fill="hold" nodeType="afterEffect">
                                  <p:stCondLst>
                                    <p:cond delay="50"/>
                                  </p:stCondLst>
                                  <p:childTnLst>
                                    <p:set>
                                      <p:cBhvr>
                                        <p:cTn id="819" dur="1" fill="hold">
                                          <p:stCondLst>
                                            <p:cond delay="0"/>
                                          </p:stCondLst>
                                        </p:cTn>
                                        <p:tgtEl>
                                          <p:spTgt spid="2005"/>
                                        </p:tgtEl>
                                        <p:attrNameLst>
                                          <p:attrName>style.visibility</p:attrName>
                                        </p:attrNameLst>
                                      </p:cBhvr>
                                      <p:to>
                                        <p:strVal val="visible"/>
                                      </p:to>
                                    </p:set>
                                  </p:childTnLst>
                                </p:cTn>
                              </p:par>
                              <p:par>
                                <p:cTn id="820" presetID="1" presetClass="entr" presetSubtype="0" fill="hold" nodeType="withEffect">
                                  <p:stCondLst>
                                    <p:cond delay="0"/>
                                  </p:stCondLst>
                                  <p:childTnLst>
                                    <p:set>
                                      <p:cBhvr>
                                        <p:cTn id="821" dur="1" fill="hold">
                                          <p:stCondLst>
                                            <p:cond delay="0"/>
                                          </p:stCondLst>
                                        </p:cTn>
                                        <p:tgtEl>
                                          <p:spTgt spid="2012"/>
                                        </p:tgtEl>
                                        <p:attrNameLst>
                                          <p:attrName>style.visibility</p:attrName>
                                        </p:attrNameLst>
                                      </p:cBhvr>
                                      <p:to>
                                        <p:strVal val="visible"/>
                                      </p:to>
                                    </p:set>
                                  </p:childTnLst>
                                </p:cTn>
                              </p:par>
                              <p:par>
                                <p:cTn id="822" presetID="1" presetClass="entr" presetSubtype="0" fill="hold" nodeType="withEffect">
                                  <p:stCondLst>
                                    <p:cond delay="0"/>
                                  </p:stCondLst>
                                  <p:childTnLst>
                                    <p:set>
                                      <p:cBhvr>
                                        <p:cTn id="823" dur="1" fill="hold">
                                          <p:stCondLst>
                                            <p:cond delay="0"/>
                                          </p:stCondLst>
                                        </p:cTn>
                                        <p:tgtEl>
                                          <p:spTgt spid="2016"/>
                                        </p:tgtEl>
                                        <p:attrNameLst>
                                          <p:attrName>style.visibility</p:attrName>
                                        </p:attrNameLst>
                                      </p:cBhvr>
                                      <p:to>
                                        <p:strVal val="visible"/>
                                      </p:to>
                                    </p:set>
                                  </p:childTnLst>
                                </p:cTn>
                              </p:par>
                            </p:childTnLst>
                          </p:cTn>
                        </p:par>
                        <p:par>
                          <p:cTn id="824" fill="hold">
                            <p:stCondLst>
                              <p:cond delay="8750"/>
                            </p:stCondLst>
                            <p:childTnLst>
                              <p:par>
                                <p:cTn id="825" presetID="1" presetClass="exit" presetSubtype="0" fill="hold" nodeType="afterEffect">
                                  <p:stCondLst>
                                    <p:cond delay="50"/>
                                  </p:stCondLst>
                                  <p:childTnLst>
                                    <p:set>
                                      <p:cBhvr>
                                        <p:cTn id="826" dur="1" fill="hold">
                                          <p:stCondLst>
                                            <p:cond delay="0"/>
                                          </p:stCondLst>
                                        </p:cTn>
                                        <p:tgtEl>
                                          <p:spTgt spid="1751"/>
                                        </p:tgtEl>
                                        <p:attrNameLst>
                                          <p:attrName>style.visibility</p:attrName>
                                        </p:attrNameLst>
                                      </p:cBhvr>
                                      <p:to>
                                        <p:strVal val="hidden"/>
                                      </p:to>
                                    </p:set>
                                  </p:childTnLst>
                                </p:cTn>
                              </p:par>
                            </p:childTnLst>
                          </p:cTn>
                        </p:par>
                        <p:par>
                          <p:cTn id="827" fill="hold">
                            <p:stCondLst>
                              <p:cond delay="8800"/>
                            </p:stCondLst>
                            <p:childTnLst>
                              <p:par>
                                <p:cTn id="828" presetID="1" presetClass="exit" presetSubtype="0" fill="hold" nodeType="afterEffect">
                                  <p:stCondLst>
                                    <p:cond delay="50"/>
                                  </p:stCondLst>
                                  <p:childTnLst>
                                    <p:set>
                                      <p:cBhvr>
                                        <p:cTn id="829" dur="1" fill="hold">
                                          <p:stCondLst>
                                            <p:cond delay="0"/>
                                          </p:stCondLst>
                                        </p:cTn>
                                        <p:tgtEl>
                                          <p:spTgt spid="1757"/>
                                        </p:tgtEl>
                                        <p:attrNameLst>
                                          <p:attrName>style.visibility</p:attrName>
                                        </p:attrNameLst>
                                      </p:cBhvr>
                                      <p:to>
                                        <p:strVal val="hidden"/>
                                      </p:to>
                                    </p:set>
                                  </p:childTnLst>
                                </p:cTn>
                              </p:par>
                            </p:childTnLst>
                          </p:cTn>
                        </p:par>
                        <p:par>
                          <p:cTn id="830" fill="hold">
                            <p:stCondLst>
                              <p:cond delay="8850"/>
                            </p:stCondLst>
                            <p:childTnLst>
                              <p:par>
                                <p:cTn id="831" presetID="1" presetClass="entr" presetSubtype="0" fill="hold" nodeType="afterEffect">
                                  <p:stCondLst>
                                    <p:cond delay="50"/>
                                  </p:stCondLst>
                                  <p:childTnLst>
                                    <p:set>
                                      <p:cBhvr>
                                        <p:cTn id="832" dur="1" fill="hold">
                                          <p:stCondLst>
                                            <p:cond delay="0"/>
                                          </p:stCondLst>
                                        </p:cTn>
                                        <p:tgtEl>
                                          <p:spTgt spid="2017"/>
                                        </p:tgtEl>
                                        <p:attrNameLst>
                                          <p:attrName>style.visibility</p:attrName>
                                        </p:attrNameLst>
                                      </p:cBhvr>
                                      <p:to>
                                        <p:strVal val="visible"/>
                                      </p:to>
                                    </p:set>
                                  </p:childTnLst>
                                </p:cTn>
                              </p:par>
                            </p:childTnLst>
                          </p:cTn>
                        </p:par>
                        <p:par>
                          <p:cTn id="833" fill="hold">
                            <p:stCondLst>
                              <p:cond delay="8900"/>
                            </p:stCondLst>
                            <p:childTnLst>
                              <p:par>
                                <p:cTn id="834" presetID="1" presetClass="entr" presetSubtype="0" fill="hold" nodeType="afterEffect">
                                  <p:stCondLst>
                                    <p:cond delay="50"/>
                                  </p:stCondLst>
                                  <p:childTnLst>
                                    <p:set>
                                      <p:cBhvr>
                                        <p:cTn id="835" dur="1" fill="hold">
                                          <p:stCondLst>
                                            <p:cond delay="0"/>
                                          </p:stCondLst>
                                        </p:cTn>
                                        <p:tgtEl>
                                          <p:spTgt spid="2023"/>
                                        </p:tgtEl>
                                        <p:attrNameLst>
                                          <p:attrName>style.visibility</p:attrName>
                                        </p:attrNameLst>
                                      </p:cBhvr>
                                      <p:to>
                                        <p:strVal val="visible"/>
                                      </p:to>
                                    </p:set>
                                  </p:childTnLst>
                                </p:cTn>
                              </p:par>
                            </p:childTnLst>
                          </p:cTn>
                        </p:par>
                        <p:par>
                          <p:cTn id="836" fill="hold">
                            <p:stCondLst>
                              <p:cond delay="8950"/>
                            </p:stCondLst>
                            <p:childTnLst>
                              <p:par>
                                <p:cTn id="837" presetID="1" presetClass="entr" presetSubtype="0" fill="hold" nodeType="afterEffect">
                                  <p:stCondLst>
                                    <p:cond delay="50"/>
                                  </p:stCondLst>
                                  <p:childTnLst>
                                    <p:set>
                                      <p:cBhvr>
                                        <p:cTn id="838" dur="1" fill="hold">
                                          <p:stCondLst>
                                            <p:cond delay="0"/>
                                          </p:stCondLst>
                                        </p:cTn>
                                        <p:tgtEl>
                                          <p:spTgt spid="2024"/>
                                        </p:tgtEl>
                                        <p:attrNameLst>
                                          <p:attrName>style.visibility</p:attrName>
                                        </p:attrNameLst>
                                      </p:cBhvr>
                                      <p:to>
                                        <p:strVal val="visible"/>
                                      </p:to>
                                    </p:set>
                                  </p:childTnLst>
                                </p:cTn>
                              </p:par>
                              <p:par>
                                <p:cTn id="839" presetID="1" presetClass="entr" presetSubtype="0" fill="hold" nodeType="withEffect">
                                  <p:stCondLst>
                                    <p:cond delay="0"/>
                                  </p:stCondLst>
                                  <p:childTnLst>
                                    <p:set>
                                      <p:cBhvr>
                                        <p:cTn id="840" dur="1" fill="hold">
                                          <p:stCondLst>
                                            <p:cond delay="0"/>
                                          </p:stCondLst>
                                        </p:cTn>
                                        <p:tgtEl>
                                          <p:spTgt spid="2031"/>
                                        </p:tgtEl>
                                        <p:attrNameLst>
                                          <p:attrName>style.visibility</p:attrName>
                                        </p:attrNameLst>
                                      </p:cBhvr>
                                      <p:to>
                                        <p:strVal val="visible"/>
                                      </p:to>
                                    </p:set>
                                  </p:childTnLst>
                                </p:cTn>
                              </p:par>
                              <p:par>
                                <p:cTn id="841" presetID="1" presetClass="entr" presetSubtype="0" fill="hold" nodeType="withEffect">
                                  <p:stCondLst>
                                    <p:cond delay="0"/>
                                  </p:stCondLst>
                                  <p:childTnLst>
                                    <p:set>
                                      <p:cBhvr>
                                        <p:cTn id="842" dur="1" fill="hold">
                                          <p:stCondLst>
                                            <p:cond delay="0"/>
                                          </p:stCondLst>
                                        </p:cTn>
                                        <p:tgtEl>
                                          <p:spTgt spid="2035"/>
                                        </p:tgtEl>
                                        <p:attrNameLst>
                                          <p:attrName>style.visibility</p:attrName>
                                        </p:attrNameLst>
                                      </p:cBhvr>
                                      <p:to>
                                        <p:strVal val="visible"/>
                                      </p:to>
                                    </p:set>
                                  </p:childTnLst>
                                </p:cTn>
                              </p:par>
                            </p:childTnLst>
                          </p:cTn>
                        </p:par>
                        <p:par>
                          <p:cTn id="843" fill="hold">
                            <p:stCondLst>
                              <p:cond delay="9000"/>
                            </p:stCondLst>
                            <p:childTnLst>
                              <p:par>
                                <p:cTn id="844" presetID="1" presetClass="exit" presetSubtype="0" fill="hold" nodeType="afterEffect">
                                  <p:stCondLst>
                                    <p:cond delay="50"/>
                                  </p:stCondLst>
                                  <p:childTnLst>
                                    <p:set>
                                      <p:cBhvr>
                                        <p:cTn id="845" dur="1" fill="hold">
                                          <p:stCondLst>
                                            <p:cond delay="0"/>
                                          </p:stCondLst>
                                        </p:cTn>
                                        <p:tgtEl>
                                          <p:spTgt spid="1865"/>
                                        </p:tgtEl>
                                        <p:attrNameLst>
                                          <p:attrName>style.visibility</p:attrName>
                                        </p:attrNameLst>
                                      </p:cBhvr>
                                      <p:to>
                                        <p:strVal val="hidden"/>
                                      </p:to>
                                    </p:set>
                                  </p:childTnLst>
                                </p:cTn>
                              </p:par>
                            </p:childTnLst>
                          </p:cTn>
                        </p:par>
                        <p:par>
                          <p:cTn id="846" fill="hold">
                            <p:stCondLst>
                              <p:cond delay="9050"/>
                            </p:stCondLst>
                            <p:childTnLst>
                              <p:par>
                                <p:cTn id="847" presetID="1" presetClass="exit" presetSubtype="0" fill="hold" nodeType="afterEffect">
                                  <p:stCondLst>
                                    <p:cond delay="50"/>
                                  </p:stCondLst>
                                  <p:childTnLst>
                                    <p:set>
                                      <p:cBhvr>
                                        <p:cTn id="848" dur="1" fill="hold">
                                          <p:stCondLst>
                                            <p:cond delay="0"/>
                                          </p:stCondLst>
                                        </p:cTn>
                                        <p:tgtEl>
                                          <p:spTgt spid="1871"/>
                                        </p:tgtEl>
                                        <p:attrNameLst>
                                          <p:attrName>style.visibility</p:attrName>
                                        </p:attrNameLst>
                                      </p:cBhvr>
                                      <p:to>
                                        <p:strVal val="hidden"/>
                                      </p:to>
                                    </p:set>
                                  </p:childTnLst>
                                </p:cTn>
                              </p:par>
                            </p:childTnLst>
                          </p:cTn>
                        </p:par>
                        <p:par>
                          <p:cTn id="849" fill="hold">
                            <p:stCondLst>
                              <p:cond delay="9100"/>
                            </p:stCondLst>
                            <p:childTnLst>
                              <p:par>
                                <p:cTn id="850" presetID="1" presetClass="entr" presetSubtype="0" fill="hold" nodeType="afterEffect">
                                  <p:stCondLst>
                                    <p:cond delay="50"/>
                                  </p:stCondLst>
                                  <p:childTnLst>
                                    <p:set>
                                      <p:cBhvr>
                                        <p:cTn id="851" dur="1" fill="hold">
                                          <p:stCondLst>
                                            <p:cond delay="0"/>
                                          </p:stCondLst>
                                        </p:cTn>
                                        <p:tgtEl>
                                          <p:spTgt spid="2036"/>
                                        </p:tgtEl>
                                        <p:attrNameLst>
                                          <p:attrName>style.visibility</p:attrName>
                                        </p:attrNameLst>
                                      </p:cBhvr>
                                      <p:to>
                                        <p:strVal val="visible"/>
                                      </p:to>
                                    </p:set>
                                  </p:childTnLst>
                                </p:cTn>
                              </p:par>
                            </p:childTnLst>
                          </p:cTn>
                        </p:par>
                        <p:par>
                          <p:cTn id="852" fill="hold">
                            <p:stCondLst>
                              <p:cond delay="9150"/>
                            </p:stCondLst>
                            <p:childTnLst>
                              <p:par>
                                <p:cTn id="853" presetID="1" presetClass="entr" presetSubtype="0" fill="hold" nodeType="afterEffect">
                                  <p:stCondLst>
                                    <p:cond delay="50"/>
                                  </p:stCondLst>
                                  <p:childTnLst>
                                    <p:set>
                                      <p:cBhvr>
                                        <p:cTn id="854" dur="1" fill="hold">
                                          <p:stCondLst>
                                            <p:cond delay="0"/>
                                          </p:stCondLst>
                                        </p:cTn>
                                        <p:tgtEl>
                                          <p:spTgt spid="2042"/>
                                        </p:tgtEl>
                                        <p:attrNameLst>
                                          <p:attrName>style.visibility</p:attrName>
                                        </p:attrNameLst>
                                      </p:cBhvr>
                                      <p:to>
                                        <p:strVal val="visible"/>
                                      </p:to>
                                    </p:set>
                                  </p:childTnLst>
                                </p:cTn>
                              </p:par>
                            </p:childTnLst>
                          </p:cTn>
                        </p:par>
                        <p:par>
                          <p:cTn id="855" fill="hold">
                            <p:stCondLst>
                              <p:cond delay="9200"/>
                            </p:stCondLst>
                            <p:childTnLst>
                              <p:par>
                                <p:cTn id="856" presetID="1" presetClass="entr" presetSubtype="0" fill="hold" nodeType="afterEffect">
                                  <p:stCondLst>
                                    <p:cond delay="50"/>
                                  </p:stCondLst>
                                  <p:childTnLst>
                                    <p:set>
                                      <p:cBhvr>
                                        <p:cTn id="857" dur="1" fill="hold">
                                          <p:stCondLst>
                                            <p:cond delay="0"/>
                                          </p:stCondLst>
                                        </p:cTn>
                                        <p:tgtEl>
                                          <p:spTgt spid="2043"/>
                                        </p:tgtEl>
                                        <p:attrNameLst>
                                          <p:attrName>style.visibility</p:attrName>
                                        </p:attrNameLst>
                                      </p:cBhvr>
                                      <p:to>
                                        <p:strVal val="visible"/>
                                      </p:to>
                                    </p:set>
                                  </p:childTnLst>
                                </p:cTn>
                              </p:par>
                              <p:par>
                                <p:cTn id="858" presetID="1" presetClass="entr" presetSubtype="0" fill="hold" nodeType="withEffect">
                                  <p:stCondLst>
                                    <p:cond delay="0"/>
                                  </p:stCondLst>
                                  <p:childTnLst>
                                    <p:set>
                                      <p:cBhvr>
                                        <p:cTn id="859" dur="1" fill="hold">
                                          <p:stCondLst>
                                            <p:cond delay="0"/>
                                          </p:stCondLst>
                                        </p:cTn>
                                        <p:tgtEl>
                                          <p:spTgt spid="2050"/>
                                        </p:tgtEl>
                                        <p:attrNameLst>
                                          <p:attrName>style.visibility</p:attrName>
                                        </p:attrNameLst>
                                      </p:cBhvr>
                                      <p:to>
                                        <p:strVal val="visible"/>
                                      </p:to>
                                    </p:set>
                                  </p:childTnLst>
                                </p:cTn>
                              </p:par>
                              <p:par>
                                <p:cTn id="860" presetID="1" presetClass="entr" presetSubtype="0" fill="hold" nodeType="withEffect">
                                  <p:stCondLst>
                                    <p:cond delay="0"/>
                                  </p:stCondLst>
                                  <p:childTnLst>
                                    <p:set>
                                      <p:cBhvr>
                                        <p:cTn id="861" dur="1" fill="hold">
                                          <p:stCondLst>
                                            <p:cond delay="0"/>
                                          </p:stCondLst>
                                        </p:cTn>
                                        <p:tgtEl>
                                          <p:spTgt spid="2054"/>
                                        </p:tgtEl>
                                        <p:attrNameLst>
                                          <p:attrName>style.visibility</p:attrName>
                                        </p:attrNameLst>
                                      </p:cBhvr>
                                      <p:to>
                                        <p:strVal val="visible"/>
                                      </p:to>
                                    </p:set>
                                  </p:childTnLst>
                                </p:cTn>
                              </p:par>
                            </p:childTnLst>
                          </p:cTn>
                        </p:par>
                        <p:par>
                          <p:cTn id="862" fill="hold">
                            <p:stCondLst>
                              <p:cond delay="9250"/>
                            </p:stCondLst>
                            <p:childTnLst>
                              <p:par>
                                <p:cTn id="863" presetID="1" presetClass="exit" presetSubtype="0" fill="hold" nodeType="afterEffect">
                                  <p:stCondLst>
                                    <p:cond delay="50"/>
                                  </p:stCondLst>
                                  <p:childTnLst>
                                    <p:set>
                                      <p:cBhvr>
                                        <p:cTn id="864" dur="1" fill="hold">
                                          <p:stCondLst>
                                            <p:cond delay="0"/>
                                          </p:stCondLst>
                                        </p:cTn>
                                        <p:tgtEl>
                                          <p:spTgt spid="2036"/>
                                        </p:tgtEl>
                                        <p:attrNameLst>
                                          <p:attrName>style.visibility</p:attrName>
                                        </p:attrNameLst>
                                      </p:cBhvr>
                                      <p:to>
                                        <p:strVal val="hidden"/>
                                      </p:to>
                                    </p:set>
                                  </p:childTnLst>
                                </p:cTn>
                              </p:par>
                            </p:childTnLst>
                          </p:cTn>
                        </p:par>
                        <p:par>
                          <p:cTn id="865" fill="hold">
                            <p:stCondLst>
                              <p:cond delay="9300"/>
                            </p:stCondLst>
                            <p:childTnLst>
                              <p:par>
                                <p:cTn id="866" presetID="1" presetClass="exit" presetSubtype="0" fill="hold" nodeType="afterEffect">
                                  <p:stCondLst>
                                    <p:cond delay="50"/>
                                  </p:stCondLst>
                                  <p:childTnLst>
                                    <p:set>
                                      <p:cBhvr>
                                        <p:cTn id="867" dur="1" fill="hold">
                                          <p:stCondLst>
                                            <p:cond delay="0"/>
                                          </p:stCondLst>
                                        </p:cTn>
                                        <p:tgtEl>
                                          <p:spTgt spid="2042"/>
                                        </p:tgtEl>
                                        <p:attrNameLst>
                                          <p:attrName>style.visibility</p:attrName>
                                        </p:attrNameLst>
                                      </p:cBhvr>
                                      <p:to>
                                        <p:strVal val="hidden"/>
                                      </p:to>
                                    </p:set>
                                  </p:childTnLst>
                                </p:cTn>
                              </p:par>
                            </p:childTnLst>
                          </p:cTn>
                        </p:par>
                        <p:par>
                          <p:cTn id="868" fill="hold">
                            <p:stCondLst>
                              <p:cond delay="9350"/>
                            </p:stCondLst>
                            <p:childTnLst>
                              <p:par>
                                <p:cTn id="869" presetID="1" presetClass="entr" presetSubtype="0" fill="hold" nodeType="afterEffect">
                                  <p:stCondLst>
                                    <p:cond delay="50"/>
                                  </p:stCondLst>
                                  <p:childTnLst>
                                    <p:set>
                                      <p:cBhvr>
                                        <p:cTn id="870" dur="1" fill="hold">
                                          <p:stCondLst>
                                            <p:cond delay="0"/>
                                          </p:stCondLst>
                                        </p:cTn>
                                        <p:tgtEl>
                                          <p:spTgt spid="2055"/>
                                        </p:tgtEl>
                                        <p:attrNameLst>
                                          <p:attrName>style.visibility</p:attrName>
                                        </p:attrNameLst>
                                      </p:cBhvr>
                                      <p:to>
                                        <p:strVal val="visible"/>
                                      </p:to>
                                    </p:set>
                                  </p:childTnLst>
                                </p:cTn>
                              </p:par>
                            </p:childTnLst>
                          </p:cTn>
                        </p:par>
                        <p:par>
                          <p:cTn id="871" fill="hold">
                            <p:stCondLst>
                              <p:cond delay="9400"/>
                            </p:stCondLst>
                            <p:childTnLst>
                              <p:par>
                                <p:cTn id="872" presetID="1" presetClass="entr" presetSubtype="0" fill="hold" nodeType="afterEffect">
                                  <p:stCondLst>
                                    <p:cond delay="50"/>
                                  </p:stCondLst>
                                  <p:childTnLst>
                                    <p:set>
                                      <p:cBhvr>
                                        <p:cTn id="873" dur="1" fill="hold">
                                          <p:stCondLst>
                                            <p:cond delay="0"/>
                                          </p:stCondLst>
                                        </p:cTn>
                                        <p:tgtEl>
                                          <p:spTgt spid="2061"/>
                                        </p:tgtEl>
                                        <p:attrNameLst>
                                          <p:attrName>style.visibility</p:attrName>
                                        </p:attrNameLst>
                                      </p:cBhvr>
                                      <p:to>
                                        <p:strVal val="visible"/>
                                      </p:to>
                                    </p:set>
                                  </p:childTnLst>
                                </p:cTn>
                              </p:par>
                            </p:childTnLst>
                          </p:cTn>
                        </p:par>
                        <p:par>
                          <p:cTn id="874" fill="hold">
                            <p:stCondLst>
                              <p:cond delay="9450"/>
                            </p:stCondLst>
                            <p:childTnLst>
                              <p:par>
                                <p:cTn id="875" presetID="1" presetClass="entr" presetSubtype="0" fill="hold" nodeType="afterEffect">
                                  <p:stCondLst>
                                    <p:cond delay="50"/>
                                  </p:stCondLst>
                                  <p:childTnLst>
                                    <p:set>
                                      <p:cBhvr>
                                        <p:cTn id="876" dur="1" fill="hold">
                                          <p:stCondLst>
                                            <p:cond delay="0"/>
                                          </p:stCondLst>
                                        </p:cTn>
                                        <p:tgtEl>
                                          <p:spTgt spid="2062"/>
                                        </p:tgtEl>
                                        <p:attrNameLst>
                                          <p:attrName>style.visibility</p:attrName>
                                        </p:attrNameLst>
                                      </p:cBhvr>
                                      <p:to>
                                        <p:strVal val="visible"/>
                                      </p:to>
                                    </p:set>
                                  </p:childTnLst>
                                </p:cTn>
                              </p:par>
                              <p:par>
                                <p:cTn id="877" presetID="1" presetClass="entr" presetSubtype="0" fill="hold" nodeType="withEffect">
                                  <p:stCondLst>
                                    <p:cond delay="0"/>
                                  </p:stCondLst>
                                  <p:childTnLst>
                                    <p:set>
                                      <p:cBhvr>
                                        <p:cTn id="878" dur="1" fill="hold">
                                          <p:stCondLst>
                                            <p:cond delay="0"/>
                                          </p:stCondLst>
                                        </p:cTn>
                                        <p:tgtEl>
                                          <p:spTgt spid="2069"/>
                                        </p:tgtEl>
                                        <p:attrNameLst>
                                          <p:attrName>style.visibility</p:attrName>
                                        </p:attrNameLst>
                                      </p:cBhvr>
                                      <p:to>
                                        <p:strVal val="visible"/>
                                      </p:to>
                                    </p:set>
                                  </p:childTnLst>
                                </p:cTn>
                              </p:par>
                              <p:par>
                                <p:cTn id="879" presetID="1" presetClass="entr" presetSubtype="0" fill="hold" nodeType="withEffect">
                                  <p:stCondLst>
                                    <p:cond delay="0"/>
                                  </p:stCondLst>
                                  <p:childTnLst>
                                    <p:set>
                                      <p:cBhvr>
                                        <p:cTn id="880" dur="1" fill="hold">
                                          <p:stCondLst>
                                            <p:cond delay="0"/>
                                          </p:stCondLst>
                                        </p:cTn>
                                        <p:tgtEl>
                                          <p:spTgt spid="2073"/>
                                        </p:tgtEl>
                                        <p:attrNameLst>
                                          <p:attrName>style.visibility</p:attrName>
                                        </p:attrNameLst>
                                      </p:cBhvr>
                                      <p:to>
                                        <p:strVal val="visible"/>
                                      </p:to>
                                    </p:set>
                                  </p:childTnLst>
                                </p:cTn>
                              </p:par>
                            </p:childTnLst>
                          </p:cTn>
                        </p:par>
                        <p:par>
                          <p:cTn id="881" fill="hold">
                            <p:stCondLst>
                              <p:cond delay="9500"/>
                            </p:stCondLst>
                            <p:childTnLst>
                              <p:par>
                                <p:cTn id="882" presetID="1" presetClass="exit" presetSubtype="0" fill="hold" nodeType="afterEffect">
                                  <p:stCondLst>
                                    <p:cond delay="50"/>
                                  </p:stCondLst>
                                  <p:childTnLst>
                                    <p:set>
                                      <p:cBhvr>
                                        <p:cTn id="883" dur="1" fill="hold">
                                          <p:stCondLst>
                                            <p:cond delay="0"/>
                                          </p:stCondLst>
                                        </p:cTn>
                                        <p:tgtEl>
                                          <p:spTgt spid="1922"/>
                                        </p:tgtEl>
                                        <p:attrNameLst>
                                          <p:attrName>style.visibility</p:attrName>
                                        </p:attrNameLst>
                                      </p:cBhvr>
                                      <p:to>
                                        <p:strVal val="hidden"/>
                                      </p:to>
                                    </p:set>
                                  </p:childTnLst>
                                </p:cTn>
                              </p:par>
                            </p:childTnLst>
                          </p:cTn>
                        </p:par>
                        <p:par>
                          <p:cTn id="884" fill="hold">
                            <p:stCondLst>
                              <p:cond delay="9550"/>
                            </p:stCondLst>
                            <p:childTnLst>
                              <p:par>
                                <p:cTn id="885" presetID="1" presetClass="exit" presetSubtype="0" fill="hold" nodeType="afterEffect">
                                  <p:stCondLst>
                                    <p:cond delay="50"/>
                                  </p:stCondLst>
                                  <p:childTnLst>
                                    <p:set>
                                      <p:cBhvr>
                                        <p:cTn id="886" dur="1" fill="hold">
                                          <p:stCondLst>
                                            <p:cond delay="0"/>
                                          </p:stCondLst>
                                        </p:cTn>
                                        <p:tgtEl>
                                          <p:spTgt spid="1928"/>
                                        </p:tgtEl>
                                        <p:attrNameLst>
                                          <p:attrName>style.visibility</p:attrName>
                                        </p:attrNameLst>
                                      </p:cBhvr>
                                      <p:to>
                                        <p:strVal val="hidden"/>
                                      </p:to>
                                    </p:set>
                                  </p:childTnLst>
                                </p:cTn>
                              </p:par>
                            </p:childTnLst>
                          </p:cTn>
                        </p:par>
                        <p:par>
                          <p:cTn id="887" fill="hold">
                            <p:stCondLst>
                              <p:cond delay="9600"/>
                            </p:stCondLst>
                            <p:childTnLst>
                              <p:par>
                                <p:cTn id="888" presetID="1" presetClass="entr" presetSubtype="0" fill="hold" nodeType="afterEffect">
                                  <p:stCondLst>
                                    <p:cond delay="50"/>
                                  </p:stCondLst>
                                  <p:childTnLst>
                                    <p:set>
                                      <p:cBhvr>
                                        <p:cTn id="889" dur="1" fill="hold">
                                          <p:stCondLst>
                                            <p:cond delay="0"/>
                                          </p:stCondLst>
                                        </p:cTn>
                                        <p:tgtEl>
                                          <p:spTgt spid="2074"/>
                                        </p:tgtEl>
                                        <p:attrNameLst>
                                          <p:attrName>style.visibility</p:attrName>
                                        </p:attrNameLst>
                                      </p:cBhvr>
                                      <p:to>
                                        <p:strVal val="visible"/>
                                      </p:to>
                                    </p:set>
                                  </p:childTnLst>
                                </p:cTn>
                              </p:par>
                            </p:childTnLst>
                          </p:cTn>
                        </p:par>
                        <p:par>
                          <p:cTn id="890" fill="hold">
                            <p:stCondLst>
                              <p:cond delay="9650"/>
                            </p:stCondLst>
                            <p:childTnLst>
                              <p:par>
                                <p:cTn id="891" presetID="1" presetClass="entr" presetSubtype="0" fill="hold" nodeType="afterEffect">
                                  <p:stCondLst>
                                    <p:cond delay="50"/>
                                  </p:stCondLst>
                                  <p:childTnLst>
                                    <p:set>
                                      <p:cBhvr>
                                        <p:cTn id="892" dur="1" fill="hold">
                                          <p:stCondLst>
                                            <p:cond delay="0"/>
                                          </p:stCondLst>
                                        </p:cTn>
                                        <p:tgtEl>
                                          <p:spTgt spid="2080"/>
                                        </p:tgtEl>
                                        <p:attrNameLst>
                                          <p:attrName>style.visibility</p:attrName>
                                        </p:attrNameLst>
                                      </p:cBhvr>
                                      <p:to>
                                        <p:strVal val="visible"/>
                                      </p:to>
                                    </p:set>
                                  </p:childTnLst>
                                </p:cTn>
                              </p:par>
                            </p:childTnLst>
                          </p:cTn>
                        </p:par>
                        <p:par>
                          <p:cTn id="893" fill="hold">
                            <p:stCondLst>
                              <p:cond delay="9700"/>
                            </p:stCondLst>
                            <p:childTnLst>
                              <p:par>
                                <p:cTn id="894" presetID="1" presetClass="entr" presetSubtype="0" fill="hold" nodeType="afterEffect">
                                  <p:stCondLst>
                                    <p:cond delay="50"/>
                                  </p:stCondLst>
                                  <p:childTnLst>
                                    <p:set>
                                      <p:cBhvr>
                                        <p:cTn id="895" dur="1" fill="hold">
                                          <p:stCondLst>
                                            <p:cond delay="0"/>
                                          </p:stCondLst>
                                        </p:cTn>
                                        <p:tgtEl>
                                          <p:spTgt spid="2081"/>
                                        </p:tgtEl>
                                        <p:attrNameLst>
                                          <p:attrName>style.visibility</p:attrName>
                                        </p:attrNameLst>
                                      </p:cBhvr>
                                      <p:to>
                                        <p:strVal val="visible"/>
                                      </p:to>
                                    </p:set>
                                  </p:childTnLst>
                                </p:cTn>
                              </p:par>
                              <p:par>
                                <p:cTn id="896" presetID="1" presetClass="entr" presetSubtype="0" fill="hold" nodeType="withEffect">
                                  <p:stCondLst>
                                    <p:cond delay="0"/>
                                  </p:stCondLst>
                                  <p:childTnLst>
                                    <p:set>
                                      <p:cBhvr>
                                        <p:cTn id="897" dur="1" fill="hold">
                                          <p:stCondLst>
                                            <p:cond delay="0"/>
                                          </p:stCondLst>
                                        </p:cTn>
                                        <p:tgtEl>
                                          <p:spTgt spid="2088"/>
                                        </p:tgtEl>
                                        <p:attrNameLst>
                                          <p:attrName>style.visibility</p:attrName>
                                        </p:attrNameLst>
                                      </p:cBhvr>
                                      <p:to>
                                        <p:strVal val="visible"/>
                                      </p:to>
                                    </p:set>
                                  </p:childTnLst>
                                </p:cTn>
                              </p:par>
                              <p:par>
                                <p:cTn id="898" presetID="1" presetClass="entr" presetSubtype="0" fill="hold" nodeType="withEffect">
                                  <p:stCondLst>
                                    <p:cond delay="0"/>
                                  </p:stCondLst>
                                  <p:childTnLst>
                                    <p:set>
                                      <p:cBhvr>
                                        <p:cTn id="899" dur="1" fill="hold">
                                          <p:stCondLst>
                                            <p:cond delay="0"/>
                                          </p:stCondLst>
                                        </p:cTn>
                                        <p:tgtEl>
                                          <p:spTgt spid="2092"/>
                                        </p:tgtEl>
                                        <p:attrNameLst>
                                          <p:attrName>style.visibility</p:attrName>
                                        </p:attrNameLst>
                                      </p:cBhvr>
                                      <p:to>
                                        <p:strVal val="visible"/>
                                      </p:to>
                                    </p:set>
                                  </p:childTnLst>
                                </p:cTn>
                              </p:par>
                            </p:childTnLst>
                          </p:cTn>
                        </p:par>
                        <p:par>
                          <p:cTn id="900" fill="hold">
                            <p:stCondLst>
                              <p:cond delay="9750"/>
                            </p:stCondLst>
                            <p:childTnLst>
                              <p:par>
                                <p:cTn id="901" presetID="1" presetClass="exit" presetSubtype="0" fill="hold" nodeType="afterEffect">
                                  <p:stCondLst>
                                    <p:cond delay="50"/>
                                  </p:stCondLst>
                                  <p:childTnLst>
                                    <p:set>
                                      <p:cBhvr>
                                        <p:cTn id="902" dur="1" fill="hold">
                                          <p:stCondLst>
                                            <p:cond delay="0"/>
                                          </p:stCondLst>
                                        </p:cTn>
                                        <p:tgtEl>
                                          <p:spTgt spid="2074"/>
                                        </p:tgtEl>
                                        <p:attrNameLst>
                                          <p:attrName>style.visibility</p:attrName>
                                        </p:attrNameLst>
                                      </p:cBhvr>
                                      <p:to>
                                        <p:strVal val="hidden"/>
                                      </p:to>
                                    </p:set>
                                  </p:childTnLst>
                                </p:cTn>
                              </p:par>
                            </p:childTnLst>
                          </p:cTn>
                        </p:par>
                        <p:par>
                          <p:cTn id="903" fill="hold">
                            <p:stCondLst>
                              <p:cond delay="9800"/>
                            </p:stCondLst>
                            <p:childTnLst>
                              <p:par>
                                <p:cTn id="904" presetID="1" presetClass="exit" presetSubtype="0" fill="hold" nodeType="afterEffect">
                                  <p:stCondLst>
                                    <p:cond delay="50"/>
                                  </p:stCondLst>
                                  <p:childTnLst>
                                    <p:set>
                                      <p:cBhvr>
                                        <p:cTn id="905" dur="1" fill="hold">
                                          <p:stCondLst>
                                            <p:cond delay="0"/>
                                          </p:stCondLst>
                                        </p:cTn>
                                        <p:tgtEl>
                                          <p:spTgt spid="2080"/>
                                        </p:tgtEl>
                                        <p:attrNameLst>
                                          <p:attrName>style.visibility</p:attrName>
                                        </p:attrNameLst>
                                      </p:cBhvr>
                                      <p:to>
                                        <p:strVal val="hidden"/>
                                      </p:to>
                                    </p:set>
                                  </p:childTnLst>
                                </p:cTn>
                              </p:par>
                            </p:childTnLst>
                          </p:cTn>
                        </p:par>
                        <p:par>
                          <p:cTn id="906" fill="hold">
                            <p:stCondLst>
                              <p:cond delay="9850"/>
                            </p:stCondLst>
                            <p:childTnLst>
                              <p:par>
                                <p:cTn id="907" presetID="1" presetClass="entr" presetSubtype="0" fill="hold" nodeType="afterEffect">
                                  <p:stCondLst>
                                    <p:cond delay="50"/>
                                  </p:stCondLst>
                                  <p:childTnLst>
                                    <p:set>
                                      <p:cBhvr>
                                        <p:cTn id="908" dur="1" fill="hold">
                                          <p:stCondLst>
                                            <p:cond delay="0"/>
                                          </p:stCondLst>
                                        </p:cTn>
                                        <p:tgtEl>
                                          <p:spTgt spid="2093"/>
                                        </p:tgtEl>
                                        <p:attrNameLst>
                                          <p:attrName>style.visibility</p:attrName>
                                        </p:attrNameLst>
                                      </p:cBhvr>
                                      <p:to>
                                        <p:strVal val="visible"/>
                                      </p:to>
                                    </p:set>
                                  </p:childTnLst>
                                </p:cTn>
                              </p:par>
                            </p:childTnLst>
                          </p:cTn>
                        </p:par>
                        <p:par>
                          <p:cTn id="909" fill="hold">
                            <p:stCondLst>
                              <p:cond delay="9900"/>
                            </p:stCondLst>
                            <p:childTnLst>
                              <p:par>
                                <p:cTn id="910" presetID="1" presetClass="entr" presetSubtype="0" fill="hold" nodeType="afterEffect">
                                  <p:stCondLst>
                                    <p:cond delay="50"/>
                                  </p:stCondLst>
                                  <p:childTnLst>
                                    <p:set>
                                      <p:cBhvr>
                                        <p:cTn id="911" dur="1" fill="hold">
                                          <p:stCondLst>
                                            <p:cond delay="0"/>
                                          </p:stCondLst>
                                        </p:cTn>
                                        <p:tgtEl>
                                          <p:spTgt spid="2099"/>
                                        </p:tgtEl>
                                        <p:attrNameLst>
                                          <p:attrName>style.visibility</p:attrName>
                                        </p:attrNameLst>
                                      </p:cBhvr>
                                      <p:to>
                                        <p:strVal val="visible"/>
                                      </p:to>
                                    </p:set>
                                  </p:childTnLst>
                                </p:cTn>
                              </p:par>
                            </p:childTnLst>
                          </p:cTn>
                        </p:par>
                        <p:par>
                          <p:cTn id="912" fill="hold">
                            <p:stCondLst>
                              <p:cond delay="9950"/>
                            </p:stCondLst>
                            <p:childTnLst>
                              <p:par>
                                <p:cTn id="913" presetID="1" presetClass="entr" presetSubtype="0" fill="hold" nodeType="afterEffect">
                                  <p:stCondLst>
                                    <p:cond delay="50"/>
                                  </p:stCondLst>
                                  <p:childTnLst>
                                    <p:set>
                                      <p:cBhvr>
                                        <p:cTn id="914" dur="1" fill="hold">
                                          <p:stCondLst>
                                            <p:cond delay="0"/>
                                          </p:stCondLst>
                                        </p:cTn>
                                        <p:tgtEl>
                                          <p:spTgt spid="2100"/>
                                        </p:tgtEl>
                                        <p:attrNameLst>
                                          <p:attrName>style.visibility</p:attrName>
                                        </p:attrNameLst>
                                      </p:cBhvr>
                                      <p:to>
                                        <p:strVal val="visible"/>
                                      </p:to>
                                    </p:set>
                                  </p:childTnLst>
                                </p:cTn>
                              </p:par>
                              <p:par>
                                <p:cTn id="915" presetID="1" presetClass="entr" presetSubtype="0" fill="hold" nodeType="withEffect">
                                  <p:stCondLst>
                                    <p:cond delay="0"/>
                                  </p:stCondLst>
                                  <p:childTnLst>
                                    <p:set>
                                      <p:cBhvr>
                                        <p:cTn id="916" dur="1" fill="hold">
                                          <p:stCondLst>
                                            <p:cond delay="0"/>
                                          </p:stCondLst>
                                        </p:cTn>
                                        <p:tgtEl>
                                          <p:spTgt spid="2107"/>
                                        </p:tgtEl>
                                        <p:attrNameLst>
                                          <p:attrName>style.visibility</p:attrName>
                                        </p:attrNameLst>
                                      </p:cBhvr>
                                      <p:to>
                                        <p:strVal val="visible"/>
                                      </p:to>
                                    </p:set>
                                  </p:childTnLst>
                                </p:cTn>
                              </p:par>
                              <p:par>
                                <p:cTn id="917" presetID="1" presetClass="entr" presetSubtype="0" fill="hold" nodeType="withEffect">
                                  <p:stCondLst>
                                    <p:cond delay="0"/>
                                  </p:stCondLst>
                                  <p:childTnLst>
                                    <p:set>
                                      <p:cBhvr>
                                        <p:cTn id="918" dur="1" fill="hold">
                                          <p:stCondLst>
                                            <p:cond delay="0"/>
                                          </p:stCondLst>
                                        </p:cTn>
                                        <p:tgtEl>
                                          <p:spTgt spid="2111"/>
                                        </p:tgtEl>
                                        <p:attrNameLst>
                                          <p:attrName>style.visibility</p:attrName>
                                        </p:attrNameLst>
                                      </p:cBhvr>
                                      <p:to>
                                        <p:strVal val="visible"/>
                                      </p:to>
                                    </p:set>
                                  </p:childTnLst>
                                </p:cTn>
                              </p:par>
                            </p:childTnLst>
                          </p:cTn>
                        </p:par>
                        <p:par>
                          <p:cTn id="919" fill="hold">
                            <p:stCondLst>
                              <p:cond delay="10000"/>
                            </p:stCondLst>
                            <p:childTnLst>
                              <p:par>
                                <p:cTn id="920" presetID="1" presetClass="exit" presetSubtype="0" fill="hold" nodeType="afterEffect">
                                  <p:stCondLst>
                                    <p:cond delay="50"/>
                                  </p:stCondLst>
                                  <p:childTnLst>
                                    <p:set>
                                      <p:cBhvr>
                                        <p:cTn id="921" dur="1" fill="hold">
                                          <p:stCondLst>
                                            <p:cond delay="0"/>
                                          </p:stCondLst>
                                        </p:cTn>
                                        <p:tgtEl>
                                          <p:spTgt spid="2017"/>
                                        </p:tgtEl>
                                        <p:attrNameLst>
                                          <p:attrName>style.visibility</p:attrName>
                                        </p:attrNameLst>
                                      </p:cBhvr>
                                      <p:to>
                                        <p:strVal val="hidden"/>
                                      </p:to>
                                    </p:set>
                                  </p:childTnLst>
                                </p:cTn>
                              </p:par>
                            </p:childTnLst>
                          </p:cTn>
                        </p:par>
                        <p:par>
                          <p:cTn id="922" fill="hold">
                            <p:stCondLst>
                              <p:cond delay="10050"/>
                            </p:stCondLst>
                            <p:childTnLst>
                              <p:par>
                                <p:cTn id="923" presetID="1" presetClass="exit" presetSubtype="0" fill="hold" nodeType="afterEffect">
                                  <p:stCondLst>
                                    <p:cond delay="50"/>
                                  </p:stCondLst>
                                  <p:childTnLst>
                                    <p:set>
                                      <p:cBhvr>
                                        <p:cTn id="924" dur="1" fill="hold">
                                          <p:stCondLst>
                                            <p:cond delay="0"/>
                                          </p:stCondLst>
                                        </p:cTn>
                                        <p:tgtEl>
                                          <p:spTgt spid="2023"/>
                                        </p:tgtEl>
                                        <p:attrNameLst>
                                          <p:attrName>style.visibility</p:attrName>
                                        </p:attrNameLst>
                                      </p:cBhvr>
                                      <p:to>
                                        <p:strVal val="hidden"/>
                                      </p:to>
                                    </p:set>
                                  </p:childTnLst>
                                </p:cTn>
                              </p:par>
                            </p:childTnLst>
                          </p:cTn>
                        </p:par>
                        <p:par>
                          <p:cTn id="925" fill="hold">
                            <p:stCondLst>
                              <p:cond delay="10100"/>
                            </p:stCondLst>
                            <p:childTnLst>
                              <p:par>
                                <p:cTn id="926" presetID="1" presetClass="entr" presetSubtype="0" fill="hold" nodeType="afterEffect">
                                  <p:stCondLst>
                                    <p:cond delay="50"/>
                                  </p:stCondLst>
                                  <p:childTnLst>
                                    <p:set>
                                      <p:cBhvr>
                                        <p:cTn id="927" dur="1" fill="hold">
                                          <p:stCondLst>
                                            <p:cond delay="0"/>
                                          </p:stCondLst>
                                        </p:cTn>
                                        <p:tgtEl>
                                          <p:spTgt spid="2112"/>
                                        </p:tgtEl>
                                        <p:attrNameLst>
                                          <p:attrName>style.visibility</p:attrName>
                                        </p:attrNameLst>
                                      </p:cBhvr>
                                      <p:to>
                                        <p:strVal val="visible"/>
                                      </p:to>
                                    </p:set>
                                  </p:childTnLst>
                                </p:cTn>
                              </p:par>
                            </p:childTnLst>
                          </p:cTn>
                        </p:par>
                        <p:par>
                          <p:cTn id="928" fill="hold">
                            <p:stCondLst>
                              <p:cond delay="10150"/>
                            </p:stCondLst>
                            <p:childTnLst>
                              <p:par>
                                <p:cTn id="929" presetID="1" presetClass="entr" presetSubtype="0" fill="hold" nodeType="afterEffect">
                                  <p:stCondLst>
                                    <p:cond delay="50"/>
                                  </p:stCondLst>
                                  <p:childTnLst>
                                    <p:set>
                                      <p:cBhvr>
                                        <p:cTn id="930" dur="1" fill="hold">
                                          <p:stCondLst>
                                            <p:cond delay="0"/>
                                          </p:stCondLst>
                                        </p:cTn>
                                        <p:tgtEl>
                                          <p:spTgt spid="2118"/>
                                        </p:tgtEl>
                                        <p:attrNameLst>
                                          <p:attrName>style.visibility</p:attrName>
                                        </p:attrNameLst>
                                      </p:cBhvr>
                                      <p:to>
                                        <p:strVal val="visible"/>
                                      </p:to>
                                    </p:set>
                                  </p:childTnLst>
                                </p:cTn>
                              </p:par>
                            </p:childTnLst>
                          </p:cTn>
                        </p:par>
                        <p:par>
                          <p:cTn id="931" fill="hold">
                            <p:stCondLst>
                              <p:cond delay="10200"/>
                            </p:stCondLst>
                            <p:childTnLst>
                              <p:par>
                                <p:cTn id="932" presetID="1" presetClass="entr" presetSubtype="0" fill="hold" nodeType="afterEffect">
                                  <p:stCondLst>
                                    <p:cond delay="50"/>
                                  </p:stCondLst>
                                  <p:childTnLst>
                                    <p:set>
                                      <p:cBhvr>
                                        <p:cTn id="933" dur="1" fill="hold">
                                          <p:stCondLst>
                                            <p:cond delay="0"/>
                                          </p:stCondLst>
                                        </p:cTn>
                                        <p:tgtEl>
                                          <p:spTgt spid="2119"/>
                                        </p:tgtEl>
                                        <p:attrNameLst>
                                          <p:attrName>style.visibility</p:attrName>
                                        </p:attrNameLst>
                                      </p:cBhvr>
                                      <p:to>
                                        <p:strVal val="visible"/>
                                      </p:to>
                                    </p:set>
                                  </p:childTnLst>
                                </p:cTn>
                              </p:par>
                              <p:par>
                                <p:cTn id="934" presetID="1" presetClass="entr" presetSubtype="0" fill="hold" nodeType="withEffect">
                                  <p:stCondLst>
                                    <p:cond delay="0"/>
                                  </p:stCondLst>
                                  <p:childTnLst>
                                    <p:set>
                                      <p:cBhvr>
                                        <p:cTn id="935" dur="1" fill="hold">
                                          <p:stCondLst>
                                            <p:cond delay="0"/>
                                          </p:stCondLst>
                                        </p:cTn>
                                        <p:tgtEl>
                                          <p:spTgt spid="2126"/>
                                        </p:tgtEl>
                                        <p:attrNameLst>
                                          <p:attrName>style.visibility</p:attrName>
                                        </p:attrNameLst>
                                      </p:cBhvr>
                                      <p:to>
                                        <p:strVal val="visible"/>
                                      </p:to>
                                    </p:set>
                                  </p:childTnLst>
                                </p:cTn>
                              </p:par>
                              <p:par>
                                <p:cTn id="936" presetID="1" presetClass="entr" presetSubtype="0" fill="hold" nodeType="withEffect">
                                  <p:stCondLst>
                                    <p:cond delay="0"/>
                                  </p:stCondLst>
                                  <p:childTnLst>
                                    <p:set>
                                      <p:cBhvr>
                                        <p:cTn id="937" dur="1" fill="hold">
                                          <p:stCondLst>
                                            <p:cond delay="0"/>
                                          </p:stCondLst>
                                        </p:cTn>
                                        <p:tgtEl>
                                          <p:spTgt spid="2130"/>
                                        </p:tgtEl>
                                        <p:attrNameLst>
                                          <p:attrName>style.visibility</p:attrName>
                                        </p:attrNameLst>
                                      </p:cBhvr>
                                      <p:to>
                                        <p:strVal val="visible"/>
                                      </p:to>
                                    </p:set>
                                  </p:childTnLst>
                                </p:cTn>
                              </p:par>
                            </p:childTnLst>
                          </p:cTn>
                        </p:par>
                        <p:par>
                          <p:cTn id="938" fill="hold">
                            <p:stCondLst>
                              <p:cond delay="10250"/>
                            </p:stCondLst>
                            <p:childTnLst>
                              <p:par>
                                <p:cTn id="939" presetID="1" presetClass="exit" presetSubtype="0" fill="hold" nodeType="afterEffect">
                                  <p:stCondLst>
                                    <p:cond delay="50"/>
                                  </p:stCondLst>
                                  <p:childTnLst>
                                    <p:set>
                                      <p:cBhvr>
                                        <p:cTn id="940" dur="1" fill="hold">
                                          <p:stCondLst>
                                            <p:cond delay="0"/>
                                          </p:stCondLst>
                                        </p:cTn>
                                        <p:tgtEl>
                                          <p:spTgt spid="2093"/>
                                        </p:tgtEl>
                                        <p:attrNameLst>
                                          <p:attrName>style.visibility</p:attrName>
                                        </p:attrNameLst>
                                      </p:cBhvr>
                                      <p:to>
                                        <p:strVal val="hidden"/>
                                      </p:to>
                                    </p:set>
                                  </p:childTnLst>
                                </p:cTn>
                              </p:par>
                            </p:childTnLst>
                          </p:cTn>
                        </p:par>
                        <p:par>
                          <p:cTn id="941" fill="hold">
                            <p:stCondLst>
                              <p:cond delay="10300"/>
                            </p:stCondLst>
                            <p:childTnLst>
                              <p:par>
                                <p:cTn id="942" presetID="1" presetClass="exit" presetSubtype="0" fill="hold" nodeType="afterEffect">
                                  <p:stCondLst>
                                    <p:cond delay="50"/>
                                  </p:stCondLst>
                                  <p:childTnLst>
                                    <p:set>
                                      <p:cBhvr>
                                        <p:cTn id="943" dur="1" fill="hold">
                                          <p:stCondLst>
                                            <p:cond delay="0"/>
                                          </p:stCondLst>
                                        </p:cTn>
                                        <p:tgtEl>
                                          <p:spTgt spid="2099"/>
                                        </p:tgtEl>
                                        <p:attrNameLst>
                                          <p:attrName>style.visibility</p:attrName>
                                        </p:attrNameLst>
                                      </p:cBhvr>
                                      <p:to>
                                        <p:strVal val="hidden"/>
                                      </p:to>
                                    </p:set>
                                  </p:childTnLst>
                                </p:cTn>
                              </p:par>
                            </p:childTnLst>
                          </p:cTn>
                        </p:par>
                        <p:par>
                          <p:cTn id="944" fill="hold">
                            <p:stCondLst>
                              <p:cond delay="10350"/>
                            </p:stCondLst>
                            <p:childTnLst>
                              <p:par>
                                <p:cTn id="945" presetID="1" presetClass="entr" presetSubtype="0" fill="hold" nodeType="afterEffect">
                                  <p:stCondLst>
                                    <p:cond delay="50"/>
                                  </p:stCondLst>
                                  <p:childTnLst>
                                    <p:set>
                                      <p:cBhvr>
                                        <p:cTn id="946" dur="1" fill="hold">
                                          <p:stCondLst>
                                            <p:cond delay="0"/>
                                          </p:stCondLst>
                                        </p:cTn>
                                        <p:tgtEl>
                                          <p:spTgt spid="2131"/>
                                        </p:tgtEl>
                                        <p:attrNameLst>
                                          <p:attrName>style.visibility</p:attrName>
                                        </p:attrNameLst>
                                      </p:cBhvr>
                                      <p:to>
                                        <p:strVal val="visible"/>
                                      </p:to>
                                    </p:set>
                                  </p:childTnLst>
                                </p:cTn>
                              </p:par>
                            </p:childTnLst>
                          </p:cTn>
                        </p:par>
                        <p:par>
                          <p:cTn id="947" fill="hold">
                            <p:stCondLst>
                              <p:cond delay="10400"/>
                            </p:stCondLst>
                            <p:childTnLst>
                              <p:par>
                                <p:cTn id="948" presetID="1" presetClass="entr" presetSubtype="0" fill="hold" nodeType="afterEffect">
                                  <p:stCondLst>
                                    <p:cond delay="50"/>
                                  </p:stCondLst>
                                  <p:childTnLst>
                                    <p:set>
                                      <p:cBhvr>
                                        <p:cTn id="949" dur="1" fill="hold">
                                          <p:stCondLst>
                                            <p:cond delay="0"/>
                                          </p:stCondLst>
                                        </p:cTn>
                                        <p:tgtEl>
                                          <p:spTgt spid="2137"/>
                                        </p:tgtEl>
                                        <p:attrNameLst>
                                          <p:attrName>style.visibility</p:attrName>
                                        </p:attrNameLst>
                                      </p:cBhvr>
                                      <p:to>
                                        <p:strVal val="visible"/>
                                      </p:to>
                                    </p:set>
                                  </p:childTnLst>
                                </p:cTn>
                              </p:par>
                            </p:childTnLst>
                          </p:cTn>
                        </p:par>
                        <p:par>
                          <p:cTn id="950" fill="hold">
                            <p:stCondLst>
                              <p:cond delay="10450"/>
                            </p:stCondLst>
                            <p:childTnLst>
                              <p:par>
                                <p:cTn id="951" presetID="1" presetClass="entr" presetSubtype="0" fill="hold" nodeType="afterEffect">
                                  <p:stCondLst>
                                    <p:cond delay="50"/>
                                  </p:stCondLst>
                                  <p:childTnLst>
                                    <p:set>
                                      <p:cBhvr>
                                        <p:cTn id="952" dur="1" fill="hold">
                                          <p:stCondLst>
                                            <p:cond delay="0"/>
                                          </p:stCondLst>
                                        </p:cTn>
                                        <p:tgtEl>
                                          <p:spTgt spid="2138"/>
                                        </p:tgtEl>
                                        <p:attrNameLst>
                                          <p:attrName>style.visibility</p:attrName>
                                        </p:attrNameLst>
                                      </p:cBhvr>
                                      <p:to>
                                        <p:strVal val="visible"/>
                                      </p:to>
                                    </p:set>
                                  </p:childTnLst>
                                </p:cTn>
                              </p:par>
                              <p:par>
                                <p:cTn id="953" presetID="1" presetClass="entr" presetSubtype="0" fill="hold" nodeType="withEffect">
                                  <p:stCondLst>
                                    <p:cond delay="0"/>
                                  </p:stCondLst>
                                  <p:childTnLst>
                                    <p:set>
                                      <p:cBhvr>
                                        <p:cTn id="954" dur="1" fill="hold">
                                          <p:stCondLst>
                                            <p:cond delay="0"/>
                                          </p:stCondLst>
                                        </p:cTn>
                                        <p:tgtEl>
                                          <p:spTgt spid="2145"/>
                                        </p:tgtEl>
                                        <p:attrNameLst>
                                          <p:attrName>style.visibility</p:attrName>
                                        </p:attrNameLst>
                                      </p:cBhvr>
                                      <p:to>
                                        <p:strVal val="visible"/>
                                      </p:to>
                                    </p:set>
                                  </p:childTnLst>
                                </p:cTn>
                              </p:par>
                              <p:par>
                                <p:cTn id="955" presetID="1" presetClass="entr" presetSubtype="0" fill="hold" nodeType="withEffect">
                                  <p:stCondLst>
                                    <p:cond delay="0"/>
                                  </p:stCondLst>
                                  <p:childTnLst>
                                    <p:set>
                                      <p:cBhvr>
                                        <p:cTn id="956" dur="1" fill="hold">
                                          <p:stCondLst>
                                            <p:cond delay="0"/>
                                          </p:stCondLst>
                                        </p:cTn>
                                        <p:tgtEl>
                                          <p:spTgt spid="2149"/>
                                        </p:tgtEl>
                                        <p:attrNameLst>
                                          <p:attrName>style.visibility</p:attrName>
                                        </p:attrNameLst>
                                      </p:cBhvr>
                                      <p:to>
                                        <p:strVal val="visible"/>
                                      </p:to>
                                    </p:set>
                                  </p:childTnLst>
                                </p:cTn>
                              </p:par>
                            </p:childTnLst>
                          </p:cTn>
                        </p:par>
                        <p:par>
                          <p:cTn id="957" fill="hold">
                            <p:stCondLst>
                              <p:cond delay="10500"/>
                            </p:stCondLst>
                            <p:childTnLst>
                              <p:par>
                                <p:cTn id="958" presetID="1" presetClass="exit" presetSubtype="0" fill="hold" nodeType="afterEffect">
                                  <p:stCondLst>
                                    <p:cond delay="50"/>
                                  </p:stCondLst>
                                  <p:childTnLst>
                                    <p:set>
                                      <p:cBhvr>
                                        <p:cTn id="959" dur="1" fill="hold">
                                          <p:stCondLst>
                                            <p:cond delay="0"/>
                                          </p:stCondLst>
                                        </p:cTn>
                                        <p:tgtEl>
                                          <p:spTgt spid="1960"/>
                                        </p:tgtEl>
                                        <p:attrNameLst>
                                          <p:attrName>style.visibility</p:attrName>
                                        </p:attrNameLst>
                                      </p:cBhvr>
                                      <p:to>
                                        <p:strVal val="hidden"/>
                                      </p:to>
                                    </p:set>
                                  </p:childTnLst>
                                </p:cTn>
                              </p:par>
                            </p:childTnLst>
                          </p:cTn>
                        </p:par>
                        <p:par>
                          <p:cTn id="960" fill="hold">
                            <p:stCondLst>
                              <p:cond delay="10550"/>
                            </p:stCondLst>
                            <p:childTnLst>
                              <p:par>
                                <p:cTn id="961" presetID="1" presetClass="exit" presetSubtype="0" fill="hold" nodeType="afterEffect">
                                  <p:stCondLst>
                                    <p:cond delay="50"/>
                                  </p:stCondLst>
                                  <p:childTnLst>
                                    <p:set>
                                      <p:cBhvr>
                                        <p:cTn id="962" dur="1" fill="hold">
                                          <p:stCondLst>
                                            <p:cond delay="0"/>
                                          </p:stCondLst>
                                        </p:cTn>
                                        <p:tgtEl>
                                          <p:spTgt spid="1966"/>
                                        </p:tgtEl>
                                        <p:attrNameLst>
                                          <p:attrName>style.visibility</p:attrName>
                                        </p:attrNameLst>
                                      </p:cBhvr>
                                      <p:to>
                                        <p:strVal val="hidden"/>
                                      </p:to>
                                    </p:set>
                                  </p:childTnLst>
                                </p:cTn>
                              </p:par>
                            </p:childTnLst>
                          </p:cTn>
                        </p:par>
                        <p:par>
                          <p:cTn id="963" fill="hold">
                            <p:stCondLst>
                              <p:cond delay="10600"/>
                            </p:stCondLst>
                            <p:childTnLst>
                              <p:par>
                                <p:cTn id="964" presetID="1" presetClass="entr" presetSubtype="0" fill="hold" nodeType="afterEffect">
                                  <p:stCondLst>
                                    <p:cond delay="50"/>
                                  </p:stCondLst>
                                  <p:childTnLst>
                                    <p:set>
                                      <p:cBhvr>
                                        <p:cTn id="965" dur="1" fill="hold">
                                          <p:stCondLst>
                                            <p:cond delay="0"/>
                                          </p:stCondLst>
                                        </p:cTn>
                                        <p:tgtEl>
                                          <p:spTgt spid="2150"/>
                                        </p:tgtEl>
                                        <p:attrNameLst>
                                          <p:attrName>style.visibility</p:attrName>
                                        </p:attrNameLst>
                                      </p:cBhvr>
                                      <p:to>
                                        <p:strVal val="visible"/>
                                      </p:to>
                                    </p:set>
                                  </p:childTnLst>
                                </p:cTn>
                              </p:par>
                            </p:childTnLst>
                          </p:cTn>
                        </p:par>
                        <p:par>
                          <p:cTn id="966" fill="hold">
                            <p:stCondLst>
                              <p:cond delay="10650"/>
                            </p:stCondLst>
                            <p:childTnLst>
                              <p:par>
                                <p:cTn id="967" presetID="1" presetClass="entr" presetSubtype="0" fill="hold" nodeType="afterEffect">
                                  <p:stCondLst>
                                    <p:cond delay="50"/>
                                  </p:stCondLst>
                                  <p:childTnLst>
                                    <p:set>
                                      <p:cBhvr>
                                        <p:cTn id="968" dur="1" fill="hold">
                                          <p:stCondLst>
                                            <p:cond delay="0"/>
                                          </p:stCondLst>
                                        </p:cTn>
                                        <p:tgtEl>
                                          <p:spTgt spid="2156"/>
                                        </p:tgtEl>
                                        <p:attrNameLst>
                                          <p:attrName>style.visibility</p:attrName>
                                        </p:attrNameLst>
                                      </p:cBhvr>
                                      <p:to>
                                        <p:strVal val="visible"/>
                                      </p:to>
                                    </p:set>
                                  </p:childTnLst>
                                </p:cTn>
                              </p:par>
                            </p:childTnLst>
                          </p:cTn>
                        </p:par>
                        <p:par>
                          <p:cTn id="969" fill="hold">
                            <p:stCondLst>
                              <p:cond delay="10700"/>
                            </p:stCondLst>
                            <p:childTnLst>
                              <p:par>
                                <p:cTn id="970" presetID="1" presetClass="entr" presetSubtype="0" fill="hold" nodeType="afterEffect">
                                  <p:stCondLst>
                                    <p:cond delay="50"/>
                                  </p:stCondLst>
                                  <p:childTnLst>
                                    <p:set>
                                      <p:cBhvr>
                                        <p:cTn id="971" dur="1" fill="hold">
                                          <p:stCondLst>
                                            <p:cond delay="0"/>
                                          </p:stCondLst>
                                        </p:cTn>
                                        <p:tgtEl>
                                          <p:spTgt spid="2157"/>
                                        </p:tgtEl>
                                        <p:attrNameLst>
                                          <p:attrName>style.visibility</p:attrName>
                                        </p:attrNameLst>
                                      </p:cBhvr>
                                      <p:to>
                                        <p:strVal val="visible"/>
                                      </p:to>
                                    </p:set>
                                  </p:childTnLst>
                                </p:cTn>
                              </p:par>
                              <p:par>
                                <p:cTn id="972" presetID="1" presetClass="entr" presetSubtype="0" fill="hold" nodeType="withEffect">
                                  <p:stCondLst>
                                    <p:cond delay="0"/>
                                  </p:stCondLst>
                                  <p:childTnLst>
                                    <p:set>
                                      <p:cBhvr>
                                        <p:cTn id="973" dur="1" fill="hold">
                                          <p:stCondLst>
                                            <p:cond delay="0"/>
                                          </p:stCondLst>
                                        </p:cTn>
                                        <p:tgtEl>
                                          <p:spTgt spid="2164"/>
                                        </p:tgtEl>
                                        <p:attrNameLst>
                                          <p:attrName>style.visibility</p:attrName>
                                        </p:attrNameLst>
                                      </p:cBhvr>
                                      <p:to>
                                        <p:strVal val="visible"/>
                                      </p:to>
                                    </p:set>
                                  </p:childTnLst>
                                </p:cTn>
                              </p:par>
                              <p:par>
                                <p:cTn id="974" presetID="1" presetClass="entr" presetSubtype="0" fill="hold" nodeType="withEffect">
                                  <p:stCondLst>
                                    <p:cond delay="0"/>
                                  </p:stCondLst>
                                  <p:childTnLst>
                                    <p:set>
                                      <p:cBhvr>
                                        <p:cTn id="975" dur="1" fill="hold">
                                          <p:stCondLst>
                                            <p:cond delay="0"/>
                                          </p:stCondLst>
                                        </p:cTn>
                                        <p:tgtEl>
                                          <p:spTgt spid="2168"/>
                                        </p:tgtEl>
                                        <p:attrNameLst>
                                          <p:attrName>style.visibility</p:attrName>
                                        </p:attrNameLst>
                                      </p:cBhvr>
                                      <p:to>
                                        <p:strVal val="visible"/>
                                      </p:to>
                                    </p:set>
                                  </p:childTnLst>
                                </p:cTn>
                              </p:par>
                            </p:childTnLst>
                          </p:cTn>
                        </p:par>
                      </p:childTnLst>
                    </p:cTn>
                  </p:par>
                  <p:par>
                    <p:cTn id="976" fill="hold">
                      <p:stCondLst>
                        <p:cond delay="indefinite"/>
                      </p:stCondLst>
                      <p:childTnLst>
                        <p:par>
                          <p:cTn id="977" fill="hold">
                            <p:stCondLst>
                              <p:cond delay="0"/>
                            </p:stCondLst>
                            <p:childTnLst>
                              <p:par>
                                <p:cTn id="978" presetID="1" presetClass="entr" presetSubtype="0" fill="hold" grpId="2" nodeType="clickEffect">
                                  <p:stCondLst>
                                    <p:cond delay="0"/>
                                  </p:stCondLst>
                                  <p:childTnLst>
                                    <p:set>
                                      <p:cBhvr>
                                        <p:cTn id="979" dur="1" fill="hold">
                                          <p:stCondLst>
                                            <p:cond delay="0"/>
                                          </p:stCondLst>
                                        </p:cTn>
                                        <p:tgtEl>
                                          <p:spTgt spid="2398"/>
                                        </p:tgtEl>
                                        <p:attrNameLst>
                                          <p:attrName>style.visibility</p:attrName>
                                        </p:attrNameLst>
                                      </p:cBhvr>
                                      <p:to>
                                        <p:strVal val="visible"/>
                                      </p:to>
                                    </p:set>
                                  </p:childTnLst>
                                </p:cTn>
                              </p:par>
                            </p:childTnLst>
                          </p:cTn>
                        </p:par>
                      </p:childTnLst>
                    </p:cTn>
                  </p:par>
                  <p:par>
                    <p:cTn id="980" fill="hold">
                      <p:stCondLst>
                        <p:cond delay="indefinite"/>
                      </p:stCondLst>
                      <p:childTnLst>
                        <p:par>
                          <p:cTn id="981" fill="hold">
                            <p:stCondLst>
                              <p:cond delay="0"/>
                            </p:stCondLst>
                            <p:childTnLst>
                              <p:par>
                                <p:cTn id="982" presetID="1" presetClass="exit" presetSubtype="0" fill="hold" nodeType="clickEffect">
                                  <p:stCondLst>
                                    <p:cond delay="0"/>
                                  </p:stCondLst>
                                  <p:childTnLst>
                                    <p:set>
                                      <p:cBhvr>
                                        <p:cTn id="983" dur="1" fill="hold">
                                          <p:stCondLst>
                                            <p:cond delay="0"/>
                                          </p:stCondLst>
                                        </p:cTn>
                                        <p:tgtEl>
                                          <p:spTgt spid="1998"/>
                                        </p:tgtEl>
                                        <p:attrNameLst>
                                          <p:attrName>style.visibility</p:attrName>
                                        </p:attrNameLst>
                                      </p:cBhvr>
                                      <p:to>
                                        <p:strVal val="hidden"/>
                                      </p:to>
                                    </p:set>
                                  </p:childTnLst>
                                </p:cTn>
                              </p:par>
                              <p:par>
                                <p:cTn id="984" presetID="1" presetClass="exit" presetSubtype="0" fill="hold" nodeType="withEffect">
                                  <p:stCondLst>
                                    <p:cond delay="0"/>
                                  </p:stCondLst>
                                  <p:childTnLst>
                                    <p:set>
                                      <p:cBhvr>
                                        <p:cTn id="985" dur="1" fill="hold">
                                          <p:stCondLst>
                                            <p:cond delay="0"/>
                                          </p:stCondLst>
                                        </p:cTn>
                                        <p:tgtEl>
                                          <p:spTgt spid="2004"/>
                                        </p:tgtEl>
                                        <p:attrNameLst>
                                          <p:attrName>style.visibility</p:attrName>
                                        </p:attrNameLst>
                                      </p:cBhvr>
                                      <p:to>
                                        <p:strVal val="hidden"/>
                                      </p:to>
                                    </p:set>
                                  </p:childTnLst>
                                </p:cTn>
                              </p:par>
                              <p:par>
                                <p:cTn id="986" presetID="1" presetClass="exit" presetSubtype="0" fill="hold" nodeType="withEffect">
                                  <p:stCondLst>
                                    <p:cond delay="0"/>
                                  </p:stCondLst>
                                  <p:childTnLst>
                                    <p:set>
                                      <p:cBhvr>
                                        <p:cTn id="987" dur="1" fill="hold">
                                          <p:stCondLst>
                                            <p:cond delay="0"/>
                                          </p:stCondLst>
                                        </p:cTn>
                                        <p:tgtEl>
                                          <p:spTgt spid="1789"/>
                                        </p:tgtEl>
                                        <p:attrNameLst>
                                          <p:attrName>style.visibility</p:attrName>
                                        </p:attrNameLst>
                                      </p:cBhvr>
                                      <p:to>
                                        <p:strVal val="hidden"/>
                                      </p:to>
                                    </p:set>
                                  </p:childTnLst>
                                </p:cTn>
                              </p:par>
                              <p:par>
                                <p:cTn id="988" presetID="1" presetClass="exit" presetSubtype="0" fill="hold" nodeType="withEffect">
                                  <p:stCondLst>
                                    <p:cond delay="0"/>
                                  </p:stCondLst>
                                  <p:childTnLst>
                                    <p:set>
                                      <p:cBhvr>
                                        <p:cTn id="989" dur="1" fill="hold">
                                          <p:stCondLst>
                                            <p:cond delay="0"/>
                                          </p:stCondLst>
                                        </p:cTn>
                                        <p:tgtEl>
                                          <p:spTgt spid="1795"/>
                                        </p:tgtEl>
                                        <p:attrNameLst>
                                          <p:attrName>style.visibility</p:attrName>
                                        </p:attrNameLst>
                                      </p:cBhvr>
                                      <p:to>
                                        <p:strVal val="hidden"/>
                                      </p:to>
                                    </p:set>
                                  </p:childTnLst>
                                </p:cTn>
                              </p:par>
                              <p:par>
                                <p:cTn id="990" presetID="1" presetClass="exit" presetSubtype="0" fill="hold" nodeType="withEffect">
                                  <p:stCondLst>
                                    <p:cond delay="0"/>
                                  </p:stCondLst>
                                  <p:childTnLst>
                                    <p:set>
                                      <p:cBhvr>
                                        <p:cTn id="991" dur="1" fill="hold">
                                          <p:stCondLst>
                                            <p:cond delay="0"/>
                                          </p:stCondLst>
                                        </p:cTn>
                                        <p:tgtEl>
                                          <p:spTgt spid="2131"/>
                                        </p:tgtEl>
                                        <p:attrNameLst>
                                          <p:attrName>style.visibility</p:attrName>
                                        </p:attrNameLst>
                                      </p:cBhvr>
                                      <p:to>
                                        <p:strVal val="hidden"/>
                                      </p:to>
                                    </p:set>
                                  </p:childTnLst>
                                </p:cTn>
                              </p:par>
                              <p:par>
                                <p:cTn id="992" presetID="1" presetClass="exit" presetSubtype="0" fill="hold" nodeType="withEffect">
                                  <p:stCondLst>
                                    <p:cond delay="0"/>
                                  </p:stCondLst>
                                  <p:childTnLst>
                                    <p:set>
                                      <p:cBhvr>
                                        <p:cTn id="993" dur="1" fill="hold">
                                          <p:stCondLst>
                                            <p:cond delay="0"/>
                                          </p:stCondLst>
                                        </p:cTn>
                                        <p:tgtEl>
                                          <p:spTgt spid="2137"/>
                                        </p:tgtEl>
                                        <p:attrNameLst>
                                          <p:attrName>style.visibility</p:attrName>
                                        </p:attrNameLst>
                                      </p:cBhvr>
                                      <p:to>
                                        <p:strVal val="hidden"/>
                                      </p:to>
                                    </p:set>
                                  </p:childTnLst>
                                </p:cTn>
                              </p:par>
                              <p:par>
                                <p:cTn id="994" presetID="1" presetClass="exit" presetSubtype="0" fill="hold" nodeType="withEffect">
                                  <p:stCondLst>
                                    <p:cond delay="0"/>
                                  </p:stCondLst>
                                  <p:childTnLst>
                                    <p:set>
                                      <p:cBhvr>
                                        <p:cTn id="995" dur="1" fill="hold">
                                          <p:stCondLst>
                                            <p:cond delay="0"/>
                                          </p:stCondLst>
                                        </p:cTn>
                                        <p:tgtEl>
                                          <p:spTgt spid="2112"/>
                                        </p:tgtEl>
                                        <p:attrNameLst>
                                          <p:attrName>style.visibility</p:attrName>
                                        </p:attrNameLst>
                                      </p:cBhvr>
                                      <p:to>
                                        <p:strVal val="hidden"/>
                                      </p:to>
                                    </p:set>
                                  </p:childTnLst>
                                </p:cTn>
                              </p:par>
                              <p:par>
                                <p:cTn id="996" presetID="1" presetClass="exit" presetSubtype="0" fill="hold" nodeType="withEffect">
                                  <p:stCondLst>
                                    <p:cond delay="0"/>
                                  </p:stCondLst>
                                  <p:childTnLst>
                                    <p:set>
                                      <p:cBhvr>
                                        <p:cTn id="997" dur="1" fill="hold">
                                          <p:stCondLst>
                                            <p:cond delay="0"/>
                                          </p:stCondLst>
                                        </p:cTn>
                                        <p:tgtEl>
                                          <p:spTgt spid="2118"/>
                                        </p:tgtEl>
                                        <p:attrNameLst>
                                          <p:attrName>style.visibility</p:attrName>
                                        </p:attrNameLst>
                                      </p:cBhvr>
                                      <p:to>
                                        <p:strVal val="hidden"/>
                                      </p:to>
                                    </p:set>
                                  </p:childTnLst>
                                </p:cTn>
                              </p:par>
                              <p:par>
                                <p:cTn id="998" presetID="1" presetClass="exit" presetSubtype="0" fill="hold" nodeType="withEffect">
                                  <p:stCondLst>
                                    <p:cond delay="0"/>
                                  </p:stCondLst>
                                  <p:childTnLst>
                                    <p:set>
                                      <p:cBhvr>
                                        <p:cTn id="999" dur="1" fill="hold">
                                          <p:stCondLst>
                                            <p:cond delay="0"/>
                                          </p:stCondLst>
                                        </p:cTn>
                                        <p:tgtEl>
                                          <p:spTgt spid="2055"/>
                                        </p:tgtEl>
                                        <p:attrNameLst>
                                          <p:attrName>style.visibility</p:attrName>
                                        </p:attrNameLst>
                                      </p:cBhvr>
                                      <p:to>
                                        <p:strVal val="hidden"/>
                                      </p:to>
                                    </p:set>
                                  </p:childTnLst>
                                </p:cTn>
                              </p:par>
                              <p:par>
                                <p:cTn id="1000" presetID="1" presetClass="exit" presetSubtype="0" fill="hold" nodeType="withEffect">
                                  <p:stCondLst>
                                    <p:cond delay="0"/>
                                  </p:stCondLst>
                                  <p:childTnLst>
                                    <p:set>
                                      <p:cBhvr>
                                        <p:cTn id="1001" dur="1" fill="hold">
                                          <p:stCondLst>
                                            <p:cond delay="0"/>
                                          </p:stCondLst>
                                        </p:cTn>
                                        <p:tgtEl>
                                          <p:spTgt spid="2061"/>
                                        </p:tgtEl>
                                        <p:attrNameLst>
                                          <p:attrName>style.visibility</p:attrName>
                                        </p:attrNameLst>
                                      </p:cBhvr>
                                      <p:to>
                                        <p:strVal val="hidden"/>
                                      </p:to>
                                    </p:set>
                                  </p:childTnLst>
                                </p:cTn>
                              </p:par>
                              <p:par>
                                <p:cTn id="1002" presetID="1" presetClass="exit" presetSubtype="0" fill="hold" nodeType="withEffect">
                                  <p:stCondLst>
                                    <p:cond delay="0"/>
                                  </p:stCondLst>
                                  <p:childTnLst>
                                    <p:set>
                                      <p:cBhvr>
                                        <p:cTn id="1003" dur="1" fill="hold">
                                          <p:stCondLst>
                                            <p:cond delay="0"/>
                                          </p:stCondLst>
                                        </p:cTn>
                                        <p:tgtEl>
                                          <p:spTgt spid="2150"/>
                                        </p:tgtEl>
                                        <p:attrNameLst>
                                          <p:attrName>style.visibility</p:attrName>
                                        </p:attrNameLst>
                                      </p:cBhvr>
                                      <p:to>
                                        <p:strVal val="hidden"/>
                                      </p:to>
                                    </p:set>
                                  </p:childTnLst>
                                </p:cTn>
                              </p:par>
                              <p:par>
                                <p:cTn id="1004" presetID="1" presetClass="exit" presetSubtype="0" fill="hold" nodeType="withEffect">
                                  <p:stCondLst>
                                    <p:cond delay="0"/>
                                  </p:stCondLst>
                                  <p:childTnLst>
                                    <p:set>
                                      <p:cBhvr>
                                        <p:cTn id="1005" dur="1" fill="hold">
                                          <p:stCondLst>
                                            <p:cond delay="0"/>
                                          </p:stCondLst>
                                        </p:cTn>
                                        <p:tgtEl>
                                          <p:spTgt spid="2156"/>
                                        </p:tgtEl>
                                        <p:attrNameLst>
                                          <p:attrName>style.visibility</p:attrName>
                                        </p:attrNameLst>
                                      </p:cBhvr>
                                      <p:to>
                                        <p:strVal val="hidden"/>
                                      </p:to>
                                    </p:set>
                                  </p:childTnLst>
                                </p:cTn>
                              </p:par>
                              <p:par>
                                <p:cTn id="1006" presetID="1" presetClass="exit" presetSubtype="0" fill="hold" nodeType="withEffect">
                                  <p:stCondLst>
                                    <p:cond delay="0"/>
                                  </p:stCondLst>
                                  <p:childTnLst>
                                    <p:set>
                                      <p:cBhvr>
                                        <p:cTn id="1007" dur="1" fill="hold">
                                          <p:stCondLst>
                                            <p:cond delay="0"/>
                                          </p:stCondLst>
                                        </p:cTn>
                                        <p:tgtEl>
                                          <p:spTgt spid="1979"/>
                                        </p:tgtEl>
                                        <p:attrNameLst>
                                          <p:attrName>style.visibility</p:attrName>
                                        </p:attrNameLst>
                                      </p:cBhvr>
                                      <p:to>
                                        <p:strVal val="hidden"/>
                                      </p:to>
                                    </p:set>
                                  </p:childTnLst>
                                </p:cTn>
                              </p:par>
                              <p:par>
                                <p:cTn id="1008" presetID="1" presetClass="exit" presetSubtype="0" fill="hold" nodeType="withEffect">
                                  <p:stCondLst>
                                    <p:cond delay="0"/>
                                  </p:stCondLst>
                                  <p:childTnLst>
                                    <p:set>
                                      <p:cBhvr>
                                        <p:cTn id="1009" dur="1" fill="hold">
                                          <p:stCondLst>
                                            <p:cond delay="0"/>
                                          </p:stCondLst>
                                        </p:cTn>
                                        <p:tgtEl>
                                          <p:spTgt spid="1985"/>
                                        </p:tgtEl>
                                        <p:attrNameLst>
                                          <p:attrName>style.visibility</p:attrName>
                                        </p:attrNameLst>
                                      </p:cBhvr>
                                      <p:to>
                                        <p:strVal val="hidden"/>
                                      </p:to>
                                    </p:set>
                                  </p:childTnLst>
                                </p:cTn>
                              </p:par>
                              <p:par>
                                <p:cTn id="1010" presetID="1" presetClass="exit" presetSubtype="0" fill="hold" nodeType="withEffect">
                                  <p:stCondLst>
                                    <p:cond delay="0"/>
                                  </p:stCondLst>
                                  <p:childTnLst>
                                    <p:set>
                                      <p:cBhvr>
                                        <p:cTn id="1011" dur="1" fill="hold">
                                          <p:stCondLst>
                                            <p:cond delay="0"/>
                                          </p:stCondLst>
                                        </p:cTn>
                                        <p:tgtEl>
                                          <p:spTgt spid="1306"/>
                                        </p:tgtEl>
                                        <p:attrNameLst>
                                          <p:attrName>style.visibility</p:attrName>
                                        </p:attrNameLst>
                                      </p:cBhvr>
                                      <p:to>
                                        <p:strVal val="hidden"/>
                                      </p:to>
                                    </p:set>
                                  </p:childTnLst>
                                </p:cTn>
                              </p:par>
                              <p:par>
                                <p:cTn id="1012" presetID="1" presetClass="exit" presetSubtype="0" fill="hold" nodeType="withEffect">
                                  <p:stCondLst>
                                    <p:cond delay="0"/>
                                  </p:stCondLst>
                                  <p:childTnLst>
                                    <p:set>
                                      <p:cBhvr>
                                        <p:cTn id="1013" dur="1" fill="hold">
                                          <p:stCondLst>
                                            <p:cond delay="0"/>
                                          </p:stCondLst>
                                        </p:cTn>
                                        <p:tgtEl>
                                          <p:spTgt spid="1310"/>
                                        </p:tgtEl>
                                        <p:attrNameLst>
                                          <p:attrName>style.visibility</p:attrName>
                                        </p:attrNameLst>
                                      </p:cBhvr>
                                      <p:to>
                                        <p:strVal val="hidden"/>
                                      </p:to>
                                    </p:set>
                                  </p:childTnLst>
                                </p:cTn>
                              </p:par>
                              <p:par>
                                <p:cTn id="1014" presetID="1" presetClass="exit" presetSubtype="0" fill="hold" nodeType="withEffect">
                                  <p:stCondLst>
                                    <p:cond delay="0"/>
                                  </p:stCondLst>
                                  <p:childTnLst>
                                    <p:set>
                                      <p:cBhvr>
                                        <p:cTn id="1015" dur="1" fill="hold">
                                          <p:stCondLst>
                                            <p:cond delay="0"/>
                                          </p:stCondLst>
                                        </p:cTn>
                                        <p:tgtEl>
                                          <p:spTgt spid="1325"/>
                                        </p:tgtEl>
                                        <p:attrNameLst>
                                          <p:attrName>style.visibility</p:attrName>
                                        </p:attrNameLst>
                                      </p:cBhvr>
                                      <p:to>
                                        <p:strVal val="hidden"/>
                                      </p:to>
                                    </p:set>
                                  </p:childTnLst>
                                </p:cTn>
                              </p:par>
                              <p:par>
                                <p:cTn id="1016" presetID="1" presetClass="exit" presetSubtype="0" fill="hold" nodeType="withEffect">
                                  <p:stCondLst>
                                    <p:cond delay="0"/>
                                  </p:stCondLst>
                                  <p:childTnLst>
                                    <p:set>
                                      <p:cBhvr>
                                        <p:cTn id="1017" dur="1" fill="hold">
                                          <p:stCondLst>
                                            <p:cond delay="0"/>
                                          </p:stCondLst>
                                        </p:cTn>
                                        <p:tgtEl>
                                          <p:spTgt spid="1329"/>
                                        </p:tgtEl>
                                        <p:attrNameLst>
                                          <p:attrName>style.visibility</p:attrName>
                                        </p:attrNameLst>
                                      </p:cBhvr>
                                      <p:to>
                                        <p:strVal val="hidden"/>
                                      </p:to>
                                    </p:set>
                                  </p:childTnLst>
                                </p:cTn>
                              </p:par>
                              <p:par>
                                <p:cTn id="1018" presetID="1" presetClass="exit" presetSubtype="0" fill="hold" nodeType="withEffect">
                                  <p:stCondLst>
                                    <p:cond delay="0"/>
                                  </p:stCondLst>
                                  <p:childTnLst>
                                    <p:set>
                                      <p:cBhvr>
                                        <p:cTn id="1019" dur="1" fill="hold">
                                          <p:stCondLst>
                                            <p:cond delay="0"/>
                                          </p:stCondLst>
                                        </p:cTn>
                                        <p:tgtEl>
                                          <p:spTgt spid="1344"/>
                                        </p:tgtEl>
                                        <p:attrNameLst>
                                          <p:attrName>style.visibility</p:attrName>
                                        </p:attrNameLst>
                                      </p:cBhvr>
                                      <p:to>
                                        <p:strVal val="hidden"/>
                                      </p:to>
                                    </p:set>
                                  </p:childTnLst>
                                </p:cTn>
                              </p:par>
                              <p:par>
                                <p:cTn id="1020" presetID="1" presetClass="exit" presetSubtype="0" fill="hold" nodeType="withEffect">
                                  <p:stCondLst>
                                    <p:cond delay="0"/>
                                  </p:stCondLst>
                                  <p:childTnLst>
                                    <p:set>
                                      <p:cBhvr>
                                        <p:cTn id="1021" dur="1" fill="hold">
                                          <p:stCondLst>
                                            <p:cond delay="0"/>
                                          </p:stCondLst>
                                        </p:cTn>
                                        <p:tgtEl>
                                          <p:spTgt spid="1348"/>
                                        </p:tgtEl>
                                        <p:attrNameLst>
                                          <p:attrName>style.visibility</p:attrName>
                                        </p:attrNameLst>
                                      </p:cBhvr>
                                      <p:to>
                                        <p:strVal val="hidden"/>
                                      </p:to>
                                    </p:set>
                                  </p:childTnLst>
                                </p:cTn>
                              </p:par>
                              <p:par>
                                <p:cTn id="1022" presetID="1" presetClass="exit" presetSubtype="0" fill="hold" nodeType="withEffect">
                                  <p:stCondLst>
                                    <p:cond delay="0"/>
                                  </p:stCondLst>
                                  <p:childTnLst>
                                    <p:set>
                                      <p:cBhvr>
                                        <p:cTn id="1023" dur="1" fill="hold">
                                          <p:stCondLst>
                                            <p:cond delay="0"/>
                                          </p:stCondLst>
                                        </p:cTn>
                                        <p:tgtEl>
                                          <p:spTgt spid="1363"/>
                                        </p:tgtEl>
                                        <p:attrNameLst>
                                          <p:attrName>style.visibility</p:attrName>
                                        </p:attrNameLst>
                                      </p:cBhvr>
                                      <p:to>
                                        <p:strVal val="hidden"/>
                                      </p:to>
                                    </p:set>
                                  </p:childTnLst>
                                </p:cTn>
                              </p:par>
                              <p:par>
                                <p:cTn id="1024" presetID="1" presetClass="exit" presetSubtype="0" fill="hold" nodeType="withEffect">
                                  <p:stCondLst>
                                    <p:cond delay="0"/>
                                  </p:stCondLst>
                                  <p:childTnLst>
                                    <p:set>
                                      <p:cBhvr>
                                        <p:cTn id="1025" dur="1" fill="hold">
                                          <p:stCondLst>
                                            <p:cond delay="0"/>
                                          </p:stCondLst>
                                        </p:cTn>
                                        <p:tgtEl>
                                          <p:spTgt spid="1367"/>
                                        </p:tgtEl>
                                        <p:attrNameLst>
                                          <p:attrName>style.visibility</p:attrName>
                                        </p:attrNameLst>
                                      </p:cBhvr>
                                      <p:to>
                                        <p:strVal val="hidden"/>
                                      </p:to>
                                    </p:set>
                                  </p:childTnLst>
                                </p:cTn>
                              </p:par>
                              <p:par>
                                <p:cTn id="1026" presetID="1" presetClass="exit" presetSubtype="0" fill="hold" nodeType="withEffect">
                                  <p:stCondLst>
                                    <p:cond delay="0"/>
                                  </p:stCondLst>
                                  <p:childTnLst>
                                    <p:set>
                                      <p:cBhvr>
                                        <p:cTn id="1027" dur="1" fill="hold">
                                          <p:stCondLst>
                                            <p:cond delay="0"/>
                                          </p:stCondLst>
                                        </p:cTn>
                                        <p:tgtEl>
                                          <p:spTgt spid="1406"/>
                                        </p:tgtEl>
                                        <p:attrNameLst>
                                          <p:attrName>style.visibility</p:attrName>
                                        </p:attrNameLst>
                                      </p:cBhvr>
                                      <p:to>
                                        <p:strVal val="hidden"/>
                                      </p:to>
                                    </p:set>
                                  </p:childTnLst>
                                </p:cTn>
                              </p:par>
                              <p:par>
                                <p:cTn id="1028" presetID="1" presetClass="exit" presetSubtype="0" fill="hold" nodeType="withEffect">
                                  <p:stCondLst>
                                    <p:cond delay="0"/>
                                  </p:stCondLst>
                                  <p:childTnLst>
                                    <p:set>
                                      <p:cBhvr>
                                        <p:cTn id="1029" dur="1" fill="hold">
                                          <p:stCondLst>
                                            <p:cond delay="0"/>
                                          </p:stCondLst>
                                        </p:cTn>
                                        <p:tgtEl>
                                          <p:spTgt spid="1410"/>
                                        </p:tgtEl>
                                        <p:attrNameLst>
                                          <p:attrName>style.visibility</p:attrName>
                                        </p:attrNameLst>
                                      </p:cBhvr>
                                      <p:to>
                                        <p:strVal val="hidden"/>
                                      </p:to>
                                    </p:set>
                                  </p:childTnLst>
                                </p:cTn>
                              </p:par>
                              <p:par>
                                <p:cTn id="1030" presetID="1" presetClass="exit" presetSubtype="0" fill="hold" nodeType="withEffect">
                                  <p:stCondLst>
                                    <p:cond delay="0"/>
                                  </p:stCondLst>
                                  <p:childTnLst>
                                    <p:set>
                                      <p:cBhvr>
                                        <p:cTn id="1031" dur="1" fill="hold">
                                          <p:stCondLst>
                                            <p:cond delay="0"/>
                                          </p:stCondLst>
                                        </p:cTn>
                                        <p:tgtEl>
                                          <p:spTgt spid="1437"/>
                                        </p:tgtEl>
                                        <p:attrNameLst>
                                          <p:attrName>style.visibility</p:attrName>
                                        </p:attrNameLst>
                                      </p:cBhvr>
                                      <p:to>
                                        <p:strVal val="hidden"/>
                                      </p:to>
                                    </p:set>
                                  </p:childTnLst>
                                </p:cTn>
                              </p:par>
                              <p:par>
                                <p:cTn id="1032" presetID="1" presetClass="exit" presetSubtype="0" fill="hold" nodeType="withEffect">
                                  <p:stCondLst>
                                    <p:cond delay="0"/>
                                  </p:stCondLst>
                                  <p:childTnLst>
                                    <p:set>
                                      <p:cBhvr>
                                        <p:cTn id="1033" dur="1" fill="hold">
                                          <p:stCondLst>
                                            <p:cond delay="0"/>
                                          </p:stCondLst>
                                        </p:cTn>
                                        <p:tgtEl>
                                          <p:spTgt spid="1441"/>
                                        </p:tgtEl>
                                        <p:attrNameLst>
                                          <p:attrName>style.visibility</p:attrName>
                                        </p:attrNameLst>
                                      </p:cBhvr>
                                      <p:to>
                                        <p:strVal val="hidden"/>
                                      </p:to>
                                    </p:set>
                                  </p:childTnLst>
                                </p:cTn>
                              </p:par>
                              <p:par>
                                <p:cTn id="1034" presetID="1" presetClass="exit" presetSubtype="0" fill="hold" nodeType="withEffect">
                                  <p:stCondLst>
                                    <p:cond delay="0"/>
                                  </p:stCondLst>
                                  <p:childTnLst>
                                    <p:set>
                                      <p:cBhvr>
                                        <p:cTn id="1035" dur="1" fill="hold">
                                          <p:stCondLst>
                                            <p:cond delay="0"/>
                                          </p:stCondLst>
                                        </p:cTn>
                                        <p:tgtEl>
                                          <p:spTgt spid="1456"/>
                                        </p:tgtEl>
                                        <p:attrNameLst>
                                          <p:attrName>style.visibility</p:attrName>
                                        </p:attrNameLst>
                                      </p:cBhvr>
                                      <p:to>
                                        <p:strVal val="hidden"/>
                                      </p:to>
                                    </p:set>
                                  </p:childTnLst>
                                </p:cTn>
                              </p:par>
                              <p:par>
                                <p:cTn id="1036" presetID="1" presetClass="exit" presetSubtype="0" fill="hold" nodeType="withEffect">
                                  <p:stCondLst>
                                    <p:cond delay="0"/>
                                  </p:stCondLst>
                                  <p:childTnLst>
                                    <p:set>
                                      <p:cBhvr>
                                        <p:cTn id="1037" dur="1" fill="hold">
                                          <p:stCondLst>
                                            <p:cond delay="0"/>
                                          </p:stCondLst>
                                        </p:cTn>
                                        <p:tgtEl>
                                          <p:spTgt spid="1460"/>
                                        </p:tgtEl>
                                        <p:attrNameLst>
                                          <p:attrName>style.visibility</p:attrName>
                                        </p:attrNameLst>
                                      </p:cBhvr>
                                      <p:to>
                                        <p:strVal val="hidden"/>
                                      </p:to>
                                    </p:set>
                                  </p:childTnLst>
                                </p:cTn>
                              </p:par>
                              <p:par>
                                <p:cTn id="1038" presetID="1" presetClass="exit" presetSubtype="0" fill="hold" nodeType="withEffect">
                                  <p:stCondLst>
                                    <p:cond delay="0"/>
                                  </p:stCondLst>
                                  <p:childTnLst>
                                    <p:set>
                                      <p:cBhvr>
                                        <p:cTn id="1039" dur="1" fill="hold">
                                          <p:stCondLst>
                                            <p:cond delay="0"/>
                                          </p:stCondLst>
                                        </p:cTn>
                                        <p:tgtEl>
                                          <p:spTgt spid="1475"/>
                                        </p:tgtEl>
                                        <p:attrNameLst>
                                          <p:attrName>style.visibility</p:attrName>
                                        </p:attrNameLst>
                                      </p:cBhvr>
                                      <p:to>
                                        <p:strVal val="hidden"/>
                                      </p:to>
                                    </p:set>
                                  </p:childTnLst>
                                </p:cTn>
                              </p:par>
                              <p:par>
                                <p:cTn id="1040" presetID="1" presetClass="exit" presetSubtype="0" fill="hold" nodeType="withEffect">
                                  <p:stCondLst>
                                    <p:cond delay="0"/>
                                  </p:stCondLst>
                                  <p:childTnLst>
                                    <p:set>
                                      <p:cBhvr>
                                        <p:cTn id="1041" dur="1" fill="hold">
                                          <p:stCondLst>
                                            <p:cond delay="0"/>
                                          </p:stCondLst>
                                        </p:cTn>
                                        <p:tgtEl>
                                          <p:spTgt spid="1479"/>
                                        </p:tgtEl>
                                        <p:attrNameLst>
                                          <p:attrName>style.visibility</p:attrName>
                                        </p:attrNameLst>
                                      </p:cBhvr>
                                      <p:to>
                                        <p:strVal val="hidden"/>
                                      </p:to>
                                    </p:set>
                                  </p:childTnLst>
                                </p:cTn>
                              </p:par>
                              <p:par>
                                <p:cTn id="1042" presetID="1" presetClass="exit" presetSubtype="0" fill="hold" nodeType="withEffect">
                                  <p:stCondLst>
                                    <p:cond delay="0"/>
                                  </p:stCondLst>
                                  <p:childTnLst>
                                    <p:set>
                                      <p:cBhvr>
                                        <p:cTn id="1043" dur="1" fill="hold">
                                          <p:stCondLst>
                                            <p:cond delay="0"/>
                                          </p:stCondLst>
                                        </p:cTn>
                                        <p:tgtEl>
                                          <p:spTgt spid="1494"/>
                                        </p:tgtEl>
                                        <p:attrNameLst>
                                          <p:attrName>style.visibility</p:attrName>
                                        </p:attrNameLst>
                                      </p:cBhvr>
                                      <p:to>
                                        <p:strVal val="hidden"/>
                                      </p:to>
                                    </p:set>
                                  </p:childTnLst>
                                </p:cTn>
                              </p:par>
                              <p:par>
                                <p:cTn id="1044" presetID="1" presetClass="exit" presetSubtype="0" fill="hold" nodeType="withEffect">
                                  <p:stCondLst>
                                    <p:cond delay="0"/>
                                  </p:stCondLst>
                                  <p:childTnLst>
                                    <p:set>
                                      <p:cBhvr>
                                        <p:cTn id="1045" dur="1" fill="hold">
                                          <p:stCondLst>
                                            <p:cond delay="0"/>
                                          </p:stCondLst>
                                        </p:cTn>
                                        <p:tgtEl>
                                          <p:spTgt spid="1498"/>
                                        </p:tgtEl>
                                        <p:attrNameLst>
                                          <p:attrName>style.visibility</p:attrName>
                                        </p:attrNameLst>
                                      </p:cBhvr>
                                      <p:to>
                                        <p:strVal val="hidden"/>
                                      </p:to>
                                    </p:set>
                                  </p:childTnLst>
                                </p:cTn>
                              </p:par>
                              <p:par>
                                <p:cTn id="1046" presetID="1" presetClass="exit" presetSubtype="0" fill="hold" nodeType="withEffect">
                                  <p:stCondLst>
                                    <p:cond delay="0"/>
                                  </p:stCondLst>
                                  <p:childTnLst>
                                    <p:set>
                                      <p:cBhvr>
                                        <p:cTn id="1047" dur="1" fill="hold">
                                          <p:stCondLst>
                                            <p:cond delay="0"/>
                                          </p:stCondLst>
                                        </p:cTn>
                                        <p:tgtEl>
                                          <p:spTgt spid="1513"/>
                                        </p:tgtEl>
                                        <p:attrNameLst>
                                          <p:attrName>style.visibility</p:attrName>
                                        </p:attrNameLst>
                                      </p:cBhvr>
                                      <p:to>
                                        <p:strVal val="hidden"/>
                                      </p:to>
                                    </p:set>
                                  </p:childTnLst>
                                </p:cTn>
                              </p:par>
                              <p:par>
                                <p:cTn id="1048" presetID="1" presetClass="exit" presetSubtype="0" fill="hold" nodeType="withEffect">
                                  <p:stCondLst>
                                    <p:cond delay="0"/>
                                  </p:stCondLst>
                                  <p:childTnLst>
                                    <p:set>
                                      <p:cBhvr>
                                        <p:cTn id="1049" dur="1" fill="hold">
                                          <p:stCondLst>
                                            <p:cond delay="0"/>
                                          </p:stCondLst>
                                        </p:cTn>
                                        <p:tgtEl>
                                          <p:spTgt spid="1517"/>
                                        </p:tgtEl>
                                        <p:attrNameLst>
                                          <p:attrName>style.visibility</p:attrName>
                                        </p:attrNameLst>
                                      </p:cBhvr>
                                      <p:to>
                                        <p:strVal val="hidden"/>
                                      </p:to>
                                    </p:set>
                                  </p:childTnLst>
                                </p:cTn>
                              </p:par>
                              <p:par>
                                <p:cTn id="1050" presetID="1" presetClass="exit" presetSubtype="0" fill="hold" nodeType="withEffect">
                                  <p:stCondLst>
                                    <p:cond delay="0"/>
                                  </p:stCondLst>
                                  <p:childTnLst>
                                    <p:set>
                                      <p:cBhvr>
                                        <p:cTn id="1051" dur="1" fill="hold">
                                          <p:stCondLst>
                                            <p:cond delay="0"/>
                                          </p:stCondLst>
                                        </p:cTn>
                                        <p:tgtEl>
                                          <p:spTgt spid="1532"/>
                                        </p:tgtEl>
                                        <p:attrNameLst>
                                          <p:attrName>style.visibility</p:attrName>
                                        </p:attrNameLst>
                                      </p:cBhvr>
                                      <p:to>
                                        <p:strVal val="hidden"/>
                                      </p:to>
                                    </p:set>
                                  </p:childTnLst>
                                </p:cTn>
                              </p:par>
                              <p:par>
                                <p:cTn id="1052" presetID="1" presetClass="exit" presetSubtype="0" fill="hold" nodeType="withEffect">
                                  <p:stCondLst>
                                    <p:cond delay="0"/>
                                  </p:stCondLst>
                                  <p:childTnLst>
                                    <p:set>
                                      <p:cBhvr>
                                        <p:cTn id="1053" dur="1" fill="hold">
                                          <p:stCondLst>
                                            <p:cond delay="0"/>
                                          </p:stCondLst>
                                        </p:cTn>
                                        <p:tgtEl>
                                          <p:spTgt spid="1536"/>
                                        </p:tgtEl>
                                        <p:attrNameLst>
                                          <p:attrName>style.visibility</p:attrName>
                                        </p:attrNameLst>
                                      </p:cBhvr>
                                      <p:to>
                                        <p:strVal val="hidden"/>
                                      </p:to>
                                    </p:set>
                                  </p:childTnLst>
                                </p:cTn>
                              </p:par>
                              <p:par>
                                <p:cTn id="1054" presetID="1" presetClass="exit" presetSubtype="0" fill="hold" nodeType="withEffect">
                                  <p:stCondLst>
                                    <p:cond delay="0"/>
                                  </p:stCondLst>
                                  <p:childTnLst>
                                    <p:set>
                                      <p:cBhvr>
                                        <p:cTn id="1055" dur="1" fill="hold">
                                          <p:stCondLst>
                                            <p:cond delay="0"/>
                                          </p:stCondLst>
                                        </p:cTn>
                                        <p:tgtEl>
                                          <p:spTgt spid="1551"/>
                                        </p:tgtEl>
                                        <p:attrNameLst>
                                          <p:attrName>style.visibility</p:attrName>
                                        </p:attrNameLst>
                                      </p:cBhvr>
                                      <p:to>
                                        <p:strVal val="hidden"/>
                                      </p:to>
                                    </p:set>
                                  </p:childTnLst>
                                </p:cTn>
                              </p:par>
                              <p:par>
                                <p:cTn id="1056" presetID="1" presetClass="exit" presetSubtype="0" fill="hold" nodeType="withEffect">
                                  <p:stCondLst>
                                    <p:cond delay="0"/>
                                  </p:stCondLst>
                                  <p:childTnLst>
                                    <p:set>
                                      <p:cBhvr>
                                        <p:cTn id="1057" dur="1" fill="hold">
                                          <p:stCondLst>
                                            <p:cond delay="0"/>
                                          </p:stCondLst>
                                        </p:cTn>
                                        <p:tgtEl>
                                          <p:spTgt spid="1555"/>
                                        </p:tgtEl>
                                        <p:attrNameLst>
                                          <p:attrName>style.visibility</p:attrName>
                                        </p:attrNameLst>
                                      </p:cBhvr>
                                      <p:to>
                                        <p:strVal val="hidden"/>
                                      </p:to>
                                    </p:set>
                                  </p:childTnLst>
                                </p:cTn>
                              </p:par>
                              <p:par>
                                <p:cTn id="1058" presetID="1" presetClass="exit" presetSubtype="0" fill="hold" nodeType="withEffect">
                                  <p:stCondLst>
                                    <p:cond delay="0"/>
                                  </p:stCondLst>
                                  <p:childTnLst>
                                    <p:set>
                                      <p:cBhvr>
                                        <p:cTn id="1059" dur="1" fill="hold">
                                          <p:stCondLst>
                                            <p:cond delay="0"/>
                                          </p:stCondLst>
                                        </p:cTn>
                                        <p:tgtEl>
                                          <p:spTgt spid="1582"/>
                                        </p:tgtEl>
                                        <p:attrNameLst>
                                          <p:attrName>style.visibility</p:attrName>
                                        </p:attrNameLst>
                                      </p:cBhvr>
                                      <p:to>
                                        <p:strVal val="hidden"/>
                                      </p:to>
                                    </p:set>
                                  </p:childTnLst>
                                </p:cTn>
                              </p:par>
                              <p:par>
                                <p:cTn id="1060" presetID="1" presetClass="exit" presetSubtype="0" fill="hold" nodeType="withEffect">
                                  <p:stCondLst>
                                    <p:cond delay="0"/>
                                  </p:stCondLst>
                                  <p:childTnLst>
                                    <p:set>
                                      <p:cBhvr>
                                        <p:cTn id="1061" dur="1" fill="hold">
                                          <p:stCondLst>
                                            <p:cond delay="0"/>
                                          </p:stCondLst>
                                        </p:cTn>
                                        <p:tgtEl>
                                          <p:spTgt spid="1586"/>
                                        </p:tgtEl>
                                        <p:attrNameLst>
                                          <p:attrName>style.visibility</p:attrName>
                                        </p:attrNameLst>
                                      </p:cBhvr>
                                      <p:to>
                                        <p:strVal val="hidden"/>
                                      </p:to>
                                    </p:set>
                                  </p:childTnLst>
                                </p:cTn>
                              </p:par>
                              <p:par>
                                <p:cTn id="1062" presetID="1" presetClass="exit" presetSubtype="0" fill="hold" nodeType="withEffect">
                                  <p:stCondLst>
                                    <p:cond delay="0"/>
                                  </p:stCondLst>
                                  <p:childTnLst>
                                    <p:set>
                                      <p:cBhvr>
                                        <p:cTn id="1063" dur="1" fill="hold">
                                          <p:stCondLst>
                                            <p:cond delay="0"/>
                                          </p:stCondLst>
                                        </p:cTn>
                                        <p:tgtEl>
                                          <p:spTgt spid="1613"/>
                                        </p:tgtEl>
                                        <p:attrNameLst>
                                          <p:attrName>style.visibility</p:attrName>
                                        </p:attrNameLst>
                                      </p:cBhvr>
                                      <p:to>
                                        <p:strVal val="hidden"/>
                                      </p:to>
                                    </p:set>
                                  </p:childTnLst>
                                </p:cTn>
                              </p:par>
                              <p:par>
                                <p:cTn id="1064" presetID="1" presetClass="exit" presetSubtype="0" fill="hold" nodeType="withEffect">
                                  <p:stCondLst>
                                    <p:cond delay="0"/>
                                  </p:stCondLst>
                                  <p:childTnLst>
                                    <p:set>
                                      <p:cBhvr>
                                        <p:cTn id="1065" dur="1" fill="hold">
                                          <p:stCondLst>
                                            <p:cond delay="0"/>
                                          </p:stCondLst>
                                        </p:cTn>
                                        <p:tgtEl>
                                          <p:spTgt spid="1617"/>
                                        </p:tgtEl>
                                        <p:attrNameLst>
                                          <p:attrName>style.visibility</p:attrName>
                                        </p:attrNameLst>
                                      </p:cBhvr>
                                      <p:to>
                                        <p:strVal val="hidden"/>
                                      </p:to>
                                    </p:set>
                                  </p:childTnLst>
                                </p:cTn>
                              </p:par>
                              <p:par>
                                <p:cTn id="1066" presetID="1" presetClass="exit" presetSubtype="0" fill="hold" nodeType="withEffect">
                                  <p:stCondLst>
                                    <p:cond delay="0"/>
                                  </p:stCondLst>
                                  <p:childTnLst>
                                    <p:set>
                                      <p:cBhvr>
                                        <p:cTn id="1067" dur="1" fill="hold">
                                          <p:stCondLst>
                                            <p:cond delay="0"/>
                                          </p:stCondLst>
                                        </p:cTn>
                                        <p:tgtEl>
                                          <p:spTgt spid="1632"/>
                                        </p:tgtEl>
                                        <p:attrNameLst>
                                          <p:attrName>style.visibility</p:attrName>
                                        </p:attrNameLst>
                                      </p:cBhvr>
                                      <p:to>
                                        <p:strVal val="hidden"/>
                                      </p:to>
                                    </p:set>
                                  </p:childTnLst>
                                </p:cTn>
                              </p:par>
                              <p:par>
                                <p:cTn id="1068" presetID="1" presetClass="exit" presetSubtype="0" fill="hold" nodeType="withEffect">
                                  <p:stCondLst>
                                    <p:cond delay="0"/>
                                  </p:stCondLst>
                                  <p:childTnLst>
                                    <p:set>
                                      <p:cBhvr>
                                        <p:cTn id="1069" dur="1" fill="hold">
                                          <p:stCondLst>
                                            <p:cond delay="0"/>
                                          </p:stCondLst>
                                        </p:cTn>
                                        <p:tgtEl>
                                          <p:spTgt spid="1636"/>
                                        </p:tgtEl>
                                        <p:attrNameLst>
                                          <p:attrName>style.visibility</p:attrName>
                                        </p:attrNameLst>
                                      </p:cBhvr>
                                      <p:to>
                                        <p:strVal val="hidden"/>
                                      </p:to>
                                    </p:set>
                                  </p:childTnLst>
                                </p:cTn>
                              </p:par>
                              <p:par>
                                <p:cTn id="1070" presetID="1" presetClass="exit" presetSubtype="0" fill="hold" nodeType="withEffect">
                                  <p:stCondLst>
                                    <p:cond delay="0"/>
                                  </p:stCondLst>
                                  <p:childTnLst>
                                    <p:set>
                                      <p:cBhvr>
                                        <p:cTn id="1071" dur="1" fill="hold">
                                          <p:stCondLst>
                                            <p:cond delay="0"/>
                                          </p:stCondLst>
                                        </p:cTn>
                                        <p:tgtEl>
                                          <p:spTgt spid="1651"/>
                                        </p:tgtEl>
                                        <p:attrNameLst>
                                          <p:attrName>style.visibility</p:attrName>
                                        </p:attrNameLst>
                                      </p:cBhvr>
                                      <p:to>
                                        <p:strVal val="hidden"/>
                                      </p:to>
                                    </p:set>
                                  </p:childTnLst>
                                </p:cTn>
                              </p:par>
                              <p:par>
                                <p:cTn id="1072" presetID="1" presetClass="exit" presetSubtype="0" fill="hold" nodeType="withEffect">
                                  <p:stCondLst>
                                    <p:cond delay="0"/>
                                  </p:stCondLst>
                                  <p:childTnLst>
                                    <p:set>
                                      <p:cBhvr>
                                        <p:cTn id="1073" dur="1" fill="hold">
                                          <p:stCondLst>
                                            <p:cond delay="0"/>
                                          </p:stCondLst>
                                        </p:cTn>
                                        <p:tgtEl>
                                          <p:spTgt spid="1655"/>
                                        </p:tgtEl>
                                        <p:attrNameLst>
                                          <p:attrName>style.visibility</p:attrName>
                                        </p:attrNameLst>
                                      </p:cBhvr>
                                      <p:to>
                                        <p:strVal val="hidden"/>
                                      </p:to>
                                    </p:set>
                                  </p:childTnLst>
                                </p:cTn>
                              </p:par>
                              <p:par>
                                <p:cTn id="1074" presetID="1" presetClass="exit" presetSubtype="0" fill="hold" nodeType="withEffect">
                                  <p:stCondLst>
                                    <p:cond delay="0"/>
                                  </p:stCondLst>
                                  <p:childTnLst>
                                    <p:set>
                                      <p:cBhvr>
                                        <p:cTn id="1075" dur="1" fill="hold">
                                          <p:stCondLst>
                                            <p:cond delay="0"/>
                                          </p:stCondLst>
                                        </p:cTn>
                                        <p:tgtEl>
                                          <p:spTgt spid="1670"/>
                                        </p:tgtEl>
                                        <p:attrNameLst>
                                          <p:attrName>style.visibility</p:attrName>
                                        </p:attrNameLst>
                                      </p:cBhvr>
                                      <p:to>
                                        <p:strVal val="hidden"/>
                                      </p:to>
                                    </p:set>
                                  </p:childTnLst>
                                </p:cTn>
                              </p:par>
                              <p:par>
                                <p:cTn id="1076" presetID="1" presetClass="exit" presetSubtype="0" fill="hold" nodeType="withEffect">
                                  <p:stCondLst>
                                    <p:cond delay="0"/>
                                  </p:stCondLst>
                                  <p:childTnLst>
                                    <p:set>
                                      <p:cBhvr>
                                        <p:cTn id="1077" dur="1" fill="hold">
                                          <p:stCondLst>
                                            <p:cond delay="0"/>
                                          </p:stCondLst>
                                        </p:cTn>
                                        <p:tgtEl>
                                          <p:spTgt spid="1674"/>
                                        </p:tgtEl>
                                        <p:attrNameLst>
                                          <p:attrName>style.visibility</p:attrName>
                                        </p:attrNameLst>
                                      </p:cBhvr>
                                      <p:to>
                                        <p:strVal val="hidden"/>
                                      </p:to>
                                    </p:set>
                                  </p:childTnLst>
                                </p:cTn>
                              </p:par>
                              <p:par>
                                <p:cTn id="1078" presetID="1" presetClass="exit" presetSubtype="0" fill="hold" nodeType="withEffect">
                                  <p:stCondLst>
                                    <p:cond delay="0"/>
                                  </p:stCondLst>
                                  <p:childTnLst>
                                    <p:set>
                                      <p:cBhvr>
                                        <p:cTn id="1079" dur="1" fill="hold">
                                          <p:stCondLst>
                                            <p:cond delay="0"/>
                                          </p:stCondLst>
                                        </p:cTn>
                                        <p:tgtEl>
                                          <p:spTgt spid="1689"/>
                                        </p:tgtEl>
                                        <p:attrNameLst>
                                          <p:attrName>style.visibility</p:attrName>
                                        </p:attrNameLst>
                                      </p:cBhvr>
                                      <p:to>
                                        <p:strVal val="hidden"/>
                                      </p:to>
                                    </p:set>
                                  </p:childTnLst>
                                </p:cTn>
                              </p:par>
                              <p:par>
                                <p:cTn id="1080" presetID="1" presetClass="exit" presetSubtype="0" fill="hold" nodeType="withEffect">
                                  <p:stCondLst>
                                    <p:cond delay="0"/>
                                  </p:stCondLst>
                                  <p:childTnLst>
                                    <p:set>
                                      <p:cBhvr>
                                        <p:cTn id="1081" dur="1" fill="hold">
                                          <p:stCondLst>
                                            <p:cond delay="0"/>
                                          </p:stCondLst>
                                        </p:cTn>
                                        <p:tgtEl>
                                          <p:spTgt spid="1693"/>
                                        </p:tgtEl>
                                        <p:attrNameLst>
                                          <p:attrName>style.visibility</p:attrName>
                                        </p:attrNameLst>
                                      </p:cBhvr>
                                      <p:to>
                                        <p:strVal val="hidden"/>
                                      </p:to>
                                    </p:set>
                                  </p:childTnLst>
                                </p:cTn>
                              </p:par>
                              <p:par>
                                <p:cTn id="1082" presetID="1" presetClass="exit" presetSubtype="0" fill="hold" nodeType="withEffect">
                                  <p:stCondLst>
                                    <p:cond delay="0"/>
                                  </p:stCondLst>
                                  <p:childTnLst>
                                    <p:set>
                                      <p:cBhvr>
                                        <p:cTn id="1083" dur="1" fill="hold">
                                          <p:stCondLst>
                                            <p:cond delay="0"/>
                                          </p:stCondLst>
                                        </p:cTn>
                                        <p:tgtEl>
                                          <p:spTgt spid="1708"/>
                                        </p:tgtEl>
                                        <p:attrNameLst>
                                          <p:attrName>style.visibility</p:attrName>
                                        </p:attrNameLst>
                                      </p:cBhvr>
                                      <p:to>
                                        <p:strVal val="hidden"/>
                                      </p:to>
                                    </p:set>
                                  </p:childTnLst>
                                </p:cTn>
                              </p:par>
                              <p:par>
                                <p:cTn id="1084" presetID="1" presetClass="exit" presetSubtype="0" fill="hold" nodeType="withEffect">
                                  <p:stCondLst>
                                    <p:cond delay="0"/>
                                  </p:stCondLst>
                                  <p:childTnLst>
                                    <p:set>
                                      <p:cBhvr>
                                        <p:cTn id="1085" dur="1" fill="hold">
                                          <p:stCondLst>
                                            <p:cond delay="0"/>
                                          </p:stCondLst>
                                        </p:cTn>
                                        <p:tgtEl>
                                          <p:spTgt spid="1712"/>
                                        </p:tgtEl>
                                        <p:attrNameLst>
                                          <p:attrName>style.visibility</p:attrName>
                                        </p:attrNameLst>
                                      </p:cBhvr>
                                      <p:to>
                                        <p:strVal val="hidden"/>
                                      </p:to>
                                    </p:set>
                                  </p:childTnLst>
                                </p:cTn>
                              </p:par>
                              <p:par>
                                <p:cTn id="1086" presetID="1" presetClass="exit" presetSubtype="0" fill="hold" nodeType="withEffect">
                                  <p:stCondLst>
                                    <p:cond delay="0"/>
                                  </p:stCondLst>
                                  <p:childTnLst>
                                    <p:set>
                                      <p:cBhvr>
                                        <p:cTn id="1087" dur="1" fill="hold">
                                          <p:stCondLst>
                                            <p:cond delay="0"/>
                                          </p:stCondLst>
                                        </p:cTn>
                                        <p:tgtEl>
                                          <p:spTgt spid="1727"/>
                                        </p:tgtEl>
                                        <p:attrNameLst>
                                          <p:attrName>style.visibility</p:attrName>
                                        </p:attrNameLst>
                                      </p:cBhvr>
                                      <p:to>
                                        <p:strVal val="hidden"/>
                                      </p:to>
                                    </p:set>
                                  </p:childTnLst>
                                </p:cTn>
                              </p:par>
                              <p:par>
                                <p:cTn id="1088" presetID="1" presetClass="exit" presetSubtype="0" fill="hold" nodeType="withEffect">
                                  <p:stCondLst>
                                    <p:cond delay="0"/>
                                  </p:stCondLst>
                                  <p:childTnLst>
                                    <p:set>
                                      <p:cBhvr>
                                        <p:cTn id="1089" dur="1" fill="hold">
                                          <p:stCondLst>
                                            <p:cond delay="0"/>
                                          </p:stCondLst>
                                        </p:cTn>
                                        <p:tgtEl>
                                          <p:spTgt spid="1731"/>
                                        </p:tgtEl>
                                        <p:attrNameLst>
                                          <p:attrName>style.visibility</p:attrName>
                                        </p:attrNameLst>
                                      </p:cBhvr>
                                      <p:to>
                                        <p:strVal val="hidden"/>
                                      </p:to>
                                    </p:set>
                                  </p:childTnLst>
                                </p:cTn>
                              </p:par>
                              <p:par>
                                <p:cTn id="1090" presetID="1" presetClass="exit" presetSubtype="0" fill="hold" nodeType="withEffect">
                                  <p:stCondLst>
                                    <p:cond delay="0"/>
                                  </p:stCondLst>
                                  <p:childTnLst>
                                    <p:set>
                                      <p:cBhvr>
                                        <p:cTn id="1091" dur="1" fill="hold">
                                          <p:stCondLst>
                                            <p:cond delay="0"/>
                                          </p:stCondLst>
                                        </p:cTn>
                                        <p:tgtEl>
                                          <p:spTgt spid="1746"/>
                                        </p:tgtEl>
                                        <p:attrNameLst>
                                          <p:attrName>style.visibility</p:attrName>
                                        </p:attrNameLst>
                                      </p:cBhvr>
                                      <p:to>
                                        <p:strVal val="hidden"/>
                                      </p:to>
                                    </p:set>
                                  </p:childTnLst>
                                </p:cTn>
                              </p:par>
                              <p:par>
                                <p:cTn id="1092" presetID="1" presetClass="exit" presetSubtype="0" fill="hold" nodeType="withEffect">
                                  <p:stCondLst>
                                    <p:cond delay="0"/>
                                  </p:stCondLst>
                                  <p:childTnLst>
                                    <p:set>
                                      <p:cBhvr>
                                        <p:cTn id="1093" dur="1" fill="hold">
                                          <p:stCondLst>
                                            <p:cond delay="0"/>
                                          </p:stCondLst>
                                        </p:cTn>
                                        <p:tgtEl>
                                          <p:spTgt spid="1750"/>
                                        </p:tgtEl>
                                        <p:attrNameLst>
                                          <p:attrName>style.visibility</p:attrName>
                                        </p:attrNameLst>
                                      </p:cBhvr>
                                      <p:to>
                                        <p:strVal val="hidden"/>
                                      </p:to>
                                    </p:set>
                                  </p:childTnLst>
                                </p:cTn>
                              </p:par>
                              <p:par>
                                <p:cTn id="1094" presetID="1" presetClass="exit" presetSubtype="0" fill="hold" nodeType="withEffect">
                                  <p:stCondLst>
                                    <p:cond delay="0"/>
                                  </p:stCondLst>
                                  <p:childTnLst>
                                    <p:set>
                                      <p:cBhvr>
                                        <p:cTn id="1095" dur="1" fill="hold">
                                          <p:stCondLst>
                                            <p:cond delay="0"/>
                                          </p:stCondLst>
                                        </p:cTn>
                                        <p:tgtEl>
                                          <p:spTgt spid="1765"/>
                                        </p:tgtEl>
                                        <p:attrNameLst>
                                          <p:attrName>style.visibility</p:attrName>
                                        </p:attrNameLst>
                                      </p:cBhvr>
                                      <p:to>
                                        <p:strVal val="hidden"/>
                                      </p:to>
                                    </p:set>
                                  </p:childTnLst>
                                </p:cTn>
                              </p:par>
                              <p:par>
                                <p:cTn id="1096" presetID="1" presetClass="exit" presetSubtype="0" fill="hold" nodeType="withEffect">
                                  <p:stCondLst>
                                    <p:cond delay="0"/>
                                  </p:stCondLst>
                                  <p:childTnLst>
                                    <p:set>
                                      <p:cBhvr>
                                        <p:cTn id="1097" dur="1" fill="hold">
                                          <p:stCondLst>
                                            <p:cond delay="0"/>
                                          </p:stCondLst>
                                        </p:cTn>
                                        <p:tgtEl>
                                          <p:spTgt spid="1769"/>
                                        </p:tgtEl>
                                        <p:attrNameLst>
                                          <p:attrName>style.visibility</p:attrName>
                                        </p:attrNameLst>
                                      </p:cBhvr>
                                      <p:to>
                                        <p:strVal val="hidden"/>
                                      </p:to>
                                    </p:set>
                                  </p:childTnLst>
                                </p:cTn>
                              </p:par>
                              <p:par>
                                <p:cTn id="1098" presetID="1" presetClass="exit" presetSubtype="0" fill="hold" nodeType="withEffect">
                                  <p:stCondLst>
                                    <p:cond delay="0"/>
                                  </p:stCondLst>
                                  <p:childTnLst>
                                    <p:set>
                                      <p:cBhvr>
                                        <p:cTn id="1099" dur="1" fill="hold">
                                          <p:stCondLst>
                                            <p:cond delay="0"/>
                                          </p:stCondLst>
                                        </p:cTn>
                                        <p:tgtEl>
                                          <p:spTgt spid="1784"/>
                                        </p:tgtEl>
                                        <p:attrNameLst>
                                          <p:attrName>style.visibility</p:attrName>
                                        </p:attrNameLst>
                                      </p:cBhvr>
                                      <p:to>
                                        <p:strVal val="hidden"/>
                                      </p:to>
                                    </p:set>
                                  </p:childTnLst>
                                </p:cTn>
                              </p:par>
                              <p:par>
                                <p:cTn id="1100" presetID="1" presetClass="exit" presetSubtype="0" fill="hold" nodeType="withEffect">
                                  <p:stCondLst>
                                    <p:cond delay="0"/>
                                  </p:stCondLst>
                                  <p:childTnLst>
                                    <p:set>
                                      <p:cBhvr>
                                        <p:cTn id="1101" dur="1" fill="hold">
                                          <p:stCondLst>
                                            <p:cond delay="0"/>
                                          </p:stCondLst>
                                        </p:cTn>
                                        <p:tgtEl>
                                          <p:spTgt spid="1788"/>
                                        </p:tgtEl>
                                        <p:attrNameLst>
                                          <p:attrName>style.visibility</p:attrName>
                                        </p:attrNameLst>
                                      </p:cBhvr>
                                      <p:to>
                                        <p:strVal val="hidden"/>
                                      </p:to>
                                    </p:set>
                                  </p:childTnLst>
                                </p:cTn>
                              </p:par>
                              <p:par>
                                <p:cTn id="1102" presetID="1" presetClass="exit" presetSubtype="0" fill="hold" nodeType="withEffect">
                                  <p:stCondLst>
                                    <p:cond delay="0"/>
                                  </p:stCondLst>
                                  <p:childTnLst>
                                    <p:set>
                                      <p:cBhvr>
                                        <p:cTn id="1103" dur="1" fill="hold">
                                          <p:stCondLst>
                                            <p:cond delay="0"/>
                                          </p:stCondLst>
                                        </p:cTn>
                                        <p:tgtEl>
                                          <p:spTgt spid="1803"/>
                                        </p:tgtEl>
                                        <p:attrNameLst>
                                          <p:attrName>style.visibility</p:attrName>
                                        </p:attrNameLst>
                                      </p:cBhvr>
                                      <p:to>
                                        <p:strVal val="hidden"/>
                                      </p:to>
                                    </p:set>
                                  </p:childTnLst>
                                </p:cTn>
                              </p:par>
                              <p:par>
                                <p:cTn id="1104" presetID="1" presetClass="exit" presetSubtype="0" fill="hold" nodeType="withEffect">
                                  <p:stCondLst>
                                    <p:cond delay="0"/>
                                  </p:stCondLst>
                                  <p:childTnLst>
                                    <p:set>
                                      <p:cBhvr>
                                        <p:cTn id="1105" dur="1" fill="hold">
                                          <p:stCondLst>
                                            <p:cond delay="0"/>
                                          </p:stCondLst>
                                        </p:cTn>
                                        <p:tgtEl>
                                          <p:spTgt spid="1807"/>
                                        </p:tgtEl>
                                        <p:attrNameLst>
                                          <p:attrName>style.visibility</p:attrName>
                                        </p:attrNameLst>
                                      </p:cBhvr>
                                      <p:to>
                                        <p:strVal val="hidden"/>
                                      </p:to>
                                    </p:set>
                                  </p:childTnLst>
                                </p:cTn>
                              </p:par>
                              <p:par>
                                <p:cTn id="1106" presetID="1" presetClass="exit" presetSubtype="0" fill="hold" nodeType="withEffect">
                                  <p:stCondLst>
                                    <p:cond delay="0"/>
                                  </p:stCondLst>
                                  <p:childTnLst>
                                    <p:set>
                                      <p:cBhvr>
                                        <p:cTn id="1107" dur="1" fill="hold">
                                          <p:stCondLst>
                                            <p:cond delay="0"/>
                                          </p:stCondLst>
                                        </p:cTn>
                                        <p:tgtEl>
                                          <p:spTgt spid="1822"/>
                                        </p:tgtEl>
                                        <p:attrNameLst>
                                          <p:attrName>style.visibility</p:attrName>
                                        </p:attrNameLst>
                                      </p:cBhvr>
                                      <p:to>
                                        <p:strVal val="hidden"/>
                                      </p:to>
                                    </p:set>
                                  </p:childTnLst>
                                </p:cTn>
                              </p:par>
                              <p:par>
                                <p:cTn id="1108" presetID="1" presetClass="exit" presetSubtype="0" fill="hold" nodeType="withEffect">
                                  <p:stCondLst>
                                    <p:cond delay="0"/>
                                  </p:stCondLst>
                                  <p:childTnLst>
                                    <p:set>
                                      <p:cBhvr>
                                        <p:cTn id="1109" dur="1" fill="hold">
                                          <p:stCondLst>
                                            <p:cond delay="0"/>
                                          </p:stCondLst>
                                        </p:cTn>
                                        <p:tgtEl>
                                          <p:spTgt spid="1826"/>
                                        </p:tgtEl>
                                        <p:attrNameLst>
                                          <p:attrName>style.visibility</p:attrName>
                                        </p:attrNameLst>
                                      </p:cBhvr>
                                      <p:to>
                                        <p:strVal val="hidden"/>
                                      </p:to>
                                    </p:set>
                                  </p:childTnLst>
                                </p:cTn>
                              </p:par>
                              <p:par>
                                <p:cTn id="1110" presetID="1" presetClass="exit" presetSubtype="0" fill="hold" nodeType="withEffect">
                                  <p:stCondLst>
                                    <p:cond delay="0"/>
                                  </p:stCondLst>
                                  <p:childTnLst>
                                    <p:set>
                                      <p:cBhvr>
                                        <p:cTn id="1111" dur="1" fill="hold">
                                          <p:stCondLst>
                                            <p:cond delay="0"/>
                                          </p:stCondLst>
                                        </p:cTn>
                                        <p:tgtEl>
                                          <p:spTgt spid="1841"/>
                                        </p:tgtEl>
                                        <p:attrNameLst>
                                          <p:attrName>style.visibility</p:attrName>
                                        </p:attrNameLst>
                                      </p:cBhvr>
                                      <p:to>
                                        <p:strVal val="hidden"/>
                                      </p:to>
                                    </p:set>
                                  </p:childTnLst>
                                </p:cTn>
                              </p:par>
                              <p:par>
                                <p:cTn id="1112" presetID="1" presetClass="exit" presetSubtype="0" fill="hold" nodeType="withEffect">
                                  <p:stCondLst>
                                    <p:cond delay="0"/>
                                  </p:stCondLst>
                                  <p:childTnLst>
                                    <p:set>
                                      <p:cBhvr>
                                        <p:cTn id="1113" dur="1" fill="hold">
                                          <p:stCondLst>
                                            <p:cond delay="0"/>
                                          </p:stCondLst>
                                        </p:cTn>
                                        <p:tgtEl>
                                          <p:spTgt spid="1845"/>
                                        </p:tgtEl>
                                        <p:attrNameLst>
                                          <p:attrName>style.visibility</p:attrName>
                                        </p:attrNameLst>
                                      </p:cBhvr>
                                      <p:to>
                                        <p:strVal val="hidden"/>
                                      </p:to>
                                    </p:set>
                                  </p:childTnLst>
                                </p:cTn>
                              </p:par>
                              <p:par>
                                <p:cTn id="1114" presetID="1" presetClass="exit" presetSubtype="0" fill="hold" nodeType="withEffect">
                                  <p:stCondLst>
                                    <p:cond delay="0"/>
                                  </p:stCondLst>
                                  <p:childTnLst>
                                    <p:set>
                                      <p:cBhvr>
                                        <p:cTn id="1115" dur="1" fill="hold">
                                          <p:stCondLst>
                                            <p:cond delay="0"/>
                                          </p:stCondLst>
                                        </p:cTn>
                                        <p:tgtEl>
                                          <p:spTgt spid="1860"/>
                                        </p:tgtEl>
                                        <p:attrNameLst>
                                          <p:attrName>style.visibility</p:attrName>
                                        </p:attrNameLst>
                                      </p:cBhvr>
                                      <p:to>
                                        <p:strVal val="hidden"/>
                                      </p:to>
                                    </p:set>
                                  </p:childTnLst>
                                </p:cTn>
                              </p:par>
                              <p:par>
                                <p:cTn id="1116" presetID="1" presetClass="exit" presetSubtype="0" fill="hold" nodeType="withEffect">
                                  <p:stCondLst>
                                    <p:cond delay="0"/>
                                  </p:stCondLst>
                                  <p:childTnLst>
                                    <p:set>
                                      <p:cBhvr>
                                        <p:cTn id="1117" dur="1" fill="hold">
                                          <p:stCondLst>
                                            <p:cond delay="0"/>
                                          </p:stCondLst>
                                        </p:cTn>
                                        <p:tgtEl>
                                          <p:spTgt spid="1864"/>
                                        </p:tgtEl>
                                        <p:attrNameLst>
                                          <p:attrName>style.visibility</p:attrName>
                                        </p:attrNameLst>
                                      </p:cBhvr>
                                      <p:to>
                                        <p:strVal val="hidden"/>
                                      </p:to>
                                    </p:set>
                                  </p:childTnLst>
                                </p:cTn>
                              </p:par>
                              <p:par>
                                <p:cTn id="1118" presetID="1" presetClass="exit" presetSubtype="0" fill="hold" nodeType="withEffect">
                                  <p:stCondLst>
                                    <p:cond delay="0"/>
                                  </p:stCondLst>
                                  <p:childTnLst>
                                    <p:set>
                                      <p:cBhvr>
                                        <p:cTn id="1119" dur="1" fill="hold">
                                          <p:stCondLst>
                                            <p:cond delay="0"/>
                                          </p:stCondLst>
                                        </p:cTn>
                                        <p:tgtEl>
                                          <p:spTgt spid="1879"/>
                                        </p:tgtEl>
                                        <p:attrNameLst>
                                          <p:attrName>style.visibility</p:attrName>
                                        </p:attrNameLst>
                                      </p:cBhvr>
                                      <p:to>
                                        <p:strVal val="hidden"/>
                                      </p:to>
                                    </p:set>
                                  </p:childTnLst>
                                </p:cTn>
                              </p:par>
                              <p:par>
                                <p:cTn id="1120" presetID="1" presetClass="exit" presetSubtype="0" fill="hold" nodeType="withEffect">
                                  <p:stCondLst>
                                    <p:cond delay="0"/>
                                  </p:stCondLst>
                                  <p:childTnLst>
                                    <p:set>
                                      <p:cBhvr>
                                        <p:cTn id="1121" dur="1" fill="hold">
                                          <p:stCondLst>
                                            <p:cond delay="0"/>
                                          </p:stCondLst>
                                        </p:cTn>
                                        <p:tgtEl>
                                          <p:spTgt spid="1883"/>
                                        </p:tgtEl>
                                        <p:attrNameLst>
                                          <p:attrName>style.visibility</p:attrName>
                                        </p:attrNameLst>
                                      </p:cBhvr>
                                      <p:to>
                                        <p:strVal val="hidden"/>
                                      </p:to>
                                    </p:set>
                                  </p:childTnLst>
                                </p:cTn>
                              </p:par>
                              <p:par>
                                <p:cTn id="1122" presetID="1" presetClass="exit" presetSubtype="0" fill="hold" nodeType="withEffect">
                                  <p:stCondLst>
                                    <p:cond delay="0"/>
                                  </p:stCondLst>
                                  <p:childTnLst>
                                    <p:set>
                                      <p:cBhvr>
                                        <p:cTn id="1123" dur="1" fill="hold">
                                          <p:stCondLst>
                                            <p:cond delay="0"/>
                                          </p:stCondLst>
                                        </p:cTn>
                                        <p:tgtEl>
                                          <p:spTgt spid="1898"/>
                                        </p:tgtEl>
                                        <p:attrNameLst>
                                          <p:attrName>style.visibility</p:attrName>
                                        </p:attrNameLst>
                                      </p:cBhvr>
                                      <p:to>
                                        <p:strVal val="hidden"/>
                                      </p:to>
                                    </p:set>
                                  </p:childTnLst>
                                </p:cTn>
                              </p:par>
                              <p:par>
                                <p:cTn id="1124" presetID="1" presetClass="exit" presetSubtype="0" fill="hold" nodeType="withEffect">
                                  <p:stCondLst>
                                    <p:cond delay="0"/>
                                  </p:stCondLst>
                                  <p:childTnLst>
                                    <p:set>
                                      <p:cBhvr>
                                        <p:cTn id="1125" dur="1" fill="hold">
                                          <p:stCondLst>
                                            <p:cond delay="0"/>
                                          </p:stCondLst>
                                        </p:cTn>
                                        <p:tgtEl>
                                          <p:spTgt spid="1902"/>
                                        </p:tgtEl>
                                        <p:attrNameLst>
                                          <p:attrName>style.visibility</p:attrName>
                                        </p:attrNameLst>
                                      </p:cBhvr>
                                      <p:to>
                                        <p:strVal val="hidden"/>
                                      </p:to>
                                    </p:set>
                                  </p:childTnLst>
                                </p:cTn>
                              </p:par>
                              <p:par>
                                <p:cTn id="1126" presetID="1" presetClass="exit" presetSubtype="0" fill="hold" nodeType="withEffect">
                                  <p:stCondLst>
                                    <p:cond delay="0"/>
                                  </p:stCondLst>
                                  <p:childTnLst>
                                    <p:set>
                                      <p:cBhvr>
                                        <p:cTn id="1127" dur="1" fill="hold">
                                          <p:stCondLst>
                                            <p:cond delay="0"/>
                                          </p:stCondLst>
                                        </p:cTn>
                                        <p:tgtEl>
                                          <p:spTgt spid="1917"/>
                                        </p:tgtEl>
                                        <p:attrNameLst>
                                          <p:attrName>style.visibility</p:attrName>
                                        </p:attrNameLst>
                                      </p:cBhvr>
                                      <p:to>
                                        <p:strVal val="hidden"/>
                                      </p:to>
                                    </p:set>
                                  </p:childTnLst>
                                </p:cTn>
                              </p:par>
                              <p:par>
                                <p:cTn id="1128" presetID="1" presetClass="exit" presetSubtype="0" fill="hold" nodeType="withEffect">
                                  <p:stCondLst>
                                    <p:cond delay="0"/>
                                  </p:stCondLst>
                                  <p:childTnLst>
                                    <p:set>
                                      <p:cBhvr>
                                        <p:cTn id="1129" dur="1" fill="hold">
                                          <p:stCondLst>
                                            <p:cond delay="0"/>
                                          </p:stCondLst>
                                        </p:cTn>
                                        <p:tgtEl>
                                          <p:spTgt spid="1921"/>
                                        </p:tgtEl>
                                        <p:attrNameLst>
                                          <p:attrName>style.visibility</p:attrName>
                                        </p:attrNameLst>
                                      </p:cBhvr>
                                      <p:to>
                                        <p:strVal val="hidden"/>
                                      </p:to>
                                    </p:set>
                                  </p:childTnLst>
                                </p:cTn>
                              </p:par>
                              <p:par>
                                <p:cTn id="1130" presetID="1" presetClass="exit" presetSubtype="0" fill="hold" nodeType="withEffect">
                                  <p:stCondLst>
                                    <p:cond delay="0"/>
                                  </p:stCondLst>
                                  <p:childTnLst>
                                    <p:set>
                                      <p:cBhvr>
                                        <p:cTn id="1131" dur="1" fill="hold">
                                          <p:stCondLst>
                                            <p:cond delay="0"/>
                                          </p:stCondLst>
                                        </p:cTn>
                                        <p:tgtEl>
                                          <p:spTgt spid="1936"/>
                                        </p:tgtEl>
                                        <p:attrNameLst>
                                          <p:attrName>style.visibility</p:attrName>
                                        </p:attrNameLst>
                                      </p:cBhvr>
                                      <p:to>
                                        <p:strVal val="hidden"/>
                                      </p:to>
                                    </p:set>
                                  </p:childTnLst>
                                </p:cTn>
                              </p:par>
                              <p:par>
                                <p:cTn id="1132" presetID="1" presetClass="exit" presetSubtype="0" fill="hold" nodeType="withEffect">
                                  <p:stCondLst>
                                    <p:cond delay="0"/>
                                  </p:stCondLst>
                                  <p:childTnLst>
                                    <p:set>
                                      <p:cBhvr>
                                        <p:cTn id="1133" dur="1" fill="hold">
                                          <p:stCondLst>
                                            <p:cond delay="0"/>
                                          </p:stCondLst>
                                        </p:cTn>
                                        <p:tgtEl>
                                          <p:spTgt spid="1940"/>
                                        </p:tgtEl>
                                        <p:attrNameLst>
                                          <p:attrName>style.visibility</p:attrName>
                                        </p:attrNameLst>
                                      </p:cBhvr>
                                      <p:to>
                                        <p:strVal val="hidden"/>
                                      </p:to>
                                    </p:set>
                                  </p:childTnLst>
                                </p:cTn>
                              </p:par>
                              <p:par>
                                <p:cTn id="1134" presetID="1" presetClass="exit" presetSubtype="0" fill="hold" nodeType="withEffect">
                                  <p:stCondLst>
                                    <p:cond delay="0"/>
                                  </p:stCondLst>
                                  <p:childTnLst>
                                    <p:set>
                                      <p:cBhvr>
                                        <p:cTn id="1135" dur="1" fill="hold">
                                          <p:stCondLst>
                                            <p:cond delay="0"/>
                                          </p:stCondLst>
                                        </p:cTn>
                                        <p:tgtEl>
                                          <p:spTgt spid="1955"/>
                                        </p:tgtEl>
                                        <p:attrNameLst>
                                          <p:attrName>style.visibility</p:attrName>
                                        </p:attrNameLst>
                                      </p:cBhvr>
                                      <p:to>
                                        <p:strVal val="hidden"/>
                                      </p:to>
                                    </p:set>
                                  </p:childTnLst>
                                </p:cTn>
                              </p:par>
                              <p:par>
                                <p:cTn id="1136" presetID="1" presetClass="exit" presetSubtype="0" fill="hold" nodeType="withEffect">
                                  <p:stCondLst>
                                    <p:cond delay="0"/>
                                  </p:stCondLst>
                                  <p:childTnLst>
                                    <p:set>
                                      <p:cBhvr>
                                        <p:cTn id="1137" dur="1" fill="hold">
                                          <p:stCondLst>
                                            <p:cond delay="0"/>
                                          </p:stCondLst>
                                        </p:cTn>
                                        <p:tgtEl>
                                          <p:spTgt spid="1959"/>
                                        </p:tgtEl>
                                        <p:attrNameLst>
                                          <p:attrName>style.visibility</p:attrName>
                                        </p:attrNameLst>
                                      </p:cBhvr>
                                      <p:to>
                                        <p:strVal val="hidden"/>
                                      </p:to>
                                    </p:set>
                                  </p:childTnLst>
                                </p:cTn>
                              </p:par>
                              <p:par>
                                <p:cTn id="1138" presetID="1" presetClass="exit" presetSubtype="0" fill="hold" nodeType="withEffect">
                                  <p:stCondLst>
                                    <p:cond delay="0"/>
                                  </p:stCondLst>
                                  <p:childTnLst>
                                    <p:set>
                                      <p:cBhvr>
                                        <p:cTn id="1139" dur="1" fill="hold">
                                          <p:stCondLst>
                                            <p:cond delay="0"/>
                                          </p:stCondLst>
                                        </p:cTn>
                                        <p:tgtEl>
                                          <p:spTgt spid="1974"/>
                                        </p:tgtEl>
                                        <p:attrNameLst>
                                          <p:attrName>style.visibility</p:attrName>
                                        </p:attrNameLst>
                                      </p:cBhvr>
                                      <p:to>
                                        <p:strVal val="hidden"/>
                                      </p:to>
                                    </p:set>
                                  </p:childTnLst>
                                </p:cTn>
                              </p:par>
                              <p:par>
                                <p:cTn id="1140" presetID="1" presetClass="exit" presetSubtype="0" fill="hold" nodeType="withEffect">
                                  <p:stCondLst>
                                    <p:cond delay="0"/>
                                  </p:stCondLst>
                                  <p:childTnLst>
                                    <p:set>
                                      <p:cBhvr>
                                        <p:cTn id="1141" dur="1" fill="hold">
                                          <p:stCondLst>
                                            <p:cond delay="0"/>
                                          </p:stCondLst>
                                        </p:cTn>
                                        <p:tgtEl>
                                          <p:spTgt spid="1978"/>
                                        </p:tgtEl>
                                        <p:attrNameLst>
                                          <p:attrName>style.visibility</p:attrName>
                                        </p:attrNameLst>
                                      </p:cBhvr>
                                      <p:to>
                                        <p:strVal val="hidden"/>
                                      </p:to>
                                    </p:set>
                                  </p:childTnLst>
                                </p:cTn>
                              </p:par>
                              <p:par>
                                <p:cTn id="1142" presetID="1" presetClass="exit" presetSubtype="0" fill="hold" nodeType="withEffect">
                                  <p:stCondLst>
                                    <p:cond delay="0"/>
                                  </p:stCondLst>
                                  <p:childTnLst>
                                    <p:set>
                                      <p:cBhvr>
                                        <p:cTn id="1143" dur="1" fill="hold">
                                          <p:stCondLst>
                                            <p:cond delay="0"/>
                                          </p:stCondLst>
                                        </p:cTn>
                                        <p:tgtEl>
                                          <p:spTgt spid="1993"/>
                                        </p:tgtEl>
                                        <p:attrNameLst>
                                          <p:attrName>style.visibility</p:attrName>
                                        </p:attrNameLst>
                                      </p:cBhvr>
                                      <p:to>
                                        <p:strVal val="hidden"/>
                                      </p:to>
                                    </p:set>
                                  </p:childTnLst>
                                </p:cTn>
                              </p:par>
                              <p:par>
                                <p:cTn id="1144" presetID="1" presetClass="exit" presetSubtype="0" fill="hold" nodeType="withEffect">
                                  <p:stCondLst>
                                    <p:cond delay="0"/>
                                  </p:stCondLst>
                                  <p:childTnLst>
                                    <p:set>
                                      <p:cBhvr>
                                        <p:cTn id="1145" dur="1" fill="hold">
                                          <p:stCondLst>
                                            <p:cond delay="0"/>
                                          </p:stCondLst>
                                        </p:cTn>
                                        <p:tgtEl>
                                          <p:spTgt spid="1997"/>
                                        </p:tgtEl>
                                        <p:attrNameLst>
                                          <p:attrName>style.visibility</p:attrName>
                                        </p:attrNameLst>
                                      </p:cBhvr>
                                      <p:to>
                                        <p:strVal val="hidden"/>
                                      </p:to>
                                    </p:set>
                                  </p:childTnLst>
                                </p:cTn>
                              </p:par>
                              <p:par>
                                <p:cTn id="1146" presetID="1" presetClass="exit" presetSubtype="0" fill="hold" nodeType="withEffect">
                                  <p:stCondLst>
                                    <p:cond delay="0"/>
                                  </p:stCondLst>
                                  <p:childTnLst>
                                    <p:set>
                                      <p:cBhvr>
                                        <p:cTn id="1147" dur="1" fill="hold">
                                          <p:stCondLst>
                                            <p:cond delay="0"/>
                                          </p:stCondLst>
                                        </p:cTn>
                                        <p:tgtEl>
                                          <p:spTgt spid="2012"/>
                                        </p:tgtEl>
                                        <p:attrNameLst>
                                          <p:attrName>style.visibility</p:attrName>
                                        </p:attrNameLst>
                                      </p:cBhvr>
                                      <p:to>
                                        <p:strVal val="hidden"/>
                                      </p:to>
                                    </p:set>
                                  </p:childTnLst>
                                </p:cTn>
                              </p:par>
                              <p:par>
                                <p:cTn id="1148" presetID="1" presetClass="exit" presetSubtype="0" fill="hold" nodeType="withEffect">
                                  <p:stCondLst>
                                    <p:cond delay="0"/>
                                  </p:stCondLst>
                                  <p:childTnLst>
                                    <p:set>
                                      <p:cBhvr>
                                        <p:cTn id="1149" dur="1" fill="hold">
                                          <p:stCondLst>
                                            <p:cond delay="0"/>
                                          </p:stCondLst>
                                        </p:cTn>
                                        <p:tgtEl>
                                          <p:spTgt spid="2016"/>
                                        </p:tgtEl>
                                        <p:attrNameLst>
                                          <p:attrName>style.visibility</p:attrName>
                                        </p:attrNameLst>
                                      </p:cBhvr>
                                      <p:to>
                                        <p:strVal val="hidden"/>
                                      </p:to>
                                    </p:set>
                                  </p:childTnLst>
                                </p:cTn>
                              </p:par>
                              <p:par>
                                <p:cTn id="1150" presetID="1" presetClass="exit" presetSubtype="0" fill="hold" nodeType="withEffect">
                                  <p:stCondLst>
                                    <p:cond delay="0"/>
                                  </p:stCondLst>
                                  <p:childTnLst>
                                    <p:set>
                                      <p:cBhvr>
                                        <p:cTn id="1151" dur="1" fill="hold">
                                          <p:stCondLst>
                                            <p:cond delay="0"/>
                                          </p:stCondLst>
                                        </p:cTn>
                                        <p:tgtEl>
                                          <p:spTgt spid="2031"/>
                                        </p:tgtEl>
                                        <p:attrNameLst>
                                          <p:attrName>style.visibility</p:attrName>
                                        </p:attrNameLst>
                                      </p:cBhvr>
                                      <p:to>
                                        <p:strVal val="hidden"/>
                                      </p:to>
                                    </p:set>
                                  </p:childTnLst>
                                </p:cTn>
                              </p:par>
                              <p:par>
                                <p:cTn id="1152" presetID="1" presetClass="exit" presetSubtype="0" fill="hold" nodeType="withEffect">
                                  <p:stCondLst>
                                    <p:cond delay="0"/>
                                  </p:stCondLst>
                                  <p:childTnLst>
                                    <p:set>
                                      <p:cBhvr>
                                        <p:cTn id="1153" dur="1" fill="hold">
                                          <p:stCondLst>
                                            <p:cond delay="0"/>
                                          </p:stCondLst>
                                        </p:cTn>
                                        <p:tgtEl>
                                          <p:spTgt spid="2035"/>
                                        </p:tgtEl>
                                        <p:attrNameLst>
                                          <p:attrName>style.visibility</p:attrName>
                                        </p:attrNameLst>
                                      </p:cBhvr>
                                      <p:to>
                                        <p:strVal val="hidden"/>
                                      </p:to>
                                    </p:set>
                                  </p:childTnLst>
                                </p:cTn>
                              </p:par>
                              <p:par>
                                <p:cTn id="1154" presetID="1" presetClass="exit" presetSubtype="0" fill="hold" nodeType="withEffect">
                                  <p:stCondLst>
                                    <p:cond delay="0"/>
                                  </p:stCondLst>
                                  <p:childTnLst>
                                    <p:set>
                                      <p:cBhvr>
                                        <p:cTn id="1155" dur="1" fill="hold">
                                          <p:stCondLst>
                                            <p:cond delay="0"/>
                                          </p:stCondLst>
                                        </p:cTn>
                                        <p:tgtEl>
                                          <p:spTgt spid="2050"/>
                                        </p:tgtEl>
                                        <p:attrNameLst>
                                          <p:attrName>style.visibility</p:attrName>
                                        </p:attrNameLst>
                                      </p:cBhvr>
                                      <p:to>
                                        <p:strVal val="hidden"/>
                                      </p:to>
                                    </p:set>
                                  </p:childTnLst>
                                </p:cTn>
                              </p:par>
                              <p:par>
                                <p:cTn id="1156" presetID="1" presetClass="exit" presetSubtype="0" fill="hold" nodeType="withEffect">
                                  <p:stCondLst>
                                    <p:cond delay="0"/>
                                  </p:stCondLst>
                                  <p:childTnLst>
                                    <p:set>
                                      <p:cBhvr>
                                        <p:cTn id="1157" dur="1" fill="hold">
                                          <p:stCondLst>
                                            <p:cond delay="0"/>
                                          </p:stCondLst>
                                        </p:cTn>
                                        <p:tgtEl>
                                          <p:spTgt spid="2054"/>
                                        </p:tgtEl>
                                        <p:attrNameLst>
                                          <p:attrName>style.visibility</p:attrName>
                                        </p:attrNameLst>
                                      </p:cBhvr>
                                      <p:to>
                                        <p:strVal val="hidden"/>
                                      </p:to>
                                    </p:set>
                                  </p:childTnLst>
                                </p:cTn>
                              </p:par>
                              <p:par>
                                <p:cTn id="1158" presetID="1" presetClass="exit" presetSubtype="0" fill="hold" nodeType="withEffect">
                                  <p:stCondLst>
                                    <p:cond delay="0"/>
                                  </p:stCondLst>
                                  <p:childTnLst>
                                    <p:set>
                                      <p:cBhvr>
                                        <p:cTn id="1159" dur="1" fill="hold">
                                          <p:stCondLst>
                                            <p:cond delay="0"/>
                                          </p:stCondLst>
                                        </p:cTn>
                                        <p:tgtEl>
                                          <p:spTgt spid="2069"/>
                                        </p:tgtEl>
                                        <p:attrNameLst>
                                          <p:attrName>style.visibility</p:attrName>
                                        </p:attrNameLst>
                                      </p:cBhvr>
                                      <p:to>
                                        <p:strVal val="hidden"/>
                                      </p:to>
                                    </p:set>
                                  </p:childTnLst>
                                </p:cTn>
                              </p:par>
                              <p:par>
                                <p:cTn id="1160" presetID="1" presetClass="exit" presetSubtype="0" fill="hold" nodeType="withEffect">
                                  <p:stCondLst>
                                    <p:cond delay="0"/>
                                  </p:stCondLst>
                                  <p:childTnLst>
                                    <p:set>
                                      <p:cBhvr>
                                        <p:cTn id="1161" dur="1" fill="hold">
                                          <p:stCondLst>
                                            <p:cond delay="0"/>
                                          </p:stCondLst>
                                        </p:cTn>
                                        <p:tgtEl>
                                          <p:spTgt spid="2073"/>
                                        </p:tgtEl>
                                        <p:attrNameLst>
                                          <p:attrName>style.visibility</p:attrName>
                                        </p:attrNameLst>
                                      </p:cBhvr>
                                      <p:to>
                                        <p:strVal val="hidden"/>
                                      </p:to>
                                    </p:set>
                                  </p:childTnLst>
                                </p:cTn>
                              </p:par>
                              <p:par>
                                <p:cTn id="1162" presetID="1" presetClass="exit" presetSubtype="0" fill="hold" nodeType="withEffect">
                                  <p:stCondLst>
                                    <p:cond delay="0"/>
                                  </p:stCondLst>
                                  <p:childTnLst>
                                    <p:set>
                                      <p:cBhvr>
                                        <p:cTn id="1163" dur="1" fill="hold">
                                          <p:stCondLst>
                                            <p:cond delay="0"/>
                                          </p:stCondLst>
                                        </p:cTn>
                                        <p:tgtEl>
                                          <p:spTgt spid="2088"/>
                                        </p:tgtEl>
                                        <p:attrNameLst>
                                          <p:attrName>style.visibility</p:attrName>
                                        </p:attrNameLst>
                                      </p:cBhvr>
                                      <p:to>
                                        <p:strVal val="hidden"/>
                                      </p:to>
                                    </p:set>
                                  </p:childTnLst>
                                </p:cTn>
                              </p:par>
                              <p:par>
                                <p:cTn id="1164" presetID="1" presetClass="exit" presetSubtype="0" fill="hold" nodeType="withEffect">
                                  <p:stCondLst>
                                    <p:cond delay="0"/>
                                  </p:stCondLst>
                                  <p:childTnLst>
                                    <p:set>
                                      <p:cBhvr>
                                        <p:cTn id="1165" dur="1" fill="hold">
                                          <p:stCondLst>
                                            <p:cond delay="0"/>
                                          </p:stCondLst>
                                        </p:cTn>
                                        <p:tgtEl>
                                          <p:spTgt spid="2092"/>
                                        </p:tgtEl>
                                        <p:attrNameLst>
                                          <p:attrName>style.visibility</p:attrName>
                                        </p:attrNameLst>
                                      </p:cBhvr>
                                      <p:to>
                                        <p:strVal val="hidden"/>
                                      </p:to>
                                    </p:set>
                                  </p:childTnLst>
                                </p:cTn>
                              </p:par>
                              <p:par>
                                <p:cTn id="1166" presetID="1" presetClass="exit" presetSubtype="0" fill="hold" nodeType="withEffect">
                                  <p:stCondLst>
                                    <p:cond delay="0"/>
                                  </p:stCondLst>
                                  <p:childTnLst>
                                    <p:set>
                                      <p:cBhvr>
                                        <p:cTn id="1167" dur="1" fill="hold">
                                          <p:stCondLst>
                                            <p:cond delay="0"/>
                                          </p:stCondLst>
                                        </p:cTn>
                                        <p:tgtEl>
                                          <p:spTgt spid="2107"/>
                                        </p:tgtEl>
                                        <p:attrNameLst>
                                          <p:attrName>style.visibility</p:attrName>
                                        </p:attrNameLst>
                                      </p:cBhvr>
                                      <p:to>
                                        <p:strVal val="hidden"/>
                                      </p:to>
                                    </p:set>
                                  </p:childTnLst>
                                </p:cTn>
                              </p:par>
                              <p:par>
                                <p:cTn id="1168" presetID="1" presetClass="exit" presetSubtype="0" fill="hold" nodeType="withEffect">
                                  <p:stCondLst>
                                    <p:cond delay="0"/>
                                  </p:stCondLst>
                                  <p:childTnLst>
                                    <p:set>
                                      <p:cBhvr>
                                        <p:cTn id="1169" dur="1" fill="hold">
                                          <p:stCondLst>
                                            <p:cond delay="0"/>
                                          </p:stCondLst>
                                        </p:cTn>
                                        <p:tgtEl>
                                          <p:spTgt spid="2111"/>
                                        </p:tgtEl>
                                        <p:attrNameLst>
                                          <p:attrName>style.visibility</p:attrName>
                                        </p:attrNameLst>
                                      </p:cBhvr>
                                      <p:to>
                                        <p:strVal val="hidden"/>
                                      </p:to>
                                    </p:set>
                                  </p:childTnLst>
                                </p:cTn>
                              </p:par>
                              <p:par>
                                <p:cTn id="1170" presetID="1" presetClass="exit" presetSubtype="0" fill="hold" nodeType="withEffect">
                                  <p:stCondLst>
                                    <p:cond delay="0"/>
                                  </p:stCondLst>
                                  <p:childTnLst>
                                    <p:set>
                                      <p:cBhvr>
                                        <p:cTn id="1171" dur="1" fill="hold">
                                          <p:stCondLst>
                                            <p:cond delay="0"/>
                                          </p:stCondLst>
                                        </p:cTn>
                                        <p:tgtEl>
                                          <p:spTgt spid="2126"/>
                                        </p:tgtEl>
                                        <p:attrNameLst>
                                          <p:attrName>style.visibility</p:attrName>
                                        </p:attrNameLst>
                                      </p:cBhvr>
                                      <p:to>
                                        <p:strVal val="hidden"/>
                                      </p:to>
                                    </p:set>
                                  </p:childTnLst>
                                </p:cTn>
                              </p:par>
                              <p:par>
                                <p:cTn id="1172" presetID="1" presetClass="exit" presetSubtype="0" fill="hold" nodeType="withEffect">
                                  <p:stCondLst>
                                    <p:cond delay="0"/>
                                  </p:stCondLst>
                                  <p:childTnLst>
                                    <p:set>
                                      <p:cBhvr>
                                        <p:cTn id="1173" dur="1" fill="hold">
                                          <p:stCondLst>
                                            <p:cond delay="0"/>
                                          </p:stCondLst>
                                        </p:cTn>
                                        <p:tgtEl>
                                          <p:spTgt spid="2130"/>
                                        </p:tgtEl>
                                        <p:attrNameLst>
                                          <p:attrName>style.visibility</p:attrName>
                                        </p:attrNameLst>
                                      </p:cBhvr>
                                      <p:to>
                                        <p:strVal val="hidden"/>
                                      </p:to>
                                    </p:set>
                                  </p:childTnLst>
                                </p:cTn>
                              </p:par>
                              <p:par>
                                <p:cTn id="1174" presetID="1" presetClass="exit" presetSubtype="0" fill="hold" nodeType="withEffect">
                                  <p:stCondLst>
                                    <p:cond delay="0"/>
                                  </p:stCondLst>
                                  <p:childTnLst>
                                    <p:set>
                                      <p:cBhvr>
                                        <p:cTn id="1175" dur="1" fill="hold">
                                          <p:stCondLst>
                                            <p:cond delay="0"/>
                                          </p:stCondLst>
                                        </p:cTn>
                                        <p:tgtEl>
                                          <p:spTgt spid="2145"/>
                                        </p:tgtEl>
                                        <p:attrNameLst>
                                          <p:attrName>style.visibility</p:attrName>
                                        </p:attrNameLst>
                                      </p:cBhvr>
                                      <p:to>
                                        <p:strVal val="hidden"/>
                                      </p:to>
                                    </p:set>
                                  </p:childTnLst>
                                </p:cTn>
                              </p:par>
                              <p:par>
                                <p:cTn id="1176" presetID="1" presetClass="exit" presetSubtype="0" fill="hold" nodeType="withEffect">
                                  <p:stCondLst>
                                    <p:cond delay="0"/>
                                  </p:stCondLst>
                                  <p:childTnLst>
                                    <p:set>
                                      <p:cBhvr>
                                        <p:cTn id="1177" dur="1" fill="hold">
                                          <p:stCondLst>
                                            <p:cond delay="0"/>
                                          </p:stCondLst>
                                        </p:cTn>
                                        <p:tgtEl>
                                          <p:spTgt spid="2149"/>
                                        </p:tgtEl>
                                        <p:attrNameLst>
                                          <p:attrName>style.visibility</p:attrName>
                                        </p:attrNameLst>
                                      </p:cBhvr>
                                      <p:to>
                                        <p:strVal val="hidden"/>
                                      </p:to>
                                    </p:set>
                                  </p:childTnLst>
                                </p:cTn>
                              </p:par>
                              <p:par>
                                <p:cTn id="1178" presetID="1" presetClass="exit" presetSubtype="0" fill="hold" nodeType="withEffect">
                                  <p:stCondLst>
                                    <p:cond delay="0"/>
                                  </p:stCondLst>
                                  <p:childTnLst>
                                    <p:set>
                                      <p:cBhvr>
                                        <p:cTn id="1179" dur="1" fill="hold">
                                          <p:stCondLst>
                                            <p:cond delay="0"/>
                                          </p:stCondLst>
                                        </p:cTn>
                                        <p:tgtEl>
                                          <p:spTgt spid="2164"/>
                                        </p:tgtEl>
                                        <p:attrNameLst>
                                          <p:attrName>style.visibility</p:attrName>
                                        </p:attrNameLst>
                                      </p:cBhvr>
                                      <p:to>
                                        <p:strVal val="hidden"/>
                                      </p:to>
                                    </p:set>
                                  </p:childTnLst>
                                </p:cTn>
                              </p:par>
                              <p:par>
                                <p:cTn id="1180" presetID="1" presetClass="exit" presetSubtype="0" fill="hold" nodeType="withEffect">
                                  <p:stCondLst>
                                    <p:cond delay="0"/>
                                  </p:stCondLst>
                                  <p:childTnLst>
                                    <p:set>
                                      <p:cBhvr>
                                        <p:cTn id="1181" dur="1" fill="hold">
                                          <p:stCondLst>
                                            <p:cond delay="0"/>
                                          </p:stCondLst>
                                        </p:cTn>
                                        <p:tgtEl>
                                          <p:spTgt spid="2168"/>
                                        </p:tgtEl>
                                        <p:attrNameLst>
                                          <p:attrName>style.visibility</p:attrName>
                                        </p:attrNameLst>
                                      </p:cBhvr>
                                      <p:to>
                                        <p:strVal val="hidden"/>
                                      </p:to>
                                    </p:set>
                                  </p:childTnLst>
                                </p:cTn>
                              </p:par>
                            </p:childTnLst>
                          </p:cTn>
                        </p:par>
                        <p:par>
                          <p:cTn id="1182" fill="hold">
                            <p:stCondLst>
                              <p:cond delay="0"/>
                            </p:stCondLst>
                            <p:childTnLst>
                              <p:par>
                                <p:cTn id="1183" presetID="35" presetClass="path" presetSubtype="0" fill="hold" nodeType="afterEffect">
                                  <p:stCondLst>
                                    <p:cond delay="0"/>
                                  </p:stCondLst>
                                  <p:childTnLst>
                                    <p:animMotion origin="layout" path="M 0.000 0.000 L -0.564 0.000 " pathEditMode="relative" rAng="0" ptsTypes="AA">
                                      <p:cBhvr>
                                        <p:cTn id="1184" dur="1500" fill="hold"/>
                                        <p:tgtEl>
                                          <p:spTgt spid="2005"/>
                                        </p:tgtEl>
                                        <p:attrNameLst>
                                          <p:attrName>ppt_x</p:attrName>
                                          <p:attrName>ppt_y</p:attrName>
                                        </p:attrNameLst>
                                      </p:cBhvr>
                                      <p:rCtr x="-564" y="0"/>
                                    </p:animMotion>
                                  </p:childTnLst>
                                </p:cTn>
                              </p:par>
                              <p:par>
                                <p:cTn id="1185" presetID="63" presetClass="path" presetSubtype="0" fill="hold" nodeType="withEffect">
                                  <p:stCondLst>
                                    <p:cond delay="0"/>
                                  </p:stCondLst>
                                  <p:childTnLst>
                                    <p:animMotion origin="layout" path="M 0.000 0.000 L 0.564 0.000 " pathEditMode="relative" rAng="0" ptsTypes="AA">
                                      <p:cBhvr>
                                        <p:cTn id="1186" dur="1500" fill="hold"/>
                                        <p:tgtEl>
                                          <p:spTgt spid="1263"/>
                                        </p:tgtEl>
                                        <p:attrNameLst>
                                          <p:attrName>ppt_x</p:attrName>
                                          <p:attrName>ppt_y</p:attrName>
                                        </p:attrNameLst>
                                      </p:cBhvr>
                                      <p:rCtr x="564" y="0"/>
                                    </p:animMotion>
                                  </p:childTnLst>
                                </p:cTn>
                              </p:par>
                              <p:par>
                                <p:cTn id="1187" presetID="35" presetClass="path" presetSubtype="0" fill="hold" nodeType="withEffect">
                                  <p:stCondLst>
                                    <p:cond delay="0"/>
                                  </p:stCondLst>
                                  <p:childTnLst>
                                    <p:animMotion origin="layout" path="M 0.000 0.000 L -0.403 0.000 " pathEditMode="relative" rAng="0" ptsTypes="AA">
                                      <p:cBhvr>
                                        <p:cTn id="1188" dur="1500" fill="hold"/>
                                        <p:tgtEl>
                                          <p:spTgt spid="1910"/>
                                        </p:tgtEl>
                                        <p:attrNameLst>
                                          <p:attrName>ppt_x</p:attrName>
                                          <p:attrName>ppt_y</p:attrName>
                                        </p:attrNameLst>
                                      </p:cBhvr>
                                      <p:rCtr x="-403" y="0"/>
                                    </p:animMotion>
                                  </p:childTnLst>
                                </p:cTn>
                              </p:par>
                              <p:par>
                                <p:cTn id="1189" presetID="63" presetClass="path" presetSubtype="0" fill="hold" nodeType="withEffect">
                                  <p:stCondLst>
                                    <p:cond delay="0"/>
                                  </p:stCondLst>
                                  <p:childTnLst>
                                    <p:animMotion origin="layout" path="M 0.000 0.000 L 0.403 0.000 " pathEditMode="relative" rAng="0" ptsTypes="AA">
                                      <p:cBhvr>
                                        <p:cTn id="1190" dur="1500" fill="hold"/>
                                        <p:tgtEl>
                                          <p:spTgt spid="1299"/>
                                        </p:tgtEl>
                                        <p:attrNameLst>
                                          <p:attrName>ppt_x</p:attrName>
                                          <p:attrName>ppt_y</p:attrName>
                                        </p:attrNameLst>
                                      </p:cBhvr>
                                      <p:rCtr x="403" y="0"/>
                                    </p:animMotion>
                                  </p:childTnLst>
                                </p:cTn>
                              </p:par>
                              <p:par>
                                <p:cTn id="1191" presetID="35" presetClass="path" presetSubtype="0" fill="hold" nodeType="withEffect">
                                  <p:stCondLst>
                                    <p:cond delay="0"/>
                                  </p:stCondLst>
                                  <p:childTnLst>
                                    <p:animMotion origin="layout" path="M 0.000 0.000 L -0.242 0.000 " pathEditMode="relative" rAng="0" ptsTypes="AA">
                                      <p:cBhvr>
                                        <p:cTn id="1192" dur="1500" fill="hold"/>
                                        <p:tgtEl>
                                          <p:spTgt spid="1891"/>
                                        </p:tgtEl>
                                        <p:attrNameLst>
                                          <p:attrName>ppt_x</p:attrName>
                                          <p:attrName>ppt_y</p:attrName>
                                        </p:attrNameLst>
                                      </p:cBhvr>
                                      <p:rCtr x="-242" y="0"/>
                                    </p:animMotion>
                                  </p:childTnLst>
                                </p:cTn>
                              </p:par>
                              <p:par>
                                <p:cTn id="1193" presetID="63" presetClass="path" presetSubtype="0" fill="hold" nodeType="withEffect">
                                  <p:stCondLst>
                                    <p:cond delay="0"/>
                                  </p:stCondLst>
                                  <p:childTnLst>
                                    <p:animMotion origin="layout" path="M 0.000 0.000 L 0.242 0.000 " pathEditMode="relative" rAng="0" ptsTypes="AA">
                                      <p:cBhvr>
                                        <p:cTn id="1194" dur="1500" fill="hold"/>
                                        <p:tgtEl>
                                          <p:spTgt spid="1337"/>
                                        </p:tgtEl>
                                        <p:attrNameLst>
                                          <p:attrName>ppt_x</p:attrName>
                                          <p:attrName>ppt_y</p:attrName>
                                        </p:attrNameLst>
                                      </p:cBhvr>
                                      <p:rCtr x="242" y="0"/>
                                    </p:animMotion>
                                  </p:childTnLst>
                                </p:cTn>
                              </p:par>
                              <p:par>
                                <p:cTn id="1195" presetID="35" presetClass="path" presetSubtype="0" fill="hold" nodeType="withEffect">
                                  <p:stCondLst>
                                    <p:cond delay="0"/>
                                  </p:stCondLst>
                                  <p:childTnLst>
                                    <p:animMotion origin="layout" path="M 0.000 0.000 L -0.081 0.000 " pathEditMode="relative" rAng="0" ptsTypes="AA">
                                      <p:cBhvr>
                                        <p:cTn id="1196" dur="1500" fill="hold"/>
                                        <p:tgtEl>
                                          <p:spTgt spid="1644"/>
                                        </p:tgtEl>
                                        <p:attrNameLst>
                                          <p:attrName>ppt_x</p:attrName>
                                          <p:attrName>ppt_y</p:attrName>
                                        </p:attrNameLst>
                                      </p:cBhvr>
                                      <p:rCtr x="-81" y="0"/>
                                    </p:animMotion>
                                  </p:childTnLst>
                                </p:cTn>
                              </p:par>
                              <p:par>
                                <p:cTn id="1197" presetID="63" presetClass="path" presetSubtype="0" fill="hold" nodeType="withEffect">
                                  <p:stCondLst>
                                    <p:cond delay="0"/>
                                  </p:stCondLst>
                                  <p:childTnLst>
                                    <p:animMotion origin="layout" path="M 0.000 0.000 L 0.081 0.000 " pathEditMode="relative" rAng="0" ptsTypes="AA">
                                      <p:cBhvr>
                                        <p:cTn id="1198" dur="1500" fill="hold"/>
                                        <p:tgtEl>
                                          <p:spTgt spid="1356"/>
                                        </p:tgtEl>
                                        <p:attrNameLst>
                                          <p:attrName>ppt_x</p:attrName>
                                          <p:attrName>ppt_y</p:attrName>
                                        </p:attrNameLst>
                                      </p:cBhvr>
                                      <p:rCtr x="81" y="0"/>
                                    </p:animMotion>
                                  </p:childTnLst>
                                </p:cTn>
                              </p:par>
                              <p:par>
                                <p:cTn id="1199" presetID="35" presetClass="path" presetSubtype="0" fill="hold" nodeType="withEffect">
                                  <p:stCondLst>
                                    <p:cond delay="0"/>
                                  </p:stCondLst>
                                  <p:childTnLst>
                                    <p:animMotion origin="layout" path="M 0.000 0.000 L -0.564 0.000 " pathEditMode="relative" rAng="0" ptsTypes="AA">
                                      <p:cBhvr>
                                        <p:cTn id="1200" dur="1500" fill="hold"/>
                                        <p:tgtEl>
                                          <p:spTgt spid="1796"/>
                                        </p:tgtEl>
                                        <p:attrNameLst>
                                          <p:attrName>ppt_x</p:attrName>
                                          <p:attrName>ppt_y</p:attrName>
                                        </p:attrNameLst>
                                      </p:cBhvr>
                                      <p:rCtr x="-564" y="0"/>
                                    </p:animMotion>
                                  </p:childTnLst>
                                </p:cTn>
                              </p:par>
                              <p:par>
                                <p:cTn id="1201" presetID="63" presetClass="path" presetSubtype="0" fill="hold" nodeType="withEffect">
                                  <p:stCondLst>
                                    <p:cond delay="0"/>
                                  </p:stCondLst>
                                  <p:childTnLst>
                                    <p:animMotion origin="layout" path="M 0.000 0.000 L 0.564 0.000 " pathEditMode="relative" rAng="0" ptsTypes="AA">
                                      <p:cBhvr>
                                        <p:cTn id="1202" dur="1500" fill="hold"/>
                                        <p:tgtEl>
                                          <p:spTgt spid="1285"/>
                                        </p:tgtEl>
                                        <p:attrNameLst>
                                          <p:attrName>ppt_x</p:attrName>
                                          <p:attrName>ppt_y</p:attrName>
                                        </p:attrNameLst>
                                      </p:cBhvr>
                                      <p:rCtr x="564" y="0"/>
                                    </p:animMotion>
                                  </p:childTnLst>
                                </p:cTn>
                              </p:par>
                              <p:par>
                                <p:cTn id="1203" presetID="35" presetClass="path" presetSubtype="0" fill="hold" nodeType="withEffect">
                                  <p:stCondLst>
                                    <p:cond delay="0"/>
                                  </p:stCondLst>
                                  <p:childTnLst>
                                    <p:animMotion origin="layout" path="M 0.000 0.000 L -0.403 0.000 " pathEditMode="relative" rAng="0" ptsTypes="AA">
                                      <p:cBhvr>
                                        <p:cTn id="1204" dur="1500" fill="hold"/>
                                        <p:tgtEl>
                                          <p:spTgt spid="1720"/>
                                        </p:tgtEl>
                                        <p:attrNameLst>
                                          <p:attrName>ppt_x</p:attrName>
                                          <p:attrName>ppt_y</p:attrName>
                                        </p:attrNameLst>
                                      </p:cBhvr>
                                      <p:rCtr x="-403" y="0"/>
                                    </p:animMotion>
                                  </p:childTnLst>
                                </p:cTn>
                              </p:par>
                              <p:par>
                                <p:cTn id="1205" presetID="63" presetClass="path" presetSubtype="0" fill="hold" nodeType="withEffect">
                                  <p:stCondLst>
                                    <p:cond delay="0"/>
                                  </p:stCondLst>
                                  <p:childTnLst>
                                    <p:animMotion origin="layout" path="M 0.000 0.000 L 0.403 0.000 " pathEditMode="relative" rAng="0" ptsTypes="AA">
                                      <p:cBhvr>
                                        <p:cTn id="1206" dur="1500" fill="hold"/>
                                        <p:tgtEl>
                                          <p:spTgt spid="1318"/>
                                        </p:tgtEl>
                                        <p:attrNameLst>
                                          <p:attrName>ppt_x</p:attrName>
                                          <p:attrName>ppt_y</p:attrName>
                                        </p:attrNameLst>
                                      </p:cBhvr>
                                      <p:rCtr x="403" y="0"/>
                                    </p:animMotion>
                                  </p:childTnLst>
                                </p:cTn>
                              </p:par>
                              <p:par>
                                <p:cTn id="1207" presetID="35" presetClass="path" presetSubtype="0" fill="hold" nodeType="withEffect">
                                  <p:stCondLst>
                                    <p:cond delay="0"/>
                                  </p:stCondLst>
                                  <p:childTnLst>
                                    <p:animMotion origin="layout" path="M 0.000 0.000 L -0.242 0.000 " pathEditMode="relative" rAng="0" ptsTypes="AA">
                                      <p:cBhvr>
                                        <p:cTn id="1208" dur="1500" fill="hold"/>
                                        <p:tgtEl>
                                          <p:spTgt spid="1663"/>
                                        </p:tgtEl>
                                        <p:attrNameLst>
                                          <p:attrName>ppt_x</p:attrName>
                                          <p:attrName>ppt_y</p:attrName>
                                        </p:attrNameLst>
                                      </p:cBhvr>
                                      <p:rCtr x="-242" y="0"/>
                                    </p:animMotion>
                                  </p:childTnLst>
                                </p:cTn>
                              </p:par>
                              <p:par>
                                <p:cTn id="1209" presetID="63" presetClass="path" presetSubtype="0" fill="hold" nodeType="withEffect">
                                  <p:stCondLst>
                                    <p:cond delay="0"/>
                                  </p:stCondLst>
                                  <p:childTnLst>
                                    <p:animMotion origin="layout" path="M 0.000 0.000 L 0.242 0.000 " pathEditMode="relative" rAng="0" ptsTypes="AA">
                                      <p:cBhvr>
                                        <p:cTn id="1210" dur="1500" fill="hold"/>
                                        <p:tgtEl>
                                          <p:spTgt spid="1506"/>
                                        </p:tgtEl>
                                        <p:attrNameLst>
                                          <p:attrName>ppt_x</p:attrName>
                                          <p:attrName>ppt_y</p:attrName>
                                        </p:attrNameLst>
                                      </p:cBhvr>
                                      <p:rCtr x="242" y="0"/>
                                    </p:animMotion>
                                  </p:childTnLst>
                                </p:cTn>
                              </p:par>
                              <p:par>
                                <p:cTn id="1211" presetID="35" presetClass="path" presetSubtype="0" fill="hold" nodeType="withEffect">
                                  <p:stCondLst>
                                    <p:cond delay="0"/>
                                  </p:stCondLst>
                                  <p:childTnLst>
                                    <p:animMotion origin="layout" path="M 0.000 0.000 L -0.081 0.000 " pathEditMode="relative" rAng="0" ptsTypes="AA">
                                      <p:cBhvr>
                                        <p:cTn id="1212" dur="1500" fill="hold"/>
                                        <p:tgtEl>
                                          <p:spTgt spid="1575"/>
                                        </p:tgtEl>
                                        <p:attrNameLst>
                                          <p:attrName>ppt_x</p:attrName>
                                          <p:attrName>ppt_y</p:attrName>
                                        </p:attrNameLst>
                                      </p:cBhvr>
                                      <p:rCtr x="-81" y="0"/>
                                    </p:animMotion>
                                  </p:childTnLst>
                                </p:cTn>
                              </p:par>
                              <p:par>
                                <p:cTn id="1213" presetID="63" presetClass="path" presetSubtype="0" fill="hold" nodeType="withEffect">
                                  <p:stCondLst>
                                    <p:cond delay="0"/>
                                  </p:stCondLst>
                                  <p:childTnLst>
                                    <p:animMotion origin="layout" path="M 0.000 0.000 L 0.081 0.000 " pathEditMode="relative" rAng="0" ptsTypes="AA">
                                      <p:cBhvr>
                                        <p:cTn id="1214" dur="1500" fill="hold"/>
                                        <p:tgtEl>
                                          <p:spTgt spid="1544"/>
                                        </p:tgtEl>
                                        <p:attrNameLst>
                                          <p:attrName>ppt_x</p:attrName>
                                          <p:attrName>ppt_y</p:attrName>
                                        </p:attrNameLst>
                                      </p:cBhvr>
                                      <p:rCtr x="81" y="0"/>
                                    </p:animMotion>
                                  </p:childTnLst>
                                </p:cTn>
                              </p:par>
                              <p:par>
                                <p:cTn id="1215" presetID="35" presetClass="path" presetSubtype="0" fill="hold" nodeType="withEffect">
                                  <p:stCondLst>
                                    <p:cond delay="0"/>
                                  </p:stCondLst>
                                  <p:childTnLst>
                                    <p:animMotion origin="layout" path="M 0.000 0.000 L -0.725 0.000 " pathEditMode="relative" rAng="0" ptsTypes="AA">
                                      <p:cBhvr>
                                        <p:cTn id="1216" dur="1500" fill="hold"/>
                                        <p:tgtEl>
                                          <p:spTgt spid="2138"/>
                                        </p:tgtEl>
                                        <p:attrNameLst>
                                          <p:attrName>ppt_x</p:attrName>
                                          <p:attrName>ppt_y</p:attrName>
                                        </p:attrNameLst>
                                      </p:cBhvr>
                                      <p:rCtr x="-725" y="0"/>
                                    </p:animMotion>
                                  </p:childTnLst>
                                </p:cTn>
                              </p:par>
                              <p:par>
                                <p:cTn id="1217" presetID="63" presetClass="path" presetSubtype="0" fill="hold" nodeType="withEffect">
                                  <p:stCondLst>
                                    <p:cond delay="0"/>
                                  </p:stCondLst>
                                  <p:childTnLst>
                                    <p:animMotion origin="layout" path="M 0.000 0.000 L 0.725 0.000 " pathEditMode="relative" rAng="0" ptsTypes="AA">
                                      <p:cBhvr>
                                        <p:cTn id="1218" dur="1500" fill="hold"/>
                                        <p:tgtEl>
                                          <p:spTgt spid="1385"/>
                                        </p:tgtEl>
                                        <p:attrNameLst>
                                          <p:attrName>ppt_x</p:attrName>
                                          <p:attrName>ppt_y</p:attrName>
                                        </p:attrNameLst>
                                      </p:cBhvr>
                                      <p:rCtr x="725" y="0"/>
                                    </p:animMotion>
                                  </p:childTnLst>
                                </p:cTn>
                              </p:par>
                              <p:par>
                                <p:cTn id="1219" presetID="35" presetClass="path" presetSubtype="0" fill="hold" nodeType="withEffect">
                                  <p:stCondLst>
                                    <p:cond delay="0"/>
                                  </p:stCondLst>
                                  <p:childTnLst>
                                    <p:animMotion origin="layout" path="M 0.000 0.000 L -0.564 0.000 " pathEditMode="relative" rAng="0" ptsTypes="AA">
                                      <p:cBhvr>
                                        <p:cTn id="1220" dur="1500" fill="hold"/>
                                        <p:tgtEl>
                                          <p:spTgt spid="2100"/>
                                        </p:tgtEl>
                                        <p:attrNameLst>
                                          <p:attrName>ppt_x</p:attrName>
                                          <p:attrName>ppt_y</p:attrName>
                                        </p:attrNameLst>
                                      </p:cBhvr>
                                      <p:rCtr x="-564" y="0"/>
                                    </p:animMotion>
                                  </p:childTnLst>
                                </p:cTn>
                              </p:par>
                              <p:par>
                                <p:cTn id="1221" presetID="63" presetClass="path" presetSubtype="0" fill="hold" nodeType="withEffect">
                                  <p:stCondLst>
                                    <p:cond delay="0"/>
                                  </p:stCondLst>
                                  <p:childTnLst>
                                    <p:animMotion origin="layout" path="M 0.000 0.000 L 0.564 0.000 " pathEditMode="relative" rAng="0" ptsTypes="AA">
                                      <p:cBhvr>
                                        <p:cTn id="1222" dur="1500" fill="hold"/>
                                        <p:tgtEl>
                                          <p:spTgt spid="1449"/>
                                        </p:tgtEl>
                                        <p:attrNameLst>
                                          <p:attrName>ppt_x</p:attrName>
                                          <p:attrName>ppt_y</p:attrName>
                                        </p:attrNameLst>
                                      </p:cBhvr>
                                      <p:rCtr x="564" y="0"/>
                                    </p:animMotion>
                                  </p:childTnLst>
                                </p:cTn>
                              </p:par>
                              <p:par>
                                <p:cTn id="1223" presetID="35" presetClass="path" presetSubtype="0" fill="hold" nodeType="withEffect">
                                  <p:stCondLst>
                                    <p:cond delay="0"/>
                                  </p:stCondLst>
                                  <p:childTnLst>
                                    <p:animMotion origin="layout" path="M 0.000 0.000 L -0.403 0.000 " pathEditMode="relative" rAng="0" ptsTypes="AA">
                                      <p:cBhvr>
                                        <p:cTn id="1224" dur="1500" fill="hold"/>
                                        <p:tgtEl>
                                          <p:spTgt spid="2081"/>
                                        </p:tgtEl>
                                        <p:attrNameLst>
                                          <p:attrName>ppt_x</p:attrName>
                                          <p:attrName>ppt_y</p:attrName>
                                        </p:attrNameLst>
                                      </p:cBhvr>
                                      <p:rCtr x="-403" y="0"/>
                                    </p:animMotion>
                                  </p:childTnLst>
                                </p:cTn>
                              </p:par>
                              <p:par>
                                <p:cTn id="1225" presetID="63" presetClass="path" presetSubtype="0" fill="hold" nodeType="withEffect">
                                  <p:stCondLst>
                                    <p:cond delay="0"/>
                                  </p:stCondLst>
                                  <p:childTnLst>
                                    <p:animMotion origin="layout" path="M 0.000 0.000 L 0.403 0.000 " pathEditMode="relative" rAng="0" ptsTypes="AA">
                                      <p:cBhvr>
                                        <p:cTn id="1226" dur="1500" fill="hold"/>
                                        <p:tgtEl>
                                          <p:spTgt spid="1525"/>
                                        </p:tgtEl>
                                        <p:attrNameLst>
                                          <p:attrName>ppt_x</p:attrName>
                                          <p:attrName>ppt_y</p:attrName>
                                        </p:attrNameLst>
                                      </p:cBhvr>
                                      <p:rCtr x="403" y="0"/>
                                    </p:animMotion>
                                  </p:childTnLst>
                                </p:cTn>
                              </p:par>
                              <p:par>
                                <p:cTn id="1227" presetID="35" presetClass="path" presetSubtype="0" fill="hold" nodeType="withEffect">
                                  <p:stCondLst>
                                    <p:cond delay="0"/>
                                  </p:stCondLst>
                                  <p:childTnLst>
                                    <p:animMotion origin="layout" path="M 0.000 0.000 L -0.242 0.000 " pathEditMode="relative" rAng="0" ptsTypes="AA">
                                      <p:cBhvr>
                                        <p:cTn id="1228" dur="1500" fill="hold"/>
                                        <p:tgtEl>
                                          <p:spTgt spid="1929"/>
                                        </p:tgtEl>
                                        <p:attrNameLst>
                                          <p:attrName>ppt_x</p:attrName>
                                          <p:attrName>ppt_y</p:attrName>
                                        </p:attrNameLst>
                                      </p:cBhvr>
                                      <p:rCtr x="-242" y="0"/>
                                    </p:animMotion>
                                  </p:childTnLst>
                                </p:cTn>
                              </p:par>
                              <p:par>
                                <p:cTn id="1229" presetID="63" presetClass="path" presetSubtype="0" fill="hold" nodeType="withEffect">
                                  <p:stCondLst>
                                    <p:cond delay="0"/>
                                  </p:stCondLst>
                                  <p:childTnLst>
                                    <p:animMotion origin="layout" path="M 0.000 0.000 L 0.242 0.000 " pathEditMode="relative" rAng="0" ptsTypes="AA">
                                      <p:cBhvr>
                                        <p:cTn id="1230" dur="1500" fill="hold"/>
                                        <p:tgtEl>
                                          <p:spTgt spid="1625"/>
                                        </p:tgtEl>
                                        <p:attrNameLst>
                                          <p:attrName>ppt_x</p:attrName>
                                          <p:attrName>ppt_y</p:attrName>
                                        </p:attrNameLst>
                                      </p:cBhvr>
                                      <p:rCtr x="242" y="0"/>
                                    </p:animMotion>
                                  </p:childTnLst>
                                </p:cTn>
                              </p:par>
                              <p:par>
                                <p:cTn id="1231" presetID="35" presetClass="path" presetSubtype="0" fill="hold" nodeType="withEffect">
                                  <p:stCondLst>
                                    <p:cond delay="0"/>
                                  </p:stCondLst>
                                  <p:childTnLst>
                                    <p:animMotion origin="layout" path="M 0.000 0.000 L -0.081 0.000 " pathEditMode="relative" rAng="0" ptsTypes="AA">
                                      <p:cBhvr>
                                        <p:cTn id="1232" dur="1500" fill="hold"/>
                                        <p:tgtEl>
                                          <p:spTgt spid="1853"/>
                                        </p:tgtEl>
                                        <p:attrNameLst>
                                          <p:attrName>ppt_x</p:attrName>
                                          <p:attrName>ppt_y</p:attrName>
                                        </p:attrNameLst>
                                      </p:cBhvr>
                                      <p:rCtr x="-81" y="0"/>
                                    </p:animMotion>
                                  </p:childTnLst>
                                </p:cTn>
                              </p:par>
                              <p:par>
                                <p:cTn id="1233" presetID="63" presetClass="path" presetSubtype="0" fill="hold" nodeType="withEffect">
                                  <p:stCondLst>
                                    <p:cond delay="0"/>
                                  </p:stCondLst>
                                  <p:childTnLst>
                                    <p:animMotion origin="layout" path="M 0.000 0.000 L 0.081 0.000 " pathEditMode="relative" rAng="0" ptsTypes="AA">
                                      <p:cBhvr>
                                        <p:cTn id="1234" dur="1500" fill="hold"/>
                                        <p:tgtEl>
                                          <p:spTgt spid="1739"/>
                                        </p:tgtEl>
                                        <p:attrNameLst>
                                          <p:attrName>ppt_x</p:attrName>
                                          <p:attrName>ppt_y</p:attrName>
                                        </p:attrNameLst>
                                      </p:cBhvr>
                                      <p:rCtr x="81" y="0"/>
                                    </p:animMotion>
                                  </p:childTnLst>
                                </p:cTn>
                              </p:par>
                              <p:par>
                                <p:cTn id="1235" presetID="35" presetClass="path" presetSubtype="0" fill="hold" nodeType="withEffect">
                                  <p:stCondLst>
                                    <p:cond delay="0"/>
                                  </p:stCondLst>
                                  <p:childTnLst>
                                    <p:animMotion origin="layout" path="M 0.000 0.000 L -0.242 0.000 " pathEditMode="relative" rAng="0" ptsTypes="AA">
                                      <p:cBhvr>
                                        <p:cTn id="1236" dur="1500" fill="hold"/>
                                        <p:tgtEl>
                                          <p:spTgt spid="2119"/>
                                        </p:tgtEl>
                                        <p:attrNameLst>
                                          <p:attrName>ppt_x</p:attrName>
                                          <p:attrName>ppt_y</p:attrName>
                                        </p:attrNameLst>
                                      </p:cBhvr>
                                      <p:rCtr x="-242" y="0"/>
                                    </p:animMotion>
                                  </p:childTnLst>
                                </p:cTn>
                              </p:par>
                              <p:par>
                                <p:cTn id="1237" presetID="63" presetClass="path" presetSubtype="0" fill="hold" nodeType="withEffect">
                                  <p:stCondLst>
                                    <p:cond delay="0"/>
                                  </p:stCondLst>
                                  <p:childTnLst>
                                    <p:animMotion origin="layout" path="M 0.000 0.000 L 0.242 0.000 " pathEditMode="relative" rAng="0" ptsTypes="AA">
                                      <p:cBhvr>
                                        <p:cTn id="1238" dur="1500" fill="hold"/>
                                        <p:tgtEl>
                                          <p:spTgt spid="1561"/>
                                        </p:tgtEl>
                                        <p:attrNameLst>
                                          <p:attrName>ppt_x</p:attrName>
                                          <p:attrName>ppt_y</p:attrName>
                                        </p:attrNameLst>
                                      </p:cBhvr>
                                      <p:rCtr x="242" y="0"/>
                                    </p:animMotion>
                                  </p:childTnLst>
                                </p:cTn>
                              </p:par>
                              <p:par>
                                <p:cTn id="1239" presetID="35" presetClass="path" presetSubtype="0" fill="hold" nodeType="withEffect">
                                  <p:stCondLst>
                                    <p:cond delay="0"/>
                                  </p:stCondLst>
                                  <p:childTnLst>
                                    <p:animMotion origin="layout" path="M 0.000 0.000 L -0.081 0.000 " pathEditMode="relative" rAng="0" ptsTypes="AA">
                                      <p:cBhvr>
                                        <p:cTn id="1240" dur="1500" fill="hold"/>
                                        <p:tgtEl>
                                          <p:spTgt spid="2024"/>
                                        </p:tgtEl>
                                        <p:attrNameLst>
                                          <p:attrName>ppt_x</p:attrName>
                                          <p:attrName>ppt_y</p:attrName>
                                        </p:attrNameLst>
                                      </p:cBhvr>
                                      <p:rCtr x="-81" y="0"/>
                                    </p:animMotion>
                                  </p:childTnLst>
                                </p:cTn>
                              </p:par>
                              <p:par>
                                <p:cTn id="1241" presetID="63" presetClass="path" presetSubtype="0" fill="hold" nodeType="withEffect">
                                  <p:stCondLst>
                                    <p:cond delay="0"/>
                                  </p:stCondLst>
                                  <p:childTnLst>
                                    <p:animMotion origin="layout" path="M 0.000 0.000 L 0.081 0.000 " pathEditMode="relative" rAng="0" ptsTypes="AA">
                                      <p:cBhvr>
                                        <p:cTn id="1242" dur="1500" fill="hold"/>
                                        <p:tgtEl>
                                          <p:spTgt spid="1758"/>
                                        </p:tgtEl>
                                        <p:attrNameLst>
                                          <p:attrName>ppt_x</p:attrName>
                                          <p:attrName>ppt_y</p:attrName>
                                        </p:attrNameLst>
                                      </p:cBhvr>
                                      <p:rCtr x="81" y="0"/>
                                    </p:animMotion>
                                  </p:childTnLst>
                                </p:cTn>
                              </p:par>
                              <p:par>
                                <p:cTn id="1243" presetID="35" presetClass="path" presetSubtype="0" fill="hold" nodeType="withEffect">
                                  <p:stCondLst>
                                    <p:cond delay="0"/>
                                  </p:stCondLst>
                                  <p:childTnLst>
                                    <p:animMotion origin="layout" path="M 0.000 0.000 L -0.322 0.000 " pathEditMode="relative" rAng="0" ptsTypes="AA">
                                      <p:cBhvr>
                                        <p:cTn id="1244" dur="1500" fill="hold"/>
                                        <p:tgtEl>
                                          <p:spTgt spid="2062"/>
                                        </p:tgtEl>
                                        <p:attrNameLst>
                                          <p:attrName>ppt_x</p:attrName>
                                          <p:attrName>ppt_y</p:attrName>
                                        </p:attrNameLst>
                                      </p:cBhvr>
                                      <p:rCtr x="-322" y="0"/>
                                    </p:animMotion>
                                  </p:childTnLst>
                                </p:cTn>
                              </p:par>
                              <p:par>
                                <p:cTn id="1245" presetID="63" presetClass="path" presetSubtype="0" fill="hold" nodeType="withEffect">
                                  <p:stCondLst>
                                    <p:cond delay="0"/>
                                  </p:stCondLst>
                                  <p:childTnLst>
                                    <p:animMotion origin="layout" path="M 0.000 0.000 L 0.322 0.000 " pathEditMode="relative" rAng="0" ptsTypes="AA">
                                      <p:cBhvr>
                                        <p:cTn id="1246" dur="1500" fill="hold"/>
                                        <p:tgtEl>
                                          <p:spTgt spid="1592"/>
                                        </p:tgtEl>
                                        <p:attrNameLst>
                                          <p:attrName>ppt_x</p:attrName>
                                          <p:attrName>ppt_y</p:attrName>
                                        </p:attrNameLst>
                                      </p:cBhvr>
                                      <p:rCtr x="322" y="0"/>
                                    </p:animMotion>
                                  </p:childTnLst>
                                </p:cTn>
                              </p:par>
                              <p:par>
                                <p:cTn id="1247" presetID="35" presetClass="path" presetSubtype="0" fill="hold" nodeType="withEffect">
                                  <p:stCondLst>
                                    <p:cond delay="0"/>
                                  </p:stCondLst>
                                  <p:childTnLst>
                                    <p:animMotion origin="layout" path="M 0.000 0.000 L -0.161 0.000 " pathEditMode="relative" rAng="0" ptsTypes="AA">
                                      <p:cBhvr>
                                        <p:cTn id="1248" dur="1500" fill="hold"/>
                                        <p:tgtEl>
                                          <p:spTgt spid="2043"/>
                                        </p:tgtEl>
                                        <p:attrNameLst>
                                          <p:attrName>ppt_x</p:attrName>
                                          <p:attrName>ppt_y</p:attrName>
                                        </p:attrNameLst>
                                      </p:cBhvr>
                                      <p:rCtr x="-161" y="0"/>
                                    </p:animMotion>
                                  </p:childTnLst>
                                </p:cTn>
                              </p:par>
                              <p:par>
                                <p:cTn id="1249" presetID="63" presetClass="path" presetSubtype="0" fill="hold" nodeType="withEffect">
                                  <p:stCondLst>
                                    <p:cond delay="0"/>
                                  </p:stCondLst>
                                  <p:childTnLst>
                                    <p:animMotion origin="layout" path="M 0.000 0.000 L 0.161 0.000 " pathEditMode="relative" rAng="0" ptsTypes="AA">
                                      <p:cBhvr>
                                        <p:cTn id="1250" dur="1500" fill="hold"/>
                                        <p:tgtEl>
                                          <p:spTgt spid="1815"/>
                                        </p:tgtEl>
                                        <p:attrNameLst>
                                          <p:attrName>ppt_x</p:attrName>
                                          <p:attrName>ppt_y</p:attrName>
                                        </p:attrNameLst>
                                      </p:cBhvr>
                                      <p:rCtr x="161" y="0"/>
                                    </p:animMotion>
                                  </p:childTnLst>
                                </p:cTn>
                              </p:par>
                              <p:par>
                                <p:cTn id="1251" presetID="35" presetClass="path" presetSubtype="0" fill="hold" nodeType="withEffect">
                                  <p:stCondLst>
                                    <p:cond delay="0"/>
                                  </p:stCondLst>
                                  <p:childTnLst>
                                    <p:animMotion origin="layout" path="M 0.000 0.000 L -0.564 0.000 " pathEditMode="relative" rAng="0" ptsTypes="AA">
                                      <p:cBhvr>
                                        <p:cTn id="1252" dur="1500" fill="hold"/>
                                        <p:tgtEl>
                                          <p:spTgt spid="2157"/>
                                        </p:tgtEl>
                                        <p:attrNameLst>
                                          <p:attrName>ppt_x</p:attrName>
                                          <p:attrName>ppt_y</p:attrName>
                                        </p:attrNameLst>
                                      </p:cBhvr>
                                      <p:rCtr x="-564" y="0"/>
                                    </p:animMotion>
                                  </p:childTnLst>
                                </p:cTn>
                              </p:par>
                              <p:par>
                                <p:cTn id="1253" presetID="63" presetClass="path" presetSubtype="0" fill="hold" nodeType="withEffect">
                                  <p:stCondLst>
                                    <p:cond delay="0"/>
                                  </p:stCondLst>
                                  <p:childTnLst>
                                    <p:animMotion origin="layout" path="M 0.000 0.000 L 0.564 0.000 " pathEditMode="relative" rAng="0" ptsTypes="AA">
                                      <p:cBhvr>
                                        <p:cTn id="1254" dur="1500" fill="hold"/>
                                        <p:tgtEl>
                                          <p:spTgt spid="1373"/>
                                        </p:tgtEl>
                                        <p:attrNameLst>
                                          <p:attrName>ppt_x</p:attrName>
                                          <p:attrName>ppt_y</p:attrName>
                                        </p:attrNameLst>
                                      </p:cBhvr>
                                      <p:rCtr x="564" y="0"/>
                                    </p:animMotion>
                                  </p:childTnLst>
                                </p:cTn>
                              </p:par>
                              <p:par>
                                <p:cTn id="1255" presetID="35" presetClass="path" presetSubtype="0" fill="hold" nodeType="withEffect">
                                  <p:stCondLst>
                                    <p:cond delay="0"/>
                                  </p:stCondLst>
                                  <p:childTnLst>
                                    <p:animMotion origin="layout" path="M 0.000 0.000 L -0.403 0.000 " pathEditMode="relative" rAng="0" ptsTypes="AA">
                                      <p:cBhvr>
                                        <p:cTn id="1256" dur="1500" fill="hold"/>
                                        <p:tgtEl>
                                          <p:spTgt spid="1967"/>
                                        </p:tgtEl>
                                        <p:attrNameLst>
                                          <p:attrName>ppt_x</p:attrName>
                                          <p:attrName>ppt_y</p:attrName>
                                        </p:attrNameLst>
                                      </p:cBhvr>
                                      <p:rCtr x="-403" y="0"/>
                                    </p:animMotion>
                                  </p:childTnLst>
                                </p:cTn>
                              </p:par>
                              <p:par>
                                <p:cTn id="1257" presetID="63" presetClass="path" presetSubtype="0" fill="hold" nodeType="withEffect">
                                  <p:stCondLst>
                                    <p:cond delay="0"/>
                                  </p:stCondLst>
                                  <p:childTnLst>
                                    <p:animMotion origin="layout" path="M 0.000 0.000 L 0.403 0.000 " pathEditMode="relative" rAng="0" ptsTypes="AA">
                                      <p:cBhvr>
                                        <p:cTn id="1258" dur="1500" fill="hold"/>
                                        <p:tgtEl>
                                          <p:spTgt spid="1399"/>
                                        </p:tgtEl>
                                        <p:attrNameLst>
                                          <p:attrName>ppt_x</p:attrName>
                                          <p:attrName>ppt_y</p:attrName>
                                        </p:attrNameLst>
                                      </p:cBhvr>
                                      <p:rCtr x="403" y="0"/>
                                    </p:animMotion>
                                  </p:childTnLst>
                                </p:cTn>
                              </p:par>
                              <p:par>
                                <p:cTn id="1259" presetID="35" presetClass="path" presetSubtype="0" fill="hold" nodeType="withEffect">
                                  <p:stCondLst>
                                    <p:cond delay="0"/>
                                  </p:stCondLst>
                                  <p:childTnLst>
                                    <p:animMotion origin="layout" path="M 0.000 0.000 L -0.242 0.000 " pathEditMode="relative" rAng="0" ptsTypes="AA">
                                      <p:cBhvr>
                                        <p:cTn id="1260" dur="1500" fill="hold"/>
                                        <p:tgtEl>
                                          <p:spTgt spid="1682"/>
                                        </p:tgtEl>
                                        <p:attrNameLst>
                                          <p:attrName>ppt_x</p:attrName>
                                          <p:attrName>ppt_y</p:attrName>
                                        </p:attrNameLst>
                                      </p:cBhvr>
                                      <p:rCtr x="-242" y="0"/>
                                    </p:animMotion>
                                  </p:childTnLst>
                                </p:cTn>
                              </p:par>
                              <p:par>
                                <p:cTn id="1261" presetID="63" presetClass="path" presetSubtype="0" fill="hold" nodeType="withEffect">
                                  <p:stCondLst>
                                    <p:cond delay="0"/>
                                  </p:stCondLst>
                                  <p:childTnLst>
                                    <p:animMotion origin="layout" path="M 0.000 0.000 L 0.242 0.000 " pathEditMode="relative" rAng="0" ptsTypes="AA">
                                      <p:cBhvr>
                                        <p:cTn id="1262" dur="1500" fill="hold"/>
                                        <p:tgtEl>
                                          <p:spTgt spid="1430"/>
                                        </p:tgtEl>
                                        <p:attrNameLst>
                                          <p:attrName>ppt_x</p:attrName>
                                          <p:attrName>ppt_y</p:attrName>
                                        </p:attrNameLst>
                                      </p:cBhvr>
                                      <p:rCtr x="242" y="0"/>
                                    </p:animMotion>
                                  </p:childTnLst>
                                </p:cTn>
                              </p:par>
                              <p:par>
                                <p:cTn id="1263" presetID="35" presetClass="path" presetSubtype="0" fill="hold" nodeType="withEffect">
                                  <p:stCondLst>
                                    <p:cond delay="0"/>
                                  </p:stCondLst>
                                  <p:childTnLst>
                                    <p:animMotion origin="layout" path="M 0.000 0.000 L -0.081 0.000 " pathEditMode="relative" rAng="0" ptsTypes="AA">
                                      <p:cBhvr>
                                        <p:cTn id="1264" dur="1500" fill="hold"/>
                                        <p:tgtEl>
                                          <p:spTgt spid="1606"/>
                                        </p:tgtEl>
                                        <p:attrNameLst>
                                          <p:attrName>ppt_x</p:attrName>
                                          <p:attrName>ppt_y</p:attrName>
                                        </p:attrNameLst>
                                      </p:cBhvr>
                                      <p:rCtr x="-81" y="0"/>
                                    </p:animMotion>
                                  </p:childTnLst>
                                </p:cTn>
                              </p:par>
                              <p:par>
                                <p:cTn id="1265" presetID="63" presetClass="path" presetSubtype="0" fill="hold" nodeType="withEffect">
                                  <p:stCondLst>
                                    <p:cond delay="0"/>
                                  </p:stCondLst>
                                  <p:childTnLst>
                                    <p:animMotion origin="layout" path="M 0.000 0.000 L 0.081 0.000 " pathEditMode="relative" rAng="0" ptsTypes="AA">
                                      <p:cBhvr>
                                        <p:cTn id="1266" dur="1500" fill="hold"/>
                                        <p:tgtEl>
                                          <p:spTgt spid="1468"/>
                                        </p:tgtEl>
                                        <p:attrNameLst>
                                          <p:attrName>ppt_x</p:attrName>
                                          <p:attrName>ppt_y</p:attrName>
                                        </p:attrNameLst>
                                      </p:cBhvr>
                                      <p:rCtr x="81" y="0"/>
                                    </p:animMotion>
                                  </p:childTnLst>
                                </p:cTn>
                              </p:par>
                              <p:par>
                                <p:cTn id="1267" presetID="35" presetClass="path" presetSubtype="0" fill="hold" nodeType="withEffect">
                                  <p:stCondLst>
                                    <p:cond delay="0"/>
                                  </p:stCondLst>
                                  <p:childTnLst>
                                    <p:animMotion origin="layout" path="M 0.000 0.000 L -0.483 0.000 " pathEditMode="relative" rAng="0" ptsTypes="AA">
                                      <p:cBhvr>
                                        <p:cTn id="1268" dur="1500" fill="hold"/>
                                        <p:tgtEl>
                                          <p:spTgt spid="1986"/>
                                        </p:tgtEl>
                                        <p:attrNameLst>
                                          <p:attrName>ppt_x</p:attrName>
                                          <p:attrName>ppt_y</p:attrName>
                                        </p:attrNameLst>
                                      </p:cBhvr>
                                      <p:rCtr x="-483" y="0"/>
                                    </p:animMotion>
                                  </p:childTnLst>
                                </p:cTn>
                              </p:par>
                              <p:par>
                                <p:cTn id="1269" presetID="63" presetClass="path" presetSubtype="0" fill="hold" nodeType="withEffect">
                                  <p:stCondLst>
                                    <p:cond delay="0"/>
                                  </p:stCondLst>
                                  <p:childTnLst>
                                    <p:animMotion origin="layout" path="M 0.000 0.000 L 0.483 0.000 " pathEditMode="relative" rAng="0" ptsTypes="AA">
                                      <p:cBhvr>
                                        <p:cTn id="1270" dur="1500" fill="hold"/>
                                        <p:tgtEl>
                                          <p:spTgt spid="1416"/>
                                        </p:tgtEl>
                                        <p:attrNameLst>
                                          <p:attrName>ppt_x</p:attrName>
                                          <p:attrName>ppt_y</p:attrName>
                                        </p:attrNameLst>
                                      </p:cBhvr>
                                      <p:rCtr x="483" y="0"/>
                                    </p:animMotion>
                                  </p:childTnLst>
                                </p:cTn>
                              </p:par>
                              <p:par>
                                <p:cTn id="1271" presetID="35" presetClass="path" presetSubtype="0" fill="hold" nodeType="withEffect">
                                  <p:stCondLst>
                                    <p:cond delay="0"/>
                                  </p:stCondLst>
                                  <p:childTnLst>
                                    <p:animMotion origin="layout" path="M 0.000 0.000 L -0.322 0.000 " pathEditMode="relative" rAng="0" ptsTypes="AA">
                                      <p:cBhvr>
                                        <p:cTn id="1272" dur="1500" fill="hold"/>
                                        <p:tgtEl>
                                          <p:spTgt spid="1948"/>
                                        </p:tgtEl>
                                        <p:attrNameLst>
                                          <p:attrName>ppt_x</p:attrName>
                                          <p:attrName>ppt_y</p:attrName>
                                        </p:attrNameLst>
                                      </p:cBhvr>
                                      <p:rCtr x="-322" y="0"/>
                                    </p:animMotion>
                                  </p:childTnLst>
                                </p:cTn>
                              </p:par>
                              <p:par>
                                <p:cTn id="1273" presetID="63" presetClass="path" presetSubtype="0" fill="hold" nodeType="withEffect">
                                  <p:stCondLst>
                                    <p:cond delay="0"/>
                                  </p:stCondLst>
                                  <p:childTnLst>
                                    <p:animMotion origin="layout" path="M 0.000 0.000 L 0.322 0.000 " pathEditMode="relative" rAng="0" ptsTypes="AA">
                                      <p:cBhvr>
                                        <p:cTn id="1274" dur="1500" fill="hold"/>
                                        <p:tgtEl>
                                          <p:spTgt spid="1487"/>
                                        </p:tgtEl>
                                        <p:attrNameLst>
                                          <p:attrName>ppt_x</p:attrName>
                                          <p:attrName>ppt_y</p:attrName>
                                        </p:attrNameLst>
                                      </p:cBhvr>
                                      <p:rCtr x="322" y="0"/>
                                    </p:animMotion>
                                  </p:childTnLst>
                                </p:cTn>
                              </p:par>
                              <p:par>
                                <p:cTn id="1275" presetID="35" presetClass="path" presetSubtype="0" fill="hold" nodeType="withEffect">
                                  <p:stCondLst>
                                    <p:cond delay="0"/>
                                  </p:stCondLst>
                                  <p:childTnLst>
                                    <p:animMotion origin="layout" path="M 0.000 0.000 L -0.161 0.000 " pathEditMode="relative" rAng="0" ptsTypes="AA">
                                      <p:cBhvr>
                                        <p:cTn id="1276" dur="1500" fill="hold"/>
                                        <p:tgtEl>
                                          <p:spTgt spid="1834"/>
                                        </p:tgtEl>
                                        <p:attrNameLst>
                                          <p:attrName>ppt_x</p:attrName>
                                          <p:attrName>ppt_y</p:attrName>
                                        </p:attrNameLst>
                                      </p:cBhvr>
                                      <p:rCtr x="-161" y="0"/>
                                    </p:animMotion>
                                  </p:childTnLst>
                                </p:cTn>
                              </p:par>
                              <p:par>
                                <p:cTn id="1277" presetID="63" presetClass="path" presetSubtype="0" fill="hold" nodeType="withEffect">
                                  <p:stCondLst>
                                    <p:cond delay="0"/>
                                  </p:stCondLst>
                                  <p:childTnLst>
                                    <p:animMotion origin="layout" path="M 0.000 0.000 L 0.161 0.000 " pathEditMode="relative" rAng="0" ptsTypes="AA">
                                      <p:cBhvr>
                                        <p:cTn id="1278" dur="1500" fill="hold"/>
                                        <p:tgtEl>
                                          <p:spTgt spid="1701"/>
                                        </p:tgtEl>
                                        <p:attrNameLst>
                                          <p:attrName>ppt_x</p:attrName>
                                          <p:attrName>ppt_y</p:attrName>
                                        </p:attrNameLst>
                                      </p:cBhvr>
                                      <p:rCtr x="161" y="0"/>
                                    </p:animMotion>
                                  </p:childTnLst>
                                </p:cTn>
                              </p:par>
                            </p:childTnLst>
                          </p:cTn>
                        </p:par>
                        <p:par>
                          <p:cTn id="1279" fill="hold">
                            <p:stCondLst>
                              <p:cond delay="1500"/>
                            </p:stCondLst>
                            <p:childTnLst>
                              <p:par>
                                <p:cTn id="1280" presetID="1" presetClass="entr" presetSubtype="0" fill="hold" nodeType="afterEffect">
                                  <p:stCondLst>
                                    <p:cond delay="0"/>
                                  </p:stCondLst>
                                  <p:childTnLst>
                                    <p:set>
                                      <p:cBhvr>
                                        <p:cTn id="1281" dur="1" fill="hold">
                                          <p:stCondLst>
                                            <p:cond delay="0"/>
                                          </p:stCondLst>
                                        </p:cTn>
                                        <p:tgtEl>
                                          <p:spTgt spid="2169"/>
                                        </p:tgtEl>
                                        <p:attrNameLst>
                                          <p:attrName>style.visibility</p:attrName>
                                        </p:attrNameLst>
                                      </p:cBhvr>
                                      <p:to>
                                        <p:strVal val="visible"/>
                                      </p:to>
                                    </p:set>
                                  </p:childTnLst>
                                </p:cTn>
                              </p:par>
                              <p:par>
                                <p:cTn id="1282" presetID="1" presetClass="entr" presetSubtype="0" fill="hold" nodeType="withEffect">
                                  <p:stCondLst>
                                    <p:cond delay="0"/>
                                  </p:stCondLst>
                                  <p:childTnLst>
                                    <p:set>
                                      <p:cBhvr>
                                        <p:cTn id="1283" dur="1" fill="hold">
                                          <p:stCondLst>
                                            <p:cond delay="0"/>
                                          </p:stCondLst>
                                        </p:cTn>
                                        <p:tgtEl>
                                          <p:spTgt spid="2173"/>
                                        </p:tgtEl>
                                        <p:attrNameLst>
                                          <p:attrName>style.visibility</p:attrName>
                                        </p:attrNameLst>
                                      </p:cBhvr>
                                      <p:to>
                                        <p:strVal val="visible"/>
                                      </p:to>
                                    </p:set>
                                  </p:childTnLst>
                                </p:cTn>
                              </p:par>
                              <p:par>
                                <p:cTn id="1284" presetID="1" presetClass="entr" presetSubtype="0" fill="hold" nodeType="withEffect">
                                  <p:stCondLst>
                                    <p:cond delay="0"/>
                                  </p:stCondLst>
                                  <p:childTnLst>
                                    <p:set>
                                      <p:cBhvr>
                                        <p:cTn id="1285" dur="1" fill="hold">
                                          <p:stCondLst>
                                            <p:cond delay="0"/>
                                          </p:stCondLst>
                                        </p:cTn>
                                        <p:tgtEl>
                                          <p:spTgt spid="2174"/>
                                        </p:tgtEl>
                                        <p:attrNameLst>
                                          <p:attrName>style.visibility</p:attrName>
                                        </p:attrNameLst>
                                      </p:cBhvr>
                                      <p:to>
                                        <p:strVal val="visible"/>
                                      </p:to>
                                    </p:set>
                                  </p:childTnLst>
                                </p:cTn>
                              </p:par>
                              <p:par>
                                <p:cTn id="1286" presetID="1" presetClass="entr" presetSubtype="0" fill="hold" nodeType="withEffect">
                                  <p:stCondLst>
                                    <p:cond delay="0"/>
                                  </p:stCondLst>
                                  <p:childTnLst>
                                    <p:set>
                                      <p:cBhvr>
                                        <p:cTn id="1287" dur="1" fill="hold">
                                          <p:stCondLst>
                                            <p:cond delay="0"/>
                                          </p:stCondLst>
                                        </p:cTn>
                                        <p:tgtEl>
                                          <p:spTgt spid="2178"/>
                                        </p:tgtEl>
                                        <p:attrNameLst>
                                          <p:attrName>style.visibility</p:attrName>
                                        </p:attrNameLst>
                                      </p:cBhvr>
                                      <p:to>
                                        <p:strVal val="visible"/>
                                      </p:to>
                                    </p:set>
                                  </p:childTnLst>
                                </p:cTn>
                              </p:par>
                              <p:par>
                                <p:cTn id="1288" presetID="1" presetClass="entr" presetSubtype="0" fill="hold" nodeType="withEffect">
                                  <p:stCondLst>
                                    <p:cond delay="0"/>
                                  </p:stCondLst>
                                  <p:childTnLst>
                                    <p:set>
                                      <p:cBhvr>
                                        <p:cTn id="1289" dur="1" fill="hold">
                                          <p:stCondLst>
                                            <p:cond delay="0"/>
                                          </p:stCondLst>
                                        </p:cTn>
                                        <p:tgtEl>
                                          <p:spTgt spid="2179"/>
                                        </p:tgtEl>
                                        <p:attrNameLst>
                                          <p:attrName>style.visibility</p:attrName>
                                        </p:attrNameLst>
                                      </p:cBhvr>
                                      <p:to>
                                        <p:strVal val="visible"/>
                                      </p:to>
                                    </p:set>
                                  </p:childTnLst>
                                </p:cTn>
                              </p:par>
                              <p:par>
                                <p:cTn id="1290" presetID="1" presetClass="entr" presetSubtype="0" fill="hold" nodeType="withEffect">
                                  <p:stCondLst>
                                    <p:cond delay="0"/>
                                  </p:stCondLst>
                                  <p:childTnLst>
                                    <p:set>
                                      <p:cBhvr>
                                        <p:cTn id="1291" dur="1" fill="hold">
                                          <p:stCondLst>
                                            <p:cond delay="0"/>
                                          </p:stCondLst>
                                        </p:cTn>
                                        <p:tgtEl>
                                          <p:spTgt spid="2183"/>
                                        </p:tgtEl>
                                        <p:attrNameLst>
                                          <p:attrName>style.visibility</p:attrName>
                                        </p:attrNameLst>
                                      </p:cBhvr>
                                      <p:to>
                                        <p:strVal val="visible"/>
                                      </p:to>
                                    </p:set>
                                  </p:childTnLst>
                                </p:cTn>
                              </p:par>
                              <p:par>
                                <p:cTn id="1292" presetID="1" presetClass="entr" presetSubtype="0" fill="hold" nodeType="withEffect">
                                  <p:stCondLst>
                                    <p:cond delay="0"/>
                                  </p:stCondLst>
                                  <p:childTnLst>
                                    <p:set>
                                      <p:cBhvr>
                                        <p:cTn id="1293" dur="1" fill="hold">
                                          <p:stCondLst>
                                            <p:cond delay="0"/>
                                          </p:stCondLst>
                                        </p:cTn>
                                        <p:tgtEl>
                                          <p:spTgt spid="2184"/>
                                        </p:tgtEl>
                                        <p:attrNameLst>
                                          <p:attrName>style.visibility</p:attrName>
                                        </p:attrNameLst>
                                      </p:cBhvr>
                                      <p:to>
                                        <p:strVal val="visible"/>
                                      </p:to>
                                    </p:set>
                                  </p:childTnLst>
                                </p:cTn>
                              </p:par>
                              <p:par>
                                <p:cTn id="1294" presetID="1" presetClass="entr" presetSubtype="0" fill="hold" nodeType="withEffect">
                                  <p:stCondLst>
                                    <p:cond delay="0"/>
                                  </p:stCondLst>
                                  <p:childTnLst>
                                    <p:set>
                                      <p:cBhvr>
                                        <p:cTn id="1295" dur="1" fill="hold">
                                          <p:stCondLst>
                                            <p:cond delay="0"/>
                                          </p:stCondLst>
                                        </p:cTn>
                                        <p:tgtEl>
                                          <p:spTgt spid="2188"/>
                                        </p:tgtEl>
                                        <p:attrNameLst>
                                          <p:attrName>style.visibility</p:attrName>
                                        </p:attrNameLst>
                                      </p:cBhvr>
                                      <p:to>
                                        <p:strVal val="visible"/>
                                      </p:to>
                                    </p:set>
                                  </p:childTnLst>
                                </p:cTn>
                              </p:par>
                              <p:par>
                                <p:cTn id="1296" presetID="1" presetClass="entr" presetSubtype="0" fill="hold" nodeType="withEffect">
                                  <p:stCondLst>
                                    <p:cond delay="0"/>
                                  </p:stCondLst>
                                  <p:childTnLst>
                                    <p:set>
                                      <p:cBhvr>
                                        <p:cTn id="1297" dur="1" fill="hold">
                                          <p:stCondLst>
                                            <p:cond delay="0"/>
                                          </p:stCondLst>
                                        </p:cTn>
                                        <p:tgtEl>
                                          <p:spTgt spid="2189"/>
                                        </p:tgtEl>
                                        <p:attrNameLst>
                                          <p:attrName>style.visibility</p:attrName>
                                        </p:attrNameLst>
                                      </p:cBhvr>
                                      <p:to>
                                        <p:strVal val="visible"/>
                                      </p:to>
                                    </p:set>
                                  </p:childTnLst>
                                </p:cTn>
                              </p:par>
                              <p:par>
                                <p:cTn id="1298" presetID="1" presetClass="entr" presetSubtype="0" fill="hold" nodeType="withEffect">
                                  <p:stCondLst>
                                    <p:cond delay="0"/>
                                  </p:stCondLst>
                                  <p:childTnLst>
                                    <p:set>
                                      <p:cBhvr>
                                        <p:cTn id="1299" dur="1" fill="hold">
                                          <p:stCondLst>
                                            <p:cond delay="0"/>
                                          </p:stCondLst>
                                        </p:cTn>
                                        <p:tgtEl>
                                          <p:spTgt spid="2193"/>
                                        </p:tgtEl>
                                        <p:attrNameLst>
                                          <p:attrName>style.visibility</p:attrName>
                                        </p:attrNameLst>
                                      </p:cBhvr>
                                      <p:to>
                                        <p:strVal val="visible"/>
                                      </p:to>
                                    </p:set>
                                  </p:childTnLst>
                                </p:cTn>
                              </p:par>
                              <p:par>
                                <p:cTn id="1300" presetID="1" presetClass="entr" presetSubtype="0" fill="hold" nodeType="withEffect">
                                  <p:stCondLst>
                                    <p:cond delay="0"/>
                                  </p:stCondLst>
                                  <p:childTnLst>
                                    <p:set>
                                      <p:cBhvr>
                                        <p:cTn id="1301" dur="1" fill="hold">
                                          <p:stCondLst>
                                            <p:cond delay="0"/>
                                          </p:stCondLst>
                                        </p:cTn>
                                        <p:tgtEl>
                                          <p:spTgt spid="2194"/>
                                        </p:tgtEl>
                                        <p:attrNameLst>
                                          <p:attrName>style.visibility</p:attrName>
                                        </p:attrNameLst>
                                      </p:cBhvr>
                                      <p:to>
                                        <p:strVal val="visible"/>
                                      </p:to>
                                    </p:set>
                                  </p:childTnLst>
                                </p:cTn>
                              </p:par>
                              <p:par>
                                <p:cTn id="1302" presetID="1" presetClass="entr" presetSubtype="0" fill="hold" nodeType="withEffect">
                                  <p:stCondLst>
                                    <p:cond delay="0"/>
                                  </p:stCondLst>
                                  <p:childTnLst>
                                    <p:set>
                                      <p:cBhvr>
                                        <p:cTn id="1303" dur="1" fill="hold">
                                          <p:stCondLst>
                                            <p:cond delay="0"/>
                                          </p:stCondLst>
                                        </p:cTn>
                                        <p:tgtEl>
                                          <p:spTgt spid="2198"/>
                                        </p:tgtEl>
                                        <p:attrNameLst>
                                          <p:attrName>style.visibility</p:attrName>
                                        </p:attrNameLst>
                                      </p:cBhvr>
                                      <p:to>
                                        <p:strVal val="visible"/>
                                      </p:to>
                                    </p:set>
                                  </p:childTnLst>
                                </p:cTn>
                              </p:par>
                              <p:par>
                                <p:cTn id="1304" presetID="1" presetClass="entr" presetSubtype="0" fill="hold" nodeType="withEffect">
                                  <p:stCondLst>
                                    <p:cond delay="0"/>
                                  </p:stCondLst>
                                  <p:childTnLst>
                                    <p:set>
                                      <p:cBhvr>
                                        <p:cTn id="1305" dur="1" fill="hold">
                                          <p:stCondLst>
                                            <p:cond delay="0"/>
                                          </p:stCondLst>
                                        </p:cTn>
                                        <p:tgtEl>
                                          <p:spTgt spid="2199"/>
                                        </p:tgtEl>
                                        <p:attrNameLst>
                                          <p:attrName>style.visibility</p:attrName>
                                        </p:attrNameLst>
                                      </p:cBhvr>
                                      <p:to>
                                        <p:strVal val="visible"/>
                                      </p:to>
                                    </p:set>
                                  </p:childTnLst>
                                </p:cTn>
                              </p:par>
                              <p:par>
                                <p:cTn id="1306" presetID="1" presetClass="entr" presetSubtype="0" fill="hold" nodeType="withEffect">
                                  <p:stCondLst>
                                    <p:cond delay="0"/>
                                  </p:stCondLst>
                                  <p:childTnLst>
                                    <p:set>
                                      <p:cBhvr>
                                        <p:cTn id="1307" dur="1" fill="hold">
                                          <p:stCondLst>
                                            <p:cond delay="0"/>
                                          </p:stCondLst>
                                        </p:cTn>
                                        <p:tgtEl>
                                          <p:spTgt spid="2203"/>
                                        </p:tgtEl>
                                        <p:attrNameLst>
                                          <p:attrName>style.visibility</p:attrName>
                                        </p:attrNameLst>
                                      </p:cBhvr>
                                      <p:to>
                                        <p:strVal val="visible"/>
                                      </p:to>
                                    </p:set>
                                  </p:childTnLst>
                                </p:cTn>
                              </p:par>
                              <p:par>
                                <p:cTn id="1308" presetID="1" presetClass="entr" presetSubtype="0" fill="hold" nodeType="withEffect">
                                  <p:stCondLst>
                                    <p:cond delay="0"/>
                                  </p:stCondLst>
                                  <p:childTnLst>
                                    <p:set>
                                      <p:cBhvr>
                                        <p:cTn id="1309" dur="1" fill="hold">
                                          <p:stCondLst>
                                            <p:cond delay="0"/>
                                          </p:stCondLst>
                                        </p:cTn>
                                        <p:tgtEl>
                                          <p:spTgt spid="2204"/>
                                        </p:tgtEl>
                                        <p:attrNameLst>
                                          <p:attrName>style.visibility</p:attrName>
                                        </p:attrNameLst>
                                      </p:cBhvr>
                                      <p:to>
                                        <p:strVal val="visible"/>
                                      </p:to>
                                    </p:set>
                                  </p:childTnLst>
                                </p:cTn>
                              </p:par>
                              <p:par>
                                <p:cTn id="1310" presetID="1" presetClass="entr" presetSubtype="0" fill="hold" nodeType="withEffect">
                                  <p:stCondLst>
                                    <p:cond delay="0"/>
                                  </p:stCondLst>
                                  <p:childTnLst>
                                    <p:set>
                                      <p:cBhvr>
                                        <p:cTn id="1311" dur="1" fill="hold">
                                          <p:stCondLst>
                                            <p:cond delay="0"/>
                                          </p:stCondLst>
                                        </p:cTn>
                                        <p:tgtEl>
                                          <p:spTgt spid="2208"/>
                                        </p:tgtEl>
                                        <p:attrNameLst>
                                          <p:attrName>style.visibility</p:attrName>
                                        </p:attrNameLst>
                                      </p:cBhvr>
                                      <p:to>
                                        <p:strVal val="visible"/>
                                      </p:to>
                                    </p:set>
                                  </p:childTnLst>
                                </p:cTn>
                              </p:par>
                              <p:par>
                                <p:cTn id="1312" presetID="1" presetClass="entr" presetSubtype="0" fill="hold" nodeType="withEffect">
                                  <p:stCondLst>
                                    <p:cond delay="0"/>
                                  </p:stCondLst>
                                  <p:childTnLst>
                                    <p:set>
                                      <p:cBhvr>
                                        <p:cTn id="1313" dur="1" fill="hold">
                                          <p:stCondLst>
                                            <p:cond delay="0"/>
                                          </p:stCondLst>
                                        </p:cTn>
                                        <p:tgtEl>
                                          <p:spTgt spid="2209"/>
                                        </p:tgtEl>
                                        <p:attrNameLst>
                                          <p:attrName>style.visibility</p:attrName>
                                        </p:attrNameLst>
                                      </p:cBhvr>
                                      <p:to>
                                        <p:strVal val="visible"/>
                                      </p:to>
                                    </p:set>
                                  </p:childTnLst>
                                </p:cTn>
                              </p:par>
                              <p:par>
                                <p:cTn id="1314" presetID="1" presetClass="entr" presetSubtype="0" fill="hold" nodeType="withEffect">
                                  <p:stCondLst>
                                    <p:cond delay="0"/>
                                  </p:stCondLst>
                                  <p:childTnLst>
                                    <p:set>
                                      <p:cBhvr>
                                        <p:cTn id="1315" dur="1" fill="hold">
                                          <p:stCondLst>
                                            <p:cond delay="0"/>
                                          </p:stCondLst>
                                        </p:cTn>
                                        <p:tgtEl>
                                          <p:spTgt spid="2213"/>
                                        </p:tgtEl>
                                        <p:attrNameLst>
                                          <p:attrName>style.visibility</p:attrName>
                                        </p:attrNameLst>
                                      </p:cBhvr>
                                      <p:to>
                                        <p:strVal val="visible"/>
                                      </p:to>
                                    </p:set>
                                  </p:childTnLst>
                                </p:cTn>
                              </p:par>
                              <p:par>
                                <p:cTn id="1316" presetID="1" presetClass="entr" presetSubtype="0" fill="hold" nodeType="withEffect">
                                  <p:stCondLst>
                                    <p:cond delay="0"/>
                                  </p:stCondLst>
                                  <p:childTnLst>
                                    <p:set>
                                      <p:cBhvr>
                                        <p:cTn id="1317" dur="1" fill="hold">
                                          <p:stCondLst>
                                            <p:cond delay="0"/>
                                          </p:stCondLst>
                                        </p:cTn>
                                        <p:tgtEl>
                                          <p:spTgt spid="2214"/>
                                        </p:tgtEl>
                                        <p:attrNameLst>
                                          <p:attrName>style.visibility</p:attrName>
                                        </p:attrNameLst>
                                      </p:cBhvr>
                                      <p:to>
                                        <p:strVal val="visible"/>
                                      </p:to>
                                    </p:set>
                                  </p:childTnLst>
                                </p:cTn>
                              </p:par>
                              <p:par>
                                <p:cTn id="1318" presetID="1" presetClass="entr" presetSubtype="0" fill="hold" nodeType="withEffect">
                                  <p:stCondLst>
                                    <p:cond delay="0"/>
                                  </p:stCondLst>
                                  <p:childTnLst>
                                    <p:set>
                                      <p:cBhvr>
                                        <p:cTn id="1319" dur="1" fill="hold">
                                          <p:stCondLst>
                                            <p:cond delay="0"/>
                                          </p:stCondLst>
                                        </p:cTn>
                                        <p:tgtEl>
                                          <p:spTgt spid="2218"/>
                                        </p:tgtEl>
                                        <p:attrNameLst>
                                          <p:attrName>style.visibility</p:attrName>
                                        </p:attrNameLst>
                                      </p:cBhvr>
                                      <p:to>
                                        <p:strVal val="visible"/>
                                      </p:to>
                                    </p:set>
                                  </p:childTnLst>
                                </p:cTn>
                              </p:par>
                              <p:par>
                                <p:cTn id="1320" presetID="1" presetClass="entr" presetSubtype="0" fill="hold" nodeType="withEffect">
                                  <p:stCondLst>
                                    <p:cond delay="0"/>
                                  </p:stCondLst>
                                  <p:childTnLst>
                                    <p:set>
                                      <p:cBhvr>
                                        <p:cTn id="1321" dur="1" fill="hold">
                                          <p:stCondLst>
                                            <p:cond delay="0"/>
                                          </p:stCondLst>
                                        </p:cTn>
                                        <p:tgtEl>
                                          <p:spTgt spid="2219"/>
                                        </p:tgtEl>
                                        <p:attrNameLst>
                                          <p:attrName>style.visibility</p:attrName>
                                        </p:attrNameLst>
                                      </p:cBhvr>
                                      <p:to>
                                        <p:strVal val="visible"/>
                                      </p:to>
                                    </p:set>
                                  </p:childTnLst>
                                </p:cTn>
                              </p:par>
                              <p:par>
                                <p:cTn id="1322" presetID="1" presetClass="entr" presetSubtype="0" fill="hold" nodeType="withEffect">
                                  <p:stCondLst>
                                    <p:cond delay="0"/>
                                  </p:stCondLst>
                                  <p:childTnLst>
                                    <p:set>
                                      <p:cBhvr>
                                        <p:cTn id="1323" dur="1" fill="hold">
                                          <p:stCondLst>
                                            <p:cond delay="0"/>
                                          </p:stCondLst>
                                        </p:cTn>
                                        <p:tgtEl>
                                          <p:spTgt spid="2223"/>
                                        </p:tgtEl>
                                        <p:attrNameLst>
                                          <p:attrName>style.visibility</p:attrName>
                                        </p:attrNameLst>
                                      </p:cBhvr>
                                      <p:to>
                                        <p:strVal val="visible"/>
                                      </p:to>
                                    </p:set>
                                  </p:childTnLst>
                                </p:cTn>
                              </p:par>
                              <p:par>
                                <p:cTn id="1324" presetID="1" presetClass="entr" presetSubtype="0" fill="hold" nodeType="withEffect">
                                  <p:stCondLst>
                                    <p:cond delay="0"/>
                                  </p:stCondLst>
                                  <p:childTnLst>
                                    <p:set>
                                      <p:cBhvr>
                                        <p:cTn id="1325" dur="1" fill="hold">
                                          <p:stCondLst>
                                            <p:cond delay="0"/>
                                          </p:stCondLst>
                                        </p:cTn>
                                        <p:tgtEl>
                                          <p:spTgt spid="2224"/>
                                        </p:tgtEl>
                                        <p:attrNameLst>
                                          <p:attrName>style.visibility</p:attrName>
                                        </p:attrNameLst>
                                      </p:cBhvr>
                                      <p:to>
                                        <p:strVal val="visible"/>
                                      </p:to>
                                    </p:set>
                                  </p:childTnLst>
                                </p:cTn>
                              </p:par>
                              <p:par>
                                <p:cTn id="1326" presetID="1" presetClass="entr" presetSubtype="0" fill="hold" nodeType="withEffect">
                                  <p:stCondLst>
                                    <p:cond delay="0"/>
                                  </p:stCondLst>
                                  <p:childTnLst>
                                    <p:set>
                                      <p:cBhvr>
                                        <p:cTn id="1327" dur="1" fill="hold">
                                          <p:stCondLst>
                                            <p:cond delay="0"/>
                                          </p:stCondLst>
                                        </p:cTn>
                                        <p:tgtEl>
                                          <p:spTgt spid="2228"/>
                                        </p:tgtEl>
                                        <p:attrNameLst>
                                          <p:attrName>style.visibility</p:attrName>
                                        </p:attrNameLst>
                                      </p:cBhvr>
                                      <p:to>
                                        <p:strVal val="visible"/>
                                      </p:to>
                                    </p:set>
                                  </p:childTnLst>
                                </p:cTn>
                              </p:par>
                              <p:par>
                                <p:cTn id="1328" presetID="1" presetClass="entr" presetSubtype="0" fill="hold" nodeType="withEffect">
                                  <p:stCondLst>
                                    <p:cond delay="0"/>
                                  </p:stCondLst>
                                  <p:childTnLst>
                                    <p:set>
                                      <p:cBhvr>
                                        <p:cTn id="1329" dur="1" fill="hold">
                                          <p:stCondLst>
                                            <p:cond delay="0"/>
                                          </p:stCondLst>
                                        </p:cTn>
                                        <p:tgtEl>
                                          <p:spTgt spid="2229"/>
                                        </p:tgtEl>
                                        <p:attrNameLst>
                                          <p:attrName>style.visibility</p:attrName>
                                        </p:attrNameLst>
                                      </p:cBhvr>
                                      <p:to>
                                        <p:strVal val="visible"/>
                                      </p:to>
                                    </p:set>
                                  </p:childTnLst>
                                </p:cTn>
                              </p:par>
                              <p:par>
                                <p:cTn id="1330" presetID="1" presetClass="entr" presetSubtype="0" fill="hold" nodeType="withEffect">
                                  <p:stCondLst>
                                    <p:cond delay="0"/>
                                  </p:stCondLst>
                                  <p:childTnLst>
                                    <p:set>
                                      <p:cBhvr>
                                        <p:cTn id="1331" dur="1" fill="hold">
                                          <p:stCondLst>
                                            <p:cond delay="0"/>
                                          </p:stCondLst>
                                        </p:cTn>
                                        <p:tgtEl>
                                          <p:spTgt spid="2233"/>
                                        </p:tgtEl>
                                        <p:attrNameLst>
                                          <p:attrName>style.visibility</p:attrName>
                                        </p:attrNameLst>
                                      </p:cBhvr>
                                      <p:to>
                                        <p:strVal val="visible"/>
                                      </p:to>
                                    </p:set>
                                  </p:childTnLst>
                                </p:cTn>
                              </p:par>
                              <p:par>
                                <p:cTn id="1332" presetID="1" presetClass="entr" presetSubtype="0" fill="hold" nodeType="withEffect">
                                  <p:stCondLst>
                                    <p:cond delay="0"/>
                                  </p:stCondLst>
                                  <p:childTnLst>
                                    <p:set>
                                      <p:cBhvr>
                                        <p:cTn id="1333" dur="1" fill="hold">
                                          <p:stCondLst>
                                            <p:cond delay="0"/>
                                          </p:stCondLst>
                                        </p:cTn>
                                        <p:tgtEl>
                                          <p:spTgt spid="2234"/>
                                        </p:tgtEl>
                                        <p:attrNameLst>
                                          <p:attrName>style.visibility</p:attrName>
                                        </p:attrNameLst>
                                      </p:cBhvr>
                                      <p:to>
                                        <p:strVal val="visible"/>
                                      </p:to>
                                    </p:set>
                                  </p:childTnLst>
                                </p:cTn>
                              </p:par>
                              <p:par>
                                <p:cTn id="1334" presetID="1" presetClass="entr" presetSubtype="0" fill="hold" nodeType="withEffect">
                                  <p:stCondLst>
                                    <p:cond delay="0"/>
                                  </p:stCondLst>
                                  <p:childTnLst>
                                    <p:set>
                                      <p:cBhvr>
                                        <p:cTn id="1335" dur="1" fill="hold">
                                          <p:stCondLst>
                                            <p:cond delay="0"/>
                                          </p:stCondLst>
                                        </p:cTn>
                                        <p:tgtEl>
                                          <p:spTgt spid="2238"/>
                                        </p:tgtEl>
                                        <p:attrNameLst>
                                          <p:attrName>style.visibility</p:attrName>
                                        </p:attrNameLst>
                                      </p:cBhvr>
                                      <p:to>
                                        <p:strVal val="visible"/>
                                      </p:to>
                                    </p:set>
                                  </p:childTnLst>
                                </p:cTn>
                              </p:par>
                              <p:par>
                                <p:cTn id="1336" presetID="1" presetClass="entr" presetSubtype="0" fill="hold" nodeType="withEffect">
                                  <p:stCondLst>
                                    <p:cond delay="0"/>
                                  </p:stCondLst>
                                  <p:childTnLst>
                                    <p:set>
                                      <p:cBhvr>
                                        <p:cTn id="1337" dur="1" fill="hold">
                                          <p:stCondLst>
                                            <p:cond delay="0"/>
                                          </p:stCondLst>
                                        </p:cTn>
                                        <p:tgtEl>
                                          <p:spTgt spid="2239"/>
                                        </p:tgtEl>
                                        <p:attrNameLst>
                                          <p:attrName>style.visibility</p:attrName>
                                        </p:attrNameLst>
                                      </p:cBhvr>
                                      <p:to>
                                        <p:strVal val="visible"/>
                                      </p:to>
                                    </p:set>
                                  </p:childTnLst>
                                </p:cTn>
                              </p:par>
                              <p:par>
                                <p:cTn id="1338" presetID="1" presetClass="entr" presetSubtype="0" fill="hold" nodeType="withEffect">
                                  <p:stCondLst>
                                    <p:cond delay="0"/>
                                  </p:stCondLst>
                                  <p:childTnLst>
                                    <p:set>
                                      <p:cBhvr>
                                        <p:cTn id="1339" dur="1" fill="hold">
                                          <p:stCondLst>
                                            <p:cond delay="0"/>
                                          </p:stCondLst>
                                        </p:cTn>
                                        <p:tgtEl>
                                          <p:spTgt spid="2243"/>
                                        </p:tgtEl>
                                        <p:attrNameLst>
                                          <p:attrName>style.visibility</p:attrName>
                                        </p:attrNameLst>
                                      </p:cBhvr>
                                      <p:to>
                                        <p:strVal val="visible"/>
                                      </p:to>
                                    </p:set>
                                  </p:childTnLst>
                                </p:cTn>
                              </p:par>
                              <p:par>
                                <p:cTn id="1340" presetID="1" presetClass="entr" presetSubtype="0" fill="hold" nodeType="withEffect">
                                  <p:stCondLst>
                                    <p:cond delay="0"/>
                                  </p:stCondLst>
                                  <p:childTnLst>
                                    <p:set>
                                      <p:cBhvr>
                                        <p:cTn id="1341" dur="1" fill="hold">
                                          <p:stCondLst>
                                            <p:cond delay="0"/>
                                          </p:stCondLst>
                                        </p:cTn>
                                        <p:tgtEl>
                                          <p:spTgt spid="2244"/>
                                        </p:tgtEl>
                                        <p:attrNameLst>
                                          <p:attrName>style.visibility</p:attrName>
                                        </p:attrNameLst>
                                      </p:cBhvr>
                                      <p:to>
                                        <p:strVal val="visible"/>
                                      </p:to>
                                    </p:set>
                                  </p:childTnLst>
                                </p:cTn>
                              </p:par>
                              <p:par>
                                <p:cTn id="1342" presetID="1" presetClass="entr" presetSubtype="0" fill="hold" nodeType="withEffect">
                                  <p:stCondLst>
                                    <p:cond delay="0"/>
                                  </p:stCondLst>
                                  <p:childTnLst>
                                    <p:set>
                                      <p:cBhvr>
                                        <p:cTn id="1343" dur="1" fill="hold">
                                          <p:stCondLst>
                                            <p:cond delay="0"/>
                                          </p:stCondLst>
                                        </p:cTn>
                                        <p:tgtEl>
                                          <p:spTgt spid="2248"/>
                                        </p:tgtEl>
                                        <p:attrNameLst>
                                          <p:attrName>style.visibility</p:attrName>
                                        </p:attrNameLst>
                                      </p:cBhvr>
                                      <p:to>
                                        <p:strVal val="visible"/>
                                      </p:to>
                                    </p:set>
                                  </p:childTnLst>
                                </p:cTn>
                              </p:par>
                              <p:par>
                                <p:cTn id="1344" presetID="1" presetClass="entr" presetSubtype="0" fill="hold" nodeType="withEffect">
                                  <p:stCondLst>
                                    <p:cond delay="0"/>
                                  </p:stCondLst>
                                  <p:childTnLst>
                                    <p:set>
                                      <p:cBhvr>
                                        <p:cTn id="1345" dur="1" fill="hold">
                                          <p:stCondLst>
                                            <p:cond delay="0"/>
                                          </p:stCondLst>
                                        </p:cTn>
                                        <p:tgtEl>
                                          <p:spTgt spid="2249"/>
                                        </p:tgtEl>
                                        <p:attrNameLst>
                                          <p:attrName>style.visibility</p:attrName>
                                        </p:attrNameLst>
                                      </p:cBhvr>
                                      <p:to>
                                        <p:strVal val="visible"/>
                                      </p:to>
                                    </p:set>
                                  </p:childTnLst>
                                </p:cTn>
                              </p:par>
                              <p:par>
                                <p:cTn id="1346" presetID="1" presetClass="entr" presetSubtype="0" fill="hold" nodeType="withEffect">
                                  <p:stCondLst>
                                    <p:cond delay="0"/>
                                  </p:stCondLst>
                                  <p:childTnLst>
                                    <p:set>
                                      <p:cBhvr>
                                        <p:cTn id="1347" dur="1" fill="hold">
                                          <p:stCondLst>
                                            <p:cond delay="0"/>
                                          </p:stCondLst>
                                        </p:cTn>
                                        <p:tgtEl>
                                          <p:spTgt spid="2253"/>
                                        </p:tgtEl>
                                        <p:attrNameLst>
                                          <p:attrName>style.visibility</p:attrName>
                                        </p:attrNameLst>
                                      </p:cBhvr>
                                      <p:to>
                                        <p:strVal val="visible"/>
                                      </p:to>
                                    </p:set>
                                  </p:childTnLst>
                                </p:cTn>
                              </p:par>
                              <p:par>
                                <p:cTn id="1348" presetID="1" presetClass="entr" presetSubtype="0" fill="hold" nodeType="withEffect">
                                  <p:stCondLst>
                                    <p:cond delay="0"/>
                                  </p:stCondLst>
                                  <p:childTnLst>
                                    <p:set>
                                      <p:cBhvr>
                                        <p:cTn id="1349" dur="1" fill="hold">
                                          <p:stCondLst>
                                            <p:cond delay="0"/>
                                          </p:stCondLst>
                                        </p:cTn>
                                        <p:tgtEl>
                                          <p:spTgt spid="2254"/>
                                        </p:tgtEl>
                                        <p:attrNameLst>
                                          <p:attrName>style.visibility</p:attrName>
                                        </p:attrNameLst>
                                      </p:cBhvr>
                                      <p:to>
                                        <p:strVal val="visible"/>
                                      </p:to>
                                    </p:set>
                                  </p:childTnLst>
                                </p:cTn>
                              </p:par>
                              <p:par>
                                <p:cTn id="1350" presetID="1" presetClass="entr" presetSubtype="0" fill="hold" nodeType="withEffect">
                                  <p:stCondLst>
                                    <p:cond delay="0"/>
                                  </p:stCondLst>
                                  <p:childTnLst>
                                    <p:set>
                                      <p:cBhvr>
                                        <p:cTn id="1351" dur="1" fill="hold">
                                          <p:stCondLst>
                                            <p:cond delay="0"/>
                                          </p:stCondLst>
                                        </p:cTn>
                                        <p:tgtEl>
                                          <p:spTgt spid="2258"/>
                                        </p:tgtEl>
                                        <p:attrNameLst>
                                          <p:attrName>style.visibility</p:attrName>
                                        </p:attrNameLst>
                                      </p:cBhvr>
                                      <p:to>
                                        <p:strVal val="visible"/>
                                      </p:to>
                                    </p:set>
                                  </p:childTnLst>
                                </p:cTn>
                              </p:par>
                              <p:par>
                                <p:cTn id="1352" presetID="1" presetClass="entr" presetSubtype="0" fill="hold" nodeType="withEffect">
                                  <p:stCondLst>
                                    <p:cond delay="0"/>
                                  </p:stCondLst>
                                  <p:childTnLst>
                                    <p:set>
                                      <p:cBhvr>
                                        <p:cTn id="1353" dur="1" fill="hold">
                                          <p:stCondLst>
                                            <p:cond delay="0"/>
                                          </p:stCondLst>
                                        </p:cTn>
                                        <p:tgtEl>
                                          <p:spTgt spid="2259"/>
                                        </p:tgtEl>
                                        <p:attrNameLst>
                                          <p:attrName>style.visibility</p:attrName>
                                        </p:attrNameLst>
                                      </p:cBhvr>
                                      <p:to>
                                        <p:strVal val="visible"/>
                                      </p:to>
                                    </p:set>
                                  </p:childTnLst>
                                </p:cTn>
                              </p:par>
                              <p:par>
                                <p:cTn id="1354" presetID="1" presetClass="entr" presetSubtype="0" fill="hold" nodeType="withEffect">
                                  <p:stCondLst>
                                    <p:cond delay="0"/>
                                  </p:stCondLst>
                                  <p:childTnLst>
                                    <p:set>
                                      <p:cBhvr>
                                        <p:cTn id="1355" dur="1" fill="hold">
                                          <p:stCondLst>
                                            <p:cond delay="0"/>
                                          </p:stCondLst>
                                        </p:cTn>
                                        <p:tgtEl>
                                          <p:spTgt spid="2263"/>
                                        </p:tgtEl>
                                        <p:attrNameLst>
                                          <p:attrName>style.visibility</p:attrName>
                                        </p:attrNameLst>
                                      </p:cBhvr>
                                      <p:to>
                                        <p:strVal val="visible"/>
                                      </p:to>
                                    </p:set>
                                  </p:childTnLst>
                                </p:cTn>
                              </p:par>
                              <p:par>
                                <p:cTn id="1356" presetID="1" presetClass="entr" presetSubtype="0" fill="hold" nodeType="withEffect">
                                  <p:stCondLst>
                                    <p:cond delay="0"/>
                                  </p:stCondLst>
                                  <p:childTnLst>
                                    <p:set>
                                      <p:cBhvr>
                                        <p:cTn id="1357" dur="1" fill="hold">
                                          <p:stCondLst>
                                            <p:cond delay="0"/>
                                          </p:stCondLst>
                                        </p:cTn>
                                        <p:tgtEl>
                                          <p:spTgt spid="2264"/>
                                        </p:tgtEl>
                                        <p:attrNameLst>
                                          <p:attrName>style.visibility</p:attrName>
                                        </p:attrNameLst>
                                      </p:cBhvr>
                                      <p:to>
                                        <p:strVal val="visible"/>
                                      </p:to>
                                    </p:set>
                                  </p:childTnLst>
                                </p:cTn>
                              </p:par>
                              <p:par>
                                <p:cTn id="1358" presetID="1" presetClass="entr" presetSubtype="0" fill="hold" nodeType="withEffect">
                                  <p:stCondLst>
                                    <p:cond delay="0"/>
                                  </p:stCondLst>
                                  <p:childTnLst>
                                    <p:set>
                                      <p:cBhvr>
                                        <p:cTn id="1359" dur="1" fill="hold">
                                          <p:stCondLst>
                                            <p:cond delay="0"/>
                                          </p:stCondLst>
                                        </p:cTn>
                                        <p:tgtEl>
                                          <p:spTgt spid="2268"/>
                                        </p:tgtEl>
                                        <p:attrNameLst>
                                          <p:attrName>style.visibility</p:attrName>
                                        </p:attrNameLst>
                                      </p:cBhvr>
                                      <p:to>
                                        <p:strVal val="visible"/>
                                      </p:to>
                                    </p:set>
                                  </p:childTnLst>
                                </p:cTn>
                              </p:par>
                              <p:par>
                                <p:cTn id="1360" presetID="1" presetClass="entr" presetSubtype="0" fill="hold" nodeType="withEffect">
                                  <p:stCondLst>
                                    <p:cond delay="0"/>
                                  </p:stCondLst>
                                  <p:childTnLst>
                                    <p:set>
                                      <p:cBhvr>
                                        <p:cTn id="1361" dur="1" fill="hold">
                                          <p:stCondLst>
                                            <p:cond delay="0"/>
                                          </p:stCondLst>
                                        </p:cTn>
                                        <p:tgtEl>
                                          <p:spTgt spid="2269"/>
                                        </p:tgtEl>
                                        <p:attrNameLst>
                                          <p:attrName>style.visibility</p:attrName>
                                        </p:attrNameLst>
                                      </p:cBhvr>
                                      <p:to>
                                        <p:strVal val="visible"/>
                                      </p:to>
                                    </p:set>
                                  </p:childTnLst>
                                </p:cTn>
                              </p:par>
                              <p:par>
                                <p:cTn id="1362" presetID="1" presetClass="entr" presetSubtype="0" fill="hold" nodeType="withEffect">
                                  <p:stCondLst>
                                    <p:cond delay="0"/>
                                  </p:stCondLst>
                                  <p:childTnLst>
                                    <p:set>
                                      <p:cBhvr>
                                        <p:cTn id="1363" dur="1" fill="hold">
                                          <p:stCondLst>
                                            <p:cond delay="0"/>
                                          </p:stCondLst>
                                        </p:cTn>
                                        <p:tgtEl>
                                          <p:spTgt spid="2273"/>
                                        </p:tgtEl>
                                        <p:attrNameLst>
                                          <p:attrName>style.visibility</p:attrName>
                                        </p:attrNameLst>
                                      </p:cBhvr>
                                      <p:to>
                                        <p:strVal val="visible"/>
                                      </p:to>
                                    </p:set>
                                  </p:childTnLst>
                                </p:cTn>
                              </p:par>
                              <p:par>
                                <p:cTn id="1364" presetID="1" presetClass="entr" presetSubtype="0" fill="hold" nodeType="withEffect">
                                  <p:stCondLst>
                                    <p:cond delay="0"/>
                                  </p:stCondLst>
                                  <p:childTnLst>
                                    <p:set>
                                      <p:cBhvr>
                                        <p:cTn id="1365" dur="1" fill="hold">
                                          <p:stCondLst>
                                            <p:cond delay="0"/>
                                          </p:stCondLst>
                                        </p:cTn>
                                        <p:tgtEl>
                                          <p:spTgt spid="2274"/>
                                        </p:tgtEl>
                                        <p:attrNameLst>
                                          <p:attrName>style.visibility</p:attrName>
                                        </p:attrNameLst>
                                      </p:cBhvr>
                                      <p:to>
                                        <p:strVal val="visible"/>
                                      </p:to>
                                    </p:set>
                                  </p:childTnLst>
                                </p:cTn>
                              </p:par>
                              <p:par>
                                <p:cTn id="1366" presetID="1" presetClass="entr" presetSubtype="0" fill="hold" nodeType="withEffect">
                                  <p:stCondLst>
                                    <p:cond delay="0"/>
                                  </p:stCondLst>
                                  <p:childTnLst>
                                    <p:set>
                                      <p:cBhvr>
                                        <p:cTn id="1367" dur="1" fill="hold">
                                          <p:stCondLst>
                                            <p:cond delay="0"/>
                                          </p:stCondLst>
                                        </p:cTn>
                                        <p:tgtEl>
                                          <p:spTgt spid="2278"/>
                                        </p:tgtEl>
                                        <p:attrNameLst>
                                          <p:attrName>style.visibility</p:attrName>
                                        </p:attrNameLst>
                                      </p:cBhvr>
                                      <p:to>
                                        <p:strVal val="visible"/>
                                      </p:to>
                                    </p:set>
                                  </p:childTnLst>
                                </p:cTn>
                              </p:par>
                              <p:par>
                                <p:cTn id="1368" presetID="1" presetClass="entr" presetSubtype="0" fill="hold" nodeType="withEffect">
                                  <p:stCondLst>
                                    <p:cond delay="0"/>
                                  </p:stCondLst>
                                  <p:childTnLst>
                                    <p:set>
                                      <p:cBhvr>
                                        <p:cTn id="1369" dur="1" fill="hold">
                                          <p:stCondLst>
                                            <p:cond delay="0"/>
                                          </p:stCondLst>
                                        </p:cTn>
                                        <p:tgtEl>
                                          <p:spTgt spid="2279"/>
                                        </p:tgtEl>
                                        <p:attrNameLst>
                                          <p:attrName>style.visibility</p:attrName>
                                        </p:attrNameLst>
                                      </p:cBhvr>
                                      <p:to>
                                        <p:strVal val="visible"/>
                                      </p:to>
                                    </p:set>
                                  </p:childTnLst>
                                </p:cTn>
                              </p:par>
                              <p:par>
                                <p:cTn id="1370" presetID="1" presetClass="entr" presetSubtype="0" fill="hold" nodeType="withEffect">
                                  <p:stCondLst>
                                    <p:cond delay="0"/>
                                  </p:stCondLst>
                                  <p:childTnLst>
                                    <p:set>
                                      <p:cBhvr>
                                        <p:cTn id="1371" dur="1" fill="hold">
                                          <p:stCondLst>
                                            <p:cond delay="0"/>
                                          </p:stCondLst>
                                        </p:cTn>
                                        <p:tgtEl>
                                          <p:spTgt spid="2283"/>
                                        </p:tgtEl>
                                        <p:attrNameLst>
                                          <p:attrName>style.visibility</p:attrName>
                                        </p:attrNameLst>
                                      </p:cBhvr>
                                      <p:to>
                                        <p:strVal val="visible"/>
                                      </p:to>
                                    </p:set>
                                  </p:childTnLst>
                                </p:cTn>
                              </p:par>
                              <p:par>
                                <p:cTn id="1372" presetID="1" presetClass="entr" presetSubtype="0" fill="hold" nodeType="withEffect">
                                  <p:stCondLst>
                                    <p:cond delay="0"/>
                                  </p:stCondLst>
                                  <p:childTnLst>
                                    <p:set>
                                      <p:cBhvr>
                                        <p:cTn id="1373" dur="1" fill="hold">
                                          <p:stCondLst>
                                            <p:cond delay="0"/>
                                          </p:stCondLst>
                                        </p:cTn>
                                        <p:tgtEl>
                                          <p:spTgt spid="2284"/>
                                        </p:tgtEl>
                                        <p:attrNameLst>
                                          <p:attrName>style.visibility</p:attrName>
                                        </p:attrNameLst>
                                      </p:cBhvr>
                                      <p:to>
                                        <p:strVal val="visible"/>
                                      </p:to>
                                    </p:set>
                                  </p:childTnLst>
                                </p:cTn>
                              </p:par>
                              <p:par>
                                <p:cTn id="1374" presetID="1" presetClass="entr" presetSubtype="0" fill="hold" nodeType="withEffect">
                                  <p:stCondLst>
                                    <p:cond delay="0"/>
                                  </p:stCondLst>
                                  <p:childTnLst>
                                    <p:set>
                                      <p:cBhvr>
                                        <p:cTn id="1375" dur="1" fill="hold">
                                          <p:stCondLst>
                                            <p:cond delay="0"/>
                                          </p:stCondLst>
                                        </p:cTn>
                                        <p:tgtEl>
                                          <p:spTgt spid="2288"/>
                                        </p:tgtEl>
                                        <p:attrNameLst>
                                          <p:attrName>style.visibility</p:attrName>
                                        </p:attrNameLst>
                                      </p:cBhvr>
                                      <p:to>
                                        <p:strVal val="visible"/>
                                      </p:to>
                                    </p:set>
                                  </p:childTnLst>
                                </p:cTn>
                              </p:par>
                              <p:par>
                                <p:cTn id="1376" presetID="1" presetClass="entr" presetSubtype="0" fill="hold" nodeType="withEffect">
                                  <p:stCondLst>
                                    <p:cond delay="0"/>
                                  </p:stCondLst>
                                  <p:childTnLst>
                                    <p:set>
                                      <p:cBhvr>
                                        <p:cTn id="1377" dur="1" fill="hold">
                                          <p:stCondLst>
                                            <p:cond delay="0"/>
                                          </p:stCondLst>
                                        </p:cTn>
                                        <p:tgtEl>
                                          <p:spTgt spid="2289"/>
                                        </p:tgtEl>
                                        <p:attrNameLst>
                                          <p:attrName>style.visibility</p:attrName>
                                        </p:attrNameLst>
                                      </p:cBhvr>
                                      <p:to>
                                        <p:strVal val="visible"/>
                                      </p:to>
                                    </p:set>
                                  </p:childTnLst>
                                </p:cTn>
                              </p:par>
                              <p:par>
                                <p:cTn id="1378" presetID="1" presetClass="entr" presetSubtype="0" fill="hold" nodeType="withEffect">
                                  <p:stCondLst>
                                    <p:cond delay="0"/>
                                  </p:stCondLst>
                                  <p:childTnLst>
                                    <p:set>
                                      <p:cBhvr>
                                        <p:cTn id="1379" dur="1" fill="hold">
                                          <p:stCondLst>
                                            <p:cond delay="0"/>
                                          </p:stCondLst>
                                        </p:cTn>
                                        <p:tgtEl>
                                          <p:spTgt spid="2293"/>
                                        </p:tgtEl>
                                        <p:attrNameLst>
                                          <p:attrName>style.visibility</p:attrName>
                                        </p:attrNameLst>
                                      </p:cBhvr>
                                      <p:to>
                                        <p:strVal val="visible"/>
                                      </p:to>
                                    </p:set>
                                  </p:childTnLst>
                                </p:cTn>
                              </p:par>
                              <p:par>
                                <p:cTn id="1380" presetID="1" presetClass="entr" presetSubtype="0" fill="hold" nodeType="withEffect">
                                  <p:stCondLst>
                                    <p:cond delay="0"/>
                                  </p:stCondLst>
                                  <p:childTnLst>
                                    <p:set>
                                      <p:cBhvr>
                                        <p:cTn id="1381" dur="1" fill="hold">
                                          <p:stCondLst>
                                            <p:cond delay="0"/>
                                          </p:stCondLst>
                                        </p:cTn>
                                        <p:tgtEl>
                                          <p:spTgt spid="2294"/>
                                        </p:tgtEl>
                                        <p:attrNameLst>
                                          <p:attrName>style.visibility</p:attrName>
                                        </p:attrNameLst>
                                      </p:cBhvr>
                                      <p:to>
                                        <p:strVal val="visible"/>
                                      </p:to>
                                    </p:set>
                                  </p:childTnLst>
                                </p:cTn>
                              </p:par>
                              <p:par>
                                <p:cTn id="1382" presetID="1" presetClass="entr" presetSubtype="0" fill="hold" nodeType="withEffect">
                                  <p:stCondLst>
                                    <p:cond delay="0"/>
                                  </p:stCondLst>
                                  <p:childTnLst>
                                    <p:set>
                                      <p:cBhvr>
                                        <p:cTn id="1383" dur="1" fill="hold">
                                          <p:stCondLst>
                                            <p:cond delay="0"/>
                                          </p:stCondLst>
                                        </p:cTn>
                                        <p:tgtEl>
                                          <p:spTgt spid="2298"/>
                                        </p:tgtEl>
                                        <p:attrNameLst>
                                          <p:attrName>style.visibility</p:attrName>
                                        </p:attrNameLst>
                                      </p:cBhvr>
                                      <p:to>
                                        <p:strVal val="visible"/>
                                      </p:to>
                                    </p:set>
                                  </p:childTnLst>
                                </p:cTn>
                              </p:par>
                              <p:par>
                                <p:cTn id="1384" presetID="1" presetClass="entr" presetSubtype="0" fill="hold" nodeType="withEffect">
                                  <p:stCondLst>
                                    <p:cond delay="0"/>
                                  </p:stCondLst>
                                  <p:childTnLst>
                                    <p:set>
                                      <p:cBhvr>
                                        <p:cTn id="1385" dur="1" fill="hold">
                                          <p:stCondLst>
                                            <p:cond delay="0"/>
                                          </p:stCondLst>
                                        </p:cTn>
                                        <p:tgtEl>
                                          <p:spTgt spid="2299"/>
                                        </p:tgtEl>
                                        <p:attrNameLst>
                                          <p:attrName>style.visibility</p:attrName>
                                        </p:attrNameLst>
                                      </p:cBhvr>
                                      <p:to>
                                        <p:strVal val="visible"/>
                                      </p:to>
                                    </p:set>
                                  </p:childTnLst>
                                </p:cTn>
                              </p:par>
                              <p:par>
                                <p:cTn id="1386" presetID="1" presetClass="entr" presetSubtype="0" fill="hold" nodeType="withEffect">
                                  <p:stCondLst>
                                    <p:cond delay="0"/>
                                  </p:stCondLst>
                                  <p:childTnLst>
                                    <p:set>
                                      <p:cBhvr>
                                        <p:cTn id="1387" dur="1" fill="hold">
                                          <p:stCondLst>
                                            <p:cond delay="0"/>
                                          </p:stCondLst>
                                        </p:cTn>
                                        <p:tgtEl>
                                          <p:spTgt spid="2303"/>
                                        </p:tgtEl>
                                        <p:attrNameLst>
                                          <p:attrName>style.visibility</p:attrName>
                                        </p:attrNameLst>
                                      </p:cBhvr>
                                      <p:to>
                                        <p:strVal val="visible"/>
                                      </p:to>
                                    </p:set>
                                  </p:childTnLst>
                                </p:cTn>
                              </p:par>
                              <p:par>
                                <p:cTn id="1388" presetID="1" presetClass="entr" presetSubtype="0" fill="hold" nodeType="withEffect">
                                  <p:stCondLst>
                                    <p:cond delay="0"/>
                                  </p:stCondLst>
                                  <p:childTnLst>
                                    <p:set>
                                      <p:cBhvr>
                                        <p:cTn id="1389" dur="1" fill="hold">
                                          <p:stCondLst>
                                            <p:cond delay="0"/>
                                          </p:stCondLst>
                                        </p:cTn>
                                        <p:tgtEl>
                                          <p:spTgt spid="2304"/>
                                        </p:tgtEl>
                                        <p:attrNameLst>
                                          <p:attrName>style.visibility</p:attrName>
                                        </p:attrNameLst>
                                      </p:cBhvr>
                                      <p:to>
                                        <p:strVal val="visible"/>
                                      </p:to>
                                    </p:set>
                                  </p:childTnLst>
                                </p:cTn>
                              </p:par>
                              <p:par>
                                <p:cTn id="1390" presetID="1" presetClass="entr" presetSubtype="0" fill="hold" nodeType="withEffect">
                                  <p:stCondLst>
                                    <p:cond delay="0"/>
                                  </p:stCondLst>
                                  <p:childTnLst>
                                    <p:set>
                                      <p:cBhvr>
                                        <p:cTn id="1391" dur="1" fill="hold">
                                          <p:stCondLst>
                                            <p:cond delay="0"/>
                                          </p:stCondLst>
                                        </p:cTn>
                                        <p:tgtEl>
                                          <p:spTgt spid="2308"/>
                                        </p:tgtEl>
                                        <p:attrNameLst>
                                          <p:attrName>style.visibility</p:attrName>
                                        </p:attrNameLst>
                                      </p:cBhvr>
                                      <p:to>
                                        <p:strVal val="visible"/>
                                      </p:to>
                                    </p:set>
                                  </p:childTnLst>
                                </p:cTn>
                              </p:par>
                              <p:par>
                                <p:cTn id="1392" presetID="1" presetClass="entr" presetSubtype="0" fill="hold" nodeType="withEffect">
                                  <p:stCondLst>
                                    <p:cond delay="0"/>
                                  </p:stCondLst>
                                  <p:childTnLst>
                                    <p:set>
                                      <p:cBhvr>
                                        <p:cTn id="1393" dur="1" fill="hold">
                                          <p:stCondLst>
                                            <p:cond delay="0"/>
                                          </p:stCondLst>
                                        </p:cTn>
                                        <p:tgtEl>
                                          <p:spTgt spid="2309"/>
                                        </p:tgtEl>
                                        <p:attrNameLst>
                                          <p:attrName>style.visibility</p:attrName>
                                        </p:attrNameLst>
                                      </p:cBhvr>
                                      <p:to>
                                        <p:strVal val="visible"/>
                                      </p:to>
                                    </p:set>
                                  </p:childTnLst>
                                </p:cTn>
                              </p:par>
                              <p:par>
                                <p:cTn id="1394" presetID="1" presetClass="entr" presetSubtype="0" fill="hold" nodeType="withEffect">
                                  <p:stCondLst>
                                    <p:cond delay="0"/>
                                  </p:stCondLst>
                                  <p:childTnLst>
                                    <p:set>
                                      <p:cBhvr>
                                        <p:cTn id="1395" dur="1" fill="hold">
                                          <p:stCondLst>
                                            <p:cond delay="0"/>
                                          </p:stCondLst>
                                        </p:cTn>
                                        <p:tgtEl>
                                          <p:spTgt spid="2313"/>
                                        </p:tgtEl>
                                        <p:attrNameLst>
                                          <p:attrName>style.visibility</p:attrName>
                                        </p:attrNameLst>
                                      </p:cBhvr>
                                      <p:to>
                                        <p:strVal val="visible"/>
                                      </p:to>
                                    </p:set>
                                  </p:childTnLst>
                                </p:cTn>
                              </p:par>
                              <p:par>
                                <p:cTn id="1396" presetID="1" presetClass="entr" presetSubtype="0" fill="hold" nodeType="withEffect">
                                  <p:stCondLst>
                                    <p:cond delay="0"/>
                                  </p:stCondLst>
                                  <p:childTnLst>
                                    <p:set>
                                      <p:cBhvr>
                                        <p:cTn id="1397" dur="1" fill="hold">
                                          <p:stCondLst>
                                            <p:cond delay="0"/>
                                          </p:stCondLst>
                                        </p:cTn>
                                        <p:tgtEl>
                                          <p:spTgt spid="2314"/>
                                        </p:tgtEl>
                                        <p:attrNameLst>
                                          <p:attrName>style.visibility</p:attrName>
                                        </p:attrNameLst>
                                      </p:cBhvr>
                                      <p:to>
                                        <p:strVal val="visible"/>
                                      </p:to>
                                    </p:set>
                                  </p:childTnLst>
                                </p:cTn>
                              </p:par>
                              <p:par>
                                <p:cTn id="1398" presetID="1" presetClass="entr" presetSubtype="0" fill="hold" nodeType="withEffect">
                                  <p:stCondLst>
                                    <p:cond delay="0"/>
                                  </p:stCondLst>
                                  <p:childTnLst>
                                    <p:set>
                                      <p:cBhvr>
                                        <p:cTn id="1399" dur="1" fill="hold">
                                          <p:stCondLst>
                                            <p:cond delay="0"/>
                                          </p:stCondLst>
                                        </p:cTn>
                                        <p:tgtEl>
                                          <p:spTgt spid="2318"/>
                                        </p:tgtEl>
                                        <p:attrNameLst>
                                          <p:attrName>style.visibility</p:attrName>
                                        </p:attrNameLst>
                                      </p:cBhvr>
                                      <p:to>
                                        <p:strVal val="visible"/>
                                      </p:to>
                                    </p:set>
                                  </p:childTnLst>
                                </p:cTn>
                              </p:par>
                              <p:par>
                                <p:cTn id="1400" presetID="1" presetClass="entr" presetSubtype="0" fill="hold" nodeType="withEffect">
                                  <p:stCondLst>
                                    <p:cond delay="0"/>
                                  </p:stCondLst>
                                  <p:childTnLst>
                                    <p:set>
                                      <p:cBhvr>
                                        <p:cTn id="1401" dur="1" fill="hold">
                                          <p:stCondLst>
                                            <p:cond delay="0"/>
                                          </p:stCondLst>
                                        </p:cTn>
                                        <p:tgtEl>
                                          <p:spTgt spid="2319"/>
                                        </p:tgtEl>
                                        <p:attrNameLst>
                                          <p:attrName>style.visibility</p:attrName>
                                        </p:attrNameLst>
                                      </p:cBhvr>
                                      <p:to>
                                        <p:strVal val="visible"/>
                                      </p:to>
                                    </p:set>
                                  </p:childTnLst>
                                </p:cTn>
                              </p:par>
                              <p:par>
                                <p:cTn id="1402" presetID="1" presetClass="entr" presetSubtype="0" fill="hold" nodeType="withEffect">
                                  <p:stCondLst>
                                    <p:cond delay="0"/>
                                  </p:stCondLst>
                                  <p:childTnLst>
                                    <p:set>
                                      <p:cBhvr>
                                        <p:cTn id="1403" dur="1" fill="hold">
                                          <p:stCondLst>
                                            <p:cond delay="0"/>
                                          </p:stCondLst>
                                        </p:cTn>
                                        <p:tgtEl>
                                          <p:spTgt spid="2323"/>
                                        </p:tgtEl>
                                        <p:attrNameLst>
                                          <p:attrName>style.visibility</p:attrName>
                                        </p:attrNameLst>
                                      </p:cBhvr>
                                      <p:to>
                                        <p:strVal val="visible"/>
                                      </p:to>
                                    </p:set>
                                  </p:childTnLst>
                                </p:cTn>
                              </p:par>
                              <p:par>
                                <p:cTn id="1404" presetID="1" presetClass="entr" presetSubtype="0" fill="hold" nodeType="withEffect">
                                  <p:stCondLst>
                                    <p:cond delay="0"/>
                                  </p:stCondLst>
                                  <p:childTnLst>
                                    <p:set>
                                      <p:cBhvr>
                                        <p:cTn id="1405" dur="1" fill="hold">
                                          <p:stCondLst>
                                            <p:cond delay="0"/>
                                          </p:stCondLst>
                                        </p:cTn>
                                        <p:tgtEl>
                                          <p:spTgt spid="2324"/>
                                        </p:tgtEl>
                                        <p:attrNameLst>
                                          <p:attrName>style.visibility</p:attrName>
                                        </p:attrNameLst>
                                      </p:cBhvr>
                                      <p:to>
                                        <p:strVal val="visible"/>
                                      </p:to>
                                    </p:set>
                                  </p:childTnLst>
                                </p:cTn>
                              </p:par>
                              <p:par>
                                <p:cTn id="1406" presetID="1" presetClass="entr" presetSubtype="0" fill="hold" nodeType="withEffect">
                                  <p:stCondLst>
                                    <p:cond delay="0"/>
                                  </p:stCondLst>
                                  <p:childTnLst>
                                    <p:set>
                                      <p:cBhvr>
                                        <p:cTn id="1407" dur="1" fill="hold">
                                          <p:stCondLst>
                                            <p:cond delay="0"/>
                                          </p:stCondLst>
                                        </p:cTn>
                                        <p:tgtEl>
                                          <p:spTgt spid="2328"/>
                                        </p:tgtEl>
                                        <p:attrNameLst>
                                          <p:attrName>style.visibility</p:attrName>
                                        </p:attrNameLst>
                                      </p:cBhvr>
                                      <p:to>
                                        <p:strVal val="visible"/>
                                      </p:to>
                                    </p:set>
                                  </p:childTnLst>
                                </p:cTn>
                              </p:par>
                              <p:par>
                                <p:cTn id="1408" presetID="1" presetClass="entr" presetSubtype="0" fill="hold" nodeType="withEffect">
                                  <p:stCondLst>
                                    <p:cond delay="0"/>
                                  </p:stCondLst>
                                  <p:childTnLst>
                                    <p:set>
                                      <p:cBhvr>
                                        <p:cTn id="1409" dur="1" fill="hold">
                                          <p:stCondLst>
                                            <p:cond delay="0"/>
                                          </p:stCondLst>
                                        </p:cTn>
                                        <p:tgtEl>
                                          <p:spTgt spid="2329"/>
                                        </p:tgtEl>
                                        <p:attrNameLst>
                                          <p:attrName>style.visibility</p:attrName>
                                        </p:attrNameLst>
                                      </p:cBhvr>
                                      <p:to>
                                        <p:strVal val="visible"/>
                                      </p:to>
                                    </p:set>
                                  </p:childTnLst>
                                </p:cTn>
                              </p:par>
                              <p:par>
                                <p:cTn id="1410" presetID="1" presetClass="entr" presetSubtype="0" fill="hold" nodeType="withEffect">
                                  <p:stCondLst>
                                    <p:cond delay="0"/>
                                  </p:stCondLst>
                                  <p:childTnLst>
                                    <p:set>
                                      <p:cBhvr>
                                        <p:cTn id="1411" dur="1" fill="hold">
                                          <p:stCondLst>
                                            <p:cond delay="0"/>
                                          </p:stCondLst>
                                        </p:cTn>
                                        <p:tgtEl>
                                          <p:spTgt spid="2333"/>
                                        </p:tgtEl>
                                        <p:attrNameLst>
                                          <p:attrName>style.visibility</p:attrName>
                                        </p:attrNameLst>
                                      </p:cBhvr>
                                      <p:to>
                                        <p:strVal val="visible"/>
                                      </p:to>
                                    </p:set>
                                  </p:childTnLst>
                                </p:cTn>
                              </p:par>
                              <p:par>
                                <p:cTn id="1412" presetID="1" presetClass="entr" presetSubtype="0" fill="hold" nodeType="withEffect">
                                  <p:stCondLst>
                                    <p:cond delay="0"/>
                                  </p:stCondLst>
                                  <p:childTnLst>
                                    <p:set>
                                      <p:cBhvr>
                                        <p:cTn id="1413" dur="1" fill="hold">
                                          <p:stCondLst>
                                            <p:cond delay="0"/>
                                          </p:stCondLst>
                                        </p:cTn>
                                        <p:tgtEl>
                                          <p:spTgt spid="2334"/>
                                        </p:tgtEl>
                                        <p:attrNameLst>
                                          <p:attrName>style.visibility</p:attrName>
                                        </p:attrNameLst>
                                      </p:cBhvr>
                                      <p:to>
                                        <p:strVal val="visible"/>
                                      </p:to>
                                    </p:set>
                                  </p:childTnLst>
                                </p:cTn>
                              </p:par>
                              <p:par>
                                <p:cTn id="1414" presetID="1" presetClass="entr" presetSubtype="0" fill="hold" nodeType="withEffect">
                                  <p:stCondLst>
                                    <p:cond delay="0"/>
                                  </p:stCondLst>
                                  <p:childTnLst>
                                    <p:set>
                                      <p:cBhvr>
                                        <p:cTn id="1415" dur="1" fill="hold">
                                          <p:stCondLst>
                                            <p:cond delay="0"/>
                                          </p:stCondLst>
                                        </p:cTn>
                                        <p:tgtEl>
                                          <p:spTgt spid="2338"/>
                                        </p:tgtEl>
                                        <p:attrNameLst>
                                          <p:attrName>style.visibility</p:attrName>
                                        </p:attrNameLst>
                                      </p:cBhvr>
                                      <p:to>
                                        <p:strVal val="visible"/>
                                      </p:to>
                                    </p:set>
                                  </p:childTnLst>
                                </p:cTn>
                              </p:par>
                              <p:par>
                                <p:cTn id="1416" presetID="1" presetClass="entr" presetSubtype="0" fill="hold" nodeType="withEffect">
                                  <p:stCondLst>
                                    <p:cond delay="0"/>
                                  </p:stCondLst>
                                  <p:childTnLst>
                                    <p:set>
                                      <p:cBhvr>
                                        <p:cTn id="1417" dur="1" fill="hold">
                                          <p:stCondLst>
                                            <p:cond delay="0"/>
                                          </p:stCondLst>
                                        </p:cTn>
                                        <p:tgtEl>
                                          <p:spTgt spid="2339"/>
                                        </p:tgtEl>
                                        <p:attrNameLst>
                                          <p:attrName>style.visibility</p:attrName>
                                        </p:attrNameLst>
                                      </p:cBhvr>
                                      <p:to>
                                        <p:strVal val="visible"/>
                                      </p:to>
                                    </p:set>
                                  </p:childTnLst>
                                </p:cTn>
                              </p:par>
                              <p:par>
                                <p:cTn id="1418" presetID="1" presetClass="entr" presetSubtype="0" fill="hold" nodeType="withEffect">
                                  <p:stCondLst>
                                    <p:cond delay="0"/>
                                  </p:stCondLst>
                                  <p:childTnLst>
                                    <p:set>
                                      <p:cBhvr>
                                        <p:cTn id="1419" dur="1" fill="hold">
                                          <p:stCondLst>
                                            <p:cond delay="0"/>
                                          </p:stCondLst>
                                        </p:cTn>
                                        <p:tgtEl>
                                          <p:spTgt spid="2343"/>
                                        </p:tgtEl>
                                        <p:attrNameLst>
                                          <p:attrName>style.visibility</p:attrName>
                                        </p:attrNameLst>
                                      </p:cBhvr>
                                      <p:to>
                                        <p:strVal val="visible"/>
                                      </p:to>
                                    </p:set>
                                  </p:childTnLst>
                                </p:cTn>
                              </p:par>
                              <p:par>
                                <p:cTn id="1420" presetID="1" presetClass="entr" presetSubtype="0" fill="hold" nodeType="withEffect">
                                  <p:stCondLst>
                                    <p:cond delay="0"/>
                                  </p:stCondLst>
                                  <p:childTnLst>
                                    <p:set>
                                      <p:cBhvr>
                                        <p:cTn id="1421" dur="1" fill="hold">
                                          <p:stCondLst>
                                            <p:cond delay="0"/>
                                          </p:stCondLst>
                                        </p:cTn>
                                        <p:tgtEl>
                                          <p:spTgt spid="2344"/>
                                        </p:tgtEl>
                                        <p:attrNameLst>
                                          <p:attrName>style.visibility</p:attrName>
                                        </p:attrNameLst>
                                      </p:cBhvr>
                                      <p:to>
                                        <p:strVal val="visible"/>
                                      </p:to>
                                    </p:set>
                                  </p:childTnLst>
                                </p:cTn>
                              </p:par>
                              <p:par>
                                <p:cTn id="1422" presetID="1" presetClass="entr" presetSubtype="0" fill="hold" nodeType="withEffect">
                                  <p:stCondLst>
                                    <p:cond delay="0"/>
                                  </p:stCondLst>
                                  <p:childTnLst>
                                    <p:set>
                                      <p:cBhvr>
                                        <p:cTn id="1423" dur="1" fill="hold">
                                          <p:stCondLst>
                                            <p:cond delay="0"/>
                                          </p:stCondLst>
                                        </p:cTn>
                                        <p:tgtEl>
                                          <p:spTgt spid="2348"/>
                                        </p:tgtEl>
                                        <p:attrNameLst>
                                          <p:attrName>style.visibility</p:attrName>
                                        </p:attrNameLst>
                                      </p:cBhvr>
                                      <p:to>
                                        <p:strVal val="visible"/>
                                      </p:to>
                                    </p:set>
                                  </p:childTnLst>
                                </p:cTn>
                              </p:par>
                              <p:par>
                                <p:cTn id="1424" presetID="1" presetClass="entr" presetSubtype="0" fill="hold" nodeType="withEffect">
                                  <p:stCondLst>
                                    <p:cond delay="0"/>
                                  </p:stCondLst>
                                  <p:childTnLst>
                                    <p:set>
                                      <p:cBhvr>
                                        <p:cTn id="1425" dur="1" fill="hold">
                                          <p:stCondLst>
                                            <p:cond delay="0"/>
                                          </p:stCondLst>
                                        </p:cTn>
                                        <p:tgtEl>
                                          <p:spTgt spid="2349"/>
                                        </p:tgtEl>
                                        <p:attrNameLst>
                                          <p:attrName>style.visibility</p:attrName>
                                        </p:attrNameLst>
                                      </p:cBhvr>
                                      <p:to>
                                        <p:strVal val="visible"/>
                                      </p:to>
                                    </p:set>
                                  </p:childTnLst>
                                </p:cTn>
                              </p:par>
                              <p:par>
                                <p:cTn id="1426" presetID="1" presetClass="entr" presetSubtype="0" fill="hold" nodeType="withEffect">
                                  <p:stCondLst>
                                    <p:cond delay="0"/>
                                  </p:stCondLst>
                                  <p:childTnLst>
                                    <p:set>
                                      <p:cBhvr>
                                        <p:cTn id="1427" dur="1" fill="hold">
                                          <p:stCondLst>
                                            <p:cond delay="0"/>
                                          </p:stCondLst>
                                        </p:cTn>
                                        <p:tgtEl>
                                          <p:spTgt spid="2353"/>
                                        </p:tgtEl>
                                        <p:attrNameLst>
                                          <p:attrName>style.visibility</p:attrName>
                                        </p:attrNameLst>
                                      </p:cBhvr>
                                      <p:to>
                                        <p:strVal val="visible"/>
                                      </p:to>
                                    </p:set>
                                  </p:childTnLst>
                                </p:cTn>
                              </p:par>
                              <p:par>
                                <p:cTn id="1428" presetID="1" presetClass="entr" presetSubtype="0" fill="hold" nodeType="withEffect">
                                  <p:stCondLst>
                                    <p:cond delay="0"/>
                                  </p:stCondLst>
                                  <p:childTnLst>
                                    <p:set>
                                      <p:cBhvr>
                                        <p:cTn id="1429" dur="1" fill="hold">
                                          <p:stCondLst>
                                            <p:cond delay="0"/>
                                          </p:stCondLst>
                                        </p:cTn>
                                        <p:tgtEl>
                                          <p:spTgt spid="2354"/>
                                        </p:tgtEl>
                                        <p:attrNameLst>
                                          <p:attrName>style.visibility</p:attrName>
                                        </p:attrNameLst>
                                      </p:cBhvr>
                                      <p:to>
                                        <p:strVal val="visible"/>
                                      </p:to>
                                    </p:set>
                                  </p:childTnLst>
                                </p:cTn>
                              </p:par>
                              <p:par>
                                <p:cTn id="1430" presetID="1" presetClass="entr" presetSubtype="0" fill="hold" nodeType="withEffect">
                                  <p:stCondLst>
                                    <p:cond delay="0"/>
                                  </p:stCondLst>
                                  <p:childTnLst>
                                    <p:set>
                                      <p:cBhvr>
                                        <p:cTn id="1431" dur="1" fill="hold">
                                          <p:stCondLst>
                                            <p:cond delay="0"/>
                                          </p:stCondLst>
                                        </p:cTn>
                                        <p:tgtEl>
                                          <p:spTgt spid="2358"/>
                                        </p:tgtEl>
                                        <p:attrNameLst>
                                          <p:attrName>style.visibility</p:attrName>
                                        </p:attrNameLst>
                                      </p:cBhvr>
                                      <p:to>
                                        <p:strVal val="visible"/>
                                      </p:to>
                                    </p:set>
                                  </p:childTnLst>
                                </p:cTn>
                              </p:par>
                              <p:par>
                                <p:cTn id="1432" presetID="1" presetClass="entr" presetSubtype="0" fill="hold" nodeType="withEffect">
                                  <p:stCondLst>
                                    <p:cond delay="0"/>
                                  </p:stCondLst>
                                  <p:childTnLst>
                                    <p:set>
                                      <p:cBhvr>
                                        <p:cTn id="1433" dur="1" fill="hold">
                                          <p:stCondLst>
                                            <p:cond delay="0"/>
                                          </p:stCondLst>
                                        </p:cTn>
                                        <p:tgtEl>
                                          <p:spTgt spid="2359"/>
                                        </p:tgtEl>
                                        <p:attrNameLst>
                                          <p:attrName>style.visibility</p:attrName>
                                        </p:attrNameLst>
                                      </p:cBhvr>
                                      <p:to>
                                        <p:strVal val="visible"/>
                                      </p:to>
                                    </p:set>
                                  </p:childTnLst>
                                </p:cTn>
                              </p:par>
                              <p:par>
                                <p:cTn id="1434" presetID="1" presetClass="entr" presetSubtype="0" fill="hold" nodeType="withEffect">
                                  <p:stCondLst>
                                    <p:cond delay="0"/>
                                  </p:stCondLst>
                                  <p:childTnLst>
                                    <p:set>
                                      <p:cBhvr>
                                        <p:cTn id="1435" dur="1" fill="hold">
                                          <p:stCondLst>
                                            <p:cond delay="0"/>
                                          </p:stCondLst>
                                        </p:cTn>
                                        <p:tgtEl>
                                          <p:spTgt spid="2363"/>
                                        </p:tgtEl>
                                        <p:attrNameLst>
                                          <p:attrName>style.visibility</p:attrName>
                                        </p:attrNameLst>
                                      </p:cBhvr>
                                      <p:to>
                                        <p:strVal val="visible"/>
                                      </p:to>
                                    </p:set>
                                  </p:childTnLst>
                                </p:cTn>
                              </p:par>
                              <p:par>
                                <p:cTn id="1436" presetID="1" presetClass="entr" presetSubtype="0" fill="hold" nodeType="withEffect">
                                  <p:stCondLst>
                                    <p:cond delay="0"/>
                                  </p:stCondLst>
                                  <p:childTnLst>
                                    <p:set>
                                      <p:cBhvr>
                                        <p:cTn id="1437" dur="1" fill="hold">
                                          <p:stCondLst>
                                            <p:cond delay="0"/>
                                          </p:stCondLst>
                                        </p:cTn>
                                        <p:tgtEl>
                                          <p:spTgt spid="2364"/>
                                        </p:tgtEl>
                                        <p:attrNameLst>
                                          <p:attrName>style.visibility</p:attrName>
                                        </p:attrNameLst>
                                      </p:cBhvr>
                                      <p:to>
                                        <p:strVal val="visible"/>
                                      </p:to>
                                    </p:set>
                                  </p:childTnLst>
                                </p:cTn>
                              </p:par>
                              <p:par>
                                <p:cTn id="1438" presetID="1" presetClass="entr" presetSubtype="0" fill="hold" nodeType="withEffect">
                                  <p:stCondLst>
                                    <p:cond delay="0"/>
                                  </p:stCondLst>
                                  <p:childTnLst>
                                    <p:set>
                                      <p:cBhvr>
                                        <p:cTn id="1439" dur="1" fill="hold">
                                          <p:stCondLst>
                                            <p:cond delay="0"/>
                                          </p:stCondLst>
                                        </p:cTn>
                                        <p:tgtEl>
                                          <p:spTgt spid="2368"/>
                                        </p:tgtEl>
                                        <p:attrNameLst>
                                          <p:attrName>style.visibility</p:attrName>
                                        </p:attrNameLst>
                                      </p:cBhvr>
                                      <p:to>
                                        <p:strVal val="visible"/>
                                      </p:to>
                                    </p:set>
                                  </p:childTnLst>
                                </p:cTn>
                              </p:par>
                              <p:par>
                                <p:cTn id="1440" presetID="1" presetClass="entr" presetSubtype="0" fill="hold" nodeType="withEffect">
                                  <p:stCondLst>
                                    <p:cond delay="0"/>
                                  </p:stCondLst>
                                  <p:childTnLst>
                                    <p:set>
                                      <p:cBhvr>
                                        <p:cTn id="1441" dur="1" fill="hold">
                                          <p:stCondLst>
                                            <p:cond delay="0"/>
                                          </p:stCondLst>
                                        </p:cTn>
                                        <p:tgtEl>
                                          <p:spTgt spid="2369"/>
                                        </p:tgtEl>
                                        <p:attrNameLst>
                                          <p:attrName>style.visibility</p:attrName>
                                        </p:attrNameLst>
                                      </p:cBhvr>
                                      <p:to>
                                        <p:strVal val="visible"/>
                                      </p:to>
                                    </p:set>
                                  </p:childTnLst>
                                </p:cTn>
                              </p:par>
                              <p:par>
                                <p:cTn id="1442" presetID="1" presetClass="entr" presetSubtype="0" fill="hold" nodeType="withEffect">
                                  <p:stCondLst>
                                    <p:cond delay="0"/>
                                  </p:stCondLst>
                                  <p:childTnLst>
                                    <p:set>
                                      <p:cBhvr>
                                        <p:cTn id="1443" dur="1" fill="hold">
                                          <p:stCondLst>
                                            <p:cond delay="0"/>
                                          </p:stCondLst>
                                        </p:cTn>
                                        <p:tgtEl>
                                          <p:spTgt spid="2373"/>
                                        </p:tgtEl>
                                        <p:attrNameLst>
                                          <p:attrName>style.visibility</p:attrName>
                                        </p:attrNameLst>
                                      </p:cBhvr>
                                      <p:to>
                                        <p:strVal val="visible"/>
                                      </p:to>
                                    </p:set>
                                  </p:childTnLst>
                                </p:cTn>
                              </p:par>
                              <p:par>
                                <p:cTn id="1444" presetID="1" presetClass="entr" presetSubtype="0" fill="hold" nodeType="withEffect">
                                  <p:stCondLst>
                                    <p:cond delay="0"/>
                                  </p:stCondLst>
                                  <p:childTnLst>
                                    <p:set>
                                      <p:cBhvr>
                                        <p:cTn id="1445" dur="1" fill="hold">
                                          <p:stCondLst>
                                            <p:cond delay="0"/>
                                          </p:stCondLst>
                                        </p:cTn>
                                        <p:tgtEl>
                                          <p:spTgt spid="2374"/>
                                        </p:tgtEl>
                                        <p:attrNameLst>
                                          <p:attrName>style.visibility</p:attrName>
                                        </p:attrNameLst>
                                      </p:cBhvr>
                                      <p:to>
                                        <p:strVal val="visible"/>
                                      </p:to>
                                    </p:set>
                                  </p:childTnLst>
                                </p:cTn>
                              </p:par>
                              <p:par>
                                <p:cTn id="1446" presetID="1" presetClass="entr" presetSubtype="0" fill="hold" nodeType="withEffect">
                                  <p:stCondLst>
                                    <p:cond delay="0"/>
                                  </p:stCondLst>
                                  <p:childTnLst>
                                    <p:set>
                                      <p:cBhvr>
                                        <p:cTn id="1447" dur="1" fill="hold">
                                          <p:stCondLst>
                                            <p:cond delay="0"/>
                                          </p:stCondLst>
                                        </p:cTn>
                                        <p:tgtEl>
                                          <p:spTgt spid="2378"/>
                                        </p:tgtEl>
                                        <p:attrNameLst>
                                          <p:attrName>style.visibility</p:attrName>
                                        </p:attrNameLst>
                                      </p:cBhvr>
                                      <p:to>
                                        <p:strVal val="visible"/>
                                      </p:to>
                                    </p:set>
                                  </p:childTnLst>
                                </p:cTn>
                              </p:par>
                              <p:par>
                                <p:cTn id="1448" presetID="1" presetClass="entr" presetSubtype="0" fill="hold" nodeType="withEffect">
                                  <p:stCondLst>
                                    <p:cond delay="0"/>
                                  </p:stCondLst>
                                  <p:childTnLst>
                                    <p:set>
                                      <p:cBhvr>
                                        <p:cTn id="1449" dur="1" fill="hold">
                                          <p:stCondLst>
                                            <p:cond delay="0"/>
                                          </p:stCondLst>
                                        </p:cTn>
                                        <p:tgtEl>
                                          <p:spTgt spid="2379"/>
                                        </p:tgtEl>
                                        <p:attrNameLst>
                                          <p:attrName>style.visibility</p:attrName>
                                        </p:attrNameLst>
                                      </p:cBhvr>
                                      <p:to>
                                        <p:strVal val="visible"/>
                                      </p:to>
                                    </p:set>
                                  </p:childTnLst>
                                </p:cTn>
                              </p:par>
                              <p:par>
                                <p:cTn id="1450" presetID="1" presetClass="entr" presetSubtype="0" fill="hold" nodeType="withEffect">
                                  <p:stCondLst>
                                    <p:cond delay="0"/>
                                  </p:stCondLst>
                                  <p:childTnLst>
                                    <p:set>
                                      <p:cBhvr>
                                        <p:cTn id="1451" dur="1" fill="hold">
                                          <p:stCondLst>
                                            <p:cond delay="0"/>
                                          </p:stCondLst>
                                        </p:cTn>
                                        <p:tgtEl>
                                          <p:spTgt spid="2383"/>
                                        </p:tgtEl>
                                        <p:attrNameLst>
                                          <p:attrName>style.visibility</p:attrName>
                                        </p:attrNameLst>
                                      </p:cBhvr>
                                      <p:to>
                                        <p:strVal val="visible"/>
                                      </p:to>
                                    </p:set>
                                  </p:childTnLst>
                                </p:cTn>
                              </p:par>
                              <p:par>
                                <p:cTn id="1452" presetID="1" presetClass="entr" presetSubtype="0" fill="hold" nodeType="withEffect">
                                  <p:stCondLst>
                                    <p:cond delay="0"/>
                                  </p:stCondLst>
                                  <p:childTnLst>
                                    <p:set>
                                      <p:cBhvr>
                                        <p:cTn id="1453" dur="1" fill="hold">
                                          <p:stCondLst>
                                            <p:cond delay="0"/>
                                          </p:stCondLst>
                                        </p:cTn>
                                        <p:tgtEl>
                                          <p:spTgt spid="1238"/>
                                        </p:tgtEl>
                                        <p:attrNameLst>
                                          <p:attrName>style.visibility</p:attrName>
                                        </p:attrNameLst>
                                      </p:cBhvr>
                                      <p:to>
                                        <p:strVal val="visible"/>
                                      </p:to>
                                    </p:set>
                                  </p:childTnLst>
                                </p:cTn>
                              </p:par>
                              <p:par>
                                <p:cTn id="1454" presetID="1" presetClass="entr" presetSubtype="0" fill="hold" nodeType="withEffect">
                                  <p:stCondLst>
                                    <p:cond delay="0"/>
                                  </p:stCondLst>
                                  <p:childTnLst>
                                    <p:set>
                                      <p:cBhvr>
                                        <p:cTn id="1455" dur="1" fill="hold">
                                          <p:stCondLst>
                                            <p:cond delay="0"/>
                                          </p:stCondLst>
                                        </p:cTn>
                                        <p:tgtEl>
                                          <p:spTgt spid="1258"/>
                                        </p:tgtEl>
                                        <p:attrNameLst>
                                          <p:attrName>style.visibility</p:attrName>
                                        </p:attrNameLst>
                                      </p:cBhvr>
                                      <p:to>
                                        <p:strVal val="visible"/>
                                      </p:to>
                                    </p:set>
                                  </p:childTnLst>
                                </p:cTn>
                              </p:par>
                              <p:par>
                                <p:cTn id="1456" presetID="1" presetClass="entr" presetSubtype="0" fill="hold" nodeType="withEffect">
                                  <p:stCondLst>
                                    <p:cond delay="0"/>
                                  </p:stCondLst>
                                  <p:childTnLst>
                                    <p:set>
                                      <p:cBhvr>
                                        <p:cTn id="1457" dur="1" fill="hold">
                                          <p:stCondLst>
                                            <p:cond delay="0"/>
                                          </p:stCondLst>
                                        </p:cTn>
                                        <p:tgtEl>
                                          <p:spTgt spid="1280"/>
                                        </p:tgtEl>
                                        <p:attrNameLst>
                                          <p:attrName>style.visibility</p:attrName>
                                        </p:attrNameLst>
                                      </p:cBhvr>
                                      <p:to>
                                        <p:strVal val="visible"/>
                                      </p:to>
                                    </p:set>
                                  </p:childTnLst>
                                </p:cTn>
                              </p:par>
                              <p:par>
                                <p:cTn id="1458" presetID="1" presetClass="entr" presetSubtype="0" fill="hold" nodeType="withEffect">
                                  <p:stCondLst>
                                    <p:cond delay="0"/>
                                  </p:stCondLst>
                                  <p:childTnLst>
                                    <p:set>
                                      <p:cBhvr>
                                        <p:cTn id="1459" dur="1" fill="hold">
                                          <p:stCondLst>
                                            <p:cond delay="0"/>
                                          </p:stCondLst>
                                        </p:cTn>
                                        <p:tgtEl>
                                          <p:spTgt spid="1284"/>
                                        </p:tgtEl>
                                        <p:attrNameLst>
                                          <p:attrName>style.visibility</p:attrName>
                                        </p:attrNameLst>
                                      </p:cBhvr>
                                      <p:to>
                                        <p:strVal val="visible"/>
                                      </p:to>
                                    </p:set>
                                  </p:childTnLst>
                                </p:cTn>
                              </p:par>
                              <p:par>
                                <p:cTn id="1460" presetID="1" presetClass="entr" presetSubtype="0" fill="hold" nodeType="withEffect">
                                  <p:stCondLst>
                                    <p:cond delay="0"/>
                                  </p:stCondLst>
                                  <p:childTnLst>
                                    <p:set>
                                      <p:cBhvr>
                                        <p:cTn id="1461" dur="1" fill="hold">
                                          <p:stCondLst>
                                            <p:cond delay="0"/>
                                          </p:stCondLst>
                                        </p:cTn>
                                        <p:tgtEl>
                                          <p:spTgt spid="1380"/>
                                        </p:tgtEl>
                                        <p:attrNameLst>
                                          <p:attrName>style.visibility</p:attrName>
                                        </p:attrNameLst>
                                      </p:cBhvr>
                                      <p:to>
                                        <p:strVal val="visible"/>
                                      </p:to>
                                    </p:set>
                                  </p:childTnLst>
                                </p:cTn>
                              </p:par>
                              <p:par>
                                <p:cTn id="1462" presetID="1" presetClass="entr" presetSubtype="0" fill="hold" nodeType="withEffect">
                                  <p:stCondLst>
                                    <p:cond delay="0"/>
                                  </p:stCondLst>
                                  <p:childTnLst>
                                    <p:set>
                                      <p:cBhvr>
                                        <p:cTn id="1463" dur="1" fill="hold">
                                          <p:stCondLst>
                                            <p:cond delay="0"/>
                                          </p:stCondLst>
                                        </p:cTn>
                                        <p:tgtEl>
                                          <p:spTgt spid="1384"/>
                                        </p:tgtEl>
                                        <p:attrNameLst>
                                          <p:attrName>style.visibility</p:attrName>
                                        </p:attrNameLst>
                                      </p:cBhvr>
                                      <p:to>
                                        <p:strVal val="visible"/>
                                      </p:to>
                                    </p:set>
                                  </p:childTnLst>
                                </p:cTn>
                              </p:par>
                              <p:par>
                                <p:cTn id="1464" presetID="1" presetClass="entr" presetSubtype="0" fill="hold" nodeType="withEffect">
                                  <p:stCondLst>
                                    <p:cond delay="0"/>
                                  </p:stCondLst>
                                  <p:childTnLst>
                                    <p:set>
                                      <p:cBhvr>
                                        <p:cTn id="1465" dur="1" fill="hold">
                                          <p:stCondLst>
                                            <p:cond delay="0"/>
                                          </p:stCondLst>
                                        </p:cTn>
                                        <p:tgtEl>
                                          <p:spTgt spid="1556"/>
                                        </p:tgtEl>
                                        <p:attrNameLst>
                                          <p:attrName>style.visibility</p:attrName>
                                        </p:attrNameLst>
                                      </p:cBhvr>
                                      <p:to>
                                        <p:strVal val="visible"/>
                                      </p:to>
                                    </p:set>
                                  </p:childTnLst>
                                </p:cTn>
                              </p:par>
                              <p:par>
                                <p:cTn id="1466" presetID="1" presetClass="entr" presetSubtype="0" fill="hold" nodeType="withEffect">
                                  <p:stCondLst>
                                    <p:cond delay="0"/>
                                  </p:stCondLst>
                                  <p:childTnLst>
                                    <p:set>
                                      <p:cBhvr>
                                        <p:cTn id="1467" dur="1" fill="hold">
                                          <p:stCondLst>
                                            <p:cond delay="0"/>
                                          </p:stCondLst>
                                        </p:cTn>
                                        <p:tgtEl>
                                          <p:spTgt spid="1560"/>
                                        </p:tgtEl>
                                        <p:attrNameLst>
                                          <p:attrName>style.visibility</p:attrName>
                                        </p:attrNameLst>
                                      </p:cBhvr>
                                      <p:to>
                                        <p:strVal val="visible"/>
                                      </p:to>
                                    </p:set>
                                  </p:childTnLst>
                                </p:cTn>
                              </p:par>
                              <p:par>
                                <p:cTn id="1468" presetID="1" presetClass="entr" presetSubtype="0" fill="hold" nodeType="withEffect">
                                  <p:stCondLst>
                                    <p:cond delay="0"/>
                                  </p:stCondLst>
                                  <p:childTnLst>
                                    <p:set>
                                      <p:cBhvr>
                                        <p:cTn id="1469" dur="1" fill="hold">
                                          <p:stCondLst>
                                            <p:cond delay="0"/>
                                          </p:stCondLst>
                                        </p:cTn>
                                        <p:tgtEl>
                                          <p:spTgt spid="1587"/>
                                        </p:tgtEl>
                                        <p:attrNameLst>
                                          <p:attrName>style.visibility</p:attrName>
                                        </p:attrNameLst>
                                      </p:cBhvr>
                                      <p:to>
                                        <p:strVal val="visible"/>
                                      </p:to>
                                    </p:set>
                                  </p:childTnLst>
                                </p:cTn>
                              </p:par>
                              <p:par>
                                <p:cTn id="1470" presetID="1" presetClass="entr" presetSubtype="0" fill="hold" nodeType="withEffect">
                                  <p:stCondLst>
                                    <p:cond delay="0"/>
                                  </p:stCondLst>
                                  <p:childTnLst>
                                    <p:set>
                                      <p:cBhvr>
                                        <p:cTn id="1471" dur="1" fill="hold">
                                          <p:stCondLst>
                                            <p:cond delay="0"/>
                                          </p:stCondLst>
                                        </p:cTn>
                                        <p:tgtEl>
                                          <p:spTgt spid="1591"/>
                                        </p:tgtEl>
                                        <p:attrNameLst>
                                          <p:attrName>style.visibility</p:attrName>
                                        </p:attrNameLst>
                                      </p:cBhvr>
                                      <p:to>
                                        <p:strVal val="visible"/>
                                      </p:to>
                                    </p:set>
                                  </p:childTnLst>
                                </p:cTn>
                              </p:par>
                              <p:par>
                                <p:cTn id="1472" presetID="1" presetClass="entr" presetSubtype="0" fill="hold" nodeType="withEffect">
                                  <p:stCondLst>
                                    <p:cond delay="0"/>
                                  </p:stCondLst>
                                  <p:childTnLst>
                                    <p:set>
                                      <p:cBhvr>
                                        <p:cTn id="1473" dur="1" fill="hold">
                                          <p:stCondLst>
                                            <p:cond delay="0"/>
                                          </p:stCondLst>
                                        </p:cTn>
                                        <p:tgtEl>
                                          <p:spTgt spid="1368"/>
                                        </p:tgtEl>
                                        <p:attrNameLst>
                                          <p:attrName>style.visibility</p:attrName>
                                        </p:attrNameLst>
                                      </p:cBhvr>
                                      <p:to>
                                        <p:strVal val="visible"/>
                                      </p:to>
                                    </p:set>
                                  </p:childTnLst>
                                </p:cTn>
                              </p:par>
                              <p:par>
                                <p:cTn id="1474" presetID="1" presetClass="entr" presetSubtype="0" fill="hold" nodeType="withEffect">
                                  <p:stCondLst>
                                    <p:cond delay="0"/>
                                  </p:stCondLst>
                                  <p:childTnLst>
                                    <p:set>
                                      <p:cBhvr>
                                        <p:cTn id="1475" dur="1" fill="hold">
                                          <p:stCondLst>
                                            <p:cond delay="0"/>
                                          </p:stCondLst>
                                        </p:cTn>
                                        <p:tgtEl>
                                          <p:spTgt spid="1372"/>
                                        </p:tgtEl>
                                        <p:attrNameLst>
                                          <p:attrName>style.visibility</p:attrName>
                                        </p:attrNameLst>
                                      </p:cBhvr>
                                      <p:to>
                                        <p:strVal val="visible"/>
                                      </p:to>
                                    </p:set>
                                  </p:childTnLst>
                                </p:cTn>
                              </p:par>
                              <p:par>
                                <p:cTn id="1476" presetID="1" presetClass="entr" presetSubtype="0" fill="hold" nodeType="withEffect">
                                  <p:stCondLst>
                                    <p:cond delay="0"/>
                                  </p:stCondLst>
                                  <p:childTnLst>
                                    <p:set>
                                      <p:cBhvr>
                                        <p:cTn id="1477" dur="1" fill="hold">
                                          <p:stCondLst>
                                            <p:cond delay="0"/>
                                          </p:stCondLst>
                                        </p:cTn>
                                        <p:tgtEl>
                                          <p:spTgt spid="1411"/>
                                        </p:tgtEl>
                                        <p:attrNameLst>
                                          <p:attrName>style.visibility</p:attrName>
                                        </p:attrNameLst>
                                      </p:cBhvr>
                                      <p:to>
                                        <p:strVal val="visible"/>
                                      </p:to>
                                    </p:set>
                                  </p:childTnLst>
                                </p:cTn>
                              </p:par>
                              <p:par>
                                <p:cTn id="1478" presetID="1" presetClass="entr" presetSubtype="0" fill="hold" nodeType="withEffect">
                                  <p:stCondLst>
                                    <p:cond delay="0"/>
                                  </p:stCondLst>
                                  <p:childTnLst>
                                    <p:set>
                                      <p:cBhvr>
                                        <p:cTn id="1479" dur="1" fill="hold">
                                          <p:stCondLst>
                                            <p:cond delay="0"/>
                                          </p:stCondLst>
                                        </p:cTn>
                                        <p:tgtEl>
                                          <p:spTgt spid="1415"/>
                                        </p:tgtEl>
                                        <p:attrNameLst>
                                          <p:attrName>style.visibility</p:attrName>
                                        </p:attrNameLst>
                                      </p:cBhvr>
                                      <p:to>
                                        <p:strVal val="visible"/>
                                      </p:to>
                                    </p:set>
                                  </p:childTnLst>
                                </p:cTn>
                              </p:par>
                            </p:childTnLst>
                          </p:cTn>
                        </p:par>
                      </p:childTnLst>
                    </p:cTn>
                  </p:par>
                  <p:par>
                    <p:cTn id="1480" fill="hold">
                      <p:stCondLst>
                        <p:cond delay="indefinite"/>
                      </p:stCondLst>
                      <p:childTnLst>
                        <p:par>
                          <p:cTn id="1481" fill="hold">
                            <p:stCondLst>
                              <p:cond delay="0"/>
                            </p:stCondLst>
                            <p:childTnLst>
                              <p:par>
                                <p:cTn id="1482" presetID="1" presetClass="exit" presetSubtype="0" fill="hold" grpId="1" nodeType="clickEffect">
                                  <p:stCondLst>
                                    <p:cond delay="0"/>
                                  </p:stCondLst>
                                  <p:childTnLst>
                                    <p:set>
                                      <p:cBhvr>
                                        <p:cTn id="1483" dur="1" fill="hold">
                                          <p:stCondLst>
                                            <p:cond delay="0"/>
                                          </p:stCondLst>
                                        </p:cTn>
                                        <p:tgtEl>
                                          <p:spTgt spid="2398"/>
                                        </p:tgtEl>
                                        <p:attrNameLst>
                                          <p:attrName>style.visibility</p:attrName>
                                        </p:attrNameLst>
                                      </p:cBhvr>
                                      <p:to>
                                        <p:strVal val="hidden"/>
                                      </p:to>
                                    </p:set>
                                  </p:childTnLst>
                                </p:cTn>
                              </p:par>
                            </p:childTnLst>
                          </p:cTn>
                        </p:par>
                        <p:par>
                          <p:cTn id="1484" fill="hold">
                            <p:stCondLst>
                              <p:cond delay="0"/>
                            </p:stCondLst>
                            <p:childTnLst>
                              <p:par>
                                <p:cTn id="1485" presetID="1" presetClass="entr" presetSubtype="0" fill="hold" grpId="0" nodeType="afterEffect">
                                  <p:stCondLst>
                                    <p:cond delay="0"/>
                                  </p:stCondLst>
                                  <p:childTnLst>
                                    <p:set>
                                      <p:cBhvr>
                                        <p:cTn id="1486" dur="1" fill="hold">
                                          <p:stCondLst>
                                            <p:cond delay="0"/>
                                          </p:stCondLst>
                                        </p:cTn>
                                        <p:tgtEl>
                                          <p:spTgt spid="2399"/>
                                        </p:tgtEl>
                                        <p:attrNameLst>
                                          <p:attrName>style.visibility</p:attrName>
                                        </p:attrNameLst>
                                      </p:cBhvr>
                                      <p:to>
                                        <p:strVal val="visible"/>
                                      </p:to>
                                    </p:set>
                                  </p:childTnLst>
                                </p:cTn>
                              </p:par>
                            </p:childTnLst>
                          </p:cTn>
                        </p:par>
                      </p:childTnLst>
                    </p:cTn>
                  </p:par>
                  <p:par>
                    <p:cTn id="1487" fill="hold">
                      <p:stCondLst>
                        <p:cond delay="indefinite"/>
                      </p:stCondLst>
                      <p:childTnLst>
                        <p:par>
                          <p:cTn id="1488" fill="hold">
                            <p:stCondLst>
                              <p:cond delay="0"/>
                            </p:stCondLst>
                            <p:childTnLst>
                              <p:par>
                                <p:cTn id="1489" presetID="1" presetClass="entr" presetSubtype="0" fill="hold" grpId="0" nodeType="clickEffect">
                                  <p:stCondLst>
                                    <p:cond delay="0"/>
                                  </p:stCondLst>
                                  <p:childTnLst>
                                    <p:set>
                                      <p:cBhvr>
                                        <p:cTn id="1490" dur="1" fill="hold">
                                          <p:stCondLst>
                                            <p:cond delay="0"/>
                                          </p:stCondLst>
                                        </p:cTn>
                                        <p:tgtEl>
                                          <p:spTgt spid="2400"/>
                                        </p:tgtEl>
                                        <p:attrNameLst>
                                          <p:attrName>style.visibility</p:attrName>
                                        </p:attrNameLst>
                                      </p:cBhvr>
                                      <p:to>
                                        <p:strVal val="visible"/>
                                      </p:to>
                                    </p:set>
                                  </p:childTnLst>
                                </p:cTn>
                              </p:par>
                            </p:childTnLst>
                          </p:cTn>
                        </p:par>
                      </p:childTnLst>
                    </p:cTn>
                  </p:par>
                  <p:par>
                    <p:cTn id="1491" fill="hold">
                      <p:stCondLst>
                        <p:cond delay="indefinite"/>
                      </p:stCondLst>
                      <p:childTnLst>
                        <p:par>
                          <p:cTn id="1492" fill="hold">
                            <p:stCondLst>
                              <p:cond delay="0"/>
                            </p:stCondLst>
                            <p:childTnLst>
                              <p:par>
                                <p:cTn id="1493" presetID="1" presetClass="entr" presetSubtype="0" fill="hold" grpId="0" nodeType="clickEffect">
                                  <p:stCondLst>
                                    <p:cond delay="0"/>
                                  </p:stCondLst>
                                  <p:childTnLst>
                                    <p:set>
                                      <p:cBhvr>
                                        <p:cTn id="1494" dur="1" fill="hold">
                                          <p:stCondLst>
                                            <p:cond delay="0"/>
                                          </p:stCondLst>
                                        </p:cTn>
                                        <p:tgtEl>
                                          <p:spTgt spid="2401"/>
                                        </p:tgtEl>
                                        <p:attrNameLst>
                                          <p:attrName>style.visibility</p:attrName>
                                        </p:attrNameLst>
                                      </p:cBhvr>
                                      <p:to>
                                        <p:strVal val="visible"/>
                                      </p:to>
                                    </p:set>
                                  </p:childTnLst>
                                </p:cTn>
                              </p:par>
                            </p:childTnLst>
                          </p:cTn>
                        </p:par>
                      </p:childTnLst>
                    </p:cTn>
                  </p:par>
                  <p:par>
                    <p:cTn id="1495" fill="hold">
                      <p:stCondLst>
                        <p:cond delay="indefinite"/>
                      </p:stCondLst>
                      <p:childTnLst>
                        <p:par>
                          <p:cTn id="1496" fill="hold">
                            <p:stCondLst>
                              <p:cond delay="0"/>
                            </p:stCondLst>
                            <p:childTnLst>
                              <p:par>
                                <p:cTn id="1497" presetID="1" presetClass="entr" presetSubtype="0" fill="hold" grpId="0" nodeType="clickEffect">
                                  <p:stCondLst>
                                    <p:cond delay="0"/>
                                  </p:stCondLst>
                                  <p:childTnLst>
                                    <p:set>
                                      <p:cBhvr>
                                        <p:cTn id="1498" dur="1" fill="hold">
                                          <p:stCondLst>
                                            <p:cond delay="0"/>
                                          </p:stCondLst>
                                        </p:cTn>
                                        <p:tgtEl>
                                          <p:spTgt spid="2402"/>
                                        </p:tgtEl>
                                        <p:attrNameLst>
                                          <p:attrName>style.visibility</p:attrName>
                                        </p:attrNameLst>
                                      </p:cBhvr>
                                      <p:to>
                                        <p:strVal val="visible"/>
                                      </p:to>
                                    </p:set>
                                  </p:childTnLst>
                                </p:cTn>
                              </p:par>
                            </p:childTnLst>
                          </p:cTn>
                        </p:par>
                      </p:childTnLst>
                    </p:cTn>
                  </p:par>
                  <p:par>
                    <p:cTn id="1499" fill="hold">
                      <p:stCondLst>
                        <p:cond delay="indefinite"/>
                      </p:stCondLst>
                      <p:childTnLst>
                        <p:par>
                          <p:cTn id="1500" fill="hold">
                            <p:stCondLst>
                              <p:cond delay="0"/>
                            </p:stCondLst>
                            <p:childTnLst>
                              <p:par>
                                <p:cTn id="1501" presetID="1" presetClass="entr" presetSubtype="0" fill="hold" nodeType="clickEffect">
                                  <p:stCondLst>
                                    <p:cond delay="0"/>
                                  </p:stCondLst>
                                  <p:childTnLst>
                                    <p:set>
                                      <p:cBhvr>
                                        <p:cTn id="1502" dur="1" fill="hold">
                                          <p:stCondLst>
                                            <p:cond delay="0"/>
                                          </p:stCondLst>
                                        </p:cTn>
                                        <p:tgtEl>
                                          <p:spTgt spid="24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5" grpId="0"/>
      <p:bldP spid="2385" grpId="1"/>
      <p:bldP spid="1100" grpId="0" animBg="1"/>
      <p:bldP spid="1105" grpId="0" animBg="1"/>
      <p:bldP spid="1120" grpId="0" animBg="1"/>
      <p:bldP spid="1125" grpId="0" animBg="1"/>
      <p:bldP spid="1140" grpId="0" animBg="1"/>
      <p:bldP spid="1147" grpId="0" animBg="1"/>
      <p:bldP spid="1162" grpId="0" animBg="1"/>
      <p:bldP spid="1169" grpId="0" animBg="1"/>
      <p:bldP spid="1184" grpId="0" animBg="1"/>
      <p:bldP spid="1189" grpId="0" animBg="1"/>
      <p:bldP spid="1206" grpId="0" animBg="1"/>
      <p:bldP spid="1211" grpId="0" animBg="1"/>
      <p:bldP spid="1226" grpId="0" animBg="1"/>
      <p:bldP spid="1231" grpId="0" animBg="1"/>
      <p:bldP spid="2384" grpId="0"/>
      <p:bldP spid="2384" grpId="1"/>
      <p:bldP spid="2387" grpId="0"/>
      <p:bldP spid="2387" grpId="1"/>
      <p:bldP spid="2386" grpId="0"/>
      <p:bldP spid="2386" grpId="1"/>
      <p:bldP spid="2389" grpId="0"/>
      <p:bldP spid="2389" grpId="1"/>
      <p:bldP spid="2390" grpId="0"/>
      <p:bldP spid="2390" grpId="1"/>
      <p:bldP spid="2391" grpId="0"/>
      <p:bldP spid="2391" grpId="1"/>
      <p:bldP spid="2392" grpId="0"/>
      <p:bldP spid="2392" grpId="1"/>
      <p:bldP spid="2394" grpId="0"/>
      <p:bldP spid="2394" grpId="1"/>
      <p:bldP spid="2395" grpId="0"/>
      <p:bldP spid="2395" grpId="1"/>
      <p:bldP spid="2396" grpId="0"/>
      <p:bldP spid="2396" grpId="1"/>
      <p:bldP spid="2397" grpId="0"/>
      <p:bldP spid="2397" grpId="1"/>
      <p:bldP spid="2398" grpId="1"/>
      <p:bldP spid="2398" grpId="2"/>
      <p:bldP spid="2399" grpId="0"/>
      <p:bldP spid="2400" grpId="0"/>
      <p:bldP spid="2401" grpId="0"/>
      <p:bldP spid="2402" grpId="0"/>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048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Achieving </a:t>
            </a:r>
            <a:r>
              <a:rPr lang="en-US" sz="4000" i="1" dirty="0">
                <a:solidFill>
                  <a:srgbClr val="FF0000"/>
                </a:solidFill>
              </a:rPr>
              <a:t>O</a:t>
            </a:r>
            <a:r>
              <a:rPr lang="en-US" sz="4000" dirty="0">
                <a:solidFill>
                  <a:srgbClr val="FF0000"/>
                </a:solidFill>
              </a:rPr>
              <a:t>(1) Performance</a:t>
            </a:r>
          </a:p>
        </p:txBody>
      </p:sp>
      <p:sp>
        <p:nvSpPr>
          <p:cNvPr id="660483" name="Rectangle 3"/>
          <p:cNvSpPr>
            <a:spLocks noChangeArrowheads="1"/>
          </p:cNvSpPr>
          <p:nvPr/>
        </p:nvSpPr>
        <p:spPr bwMode="auto">
          <a:xfrm>
            <a:off x="482600" y="1155700"/>
            <a:ext cx="8128000" cy="1435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simulation on the previous side uses only seven buckets to emphasize what happens when collisions occur: the smaller the number of buckets, the more likely collisions become.</a:t>
            </a:r>
          </a:p>
        </p:txBody>
      </p:sp>
      <p:sp>
        <p:nvSpPr>
          <p:cNvPr id="660484" name="Rectangle 4"/>
          <p:cNvSpPr>
            <a:spLocks noChangeArrowheads="1"/>
          </p:cNvSpPr>
          <p:nvPr/>
        </p:nvSpPr>
        <p:spPr bwMode="auto">
          <a:xfrm>
            <a:off x="482600" y="2286000"/>
            <a:ext cx="8128000" cy="2451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In practice, the</a:t>
            </a:r>
            <a:r>
              <a:rPr lang="en-US" sz="2400" b="0" dirty="0" smtClean="0"/>
              <a:t> implementation </a:t>
            </a:r>
            <a:r>
              <a:rPr lang="en-US" sz="2400" b="0" dirty="0"/>
              <a:t>of</a:t>
            </a:r>
            <a:r>
              <a:rPr lang="en-US" sz="2400" b="0" dirty="0" smtClean="0"/>
              <a:t> </a:t>
            </a:r>
            <a:r>
              <a:rPr lang="en-US" sz="2000" dirty="0" err="1" smtClean="0">
                <a:latin typeface="Courier New" charset="0"/>
              </a:rPr>
              <a:t>StringMap</a:t>
            </a:r>
            <a:r>
              <a:rPr lang="en-US" sz="2400" b="0" dirty="0" smtClean="0"/>
              <a:t> would use </a:t>
            </a:r>
            <a:r>
              <a:rPr lang="en-US" sz="2400" b="0" dirty="0"/>
              <a:t>a </a:t>
            </a:r>
            <a:r>
              <a:rPr lang="en-US" sz="2400" b="0" dirty="0" smtClean="0"/>
              <a:t>much </a:t>
            </a:r>
            <a:r>
              <a:rPr lang="en-US" sz="2400" b="0" dirty="0"/>
              <a:t>larger value for </a:t>
            </a:r>
            <a:r>
              <a:rPr lang="en-US" sz="2000" dirty="0" err="1">
                <a:latin typeface="Courier New" charset="0"/>
              </a:rPr>
              <a:t>nBuckets</a:t>
            </a:r>
            <a:r>
              <a:rPr lang="en-US" sz="2400" b="0" dirty="0"/>
              <a:t> to minimize the opportunity for collisions.  If the number of buckets is considerably larger than the number of keys, most of the bucket chains will either be empty or contain exactly one key/value pair.</a:t>
            </a:r>
          </a:p>
        </p:txBody>
      </p:sp>
      <p:sp>
        <p:nvSpPr>
          <p:cNvPr id="660485" name="Rectangle 5"/>
          <p:cNvSpPr>
            <a:spLocks noChangeArrowheads="1"/>
          </p:cNvSpPr>
          <p:nvPr/>
        </p:nvSpPr>
        <p:spPr bwMode="auto">
          <a:xfrm>
            <a:off x="482600" y="4025900"/>
            <a:ext cx="8128000" cy="19050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The ratio of the number of keys to the number of buckets is called the </a:t>
            </a:r>
            <a:r>
              <a:rPr lang="en-US" sz="2400" i="1" dirty="0"/>
              <a:t>load factor</a:t>
            </a:r>
            <a:r>
              <a:rPr lang="en-US" sz="2400" b="0" dirty="0"/>
              <a:t> of the map.  Because a map achieves</a:t>
            </a:r>
            <a:r>
              <a:rPr lang="en-US" sz="2400" b="0" dirty="0" smtClean="0"/>
              <a:t>   </a:t>
            </a:r>
            <a:r>
              <a:rPr lang="en-US" sz="2400" b="0" i="1" dirty="0" smtClean="0"/>
              <a:t>O</a:t>
            </a:r>
            <a:r>
              <a:rPr lang="en-US" sz="2400" b="0" dirty="0"/>
              <a:t>(1) performance only if the load factor is small, the library implementation of</a:t>
            </a:r>
            <a:r>
              <a:rPr lang="en-US" sz="2400" b="0" dirty="0" smtClean="0"/>
              <a:t> </a:t>
            </a:r>
            <a:r>
              <a:rPr lang="en-US" sz="2000" dirty="0" err="1" smtClean="0">
                <a:latin typeface="Courier New" charset="0"/>
              </a:rPr>
              <a:t>HashMap</a:t>
            </a:r>
            <a:r>
              <a:rPr lang="en-US" sz="2400" b="0" dirty="0" smtClean="0"/>
              <a:t> increases </a:t>
            </a:r>
            <a:r>
              <a:rPr lang="en-US" sz="2400" b="0" dirty="0"/>
              <a:t>the number of buckets when the table becomes too full</a:t>
            </a:r>
            <a:r>
              <a:rPr lang="en-US" sz="2400" b="0" dirty="0" smtClean="0"/>
              <a:t>.  This process is called </a:t>
            </a:r>
            <a:r>
              <a:rPr lang="en-US" sz="2400" i="1" dirty="0" smtClean="0"/>
              <a:t>rehashing</a:t>
            </a:r>
            <a:r>
              <a:rPr lang="en-US" sz="2400" b="0" i="1" dirty="0" smtClean="0"/>
              <a:t>.</a:t>
            </a:r>
            <a:endParaRPr lang="en-US" sz="24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6048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6048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0484" grpId="0" build="p" autoUpdateAnimBg="0"/>
      <p:bldP spid="660485" grpId="0" build="p" autoUpdateAnimBg="0"/>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882"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634883" name="Text Box 3"/>
          <p:cNvSpPr txBox="1">
            <a:spLocks noChangeArrowheads="1"/>
          </p:cNvSpPr>
          <p:nvPr/>
        </p:nvSpPr>
        <p:spPr bwMode="auto">
          <a:xfrm>
            <a:off x="342900" y="1193800"/>
            <a:ext cx="8440738" cy="4361707"/>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 Private section */</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00"/>
                </a:solidFill>
                <a:latin typeface="Courier New" charset="0"/>
              </a:rPr>
              <a:t>private:</a:t>
            </a:r>
            <a:endParaRPr lang="en-US" dirty="0" smtClean="0">
              <a:solidFill>
                <a:srgbClr val="0000FF"/>
              </a:solidFill>
              <a:latin typeface="Courier New" charset="0"/>
            </a:endParaRPr>
          </a:p>
          <a:p>
            <a:pPr>
              <a:lnSpc>
                <a:spcPct val="90000"/>
              </a:lnSpc>
            </a:pPr>
            <a:endParaRPr lang="en-US" dirty="0" smtClean="0">
              <a:latin typeface="Courier New" charset="0"/>
            </a:endParaRPr>
          </a:p>
          <a:p>
            <a:pPr>
              <a:lnSpc>
                <a:spcPct val="90000"/>
              </a:lnSpc>
            </a:pPr>
            <a:r>
              <a:rPr lang="en-US" dirty="0" smtClean="0">
                <a:solidFill>
                  <a:srgbClr val="0000FF"/>
                </a:solidFill>
                <a:latin typeface="Courier New" charset="0"/>
              </a:rPr>
              <a:t>/* Type definition for cells in the bucket chain */</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   </a:t>
            </a:r>
            <a:r>
              <a:rPr lang="en-US" dirty="0" err="1" smtClean="0">
                <a:solidFill>
                  <a:srgbClr val="000000"/>
                </a:solidFill>
                <a:latin typeface="Courier New" charset="0"/>
              </a:rPr>
              <a:t>struct</a:t>
            </a:r>
            <a:r>
              <a:rPr lang="en-US" dirty="0" smtClean="0">
                <a:solidFill>
                  <a:srgbClr val="000000"/>
                </a:solidFill>
                <a:latin typeface="Courier New" charset="0"/>
              </a:rPr>
              <a:t> Cell {</a:t>
            </a:r>
          </a:p>
          <a:p>
            <a:pPr>
              <a:lnSpc>
                <a:spcPct val="90000"/>
              </a:lnSpc>
            </a:pPr>
            <a:r>
              <a:rPr lang="en-US" dirty="0" smtClean="0">
                <a:solidFill>
                  <a:srgbClr val="000000"/>
                </a:solidFill>
                <a:latin typeface="Courier New" charset="0"/>
              </a:rPr>
              <a:t>      </a:t>
            </a:r>
            <a:r>
              <a:rPr lang="en-US" dirty="0" err="1" smtClean="0">
                <a:solidFill>
                  <a:srgbClr val="000000"/>
                </a:solidFill>
                <a:latin typeface="Courier New" charset="0"/>
              </a:rPr>
              <a:t>std::string</a:t>
            </a:r>
            <a:r>
              <a:rPr lang="en-US" dirty="0" smtClean="0">
                <a:solidFill>
                  <a:srgbClr val="000000"/>
                </a:solidFill>
                <a:latin typeface="Courier New" charset="0"/>
              </a:rPr>
              <a:t> key;</a:t>
            </a:r>
          </a:p>
          <a:p>
            <a:pPr>
              <a:lnSpc>
                <a:spcPct val="90000"/>
              </a:lnSpc>
            </a:pPr>
            <a:r>
              <a:rPr lang="en-US" dirty="0" smtClean="0">
                <a:solidFill>
                  <a:srgbClr val="000000"/>
                </a:solidFill>
                <a:latin typeface="Courier New" charset="0"/>
              </a:rPr>
              <a:t>      </a:t>
            </a:r>
            <a:r>
              <a:rPr lang="en-US" dirty="0" err="1" smtClean="0">
                <a:solidFill>
                  <a:srgbClr val="000000"/>
                </a:solidFill>
                <a:latin typeface="Courier New" charset="0"/>
              </a:rPr>
              <a:t>std::string</a:t>
            </a:r>
            <a:r>
              <a:rPr lang="en-US" dirty="0" smtClean="0">
                <a:solidFill>
                  <a:srgbClr val="000000"/>
                </a:solidFill>
                <a:latin typeface="Courier New" charset="0"/>
              </a:rPr>
              <a:t> value;</a:t>
            </a:r>
          </a:p>
          <a:p>
            <a:pPr>
              <a:lnSpc>
                <a:spcPct val="90000"/>
              </a:lnSpc>
            </a:pPr>
            <a:r>
              <a:rPr lang="en-US" dirty="0" smtClean="0">
                <a:solidFill>
                  <a:srgbClr val="000000"/>
                </a:solidFill>
                <a:latin typeface="Courier New" charset="0"/>
              </a:rPr>
              <a:t>      Cell *link;</a:t>
            </a:r>
          </a:p>
          <a:p>
            <a:pPr>
              <a:lnSpc>
                <a:spcPct val="90000"/>
              </a:lnSpc>
            </a:pPr>
            <a:r>
              <a:rPr lang="en-US" dirty="0" smtClean="0">
                <a:solidFill>
                  <a:srgbClr val="000000"/>
                </a:solidFill>
                <a:latin typeface="Courier New" charset="0"/>
              </a:rPr>
              <a:t>   };</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Instance variables */</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   Cell **buckets;    </a:t>
            </a:r>
            <a:r>
              <a:rPr lang="en-US" dirty="0" smtClean="0">
                <a:solidFill>
                  <a:srgbClr val="0000FF"/>
                </a:solidFill>
                <a:latin typeface="Courier New" charset="0"/>
              </a:rPr>
              <a:t>/* Dynamic array of pointers to cells */</a:t>
            </a:r>
          </a:p>
          <a:p>
            <a:pPr>
              <a:lnSpc>
                <a:spcPct val="90000"/>
              </a:lnSpc>
            </a:pPr>
            <a:r>
              <a:rPr lang="en-US" dirty="0" smtClean="0">
                <a:solidFill>
                  <a:srgbClr val="000000"/>
                </a:solidFill>
                <a:latin typeface="Courier New" charset="0"/>
              </a:rPr>
              <a:t>   </a:t>
            </a:r>
            <a:r>
              <a:rPr lang="en-US" dirty="0" err="1" smtClean="0">
                <a:solidFill>
                  <a:srgbClr val="000000"/>
                </a:solidFill>
                <a:latin typeface="Courier New" charset="0"/>
              </a:rPr>
              <a:t>int</a:t>
            </a:r>
            <a:r>
              <a:rPr lang="en-US" dirty="0" smtClean="0">
                <a:solidFill>
                  <a:srgbClr val="000000"/>
                </a:solidFill>
                <a:latin typeface="Courier New" charset="0"/>
              </a:rPr>
              <a:t> </a:t>
            </a:r>
            <a:r>
              <a:rPr lang="en-US" dirty="0" err="1" smtClean="0">
                <a:solidFill>
                  <a:srgbClr val="000000"/>
                </a:solidFill>
                <a:latin typeface="Courier New" charset="0"/>
              </a:rPr>
              <a:t>nBuckets</a:t>
            </a:r>
            <a:r>
              <a:rPr lang="en-US" dirty="0" smtClean="0">
                <a:solidFill>
                  <a:srgbClr val="000000"/>
                </a:solidFill>
                <a:latin typeface="Courier New" charset="0"/>
              </a:rPr>
              <a:t>;      </a:t>
            </a:r>
            <a:r>
              <a:rPr lang="en-US" dirty="0" smtClean="0">
                <a:solidFill>
                  <a:srgbClr val="0000FF"/>
                </a:solidFill>
                <a:latin typeface="Courier New" charset="0"/>
              </a:rPr>
              <a:t>/* The number of buckets in the array */</a:t>
            </a:r>
          </a:p>
          <a:p>
            <a:pPr>
              <a:lnSpc>
                <a:spcPct val="90000"/>
              </a:lnSpc>
            </a:pPr>
            <a:r>
              <a:rPr lang="en-US" dirty="0" smtClean="0">
                <a:solidFill>
                  <a:srgbClr val="000000"/>
                </a:solidFill>
                <a:latin typeface="Courier New" charset="0"/>
              </a:rPr>
              <a:t>   </a:t>
            </a:r>
            <a:r>
              <a:rPr lang="en-US" dirty="0" err="1" smtClean="0">
                <a:solidFill>
                  <a:srgbClr val="000000"/>
                </a:solidFill>
                <a:latin typeface="Courier New" charset="0"/>
              </a:rPr>
              <a:t>int</a:t>
            </a:r>
            <a:r>
              <a:rPr lang="en-US" dirty="0" smtClean="0">
                <a:solidFill>
                  <a:srgbClr val="000000"/>
                </a:solidFill>
                <a:latin typeface="Courier New" charset="0"/>
              </a:rPr>
              <a:t> count;         </a:t>
            </a:r>
            <a:r>
              <a:rPr lang="en-US" dirty="0" smtClean="0">
                <a:solidFill>
                  <a:srgbClr val="0000FF"/>
                </a:solidFill>
                <a:latin typeface="Courier New" charset="0"/>
              </a:rPr>
              <a:t>/* The number of entries in the map   */</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Private method prototypes */</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00"/>
                </a:solidFill>
                <a:latin typeface="Courier New" charset="0"/>
              </a:rPr>
              <a:t>   Cell *</a:t>
            </a:r>
            <a:r>
              <a:rPr lang="en-US" dirty="0" err="1" smtClean="0">
                <a:solidFill>
                  <a:srgbClr val="000000"/>
                </a:solidFill>
                <a:latin typeface="Courier New" charset="0"/>
              </a:rPr>
              <a:t>findCell(int</a:t>
            </a:r>
            <a:r>
              <a:rPr lang="en-US" dirty="0" smtClean="0">
                <a:solidFill>
                  <a:srgbClr val="000000"/>
                </a:solidFill>
                <a:latin typeface="Courier New" charset="0"/>
              </a:rPr>
              <a:t> bucket, </a:t>
            </a:r>
            <a:r>
              <a:rPr lang="en-US" dirty="0" err="1" smtClean="0">
                <a:solidFill>
                  <a:srgbClr val="000000"/>
                </a:solidFill>
                <a:latin typeface="Courier New" charset="0"/>
              </a:rPr>
              <a:t>std::string</a:t>
            </a:r>
            <a:r>
              <a:rPr lang="en-US" dirty="0" smtClean="0">
                <a:solidFill>
                  <a:srgbClr val="000000"/>
                </a:solidFill>
                <a:latin typeface="Courier New" charset="0"/>
              </a:rPr>
              <a:t> key);</a:t>
            </a:r>
            <a:endParaRPr lang="en-US" dirty="0" smtClean="0">
              <a:solidFill>
                <a:srgbClr val="0000FF"/>
              </a:solidFill>
              <a:latin typeface="Courier New" charset="0"/>
            </a:endParaRPr>
          </a:p>
          <a:p>
            <a:pPr>
              <a:lnSpc>
                <a:spcPct val="90000"/>
              </a:lnSpc>
            </a:pPr>
            <a:endParaRPr lang="en-US" dirty="0">
              <a:solidFill>
                <a:srgbClr val="0000FF"/>
              </a:solidFill>
              <a:latin typeface="Courier New" charset="0"/>
            </a:endParaRPr>
          </a:p>
        </p:txBody>
      </p:sp>
      <p:sp>
        <p:nvSpPr>
          <p:cNvPr id="634884"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34885"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34886" name="Rectangle 6"/>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Private Section of the </a:t>
            </a:r>
            <a:r>
              <a:rPr lang="en-US" sz="3600" b="1" dirty="0" err="1" smtClean="0">
                <a:solidFill>
                  <a:srgbClr val="FF0000"/>
                </a:solidFill>
                <a:latin typeface="Courier New"/>
                <a:cs typeface="Courier New"/>
              </a:rPr>
              <a:t>StringMap</a:t>
            </a:r>
            <a:r>
              <a:rPr lang="en-US" sz="4000" dirty="0" smtClean="0">
                <a:solidFill>
                  <a:srgbClr val="FF0000"/>
                </a:solidFill>
              </a:rPr>
              <a:t> Class</a:t>
            </a:r>
            <a:endParaRPr lang="en-US" sz="4000" dirty="0">
              <a:solidFill>
                <a:srgbClr val="FF0000"/>
              </a:solidFill>
            </a:endParaRPr>
          </a:p>
        </p:txBody>
      </p:sp>
      <p:sp>
        <p:nvSpPr>
          <p:cNvPr id="634887"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8" name="Oval 7"/>
          <p:cNvSpPr/>
          <p:nvPr/>
        </p:nvSpPr>
        <p:spPr bwMode="auto">
          <a:xfrm>
            <a:off x="1219200" y="3886215"/>
            <a:ext cx="1219200" cy="304800"/>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8674"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668675" name="Text Box 3"/>
          <p:cNvSpPr txBox="1">
            <a:spLocks noChangeArrowheads="1"/>
          </p:cNvSpPr>
          <p:nvPr/>
        </p:nvSpPr>
        <p:spPr bwMode="auto">
          <a:xfrm>
            <a:off x="342900" y="1193800"/>
            <a:ext cx="8440738" cy="4943405"/>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File: </a:t>
            </a:r>
            <a:r>
              <a:rPr lang="en-US" dirty="0" err="1" smtClean="0">
                <a:solidFill>
                  <a:srgbClr val="0000FF"/>
                </a:solidFill>
                <a:latin typeface="Courier New" charset="0"/>
              </a:rPr>
              <a:t>stringmap.cpp</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file implements the </a:t>
            </a:r>
            <a:r>
              <a:rPr lang="en-US" dirty="0" err="1" smtClean="0">
                <a:solidFill>
                  <a:srgbClr val="0000FF"/>
                </a:solidFill>
                <a:latin typeface="Courier New" charset="0"/>
              </a:rPr>
              <a:t>stringmap.h</a:t>
            </a:r>
            <a:r>
              <a:rPr lang="en-US" dirty="0" smtClean="0">
                <a:solidFill>
                  <a:srgbClr val="0000FF"/>
                </a:solidFill>
                <a:latin typeface="Courier New" charset="0"/>
              </a:rPr>
              <a:t> interface using a hash table</a:t>
            </a:r>
          </a:p>
          <a:p>
            <a:pPr>
              <a:lnSpc>
                <a:spcPct val="90000"/>
              </a:lnSpc>
            </a:pPr>
            <a:r>
              <a:rPr lang="en-US" dirty="0" smtClean="0">
                <a:solidFill>
                  <a:srgbClr val="0000FF"/>
                </a:solidFill>
                <a:latin typeface="Courier New" charset="0"/>
              </a:rPr>
              <a:t> * as the underlying representation.</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#include &lt;string&gt;</a:t>
            </a:r>
          </a:p>
          <a:p>
            <a:pPr>
              <a:lnSpc>
                <a:spcPct val="90000"/>
              </a:lnSpc>
            </a:pPr>
            <a:r>
              <a:rPr lang="en-US" dirty="0" smtClean="0">
                <a:solidFill>
                  <a:srgbClr val="000000"/>
                </a:solidFill>
                <a:latin typeface="Courier New" charset="0"/>
              </a:rPr>
              <a:t>#include "</a:t>
            </a:r>
            <a:r>
              <a:rPr lang="en-US" dirty="0" err="1" smtClean="0">
                <a:solidFill>
                  <a:srgbClr val="000000"/>
                </a:solidFill>
                <a:latin typeface="Courier New" charset="0"/>
              </a:rPr>
              <a:t>stringmap.h</a:t>
            </a:r>
            <a:r>
              <a:rPr lang="en-US" dirty="0" smtClean="0">
                <a:solidFill>
                  <a:srgbClr val="000000"/>
                </a:solidFill>
                <a:latin typeface="Courier New" charset="0"/>
              </a:rPr>
              <a:t>"</a:t>
            </a:r>
          </a:p>
          <a:p>
            <a:pPr>
              <a:lnSpc>
                <a:spcPct val="90000"/>
              </a:lnSpc>
            </a:pPr>
            <a:r>
              <a:rPr lang="en-US" dirty="0" smtClean="0">
                <a:solidFill>
                  <a:srgbClr val="000000"/>
                </a:solidFill>
                <a:latin typeface="Courier New" charset="0"/>
              </a:rPr>
              <a:t>using namespace std;</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a:t>
            </a:r>
            <a:r>
              <a:rPr lang="en-US" dirty="0" err="1" smtClean="0">
                <a:solidFill>
                  <a:srgbClr val="0000FF"/>
                </a:solidFill>
                <a:latin typeface="Courier New" charset="0"/>
              </a:rPr>
              <a:t>StringMap</a:t>
            </a:r>
            <a:r>
              <a:rPr lang="en-US" dirty="0" smtClean="0">
                <a:solidFill>
                  <a:srgbClr val="0000FF"/>
                </a:solidFill>
                <a:latin typeface="Courier New" charset="0"/>
              </a:rPr>
              <a:t> constructor and destructor</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The constructor allocates the array of buckets and initializes each</a:t>
            </a:r>
          </a:p>
          <a:p>
            <a:pPr>
              <a:lnSpc>
                <a:spcPct val="90000"/>
              </a:lnSpc>
            </a:pPr>
            <a:r>
              <a:rPr lang="en-US" dirty="0" smtClean="0">
                <a:solidFill>
                  <a:srgbClr val="0000FF"/>
                </a:solidFill>
                <a:latin typeface="Courier New" charset="0"/>
              </a:rPr>
              <a:t> * bucket to the empty list.  The destructor frees the allocated cells.</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00"/>
              </a:solidFill>
              <a:latin typeface="Courier New" charset="0"/>
            </a:endParaRPr>
          </a:p>
          <a:p>
            <a:pPr>
              <a:lnSpc>
                <a:spcPct val="90000"/>
              </a:lnSpc>
            </a:pPr>
            <a:r>
              <a:rPr lang="en-US" dirty="0" err="1" smtClean="0">
                <a:solidFill>
                  <a:srgbClr val="000000"/>
                </a:solidFill>
                <a:latin typeface="Courier New" charset="0"/>
              </a:rPr>
              <a:t>StringMap::StringMap</a:t>
            </a:r>
            <a:r>
              <a:rPr lang="en-US" dirty="0" smtClean="0">
                <a:solidFill>
                  <a:srgbClr val="000000"/>
                </a:solidFill>
                <a:latin typeface="Courier New" charset="0"/>
              </a:rPr>
              <a:t>() {</a:t>
            </a:r>
          </a:p>
          <a:p>
            <a:pPr>
              <a:lnSpc>
                <a:spcPct val="90000"/>
              </a:lnSpc>
            </a:pPr>
            <a:r>
              <a:rPr lang="en-US" dirty="0" smtClean="0">
                <a:solidFill>
                  <a:srgbClr val="000000"/>
                </a:solidFill>
                <a:latin typeface="Courier New" charset="0"/>
              </a:rPr>
              <a:t>   </a:t>
            </a:r>
            <a:r>
              <a:rPr lang="en-US" dirty="0" err="1" smtClean="0">
                <a:solidFill>
                  <a:srgbClr val="000000"/>
                </a:solidFill>
                <a:latin typeface="Courier New" charset="0"/>
              </a:rPr>
              <a:t>nBuckets</a:t>
            </a:r>
            <a:r>
              <a:rPr lang="en-US" dirty="0" smtClean="0">
                <a:solidFill>
                  <a:srgbClr val="000000"/>
                </a:solidFill>
                <a:latin typeface="Courier New" charset="0"/>
              </a:rPr>
              <a:t> = INITIAL_BUCKET_COUNT;</a:t>
            </a:r>
          </a:p>
          <a:p>
            <a:pPr>
              <a:lnSpc>
                <a:spcPct val="90000"/>
              </a:lnSpc>
            </a:pPr>
            <a:r>
              <a:rPr lang="en-US" dirty="0" smtClean="0">
                <a:solidFill>
                  <a:srgbClr val="000000"/>
                </a:solidFill>
                <a:latin typeface="Courier New" charset="0"/>
              </a:rPr>
              <a:t>   buckets = new Cell*[</a:t>
            </a:r>
            <a:r>
              <a:rPr lang="en-US" dirty="0" err="1" smtClean="0">
                <a:solidFill>
                  <a:srgbClr val="000000"/>
                </a:solidFill>
                <a:latin typeface="Courier New" charset="0"/>
              </a:rPr>
              <a:t>nBuckets</a:t>
            </a:r>
            <a:r>
              <a:rPr lang="en-US" dirty="0" smtClean="0">
                <a:solidFill>
                  <a:srgbClr val="000000"/>
                </a:solidFill>
                <a:latin typeface="Courier New" charset="0"/>
              </a:rPr>
              <a:t>];</a:t>
            </a:r>
          </a:p>
          <a:p>
            <a:pPr>
              <a:lnSpc>
                <a:spcPct val="90000"/>
              </a:lnSpc>
            </a:pPr>
            <a:r>
              <a:rPr lang="en-US" dirty="0" smtClean="0">
                <a:solidFill>
                  <a:srgbClr val="000000"/>
                </a:solidFill>
                <a:latin typeface="Courier New" charset="0"/>
              </a:rPr>
              <a:t>   for (</a:t>
            </a:r>
            <a:r>
              <a:rPr lang="en-US" dirty="0" err="1" smtClean="0">
                <a:solidFill>
                  <a:srgbClr val="000000"/>
                </a:solidFill>
                <a:latin typeface="Courier New" charset="0"/>
              </a:rPr>
              <a:t>int</a:t>
            </a:r>
            <a:r>
              <a:rPr lang="en-US" dirty="0" smtClean="0">
                <a:solidFill>
                  <a:srgbClr val="000000"/>
                </a:solidFill>
                <a:latin typeface="Courier New" charset="0"/>
              </a:rPr>
              <a:t> </a:t>
            </a:r>
            <a:r>
              <a:rPr lang="en-US" dirty="0" err="1" smtClean="0">
                <a:solidFill>
                  <a:srgbClr val="000000"/>
                </a:solidFill>
                <a:latin typeface="Courier New" charset="0"/>
              </a:rPr>
              <a:t>i</a:t>
            </a:r>
            <a:r>
              <a:rPr lang="en-US" dirty="0" smtClean="0">
                <a:solidFill>
                  <a:srgbClr val="000000"/>
                </a:solidFill>
                <a:latin typeface="Courier New" charset="0"/>
              </a:rPr>
              <a:t> = 0; </a:t>
            </a:r>
            <a:r>
              <a:rPr lang="en-US" dirty="0" err="1" smtClean="0">
                <a:solidFill>
                  <a:srgbClr val="000000"/>
                </a:solidFill>
                <a:latin typeface="Courier New" charset="0"/>
              </a:rPr>
              <a:t>i</a:t>
            </a:r>
            <a:r>
              <a:rPr lang="en-US" dirty="0" smtClean="0">
                <a:solidFill>
                  <a:srgbClr val="000000"/>
                </a:solidFill>
                <a:latin typeface="Courier New" charset="0"/>
              </a:rPr>
              <a:t> &lt; </a:t>
            </a:r>
            <a:r>
              <a:rPr lang="en-US" dirty="0" err="1" smtClean="0">
                <a:solidFill>
                  <a:srgbClr val="000000"/>
                </a:solidFill>
                <a:latin typeface="Courier New" charset="0"/>
              </a:rPr>
              <a:t>nBuckets</a:t>
            </a:r>
            <a:r>
              <a:rPr lang="en-US" dirty="0" smtClean="0">
                <a:solidFill>
                  <a:srgbClr val="000000"/>
                </a:solidFill>
                <a:latin typeface="Courier New" charset="0"/>
              </a:rPr>
              <a:t>; </a:t>
            </a:r>
            <a:r>
              <a:rPr lang="en-US" dirty="0" err="1" smtClean="0">
                <a:solidFill>
                  <a:srgbClr val="000000"/>
                </a:solidFill>
                <a:latin typeface="Courier New" charset="0"/>
              </a:rPr>
              <a:t>i</a:t>
            </a:r>
            <a:r>
              <a:rPr lang="en-US" dirty="0" smtClean="0">
                <a:solidFill>
                  <a:srgbClr val="000000"/>
                </a:solidFill>
                <a:latin typeface="Courier New" charset="0"/>
              </a:rPr>
              <a:t>++) {</a:t>
            </a:r>
          </a:p>
          <a:p>
            <a:pPr>
              <a:lnSpc>
                <a:spcPct val="90000"/>
              </a:lnSpc>
            </a:pPr>
            <a:r>
              <a:rPr lang="en-US" dirty="0" smtClean="0">
                <a:solidFill>
                  <a:srgbClr val="000000"/>
                </a:solidFill>
                <a:latin typeface="Courier New" charset="0"/>
              </a:rPr>
              <a:t>      </a:t>
            </a:r>
            <a:r>
              <a:rPr lang="en-US" dirty="0" err="1" smtClean="0">
                <a:solidFill>
                  <a:srgbClr val="000000"/>
                </a:solidFill>
                <a:latin typeface="Courier New" charset="0"/>
              </a:rPr>
              <a:t>buckets[i</a:t>
            </a:r>
            <a:r>
              <a:rPr lang="en-US" dirty="0" smtClean="0">
                <a:solidFill>
                  <a:srgbClr val="000000"/>
                </a:solidFill>
                <a:latin typeface="Courier New" charset="0"/>
              </a:rPr>
              <a:t>] = NULL;</a:t>
            </a:r>
          </a:p>
          <a:p>
            <a:pPr>
              <a:lnSpc>
                <a:spcPct val="90000"/>
              </a:lnSpc>
            </a:pPr>
            <a:r>
              <a:rPr lang="en-US" dirty="0" smtClean="0">
                <a:solidFill>
                  <a:srgbClr val="000000"/>
                </a:solidFill>
                <a:latin typeface="Courier New" charset="0"/>
              </a:rPr>
              <a:t>   }</a:t>
            </a:r>
          </a:p>
          <a:p>
            <a:pPr>
              <a:lnSpc>
                <a:spcPct val="90000"/>
              </a:lnSpc>
            </a:pPr>
            <a:r>
              <a:rPr lang="en-US" dirty="0" smtClean="0">
                <a:solidFill>
                  <a:srgbClr val="000000"/>
                </a:solidFill>
                <a:latin typeface="Courier New" charset="0"/>
              </a:rPr>
              <a:t>}</a:t>
            </a:r>
          </a:p>
        </p:txBody>
      </p:sp>
      <p:sp>
        <p:nvSpPr>
          <p:cNvPr id="668676"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68677"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68678" name="Rectangle 6"/>
          <p:cNvSpPr>
            <a:spLocks noGrp="1" noChangeArrowheads="1"/>
          </p:cNvSpPr>
          <p:nvPr>
            <p:ph type="title"/>
          </p:nvPr>
        </p:nvSpPr>
        <p:spPr>
          <a:xfrm>
            <a:off x="0" y="76200"/>
            <a:ext cx="9144000" cy="1143000"/>
          </a:xfrm>
          <a:noFill/>
          <a:ln/>
        </p:spPr>
        <p:txBody>
          <a:bodyPr/>
          <a:lstStyle/>
          <a:p>
            <a:r>
              <a:rPr lang="en-US" sz="4000" dirty="0">
                <a:solidFill>
                  <a:srgbClr val="FF0000"/>
                </a:solidFill>
              </a:rPr>
              <a:t>The</a:t>
            </a:r>
            <a:r>
              <a:rPr lang="en-US" sz="4000" dirty="0" smtClean="0">
                <a:solidFill>
                  <a:srgbClr val="FF0000"/>
                </a:solidFill>
              </a:rPr>
              <a:t> </a:t>
            </a:r>
            <a:r>
              <a:rPr lang="en-US" sz="3600" b="1" dirty="0" err="1" smtClean="0">
                <a:solidFill>
                  <a:srgbClr val="FF0000"/>
                </a:solidFill>
                <a:latin typeface="Courier New" charset="0"/>
              </a:rPr>
              <a:t>stringmap.cpp</a:t>
            </a:r>
            <a:r>
              <a:rPr lang="en-US" sz="4000" dirty="0" smtClean="0">
                <a:solidFill>
                  <a:srgbClr val="FF0000"/>
                </a:solidFill>
              </a:rPr>
              <a:t> </a:t>
            </a:r>
            <a:r>
              <a:rPr lang="en-US" sz="4000" dirty="0">
                <a:solidFill>
                  <a:srgbClr val="FF0000"/>
                </a:solidFill>
              </a:rPr>
              <a:t>Implementation</a:t>
            </a:r>
          </a:p>
        </p:txBody>
      </p:sp>
      <p:sp>
        <p:nvSpPr>
          <p:cNvPr id="668679"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0722"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670723" name="Text Box 3"/>
          <p:cNvSpPr txBox="1">
            <a:spLocks noChangeArrowheads="1"/>
          </p:cNvSpPr>
          <p:nvPr/>
        </p:nvSpPr>
        <p:spPr bwMode="auto">
          <a:xfrm>
            <a:off x="350838" y="1219200"/>
            <a:ext cx="8440737" cy="4943405"/>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File: </a:t>
            </a:r>
            <a:r>
              <a:rPr lang="en-US" dirty="0" err="1" smtClean="0">
                <a:solidFill>
                  <a:srgbClr val="0000FF"/>
                </a:solidFill>
                <a:latin typeface="Courier New" charset="0"/>
              </a:rPr>
              <a:t>stringmap.cpp</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file implements the </a:t>
            </a:r>
            <a:r>
              <a:rPr lang="en-US" dirty="0" err="1" smtClean="0">
                <a:solidFill>
                  <a:srgbClr val="0000FF"/>
                </a:solidFill>
                <a:latin typeface="Courier New" charset="0"/>
              </a:rPr>
              <a:t>stringmap.h</a:t>
            </a:r>
            <a:r>
              <a:rPr lang="en-US" dirty="0" smtClean="0">
                <a:solidFill>
                  <a:srgbClr val="0000FF"/>
                </a:solidFill>
                <a:latin typeface="Courier New" charset="0"/>
              </a:rPr>
              <a:t> interface using a hash table</a:t>
            </a:r>
          </a:p>
          <a:p>
            <a:pPr>
              <a:lnSpc>
                <a:spcPct val="90000"/>
              </a:lnSpc>
            </a:pPr>
            <a:r>
              <a:rPr lang="en-US" dirty="0" smtClean="0">
                <a:solidFill>
                  <a:srgbClr val="0000FF"/>
                </a:solidFill>
                <a:latin typeface="Courier New" charset="0"/>
              </a:rPr>
              <a:t> * as the underlying representation.</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#include &lt;string&gt;</a:t>
            </a:r>
          </a:p>
          <a:p>
            <a:pPr>
              <a:lnSpc>
                <a:spcPct val="90000"/>
              </a:lnSpc>
            </a:pPr>
            <a:r>
              <a:rPr lang="en-US" dirty="0" smtClean="0">
                <a:solidFill>
                  <a:srgbClr val="000000"/>
                </a:solidFill>
                <a:latin typeface="Courier New" charset="0"/>
              </a:rPr>
              <a:t>#include "</a:t>
            </a:r>
            <a:r>
              <a:rPr lang="en-US" dirty="0" err="1" smtClean="0">
                <a:solidFill>
                  <a:srgbClr val="000000"/>
                </a:solidFill>
                <a:latin typeface="Courier New" charset="0"/>
              </a:rPr>
              <a:t>stringmap.h</a:t>
            </a:r>
            <a:r>
              <a:rPr lang="en-US" dirty="0" smtClean="0">
                <a:solidFill>
                  <a:srgbClr val="000000"/>
                </a:solidFill>
                <a:latin typeface="Courier New" charset="0"/>
              </a:rPr>
              <a:t>"</a:t>
            </a:r>
          </a:p>
          <a:p>
            <a:pPr>
              <a:lnSpc>
                <a:spcPct val="90000"/>
              </a:lnSpc>
            </a:pPr>
            <a:r>
              <a:rPr lang="en-US" dirty="0" smtClean="0">
                <a:solidFill>
                  <a:srgbClr val="000000"/>
                </a:solidFill>
                <a:latin typeface="Courier New" charset="0"/>
              </a:rPr>
              <a:t>using namespace std;</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a:t>
            </a:r>
            <a:r>
              <a:rPr lang="en-US" dirty="0" err="1" smtClean="0">
                <a:solidFill>
                  <a:srgbClr val="0000FF"/>
                </a:solidFill>
                <a:latin typeface="Courier New" charset="0"/>
              </a:rPr>
              <a:t>StringMap</a:t>
            </a:r>
            <a:r>
              <a:rPr lang="en-US" dirty="0" smtClean="0">
                <a:solidFill>
                  <a:srgbClr val="0000FF"/>
                </a:solidFill>
                <a:latin typeface="Courier New" charset="0"/>
              </a:rPr>
              <a:t> constructor and destructor</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The constructor allocates the array of buckets and initializes each</a:t>
            </a:r>
          </a:p>
          <a:p>
            <a:pPr>
              <a:lnSpc>
                <a:spcPct val="90000"/>
              </a:lnSpc>
            </a:pPr>
            <a:r>
              <a:rPr lang="en-US" dirty="0" smtClean="0">
                <a:solidFill>
                  <a:srgbClr val="0000FF"/>
                </a:solidFill>
                <a:latin typeface="Courier New" charset="0"/>
              </a:rPr>
              <a:t> * bucket to the empty list.  The destructor frees the allocated cells.</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00"/>
              </a:solidFill>
              <a:latin typeface="Courier New" charset="0"/>
            </a:endParaRPr>
          </a:p>
          <a:p>
            <a:pPr>
              <a:lnSpc>
                <a:spcPct val="90000"/>
              </a:lnSpc>
            </a:pPr>
            <a:r>
              <a:rPr lang="en-US" dirty="0" err="1" smtClean="0">
                <a:solidFill>
                  <a:srgbClr val="000000"/>
                </a:solidFill>
                <a:latin typeface="Courier New" charset="0"/>
              </a:rPr>
              <a:t>StringMap::StringMap</a:t>
            </a:r>
            <a:r>
              <a:rPr lang="en-US" dirty="0" smtClean="0">
                <a:solidFill>
                  <a:srgbClr val="000000"/>
                </a:solidFill>
                <a:latin typeface="Courier New" charset="0"/>
              </a:rPr>
              <a:t>() {</a:t>
            </a:r>
          </a:p>
          <a:p>
            <a:pPr>
              <a:lnSpc>
                <a:spcPct val="90000"/>
              </a:lnSpc>
            </a:pPr>
            <a:r>
              <a:rPr lang="en-US" dirty="0" smtClean="0">
                <a:solidFill>
                  <a:srgbClr val="000000"/>
                </a:solidFill>
                <a:latin typeface="Courier New" charset="0"/>
              </a:rPr>
              <a:t>   </a:t>
            </a:r>
            <a:r>
              <a:rPr lang="en-US" dirty="0" err="1" smtClean="0">
                <a:solidFill>
                  <a:srgbClr val="000000"/>
                </a:solidFill>
                <a:latin typeface="Courier New" charset="0"/>
              </a:rPr>
              <a:t>nBuckets</a:t>
            </a:r>
            <a:r>
              <a:rPr lang="en-US" dirty="0" smtClean="0">
                <a:solidFill>
                  <a:srgbClr val="000000"/>
                </a:solidFill>
                <a:latin typeface="Courier New" charset="0"/>
              </a:rPr>
              <a:t> = INITIAL_BUCKET_COUNT;</a:t>
            </a:r>
          </a:p>
          <a:p>
            <a:pPr>
              <a:lnSpc>
                <a:spcPct val="90000"/>
              </a:lnSpc>
            </a:pPr>
            <a:r>
              <a:rPr lang="en-US" dirty="0" smtClean="0">
                <a:solidFill>
                  <a:srgbClr val="000000"/>
                </a:solidFill>
                <a:latin typeface="Courier New" charset="0"/>
              </a:rPr>
              <a:t>   buckets = new Cell*[</a:t>
            </a:r>
            <a:r>
              <a:rPr lang="en-US" dirty="0" err="1" smtClean="0">
                <a:solidFill>
                  <a:srgbClr val="000000"/>
                </a:solidFill>
                <a:latin typeface="Courier New" charset="0"/>
              </a:rPr>
              <a:t>nBuckets</a:t>
            </a:r>
            <a:r>
              <a:rPr lang="en-US" dirty="0" smtClean="0">
                <a:solidFill>
                  <a:srgbClr val="000000"/>
                </a:solidFill>
                <a:latin typeface="Courier New" charset="0"/>
              </a:rPr>
              <a:t>];</a:t>
            </a:r>
          </a:p>
          <a:p>
            <a:pPr>
              <a:lnSpc>
                <a:spcPct val="90000"/>
              </a:lnSpc>
            </a:pPr>
            <a:r>
              <a:rPr lang="en-US" dirty="0" smtClean="0">
                <a:solidFill>
                  <a:srgbClr val="000000"/>
                </a:solidFill>
                <a:latin typeface="Courier New" charset="0"/>
              </a:rPr>
              <a:t>   for (</a:t>
            </a:r>
            <a:r>
              <a:rPr lang="en-US" dirty="0" err="1" smtClean="0">
                <a:solidFill>
                  <a:srgbClr val="000000"/>
                </a:solidFill>
                <a:latin typeface="Courier New" charset="0"/>
              </a:rPr>
              <a:t>int</a:t>
            </a:r>
            <a:r>
              <a:rPr lang="en-US" dirty="0" smtClean="0">
                <a:solidFill>
                  <a:srgbClr val="000000"/>
                </a:solidFill>
                <a:latin typeface="Courier New" charset="0"/>
              </a:rPr>
              <a:t> </a:t>
            </a:r>
            <a:r>
              <a:rPr lang="en-US" dirty="0" err="1" smtClean="0">
                <a:solidFill>
                  <a:srgbClr val="000000"/>
                </a:solidFill>
                <a:latin typeface="Courier New" charset="0"/>
              </a:rPr>
              <a:t>i</a:t>
            </a:r>
            <a:r>
              <a:rPr lang="en-US" dirty="0" smtClean="0">
                <a:solidFill>
                  <a:srgbClr val="000000"/>
                </a:solidFill>
                <a:latin typeface="Courier New" charset="0"/>
              </a:rPr>
              <a:t> = 0; </a:t>
            </a:r>
            <a:r>
              <a:rPr lang="en-US" dirty="0" err="1" smtClean="0">
                <a:solidFill>
                  <a:srgbClr val="000000"/>
                </a:solidFill>
                <a:latin typeface="Courier New" charset="0"/>
              </a:rPr>
              <a:t>i</a:t>
            </a:r>
            <a:r>
              <a:rPr lang="en-US" dirty="0" smtClean="0">
                <a:solidFill>
                  <a:srgbClr val="000000"/>
                </a:solidFill>
                <a:latin typeface="Courier New" charset="0"/>
              </a:rPr>
              <a:t> &lt; </a:t>
            </a:r>
            <a:r>
              <a:rPr lang="en-US" dirty="0" err="1" smtClean="0">
                <a:solidFill>
                  <a:srgbClr val="000000"/>
                </a:solidFill>
                <a:latin typeface="Courier New" charset="0"/>
              </a:rPr>
              <a:t>nBuckets</a:t>
            </a:r>
            <a:r>
              <a:rPr lang="en-US" dirty="0" smtClean="0">
                <a:solidFill>
                  <a:srgbClr val="000000"/>
                </a:solidFill>
                <a:latin typeface="Courier New" charset="0"/>
              </a:rPr>
              <a:t>; </a:t>
            </a:r>
            <a:r>
              <a:rPr lang="en-US" dirty="0" err="1" smtClean="0">
                <a:solidFill>
                  <a:srgbClr val="000000"/>
                </a:solidFill>
                <a:latin typeface="Courier New" charset="0"/>
              </a:rPr>
              <a:t>i</a:t>
            </a:r>
            <a:r>
              <a:rPr lang="en-US" dirty="0" smtClean="0">
                <a:solidFill>
                  <a:srgbClr val="000000"/>
                </a:solidFill>
                <a:latin typeface="Courier New" charset="0"/>
              </a:rPr>
              <a:t>++) {</a:t>
            </a:r>
          </a:p>
          <a:p>
            <a:pPr>
              <a:lnSpc>
                <a:spcPct val="90000"/>
              </a:lnSpc>
            </a:pPr>
            <a:r>
              <a:rPr lang="en-US" dirty="0" smtClean="0">
                <a:solidFill>
                  <a:srgbClr val="000000"/>
                </a:solidFill>
                <a:latin typeface="Courier New" charset="0"/>
              </a:rPr>
              <a:t>      </a:t>
            </a:r>
            <a:r>
              <a:rPr lang="en-US" dirty="0" err="1" smtClean="0">
                <a:solidFill>
                  <a:srgbClr val="000000"/>
                </a:solidFill>
                <a:latin typeface="Courier New" charset="0"/>
              </a:rPr>
              <a:t>buckets[i</a:t>
            </a:r>
            <a:r>
              <a:rPr lang="en-US" dirty="0" smtClean="0">
                <a:solidFill>
                  <a:srgbClr val="000000"/>
                </a:solidFill>
                <a:latin typeface="Courier New" charset="0"/>
              </a:rPr>
              <a:t>] = NULL;</a:t>
            </a:r>
          </a:p>
          <a:p>
            <a:pPr>
              <a:lnSpc>
                <a:spcPct val="90000"/>
              </a:lnSpc>
            </a:pPr>
            <a:r>
              <a:rPr lang="en-US" dirty="0" smtClean="0">
                <a:solidFill>
                  <a:srgbClr val="000000"/>
                </a:solidFill>
                <a:latin typeface="Courier New" charset="0"/>
              </a:rPr>
              <a:t>   }</a:t>
            </a:r>
          </a:p>
          <a:p>
            <a:pPr>
              <a:lnSpc>
                <a:spcPct val="90000"/>
              </a:lnSpc>
            </a:pPr>
            <a:r>
              <a:rPr lang="en-US" dirty="0" smtClean="0">
                <a:solidFill>
                  <a:srgbClr val="000000"/>
                </a:solidFill>
                <a:latin typeface="Courier New" charset="0"/>
              </a:rPr>
              <a:t>}</a:t>
            </a:r>
          </a:p>
        </p:txBody>
      </p:sp>
      <p:grpSp>
        <p:nvGrpSpPr>
          <p:cNvPr id="670724" name="Group 4"/>
          <p:cNvGrpSpPr>
            <a:grpSpLocks/>
          </p:cNvGrpSpPr>
          <p:nvPr/>
        </p:nvGrpSpPr>
        <p:grpSpPr bwMode="auto">
          <a:xfrm>
            <a:off x="355600" y="1143000"/>
            <a:ext cx="8494713" cy="5257800"/>
            <a:chOff x="240" y="720"/>
            <a:chExt cx="5280" cy="3312"/>
          </a:xfrm>
        </p:grpSpPr>
        <p:sp>
          <p:nvSpPr>
            <p:cNvPr id="670725"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670726" name="Text Box 6"/>
            <p:cNvSpPr txBox="1">
              <a:spLocks noChangeArrowheads="1"/>
            </p:cNvSpPr>
            <p:nvPr/>
          </p:nvSpPr>
          <p:spPr bwMode="auto">
            <a:xfrm>
              <a:off x="251" y="752"/>
              <a:ext cx="5261" cy="2748"/>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err="1" smtClean="0">
                  <a:solidFill>
                    <a:srgbClr val="000000"/>
                  </a:solidFill>
                  <a:latin typeface="Courier New" charset="0"/>
                </a:rPr>
                <a:t>StringMap::~StringMap</a:t>
              </a:r>
              <a:r>
                <a:rPr lang="en-US" dirty="0" smtClean="0">
                  <a:solidFill>
                    <a:srgbClr val="000000"/>
                  </a:solidFill>
                  <a:latin typeface="Courier New" charset="0"/>
                </a:rPr>
                <a:t>() {</a:t>
              </a:r>
            </a:p>
            <a:p>
              <a:pPr>
                <a:lnSpc>
                  <a:spcPct val="90000"/>
                </a:lnSpc>
              </a:pPr>
              <a:r>
                <a:rPr lang="en-US" dirty="0" smtClean="0">
                  <a:solidFill>
                    <a:srgbClr val="000000"/>
                  </a:solidFill>
                  <a:latin typeface="Courier New" charset="0"/>
                </a:rPr>
                <a:t>   for (</a:t>
              </a:r>
              <a:r>
                <a:rPr lang="en-US" dirty="0" err="1" smtClean="0">
                  <a:solidFill>
                    <a:srgbClr val="000000"/>
                  </a:solidFill>
                  <a:latin typeface="Courier New" charset="0"/>
                </a:rPr>
                <a:t>int</a:t>
              </a:r>
              <a:r>
                <a:rPr lang="en-US" dirty="0" smtClean="0">
                  <a:solidFill>
                    <a:srgbClr val="000000"/>
                  </a:solidFill>
                  <a:latin typeface="Courier New" charset="0"/>
                </a:rPr>
                <a:t> </a:t>
              </a:r>
              <a:r>
                <a:rPr lang="en-US" dirty="0" err="1" smtClean="0">
                  <a:solidFill>
                    <a:srgbClr val="000000"/>
                  </a:solidFill>
                  <a:latin typeface="Courier New" charset="0"/>
                </a:rPr>
                <a:t>i</a:t>
              </a:r>
              <a:r>
                <a:rPr lang="en-US" dirty="0" smtClean="0">
                  <a:solidFill>
                    <a:srgbClr val="000000"/>
                  </a:solidFill>
                  <a:latin typeface="Courier New" charset="0"/>
                </a:rPr>
                <a:t> = 0; </a:t>
              </a:r>
              <a:r>
                <a:rPr lang="en-US" dirty="0" err="1" smtClean="0">
                  <a:solidFill>
                    <a:srgbClr val="000000"/>
                  </a:solidFill>
                  <a:latin typeface="Courier New" charset="0"/>
                </a:rPr>
                <a:t>i</a:t>
              </a:r>
              <a:r>
                <a:rPr lang="en-US" dirty="0" smtClean="0">
                  <a:solidFill>
                    <a:srgbClr val="000000"/>
                  </a:solidFill>
                  <a:latin typeface="Courier New" charset="0"/>
                </a:rPr>
                <a:t> &lt; </a:t>
              </a:r>
              <a:r>
                <a:rPr lang="en-US" dirty="0" err="1" smtClean="0">
                  <a:solidFill>
                    <a:srgbClr val="000000"/>
                  </a:solidFill>
                  <a:latin typeface="Courier New" charset="0"/>
                </a:rPr>
                <a:t>nBuckets</a:t>
              </a:r>
              <a:r>
                <a:rPr lang="en-US" dirty="0" smtClean="0">
                  <a:solidFill>
                    <a:srgbClr val="000000"/>
                  </a:solidFill>
                  <a:latin typeface="Courier New" charset="0"/>
                </a:rPr>
                <a:t>; </a:t>
              </a:r>
              <a:r>
                <a:rPr lang="en-US" dirty="0" err="1" smtClean="0">
                  <a:solidFill>
                    <a:srgbClr val="000000"/>
                  </a:solidFill>
                  <a:latin typeface="Courier New" charset="0"/>
                </a:rPr>
                <a:t>i</a:t>
              </a:r>
              <a:r>
                <a:rPr lang="en-US" dirty="0" smtClean="0">
                  <a:solidFill>
                    <a:srgbClr val="000000"/>
                  </a:solidFill>
                  <a:latin typeface="Courier New" charset="0"/>
                </a:rPr>
                <a:t>++) {</a:t>
              </a:r>
            </a:p>
            <a:p>
              <a:pPr>
                <a:lnSpc>
                  <a:spcPct val="90000"/>
                </a:lnSpc>
              </a:pPr>
              <a:r>
                <a:rPr lang="en-US" dirty="0" smtClean="0">
                  <a:solidFill>
                    <a:srgbClr val="000000"/>
                  </a:solidFill>
                  <a:latin typeface="Courier New" charset="0"/>
                </a:rPr>
                <a:t>      Cell *cp = </a:t>
              </a:r>
              <a:r>
                <a:rPr lang="en-US" dirty="0" err="1" smtClean="0">
                  <a:solidFill>
                    <a:srgbClr val="000000"/>
                  </a:solidFill>
                  <a:latin typeface="Courier New" charset="0"/>
                </a:rPr>
                <a:t>buckets[i</a:t>
              </a:r>
              <a:r>
                <a:rPr lang="en-US" dirty="0" smtClean="0">
                  <a:solidFill>
                    <a:srgbClr val="000000"/>
                  </a:solidFill>
                  <a:latin typeface="Courier New" charset="0"/>
                </a:rPr>
                <a:t>];</a:t>
              </a:r>
            </a:p>
            <a:p>
              <a:pPr>
                <a:lnSpc>
                  <a:spcPct val="90000"/>
                </a:lnSpc>
              </a:pPr>
              <a:r>
                <a:rPr lang="en-US" dirty="0" smtClean="0">
                  <a:solidFill>
                    <a:srgbClr val="000000"/>
                  </a:solidFill>
                  <a:latin typeface="Courier New" charset="0"/>
                </a:rPr>
                <a:t>      while (cp != NULL) {</a:t>
              </a:r>
            </a:p>
            <a:p>
              <a:pPr>
                <a:lnSpc>
                  <a:spcPct val="90000"/>
                </a:lnSpc>
              </a:pPr>
              <a:r>
                <a:rPr lang="en-US" dirty="0" smtClean="0">
                  <a:solidFill>
                    <a:srgbClr val="000000"/>
                  </a:solidFill>
                  <a:latin typeface="Courier New" charset="0"/>
                </a:rPr>
                <a:t>         Cell *</a:t>
              </a:r>
              <a:r>
                <a:rPr lang="en-US" dirty="0" err="1" smtClean="0">
                  <a:solidFill>
                    <a:srgbClr val="000000"/>
                  </a:solidFill>
                  <a:latin typeface="Courier New" charset="0"/>
                </a:rPr>
                <a:t>oldCell</a:t>
              </a:r>
              <a:r>
                <a:rPr lang="en-US" dirty="0" smtClean="0">
                  <a:solidFill>
                    <a:srgbClr val="000000"/>
                  </a:solidFill>
                  <a:latin typeface="Courier New" charset="0"/>
                </a:rPr>
                <a:t> = cp;</a:t>
              </a:r>
            </a:p>
            <a:p>
              <a:pPr>
                <a:lnSpc>
                  <a:spcPct val="90000"/>
                </a:lnSpc>
              </a:pPr>
              <a:r>
                <a:rPr lang="en-US" dirty="0" smtClean="0">
                  <a:solidFill>
                    <a:srgbClr val="000000"/>
                  </a:solidFill>
                  <a:latin typeface="Courier New" charset="0"/>
                </a:rPr>
                <a:t>         cp = cp-&gt;link;</a:t>
              </a:r>
            </a:p>
            <a:p>
              <a:pPr>
                <a:lnSpc>
                  <a:spcPct val="90000"/>
                </a:lnSpc>
              </a:pPr>
              <a:r>
                <a:rPr lang="en-US" dirty="0" smtClean="0">
                  <a:solidFill>
                    <a:srgbClr val="000000"/>
                  </a:solidFill>
                  <a:latin typeface="Courier New" charset="0"/>
                </a:rPr>
                <a:t>         delete </a:t>
              </a:r>
              <a:r>
                <a:rPr lang="en-US" dirty="0" err="1" smtClean="0">
                  <a:solidFill>
                    <a:srgbClr val="000000"/>
                  </a:solidFill>
                  <a:latin typeface="Courier New" charset="0"/>
                </a:rPr>
                <a:t>oldCell</a:t>
              </a:r>
              <a:r>
                <a:rPr lang="en-US" dirty="0" smtClean="0">
                  <a:solidFill>
                    <a:srgbClr val="000000"/>
                  </a:solidFill>
                  <a:latin typeface="Courier New" charset="0"/>
                </a:rPr>
                <a:t>;</a:t>
              </a:r>
            </a:p>
            <a:p>
              <a:pPr>
                <a:lnSpc>
                  <a:spcPct val="90000"/>
                </a:lnSpc>
              </a:pPr>
              <a:r>
                <a:rPr lang="en-US" dirty="0" smtClean="0">
                  <a:solidFill>
                    <a:srgbClr val="000000"/>
                  </a:solidFill>
                  <a:latin typeface="Courier New" charset="0"/>
                </a:rPr>
                <a:t>      }</a:t>
              </a:r>
            </a:p>
            <a:p>
              <a:pPr>
                <a:lnSpc>
                  <a:spcPct val="90000"/>
                </a:lnSpc>
              </a:pPr>
              <a:r>
                <a:rPr lang="en-US" dirty="0" smtClean="0">
                  <a:solidFill>
                    <a:srgbClr val="000000"/>
                  </a:solidFill>
                  <a:latin typeface="Courier New" charset="0"/>
                </a:rPr>
                <a:t>   }</a:t>
              </a:r>
            </a:p>
            <a:p>
              <a:pPr>
                <a:lnSpc>
                  <a:spcPct val="90000"/>
                </a:lnSpc>
              </a:pPr>
              <a:r>
                <a:rPr lang="en-US" dirty="0" smtClean="0">
                  <a:solidFill>
                    <a:srgbClr val="000000"/>
                  </a:solidFill>
                  <a:latin typeface="Courier New" charset="0"/>
                </a:rPr>
                <a:t>}</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get</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method calls </a:t>
              </a:r>
              <a:r>
                <a:rPr lang="en-US" dirty="0" err="1" smtClean="0">
                  <a:solidFill>
                    <a:srgbClr val="0000FF"/>
                  </a:solidFill>
                  <a:latin typeface="Courier New" charset="0"/>
                </a:rPr>
                <a:t>findCell</a:t>
              </a:r>
              <a:r>
                <a:rPr lang="en-US" dirty="0" smtClean="0">
                  <a:solidFill>
                    <a:srgbClr val="0000FF"/>
                  </a:solidFill>
                  <a:latin typeface="Courier New" charset="0"/>
                </a:rPr>
                <a:t> to search the linked list for the matching</a:t>
              </a:r>
            </a:p>
            <a:p>
              <a:pPr>
                <a:lnSpc>
                  <a:spcPct val="90000"/>
                </a:lnSpc>
              </a:pPr>
              <a:r>
                <a:rPr lang="en-US" dirty="0" smtClean="0">
                  <a:solidFill>
                    <a:srgbClr val="0000FF"/>
                  </a:solidFill>
                  <a:latin typeface="Courier New" charset="0"/>
                </a:rPr>
                <a:t> * key.  If no key is found, get returns the empty string.</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00"/>
                  </a:solidFill>
                  <a:latin typeface="Courier New" charset="0"/>
                </a:rPr>
                <a:t>string </a:t>
              </a:r>
              <a:r>
                <a:rPr lang="en-US" dirty="0" err="1" smtClean="0">
                  <a:solidFill>
                    <a:srgbClr val="000000"/>
                  </a:solidFill>
                  <a:latin typeface="Courier New" charset="0"/>
                </a:rPr>
                <a:t>StringMap::get(const</a:t>
              </a:r>
              <a:r>
                <a:rPr lang="en-US" dirty="0" smtClean="0">
                  <a:solidFill>
                    <a:srgbClr val="000000"/>
                  </a:solidFill>
                  <a:latin typeface="Courier New" charset="0"/>
                </a:rPr>
                <a:t> string &amp; key) const {</a:t>
              </a:r>
            </a:p>
            <a:p>
              <a:pPr>
                <a:lnSpc>
                  <a:spcPct val="90000"/>
                </a:lnSpc>
              </a:pPr>
              <a:r>
                <a:rPr lang="en-US" dirty="0" smtClean="0">
                  <a:solidFill>
                    <a:srgbClr val="000000"/>
                  </a:solidFill>
                  <a:latin typeface="Courier New" charset="0"/>
                </a:rPr>
                <a:t>   Cell *cp = </a:t>
              </a:r>
              <a:r>
                <a:rPr lang="en-US" dirty="0" err="1" smtClean="0">
                  <a:solidFill>
                    <a:srgbClr val="000000"/>
                  </a:solidFill>
                  <a:latin typeface="Courier New" charset="0"/>
                </a:rPr>
                <a:t>findCell(hashCode(key</a:t>
              </a:r>
              <a:r>
                <a:rPr lang="en-US" dirty="0" smtClean="0">
                  <a:solidFill>
                    <a:srgbClr val="000000"/>
                  </a:solidFill>
                  <a:latin typeface="Courier New" charset="0"/>
                </a:rPr>
                <a:t>) % </a:t>
              </a:r>
              <a:r>
                <a:rPr lang="en-US" dirty="0" err="1" smtClean="0">
                  <a:solidFill>
                    <a:srgbClr val="000000"/>
                  </a:solidFill>
                  <a:latin typeface="Courier New" charset="0"/>
                </a:rPr>
                <a:t>nBuckets</a:t>
              </a:r>
              <a:r>
                <a:rPr lang="en-US" dirty="0" smtClean="0">
                  <a:solidFill>
                    <a:srgbClr val="000000"/>
                  </a:solidFill>
                  <a:latin typeface="Courier New" charset="0"/>
                </a:rPr>
                <a:t>, key);</a:t>
              </a:r>
            </a:p>
            <a:p>
              <a:pPr>
                <a:lnSpc>
                  <a:spcPct val="90000"/>
                </a:lnSpc>
              </a:pPr>
              <a:r>
                <a:rPr lang="en-US" dirty="0" smtClean="0">
                  <a:solidFill>
                    <a:srgbClr val="000000"/>
                  </a:solidFill>
                  <a:latin typeface="Courier New" charset="0"/>
                </a:rPr>
                <a:t>   return (cp == NULL) ? "" : cp-&gt;value;</a:t>
              </a:r>
            </a:p>
            <a:p>
              <a:pPr>
                <a:lnSpc>
                  <a:spcPct val="90000"/>
                </a:lnSpc>
              </a:pPr>
              <a:r>
                <a:rPr lang="en-US" dirty="0" smtClean="0">
                  <a:solidFill>
                    <a:srgbClr val="000000"/>
                  </a:solidFill>
                  <a:latin typeface="Courier New" charset="0"/>
                </a:rPr>
                <a:t>}</a:t>
              </a:r>
            </a:p>
          </p:txBody>
        </p:sp>
      </p:grpSp>
      <p:sp>
        <p:nvSpPr>
          <p:cNvPr id="670727"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70728"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70729" name="Rectangle 9"/>
          <p:cNvSpPr>
            <a:spLocks noGrp="1" noChangeArrowheads="1"/>
          </p:cNvSpPr>
          <p:nvPr>
            <p:ph type="title"/>
          </p:nvPr>
        </p:nvSpPr>
        <p:spPr>
          <a:xfrm>
            <a:off x="0" y="76200"/>
            <a:ext cx="9144000" cy="1143000"/>
          </a:xfrm>
          <a:noFill/>
          <a:ln/>
        </p:spPr>
        <p:txBody>
          <a:bodyPr/>
          <a:lstStyle/>
          <a:p>
            <a:r>
              <a:rPr lang="en-US" sz="4000" dirty="0">
                <a:solidFill>
                  <a:srgbClr val="FF0000"/>
                </a:solidFill>
              </a:rPr>
              <a:t>The</a:t>
            </a:r>
            <a:r>
              <a:rPr lang="en-US" sz="4000" dirty="0" smtClean="0">
                <a:solidFill>
                  <a:srgbClr val="FF0000"/>
                </a:solidFill>
              </a:rPr>
              <a:t> </a:t>
            </a:r>
            <a:r>
              <a:rPr lang="en-US" sz="3600" b="1" dirty="0" err="1" smtClean="0">
                <a:solidFill>
                  <a:srgbClr val="FF0000"/>
                </a:solidFill>
                <a:latin typeface="Courier New" charset="0"/>
              </a:rPr>
              <a:t>stringmap.cpp</a:t>
            </a:r>
            <a:r>
              <a:rPr lang="en-US" sz="4000" dirty="0" smtClean="0">
                <a:solidFill>
                  <a:srgbClr val="FF0000"/>
                </a:solidFill>
              </a:rPr>
              <a:t> </a:t>
            </a:r>
            <a:r>
              <a:rPr lang="en-US" sz="4000" dirty="0">
                <a:solidFill>
                  <a:srgbClr val="FF0000"/>
                </a:solidFill>
              </a:rPr>
              <a:t>Implementation</a:t>
            </a:r>
          </a:p>
        </p:txBody>
      </p:sp>
      <p:sp>
        <p:nvSpPr>
          <p:cNvPr id="670730"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670723"/>
                                        </p:tgtEl>
                                        <p:attrNameLst>
                                          <p:attrName>ppt_x</p:attrName>
                                        </p:attrNameLst>
                                      </p:cBhvr>
                                      <p:tavLst>
                                        <p:tav tm="0">
                                          <p:val>
                                            <p:strVal val="ppt_x"/>
                                          </p:val>
                                        </p:tav>
                                        <p:tav tm="100000">
                                          <p:val>
                                            <p:strVal val="ppt_x"/>
                                          </p:val>
                                        </p:tav>
                                      </p:tavLst>
                                    </p:anim>
                                    <p:anim calcmode="lin" valueType="num">
                                      <p:cBhvr additive="base">
                                        <p:cTn id="7" dur="1000"/>
                                        <p:tgtEl>
                                          <p:spTgt spid="670723"/>
                                        </p:tgtEl>
                                        <p:attrNameLst>
                                          <p:attrName>ppt_y</p:attrName>
                                        </p:attrNameLst>
                                      </p:cBhvr>
                                      <p:tavLst>
                                        <p:tav tm="0">
                                          <p:val>
                                            <p:strVal val="ppt_y"/>
                                          </p:val>
                                        </p:tav>
                                        <p:tav tm="100000">
                                          <p:val>
                                            <p:strVal val="0-ppt_h/2"/>
                                          </p:val>
                                        </p:tav>
                                      </p:tavLst>
                                    </p:anim>
                                    <p:set>
                                      <p:cBhvr>
                                        <p:cTn id="8" dur="1" fill="hold">
                                          <p:stCondLst>
                                            <p:cond delay="999"/>
                                          </p:stCondLst>
                                        </p:cTn>
                                        <p:tgtEl>
                                          <p:spTgt spid="670723"/>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670724"/>
                                        </p:tgtEl>
                                        <p:attrNameLst>
                                          <p:attrName>style.visibility</p:attrName>
                                        </p:attrNameLst>
                                      </p:cBhvr>
                                      <p:to>
                                        <p:strVal val="visible"/>
                                      </p:to>
                                    </p:set>
                                    <p:anim calcmode="lin" valueType="num">
                                      <p:cBhvr additive="base">
                                        <p:cTn id="11" dur="1000" fill="hold"/>
                                        <p:tgtEl>
                                          <p:spTgt spid="670724"/>
                                        </p:tgtEl>
                                        <p:attrNameLst>
                                          <p:attrName>ppt_x</p:attrName>
                                        </p:attrNameLst>
                                      </p:cBhvr>
                                      <p:tavLst>
                                        <p:tav tm="0">
                                          <p:val>
                                            <p:strVal val="#ppt_x"/>
                                          </p:val>
                                        </p:tav>
                                        <p:tav tm="100000">
                                          <p:val>
                                            <p:strVal val="#ppt_x"/>
                                          </p:val>
                                        </p:tav>
                                      </p:tavLst>
                                    </p:anim>
                                    <p:anim calcmode="lin" valueType="num">
                                      <p:cBhvr additive="base">
                                        <p:cTn id="12" dur="1000" fill="hold"/>
                                        <p:tgtEl>
                                          <p:spTgt spid="6707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0723" grpId="0"/>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0722"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670723" name="Text Box 3"/>
          <p:cNvSpPr txBox="1">
            <a:spLocks noChangeArrowheads="1"/>
          </p:cNvSpPr>
          <p:nvPr/>
        </p:nvSpPr>
        <p:spPr bwMode="auto">
          <a:xfrm>
            <a:off x="350838" y="1219200"/>
            <a:ext cx="8440737" cy="4361707"/>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err="1" smtClean="0">
                <a:solidFill>
                  <a:srgbClr val="000000"/>
                </a:solidFill>
                <a:latin typeface="Courier New" charset="0"/>
              </a:rPr>
              <a:t>StringMap::~StringMap</a:t>
            </a:r>
            <a:r>
              <a:rPr lang="en-US" dirty="0" smtClean="0">
                <a:solidFill>
                  <a:srgbClr val="000000"/>
                </a:solidFill>
                <a:latin typeface="Courier New" charset="0"/>
              </a:rPr>
              <a:t>() {</a:t>
            </a:r>
          </a:p>
          <a:p>
            <a:pPr>
              <a:lnSpc>
                <a:spcPct val="90000"/>
              </a:lnSpc>
            </a:pPr>
            <a:r>
              <a:rPr lang="en-US" dirty="0" smtClean="0">
                <a:solidFill>
                  <a:srgbClr val="000000"/>
                </a:solidFill>
                <a:latin typeface="Courier New" charset="0"/>
              </a:rPr>
              <a:t>   for (</a:t>
            </a:r>
            <a:r>
              <a:rPr lang="en-US" dirty="0" err="1" smtClean="0">
                <a:solidFill>
                  <a:srgbClr val="000000"/>
                </a:solidFill>
                <a:latin typeface="Courier New" charset="0"/>
              </a:rPr>
              <a:t>int</a:t>
            </a:r>
            <a:r>
              <a:rPr lang="en-US" dirty="0" smtClean="0">
                <a:solidFill>
                  <a:srgbClr val="000000"/>
                </a:solidFill>
                <a:latin typeface="Courier New" charset="0"/>
              </a:rPr>
              <a:t> </a:t>
            </a:r>
            <a:r>
              <a:rPr lang="en-US" dirty="0" err="1" smtClean="0">
                <a:solidFill>
                  <a:srgbClr val="000000"/>
                </a:solidFill>
                <a:latin typeface="Courier New" charset="0"/>
              </a:rPr>
              <a:t>i</a:t>
            </a:r>
            <a:r>
              <a:rPr lang="en-US" dirty="0" smtClean="0">
                <a:solidFill>
                  <a:srgbClr val="000000"/>
                </a:solidFill>
                <a:latin typeface="Courier New" charset="0"/>
              </a:rPr>
              <a:t> = 0; </a:t>
            </a:r>
            <a:r>
              <a:rPr lang="en-US" dirty="0" err="1" smtClean="0">
                <a:solidFill>
                  <a:srgbClr val="000000"/>
                </a:solidFill>
                <a:latin typeface="Courier New" charset="0"/>
              </a:rPr>
              <a:t>i</a:t>
            </a:r>
            <a:r>
              <a:rPr lang="en-US" dirty="0" smtClean="0">
                <a:solidFill>
                  <a:srgbClr val="000000"/>
                </a:solidFill>
                <a:latin typeface="Courier New" charset="0"/>
              </a:rPr>
              <a:t> &lt; </a:t>
            </a:r>
            <a:r>
              <a:rPr lang="en-US" dirty="0" err="1" smtClean="0">
                <a:solidFill>
                  <a:srgbClr val="000000"/>
                </a:solidFill>
                <a:latin typeface="Courier New" charset="0"/>
              </a:rPr>
              <a:t>nBuckets</a:t>
            </a:r>
            <a:r>
              <a:rPr lang="en-US" dirty="0" smtClean="0">
                <a:solidFill>
                  <a:srgbClr val="000000"/>
                </a:solidFill>
                <a:latin typeface="Courier New" charset="0"/>
              </a:rPr>
              <a:t>; </a:t>
            </a:r>
            <a:r>
              <a:rPr lang="en-US" dirty="0" err="1" smtClean="0">
                <a:solidFill>
                  <a:srgbClr val="000000"/>
                </a:solidFill>
                <a:latin typeface="Courier New" charset="0"/>
              </a:rPr>
              <a:t>i</a:t>
            </a:r>
            <a:r>
              <a:rPr lang="en-US" dirty="0" smtClean="0">
                <a:solidFill>
                  <a:srgbClr val="000000"/>
                </a:solidFill>
                <a:latin typeface="Courier New" charset="0"/>
              </a:rPr>
              <a:t>++) {</a:t>
            </a:r>
          </a:p>
          <a:p>
            <a:pPr>
              <a:lnSpc>
                <a:spcPct val="90000"/>
              </a:lnSpc>
            </a:pPr>
            <a:r>
              <a:rPr lang="en-US" dirty="0" smtClean="0">
                <a:solidFill>
                  <a:srgbClr val="000000"/>
                </a:solidFill>
                <a:latin typeface="Courier New" charset="0"/>
              </a:rPr>
              <a:t>      Cell *cp = </a:t>
            </a:r>
            <a:r>
              <a:rPr lang="en-US" dirty="0" err="1" smtClean="0">
                <a:solidFill>
                  <a:srgbClr val="000000"/>
                </a:solidFill>
                <a:latin typeface="Courier New" charset="0"/>
              </a:rPr>
              <a:t>buckets[i</a:t>
            </a:r>
            <a:r>
              <a:rPr lang="en-US" dirty="0" smtClean="0">
                <a:solidFill>
                  <a:srgbClr val="000000"/>
                </a:solidFill>
                <a:latin typeface="Courier New" charset="0"/>
              </a:rPr>
              <a:t>];</a:t>
            </a:r>
          </a:p>
          <a:p>
            <a:pPr>
              <a:lnSpc>
                <a:spcPct val="90000"/>
              </a:lnSpc>
            </a:pPr>
            <a:r>
              <a:rPr lang="en-US" dirty="0" smtClean="0">
                <a:solidFill>
                  <a:srgbClr val="000000"/>
                </a:solidFill>
                <a:latin typeface="Courier New" charset="0"/>
              </a:rPr>
              <a:t>      while (cp != NULL) {</a:t>
            </a:r>
          </a:p>
          <a:p>
            <a:pPr>
              <a:lnSpc>
                <a:spcPct val="90000"/>
              </a:lnSpc>
            </a:pPr>
            <a:r>
              <a:rPr lang="en-US" dirty="0" smtClean="0">
                <a:solidFill>
                  <a:srgbClr val="000000"/>
                </a:solidFill>
                <a:latin typeface="Courier New" charset="0"/>
              </a:rPr>
              <a:t>         Cell *</a:t>
            </a:r>
            <a:r>
              <a:rPr lang="en-US" dirty="0" err="1" smtClean="0">
                <a:solidFill>
                  <a:srgbClr val="000000"/>
                </a:solidFill>
                <a:latin typeface="Courier New" charset="0"/>
              </a:rPr>
              <a:t>oldCell</a:t>
            </a:r>
            <a:r>
              <a:rPr lang="en-US" dirty="0" smtClean="0">
                <a:solidFill>
                  <a:srgbClr val="000000"/>
                </a:solidFill>
                <a:latin typeface="Courier New" charset="0"/>
              </a:rPr>
              <a:t> = cp;</a:t>
            </a:r>
          </a:p>
          <a:p>
            <a:pPr>
              <a:lnSpc>
                <a:spcPct val="90000"/>
              </a:lnSpc>
            </a:pPr>
            <a:r>
              <a:rPr lang="en-US" dirty="0" smtClean="0">
                <a:solidFill>
                  <a:srgbClr val="000000"/>
                </a:solidFill>
                <a:latin typeface="Courier New" charset="0"/>
              </a:rPr>
              <a:t>         cp = cp-&gt;link;</a:t>
            </a:r>
          </a:p>
          <a:p>
            <a:pPr>
              <a:lnSpc>
                <a:spcPct val="90000"/>
              </a:lnSpc>
            </a:pPr>
            <a:r>
              <a:rPr lang="en-US" dirty="0" smtClean="0">
                <a:solidFill>
                  <a:srgbClr val="000000"/>
                </a:solidFill>
                <a:latin typeface="Courier New" charset="0"/>
              </a:rPr>
              <a:t>         delete </a:t>
            </a:r>
            <a:r>
              <a:rPr lang="en-US" dirty="0" err="1" smtClean="0">
                <a:solidFill>
                  <a:srgbClr val="000000"/>
                </a:solidFill>
                <a:latin typeface="Courier New" charset="0"/>
              </a:rPr>
              <a:t>oldCell</a:t>
            </a:r>
            <a:r>
              <a:rPr lang="en-US" dirty="0" smtClean="0">
                <a:solidFill>
                  <a:srgbClr val="000000"/>
                </a:solidFill>
                <a:latin typeface="Courier New" charset="0"/>
              </a:rPr>
              <a:t>;</a:t>
            </a:r>
          </a:p>
          <a:p>
            <a:pPr>
              <a:lnSpc>
                <a:spcPct val="90000"/>
              </a:lnSpc>
            </a:pPr>
            <a:r>
              <a:rPr lang="en-US" dirty="0" smtClean="0">
                <a:solidFill>
                  <a:srgbClr val="000000"/>
                </a:solidFill>
                <a:latin typeface="Courier New" charset="0"/>
              </a:rPr>
              <a:t>      }</a:t>
            </a:r>
          </a:p>
          <a:p>
            <a:pPr>
              <a:lnSpc>
                <a:spcPct val="90000"/>
              </a:lnSpc>
            </a:pPr>
            <a:r>
              <a:rPr lang="en-US" dirty="0" smtClean="0">
                <a:solidFill>
                  <a:srgbClr val="000000"/>
                </a:solidFill>
                <a:latin typeface="Courier New" charset="0"/>
              </a:rPr>
              <a:t>   }</a:t>
            </a:r>
          </a:p>
          <a:p>
            <a:pPr>
              <a:lnSpc>
                <a:spcPct val="90000"/>
              </a:lnSpc>
            </a:pPr>
            <a:r>
              <a:rPr lang="en-US" dirty="0" smtClean="0">
                <a:solidFill>
                  <a:srgbClr val="000000"/>
                </a:solidFill>
                <a:latin typeface="Courier New" charset="0"/>
              </a:rPr>
              <a:t>}</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get</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method calls </a:t>
            </a:r>
            <a:r>
              <a:rPr lang="en-US" dirty="0" err="1" smtClean="0">
                <a:solidFill>
                  <a:srgbClr val="0000FF"/>
                </a:solidFill>
                <a:latin typeface="Courier New" charset="0"/>
              </a:rPr>
              <a:t>findCell</a:t>
            </a:r>
            <a:r>
              <a:rPr lang="en-US" dirty="0" smtClean="0">
                <a:solidFill>
                  <a:srgbClr val="0000FF"/>
                </a:solidFill>
                <a:latin typeface="Courier New" charset="0"/>
              </a:rPr>
              <a:t> to search the linked list for the matching</a:t>
            </a:r>
          </a:p>
          <a:p>
            <a:pPr>
              <a:lnSpc>
                <a:spcPct val="90000"/>
              </a:lnSpc>
            </a:pPr>
            <a:r>
              <a:rPr lang="en-US" dirty="0" smtClean="0">
                <a:solidFill>
                  <a:srgbClr val="0000FF"/>
                </a:solidFill>
                <a:latin typeface="Courier New" charset="0"/>
              </a:rPr>
              <a:t> * key.  If no key is found, get returns the empty string.</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00"/>
                </a:solidFill>
                <a:latin typeface="Courier New" charset="0"/>
              </a:rPr>
              <a:t>string </a:t>
            </a:r>
            <a:r>
              <a:rPr lang="en-US" dirty="0" err="1" smtClean="0">
                <a:solidFill>
                  <a:srgbClr val="000000"/>
                </a:solidFill>
                <a:latin typeface="Courier New" charset="0"/>
              </a:rPr>
              <a:t>StringMap::get(const</a:t>
            </a:r>
            <a:r>
              <a:rPr lang="en-US" dirty="0" smtClean="0">
                <a:solidFill>
                  <a:srgbClr val="000000"/>
                </a:solidFill>
                <a:latin typeface="Courier New" charset="0"/>
              </a:rPr>
              <a:t> string &amp; key) const {</a:t>
            </a:r>
          </a:p>
          <a:p>
            <a:pPr>
              <a:lnSpc>
                <a:spcPct val="90000"/>
              </a:lnSpc>
            </a:pPr>
            <a:r>
              <a:rPr lang="en-US" dirty="0" smtClean="0">
                <a:solidFill>
                  <a:srgbClr val="000000"/>
                </a:solidFill>
                <a:latin typeface="Courier New" charset="0"/>
              </a:rPr>
              <a:t>   Cell *cp = </a:t>
            </a:r>
            <a:r>
              <a:rPr lang="en-US" dirty="0" err="1" smtClean="0">
                <a:solidFill>
                  <a:srgbClr val="000000"/>
                </a:solidFill>
                <a:latin typeface="Courier New" charset="0"/>
              </a:rPr>
              <a:t>findCell(hashCode(key</a:t>
            </a:r>
            <a:r>
              <a:rPr lang="en-US" dirty="0" smtClean="0">
                <a:solidFill>
                  <a:srgbClr val="000000"/>
                </a:solidFill>
                <a:latin typeface="Courier New" charset="0"/>
              </a:rPr>
              <a:t>) % </a:t>
            </a:r>
            <a:r>
              <a:rPr lang="en-US" dirty="0" err="1" smtClean="0">
                <a:solidFill>
                  <a:srgbClr val="000000"/>
                </a:solidFill>
                <a:latin typeface="Courier New" charset="0"/>
              </a:rPr>
              <a:t>nBuckets</a:t>
            </a:r>
            <a:r>
              <a:rPr lang="en-US" dirty="0" smtClean="0">
                <a:solidFill>
                  <a:srgbClr val="000000"/>
                </a:solidFill>
                <a:latin typeface="Courier New" charset="0"/>
              </a:rPr>
              <a:t>, key);</a:t>
            </a:r>
          </a:p>
          <a:p>
            <a:pPr>
              <a:lnSpc>
                <a:spcPct val="90000"/>
              </a:lnSpc>
            </a:pPr>
            <a:r>
              <a:rPr lang="en-US" dirty="0" smtClean="0">
                <a:solidFill>
                  <a:srgbClr val="000000"/>
                </a:solidFill>
                <a:latin typeface="Courier New" charset="0"/>
              </a:rPr>
              <a:t>   return (cp == NULL) ? "" : cp-&gt;value;</a:t>
            </a:r>
          </a:p>
          <a:p>
            <a:pPr>
              <a:lnSpc>
                <a:spcPct val="90000"/>
              </a:lnSpc>
            </a:pPr>
            <a:r>
              <a:rPr lang="en-US" dirty="0" smtClean="0">
                <a:solidFill>
                  <a:srgbClr val="000000"/>
                </a:solidFill>
                <a:latin typeface="Courier New" charset="0"/>
              </a:rPr>
              <a:t>}</a:t>
            </a:r>
          </a:p>
        </p:txBody>
      </p:sp>
      <p:grpSp>
        <p:nvGrpSpPr>
          <p:cNvPr id="2" name="Group 4"/>
          <p:cNvGrpSpPr>
            <a:grpSpLocks/>
          </p:cNvGrpSpPr>
          <p:nvPr/>
        </p:nvGrpSpPr>
        <p:grpSpPr bwMode="auto">
          <a:xfrm>
            <a:off x="355600" y="1143000"/>
            <a:ext cx="8494713" cy="5257800"/>
            <a:chOff x="240" y="720"/>
            <a:chExt cx="5280" cy="3312"/>
          </a:xfrm>
        </p:grpSpPr>
        <p:sp>
          <p:nvSpPr>
            <p:cNvPr id="670725"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670726" name="Text Box 6"/>
            <p:cNvSpPr txBox="1">
              <a:spLocks noChangeArrowheads="1"/>
            </p:cNvSpPr>
            <p:nvPr/>
          </p:nvSpPr>
          <p:spPr bwMode="auto">
            <a:xfrm>
              <a:off x="251" y="752"/>
              <a:ext cx="5261" cy="2503"/>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put</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The put method calls </a:t>
              </a:r>
              <a:r>
                <a:rPr lang="en-US" dirty="0" err="1" smtClean="0">
                  <a:solidFill>
                    <a:srgbClr val="0000FF"/>
                  </a:solidFill>
                  <a:latin typeface="Courier New" charset="0"/>
                </a:rPr>
                <a:t>findCell</a:t>
              </a:r>
              <a:r>
                <a:rPr lang="en-US" dirty="0" smtClean="0">
                  <a:solidFill>
                    <a:srgbClr val="0000FF"/>
                  </a:solidFill>
                  <a:latin typeface="Courier New" charset="0"/>
                </a:rPr>
                <a:t> to search the linked list for the</a:t>
              </a:r>
            </a:p>
            <a:p>
              <a:pPr>
                <a:lnSpc>
                  <a:spcPct val="90000"/>
                </a:lnSpc>
              </a:pPr>
              <a:r>
                <a:rPr lang="en-US" dirty="0" smtClean="0">
                  <a:solidFill>
                    <a:srgbClr val="0000FF"/>
                  </a:solidFill>
                  <a:latin typeface="Courier New" charset="0"/>
                </a:rPr>
                <a:t> * matching key.  If a cell already exists, put simply resets the</a:t>
              </a:r>
            </a:p>
            <a:p>
              <a:pPr>
                <a:lnSpc>
                  <a:spcPct val="90000"/>
                </a:lnSpc>
              </a:pPr>
              <a:r>
                <a:rPr lang="en-US" dirty="0" smtClean="0">
                  <a:solidFill>
                    <a:srgbClr val="0000FF"/>
                  </a:solidFill>
                  <a:latin typeface="Courier New" charset="0"/>
                </a:rPr>
                <a:t> * value field.  If no matching key is found, put adds a new cell</a:t>
              </a:r>
            </a:p>
            <a:p>
              <a:pPr>
                <a:lnSpc>
                  <a:spcPct val="90000"/>
                </a:lnSpc>
              </a:pPr>
              <a:r>
                <a:rPr lang="en-US" dirty="0" smtClean="0">
                  <a:solidFill>
                    <a:srgbClr val="0000FF"/>
                  </a:solidFill>
                  <a:latin typeface="Courier New" charset="0"/>
                </a:rPr>
                <a:t> * to the beginning of the list for that chain.</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00"/>
                  </a:solidFill>
                  <a:latin typeface="Courier New" charset="0"/>
                </a:rPr>
                <a:t>void </a:t>
              </a:r>
              <a:r>
                <a:rPr lang="en-US" dirty="0" err="1" smtClean="0">
                  <a:solidFill>
                    <a:srgbClr val="000000"/>
                  </a:solidFill>
                  <a:latin typeface="Courier New" charset="0"/>
                </a:rPr>
                <a:t>StringMap::put(const</a:t>
              </a:r>
              <a:r>
                <a:rPr lang="en-US" dirty="0" smtClean="0">
                  <a:solidFill>
                    <a:srgbClr val="000000"/>
                  </a:solidFill>
                  <a:latin typeface="Courier New" charset="0"/>
                </a:rPr>
                <a:t> string &amp; key, const string &amp; value) {</a:t>
              </a:r>
            </a:p>
            <a:p>
              <a:pPr>
                <a:lnSpc>
                  <a:spcPct val="90000"/>
                </a:lnSpc>
              </a:pPr>
              <a:r>
                <a:rPr lang="en-US" dirty="0" smtClean="0">
                  <a:solidFill>
                    <a:srgbClr val="000000"/>
                  </a:solidFill>
                  <a:latin typeface="Courier New" charset="0"/>
                </a:rPr>
                <a:t>   </a:t>
              </a:r>
              <a:r>
                <a:rPr lang="en-US" dirty="0" err="1" smtClean="0">
                  <a:solidFill>
                    <a:srgbClr val="000000"/>
                  </a:solidFill>
                  <a:latin typeface="Courier New" charset="0"/>
                </a:rPr>
                <a:t>int</a:t>
              </a:r>
              <a:r>
                <a:rPr lang="en-US" dirty="0" smtClean="0">
                  <a:solidFill>
                    <a:srgbClr val="000000"/>
                  </a:solidFill>
                  <a:latin typeface="Courier New" charset="0"/>
                </a:rPr>
                <a:t> bucket = </a:t>
              </a:r>
              <a:r>
                <a:rPr lang="en-US" dirty="0" err="1" smtClean="0">
                  <a:solidFill>
                    <a:srgbClr val="000000"/>
                  </a:solidFill>
                  <a:latin typeface="Courier New" charset="0"/>
                </a:rPr>
                <a:t>hashCode(key</a:t>
              </a:r>
              <a:r>
                <a:rPr lang="en-US" dirty="0" smtClean="0">
                  <a:solidFill>
                    <a:srgbClr val="000000"/>
                  </a:solidFill>
                  <a:latin typeface="Courier New" charset="0"/>
                </a:rPr>
                <a:t>) % </a:t>
              </a:r>
              <a:r>
                <a:rPr lang="en-US" dirty="0" err="1" smtClean="0">
                  <a:solidFill>
                    <a:srgbClr val="000000"/>
                  </a:solidFill>
                  <a:latin typeface="Courier New" charset="0"/>
                </a:rPr>
                <a:t>nBuckets</a:t>
              </a:r>
              <a:r>
                <a:rPr lang="en-US" dirty="0" smtClean="0">
                  <a:solidFill>
                    <a:srgbClr val="000000"/>
                  </a:solidFill>
                  <a:latin typeface="Courier New" charset="0"/>
                </a:rPr>
                <a:t>;</a:t>
              </a:r>
            </a:p>
            <a:p>
              <a:pPr>
                <a:lnSpc>
                  <a:spcPct val="90000"/>
                </a:lnSpc>
              </a:pPr>
              <a:r>
                <a:rPr lang="en-US" dirty="0" smtClean="0">
                  <a:solidFill>
                    <a:srgbClr val="000000"/>
                  </a:solidFill>
                  <a:latin typeface="Courier New" charset="0"/>
                </a:rPr>
                <a:t>   Cell *cp = </a:t>
              </a:r>
              <a:r>
                <a:rPr lang="en-US" dirty="0" err="1" smtClean="0">
                  <a:solidFill>
                    <a:srgbClr val="000000"/>
                  </a:solidFill>
                  <a:latin typeface="Courier New" charset="0"/>
                </a:rPr>
                <a:t>findCell(bucket</a:t>
              </a:r>
              <a:r>
                <a:rPr lang="en-US" dirty="0" smtClean="0">
                  <a:solidFill>
                    <a:srgbClr val="000000"/>
                  </a:solidFill>
                  <a:latin typeface="Courier New" charset="0"/>
                </a:rPr>
                <a:t>, key);</a:t>
              </a:r>
            </a:p>
            <a:p>
              <a:pPr>
                <a:lnSpc>
                  <a:spcPct val="90000"/>
                </a:lnSpc>
              </a:pPr>
              <a:r>
                <a:rPr lang="en-US" dirty="0" smtClean="0">
                  <a:solidFill>
                    <a:srgbClr val="000000"/>
                  </a:solidFill>
                  <a:latin typeface="Courier New" charset="0"/>
                </a:rPr>
                <a:t>   if (cp == NULL) {</a:t>
              </a:r>
            </a:p>
            <a:p>
              <a:pPr>
                <a:lnSpc>
                  <a:spcPct val="90000"/>
                </a:lnSpc>
              </a:pPr>
              <a:r>
                <a:rPr lang="en-US" dirty="0" smtClean="0">
                  <a:solidFill>
                    <a:srgbClr val="000000"/>
                  </a:solidFill>
                  <a:latin typeface="Courier New" charset="0"/>
                </a:rPr>
                <a:t>      cp = new Cell;</a:t>
              </a:r>
            </a:p>
            <a:p>
              <a:pPr>
                <a:lnSpc>
                  <a:spcPct val="90000"/>
                </a:lnSpc>
              </a:pPr>
              <a:r>
                <a:rPr lang="en-US" dirty="0" smtClean="0">
                  <a:solidFill>
                    <a:srgbClr val="000000"/>
                  </a:solidFill>
                  <a:latin typeface="Courier New" charset="0"/>
                </a:rPr>
                <a:t>      cp-&gt;key = key;</a:t>
              </a:r>
            </a:p>
            <a:p>
              <a:pPr>
                <a:lnSpc>
                  <a:spcPct val="90000"/>
                </a:lnSpc>
              </a:pPr>
              <a:r>
                <a:rPr lang="en-US" dirty="0" smtClean="0">
                  <a:solidFill>
                    <a:srgbClr val="000000"/>
                  </a:solidFill>
                  <a:latin typeface="Courier New" charset="0"/>
                </a:rPr>
                <a:t>      cp-&gt;link = </a:t>
              </a:r>
              <a:r>
                <a:rPr lang="en-US" dirty="0" err="1" smtClean="0">
                  <a:solidFill>
                    <a:srgbClr val="000000"/>
                  </a:solidFill>
                  <a:latin typeface="Courier New" charset="0"/>
                </a:rPr>
                <a:t>buckets[bucket</a:t>
              </a:r>
              <a:r>
                <a:rPr lang="en-US" dirty="0" smtClean="0">
                  <a:solidFill>
                    <a:srgbClr val="000000"/>
                  </a:solidFill>
                  <a:latin typeface="Courier New" charset="0"/>
                </a:rPr>
                <a:t>];</a:t>
              </a:r>
            </a:p>
            <a:p>
              <a:pPr>
                <a:lnSpc>
                  <a:spcPct val="90000"/>
                </a:lnSpc>
              </a:pPr>
              <a:r>
                <a:rPr lang="en-US" dirty="0" smtClean="0">
                  <a:solidFill>
                    <a:srgbClr val="000000"/>
                  </a:solidFill>
                  <a:latin typeface="Courier New" charset="0"/>
                </a:rPr>
                <a:t>      </a:t>
              </a:r>
              <a:r>
                <a:rPr lang="en-US" dirty="0" err="1" smtClean="0">
                  <a:solidFill>
                    <a:srgbClr val="000000"/>
                  </a:solidFill>
                  <a:latin typeface="Courier New" charset="0"/>
                </a:rPr>
                <a:t>buckets[bucket</a:t>
              </a:r>
              <a:r>
                <a:rPr lang="en-US" dirty="0" smtClean="0">
                  <a:solidFill>
                    <a:srgbClr val="000000"/>
                  </a:solidFill>
                  <a:latin typeface="Courier New" charset="0"/>
                </a:rPr>
                <a:t>] = cp;</a:t>
              </a:r>
            </a:p>
            <a:p>
              <a:pPr>
                <a:lnSpc>
                  <a:spcPct val="90000"/>
                </a:lnSpc>
              </a:pPr>
              <a:r>
                <a:rPr lang="en-US" dirty="0" smtClean="0">
                  <a:solidFill>
                    <a:srgbClr val="000000"/>
                  </a:solidFill>
                  <a:latin typeface="Courier New" charset="0"/>
                </a:rPr>
                <a:t>   }</a:t>
              </a:r>
            </a:p>
            <a:p>
              <a:pPr>
                <a:lnSpc>
                  <a:spcPct val="90000"/>
                </a:lnSpc>
              </a:pPr>
              <a:r>
                <a:rPr lang="en-US" dirty="0" smtClean="0">
                  <a:solidFill>
                    <a:srgbClr val="000000"/>
                  </a:solidFill>
                  <a:latin typeface="Courier New" charset="0"/>
                </a:rPr>
                <a:t>   cp-&gt;value = value;</a:t>
              </a:r>
            </a:p>
            <a:p>
              <a:pPr>
                <a:lnSpc>
                  <a:spcPct val="90000"/>
                </a:lnSpc>
              </a:pPr>
              <a:r>
                <a:rPr lang="en-US" dirty="0" smtClean="0">
                  <a:solidFill>
                    <a:srgbClr val="000000"/>
                  </a:solidFill>
                  <a:latin typeface="Courier New" charset="0"/>
                </a:rPr>
                <a:t>}</a:t>
              </a:r>
            </a:p>
          </p:txBody>
        </p:sp>
      </p:grpSp>
      <p:sp>
        <p:nvSpPr>
          <p:cNvPr id="670727"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70728"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70729" name="Rectangle 9"/>
          <p:cNvSpPr>
            <a:spLocks noGrp="1" noChangeArrowheads="1"/>
          </p:cNvSpPr>
          <p:nvPr>
            <p:ph type="title"/>
          </p:nvPr>
        </p:nvSpPr>
        <p:spPr>
          <a:xfrm>
            <a:off x="0" y="76200"/>
            <a:ext cx="9144000" cy="1143000"/>
          </a:xfrm>
          <a:noFill/>
          <a:ln/>
        </p:spPr>
        <p:txBody>
          <a:bodyPr/>
          <a:lstStyle/>
          <a:p>
            <a:r>
              <a:rPr lang="en-US" sz="4000" dirty="0">
                <a:solidFill>
                  <a:srgbClr val="FF0000"/>
                </a:solidFill>
              </a:rPr>
              <a:t>The</a:t>
            </a:r>
            <a:r>
              <a:rPr lang="en-US" sz="4000" dirty="0" smtClean="0">
                <a:solidFill>
                  <a:srgbClr val="FF0000"/>
                </a:solidFill>
              </a:rPr>
              <a:t> </a:t>
            </a:r>
            <a:r>
              <a:rPr lang="en-US" sz="3600" b="1" dirty="0" err="1" smtClean="0">
                <a:solidFill>
                  <a:srgbClr val="FF0000"/>
                </a:solidFill>
                <a:latin typeface="Courier New" charset="0"/>
              </a:rPr>
              <a:t>stringmap.cpp</a:t>
            </a:r>
            <a:r>
              <a:rPr lang="en-US" sz="4000" dirty="0" smtClean="0">
                <a:solidFill>
                  <a:srgbClr val="FF0000"/>
                </a:solidFill>
              </a:rPr>
              <a:t> </a:t>
            </a:r>
            <a:r>
              <a:rPr lang="en-US" sz="4000" dirty="0">
                <a:solidFill>
                  <a:srgbClr val="FF0000"/>
                </a:solidFill>
              </a:rPr>
              <a:t>Implementation</a:t>
            </a:r>
          </a:p>
        </p:txBody>
      </p:sp>
      <p:sp>
        <p:nvSpPr>
          <p:cNvPr id="670730"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670723"/>
                                        </p:tgtEl>
                                        <p:attrNameLst>
                                          <p:attrName>ppt_x</p:attrName>
                                        </p:attrNameLst>
                                      </p:cBhvr>
                                      <p:tavLst>
                                        <p:tav tm="0">
                                          <p:val>
                                            <p:strVal val="ppt_x"/>
                                          </p:val>
                                        </p:tav>
                                        <p:tav tm="100000">
                                          <p:val>
                                            <p:strVal val="ppt_x"/>
                                          </p:val>
                                        </p:tav>
                                      </p:tavLst>
                                    </p:anim>
                                    <p:anim calcmode="lin" valueType="num">
                                      <p:cBhvr additive="base">
                                        <p:cTn id="7" dur="1000"/>
                                        <p:tgtEl>
                                          <p:spTgt spid="670723"/>
                                        </p:tgtEl>
                                        <p:attrNameLst>
                                          <p:attrName>ppt_y</p:attrName>
                                        </p:attrNameLst>
                                      </p:cBhvr>
                                      <p:tavLst>
                                        <p:tav tm="0">
                                          <p:val>
                                            <p:strVal val="ppt_y"/>
                                          </p:val>
                                        </p:tav>
                                        <p:tav tm="100000">
                                          <p:val>
                                            <p:strVal val="0-ppt_h/2"/>
                                          </p:val>
                                        </p:tav>
                                      </p:tavLst>
                                    </p:anim>
                                    <p:set>
                                      <p:cBhvr>
                                        <p:cTn id="8" dur="1" fill="hold">
                                          <p:stCondLst>
                                            <p:cond delay="999"/>
                                          </p:stCondLst>
                                        </p:cTn>
                                        <p:tgtEl>
                                          <p:spTgt spid="670723"/>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0723" grpId="0"/>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0722"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670723" name="Text Box 3"/>
          <p:cNvSpPr txBox="1">
            <a:spLocks noChangeArrowheads="1"/>
          </p:cNvSpPr>
          <p:nvPr/>
        </p:nvSpPr>
        <p:spPr bwMode="auto">
          <a:xfrm>
            <a:off x="350838" y="1219200"/>
            <a:ext cx="8440737" cy="3973909"/>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put</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The put method calls </a:t>
            </a:r>
            <a:r>
              <a:rPr lang="en-US" dirty="0" err="1" smtClean="0">
                <a:solidFill>
                  <a:srgbClr val="0000FF"/>
                </a:solidFill>
                <a:latin typeface="Courier New" charset="0"/>
              </a:rPr>
              <a:t>findCell</a:t>
            </a:r>
            <a:r>
              <a:rPr lang="en-US" dirty="0" smtClean="0">
                <a:solidFill>
                  <a:srgbClr val="0000FF"/>
                </a:solidFill>
                <a:latin typeface="Courier New" charset="0"/>
              </a:rPr>
              <a:t> to search the linked list for the</a:t>
            </a:r>
          </a:p>
          <a:p>
            <a:pPr>
              <a:lnSpc>
                <a:spcPct val="90000"/>
              </a:lnSpc>
            </a:pPr>
            <a:r>
              <a:rPr lang="en-US" dirty="0" smtClean="0">
                <a:solidFill>
                  <a:srgbClr val="0000FF"/>
                </a:solidFill>
                <a:latin typeface="Courier New" charset="0"/>
              </a:rPr>
              <a:t> * matching key.  If a cell already exists, put simply resets the</a:t>
            </a:r>
          </a:p>
          <a:p>
            <a:pPr>
              <a:lnSpc>
                <a:spcPct val="90000"/>
              </a:lnSpc>
            </a:pPr>
            <a:r>
              <a:rPr lang="en-US" dirty="0" smtClean="0">
                <a:solidFill>
                  <a:srgbClr val="0000FF"/>
                </a:solidFill>
                <a:latin typeface="Courier New" charset="0"/>
              </a:rPr>
              <a:t> * value field.  If no matching key is found, put adds a new cell</a:t>
            </a:r>
          </a:p>
          <a:p>
            <a:pPr>
              <a:lnSpc>
                <a:spcPct val="90000"/>
              </a:lnSpc>
            </a:pPr>
            <a:r>
              <a:rPr lang="en-US" dirty="0" smtClean="0">
                <a:solidFill>
                  <a:srgbClr val="0000FF"/>
                </a:solidFill>
                <a:latin typeface="Courier New" charset="0"/>
              </a:rPr>
              <a:t> * to the beginning of the list for that chain.</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00"/>
                </a:solidFill>
                <a:latin typeface="Courier New" charset="0"/>
              </a:rPr>
              <a:t>void </a:t>
            </a:r>
            <a:r>
              <a:rPr lang="en-US" dirty="0" err="1" smtClean="0">
                <a:solidFill>
                  <a:srgbClr val="000000"/>
                </a:solidFill>
                <a:latin typeface="Courier New" charset="0"/>
              </a:rPr>
              <a:t>StringMap::put(const</a:t>
            </a:r>
            <a:r>
              <a:rPr lang="en-US" dirty="0" smtClean="0">
                <a:solidFill>
                  <a:srgbClr val="000000"/>
                </a:solidFill>
                <a:latin typeface="Courier New" charset="0"/>
              </a:rPr>
              <a:t> string &amp; key, const string &amp; value) {</a:t>
            </a:r>
          </a:p>
          <a:p>
            <a:pPr>
              <a:lnSpc>
                <a:spcPct val="90000"/>
              </a:lnSpc>
            </a:pPr>
            <a:r>
              <a:rPr lang="en-US" dirty="0" smtClean="0">
                <a:solidFill>
                  <a:srgbClr val="000000"/>
                </a:solidFill>
                <a:latin typeface="Courier New" charset="0"/>
              </a:rPr>
              <a:t>   </a:t>
            </a:r>
            <a:r>
              <a:rPr lang="en-US" dirty="0" err="1" smtClean="0">
                <a:solidFill>
                  <a:srgbClr val="000000"/>
                </a:solidFill>
                <a:latin typeface="Courier New" charset="0"/>
              </a:rPr>
              <a:t>int</a:t>
            </a:r>
            <a:r>
              <a:rPr lang="en-US" dirty="0" smtClean="0">
                <a:solidFill>
                  <a:srgbClr val="000000"/>
                </a:solidFill>
                <a:latin typeface="Courier New" charset="0"/>
              </a:rPr>
              <a:t> bucket = </a:t>
            </a:r>
            <a:r>
              <a:rPr lang="en-US" dirty="0" err="1" smtClean="0">
                <a:solidFill>
                  <a:srgbClr val="000000"/>
                </a:solidFill>
                <a:latin typeface="Courier New" charset="0"/>
              </a:rPr>
              <a:t>hashCode(key</a:t>
            </a:r>
            <a:r>
              <a:rPr lang="en-US" dirty="0" smtClean="0">
                <a:solidFill>
                  <a:srgbClr val="000000"/>
                </a:solidFill>
                <a:latin typeface="Courier New" charset="0"/>
              </a:rPr>
              <a:t>) % </a:t>
            </a:r>
            <a:r>
              <a:rPr lang="en-US" dirty="0" err="1" smtClean="0">
                <a:solidFill>
                  <a:srgbClr val="000000"/>
                </a:solidFill>
                <a:latin typeface="Courier New" charset="0"/>
              </a:rPr>
              <a:t>nBuckets</a:t>
            </a:r>
            <a:r>
              <a:rPr lang="en-US" dirty="0" smtClean="0">
                <a:solidFill>
                  <a:srgbClr val="000000"/>
                </a:solidFill>
                <a:latin typeface="Courier New" charset="0"/>
              </a:rPr>
              <a:t>;</a:t>
            </a:r>
          </a:p>
          <a:p>
            <a:pPr>
              <a:lnSpc>
                <a:spcPct val="90000"/>
              </a:lnSpc>
            </a:pPr>
            <a:r>
              <a:rPr lang="en-US" dirty="0" smtClean="0">
                <a:solidFill>
                  <a:srgbClr val="000000"/>
                </a:solidFill>
                <a:latin typeface="Courier New" charset="0"/>
              </a:rPr>
              <a:t>   Cell *cp = </a:t>
            </a:r>
            <a:r>
              <a:rPr lang="en-US" dirty="0" err="1" smtClean="0">
                <a:solidFill>
                  <a:srgbClr val="000000"/>
                </a:solidFill>
                <a:latin typeface="Courier New" charset="0"/>
              </a:rPr>
              <a:t>findCell(bucket</a:t>
            </a:r>
            <a:r>
              <a:rPr lang="en-US" dirty="0" smtClean="0">
                <a:solidFill>
                  <a:srgbClr val="000000"/>
                </a:solidFill>
                <a:latin typeface="Courier New" charset="0"/>
              </a:rPr>
              <a:t>, key);</a:t>
            </a:r>
          </a:p>
          <a:p>
            <a:pPr>
              <a:lnSpc>
                <a:spcPct val="90000"/>
              </a:lnSpc>
            </a:pPr>
            <a:r>
              <a:rPr lang="en-US" dirty="0" smtClean="0">
                <a:solidFill>
                  <a:srgbClr val="000000"/>
                </a:solidFill>
                <a:latin typeface="Courier New" charset="0"/>
              </a:rPr>
              <a:t>   if (cp == NULL) {</a:t>
            </a:r>
          </a:p>
          <a:p>
            <a:pPr>
              <a:lnSpc>
                <a:spcPct val="90000"/>
              </a:lnSpc>
            </a:pPr>
            <a:r>
              <a:rPr lang="en-US" dirty="0" smtClean="0">
                <a:solidFill>
                  <a:srgbClr val="000000"/>
                </a:solidFill>
                <a:latin typeface="Courier New" charset="0"/>
              </a:rPr>
              <a:t>      cp = new Cell;</a:t>
            </a:r>
          </a:p>
          <a:p>
            <a:pPr>
              <a:lnSpc>
                <a:spcPct val="90000"/>
              </a:lnSpc>
            </a:pPr>
            <a:r>
              <a:rPr lang="en-US" dirty="0" smtClean="0">
                <a:solidFill>
                  <a:srgbClr val="000000"/>
                </a:solidFill>
                <a:latin typeface="Courier New" charset="0"/>
              </a:rPr>
              <a:t>      cp-&gt;key = key;</a:t>
            </a:r>
          </a:p>
          <a:p>
            <a:pPr>
              <a:lnSpc>
                <a:spcPct val="90000"/>
              </a:lnSpc>
            </a:pPr>
            <a:r>
              <a:rPr lang="en-US" dirty="0" smtClean="0">
                <a:solidFill>
                  <a:srgbClr val="000000"/>
                </a:solidFill>
                <a:latin typeface="Courier New" charset="0"/>
              </a:rPr>
              <a:t>      cp-&gt;link = </a:t>
            </a:r>
            <a:r>
              <a:rPr lang="en-US" dirty="0" err="1" smtClean="0">
                <a:solidFill>
                  <a:srgbClr val="000000"/>
                </a:solidFill>
                <a:latin typeface="Courier New" charset="0"/>
              </a:rPr>
              <a:t>buckets[bucket</a:t>
            </a:r>
            <a:r>
              <a:rPr lang="en-US" dirty="0" smtClean="0">
                <a:solidFill>
                  <a:srgbClr val="000000"/>
                </a:solidFill>
                <a:latin typeface="Courier New" charset="0"/>
              </a:rPr>
              <a:t>];</a:t>
            </a:r>
          </a:p>
          <a:p>
            <a:pPr>
              <a:lnSpc>
                <a:spcPct val="90000"/>
              </a:lnSpc>
            </a:pPr>
            <a:r>
              <a:rPr lang="en-US" dirty="0" smtClean="0">
                <a:solidFill>
                  <a:srgbClr val="000000"/>
                </a:solidFill>
                <a:latin typeface="Courier New" charset="0"/>
              </a:rPr>
              <a:t>      </a:t>
            </a:r>
            <a:r>
              <a:rPr lang="en-US" dirty="0" err="1" smtClean="0">
                <a:solidFill>
                  <a:srgbClr val="000000"/>
                </a:solidFill>
                <a:latin typeface="Courier New" charset="0"/>
              </a:rPr>
              <a:t>buckets[bucket</a:t>
            </a:r>
            <a:r>
              <a:rPr lang="en-US" dirty="0" smtClean="0">
                <a:solidFill>
                  <a:srgbClr val="000000"/>
                </a:solidFill>
                <a:latin typeface="Courier New" charset="0"/>
              </a:rPr>
              <a:t>] = cp;</a:t>
            </a:r>
          </a:p>
          <a:p>
            <a:pPr>
              <a:lnSpc>
                <a:spcPct val="90000"/>
              </a:lnSpc>
            </a:pPr>
            <a:r>
              <a:rPr lang="en-US" dirty="0" smtClean="0">
                <a:solidFill>
                  <a:srgbClr val="000000"/>
                </a:solidFill>
                <a:latin typeface="Courier New" charset="0"/>
              </a:rPr>
              <a:t>   }</a:t>
            </a:r>
          </a:p>
          <a:p>
            <a:pPr>
              <a:lnSpc>
                <a:spcPct val="90000"/>
              </a:lnSpc>
            </a:pPr>
            <a:r>
              <a:rPr lang="en-US" dirty="0" smtClean="0">
                <a:solidFill>
                  <a:srgbClr val="000000"/>
                </a:solidFill>
                <a:latin typeface="Courier New" charset="0"/>
              </a:rPr>
              <a:t>   cp-&gt;value = value;</a:t>
            </a:r>
          </a:p>
          <a:p>
            <a:pPr>
              <a:lnSpc>
                <a:spcPct val="90000"/>
              </a:lnSpc>
            </a:pPr>
            <a:r>
              <a:rPr lang="en-US" dirty="0" smtClean="0">
                <a:solidFill>
                  <a:srgbClr val="000000"/>
                </a:solidFill>
                <a:latin typeface="Courier New" charset="0"/>
              </a:rPr>
              <a:t>}</a:t>
            </a:r>
          </a:p>
        </p:txBody>
      </p:sp>
      <p:grpSp>
        <p:nvGrpSpPr>
          <p:cNvPr id="2" name="Group 4"/>
          <p:cNvGrpSpPr>
            <a:grpSpLocks/>
          </p:cNvGrpSpPr>
          <p:nvPr/>
        </p:nvGrpSpPr>
        <p:grpSpPr bwMode="auto">
          <a:xfrm>
            <a:off x="355600" y="1143000"/>
            <a:ext cx="8494713" cy="5381625"/>
            <a:chOff x="240" y="720"/>
            <a:chExt cx="5280" cy="3390"/>
          </a:xfrm>
        </p:grpSpPr>
        <p:sp>
          <p:nvSpPr>
            <p:cNvPr id="670725"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670726" name="Text Box 6"/>
            <p:cNvSpPr txBox="1">
              <a:spLocks noChangeArrowheads="1"/>
            </p:cNvSpPr>
            <p:nvPr/>
          </p:nvSpPr>
          <p:spPr bwMode="auto">
            <a:xfrm>
              <a:off x="251" y="752"/>
              <a:ext cx="5261" cy="3358"/>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a:t>
              </a:r>
              <a:r>
                <a:rPr lang="en-US" dirty="0" err="1" smtClean="0">
                  <a:solidFill>
                    <a:srgbClr val="0000FF"/>
                  </a:solidFill>
                  <a:latin typeface="Courier New" charset="0"/>
                </a:rPr>
                <a:t>containsKey</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method simply checks whether the result of </a:t>
              </a:r>
              <a:r>
                <a:rPr lang="en-US" dirty="0" err="1" smtClean="0">
                  <a:solidFill>
                    <a:srgbClr val="0000FF"/>
                  </a:solidFill>
                  <a:latin typeface="Courier New" charset="0"/>
                </a:rPr>
                <a:t>findCell</a:t>
              </a:r>
              <a:r>
                <a:rPr lang="en-US" dirty="0" smtClean="0">
                  <a:solidFill>
                    <a:srgbClr val="0000FF"/>
                  </a:solidFill>
                  <a:latin typeface="Courier New" charset="0"/>
                </a:rPr>
                <a:t> is NULL.</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FF"/>
                </a:solidFill>
                <a:latin typeface="Courier New" charset="0"/>
              </a:endParaRPr>
            </a:p>
            <a:p>
              <a:pPr>
                <a:lnSpc>
                  <a:spcPct val="90000"/>
                </a:lnSpc>
              </a:pPr>
              <a:r>
                <a:rPr lang="en-US" dirty="0" err="1" smtClean="0">
                  <a:solidFill>
                    <a:srgbClr val="000000"/>
                  </a:solidFill>
                  <a:latin typeface="Courier New" charset="0"/>
                </a:rPr>
                <a:t>bool</a:t>
              </a:r>
              <a:r>
                <a:rPr lang="en-US" dirty="0" smtClean="0">
                  <a:solidFill>
                    <a:srgbClr val="000000"/>
                  </a:solidFill>
                  <a:latin typeface="Courier New" charset="0"/>
                </a:rPr>
                <a:t> </a:t>
              </a:r>
              <a:r>
                <a:rPr lang="en-US" dirty="0" err="1" smtClean="0">
                  <a:solidFill>
                    <a:srgbClr val="000000"/>
                  </a:solidFill>
                  <a:latin typeface="Courier New" charset="0"/>
                </a:rPr>
                <a:t>StringMap::containsKey(const</a:t>
              </a:r>
              <a:r>
                <a:rPr lang="en-US" dirty="0" smtClean="0">
                  <a:solidFill>
                    <a:srgbClr val="000000"/>
                  </a:solidFill>
                  <a:latin typeface="Courier New" charset="0"/>
                </a:rPr>
                <a:t> string &amp; key) const {</a:t>
              </a:r>
            </a:p>
            <a:p>
              <a:pPr>
                <a:lnSpc>
                  <a:spcPct val="90000"/>
                </a:lnSpc>
              </a:pPr>
              <a:r>
                <a:rPr lang="en-US" dirty="0" smtClean="0">
                  <a:solidFill>
                    <a:srgbClr val="000000"/>
                  </a:solidFill>
                  <a:latin typeface="Courier New" charset="0"/>
                </a:rPr>
                <a:t>   return </a:t>
              </a:r>
              <a:r>
                <a:rPr lang="en-US" dirty="0" err="1" smtClean="0">
                  <a:solidFill>
                    <a:srgbClr val="000000"/>
                  </a:solidFill>
                  <a:latin typeface="Courier New" charset="0"/>
                </a:rPr>
                <a:t>findCell(hashCode(key</a:t>
              </a:r>
              <a:r>
                <a:rPr lang="en-US" dirty="0" smtClean="0">
                  <a:solidFill>
                    <a:srgbClr val="000000"/>
                  </a:solidFill>
                  <a:latin typeface="Courier New" charset="0"/>
                </a:rPr>
                <a:t>) % </a:t>
              </a:r>
              <a:r>
                <a:rPr lang="en-US" dirty="0" err="1" smtClean="0">
                  <a:solidFill>
                    <a:srgbClr val="000000"/>
                  </a:solidFill>
                  <a:latin typeface="Courier New" charset="0"/>
                </a:rPr>
                <a:t>nBuckets</a:t>
              </a:r>
              <a:r>
                <a:rPr lang="en-US" dirty="0" smtClean="0">
                  <a:solidFill>
                    <a:srgbClr val="000000"/>
                  </a:solidFill>
                  <a:latin typeface="Courier New" charset="0"/>
                </a:rPr>
                <a:t>, key) != NULL;</a:t>
              </a:r>
            </a:p>
            <a:p>
              <a:pPr>
                <a:lnSpc>
                  <a:spcPct val="90000"/>
                </a:lnSpc>
              </a:pPr>
              <a:r>
                <a:rPr lang="en-US" dirty="0" smtClean="0">
                  <a:solidFill>
                    <a:srgbClr val="000000"/>
                  </a:solidFill>
                  <a:latin typeface="Courier New" charset="0"/>
                </a:rPr>
                <a:t>}</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Private method: </a:t>
              </a:r>
              <a:r>
                <a:rPr lang="en-US" dirty="0" err="1" smtClean="0">
                  <a:solidFill>
                    <a:srgbClr val="0000FF"/>
                  </a:solidFill>
                  <a:latin typeface="Courier New" charset="0"/>
                </a:rPr>
                <a:t>findCell</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Usage: Cell *cp = </a:t>
              </a:r>
              <a:r>
                <a:rPr lang="en-US" dirty="0" err="1" smtClean="0">
                  <a:solidFill>
                    <a:srgbClr val="0000FF"/>
                  </a:solidFill>
                  <a:latin typeface="Courier New" charset="0"/>
                </a:rPr>
                <a:t>findCell(bucket</a:t>
              </a:r>
              <a:r>
                <a:rPr lang="en-US" dirty="0" smtClean="0">
                  <a:solidFill>
                    <a:srgbClr val="0000FF"/>
                  </a:solidFill>
                  <a:latin typeface="Courier New" charset="0"/>
                </a:rPr>
                <a:t>, key);</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Finds a cell in the chain for the specified bucket that matches key.</a:t>
              </a:r>
            </a:p>
            <a:p>
              <a:pPr>
                <a:lnSpc>
                  <a:spcPct val="90000"/>
                </a:lnSpc>
              </a:pPr>
              <a:r>
                <a:rPr lang="en-US" dirty="0" smtClean="0">
                  <a:solidFill>
                    <a:srgbClr val="0000FF"/>
                  </a:solidFill>
                  <a:latin typeface="Courier New" charset="0"/>
                </a:rPr>
                <a:t> * If a match is found, the return value is a pointer to the cell</a:t>
              </a:r>
            </a:p>
            <a:p>
              <a:pPr>
                <a:lnSpc>
                  <a:spcPct val="90000"/>
                </a:lnSpc>
              </a:pPr>
              <a:r>
                <a:rPr lang="en-US" dirty="0" smtClean="0">
                  <a:solidFill>
                    <a:srgbClr val="0000FF"/>
                  </a:solidFill>
                  <a:latin typeface="Courier New" charset="0"/>
                </a:rPr>
                <a:t> * containing the matching key.  If no match is found, </a:t>
              </a:r>
              <a:r>
                <a:rPr lang="en-US" dirty="0" err="1" smtClean="0">
                  <a:solidFill>
                    <a:srgbClr val="0000FF"/>
                  </a:solidFill>
                  <a:latin typeface="Courier New" charset="0"/>
                </a:rPr>
                <a:t>findCell</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returns NULL.</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FF"/>
                </a:solidFill>
                <a:latin typeface="Courier New" charset="0"/>
              </a:endParaRPr>
            </a:p>
            <a:p>
              <a:pPr>
                <a:lnSpc>
                  <a:spcPct val="90000"/>
                </a:lnSpc>
              </a:pPr>
              <a:r>
                <a:rPr lang="en-US" dirty="0" err="1" smtClean="0">
                  <a:solidFill>
                    <a:srgbClr val="000000"/>
                  </a:solidFill>
                  <a:latin typeface="Courier New" charset="0"/>
                </a:rPr>
                <a:t>StringMap::Cell</a:t>
              </a:r>
              <a:r>
                <a:rPr lang="en-US" dirty="0" smtClean="0">
                  <a:solidFill>
                    <a:srgbClr val="000000"/>
                  </a:solidFill>
                  <a:latin typeface="Courier New" charset="0"/>
                </a:rPr>
                <a:t> *</a:t>
              </a:r>
              <a:r>
                <a:rPr lang="en-US" dirty="0" err="1" smtClean="0">
                  <a:solidFill>
                    <a:srgbClr val="000000"/>
                  </a:solidFill>
                  <a:latin typeface="Courier New" charset="0"/>
                </a:rPr>
                <a:t>StringMap::findCell(int</a:t>
              </a:r>
              <a:r>
                <a:rPr lang="en-US" dirty="0" smtClean="0">
                  <a:solidFill>
                    <a:srgbClr val="000000"/>
                  </a:solidFill>
                  <a:latin typeface="Courier New" charset="0"/>
                </a:rPr>
                <a:t> bucket, const string &amp; key) const {</a:t>
              </a:r>
            </a:p>
            <a:p>
              <a:pPr>
                <a:lnSpc>
                  <a:spcPct val="90000"/>
                </a:lnSpc>
              </a:pPr>
              <a:r>
                <a:rPr lang="en-US" dirty="0" smtClean="0">
                  <a:solidFill>
                    <a:srgbClr val="000000"/>
                  </a:solidFill>
                  <a:latin typeface="Courier New" charset="0"/>
                </a:rPr>
                <a:t>   Cell *cp = </a:t>
              </a:r>
              <a:r>
                <a:rPr lang="en-US" dirty="0" err="1" smtClean="0">
                  <a:solidFill>
                    <a:srgbClr val="000000"/>
                  </a:solidFill>
                  <a:latin typeface="Courier New" charset="0"/>
                </a:rPr>
                <a:t>buckets[bucket</a:t>
              </a:r>
              <a:r>
                <a:rPr lang="en-US" dirty="0" smtClean="0">
                  <a:solidFill>
                    <a:srgbClr val="000000"/>
                  </a:solidFill>
                  <a:latin typeface="Courier New" charset="0"/>
                </a:rPr>
                <a:t>];</a:t>
              </a:r>
            </a:p>
            <a:p>
              <a:pPr>
                <a:lnSpc>
                  <a:spcPct val="90000"/>
                </a:lnSpc>
              </a:pPr>
              <a:r>
                <a:rPr lang="en-US" dirty="0" smtClean="0">
                  <a:solidFill>
                    <a:srgbClr val="000000"/>
                  </a:solidFill>
                  <a:latin typeface="Courier New" charset="0"/>
                </a:rPr>
                <a:t>   while (cp != NULL &amp;&amp; key != cp-&gt;key) {</a:t>
              </a:r>
            </a:p>
            <a:p>
              <a:pPr>
                <a:lnSpc>
                  <a:spcPct val="90000"/>
                </a:lnSpc>
              </a:pPr>
              <a:r>
                <a:rPr lang="en-US" dirty="0" smtClean="0">
                  <a:solidFill>
                    <a:srgbClr val="000000"/>
                  </a:solidFill>
                  <a:latin typeface="Courier New" charset="0"/>
                </a:rPr>
                <a:t>      cp = cp-&gt;link;</a:t>
              </a:r>
            </a:p>
            <a:p>
              <a:pPr>
                <a:lnSpc>
                  <a:spcPct val="90000"/>
                </a:lnSpc>
              </a:pPr>
              <a:r>
                <a:rPr lang="en-US" dirty="0" smtClean="0">
                  <a:solidFill>
                    <a:srgbClr val="000000"/>
                  </a:solidFill>
                  <a:latin typeface="Courier New" charset="0"/>
                </a:rPr>
                <a:t>   }</a:t>
              </a:r>
            </a:p>
            <a:p>
              <a:pPr>
                <a:lnSpc>
                  <a:spcPct val="90000"/>
                </a:lnSpc>
              </a:pPr>
              <a:r>
                <a:rPr lang="en-US" dirty="0" smtClean="0">
                  <a:solidFill>
                    <a:srgbClr val="000000"/>
                  </a:solidFill>
                  <a:latin typeface="Courier New" charset="0"/>
                </a:rPr>
                <a:t>   return cp;</a:t>
              </a:r>
            </a:p>
            <a:p>
              <a:pPr>
                <a:lnSpc>
                  <a:spcPct val="90000"/>
                </a:lnSpc>
              </a:pPr>
              <a:r>
                <a:rPr lang="en-US" dirty="0" smtClean="0">
                  <a:solidFill>
                    <a:srgbClr val="000000"/>
                  </a:solidFill>
                  <a:latin typeface="Courier New" charset="0"/>
                </a:rPr>
                <a:t>}</a:t>
              </a:r>
            </a:p>
          </p:txBody>
        </p:sp>
      </p:grpSp>
      <p:sp>
        <p:nvSpPr>
          <p:cNvPr id="670727"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70728"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70729" name="Rectangle 9"/>
          <p:cNvSpPr>
            <a:spLocks noGrp="1" noChangeArrowheads="1"/>
          </p:cNvSpPr>
          <p:nvPr>
            <p:ph type="title"/>
          </p:nvPr>
        </p:nvSpPr>
        <p:spPr>
          <a:xfrm>
            <a:off x="0" y="76200"/>
            <a:ext cx="9144000" cy="1143000"/>
          </a:xfrm>
          <a:noFill/>
          <a:ln/>
        </p:spPr>
        <p:txBody>
          <a:bodyPr/>
          <a:lstStyle/>
          <a:p>
            <a:r>
              <a:rPr lang="en-US" sz="4000" dirty="0">
                <a:solidFill>
                  <a:srgbClr val="FF0000"/>
                </a:solidFill>
              </a:rPr>
              <a:t>The</a:t>
            </a:r>
            <a:r>
              <a:rPr lang="en-US" sz="4000" dirty="0" smtClean="0">
                <a:solidFill>
                  <a:srgbClr val="FF0000"/>
                </a:solidFill>
              </a:rPr>
              <a:t> </a:t>
            </a:r>
            <a:r>
              <a:rPr lang="en-US" sz="3600" b="1" dirty="0" err="1" smtClean="0">
                <a:solidFill>
                  <a:srgbClr val="FF0000"/>
                </a:solidFill>
                <a:latin typeface="Courier New" charset="0"/>
              </a:rPr>
              <a:t>stringmap.cpp</a:t>
            </a:r>
            <a:r>
              <a:rPr lang="en-US" sz="4000" dirty="0" smtClean="0">
                <a:solidFill>
                  <a:srgbClr val="FF0000"/>
                </a:solidFill>
              </a:rPr>
              <a:t> </a:t>
            </a:r>
            <a:r>
              <a:rPr lang="en-US" sz="4000" dirty="0">
                <a:solidFill>
                  <a:srgbClr val="FF0000"/>
                </a:solidFill>
              </a:rPr>
              <a:t>Implementation</a:t>
            </a:r>
          </a:p>
        </p:txBody>
      </p:sp>
      <p:sp>
        <p:nvSpPr>
          <p:cNvPr id="670730"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670723"/>
                                        </p:tgtEl>
                                        <p:attrNameLst>
                                          <p:attrName>ppt_x</p:attrName>
                                        </p:attrNameLst>
                                      </p:cBhvr>
                                      <p:tavLst>
                                        <p:tav tm="0">
                                          <p:val>
                                            <p:strVal val="ppt_x"/>
                                          </p:val>
                                        </p:tav>
                                        <p:tav tm="100000">
                                          <p:val>
                                            <p:strVal val="ppt_x"/>
                                          </p:val>
                                        </p:tav>
                                      </p:tavLst>
                                    </p:anim>
                                    <p:anim calcmode="lin" valueType="num">
                                      <p:cBhvr additive="base">
                                        <p:cTn id="7" dur="1000"/>
                                        <p:tgtEl>
                                          <p:spTgt spid="670723"/>
                                        </p:tgtEl>
                                        <p:attrNameLst>
                                          <p:attrName>ppt_y</p:attrName>
                                        </p:attrNameLst>
                                      </p:cBhvr>
                                      <p:tavLst>
                                        <p:tav tm="0">
                                          <p:val>
                                            <p:strVal val="ppt_y"/>
                                          </p:val>
                                        </p:tav>
                                        <p:tav tm="100000">
                                          <p:val>
                                            <p:strVal val="0-ppt_h/2"/>
                                          </p:val>
                                        </p:tav>
                                      </p:tavLst>
                                    </p:anim>
                                    <p:set>
                                      <p:cBhvr>
                                        <p:cTn id="8" dur="1" fill="hold">
                                          <p:stCondLst>
                                            <p:cond delay="999"/>
                                          </p:stCondLst>
                                        </p:cTn>
                                        <p:tgtEl>
                                          <p:spTgt spid="670723"/>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0723" grpId="0"/>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3074"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Simplifying the Map Abstraction</a:t>
            </a:r>
            <a:endParaRPr lang="en-US" sz="4000" dirty="0">
              <a:solidFill>
                <a:srgbClr val="FF0000"/>
              </a:solidFill>
            </a:endParaRPr>
          </a:p>
        </p:txBody>
      </p:sp>
      <p:sp>
        <p:nvSpPr>
          <p:cNvPr id="643075" name="Rectangle 3"/>
          <p:cNvSpPr>
            <a:spLocks noChangeArrowheads="1"/>
          </p:cNvSpPr>
          <p:nvPr/>
        </p:nvSpPr>
        <p:spPr bwMode="auto">
          <a:xfrm>
            <a:off x="482600" y="1155700"/>
            <a:ext cx="8128000" cy="5092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Although templates offer considerable flexibility when you are designing a collection class, they also complicate both the interface and the implementation, making them harder to follow.</a:t>
            </a:r>
          </a:p>
          <a:p>
            <a:pPr marL="342900" indent="-342900" algn="just">
              <a:lnSpc>
                <a:spcPct val="85000"/>
              </a:lnSpc>
              <a:spcAft>
                <a:spcPct val="50000"/>
              </a:spcAft>
              <a:buFontTx/>
              <a:buChar char="•"/>
            </a:pPr>
            <a:r>
              <a:rPr lang="en-US" sz="2400" b="0" dirty="0" smtClean="0"/>
              <a:t>To make sure that you understand the details of the various strategies for implementing maps, Chapter 15 simplifies the interface so that both the keys and values are always strings.  The resulting class is called </a:t>
            </a:r>
            <a:r>
              <a:rPr lang="en-US" sz="2000" dirty="0" err="1" smtClean="0">
                <a:latin typeface="Courier New"/>
                <a:cs typeface="Courier New"/>
              </a:rPr>
              <a:t>StringMap</a:t>
            </a:r>
            <a:r>
              <a:rPr lang="en-US" sz="2400" b="0" dirty="0" smtClean="0"/>
              <a:t>.</a:t>
            </a:r>
          </a:p>
          <a:p>
            <a:pPr marL="342900" indent="-342900" algn="just">
              <a:lnSpc>
                <a:spcPct val="85000"/>
              </a:lnSpc>
              <a:spcAft>
                <a:spcPct val="50000"/>
              </a:spcAft>
              <a:buFontTx/>
              <a:buChar char="•"/>
            </a:pPr>
            <a:r>
              <a:rPr lang="en-US" sz="2400" b="0" dirty="0" smtClean="0"/>
              <a:t>Although the book includes a more expansive set of methods, this lecture looks only at </a:t>
            </a:r>
            <a:r>
              <a:rPr lang="en-US" sz="2000" dirty="0" smtClean="0">
                <a:latin typeface="Courier New"/>
                <a:cs typeface="Courier New"/>
              </a:rPr>
              <a:t>put</a:t>
            </a:r>
            <a:r>
              <a:rPr lang="en-US" sz="2400" b="0" dirty="0" smtClean="0"/>
              <a:t>, </a:t>
            </a:r>
            <a:r>
              <a:rPr lang="en-US" sz="2000" dirty="0" smtClean="0">
                <a:latin typeface="Courier New"/>
                <a:cs typeface="Courier New"/>
              </a:rPr>
              <a:t>get</a:t>
            </a:r>
            <a:r>
              <a:rPr lang="en-US" sz="2400" b="0" dirty="0" smtClean="0"/>
              <a:t>, and </a:t>
            </a:r>
            <a:r>
              <a:rPr lang="en-US" sz="2000" dirty="0" err="1" smtClean="0">
                <a:latin typeface="Courier New"/>
                <a:cs typeface="Courier New"/>
              </a:rPr>
              <a:t>containsKey</a:t>
            </a:r>
            <a:r>
              <a:rPr lang="en-US" sz="2400" b="0" dirty="0" smtClean="0"/>
              <a:t>.</a:t>
            </a:r>
          </a:p>
          <a:p>
            <a:pPr marL="342900" indent="-342900" algn="just">
              <a:lnSpc>
                <a:spcPct val="85000"/>
              </a:lnSpc>
              <a:spcAft>
                <a:spcPct val="50000"/>
              </a:spcAft>
              <a:buFontTx/>
              <a:buChar char="•"/>
            </a:pPr>
            <a:r>
              <a:rPr lang="en-US" sz="2400" b="0" dirty="0" smtClean="0"/>
              <a:t>Once you understand how to implement the </a:t>
            </a:r>
            <a:r>
              <a:rPr lang="en-US" sz="2000" dirty="0" err="1" smtClean="0">
                <a:latin typeface="Courier New"/>
                <a:cs typeface="Courier New"/>
              </a:rPr>
              <a:t>StringMap</a:t>
            </a:r>
            <a:r>
              <a:rPr lang="en-US" sz="2400" b="0" dirty="0" smtClean="0"/>
              <a:t> class using each of the possible representations, you can add the remaining methods and use the C++ template mechanism to generalize the key and value types.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307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4307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4307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3075" grpId="0" build="p"/>
    </p:bld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7635" name="Rectangle 3"/>
          <p:cNvSpPr>
            <a:spLocks noGrp="1" noChangeArrowheads="1"/>
          </p:cNvSpPr>
          <p:nvPr>
            <p:ph type="title"/>
          </p:nvPr>
        </p:nvSpPr>
        <p:spPr>
          <a:xfrm>
            <a:off x="0" y="2667000"/>
            <a:ext cx="9144000" cy="1143000"/>
          </a:xfrm>
          <a:noFill/>
          <a:ln/>
        </p:spPr>
        <p:txBody>
          <a:bodyPr/>
          <a:lstStyle/>
          <a:p>
            <a:r>
              <a:rPr lang="en-US" sz="3600">
                <a:solidFill>
                  <a:srgbClr val="FF0000"/>
                </a:solidFill>
              </a:rPr>
              <a:t>The End</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0546"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620547" name="Text Box 3"/>
          <p:cNvSpPr txBox="1">
            <a:spLocks noChangeArrowheads="1"/>
          </p:cNvSpPr>
          <p:nvPr/>
        </p:nvSpPr>
        <p:spPr bwMode="auto">
          <a:xfrm>
            <a:off x="342900" y="1193800"/>
            <a:ext cx="8440738" cy="5137304"/>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File: </a:t>
            </a:r>
            <a:r>
              <a:rPr lang="en-US" dirty="0" err="1" smtClean="0">
                <a:solidFill>
                  <a:srgbClr val="0000FF"/>
                </a:solidFill>
                <a:latin typeface="Courier New" charset="0"/>
              </a:rPr>
              <a:t>stringmap.h</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interface exports the </a:t>
            </a:r>
            <a:r>
              <a:rPr lang="en-US" dirty="0" err="1" smtClean="0">
                <a:solidFill>
                  <a:srgbClr val="0000FF"/>
                </a:solidFill>
                <a:latin typeface="Courier New" charset="0"/>
              </a:rPr>
              <a:t>StringMap</a:t>
            </a:r>
            <a:r>
              <a:rPr lang="en-US" dirty="0" smtClean="0">
                <a:solidFill>
                  <a:srgbClr val="0000FF"/>
                </a:solidFill>
                <a:latin typeface="Courier New" charset="0"/>
              </a:rPr>
              <a:t> class, which maintains a collection</a:t>
            </a:r>
          </a:p>
          <a:p>
            <a:pPr>
              <a:lnSpc>
                <a:spcPct val="90000"/>
              </a:lnSpc>
            </a:pPr>
            <a:r>
              <a:rPr lang="en-US" dirty="0" smtClean="0">
                <a:solidFill>
                  <a:srgbClr val="0000FF"/>
                </a:solidFill>
                <a:latin typeface="Courier New" charset="0"/>
              </a:rPr>
              <a:t> * of key/value pairs, both of which are of type string.  These slides</a:t>
            </a:r>
          </a:p>
          <a:p>
            <a:pPr>
              <a:lnSpc>
                <a:spcPct val="90000"/>
              </a:lnSpc>
            </a:pPr>
            <a:r>
              <a:rPr lang="en-US" dirty="0" smtClean="0">
                <a:solidFill>
                  <a:srgbClr val="0000FF"/>
                </a:solidFill>
                <a:latin typeface="Courier New" charset="0"/>
              </a:rPr>
              <a:t> * further simplify the interface by including only the methods get, put,</a:t>
            </a:r>
          </a:p>
          <a:p>
            <a:pPr>
              <a:lnSpc>
                <a:spcPct val="90000"/>
              </a:lnSpc>
            </a:pPr>
            <a:r>
              <a:rPr lang="en-US" dirty="0" smtClean="0">
                <a:solidFill>
                  <a:srgbClr val="0000FF"/>
                </a:solidFill>
                <a:latin typeface="Courier New" charset="0"/>
              </a:rPr>
              <a:t> * and </a:t>
            </a:r>
            <a:r>
              <a:rPr lang="en-US" dirty="0" err="1" smtClean="0">
                <a:solidFill>
                  <a:srgbClr val="0000FF"/>
                </a:solidFill>
                <a:latin typeface="Courier New" charset="0"/>
              </a:rPr>
              <a:t>containsKey</a:t>
            </a: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a:t>
            </a:r>
            <a:r>
              <a:rPr lang="en-US" dirty="0" err="1" smtClean="0">
                <a:solidFill>
                  <a:srgbClr val="000000"/>
                </a:solidFill>
                <a:latin typeface="Courier New" charset="0"/>
              </a:rPr>
              <a:t>ifndef</a:t>
            </a:r>
            <a:r>
              <a:rPr lang="en-US" dirty="0" smtClean="0">
                <a:solidFill>
                  <a:srgbClr val="000000"/>
                </a:solidFill>
                <a:latin typeface="Courier New" charset="0"/>
              </a:rPr>
              <a:t> _</a:t>
            </a:r>
            <a:r>
              <a:rPr lang="en-US" dirty="0" err="1" smtClean="0">
                <a:solidFill>
                  <a:srgbClr val="000000"/>
                </a:solidFill>
                <a:latin typeface="Courier New" charset="0"/>
              </a:rPr>
              <a:t>hashmap_h</a:t>
            </a: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#define _</a:t>
            </a:r>
            <a:r>
              <a:rPr lang="en-US" dirty="0" err="1" smtClean="0">
                <a:solidFill>
                  <a:srgbClr val="000000"/>
                </a:solidFill>
                <a:latin typeface="Courier New" charset="0"/>
              </a:rPr>
              <a:t>hashmap_h</a:t>
            </a:r>
            <a:endParaRPr lang="en-US" dirty="0" smtClean="0">
              <a:solidFill>
                <a:srgbClr val="000000"/>
              </a:solidFill>
              <a:latin typeface="Courier New" charset="0"/>
            </a:endParaRP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#include &lt;string&gt;</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class </a:t>
            </a:r>
            <a:r>
              <a:rPr lang="en-US" dirty="0" err="1" smtClean="0">
                <a:solidFill>
                  <a:srgbClr val="000000"/>
                </a:solidFill>
                <a:latin typeface="Courier New" charset="0"/>
              </a:rPr>
              <a:t>StringMap</a:t>
            </a:r>
            <a:r>
              <a:rPr lang="en-US" dirty="0" smtClean="0">
                <a:solidFill>
                  <a:srgbClr val="000000"/>
                </a:solidFill>
                <a:latin typeface="Courier New" charset="0"/>
              </a:rPr>
              <a:t> {</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public:</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Constructor: </a:t>
            </a:r>
            <a:r>
              <a:rPr lang="en-US" dirty="0" err="1" smtClean="0">
                <a:solidFill>
                  <a:srgbClr val="0000FF"/>
                </a:solidFill>
                <a:latin typeface="Courier New" charset="0"/>
              </a:rPr>
              <a:t>StringMap</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Usage: </a:t>
            </a:r>
            <a:r>
              <a:rPr lang="en-US" dirty="0" err="1" smtClean="0">
                <a:solidFill>
                  <a:srgbClr val="0000FF"/>
                </a:solidFill>
                <a:latin typeface="Courier New" charset="0"/>
              </a:rPr>
              <a:t>StringMap</a:t>
            </a:r>
            <a:r>
              <a:rPr lang="en-US" dirty="0" smtClean="0">
                <a:solidFill>
                  <a:srgbClr val="0000FF"/>
                </a:solidFill>
                <a:latin typeface="Courier New" charset="0"/>
              </a:rPr>
              <a:t> map;</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Initializes a new empty </a:t>
            </a:r>
            <a:r>
              <a:rPr lang="en-US" dirty="0" err="1" smtClean="0">
                <a:solidFill>
                  <a:srgbClr val="0000FF"/>
                </a:solidFill>
                <a:latin typeface="Courier New" charset="0"/>
              </a:rPr>
              <a:t>StringMap</a:t>
            </a: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   </a:t>
            </a:r>
            <a:r>
              <a:rPr lang="en-US" dirty="0" err="1" smtClean="0">
                <a:solidFill>
                  <a:srgbClr val="000000"/>
                </a:solidFill>
                <a:latin typeface="Courier New" charset="0"/>
              </a:rPr>
              <a:t>StringMap</a:t>
            </a:r>
            <a:r>
              <a:rPr lang="en-US" dirty="0" smtClean="0">
                <a:solidFill>
                  <a:srgbClr val="000000"/>
                </a:solidFill>
                <a:latin typeface="Courier New" charset="0"/>
              </a:rPr>
              <a:t>();</a:t>
            </a:r>
          </a:p>
        </p:txBody>
      </p:sp>
      <p:sp>
        <p:nvSpPr>
          <p:cNvPr id="620548"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20549"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20550" name="Rectangle 6"/>
          <p:cNvSpPr>
            <a:spLocks noGrp="1" noChangeArrowheads="1"/>
          </p:cNvSpPr>
          <p:nvPr>
            <p:ph type="title"/>
          </p:nvPr>
        </p:nvSpPr>
        <p:spPr>
          <a:xfrm>
            <a:off x="0" y="76200"/>
            <a:ext cx="9144000" cy="1143000"/>
          </a:xfrm>
          <a:noFill/>
          <a:ln/>
        </p:spPr>
        <p:txBody>
          <a:bodyPr/>
          <a:lstStyle/>
          <a:p>
            <a:r>
              <a:rPr lang="en-US" sz="4000" dirty="0">
                <a:solidFill>
                  <a:srgbClr val="FF0000"/>
                </a:solidFill>
              </a:rPr>
              <a:t>The</a:t>
            </a:r>
            <a:r>
              <a:rPr lang="en-US" sz="4000" dirty="0" smtClean="0">
                <a:solidFill>
                  <a:srgbClr val="FF0000"/>
                </a:solidFill>
              </a:rPr>
              <a:t> </a:t>
            </a:r>
            <a:r>
              <a:rPr lang="en-US" sz="3600" b="1" dirty="0" err="1" smtClean="0">
                <a:solidFill>
                  <a:srgbClr val="FF0000"/>
                </a:solidFill>
                <a:latin typeface="Courier New" charset="0"/>
              </a:rPr>
              <a:t>stringmap.h</a:t>
            </a:r>
            <a:r>
              <a:rPr lang="en-US" sz="4000" dirty="0" smtClean="0">
                <a:solidFill>
                  <a:srgbClr val="FF0000"/>
                </a:solidFill>
              </a:rPr>
              <a:t> </a:t>
            </a:r>
            <a:r>
              <a:rPr lang="en-US" sz="4000" dirty="0">
                <a:solidFill>
                  <a:srgbClr val="FF0000"/>
                </a:solidFill>
              </a:rPr>
              <a:t>Interface</a:t>
            </a:r>
          </a:p>
        </p:txBody>
      </p:sp>
      <p:sp>
        <p:nvSpPr>
          <p:cNvPr id="620551"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2594"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622595" name="Text Box 3"/>
          <p:cNvSpPr txBox="1">
            <a:spLocks noChangeArrowheads="1"/>
          </p:cNvSpPr>
          <p:nvPr/>
        </p:nvSpPr>
        <p:spPr bwMode="auto">
          <a:xfrm>
            <a:off x="350838" y="1219200"/>
            <a:ext cx="8440737" cy="5137304"/>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File: </a:t>
            </a:r>
            <a:r>
              <a:rPr lang="en-US" dirty="0" err="1" smtClean="0">
                <a:solidFill>
                  <a:srgbClr val="0000FF"/>
                </a:solidFill>
                <a:latin typeface="Courier New" charset="0"/>
              </a:rPr>
              <a:t>stringmap.h</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interface exports the </a:t>
            </a:r>
            <a:r>
              <a:rPr lang="en-US" dirty="0" err="1" smtClean="0">
                <a:solidFill>
                  <a:srgbClr val="0000FF"/>
                </a:solidFill>
                <a:latin typeface="Courier New" charset="0"/>
              </a:rPr>
              <a:t>StringMap</a:t>
            </a:r>
            <a:r>
              <a:rPr lang="en-US" dirty="0" smtClean="0">
                <a:solidFill>
                  <a:srgbClr val="0000FF"/>
                </a:solidFill>
                <a:latin typeface="Courier New" charset="0"/>
              </a:rPr>
              <a:t> class, which maintains a collection</a:t>
            </a:r>
          </a:p>
          <a:p>
            <a:pPr>
              <a:lnSpc>
                <a:spcPct val="90000"/>
              </a:lnSpc>
            </a:pPr>
            <a:r>
              <a:rPr lang="en-US" dirty="0" smtClean="0">
                <a:solidFill>
                  <a:srgbClr val="0000FF"/>
                </a:solidFill>
                <a:latin typeface="Courier New" charset="0"/>
              </a:rPr>
              <a:t> * of key/value pairs, both of which are of type string.  These slides</a:t>
            </a:r>
          </a:p>
          <a:p>
            <a:pPr>
              <a:lnSpc>
                <a:spcPct val="90000"/>
              </a:lnSpc>
            </a:pPr>
            <a:r>
              <a:rPr lang="en-US" dirty="0" smtClean="0">
                <a:solidFill>
                  <a:srgbClr val="0000FF"/>
                </a:solidFill>
                <a:latin typeface="Courier New" charset="0"/>
              </a:rPr>
              <a:t> * further simplify the interface by including only the methods get, put,</a:t>
            </a:r>
          </a:p>
          <a:p>
            <a:pPr>
              <a:lnSpc>
                <a:spcPct val="90000"/>
              </a:lnSpc>
            </a:pPr>
            <a:r>
              <a:rPr lang="en-US" dirty="0" smtClean="0">
                <a:solidFill>
                  <a:srgbClr val="0000FF"/>
                </a:solidFill>
                <a:latin typeface="Courier New" charset="0"/>
              </a:rPr>
              <a:t> * and </a:t>
            </a:r>
            <a:r>
              <a:rPr lang="en-US" dirty="0" err="1" smtClean="0">
                <a:solidFill>
                  <a:srgbClr val="0000FF"/>
                </a:solidFill>
                <a:latin typeface="Courier New" charset="0"/>
              </a:rPr>
              <a:t>containsKey</a:t>
            </a: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a:t>
            </a:r>
            <a:r>
              <a:rPr lang="en-US" dirty="0" err="1" smtClean="0">
                <a:solidFill>
                  <a:srgbClr val="000000"/>
                </a:solidFill>
                <a:latin typeface="Courier New" charset="0"/>
              </a:rPr>
              <a:t>ifndef</a:t>
            </a:r>
            <a:r>
              <a:rPr lang="en-US" dirty="0" smtClean="0">
                <a:solidFill>
                  <a:srgbClr val="000000"/>
                </a:solidFill>
                <a:latin typeface="Courier New" charset="0"/>
              </a:rPr>
              <a:t> _</a:t>
            </a:r>
            <a:r>
              <a:rPr lang="en-US" dirty="0" err="1" smtClean="0">
                <a:solidFill>
                  <a:srgbClr val="000000"/>
                </a:solidFill>
                <a:latin typeface="Courier New" charset="0"/>
              </a:rPr>
              <a:t>hashmap_h</a:t>
            </a: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#define _</a:t>
            </a:r>
            <a:r>
              <a:rPr lang="en-US" dirty="0" err="1" smtClean="0">
                <a:solidFill>
                  <a:srgbClr val="000000"/>
                </a:solidFill>
                <a:latin typeface="Courier New" charset="0"/>
              </a:rPr>
              <a:t>hashmap_h</a:t>
            </a:r>
            <a:endParaRPr lang="en-US" dirty="0" smtClean="0">
              <a:solidFill>
                <a:srgbClr val="000000"/>
              </a:solidFill>
              <a:latin typeface="Courier New" charset="0"/>
            </a:endParaRP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#include &lt;string&gt;</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class </a:t>
            </a:r>
            <a:r>
              <a:rPr lang="en-US" dirty="0" err="1" smtClean="0">
                <a:solidFill>
                  <a:srgbClr val="000000"/>
                </a:solidFill>
                <a:latin typeface="Courier New" charset="0"/>
              </a:rPr>
              <a:t>StringMap</a:t>
            </a:r>
            <a:r>
              <a:rPr lang="en-US" dirty="0" smtClean="0">
                <a:solidFill>
                  <a:srgbClr val="000000"/>
                </a:solidFill>
                <a:latin typeface="Courier New" charset="0"/>
              </a:rPr>
              <a:t> {</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public:</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Constructor: </a:t>
            </a:r>
            <a:r>
              <a:rPr lang="en-US" dirty="0" err="1" smtClean="0">
                <a:solidFill>
                  <a:srgbClr val="0000FF"/>
                </a:solidFill>
                <a:latin typeface="Courier New" charset="0"/>
              </a:rPr>
              <a:t>StringMap</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Usage: </a:t>
            </a:r>
            <a:r>
              <a:rPr lang="en-US" dirty="0" err="1" smtClean="0">
                <a:solidFill>
                  <a:srgbClr val="0000FF"/>
                </a:solidFill>
                <a:latin typeface="Courier New" charset="0"/>
              </a:rPr>
              <a:t>StringMap</a:t>
            </a:r>
            <a:r>
              <a:rPr lang="en-US" dirty="0" smtClean="0">
                <a:solidFill>
                  <a:srgbClr val="0000FF"/>
                </a:solidFill>
                <a:latin typeface="Courier New" charset="0"/>
              </a:rPr>
              <a:t> map;</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Initializes a new empty </a:t>
            </a:r>
            <a:r>
              <a:rPr lang="en-US" dirty="0" err="1" smtClean="0">
                <a:solidFill>
                  <a:srgbClr val="0000FF"/>
                </a:solidFill>
                <a:latin typeface="Courier New" charset="0"/>
              </a:rPr>
              <a:t>StringMap</a:t>
            </a: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   </a:t>
            </a:r>
            <a:r>
              <a:rPr lang="en-US" dirty="0" err="1" smtClean="0">
                <a:solidFill>
                  <a:srgbClr val="000000"/>
                </a:solidFill>
                <a:latin typeface="Courier New" charset="0"/>
              </a:rPr>
              <a:t>StringMap</a:t>
            </a:r>
            <a:r>
              <a:rPr lang="en-US" dirty="0" smtClean="0">
                <a:solidFill>
                  <a:srgbClr val="000000"/>
                </a:solidFill>
                <a:latin typeface="Courier New" charset="0"/>
              </a:rPr>
              <a:t>();</a:t>
            </a:r>
          </a:p>
        </p:txBody>
      </p:sp>
      <p:grpSp>
        <p:nvGrpSpPr>
          <p:cNvPr id="622596" name="Group 4"/>
          <p:cNvGrpSpPr>
            <a:grpSpLocks/>
          </p:cNvGrpSpPr>
          <p:nvPr/>
        </p:nvGrpSpPr>
        <p:grpSpPr bwMode="auto">
          <a:xfrm>
            <a:off x="355600" y="1143000"/>
            <a:ext cx="8494713" cy="5257800"/>
            <a:chOff x="240" y="720"/>
            <a:chExt cx="5280" cy="3312"/>
          </a:xfrm>
        </p:grpSpPr>
        <p:sp>
          <p:nvSpPr>
            <p:cNvPr id="622597"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622598" name="Text Box 6"/>
            <p:cNvSpPr txBox="1">
              <a:spLocks noChangeArrowheads="1"/>
            </p:cNvSpPr>
            <p:nvPr/>
          </p:nvSpPr>
          <p:spPr bwMode="auto">
            <a:xfrm>
              <a:off x="251" y="752"/>
              <a:ext cx="5261" cy="3079"/>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Destructor: ~</a:t>
              </a:r>
              <a:r>
                <a:rPr lang="en-US" dirty="0" err="1" smtClean="0">
                  <a:solidFill>
                    <a:srgbClr val="0000FF"/>
                  </a:solidFill>
                  <a:latin typeface="Courier New" charset="0"/>
                </a:rPr>
                <a:t>StringMap</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Frees any heap storage associated with this map.</a:t>
              </a:r>
            </a:p>
            <a:p>
              <a:pPr>
                <a:lnSpc>
                  <a:spcPct val="90000"/>
                </a:lnSpc>
              </a:pPr>
              <a:r>
                <a:rPr lang="en-US" dirty="0" smtClean="0">
                  <a:solidFill>
                    <a:srgbClr val="0000FF"/>
                  </a:solidFill>
                  <a:latin typeface="Courier New" charset="0"/>
                </a:rPr>
                <a:t> */</a:t>
              </a:r>
            </a:p>
            <a:p>
              <a:pPr>
                <a:lnSpc>
                  <a:spcPct val="90000"/>
                </a:lnSpc>
              </a:pPr>
              <a:endParaRPr lang="en-US" sz="1050" dirty="0" smtClean="0">
                <a:solidFill>
                  <a:srgbClr val="0000FF"/>
                </a:solidFill>
                <a:latin typeface="Courier New" charset="0"/>
              </a:endParaRPr>
            </a:p>
            <a:p>
              <a:pPr>
                <a:lnSpc>
                  <a:spcPct val="90000"/>
                </a:lnSpc>
              </a:pPr>
              <a:r>
                <a:rPr lang="en-US" dirty="0" smtClean="0">
                  <a:solidFill>
                    <a:srgbClr val="000000"/>
                  </a:solidFill>
                  <a:latin typeface="Courier New" charset="0"/>
                </a:rPr>
                <a:t>   ~</a:t>
              </a:r>
              <a:r>
                <a:rPr lang="en-US" dirty="0" err="1" smtClean="0">
                  <a:solidFill>
                    <a:srgbClr val="000000"/>
                  </a:solidFill>
                  <a:latin typeface="Courier New" charset="0"/>
                </a:rPr>
                <a:t>StringMap</a:t>
              </a:r>
              <a:r>
                <a:rPr lang="en-US" dirty="0" smtClean="0">
                  <a:solidFill>
                    <a:srgbClr val="000000"/>
                  </a:solidFill>
                  <a:latin typeface="Courier New" charset="0"/>
                </a:rPr>
                <a:t>();</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Method: get</a:t>
              </a:r>
            </a:p>
            <a:p>
              <a:pPr>
                <a:lnSpc>
                  <a:spcPct val="90000"/>
                </a:lnSpc>
              </a:pPr>
              <a:r>
                <a:rPr lang="en-US" dirty="0" smtClean="0">
                  <a:solidFill>
                    <a:srgbClr val="0000FF"/>
                  </a:solidFill>
                  <a:latin typeface="Courier New" charset="0"/>
                </a:rPr>
                <a:t> * Usage: string value = </a:t>
              </a:r>
              <a:r>
                <a:rPr lang="en-US" dirty="0" err="1" smtClean="0">
                  <a:solidFill>
                    <a:srgbClr val="0000FF"/>
                  </a:solidFill>
                  <a:latin typeface="Courier New" charset="0"/>
                </a:rPr>
                <a:t>map.get(key</a:t>
              </a: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Returns the value for key or the empty string, if key is unbound.</a:t>
              </a:r>
            </a:p>
            <a:p>
              <a:pPr>
                <a:lnSpc>
                  <a:spcPct val="90000"/>
                </a:lnSpc>
              </a:pPr>
              <a:r>
                <a:rPr lang="en-US" dirty="0" smtClean="0">
                  <a:solidFill>
                    <a:srgbClr val="0000FF"/>
                  </a:solidFill>
                  <a:latin typeface="Courier New" charset="0"/>
                </a:rPr>
                <a:t> */</a:t>
              </a:r>
            </a:p>
            <a:p>
              <a:pPr>
                <a:lnSpc>
                  <a:spcPct val="90000"/>
                </a:lnSpc>
              </a:pPr>
              <a:endParaRPr lang="en-US" sz="1050" dirty="0" smtClean="0">
                <a:solidFill>
                  <a:srgbClr val="0000FF"/>
                </a:solidFill>
                <a:latin typeface="Courier New" charset="0"/>
              </a:endParaRPr>
            </a:p>
            <a:p>
              <a:pPr>
                <a:lnSpc>
                  <a:spcPct val="90000"/>
                </a:lnSpc>
              </a:pPr>
              <a:r>
                <a:rPr lang="en-US" dirty="0" smtClean="0">
                  <a:solidFill>
                    <a:srgbClr val="000000"/>
                  </a:solidFill>
                  <a:latin typeface="Courier New" charset="0"/>
                </a:rPr>
                <a:t>   </a:t>
              </a:r>
              <a:r>
                <a:rPr lang="en-US" dirty="0" err="1" smtClean="0">
                  <a:solidFill>
                    <a:srgbClr val="000000"/>
                  </a:solidFill>
                  <a:latin typeface="Courier New" charset="0"/>
                </a:rPr>
                <a:t>std::string</a:t>
              </a:r>
              <a:r>
                <a:rPr lang="en-US" dirty="0" smtClean="0">
                  <a:solidFill>
                    <a:srgbClr val="000000"/>
                  </a:solidFill>
                  <a:latin typeface="Courier New" charset="0"/>
                </a:rPr>
                <a:t> </a:t>
              </a:r>
              <a:r>
                <a:rPr lang="en-US" dirty="0" err="1" smtClean="0">
                  <a:solidFill>
                    <a:srgbClr val="000000"/>
                  </a:solidFill>
                  <a:latin typeface="Courier New" charset="0"/>
                </a:rPr>
                <a:t>get(const</a:t>
              </a:r>
              <a:r>
                <a:rPr lang="en-US" dirty="0" smtClean="0">
                  <a:solidFill>
                    <a:srgbClr val="000000"/>
                  </a:solidFill>
                  <a:latin typeface="Courier New" charset="0"/>
                </a:rPr>
                <a:t> </a:t>
              </a:r>
              <a:r>
                <a:rPr lang="en-US" dirty="0" err="1" smtClean="0">
                  <a:solidFill>
                    <a:srgbClr val="000000"/>
                  </a:solidFill>
                  <a:latin typeface="Courier New" charset="0"/>
                </a:rPr>
                <a:t>std::string</a:t>
              </a:r>
              <a:r>
                <a:rPr lang="en-US" dirty="0" smtClean="0">
                  <a:solidFill>
                    <a:srgbClr val="000000"/>
                  </a:solidFill>
                  <a:latin typeface="Courier New" charset="0"/>
                </a:rPr>
                <a:t> &amp; key) const;</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Method: put</a:t>
              </a:r>
            </a:p>
            <a:p>
              <a:pPr>
                <a:lnSpc>
                  <a:spcPct val="90000"/>
                </a:lnSpc>
              </a:pPr>
              <a:r>
                <a:rPr lang="en-US" dirty="0" smtClean="0">
                  <a:solidFill>
                    <a:srgbClr val="0000FF"/>
                  </a:solidFill>
                  <a:latin typeface="Courier New" charset="0"/>
                </a:rPr>
                <a:t> * Usage: </a:t>
              </a:r>
              <a:r>
                <a:rPr lang="en-US" dirty="0" err="1" smtClean="0">
                  <a:solidFill>
                    <a:srgbClr val="0000FF"/>
                  </a:solidFill>
                  <a:latin typeface="Courier New" charset="0"/>
                </a:rPr>
                <a:t>map.put(key</a:t>
              </a:r>
              <a:r>
                <a:rPr lang="en-US" dirty="0" smtClean="0">
                  <a:solidFill>
                    <a:srgbClr val="0000FF"/>
                  </a:solidFill>
                  <a:latin typeface="Courier New" charset="0"/>
                </a:rPr>
                <a:t>, value);</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Associates key with value in this map.</a:t>
              </a:r>
            </a:p>
            <a:p>
              <a:pPr>
                <a:lnSpc>
                  <a:spcPct val="90000"/>
                </a:lnSpc>
              </a:pPr>
              <a:r>
                <a:rPr lang="en-US" dirty="0" smtClean="0">
                  <a:solidFill>
                    <a:srgbClr val="0000FF"/>
                  </a:solidFill>
                  <a:latin typeface="Courier New" charset="0"/>
                </a:rPr>
                <a:t> */</a:t>
              </a:r>
            </a:p>
            <a:p>
              <a:pPr>
                <a:lnSpc>
                  <a:spcPct val="90000"/>
                </a:lnSpc>
              </a:pPr>
              <a:endParaRPr lang="en-US" sz="1050" dirty="0" smtClean="0">
                <a:solidFill>
                  <a:srgbClr val="0000FF"/>
                </a:solidFill>
                <a:latin typeface="Courier New" charset="0"/>
              </a:endParaRPr>
            </a:p>
            <a:p>
              <a:pPr>
                <a:lnSpc>
                  <a:spcPct val="90000"/>
                </a:lnSpc>
              </a:pPr>
              <a:r>
                <a:rPr lang="en-US" dirty="0" smtClean="0">
                  <a:solidFill>
                    <a:srgbClr val="000000"/>
                  </a:solidFill>
                  <a:latin typeface="Courier New" charset="0"/>
                </a:rPr>
                <a:t>   void </a:t>
              </a:r>
              <a:r>
                <a:rPr lang="en-US" dirty="0" err="1" smtClean="0">
                  <a:solidFill>
                    <a:srgbClr val="000000"/>
                  </a:solidFill>
                  <a:latin typeface="Courier New" charset="0"/>
                </a:rPr>
                <a:t>put(const</a:t>
              </a:r>
              <a:r>
                <a:rPr lang="en-US" dirty="0" smtClean="0">
                  <a:solidFill>
                    <a:srgbClr val="000000"/>
                  </a:solidFill>
                  <a:latin typeface="Courier New" charset="0"/>
                </a:rPr>
                <a:t> </a:t>
              </a:r>
              <a:r>
                <a:rPr lang="en-US" dirty="0" err="1" smtClean="0">
                  <a:solidFill>
                    <a:srgbClr val="000000"/>
                  </a:solidFill>
                  <a:latin typeface="Courier New" charset="0"/>
                </a:rPr>
                <a:t>std::string</a:t>
              </a:r>
              <a:r>
                <a:rPr lang="en-US" dirty="0" smtClean="0">
                  <a:solidFill>
                    <a:srgbClr val="000000"/>
                  </a:solidFill>
                  <a:latin typeface="Courier New" charset="0"/>
                </a:rPr>
                <a:t> &amp; key, const </a:t>
              </a:r>
              <a:r>
                <a:rPr lang="en-US" dirty="0" err="1" smtClean="0">
                  <a:solidFill>
                    <a:srgbClr val="000000"/>
                  </a:solidFill>
                  <a:latin typeface="Courier New" charset="0"/>
                </a:rPr>
                <a:t>std::string</a:t>
              </a:r>
              <a:r>
                <a:rPr lang="en-US" dirty="0" smtClean="0">
                  <a:solidFill>
                    <a:srgbClr val="000000"/>
                  </a:solidFill>
                  <a:latin typeface="Courier New" charset="0"/>
                </a:rPr>
                <a:t> &amp; value);</a:t>
              </a:r>
            </a:p>
          </p:txBody>
        </p:sp>
      </p:grpSp>
      <p:sp>
        <p:nvSpPr>
          <p:cNvPr id="622599"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22600"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22601" name="Rectangle 9"/>
          <p:cNvSpPr>
            <a:spLocks noGrp="1" noChangeArrowheads="1"/>
          </p:cNvSpPr>
          <p:nvPr>
            <p:ph type="title"/>
          </p:nvPr>
        </p:nvSpPr>
        <p:spPr>
          <a:xfrm>
            <a:off x="0" y="76200"/>
            <a:ext cx="9144000" cy="1143000"/>
          </a:xfrm>
          <a:noFill/>
          <a:ln/>
        </p:spPr>
        <p:txBody>
          <a:bodyPr/>
          <a:lstStyle/>
          <a:p>
            <a:r>
              <a:rPr lang="en-US" sz="4000" dirty="0">
                <a:solidFill>
                  <a:srgbClr val="FF0000"/>
                </a:solidFill>
              </a:rPr>
              <a:t>The</a:t>
            </a:r>
            <a:r>
              <a:rPr lang="en-US" sz="4000" dirty="0" smtClean="0">
                <a:solidFill>
                  <a:srgbClr val="FF0000"/>
                </a:solidFill>
              </a:rPr>
              <a:t> </a:t>
            </a:r>
            <a:r>
              <a:rPr lang="en-US" sz="3600" b="1" dirty="0" err="1" smtClean="0">
                <a:solidFill>
                  <a:srgbClr val="FF0000"/>
                </a:solidFill>
                <a:latin typeface="Courier New" charset="0"/>
              </a:rPr>
              <a:t>stringmap.h</a:t>
            </a:r>
            <a:r>
              <a:rPr lang="en-US" sz="4000" dirty="0" smtClean="0">
                <a:solidFill>
                  <a:srgbClr val="FF0000"/>
                </a:solidFill>
              </a:rPr>
              <a:t> </a:t>
            </a:r>
            <a:r>
              <a:rPr lang="en-US" sz="4000" dirty="0">
                <a:solidFill>
                  <a:srgbClr val="FF0000"/>
                </a:solidFill>
              </a:rPr>
              <a:t>Interface</a:t>
            </a:r>
          </a:p>
        </p:txBody>
      </p:sp>
      <p:sp>
        <p:nvSpPr>
          <p:cNvPr id="622602"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622595"/>
                                        </p:tgtEl>
                                        <p:attrNameLst>
                                          <p:attrName>ppt_x</p:attrName>
                                        </p:attrNameLst>
                                      </p:cBhvr>
                                      <p:tavLst>
                                        <p:tav tm="0">
                                          <p:val>
                                            <p:strVal val="ppt_x"/>
                                          </p:val>
                                        </p:tav>
                                        <p:tav tm="100000">
                                          <p:val>
                                            <p:strVal val="ppt_x"/>
                                          </p:val>
                                        </p:tav>
                                      </p:tavLst>
                                    </p:anim>
                                    <p:anim calcmode="lin" valueType="num">
                                      <p:cBhvr additive="base">
                                        <p:cTn id="7" dur="1000"/>
                                        <p:tgtEl>
                                          <p:spTgt spid="622595"/>
                                        </p:tgtEl>
                                        <p:attrNameLst>
                                          <p:attrName>ppt_y</p:attrName>
                                        </p:attrNameLst>
                                      </p:cBhvr>
                                      <p:tavLst>
                                        <p:tav tm="0">
                                          <p:val>
                                            <p:strVal val="ppt_y"/>
                                          </p:val>
                                        </p:tav>
                                        <p:tav tm="100000">
                                          <p:val>
                                            <p:strVal val="0-ppt_h/2"/>
                                          </p:val>
                                        </p:tav>
                                      </p:tavLst>
                                    </p:anim>
                                    <p:set>
                                      <p:cBhvr>
                                        <p:cTn id="8" dur="1" fill="hold">
                                          <p:stCondLst>
                                            <p:cond delay="999"/>
                                          </p:stCondLst>
                                        </p:cTn>
                                        <p:tgtEl>
                                          <p:spTgt spid="622595"/>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622596"/>
                                        </p:tgtEl>
                                        <p:attrNameLst>
                                          <p:attrName>style.visibility</p:attrName>
                                        </p:attrNameLst>
                                      </p:cBhvr>
                                      <p:to>
                                        <p:strVal val="visible"/>
                                      </p:to>
                                    </p:set>
                                    <p:anim calcmode="lin" valueType="num">
                                      <p:cBhvr additive="base">
                                        <p:cTn id="11" dur="1000" fill="hold"/>
                                        <p:tgtEl>
                                          <p:spTgt spid="622596"/>
                                        </p:tgtEl>
                                        <p:attrNameLst>
                                          <p:attrName>ppt_x</p:attrName>
                                        </p:attrNameLst>
                                      </p:cBhvr>
                                      <p:tavLst>
                                        <p:tav tm="0">
                                          <p:val>
                                            <p:strVal val="#ppt_x"/>
                                          </p:val>
                                        </p:tav>
                                        <p:tav tm="100000">
                                          <p:val>
                                            <p:strVal val="#ppt_x"/>
                                          </p:val>
                                        </p:tav>
                                      </p:tavLst>
                                    </p:anim>
                                    <p:anim calcmode="lin" valueType="num">
                                      <p:cBhvr additive="base">
                                        <p:cTn id="12" dur="1000" fill="hold"/>
                                        <p:tgtEl>
                                          <p:spTgt spid="6225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2595" grpId="0"/>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1026"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641027" name="Text Box 3"/>
          <p:cNvSpPr txBox="1">
            <a:spLocks noChangeArrowheads="1"/>
          </p:cNvSpPr>
          <p:nvPr/>
        </p:nvSpPr>
        <p:spPr bwMode="auto">
          <a:xfrm>
            <a:off x="373063" y="1193800"/>
            <a:ext cx="8440737" cy="4943405"/>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Destructor: ~</a:t>
            </a:r>
            <a:r>
              <a:rPr lang="en-US" dirty="0" err="1" smtClean="0">
                <a:solidFill>
                  <a:srgbClr val="0000FF"/>
                </a:solidFill>
                <a:latin typeface="Courier New" charset="0"/>
              </a:rPr>
              <a:t>StringMap</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Frees any heap storage associated with this map.</a:t>
            </a:r>
          </a:p>
          <a:p>
            <a:pPr>
              <a:lnSpc>
                <a:spcPct val="90000"/>
              </a:lnSpc>
            </a:pPr>
            <a:r>
              <a:rPr lang="en-US" dirty="0" smtClean="0">
                <a:solidFill>
                  <a:srgbClr val="0000FF"/>
                </a:solidFill>
                <a:latin typeface="Courier New" charset="0"/>
              </a:rPr>
              <a:t> */</a:t>
            </a:r>
          </a:p>
          <a:p>
            <a:pPr>
              <a:lnSpc>
                <a:spcPct val="90000"/>
              </a:lnSpc>
            </a:pPr>
            <a:endParaRPr lang="en-US" sz="1050" dirty="0" smtClean="0">
              <a:solidFill>
                <a:srgbClr val="0000FF"/>
              </a:solidFill>
              <a:latin typeface="Courier New" charset="0"/>
            </a:endParaRPr>
          </a:p>
          <a:p>
            <a:pPr>
              <a:lnSpc>
                <a:spcPct val="90000"/>
              </a:lnSpc>
            </a:pPr>
            <a:r>
              <a:rPr lang="en-US" dirty="0" smtClean="0">
                <a:solidFill>
                  <a:srgbClr val="000000"/>
                </a:solidFill>
                <a:latin typeface="Courier New" charset="0"/>
              </a:rPr>
              <a:t>   ~</a:t>
            </a:r>
            <a:r>
              <a:rPr lang="en-US" dirty="0" err="1" smtClean="0">
                <a:solidFill>
                  <a:srgbClr val="000000"/>
                </a:solidFill>
                <a:latin typeface="Courier New" charset="0"/>
              </a:rPr>
              <a:t>StringMap</a:t>
            </a:r>
            <a:r>
              <a:rPr lang="en-US" dirty="0" smtClean="0">
                <a:solidFill>
                  <a:srgbClr val="000000"/>
                </a:solidFill>
                <a:latin typeface="Courier New" charset="0"/>
              </a:rPr>
              <a:t>();</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Method: get</a:t>
            </a:r>
          </a:p>
          <a:p>
            <a:pPr>
              <a:lnSpc>
                <a:spcPct val="90000"/>
              </a:lnSpc>
            </a:pPr>
            <a:r>
              <a:rPr lang="en-US" dirty="0" smtClean="0">
                <a:solidFill>
                  <a:srgbClr val="0000FF"/>
                </a:solidFill>
                <a:latin typeface="Courier New" charset="0"/>
              </a:rPr>
              <a:t> * Usage: string value = </a:t>
            </a:r>
            <a:r>
              <a:rPr lang="en-US" dirty="0" err="1" smtClean="0">
                <a:solidFill>
                  <a:srgbClr val="0000FF"/>
                </a:solidFill>
                <a:latin typeface="Courier New" charset="0"/>
              </a:rPr>
              <a:t>map.get(key</a:t>
            </a: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Returns the value for key or the empty string, if key is unbound.</a:t>
            </a:r>
          </a:p>
          <a:p>
            <a:pPr>
              <a:lnSpc>
                <a:spcPct val="90000"/>
              </a:lnSpc>
            </a:pPr>
            <a:r>
              <a:rPr lang="en-US" dirty="0" smtClean="0">
                <a:solidFill>
                  <a:srgbClr val="0000FF"/>
                </a:solidFill>
                <a:latin typeface="Courier New" charset="0"/>
              </a:rPr>
              <a:t> */</a:t>
            </a:r>
          </a:p>
          <a:p>
            <a:pPr>
              <a:lnSpc>
                <a:spcPct val="90000"/>
              </a:lnSpc>
            </a:pPr>
            <a:endParaRPr lang="en-US" sz="1050" dirty="0" smtClean="0">
              <a:solidFill>
                <a:srgbClr val="0000FF"/>
              </a:solidFill>
              <a:latin typeface="Courier New" charset="0"/>
            </a:endParaRPr>
          </a:p>
          <a:p>
            <a:pPr>
              <a:lnSpc>
                <a:spcPct val="90000"/>
              </a:lnSpc>
            </a:pPr>
            <a:r>
              <a:rPr lang="en-US" dirty="0" smtClean="0">
                <a:solidFill>
                  <a:srgbClr val="000000"/>
                </a:solidFill>
                <a:latin typeface="Courier New" charset="0"/>
              </a:rPr>
              <a:t>   </a:t>
            </a:r>
            <a:r>
              <a:rPr lang="en-US" dirty="0" err="1" smtClean="0">
                <a:solidFill>
                  <a:srgbClr val="000000"/>
                </a:solidFill>
                <a:latin typeface="Courier New" charset="0"/>
              </a:rPr>
              <a:t>std::string</a:t>
            </a:r>
            <a:r>
              <a:rPr lang="en-US" dirty="0" smtClean="0">
                <a:solidFill>
                  <a:srgbClr val="000000"/>
                </a:solidFill>
                <a:latin typeface="Courier New" charset="0"/>
              </a:rPr>
              <a:t> </a:t>
            </a:r>
            <a:r>
              <a:rPr lang="en-US" dirty="0" err="1" smtClean="0">
                <a:solidFill>
                  <a:srgbClr val="000000"/>
                </a:solidFill>
                <a:latin typeface="Courier New" charset="0"/>
              </a:rPr>
              <a:t>get(const</a:t>
            </a:r>
            <a:r>
              <a:rPr lang="en-US" dirty="0" smtClean="0">
                <a:solidFill>
                  <a:srgbClr val="000000"/>
                </a:solidFill>
                <a:latin typeface="Courier New" charset="0"/>
              </a:rPr>
              <a:t> </a:t>
            </a:r>
            <a:r>
              <a:rPr lang="en-US" dirty="0" err="1" smtClean="0">
                <a:solidFill>
                  <a:srgbClr val="000000"/>
                </a:solidFill>
                <a:latin typeface="Courier New" charset="0"/>
              </a:rPr>
              <a:t>std::string</a:t>
            </a:r>
            <a:r>
              <a:rPr lang="en-US" dirty="0" smtClean="0">
                <a:solidFill>
                  <a:srgbClr val="000000"/>
                </a:solidFill>
                <a:latin typeface="Courier New" charset="0"/>
              </a:rPr>
              <a:t> &amp; key) const;</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Method: put</a:t>
            </a:r>
          </a:p>
          <a:p>
            <a:pPr>
              <a:lnSpc>
                <a:spcPct val="90000"/>
              </a:lnSpc>
            </a:pPr>
            <a:r>
              <a:rPr lang="en-US" dirty="0" smtClean="0">
                <a:solidFill>
                  <a:srgbClr val="0000FF"/>
                </a:solidFill>
                <a:latin typeface="Courier New" charset="0"/>
              </a:rPr>
              <a:t> * Usage: </a:t>
            </a:r>
            <a:r>
              <a:rPr lang="en-US" dirty="0" err="1" smtClean="0">
                <a:solidFill>
                  <a:srgbClr val="0000FF"/>
                </a:solidFill>
                <a:latin typeface="Courier New" charset="0"/>
              </a:rPr>
              <a:t>map.put(key</a:t>
            </a:r>
            <a:r>
              <a:rPr lang="en-US" dirty="0" smtClean="0">
                <a:solidFill>
                  <a:srgbClr val="0000FF"/>
                </a:solidFill>
                <a:latin typeface="Courier New" charset="0"/>
              </a:rPr>
              <a:t>, value);</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Associates key with value in this map.</a:t>
            </a:r>
          </a:p>
          <a:p>
            <a:pPr>
              <a:lnSpc>
                <a:spcPct val="90000"/>
              </a:lnSpc>
            </a:pPr>
            <a:r>
              <a:rPr lang="en-US" dirty="0" smtClean="0">
                <a:solidFill>
                  <a:srgbClr val="0000FF"/>
                </a:solidFill>
                <a:latin typeface="Courier New" charset="0"/>
              </a:rPr>
              <a:t> */</a:t>
            </a:r>
          </a:p>
          <a:p>
            <a:pPr>
              <a:lnSpc>
                <a:spcPct val="90000"/>
              </a:lnSpc>
            </a:pPr>
            <a:endParaRPr lang="en-US" sz="1050" dirty="0" smtClean="0">
              <a:solidFill>
                <a:srgbClr val="0000FF"/>
              </a:solidFill>
              <a:latin typeface="Courier New" charset="0"/>
            </a:endParaRPr>
          </a:p>
          <a:p>
            <a:pPr>
              <a:lnSpc>
                <a:spcPct val="90000"/>
              </a:lnSpc>
            </a:pPr>
            <a:r>
              <a:rPr lang="en-US" dirty="0" smtClean="0">
                <a:solidFill>
                  <a:srgbClr val="000000"/>
                </a:solidFill>
                <a:latin typeface="Courier New" charset="0"/>
              </a:rPr>
              <a:t>   void </a:t>
            </a:r>
            <a:r>
              <a:rPr lang="en-US" dirty="0" err="1" smtClean="0">
                <a:solidFill>
                  <a:srgbClr val="000000"/>
                </a:solidFill>
                <a:latin typeface="Courier New" charset="0"/>
              </a:rPr>
              <a:t>put(const</a:t>
            </a:r>
            <a:r>
              <a:rPr lang="en-US" dirty="0" smtClean="0">
                <a:solidFill>
                  <a:srgbClr val="000000"/>
                </a:solidFill>
                <a:latin typeface="Courier New" charset="0"/>
              </a:rPr>
              <a:t> </a:t>
            </a:r>
            <a:r>
              <a:rPr lang="en-US" dirty="0" err="1" smtClean="0">
                <a:solidFill>
                  <a:srgbClr val="000000"/>
                </a:solidFill>
                <a:latin typeface="Courier New" charset="0"/>
              </a:rPr>
              <a:t>std::string</a:t>
            </a:r>
            <a:r>
              <a:rPr lang="en-US" dirty="0" smtClean="0">
                <a:solidFill>
                  <a:srgbClr val="000000"/>
                </a:solidFill>
                <a:latin typeface="Courier New" charset="0"/>
              </a:rPr>
              <a:t> &amp; key, const </a:t>
            </a:r>
            <a:r>
              <a:rPr lang="en-US" dirty="0" err="1" smtClean="0">
                <a:solidFill>
                  <a:srgbClr val="000000"/>
                </a:solidFill>
                <a:latin typeface="Courier New" charset="0"/>
              </a:rPr>
              <a:t>std::string</a:t>
            </a:r>
            <a:r>
              <a:rPr lang="en-US" dirty="0" smtClean="0">
                <a:solidFill>
                  <a:srgbClr val="000000"/>
                </a:solidFill>
                <a:latin typeface="Courier New" charset="0"/>
              </a:rPr>
              <a:t> &amp; value);</a:t>
            </a:r>
          </a:p>
        </p:txBody>
      </p:sp>
      <p:sp>
        <p:nvSpPr>
          <p:cNvPr id="641031"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41032"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41033" name="Rectangle 9"/>
          <p:cNvSpPr>
            <a:spLocks noGrp="1" noChangeArrowheads="1"/>
          </p:cNvSpPr>
          <p:nvPr>
            <p:ph type="title"/>
          </p:nvPr>
        </p:nvSpPr>
        <p:spPr>
          <a:xfrm>
            <a:off x="0" y="76200"/>
            <a:ext cx="9144000" cy="1143000"/>
          </a:xfrm>
          <a:noFill/>
          <a:ln/>
        </p:spPr>
        <p:txBody>
          <a:bodyPr/>
          <a:lstStyle/>
          <a:p>
            <a:r>
              <a:rPr lang="en-US" sz="4000" dirty="0">
                <a:solidFill>
                  <a:srgbClr val="FF0000"/>
                </a:solidFill>
              </a:rPr>
              <a:t>The</a:t>
            </a:r>
            <a:r>
              <a:rPr lang="en-US" sz="4000" dirty="0" smtClean="0">
                <a:solidFill>
                  <a:srgbClr val="FF0000"/>
                </a:solidFill>
              </a:rPr>
              <a:t> </a:t>
            </a:r>
            <a:r>
              <a:rPr lang="en-US" sz="3600" b="1" dirty="0" err="1" smtClean="0">
                <a:solidFill>
                  <a:srgbClr val="FF0000"/>
                </a:solidFill>
                <a:latin typeface="Courier New" charset="0"/>
              </a:rPr>
              <a:t>stringmap.h</a:t>
            </a:r>
            <a:r>
              <a:rPr lang="en-US" sz="4000" dirty="0" smtClean="0">
                <a:solidFill>
                  <a:srgbClr val="FF0000"/>
                </a:solidFill>
              </a:rPr>
              <a:t> </a:t>
            </a:r>
            <a:r>
              <a:rPr lang="en-US" sz="4000" dirty="0">
                <a:solidFill>
                  <a:srgbClr val="FF0000"/>
                </a:solidFill>
              </a:rPr>
              <a:t>Interface</a:t>
            </a:r>
          </a:p>
        </p:txBody>
      </p:sp>
      <p:sp>
        <p:nvSpPr>
          <p:cNvPr id="641034"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grpSp>
        <p:nvGrpSpPr>
          <p:cNvPr id="14" name="Group 13"/>
          <p:cNvGrpSpPr/>
          <p:nvPr/>
        </p:nvGrpSpPr>
        <p:grpSpPr>
          <a:xfrm>
            <a:off x="355600" y="1143000"/>
            <a:ext cx="8494713" cy="5257800"/>
            <a:chOff x="355600" y="1143000"/>
            <a:chExt cx="8494713" cy="5257800"/>
          </a:xfrm>
        </p:grpSpPr>
        <p:sp>
          <p:nvSpPr>
            <p:cNvPr id="641029" name="Rectangle 5"/>
            <p:cNvSpPr>
              <a:spLocks noChangeArrowheads="1"/>
            </p:cNvSpPr>
            <p:nvPr/>
          </p:nvSpPr>
          <p:spPr bwMode="auto">
            <a:xfrm>
              <a:off x="355600" y="1143000"/>
              <a:ext cx="8494713" cy="5257800"/>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641030" name="Text Box 6"/>
            <p:cNvSpPr txBox="1">
              <a:spLocks noChangeArrowheads="1"/>
            </p:cNvSpPr>
            <p:nvPr/>
          </p:nvSpPr>
          <p:spPr bwMode="auto">
            <a:xfrm>
              <a:off x="373297" y="1193800"/>
              <a:ext cx="8464145" cy="5081905"/>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Method: </a:t>
              </a:r>
              <a:r>
                <a:rPr lang="en-US" dirty="0" err="1" smtClean="0">
                  <a:solidFill>
                    <a:srgbClr val="0000FF"/>
                  </a:solidFill>
                  <a:latin typeface="Courier New" charset="0"/>
                </a:rPr>
                <a:t>containsKey</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Usage: if (</a:t>
              </a:r>
              <a:r>
                <a:rPr lang="en-US" dirty="0" err="1" smtClean="0">
                  <a:solidFill>
                    <a:srgbClr val="0000FF"/>
                  </a:solidFill>
                  <a:latin typeface="Courier New" charset="0"/>
                </a:rPr>
                <a:t>map.containsKey(key</a:t>
              </a:r>
              <a:r>
                <a:rPr lang="en-US" dirty="0" smtClean="0">
                  <a:solidFill>
                    <a:srgbClr val="0000FF"/>
                  </a:solidFill>
                  <a:latin typeface="Courier New" charset="0"/>
                </a:rPr>
                <a:t>)) . . .</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Returns true if there is an entry for key in this map.</a:t>
              </a:r>
            </a:p>
            <a:p>
              <a:pPr>
                <a:lnSpc>
                  <a:spcPct val="90000"/>
                </a:lnSpc>
              </a:pPr>
              <a:r>
                <a:rPr lang="en-US" dirty="0" smtClean="0">
                  <a:solidFill>
                    <a:srgbClr val="0000FF"/>
                  </a:solidFill>
                  <a:latin typeface="Courier New" charset="0"/>
                </a:rPr>
                <a:t> */</a:t>
              </a:r>
            </a:p>
            <a:p>
              <a:pPr>
                <a:lnSpc>
                  <a:spcPct val="90000"/>
                </a:lnSpc>
              </a:pPr>
              <a:endParaRPr lang="en-US" sz="1000" dirty="0" smtClean="0">
                <a:solidFill>
                  <a:srgbClr val="0000FF"/>
                </a:solidFill>
                <a:latin typeface="Courier New" charset="0"/>
              </a:endParaRPr>
            </a:p>
            <a:p>
              <a:pPr>
                <a:lnSpc>
                  <a:spcPct val="90000"/>
                </a:lnSpc>
              </a:pPr>
              <a:r>
                <a:rPr lang="en-US" dirty="0" smtClean="0">
                  <a:solidFill>
                    <a:srgbClr val="0000FF"/>
                  </a:solidFill>
                  <a:latin typeface="Courier New" charset="0"/>
                </a:rPr>
                <a:t>   </a:t>
              </a:r>
              <a:r>
                <a:rPr lang="en-US" dirty="0" err="1" smtClean="0">
                  <a:solidFill>
                    <a:srgbClr val="000000"/>
                  </a:solidFill>
                  <a:latin typeface="Courier New" charset="0"/>
                </a:rPr>
                <a:t>bool</a:t>
              </a:r>
              <a:r>
                <a:rPr lang="en-US" dirty="0" smtClean="0">
                  <a:solidFill>
                    <a:srgbClr val="000000"/>
                  </a:solidFill>
                  <a:latin typeface="Courier New" charset="0"/>
                </a:rPr>
                <a:t> </a:t>
              </a:r>
              <a:r>
                <a:rPr lang="en-US" dirty="0" err="1" smtClean="0">
                  <a:solidFill>
                    <a:srgbClr val="000000"/>
                  </a:solidFill>
                  <a:latin typeface="Courier New" charset="0"/>
                </a:rPr>
                <a:t>containsKey(const</a:t>
              </a:r>
              <a:r>
                <a:rPr lang="en-US" dirty="0" smtClean="0">
                  <a:solidFill>
                    <a:srgbClr val="000000"/>
                  </a:solidFill>
                  <a:latin typeface="Courier New" charset="0"/>
                </a:rPr>
                <a:t> </a:t>
              </a:r>
              <a:r>
                <a:rPr lang="en-US" dirty="0" err="1" smtClean="0">
                  <a:solidFill>
                    <a:srgbClr val="000000"/>
                  </a:solidFill>
                  <a:latin typeface="Courier New" charset="0"/>
                </a:rPr>
                <a:t>std::string</a:t>
              </a:r>
              <a:r>
                <a:rPr lang="en-US" dirty="0" smtClean="0">
                  <a:solidFill>
                    <a:srgbClr val="000000"/>
                  </a:solidFill>
                  <a:latin typeface="Courier New" charset="0"/>
                </a:rPr>
                <a:t> &amp; key) const;</a:t>
              </a:r>
            </a:p>
            <a:p>
              <a:pPr>
                <a:lnSpc>
                  <a:spcPct val="90000"/>
                </a:lnSpc>
              </a:pPr>
              <a:endParaRPr lang="en-US" dirty="0" smtClean="0">
                <a:solidFill>
                  <a:srgbClr val="000000"/>
                </a:solidFill>
                <a:latin typeface="Courier New" charset="0"/>
              </a:endParaRPr>
            </a:p>
            <a:p>
              <a:pPr>
                <a:lnSpc>
                  <a:spcPct val="90000"/>
                </a:lnSpc>
              </a:pPr>
              <a:endParaRPr lang="en-US" dirty="0" smtClean="0">
                <a:solidFill>
                  <a:srgbClr val="000000"/>
                </a:solidFill>
                <a:latin typeface="Courier New" charset="0"/>
              </a:endParaRPr>
            </a:p>
            <a:p>
              <a:pPr>
                <a:lnSpc>
                  <a:spcPct val="90000"/>
                </a:lnSpc>
              </a:pPr>
              <a:endParaRPr lang="en-US" dirty="0" smtClean="0">
                <a:solidFill>
                  <a:srgbClr val="000000"/>
                </a:solidFill>
                <a:latin typeface="Courier New" charset="0"/>
              </a:endParaRP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Function: </a:t>
              </a:r>
              <a:r>
                <a:rPr lang="en-US" dirty="0" err="1" smtClean="0">
                  <a:solidFill>
                    <a:srgbClr val="0000FF"/>
                  </a:solidFill>
                  <a:latin typeface="Courier New" charset="0"/>
                </a:rPr>
                <a:t>hashCode</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Usage: </a:t>
              </a:r>
              <a:r>
                <a:rPr lang="en-US" dirty="0" err="1" smtClean="0">
                  <a:solidFill>
                    <a:srgbClr val="0000FF"/>
                  </a:solidFill>
                  <a:latin typeface="Courier New" charset="0"/>
                </a:rPr>
                <a:t>int</a:t>
              </a:r>
              <a:r>
                <a:rPr lang="en-US" dirty="0" smtClean="0">
                  <a:solidFill>
                    <a:srgbClr val="0000FF"/>
                  </a:solidFill>
                  <a:latin typeface="Courier New" charset="0"/>
                </a:rPr>
                <a:t> hash = </a:t>
              </a:r>
              <a:r>
                <a:rPr lang="en-US" dirty="0" err="1" smtClean="0">
                  <a:solidFill>
                    <a:srgbClr val="0000FF"/>
                  </a:solidFill>
                  <a:latin typeface="Courier New" charset="0"/>
                </a:rPr>
                <a:t>hashCode(key</a:t>
              </a: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Returns a hash code for the specified key, which is always a</a:t>
              </a:r>
            </a:p>
            <a:p>
              <a:pPr>
                <a:lnSpc>
                  <a:spcPct val="90000"/>
                </a:lnSpc>
              </a:pPr>
              <a:r>
                <a:rPr lang="en-US" dirty="0" smtClean="0">
                  <a:solidFill>
                    <a:srgbClr val="0000FF"/>
                  </a:solidFill>
                  <a:latin typeface="Courier New" charset="0"/>
                </a:rPr>
                <a:t> * nonnegative integer.  This function is overloaded to support</a:t>
              </a:r>
            </a:p>
            <a:p>
              <a:pPr>
                <a:lnSpc>
                  <a:spcPct val="90000"/>
                </a:lnSpc>
              </a:pPr>
              <a:r>
                <a:rPr lang="en-US" dirty="0" smtClean="0">
                  <a:solidFill>
                    <a:srgbClr val="0000FF"/>
                  </a:solidFill>
                  <a:latin typeface="Courier New" charset="0"/>
                </a:rPr>
                <a:t> * all of the primitive types and the C++ &lt;code&gt;string&lt;/code&gt; type.</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00"/>
                </a:solidFill>
                <a:latin typeface="Courier New" charset="0"/>
              </a:endParaRPr>
            </a:p>
            <a:p>
              <a:pPr>
                <a:lnSpc>
                  <a:spcPct val="90000"/>
                </a:lnSpc>
              </a:pPr>
              <a:r>
                <a:rPr lang="en-US" dirty="0" err="1" smtClean="0">
                  <a:solidFill>
                    <a:srgbClr val="000000"/>
                  </a:solidFill>
                  <a:latin typeface="Courier New" charset="0"/>
                </a:rPr>
                <a:t>int</a:t>
              </a:r>
              <a:r>
                <a:rPr lang="en-US" dirty="0" smtClean="0">
                  <a:solidFill>
                    <a:srgbClr val="000000"/>
                  </a:solidFill>
                  <a:latin typeface="Courier New" charset="0"/>
                </a:rPr>
                <a:t> </a:t>
              </a:r>
              <a:r>
                <a:rPr lang="en-US" dirty="0" err="1" smtClean="0">
                  <a:solidFill>
                    <a:srgbClr val="000000"/>
                  </a:solidFill>
                  <a:latin typeface="Courier New" charset="0"/>
                </a:rPr>
                <a:t>hashCode(const</a:t>
              </a:r>
              <a:r>
                <a:rPr lang="en-US" dirty="0" smtClean="0">
                  <a:solidFill>
                    <a:srgbClr val="000000"/>
                  </a:solidFill>
                  <a:latin typeface="Courier New" charset="0"/>
                </a:rPr>
                <a:t> </a:t>
              </a:r>
              <a:r>
                <a:rPr lang="en-US" dirty="0" err="1" smtClean="0">
                  <a:solidFill>
                    <a:srgbClr val="000000"/>
                  </a:solidFill>
                  <a:latin typeface="Courier New" charset="0"/>
                </a:rPr>
                <a:t>std::string</a:t>
              </a:r>
              <a:r>
                <a:rPr lang="en-US" dirty="0" smtClean="0">
                  <a:solidFill>
                    <a:srgbClr val="000000"/>
                  </a:solidFill>
                  <a:latin typeface="Courier New" charset="0"/>
                </a:rPr>
                <a:t> &amp; key);</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a:t>
              </a:r>
              <a:r>
                <a:rPr lang="en-US" dirty="0" err="1" smtClean="0">
                  <a:solidFill>
                    <a:srgbClr val="000000"/>
                  </a:solidFill>
                  <a:latin typeface="Courier New" charset="0"/>
                </a:rPr>
                <a:t>endif</a:t>
              </a:r>
              <a:endParaRPr lang="en-US" dirty="0" smtClean="0">
                <a:solidFill>
                  <a:srgbClr val="000000"/>
                </a:solidFill>
                <a:latin typeface="Courier New" charset="0"/>
              </a:endParaRPr>
            </a:p>
          </p:txBody>
        </p:sp>
        <p:sp>
          <p:nvSpPr>
            <p:cNvPr id="12" name="Rectangle 11"/>
            <p:cNvSpPr/>
            <p:nvPr/>
          </p:nvSpPr>
          <p:spPr bwMode="auto">
            <a:xfrm>
              <a:off x="381000" y="2843590"/>
              <a:ext cx="8382000" cy="533400"/>
            </a:xfrm>
            <a:prstGeom prst="rect">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
          <p:nvSpPr>
            <p:cNvPr id="13" name="TextBox 12"/>
            <p:cNvSpPr txBox="1"/>
            <p:nvPr/>
          </p:nvSpPr>
          <p:spPr>
            <a:xfrm>
              <a:off x="485020" y="2931885"/>
              <a:ext cx="4648200" cy="338554"/>
            </a:xfrm>
            <a:prstGeom prst="rect">
              <a:avLst/>
            </a:prstGeom>
            <a:noFill/>
          </p:spPr>
          <p:txBody>
            <a:bodyPr wrap="square" rtlCol="0">
              <a:spAutoFit/>
            </a:bodyPr>
            <a:lstStyle/>
            <a:p>
              <a:r>
                <a:rPr lang="en-US" sz="1600" b="0" i="1" dirty="0" smtClean="0">
                  <a:solidFill>
                    <a:srgbClr val="0000FF"/>
                  </a:solidFill>
                </a:rPr>
                <a:t>Private section goes here.</a:t>
              </a:r>
              <a:endParaRPr lang="en-US" sz="1600" b="0" i="1" dirty="0">
                <a:solidFill>
                  <a:srgbClr val="0000FF"/>
                </a:solidFill>
              </a:endParaRPr>
            </a:p>
          </p:txBody>
        </p:sp>
      </p:grpSp>
      <p:sp>
        <p:nvSpPr>
          <p:cNvPr id="15" name="Rectangle 2"/>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641027"/>
                                        </p:tgtEl>
                                        <p:attrNameLst>
                                          <p:attrName>ppt_x</p:attrName>
                                        </p:attrNameLst>
                                      </p:cBhvr>
                                      <p:tavLst>
                                        <p:tav tm="0">
                                          <p:val>
                                            <p:strVal val="ppt_x"/>
                                          </p:val>
                                        </p:tav>
                                        <p:tav tm="100000">
                                          <p:val>
                                            <p:strVal val="ppt_x"/>
                                          </p:val>
                                        </p:tav>
                                      </p:tavLst>
                                    </p:anim>
                                    <p:anim calcmode="lin" valueType="num">
                                      <p:cBhvr additive="base">
                                        <p:cTn id="7" dur="1000"/>
                                        <p:tgtEl>
                                          <p:spTgt spid="641027"/>
                                        </p:tgtEl>
                                        <p:attrNameLst>
                                          <p:attrName>ppt_y</p:attrName>
                                        </p:attrNameLst>
                                      </p:cBhvr>
                                      <p:tavLst>
                                        <p:tav tm="0">
                                          <p:val>
                                            <p:strVal val="ppt_y"/>
                                          </p:val>
                                        </p:tav>
                                        <p:tav tm="100000">
                                          <p:val>
                                            <p:strVal val="0-ppt_h/2"/>
                                          </p:val>
                                        </p:tav>
                                      </p:tavLst>
                                    </p:anim>
                                    <p:set>
                                      <p:cBhvr>
                                        <p:cTn id="8" dur="1" fill="hold">
                                          <p:stCondLst>
                                            <p:cond delay="999"/>
                                          </p:stCondLst>
                                        </p:cTn>
                                        <p:tgtEl>
                                          <p:spTgt spid="641027"/>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ppt_x"/>
                                          </p:val>
                                        </p:tav>
                                        <p:tav tm="100000">
                                          <p:val>
                                            <p:strVal val="#ppt_x"/>
                                          </p:val>
                                        </p:tav>
                                      </p:tavLst>
                                    </p:anim>
                                    <p:anim calcmode="lin" valueType="num">
                                      <p:cBhvr additive="base">
                                        <p:cTn id="12"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1027" grpId="0"/>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3074"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An Illustrative Mapping Application</a:t>
            </a:r>
          </a:p>
        </p:txBody>
      </p:sp>
      <p:sp>
        <p:nvSpPr>
          <p:cNvPr id="643075" name="Rectangle 3"/>
          <p:cNvSpPr>
            <a:spLocks noChangeArrowheads="1"/>
          </p:cNvSpPr>
          <p:nvPr/>
        </p:nvSpPr>
        <p:spPr bwMode="auto">
          <a:xfrm>
            <a:off x="482600" y="1155700"/>
            <a:ext cx="8128000" cy="749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Suppose that you want to write a program that displays the name of a state given its two-letter postal abbreviation.</a:t>
            </a:r>
          </a:p>
        </p:txBody>
      </p:sp>
      <p:sp>
        <p:nvSpPr>
          <p:cNvPr id="643076" name="Rectangle 4"/>
          <p:cNvSpPr>
            <a:spLocks noChangeArrowheads="1"/>
          </p:cNvSpPr>
          <p:nvPr/>
        </p:nvSpPr>
        <p:spPr bwMode="auto">
          <a:xfrm>
            <a:off x="482600" y="1968500"/>
            <a:ext cx="8128000" cy="18288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This program is an ideal application for the</a:t>
            </a:r>
            <a:r>
              <a:rPr lang="en-US" sz="2400" b="0" dirty="0" smtClean="0"/>
              <a:t> </a:t>
            </a:r>
            <a:r>
              <a:rPr lang="en-US" sz="2000" dirty="0" err="1" smtClean="0">
                <a:latin typeface="Courier New" charset="0"/>
              </a:rPr>
              <a:t>StringMap</a:t>
            </a:r>
            <a:r>
              <a:rPr lang="en-US" sz="2400" b="0" dirty="0" smtClean="0"/>
              <a:t> </a:t>
            </a:r>
            <a:r>
              <a:rPr lang="en-US" sz="2400" b="0" dirty="0"/>
              <a:t>class because what you need is a map between two-letter codes and state names.  Each two-letter code uniquely identifies a particular state and therefore serves as a key for</a:t>
            </a:r>
            <a:r>
              <a:rPr lang="en-US" sz="2400" b="0" dirty="0" smtClean="0"/>
              <a:t> the </a:t>
            </a:r>
            <a:r>
              <a:rPr lang="en-US" sz="2000" dirty="0" err="1" smtClean="0">
                <a:latin typeface="Courier New" charset="0"/>
              </a:rPr>
              <a:t>StringMap</a:t>
            </a:r>
            <a:r>
              <a:rPr lang="en-US" sz="2400" b="0" dirty="0"/>
              <a:t>; the state names are the corresponding</a:t>
            </a:r>
            <a:r>
              <a:rPr lang="en-US" sz="2400" b="0" dirty="0" smtClean="0"/>
              <a:t> values</a:t>
            </a:r>
            <a:r>
              <a:rPr lang="en-US" sz="2400" b="0" dirty="0"/>
              <a:t>.</a:t>
            </a:r>
          </a:p>
        </p:txBody>
      </p:sp>
      <p:grpSp>
        <p:nvGrpSpPr>
          <p:cNvPr id="2" name="Group 5"/>
          <p:cNvGrpSpPr>
            <a:grpSpLocks/>
          </p:cNvGrpSpPr>
          <p:nvPr/>
        </p:nvGrpSpPr>
        <p:grpSpPr bwMode="auto">
          <a:xfrm>
            <a:off x="482600" y="3708400"/>
            <a:ext cx="8204200" cy="1100138"/>
            <a:chOff x="304" y="2336"/>
            <a:chExt cx="5168" cy="693"/>
          </a:xfrm>
        </p:grpSpPr>
        <p:sp>
          <p:nvSpPr>
            <p:cNvPr id="643078" name="Rectangle 6"/>
            <p:cNvSpPr>
              <a:spLocks noChangeArrowheads="1"/>
            </p:cNvSpPr>
            <p:nvPr/>
          </p:nvSpPr>
          <p:spPr bwMode="auto">
            <a:xfrm>
              <a:off x="304" y="2336"/>
              <a:ext cx="5120" cy="448"/>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To implement this program in C++, you need to perform the following steps, which are illustrated on the following slide:</a:t>
              </a:r>
            </a:p>
          </p:txBody>
        </p:sp>
        <p:grpSp>
          <p:nvGrpSpPr>
            <p:cNvPr id="3" name="Group 7"/>
            <p:cNvGrpSpPr>
              <a:grpSpLocks/>
            </p:cNvGrpSpPr>
            <p:nvPr/>
          </p:nvGrpSpPr>
          <p:grpSpPr bwMode="auto">
            <a:xfrm>
              <a:off x="544" y="2784"/>
              <a:ext cx="4928" cy="245"/>
              <a:chOff x="544" y="2160"/>
              <a:chExt cx="4928" cy="245"/>
            </a:xfrm>
          </p:grpSpPr>
          <p:sp>
            <p:nvSpPr>
              <p:cNvPr id="643080" name="Text Box 8"/>
              <p:cNvSpPr txBox="1">
                <a:spLocks noChangeArrowheads="1"/>
              </p:cNvSpPr>
              <p:nvPr/>
            </p:nvSpPr>
            <p:spPr bwMode="auto">
              <a:xfrm>
                <a:off x="784" y="2160"/>
                <a:ext cx="4688" cy="245"/>
              </a:xfrm>
              <a:prstGeom prst="rect">
                <a:avLst/>
              </a:prstGeom>
              <a:noFill/>
              <a:ln w="9525">
                <a:noFill/>
                <a:miter lim="800000"/>
                <a:headEnd/>
                <a:tailEnd/>
              </a:ln>
              <a:effectLst/>
            </p:spPr>
            <p:txBody>
              <a:bodyPr wrap="square">
                <a:prstTxWarp prst="textNoShape">
                  <a:avLst/>
                </a:prstTxWarp>
                <a:spAutoFit/>
              </a:bodyPr>
              <a:lstStyle/>
              <a:p>
                <a:pPr>
                  <a:lnSpc>
                    <a:spcPct val="85000"/>
                  </a:lnSpc>
                </a:pPr>
                <a:r>
                  <a:rPr lang="en-US" sz="2200" b="0" dirty="0"/>
                  <a:t>Create a</a:t>
                </a:r>
                <a:r>
                  <a:rPr lang="en-US" sz="2200" b="0" dirty="0" smtClean="0"/>
                  <a:t> </a:t>
                </a:r>
                <a:r>
                  <a:rPr lang="en-US" sz="2000" dirty="0" err="1" smtClean="0">
                    <a:latin typeface="Courier New" charset="0"/>
                  </a:rPr>
                  <a:t>StringMap</a:t>
                </a:r>
                <a:r>
                  <a:rPr lang="en-US" sz="2200" b="0" dirty="0" smtClean="0"/>
                  <a:t> </a:t>
                </a:r>
                <a:r>
                  <a:rPr lang="en-US" sz="2200" b="0" dirty="0" err="1" smtClean="0"/>
                  <a:t>ontaining</a:t>
                </a:r>
                <a:r>
                  <a:rPr lang="en-US" sz="2200" b="0" dirty="0" smtClean="0"/>
                  <a:t> the key</a:t>
                </a:r>
                <a:r>
                  <a:rPr lang="en-US" sz="2200" b="0" dirty="0"/>
                  <a:t>/value pairs.</a:t>
                </a:r>
              </a:p>
            </p:txBody>
          </p:sp>
          <p:sp>
            <p:nvSpPr>
              <p:cNvPr id="643081" name="Text Box 9"/>
              <p:cNvSpPr txBox="1">
                <a:spLocks noChangeArrowheads="1"/>
              </p:cNvSpPr>
              <p:nvPr/>
            </p:nvSpPr>
            <p:spPr bwMode="auto">
              <a:xfrm>
                <a:off x="544" y="2160"/>
                <a:ext cx="293"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1.</a:t>
                </a:r>
              </a:p>
            </p:txBody>
          </p:sp>
        </p:grpSp>
      </p:grpSp>
      <p:grpSp>
        <p:nvGrpSpPr>
          <p:cNvPr id="4" name="Group 10"/>
          <p:cNvGrpSpPr>
            <a:grpSpLocks/>
          </p:cNvGrpSpPr>
          <p:nvPr/>
        </p:nvGrpSpPr>
        <p:grpSpPr bwMode="auto">
          <a:xfrm>
            <a:off x="863600" y="4800600"/>
            <a:ext cx="7747000" cy="376238"/>
            <a:chOff x="544" y="2160"/>
            <a:chExt cx="4880" cy="237"/>
          </a:xfrm>
        </p:grpSpPr>
        <p:sp>
          <p:nvSpPr>
            <p:cNvPr id="643083" name="Text Box 11"/>
            <p:cNvSpPr txBox="1">
              <a:spLocks noChangeArrowheads="1"/>
            </p:cNvSpPr>
            <p:nvPr/>
          </p:nvSpPr>
          <p:spPr bwMode="auto">
            <a:xfrm>
              <a:off x="784" y="2160"/>
              <a:ext cx="4640"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Read in the two-letter abbreviation to translate.</a:t>
              </a:r>
            </a:p>
          </p:txBody>
        </p:sp>
        <p:sp>
          <p:nvSpPr>
            <p:cNvPr id="643084" name="Text Box 12"/>
            <p:cNvSpPr txBox="1">
              <a:spLocks noChangeArrowheads="1"/>
            </p:cNvSpPr>
            <p:nvPr/>
          </p:nvSpPr>
          <p:spPr bwMode="auto">
            <a:xfrm>
              <a:off x="544" y="2160"/>
              <a:ext cx="293"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2.</a:t>
              </a:r>
            </a:p>
          </p:txBody>
        </p:sp>
      </p:grpSp>
      <p:grpSp>
        <p:nvGrpSpPr>
          <p:cNvPr id="5" name="Group 13"/>
          <p:cNvGrpSpPr>
            <a:grpSpLocks/>
          </p:cNvGrpSpPr>
          <p:nvPr/>
        </p:nvGrpSpPr>
        <p:grpSpPr bwMode="auto">
          <a:xfrm>
            <a:off x="863600" y="5181600"/>
            <a:ext cx="7747000" cy="388938"/>
            <a:chOff x="544" y="2160"/>
            <a:chExt cx="4880" cy="245"/>
          </a:xfrm>
        </p:grpSpPr>
        <p:sp>
          <p:nvSpPr>
            <p:cNvPr id="643086" name="Text Box 14"/>
            <p:cNvSpPr txBox="1">
              <a:spLocks noChangeArrowheads="1"/>
            </p:cNvSpPr>
            <p:nvPr/>
          </p:nvSpPr>
          <p:spPr bwMode="auto">
            <a:xfrm>
              <a:off x="784" y="2160"/>
              <a:ext cx="4640" cy="245"/>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dirty="0"/>
                <a:t>Call </a:t>
              </a:r>
              <a:r>
                <a:rPr lang="en-US" sz="2000" dirty="0">
                  <a:latin typeface="Courier New" charset="0"/>
                </a:rPr>
                <a:t>get</a:t>
              </a:r>
              <a:r>
                <a:rPr lang="en-US" sz="2200" b="0" dirty="0"/>
                <a:t> on the</a:t>
              </a:r>
              <a:r>
                <a:rPr lang="en-US" sz="2200" b="0" dirty="0" smtClean="0"/>
                <a:t> </a:t>
              </a:r>
              <a:r>
                <a:rPr lang="en-US" sz="2000" dirty="0" err="1" smtClean="0">
                  <a:latin typeface="Courier New" charset="0"/>
                </a:rPr>
                <a:t>StringMap</a:t>
              </a:r>
              <a:r>
                <a:rPr lang="en-US" sz="2200" b="0" dirty="0" smtClean="0"/>
                <a:t> </a:t>
              </a:r>
              <a:r>
                <a:rPr lang="en-US" sz="2200" b="0" dirty="0"/>
                <a:t>to find the state name.</a:t>
              </a:r>
            </a:p>
          </p:txBody>
        </p:sp>
        <p:sp>
          <p:nvSpPr>
            <p:cNvPr id="643087" name="Text Box 15"/>
            <p:cNvSpPr txBox="1">
              <a:spLocks noChangeArrowheads="1"/>
            </p:cNvSpPr>
            <p:nvPr/>
          </p:nvSpPr>
          <p:spPr bwMode="auto">
            <a:xfrm>
              <a:off x="544" y="2160"/>
              <a:ext cx="293"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3.</a:t>
              </a:r>
            </a:p>
          </p:txBody>
        </p:sp>
      </p:grpSp>
      <p:grpSp>
        <p:nvGrpSpPr>
          <p:cNvPr id="6" name="Group 16"/>
          <p:cNvGrpSpPr>
            <a:grpSpLocks/>
          </p:cNvGrpSpPr>
          <p:nvPr/>
        </p:nvGrpSpPr>
        <p:grpSpPr bwMode="auto">
          <a:xfrm>
            <a:off x="863600" y="5554663"/>
            <a:ext cx="7747000" cy="376237"/>
            <a:chOff x="544" y="2160"/>
            <a:chExt cx="4880" cy="237"/>
          </a:xfrm>
        </p:grpSpPr>
        <p:sp>
          <p:nvSpPr>
            <p:cNvPr id="643089" name="Text Box 17"/>
            <p:cNvSpPr txBox="1">
              <a:spLocks noChangeArrowheads="1"/>
            </p:cNvSpPr>
            <p:nvPr/>
          </p:nvSpPr>
          <p:spPr bwMode="auto">
            <a:xfrm>
              <a:off x="784" y="2160"/>
              <a:ext cx="4640"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Print out the name of the state.</a:t>
              </a:r>
            </a:p>
          </p:txBody>
        </p:sp>
        <p:sp>
          <p:nvSpPr>
            <p:cNvPr id="643090" name="Text Box 18"/>
            <p:cNvSpPr txBox="1">
              <a:spLocks noChangeArrowheads="1"/>
            </p:cNvSpPr>
            <p:nvPr/>
          </p:nvSpPr>
          <p:spPr bwMode="auto">
            <a:xfrm>
              <a:off x="544" y="2160"/>
              <a:ext cx="293"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4.</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4307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3076" grpId="0" build="p" autoUpdateAnimBg="0"/>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662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The </a:t>
            </a:r>
            <a:r>
              <a:rPr lang="en-US" sz="3600" b="1" dirty="0" err="1">
                <a:solidFill>
                  <a:srgbClr val="FF0000"/>
                </a:solidFill>
                <a:latin typeface="Courier New" charset="0"/>
              </a:rPr>
              <a:t>PostalLookup</a:t>
            </a:r>
            <a:r>
              <a:rPr lang="en-US" sz="4000" dirty="0">
                <a:solidFill>
                  <a:srgbClr val="FF0000"/>
                </a:solidFill>
              </a:rPr>
              <a:t> </a:t>
            </a:r>
            <a:r>
              <a:rPr lang="en-US" sz="4000" dirty="0" smtClean="0">
                <a:solidFill>
                  <a:srgbClr val="FF0000"/>
                </a:solidFill>
              </a:rPr>
              <a:t>Program</a:t>
            </a:r>
            <a:endParaRPr lang="en-US" dirty="0">
              <a:solidFill>
                <a:srgbClr val="FF0000"/>
              </a:solidFill>
            </a:endParaRPr>
          </a:p>
        </p:txBody>
      </p:sp>
      <p:sp>
        <p:nvSpPr>
          <p:cNvPr id="666627" name="Text Box 3">
            <a:hlinkClick r:id="" action="ppaction://hlinkshowjump?jump=nextslide"/>
          </p:cNvPr>
          <p:cNvSpPr txBox="1">
            <a:spLocks noChangeArrowheads="1"/>
          </p:cNvSpPr>
          <p:nvPr/>
        </p:nvSpPr>
        <p:spPr bwMode="auto">
          <a:xfrm>
            <a:off x="7848600" y="6400800"/>
            <a:ext cx="1143000" cy="2444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000" b="0" i="1"/>
              <a:t>skip simulation</a:t>
            </a:r>
          </a:p>
        </p:txBody>
      </p:sp>
      <p:sp>
        <p:nvSpPr>
          <p:cNvPr id="666628" name="Rectangle 4"/>
          <p:cNvSpPr>
            <a:spLocks noChangeArrowheads="1"/>
          </p:cNvSpPr>
          <p:nvPr/>
        </p:nvSpPr>
        <p:spPr bwMode="auto">
          <a:xfrm>
            <a:off x="444500" y="1152525"/>
            <a:ext cx="8032750" cy="3190875"/>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666629" name="Text Box 5"/>
          <p:cNvSpPr txBox="1">
            <a:spLocks noChangeArrowheads="1"/>
          </p:cNvSpPr>
          <p:nvPr/>
        </p:nvSpPr>
        <p:spPr bwMode="auto">
          <a:xfrm>
            <a:off x="558800" y="1179740"/>
            <a:ext cx="7962900" cy="3108544"/>
          </a:xfrm>
          <a:prstGeom prst="rect">
            <a:avLst/>
          </a:prstGeom>
          <a:noFill/>
          <a:ln w="9525">
            <a:noFill/>
            <a:miter lim="800000"/>
            <a:headEnd/>
            <a:tailEnd/>
          </a:ln>
          <a:effectLst/>
        </p:spPr>
        <p:txBody>
          <a:bodyPr>
            <a:prstTxWarp prst="textNoShape">
              <a:avLst/>
            </a:prstTxWarp>
            <a:spAutoFit/>
          </a:bodyPr>
          <a:lstStyle/>
          <a:p>
            <a:r>
              <a:rPr noProof="1">
                <a:latin typeface="Courier New" charset="0"/>
              </a:rPr>
              <a:t>int main() {</a:t>
            </a:r>
          </a:p>
          <a:p>
            <a:r>
              <a:rPr noProof="1">
                <a:latin typeface="Courier New" charset="0"/>
              </a:rPr>
              <a:t>  </a:t>
            </a:r>
            <a:r>
              <a:rPr noProof="1" smtClean="0">
                <a:latin typeface="Courier New" charset="0"/>
              </a:rPr>
              <a:t> </a:t>
            </a:r>
            <a:r>
              <a:rPr lang="en-US" noProof="1" smtClean="0">
                <a:latin typeface="Courier New" charset="0"/>
              </a:rPr>
              <a:t>StringMap</a:t>
            </a:r>
            <a:r>
              <a:rPr noProof="1" smtClean="0">
                <a:latin typeface="Courier New" charset="0"/>
              </a:rPr>
              <a:t> </a:t>
            </a:r>
            <a:r>
              <a:rPr noProof="1">
                <a:latin typeface="Courier New" charset="0"/>
              </a:rPr>
              <a:t>stateMap;</a:t>
            </a:r>
          </a:p>
          <a:p>
            <a:r>
              <a:rPr noProof="1">
                <a:latin typeface="Courier New" charset="0"/>
              </a:rPr>
              <a:t>  </a:t>
            </a:r>
            <a:r>
              <a:rPr noProof="1" smtClean="0">
                <a:latin typeface="Courier New" charset="0"/>
              </a:rPr>
              <a:t> </a:t>
            </a:r>
            <a:r>
              <a:rPr lang="en-US" noProof="1" smtClean="0">
                <a:latin typeface="Courier New" charset="0"/>
              </a:rPr>
              <a:t>initStateMap</a:t>
            </a:r>
            <a:r>
              <a:rPr noProof="1" smtClean="0">
                <a:latin typeface="Courier New" charset="0"/>
              </a:rPr>
              <a:t>(</a:t>
            </a:r>
            <a:r>
              <a:rPr noProof="1">
                <a:latin typeface="Courier New" charset="0"/>
              </a:rPr>
              <a:t>stateMap);</a:t>
            </a:r>
          </a:p>
          <a:p>
            <a:r>
              <a:rPr noProof="1">
                <a:latin typeface="Courier New" charset="0"/>
              </a:rPr>
              <a:t>   while (true) {</a:t>
            </a:r>
          </a:p>
          <a:p>
            <a:r>
              <a:rPr noProof="1">
                <a:latin typeface="Courier New" charset="0"/>
              </a:rPr>
              <a:t>      cout &lt;&lt; "Enter two-letter state abbreviation: ";</a:t>
            </a:r>
          </a:p>
          <a:p>
            <a:r>
              <a:rPr noProof="1">
                <a:latin typeface="Courier New" charset="0"/>
              </a:rPr>
              <a:t>      string code =</a:t>
            </a:r>
            <a:r>
              <a:rPr noProof="1" smtClean="0">
                <a:latin typeface="Courier New" charset="0"/>
              </a:rPr>
              <a:t> </a:t>
            </a:r>
            <a:r>
              <a:rPr lang="en-US" noProof="1" smtClean="0">
                <a:latin typeface="Courier New" charset="0"/>
              </a:rPr>
              <a:t>getLine</a:t>
            </a:r>
            <a:r>
              <a:rPr noProof="1" smtClean="0">
                <a:latin typeface="Courier New" charset="0"/>
              </a:rPr>
              <a:t>(</a:t>
            </a:r>
            <a:r>
              <a:rPr noProof="1">
                <a:latin typeface="Courier New" charset="0"/>
              </a:rPr>
              <a:t>);</a:t>
            </a:r>
          </a:p>
          <a:p>
            <a:r>
              <a:rPr noProof="1">
                <a:latin typeface="Courier New" charset="0"/>
              </a:rPr>
              <a:t>      if (code == "") break;</a:t>
            </a:r>
          </a:p>
          <a:p>
            <a:r>
              <a:rPr noProof="1">
                <a:latin typeface="Courier New" charset="0"/>
              </a:rPr>
              <a:t>      if (stateMap.containsKey(code)) {</a:t>
            </a:r>
          </a:p>
          <a:p>
            <a:r>
              <a:rPr noProof="1">
                <a:latin typeface="Courier New" charset="0"/>
              </a:rPr>
              <a:t>         cout &lt;&lt; code &lt;&lt;</a:t>
            </a:r>
            <a:r>
              <a:rPr noProof="1" smtClean="0">
                <a:latin typeface="Courier New" charset="0"/>
              </a:rPr>
              <a:t> </a:t>
            </a:r>
            <a:r>
              <a:rPr lang="en-US" noProof="1" smtClean="0">
                <a:latin typeface="Courier New" charset="0"/>
              </a:rPr>
              <a:t>" =</a:t>
            </a:r>
            <a:r>
              <a:rPr noProof="1" smtClean="0">
                <a:latin typeface="Courier New" charset="0"/>
              </a:rPr>
              <a:t> </a:t>
            </a:r>
            <a:r>
              <a:rPr noProof="1">
                <a:latin typeface="Courier New" charset="0"/>
              </a:rPr>
              <a:t>" &lt;&lt;</a:t>
            </a:r>
            <a:r>
              <a:rPr noProof="1" smtClean="0">
                <a:latin typeface="Courier New" charset="0"/>
              </a:rPr>
              <a:t> </a:t>
            </a:r>
            <a:r>
              <a:rPr lang="en-US" noProof="1" smtClean="0">
                <a:latin typeface="Courier New" charset="0"/>
              </a:rPr>
              <a:t>stateMap.get(</a:t>
            </a:r>
            <a:r>
              <a:rPr noProof="1" smtClean="0">
                <a:latin typeface="Courier New" charset="0"/>
              </a:rPr>
              <a:t>code</a:t>
            </a:r>
            <a:r>
              <a:rPr noProof="1">
                <a:latin typeface="Courier New" charset="0"/>
              </a:rPr>
              <a:t>) &lt;&lt; endl;</a:t>
            </a:r>
          </a:p>
          <a:p>
            <a:r>
              <a:rPr noProof="1">
                <a:latin typeface="Courier New" charset="0"/>
              </a:rPr>
              <a:t>      } else {</a:t>
            </a:r>
          </a:p>
          <a:p>
            <a:r>
              <a:rPr noProof="1">
                <a:latin typeface="Courier New" charset="0"/>
              </a:rPr>
              <a:t>         cout &lt;&lt; code &lt;&lt;</a:t>
            </a:r>
            <a:r>
              <a:rPr noProof="1" smtClean="0">
                <a:latin typeface="Courier New" charset="0"/>
              </a:rPr>
              <a:t> </a:t>
            </a:r>
            <a:r>
              <a:rPr lang="en-US" noProof="1" smtClean="0">
                <a:latin typeface="Courier New" charset="0"/>
              </a:rPr>
              <a:t>" =</a:t>
            </a:r>
            <a:r>
              <a:rPr noProof="1" smtClean="0">
                <a:latin typeface="Courier New" charset="0"/>
              </a:rPr>
              <a:t> </a:t>
            </a:r>
            <a:r>
              <a:rPr lang="en-US" noProof="1" smtClean="0">
                <a:latin typeface="Courier New" charset="0"/>
              </a:rPr>
              <a:t>???</a:t>
            </a:r>
            <a:r>
              <a:rPr noProof="1" smtClean="0">
                <a:latin typeface="Courier New" charset="0"/>
              </a:rPr>
              <a:t>" </a:t>
            </a:r>
            <a:r>
              <a:rPr noProof="1">
                <a:latin typeface="Courier New" charset="0"/>
              </a:rPr>
              <a:t>&lt;&lt; endl;</a:t>
            </a:r>
          </a:p>
          <a:p>
            <a:r>
              <a:rPr noProof="1">
                <a:latin typeface="Courier New" charset="0"/>
              </a:rPr>
              <a:t>      }</a:t>
            </a:r>
          </a:p>
          <a:p>
            <a:r>
              <a:rPr noProof="1">
                <a:latin typeface="Courier New" charset="0"/>
              </a:rPr>
              <a:t>   }</a:t>
            </a:r>
          </a:p>
          <a:p>
            <a:r>
              <a:rPr noProof="1">
                <a:latin typeface="Courier New" charset="0"/>
              </a:rPr>
              <a:t>}</a:t>
            </a:r>
          </a:p>
        </p:txBody>
      </p:sp>
      <p:sp>
        <p:nvSpPr>
          <p:cNvPr id="666630" name="Rectangle 6"/>
          <p:cNvSpPr>
            <a:spLocks noChangeArrowheads="1"/>
          </p:cNvSpPr>
          <p:nvPr/>
        </p:nvSpPr>
        <p:spPr bwMode="auto">
          <a:xfrm>
            <a:off x="901700" y="1463675"/>
            <a:ext cx="2146300" cy="23812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66631" name="Rectangle 7"/>
          <p:cNvSpPr>
            <a:spLocks noChangeArrowheads="1"/>
          </p:cNvSpPr>
          <p:nvPr/>
        </p:nvSpPr>
        <p:spPr bwMode="auto">
          <a:xfrm>
            <a:off x="6210300" y="381000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66632" name="Text Box 8"/>
          <p:cNvSpPr txBox="1">
            <a:spLocks noChangeArrowheads="1"/>
          </p:cNvSpPr>
          <p:nvPr/>
        </p:nvSpPr>
        <p:spPr bwMode="auto">
          <a:xfrm>
            <a:off x="6172200" y="3531810"/>
            <a:ext cx="11938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code</a:t>
            </a:r>
          </a:p>
        </p:txBody>
      </p:sp>
      <p:sp>
        <p:nvSpPr>
          <p:cNvPr id="666635" name="Rectangle 11"/>
          <p:cNvSpPr>
            <a:spLocks noChangeArrowheads="1"/>
          </p:cNvSpPr>
          <p:nvPr/>
        </p:nvSpPr>
        <p:spPr bwMode="auto">
          <a:xfrm>
            <a:off x="7353300" y="381000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66636" name="Text Box 12"/>
          <p:cNvSpPr txBox="1">
            <a:spLocks noChangeArrowheads="1"/>
          </p:cNvSpPr>
          <p:nvPr/>
        </p:nvSpPr>
        <p:spPr bwMode="auto">
          <a:xfrm>
            <a:off x="7315200" y="3531810"/>
            <a:ext cx="1193800" cy="304800"/>
          </a:xfrm>
          <a:prstGeom prst="rect">
            <a:avLst/>
          </a:prstGeom>
          <a:noFill/>
          <a:ln w="9525">
            <a:noFill/>
            <a:miter lim="800000"/>
            <a:headEnd/>
            <a:tailEnd/>
          </a:ln>
          <a:effectLst/>
        </p:spPr>
        <p:txBody>
          <a:bodyPr>
            <a:prstTxWarp prst="textNoShape">
              <a:avLst/>
            </a:prstTxWarp>
            <a:spAutoFit/>
          </a:bodyPr>
          <a:lstStyle/>
          <a:p>
            <a:r>
              <a:rPr lang="en-US" dirty="0" err="1">
                <a:latin typeface="Courier New" charset="0"/>
              </a:rPr>
              <a:t>stateMap</a:t>
            </a:r>
            <a:endParaRPr lang="en-US" dirty="0">
              <a:latin typeface="Courier New" charset="0"/>
            </a:endParaRPr>
          </a:p>
        </p:txBody>
      </p:sp>
      <p:sp>
        <p:nvSpPr>
          <p:cNvPr id="666637" name="Rectangle 13"/>
          <p:cNvSpPr>
            <a:spLocks noChangeArrowheads="1"/>
          </p:cNvSpPr>
          <p:nvPr/>
        </p:nvSpPr>
        <p:spPr bwMode="auto">
          <a:xfrm>
            <a:off x="901700" y="1679575"/>
            <a:ext cx="2600325" cy="23812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66638" name="Rectangle 14"/>
          <p:cNvSpPr>
            <a:spLocks noChangeArrowheads="1"/>
          </p:cNvSpPr>
          <p:nvPr/>
        </p:nvSpPr>
        <p:spPr bwMode="auto">
          <a:xfrm>
            <a:off x="1219200" y="2098675"/>
            <a:ext cx="5257800" cy="23812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66640" name="Rectangle 16"/>
          <p:cNvSpPr>
            <a:spLocks noChangeArrowheads="1"/>
          </p:cNvSpPr>
          <p:nvPr/>
        </p:nvSpPr>
        <p:spPr bwMode="auto">
          <a:xfrm>
            <a:off x="1219200" y="2311400"/>
            <a:ext cx="2667000" cy="23812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66641" name="Rectangle 17"/>
          <p:cNvSpPr>
            <a:spLocks noChangeArrowheads="1"/>
          </p:cNvSpPr>
          <p:nvPr/>
        </p:nvSpPr>
        <p:spPr bwMode="auto">
          <a:xfrm>
            <a:off x="1219200" y="2524125"/>
            <a:ext cx="2438400" cy="23812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66642" name="Rectangle 18"/>
          <p:cNvSpPr>
            <a:spLocks noChangeArrowheads="1"/>
          </p:cNvSpPr>
          <p:nvPr/>
        </p:nvSpPr>
        <p:spPr bwMode="auto">
          <a:xfrm>
            <a:off x="1219200" y="2743200"/>
            <a:ext cx="3657600"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66643" name="Rectangle 19"/>
          <p:cNvSpPr>
            <a:spLocks noChangeArrowheads="1"/>
          </p:cNvSpPr>
          <p:nvPr/>
        </p:nvSpPr>
        <p:spPr bwMode="auto">
          <a:xfrm>
            <a:off x="1508125" y="3387725"/>
            <a:ext cx="3673475" cy="23812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66644" name="Rectangle 20"/>
          <p:cNvSpPr>
            <a:spLocks noChangeArrowheads="1"/>
          </p:cNvSpPr>
          <p:nvPr/>
        </p:nvSpPr>
        <p:spPr bwMode="auto">
          <a:xfrm>
            <a:off x="1508125" y="2959100"/>
            <a:ext cx="5697008" cy="23812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pic>
        <p:nvPicPr>
          <p:cNvPr id="666645" name="Picture 21" descr="Console (Ch 13 demo)"/>
          <p:cNvPicPr>
            <a:picLocks noChangeAspect="1" noChangeArrowheads="1"/>
          </p:cNvPicPr>
          <p:nvPr/>
        </p:nvPicPr>
        <p:blipFill>
          <a:blip r:embed="rId3"/>
          <a:srcRect/>
          <a:stretch>
            <a:fillRect/>
          </a:stretch>
        </p:blipFill>
        <p:spPr bwMode="auto">
          <a:xfrm>
            <a:off x="1066800" y="4724400"/>
            <a:ext cx="5083175" cy="1784350"/>
          </a:xfrm>
          <a:prstGeom prst="rect">
            <a:avLst/>
          </a:prstGeom>
          <a:noFill/>
        </p:spPr>
      </p:pic>
      <p:sp>
        <p:nvSpPr>
          <p:cNvPr id="666646" name="Text Box 22"/>
          <p:cNvSpPr txBox="1">
            <a:spLocks noChangeArrowheads="1"/>
          </p:cNvSpPr>
          <p:nvPr/>
        </p:nvSpPr>
        <p:spPr bwMode="auto">
          <a:xfrm>
            <a:off x="1054100" y="4890710"/>
            <a:ext cx="5029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atin typeface="Courier New" charset="0"/>
              </a:rPr>
              <a:t>Enter two-letter state abbreviation:</a:t>
            </a:r>
          </a:p>
        </p:txBody>
      </p:sp>
      <p:sp>
        <p:nvSpPr>
          <p:cNvPr id="666647" name="Text Box 23"/>
          <p:cNvSpPr txBox="1">
            <a:spLocks noChangeArrowheads="1"/>
          </p:cNvSpPr>
          <p:nvPr/>
        </p:nvSpPr>
        <p:spPr bwMode="auto">
          <a:xfrm>
            <a:off x="1079500" y="4687510"/>
            <a:ext cx="5062538" cy="244475"/>
          </a:xfrm>
          <a:prstGeom prst="rect">
            <a:avLst/>
          </a:prstGeom>
          <a:noFill/>
          <a:ln w="9525">
            <a:noFill/>
            <a:miter lim="800000"/>
            <a:headEnd/>
            <a:tailEnd/>
          </a:ln>
          <a:effectLst/>
        </p:spPr>
        <p:txBody>
          <a:bodyPr>
            <a:prstTxWarp prst="textNoShape">
              <a:avLst/>
            </a:prstTxWarp>
            <a:spAutoFit/>
          </a:bodyPr>
          <a:lstStyle/>
          <a:p>
            <a:pPr algn="ctr"/>
            <a:r>
              <a:rPr lang="en-US" sz="1000" dirty="0" err="1">
                <a:solidFill>
                  <a:srgbClr val="333333"/>
                </a:solidFill>
                <a:latin typeface="Helvetica" charset="0"/>
              </a:rPr>
              <a:t>PostalLookup</a:t>
            </a:r>
            <a:endParaRPr lang="en-US" sz="1000" b="0" dirty="0">
              <a:solidFill>
                <a:srgbClr val="333333"/>
              </a:solidFill>
              <a:latin typeface="Charcoal CY" charset="-52"/>
            </a:endParaRPr>
          </a:p>
        </p:txBody>
      </p:sp>
      <p:sp>
        <p:nvSpPr>
          <p:cNvPr id="666648" name="Text Box 24"/>
          <p:cNvSpPr txBox="1">
            <a:spLocks noChangeArrowheads="1"/>
          </p:cNvSpPr>
          <p:nvPr/>
        </p:nvSpPr>
        <p:spPr bwMode="auto">
          <a:xfrm>
            <a:off x="1054100" y="4890710"/>
            <a:ext cx="5029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atin typeface="Courier New" charset="0"/>
              </a:rPr>
              <a:t>                                     </a:t>
            </a:r>
            <a:r>
              <a:rPr lang="en-US">
                <a:solidFill>
                  <a:srgbClr val="0000FF"/>
                </a:solidFill>
                <a:latin typeface="Courier New" charset="0"/>
              </a:rPr>
              <a:t>HI</a:t>
            </a:r>
            <a:endParaRPr lang="en-US">
              <a:latin typeface="Courier New" charset="0"/>
            </a:endParaRPr>
          </a:p>
        </p:txBody>
      </p:sp>
      <p:sp>
        <p:nvSpPr>
          <p:cNvPr id="666649" name="Text Box 25"/>
          <p:cNvSpPr txBox="1">
            <a:spLocks noChangeArrowheads="1"/>
          </p:cNvSpPr>
          <p:nvPr/>
        </p:nvSpPr>
        <p:spPr bwMode="auto">
          <a:xfrm>
            <a:off x="1054100" y="5068510"/>
            <a:ext cx="5029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dirty="0">
                <a:latin typeface="Courier New" charset="0"/>
              </a:rPr>
              <a:t>HI</a:t>
            </a:r>
            <a:r>
              <a:rPr lang="en-US" dirty="0" smtClean="0">
                <a:latin typeface="Courier New" charset="0"/>
              </a:rPr>
              <a:t> = Hawaii</a:t>
            </a:r>
            <a:endParaRPr lang="en-US" dirty="0">
              <a:latin typeface="Courier New" charset="0"/>
            </a:endParaRPr>
          </a:p>
        </p:txBody>
      </p:sp>
      <p:sp>
        <p:nvSpPr>
          <p:cNvPr id="666650" name="Text Box 26"/>
          <p:cNvSpPr txBox="1">
            <a:spLocks noChangeArrowheads="1"/>
          </p:cNvSpPr>
          <p:nvPr/>
        </p:nvSpPr>
        <p:spPr bwMode="auto">
          <a:xfrm>
            <a:off x="1054100" y="5246310"/>
            <a:ext cx="5029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atin typeface="Courier New" charset="0"/>
              </a:rPr>
              <a:t>Enter two-letter state abbreviation:</a:t>
            </a:r>
          </a:p>
        </p:txBody>
      </p:sp>
      <p:sp>
        <p:nvSpPr>
          <p:cNvPr id="666651" name="Text Box 27"/>
          <p:cNvSpPr txBox="1">
            <a:spLocks noChangeArrowheads="1"/>
          </p:cNvSpPr>
          <p:nvPr/>
        </p:nvSpPr>
        <p:spPr bwMode="auto">
          <a:xfrm>
            <a:off x="1054100" y="5246310"/>
            <a:ext cx="5029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atin typeface="Courier New" charset="0"/>
              </a:rPr>
              <a:t>                                     </a:t>
            </a:r>
            <a:r>
              <a:rPr lang="en-US">
                <a:solidFill>
                  <a:srgbClr val="0000FF"/>
                </a:solidFill>
                <a:latin typeface="Courier New" charset="0"/>
              </a:rPr>
              <a:t>WI</a:t>
            </a:r>
            <a:endParaRPr lang="en-US">
              <a:latin typeface="Courier New" charset="0"/>
            </a:endParaRPr>
          </a:p>
        </p:txBody>
      </p:sp>
      <p:sp>
        <p:nvSpPr>
          <p:cNvPr id="666652" name="Text Box 28"/>
          <p:cNvSpPr txBox="1">
            <a:spLocks noChangeArrowheads="1"/>
          </p:cNvSpPr>
          <p:nvPr/>
        </p:nvSpPr>
        <p:spPr bwMode="auto">
          <a:xfrm>
            <a:off x="1054100" y="5432048"/>
            <a:ext cx="5029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dirty="0">
                <a:latin typeface="Courier New" charset="0"/>
              </a:rPr>
              <a:t>WI</a:t>
            </a:r>
            <a:r>
              <a:rPr lang="en-US" dirty="0" smtClean="0">
                <a:latin typeface="Courier New" charset="0"/>
              </a:rPr>
              <a:t> = Wisconsin</a:t>
            </a:r>
            <a:endParaRPr lang="en-US" dirty="0">
              <a:latin typeface="Courier New" charset="0"/>
            </a:endParaRPr>
          </a:p>
        </p:txBody>
      </p:sp>
      <p:sp>
        <p:nvSpPr>
          <p:cNvPr id="666653" name="Text Box 29"/>
          <p:cNvSpPr txBox="1">
            <a:spLocks noChangeArrowheads="1"/>
          </p:cNvSpPr>
          <p:nvPr/>
        </p:nvSpPr>
        <p:spPr bwMode="auto">
          <a:xfrm>
            <a:off x="1054100" y="5601910"/>
            <a:ext cx="5029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atin typeface="Courier New" charset="0"/>
              </a:rPr>
              <a:t>Enter two-letter state abbreviation:</a:t>
            </a:r>
          </a:p>
        </p:txBody>
      </p:sp>
      <p:sp>
        <p:nvSpPr>
          <p:cNvPr id="666654" name="Text Box 30"/>
          <p:cNvSpPr txBox="1">
            <a:spLocks noChangeArrowheads="1"/>
          </p:cNvSpPr>
          <p:nvPr/>
        </p:nvSpPr>
        <p:spPr bwMode="auto">
          <a:xfrm>
            <a:off x="1054100" y="5601910"/>
            <a:ext cx="5029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atin typeface="Courier New" charset="0"/>
              </a:rPr>
              <a:t>                                     </a:t>
            </a:r>
            <a:r>
              <a:rPr lang="en-US">
                <a:solidFill>
                  <a:srgbClr val="0000FF"/>
                </a:solidFill>
                <a:latin typeface="Courier New" charset="0"/>
              </a:rPr>
              <a:t>VE</a:t>
            </a:r>
            <a:endParaRPr lang="en-US">
              <a:latin typeface="Courier New" charset="0"/>
            </a:endParaRPr>
          </a:p>
        </p:txBody>
      </p:sp>
      <p:sp>
        <p:nvSpPr>
          <p:cNvPr id="666655" name="Text Box 31"/>
          <p:cNvSpPr txBox="1">
            <a:spLocks noChangeArrowheads="1"/>
          </p:cNvSpPr>
          <p:nvPr/>
        </p:nvSpPr>
        <p:spPr bwMode="auto">
          <a:xfrm>
            <a:off x="1054100" y="5779710"/>
            <a:ext cx="5029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dirty="0">
                <a:latin typeface="Courier New" charset="0"/>
              </a:rPr>
              <a:t>VE</a:t>
            </a:r>
            <a:r>
              <a:rPr lang="en-US" dirty="0" smtClean="0">
                <a:latin typeface="Courier New" charset="0"/>
              </a:rPr>
              <a:t> = ???</a:t>
            </a:r>
            <a:endParaRPr lang="en-US" dirty="0">
              <a:latin typeface="Courier New" charset="0"/>
            </a:endParaRPr>
          </a:p>
        </p:txBody>
      </p:sp>
      <p:sp>
        <p:nvSpPr>
          <p:cNvPr id="666656" name="Text Box 32"/>
          <p:cNvSpPr txBox="1">
            <a:spLocks noChangeArrowheads="1"/>
          </p:cNvSpPr>
          <p:nvPr/>
        </p:nvSpPr>
        <p:spPr bwMode="auto">
          <a:xfrm>
            <a:off x="1054100" y="5957510"/>
            <a:ext cx="5029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atin typeface="Courier New" charset="0"/>
              </a:rPr>
              <a:t>Enter two-letter state abbreviation:</a:t>
            </a:r>
          </a:p>
        </p:txBody>
      </p:sp>
      <p:sp>
        <p:nvSpPr>
          <p:cNvPr id="666657" name="Rectangle 33"/>
          <p:cNvSpPr>
            <a:spLocks noChangeArrowheads="1"/>
          </p:cNvSpPr>
          <p:nvPr/>
        </p:nvSpPr>
        <p:spPr bwMode="auto">
          <a:xfrm>
            <a:off x="7140575" y="4721225"/>
            <a:ext cx="1343025" cy="16764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66658" name="Text Box 34"/>
          <p:cNvSpPr txBox="1">
            <a:spLocks noChangeArrowheads="1"/>
          </p:cNvSpPr>
          <p:nvPr/>
        </p:nvSpPr>
        <p:spPr bwMode="auto">
          <a:xfrm>
            <a:off x="7137400" y="4724400"/>
            <a:ext cx="1346200" cy="27463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200">
                <a:latin typeface="Courier New" charset="0"/>
              </a:rPr>
              <a:t>AL=Alabama</a:t>
            </a:r>
          </a:p>
        </p:txBody>
      </p:sp>
      <p:sp>
        <p:nvSpPr>
          <p:cNvPr id="666659" name="Text Box 35"/>
          <p:cNvSpPr txBox="1">
            <a:spLocks noChangeArrowheads="1"/>
          </p:cNvSpPr>
          <p:nvPr/>
        </p:nvSpPr>
        <p:spPr bwMode="auto">
          <a:xfrm>
            <a:off x="7137400" y="4876800"/>
            <a:ext cx="1346200" cy="27463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200">
                <a:latin typeface="Courier New" charset="0"/>
              </a:rPr>
              <a:t>AK=Alaska</a:t>
            </a:r>
          </a:p>
        </p:txBody>
      </p:sp>
      <p:sp>
        <p:nvSpPr>
          <p:cNvPr id="666660" name="Text Box 36"/>
          <p:cNvSpPr txBox="1">
            <a:spLocks noChangeArrowheads="1"/>
          </p:cNvSpPr>
          <p:nvPr/>
        </p:nvSpPr>
        <p:spPr bwMode="auto">
          <a:xfrm>
            <a:off x="7137400" y="5029200"/>
            <a:ext cx="1346200" cy="27463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200" dirty="0">
                <a:latin typeface="Courier New" charset="0"/>
              </a:rPr>
              <a:t>AZ=Arizona</a:t>
            </a:r>
          </a:p>
        </p:txBody>
      </p:sp>
      <p:sp>
        <p:nvSpPr>
          <p:cNvPr id="666661" name="Text Box 37"/>
          <p:cNvSpPr txBox="1">
            <a:spLocks noChangeArrowheads="1"/>
          </p:cNvSpPr>
          <p:nvPr/>
        </p:nvSpPr>
        <p:spPr bwMode="auto">
          <a:xfrm>
            <a:off x="7137400" y="5334000"/>
            <a:ext cx="1346200" cy="27463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200">
                <a:latin typeface="Courier New" charset="0"/>
              </a:rPr>
              <a:t>FL=Florida</a:t>
            </a:r>
          </a:p>
        </p:txBody>
      </p:sp>
      <p:sp>
        <p:nvSpPr>
          <p:cNvPr id="666662" name="Text Box 38"/>
          <p:cNvSpPr txBox="1">
            <a:spLocks noChangeArrowheads="1"/>
          </p:cNvSpPr>
          <p:nvPr/>
        </p:nvSpPr>
        <p:spPr bwMode="auto">
          <a:xfrm>
            <a:off x="7137400" y="5486400"/>
            <a:ext cx="1346200" cy="27463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200">
                <a:latin typeface="Courier New" charset="0"/>
              </a:rPr>
              <a:t>GA=Georgia</a:t>
            </a:r>
          </a:p>
        </p:txBody>
      </p:sp>
      <p:sp>
        <p:nvSpPr>
          <p:cNvPr id="666663" name="Text Box 39"/>
          <p:cNvSpPr txBox="1">
            <a:spLocks noChangeArrowheads="1"/>
          </p:cNvSpPr>
          <p:nvPr/>
        </p:nvSpPr>
        <p:spPr bwMode="auto">
          <a:xfrm>
            <a:off x="7137400" y="5638800"/>
            <a:ext cx="1346200" cy="27463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200">
                <a:latin typeface="Courier New" charset="0"/>
              </a:rPr>
              <a:t>HI=Hawaii</a:t>
            </a:r>
          </a:p>
        </p:txBody>
      </p:sp>
      <p:sp>
        <p:nvSpPr>
          <p:cNvPr id="666664" name="Text Box 40"/>
          <p:cNvSpPr txBox="1">
            <a:spLocks noChangeArrowheads="1"/>
          </p:cNvSpPr>
          <p:nvPr/>
        </p:nvSpPr>
        <p:spPr bwMode="auto">
          <a:xfrm>
            <a:off x="7137400" y="5943600"/>
            <a:ext cx="1346200" cy="27463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200">
                <a:latin typeface="Courier New" charset="0"/>
              </a:rPr>
              <a:t>WI=Wisconsin</a:t>
            </a:r>
          </a:p>
        </p:txBody>
      </p:sp>
      <p:sp>
        <p:nvSpPr>
          <p:cNvPr id="666665" name="Text Box 41"/>
          <p:cNvSpPr txBox="1">
            <a:spLocks noChangeArrowheads="1"/>
          </p:cNvSpPr>
          <p:nvPr/>
        </p:nvSpPr>
        <p:spPr bwMode="auto">
          <a:xfrm>
            <a:off x="7137400" y="6096000"/>
            <a:ext cx="1346200" cy="27463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200">
                <a:latin typeface="Courier New" charset="0"/>
              </a:rPr>
              <a:t>WY=Wyoming</a:t>
            </a:r>
          </a:p>
        </p:txBody>
      </p:sp>
      <p:grpSp>
        <p:nvGrpSpPr>
          <p:cNvPr id="666666" name="Group 42"/>
          <p:cNvGrpSpPr>
            <a:grpSpLocks/>
          </p:cNvGrpSpPr>
          <p:nvPr/>
        </p:nvGrpSpPr>
        <p:grpSpPr bwMode="auto">
          <a:xfrm>
            <a:off x="7137400" y="3967163"/>
            <a:ext cx="750888" cy="895350"/>
            <a:chOff x="4496" y="2499"/>
            <a:chExt cx="473" cy="564"/>
          </a:xfrm>
        </p:grpSpPr>
        <p:sp>
          <p:nvSpPr>
            <p:cNvPr id="666667" name="Oval 43"/>
            <p:cNvSpPr>
              <a:spLocks noChangeArrowheads="1"/>
            </p:cNvSpPr>
            <p:nvPr/>
          </p:nvSpPr>
          <p:spPr bwMode="auto">
            <a:xfrm>
              <a:off x="4922" y="2499"/>
              <a:ext cx="47" cy="47"/>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666668" name="AutoShape 44"/>
            <p:cNvCxnSpPr>
              <a:cxnSpLocks noChangeShapeType="1"/>
              <a:stCxn id="666667" idx="4"/>
              <a:endCxn id="666658" idx="1"/>
            </p:cNvCxnSpPr>
            <p:nvPr/>
          </p:nvCxnSpPr>
          <p:spPr bwMode="auto">
            <a:xfrm rot="5400000">
              <a:off x="4462" y="2580"/>
              <a:ext cx="517" cy="450"/>
            </a:xfrm>
            <a:prstGeom prst="bentConnector4">
              <a:avLst>
                <a:gd name="adj1" fmla="val 59185"/>
                <a:gd name="adj2" fmla="val 132000"/>
              </a:avLst>
            </a:prstGeom>
            <a:noFill/>
            <a:ln w="9525">
              <a:solidFill>
                <a:schemeClr val="tx1"/>
              </a:solidFill>
              <a:miter lim="800000"/>
              <a:headEnd/>
              <a:tailEnd type="triangle" w="med" len="med"/>
            </a:ln>
            <a:effectLst/>
          </p:spPr>
        </p:cxnSp>
      </p:grpSp>
      <p:sp>
        <p:nvSpPr>
          <p:cNvPr id="666669" name="Text Box 45"/>
          <p:cNvSpPr txBox="1">
            <a:spLocks noChangeArrowheads="1"/>
          </p:cNvSpPr>
          <p:nvPr/>
        </p:nvSpPr>
        <p:spPr bwMode="auto">
          <a:xfrm>
            <a:off x="7391400" y="5118100"/>
            <a:ext cx="533400" cy="30480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 . .</a:t>
            </a:r>
          </a:p>
        </p:txBody>
      </p:sp>
      <p:sp>
        <p:nvSpPr>
          <p:cNvPr id="666670" name="Text Box 46"/>
          <p:cNvSpPr txBox="1">
            <a:spLocks noChangeArrowheads="1"/>
          </p:cNvSpPr>
          <p:nvPr/>
        </p:nvSpPr>
        <p:spPr bwMode="auto">
          <a:xfrm>
            <a:off x="7391400" y="5721350"/>
            <a:ext cx="533400" cy="30480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 . .</a:t>
            </a:r>
          </a:p>
        </p:txBody>
      </p:sp>
      <p:sp>
        <p:nvSpPr>
          <p:cNvPr id="666671" name="Text Box 47"/>
          <p:cNvSpPr txBox="1">
            <a:spLocks noChangeArrowheads="1"/>
          </p:cNvSpPr>
          <p:nvPr/>
        </p:nvSpPr>
        <p:spPr bwMode="auto">
          <a:xfrm>
            <a:off x="6235700" y="3822700"/>
            <a:ext cx="927100" cy="336550"/>
          </a:xfrm>
          <a:prstGeom prst="rect">
            <a:avLst/>
          </a:prstGeom>
          <a:noFill/>
          <a:ln w="9525">
            <a:noFill/>
            <a:miter lim="800000"/>
            <a:headEnd/>
            <a:tailEnd/>
          </a:ln>
          <a:effectLst/>
        </p:spPr>
        <p:txBody>
          <a:bodyPr>
            <a:prstTxWarp prst="textNoShape">
              <a:avLst/>
            </a:prstTxWarp>
            <a:spAutoFit/>
          </a:bodyPr>
          <a:lstStyle/>
          <a:p>
            <a:pPr algn="ctr"/>
            <a:r>
              <a:rPr lang="en-US" sz="1600">
                <a:latin typeface="Courier New" charset="0"/>
              </a:rPr>
              <a:t>HI</a:t>
            </a:r>
            <a:endParaRPr lang="en-US">
              <a:latin typeface="Courier New" charset="0"/>
            </a:endParaRPr>
          </a:p>
        </p:txBody>
      </p:sp>
      <p:sp>
        <p:nvSpPr>
          <p:cNvPr id="666672" name="Text Box 48"/>
          <p:cNvSpPr txBox="1">
            <a:spLocks noChangeArrowheads="1"/>
          </p:cNvSpPr>
          <p:nvPr/>
        </p:nvSpPr>
        <p:spPr bwMode="auto">
          <a:xfrm>
            <a:off x="6235700" y="3822700"/>
            <a:ext cx="927100" cy="336550"/>
          </a:xfrm>
          <a:prstGeom prst="rect">
            <a:avLst/>
          </a:prstGeom>
          <a:noFill/>
          <a:ln w="9525">
            <a:noFill/>
            <a:miter lim="800000"/>
            <a:headEnd/>
            <a:tailEnd/>
          </a:ln>
          <a:effectLst/>
        </p:spPr>
        <p:txBody>
          <a:bodyPr>
            <a:prstTxWarp prst="textNoShape">
              <a:avLst/>
            </a:prstTxWarp>
            <a:spAutoFit/>
          </a:bodyPr>
          <a:lstStyle/>
          <a:p>
            <a:pPr algn="ctr"/>
            <a:r>
              <a:rPr lang="en-US" sz="1600">
                <a:latin typeface="Courier New" charset="0"/>
              </a:rPr>
              <a:t>WI</a:t>
            </a:r>
            <a:endParaRPr lang="en-US">
              <a:latin typeface="Courier New" charset="0"/>
            </a:endParaRPr>
          </a:p>
        </p:txBody>
      </p:sp>
      <p:sp>
        <p:nvSpPr>
          <p:cNvPr id="666673" name="Text Box 49"/>
          <p:cNvSpPr txBox="1">
            <a:spLocks noChangeArrowheads="1"/>
          </p:cNvSpPr>
          <p:nvPr/>
        </p:nvSpPr>
        <p:spPr bwMode="auto">
          <a:xfrm>
            <a:off x="6235700" y="3822700"/>
            <a:ext cx="927100" cy="336550"/>
          </a:xfrm>
          <a:prstGeom prst="rect">
            <a:avLst/>
          </a:prstGeom>
          <a:noFill/>
          <a:ln w="9525">
            <a:noFill/>
            <a:miter lim="800000"/>
            <a:headEnd/>
            <a:tailEnd/>
          </a:ln>
          <a:effectLst/>
        </p:spPr>
        <p:txBody>
          <a:bodyPr>
            <a:prstTxWarp prst="textNoShape">
              <a:avLst/>
            </a:prstTxWarp>
            <a:spAutoFit/>
          </a:bodyPr>
          <a:lstStyle/>
          <a:p>
            <a:pPr algn="ctr"/>
            <a:r>
              <a:rPr lang="en-US" sz="1600">
                <a:latin typeface="Courier New" charset="0"/>
              </a:rPr>
              <a:t>VE</a:t>
            </a:r>
            <a:endParaRPr lang="en-US">
              <a:latin typeface="Courier New" charset="0"/>
            </a:endParaRPr>
          </a:p>
        </p:txBody>
      </p:sp>
      <p:grpSp>
        <p:nvGrpSpPr>
          <p:cNvPr id="666688" name="Group 64"/>
          <p:cNvGrpSpPr>
            <a:grpSpLocks/>
          </p:cNvGrpSpPr>
          <p:nvPr/>
        </p:nvGrpSpPr>
        <p:grpSpPr bwMode="auto">
          <a:xfrm>
            <a:off x="609600" y="1485900"/>
            <a:ext cx="8077200" cy="3024188"/>
            <a:chOff x="280" y="726"/>
            <a:chExt cx="5088" cy="1905"/>
          </a:xfrm>
        </p:grpSpPr>
        <p:sp>
          <p:nvSpPr>
            <p:cNvPr id="666689" name="Rectangle 65"/>
            <p:cNvSpPr>
              <a:spLocks noChangeArrowheads="1"/>
            </p:cNvSpPr>
            <p:nvPr/>
          </p:nvSpPr>
          <p:spPr bwMode="auto">
            <a:xfrm>
              <a:off x="280" y="726"/>
              <a:ext cx="5060" cy="1905"/>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666690" name="Text Box 66"/>
            <p:cNvSpPr txBox="1">
              <a:spLocks noChangeArrowheads="1"/>
            </p:cNvSpPr>
            <p:nvPr/>
          </p:nvSpPr>
          <p:spPr bwMode="auto">
            <a:xfrm>
              <a:off x="352" y="743"/>
              <a:ext cx="5016" cy="1687"/>
            </a:xfrm>
            <a:prstGeom prst="rect">
              <a:avLst/>
            </a:prstGeom>
            <a:noFill/>
            <a:ln w="9525">
              <a:noFill/>
              <a:miter lim="800000"/>
              <a:headEnd/>
              <a:tailEnd/>
            </a:ln>
            <a:effectLst/>
          </p:spPr>
          <p:txBody>
            <a:bodyPr>
              <a:prstTxWarp prst="textNoShape">
                <a:avLst/>
              </a:prstTxWarp>
              <a:spAutoFit/>
            </a:bodyPr>
            <a:lstStyle/>
            <a:p>
              <a:r>
                <a:rPr noProof="1">
                  <a:latin typeface="Courier New" charset="0"/>
                </a:rPr>
                <a:t>void</a:t>
              </a:r>
              <a:r>
                <a:rPr noProof="1" smtClean="0">
                  <a:latin typeface="Courier New" charset="0"/>
                </a:rPr>
                <a:t> </a:t>
              </a:r>
              <a:r>
                <a:rPr lang="en-US" noProof="1" smtClean="0">
                  <a:latin typeface="Courier New" charset="0"/>
                </a:rPr>
                <a:t>initStateMap</a:t>
              </a:r>
              <a:r>
                <a:rPr noProof="1" smtClean="0">
                  <a:latin typeface="Courier New" charset="0"/>
                </a:rPr>
                <a:t>(</a:t>
              </a:r>
              <a:r>
                <a:rPr lang="en-US" noProof="1" smtClean="0">
                  <a:latin typeface="Courier New" charset="0"/>
                </a:rPr>
                <a:t>StringMap</a:t>
              </a:r>
              <a:r>
                <a:rPr noProof="1" smtClean="0">
                  <a:latin typeface="Courier New" charset="0"/>
                </a:rPr>
                <a:t> </a:t>
              </a:r>
              <a:r>
                <a:rPr noProof="1">
                  <a:latin typeface="Courier New" charset="0"/>
                </a:rPr>
                <a:t>&amp; map) {</a:t>
              </a:r>
            </a:p>
            <a:p>
              <a:r>
                <a:rPr noProof="1">
                  <a:latin typeface="Courier New" charset="0"/>
                </a:rPr>
                <a:t>   map.put("AL", "Alabama");</a:t>
              </a:r>
            </a:p>
            <a:p>
              <a:r>
                <a:rPr noProof="1">
                  <a:latin typeface="Courier New" charset="0"/>
                </a:rPr>
                <a:t>   map.put("AK", "Alaska");</a:t>
              </a:r>
            </a:p>
            <a:p>
              <a:r>
                <a:rPr noProof="1">
                  <a:latin typeface="Courier New" charset="0"/>
                </a:rPr>
                <a:t>   map.put("AZ", "Arizona");</a:t>
              </a:r>
            </a:p>
            <a:p>
              <a:endParaRPr noProof="1">
                <a:latin typeface="Courier New" charset="0"/>
              </a:endParaRPr>
            </a:p>
            <a:p>
              <a:r>
                <a:rPr noProof="1">
                  <a:latin typeface="Courier New" charset="0"/>
                </a:rPr>
                <a:t>   map.put("FL", "Florida");</a:t>
              </a:r>
            </a:p>
            <a:p>
              <a:r>
                <a:rPr noProof="1">
                  <a:latin typeface="Courier New" charset="0"/>
                </a:rPr>
                <a:t>   map.put("GA", "Georgia");</a:t>
              </a:r>
            </a:p>
            <a:p>
              <a:r>
                <a:rPr noProof="1">
                  <a:latin typeface="Courier New" charset="0"/>
                </a:rPr>
                <a:t>   map.put("HI", "Hawaii");</a:t>
              </a:r>
            </a:p>
            <a:p>
              <a:endParaRPr noProof="1">
                <a:latin typeface="Courier New" charset="0"/>
              </a:endParaRPr>
            </a:p>
            <a:p>
              <a:r>
                <a:rPr noProof="1">
                  <a:latin typeface="Courier New" charset="0"/>
                </a:rPr>
                <a:t>   map.put("WI", "Wisconsin");</a:t>
              </a:r>
            </a:p>
            <a:p>
              <a:r>
                <a:rPr noProof="1">
                  <a:latin typeface="Courier New" charset="0"/>
                </a:rPr>
                <a:t>   map.put("WY", "Wyoming");</a:t>
              </a:r>
            </a:p>
            <a:p>
              <a:r>
                <a:rPr noProof="1">
                  <a:latin typeface="Courier New" charset="0"/>
                </a:rPr>
                <a:t>}</a:t>
              </a:r>
            </a:p>
          </p:txBody>
        </p:sp>
        <p:sp>
          <p:nvSpPr>
            <p:cNvPr id="666691" name="Rectangle 67"/>
            <p:cNvSpPr>
              <a:spLocks noChangeArrowheads="1"/>
            </p:cNvSpPr>
            <p:nvPr/>
          </p:nvSpPr>
          <p:spPr bwMode="auto">
            <a:xfrm>
              <a:off x="4632" y="232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66692" name="Text Box 68"/>
            <p:cNvSpPr txBox="1">
              <a:spLocks noChangeArrowheads="1"/>
            </p:cNvSpPr>
            <p:nvPr/>
          </p:nvSpPr>
          <p:spPr bwMode="auto">
            <a:xfrm>
              <a:off x="4608" y="2145"/>
              <a:ext cx="672" cy="192"/>
            </a:xfrm>
            <a:prstGeom prst="rect">
              <a:avLst/>
            </a:prstGeom>
            <a:noFill/>
            <a:ln w="9525">
              <a:noFill/>
              <a:miter lim="800000"/>
              <a:headEnd/>
              <a:tailEnd/>
            </a:ln>
            <a:effectLst/>
          </p:spPr>
          <p:txBody>
            <a:bodyPr>
              <a:prstTxWarp prst="textNoShape">
                <a:avLst/>
              </a:prstTxWarp>
              <a:spAutoFit/>
            </a:bodyPr>
            <a:lstStyle/>
            <a:p>
              <a:r>
                <a:rPr lang="en-US" dirty="0">
                  <a:latin typeface="Courier New" charset="0"/>
                </a:rPr>
                <a:t>map</a:t>
              </a:r>
            </a:p>
          </p:txBody>
        </p:sp>
        <p:sp>
          <p:nvSpPr>
            <p:cNvPr id="666693" name="Text Box 69"/>
            <p:cNvSpPr txBox="1">
              <a:spLocks noChangeArrowheads="1"/>
            </p:cNvSpPr>
            <p:nvPr/>
          </p:nvSpPr>
          <p:spPr bwMode="auto">
            <a:xfrm>
              <a:off x="1176" y="1272"/>
              <a:ext cx="33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 . .</a:t>
              </a:r>
            </a:p>
          </p:txBody>
        </p:sp>
        <p:sp>
          <p:nvSpPr>
            <p:cNvPr id="666694" name="Text Box 70"/>
            <p:cNvSpPr txBox="1">
              <a:spLocks noChangeArrowheads="1"/>
            </p:cNvSpPr>
            <p:nvPr/>
          </p:nvSpPr>
          <p:spPr bwMode="auto">
            <a:xfrm>
              <a:off x="1176" y="1808"/>
              <a:ext cx="33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 . .</a:t>
              </a:r>
            </a:p>
          </p:txBody>
        </p:sp>
      </p:grpSp>
      <p:sp>
        <p:nvSpPr>
          <p:cNvPr id="666695" name="Rectangle 71"/>
          <p:cNvSpPr>
            <a:spLocks noChangeArrowheads="1"/>
          </p:cNvSpPr>
          <p:nvPr/>
        </p:nvSpPr>
        <p:spPr bwMode="auto">
          <a:xfrm>
            <a:off x="1066800" y="1797050"/>
            <a:ext cx="3001963" cy="2216150"/>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666685" name="Group 61"/>
          <p:cNvGrpSpPr>
            <a:grpSpLocks/>
          </p:cNvGrpSpPr>
          <p:nvPr/>
        </p:nvGrpSpPr>
        <p:grpSpPr bwMode="auto">
          <a:xfrm>
            <a:off x="7137400" y="4178300"/>
            <a:ext cx="915988" cy="684213"/>
            <a:chOff x="4496" y="2632"/>
            <a:chExt cx="577" cy="431"/>
          </a:xfrm>
        </p:grpSpPr>
        <p:sp>
          <p:nvSpPr>
            <p:cNvPr id="666686" name="Oval 62"/>
            <p:cNvSpPr>
              <a:spLocks noChangeArrowheads="1"/>
            </p:cNvSpPr>
            <p:nvPr/>
          </p:nvSpPr>
          <p:spPr bwMode="auto">
            <a:xfrm>
              <a:off x="5026" y="2632"/>
              <a:ext cx="47" cy="47"/>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666687" name="AutoShape 63"/>
            <p:cNvCxnSpPr>
              <a:cxnSpLocks noChangeShapeType="1"/>
              <a:stCxn id="666686" idx="4"/>
              <a:endCxn id="666658" idx="1"/>
            </p:cNvCxnSpPr>
            <p:nvPr/>
          </p:nvCxnSpPr>
          <p:spPr bwMode="auto">
            <a:xfrm rot="5400000">
              <a:off x="4581" y="2594"/>
              <a:ext cx="384" cy="554"/>
            </a:xfrm>
            <a:prstGeom prst="bentConnector4">
              <a:avLst>
                <a:gd name="adj1" fmla="val 59894"/>
                <a:gd name="adj2" fmla="val 125991"/>
              </a:avLst>
            </a:prstGeom>
            <a:noFill/>
            <a:ln w="9525">
              <a:solidFill>
                <a:schemeClr val="tx1"/>
              </a:solidFill>
              <a:miter lim="800000"/>
              <a:headEnd/>
              <a:tailEnd type="triangle" w="med" len="med"/>
            </a:ln>
            <a:effectLst/>
          </p:spPr>
        </p:cxnSp>
      </p:grpSp>
      <p:grpSp>
        <p:nvGrpSpPr>
          <p:cNvPr id="666710" name="Group 86"/>
          <p:cNvGrpSpPr>
            <a:grpSpLocks/>
          </p:cNvGrpSpPr>
          <p:nvPr/>
        </p:nvGrpSpPr>
        <p:grpSpPr bwMode="auto">
          <a:xfrm>
            <a:off x="304800" y="1066800"/>
            <a:ext cx="8534400" cy="3795713"/>
            <a:chOff x="192" y="672"/>
            <a:chExt cx="5376" cy="2391"/>
          </a:xfrm>
        </p:grpSpPr>
        <p:sp>
          <p:nvSpPr>
            <p:cNvPr id="666697" name="Rectangle 73"/>
            <p:cNvSpPr>
              <a:spLocks noChangeArrowheads="1"/>
            </p:cNvSpPr>
            <p:nvPr/>
          </p:nvSpPr>
          <p:spPr bwMode="auto">
            <a:xfrm>
              <a:off x="192" y="672"/>
              <a:ext cx="5376" cy="2256"/>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66698" name="Rectangle 74"/>
            <p:cNvSpPr>
              <a:spLocks noChangeArrowheads="1"/>
            </p:cNvSpPr>
            <p:nvPr/>
          </p:nvSpPr>
          <p:spPr bwMode="auto">
            <a:xfrm>
              <a:off x="280" y="726"/>
              <a:ext cx="5060" cy="2010"/>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666699" name="Text Box 75"/>
            <p:cNvSpPr txBox="1">
              <a:spLocks noChangeArrowheads="1"/>
            </p:cNvSpPr>
            <p:nvPr/>
          </p:nvSpPr>
          <p:spPr bwMode="auto">
            <a:xfrm>
              <a:off x="352" y="743"/>
              <a:ext cx="5016" cy="1958"/>
            </a:xfrm>
            <a:prstGeom prst="rect">
              <a:avLst/>
            </a:prstGeom>
            <a:noFill/>
            <a:ln w="9525">
              <a:noFill/>
              <a:miter lim="800000"/>
              <a:headEnd/>
              <a:tailEnd/>
            </a:ln>
            <a:effectLst/>
          </p:spPr>
          <p:txBody>
            <a:bodyPr>
              <a:prstTxWarp prst="textNoShape">
                <a:avLst/>
              </a:prstTxWarp>
              <a:spAutoFit/>
            </a:bodyPr>
            <a:lstStyle/>
            <a:p>
              <a:r>
                <a:rPr noProof="1">
                  <a:latin typeface="Courier New" charset="0"/>
                </a:rPr>
                <a:t>int main() {</a:t>
              </a:r>
            </a:p>
            <a:p>
              <a:r>
                <a:rPr noProof="1">
                  <a:latin typeface="Courier New" charset="0"/>
                </a:rPr>
                <a:t>  </a:t>
              </a:r>
              <a:r>
                <a:rPr noProof="1" smtClean="0">
                  <a:latin typeface="Courier New" charset="0"/>
                </a:rPr>
                <a:t> </a:t>
              </a:r>
              <a:r>
                <a:rPr lang="en-US" noProof="1" smtClean="0">
                  <a:latin typeface="Courier New" charset="0"/>
                </a:rPr>
                <a:t>StringMap</a:t>
              </a:r>
              <a:r>
                <a:rPr noProof="1" smtClean="0">
                  <a:latin typeface="Courier New" charset="0"/>
                </a:rPr>
                <a:t> </a:t>
              </a:r>
              <a:r>
                <a:rPr noProof="1">
                  <a:latin typeface="Courier New" charset="0"/>
                </a:rPr>
                <a:t>stateMap;</a:t>
              </a:r>
            </a:p>
            <a:p>
              <a:r>
                <a:rPr noProof="1">
                  <a:latin typeface="Courier New" charset="0"/>
                </a:rPr>
                <a:t>  </a:t>
              </a:r>
              <a:r>
                <a:rPr noProof="1" smtClean="0">
                  <a:latin typeface="Courier New" charset="0"/>
                </a:rPr>
                <a:t> </a:t>
              </a:r>
              <a:r>
                <a:rPr lang="en-US" noProof="1" smtClean="0">
                  <a:latin typeface="Courier New" charset="0"/>
                </a:rPr>
                <a:t>initStateMap</a:t>
              </a:r>
              <a:r>
                <a:rPr noProof="1" smtClean="0">
                  <a:latin typeface="Courier New" charset="0"/>
                </a:rPr>
                <a:t>(</a:t>
              </a:r>
              <a:r>
                <a:rPr noProof="1">
                  <a:latin typeface="Courier New" charset="0"/>
                </a:rPr>
                <a:t>stateMap);</a:t>
              </a:r>
            </a:p>
            <a:p>
              <a:r>
                <a:rPr noProof="1">
                  <a:latin typeface="Courier New" charset="0"/>
                </a:rPr>
                <a:t>   while (true) {</a:t>
              </a:r>
            </a:p>
            <a:p>
              <a:r>
                <a:rPr noProof="1">
                  <a:latin typeface="Courier New" charset="0"/>
                </a:rPr>
                <a:t>      cout &lt;&lt; "Enter two-letter state abbreviation: ";</a:t>
              </a:r>
            </a:p>
            <a:p>
              <a:r>
                <a:rPr noProof="1">
                  <a:latin typeface="Courier New" charset="0"/>
                </a:rPr>
                <a:t>      string code =</a:t>
              </a:r>
              <a:r>
                <a:rPr noProof="1" smtClean="0">
                  <a:latin typeface="Courier New" charset="0"/>
                </a:rPr>
                <a:t> </a:t>
              </a:r>
              <a:r>
                <a:rPr lang="en-US" noProof="1" smtClean="0">
                  <a:latin typeface="Courier New" charset="0"/>
                </a:rPr>
                <a:t>getLine</a:t>
              </a:r>
              <a:r>
                <a:rPr noProof="1" smtClean="0">
                  <a:latin typeface="Courier New" charset="0"/>
                </a:rPr>
                <a:t>(</a:t>
              </a:r>
              <a:r>
                <a:rPr noProof="1">
                  <a:latin typeface="Courier New" charset="0"/>
                </a:rPr>
                <a:t>);</a:t>
              </a:r>
            </a:p>
            <a:p>
              <a:r>
                <a:rPr noProof="1">
                  <a:latin typeface="Courier New" charset="0"/>
                </a:rPr>
                <a:t>      if (code == "") break;</a:t>
              </a:r>
            </a:p>
            <a:p>
              <a:r>
                <a:rPr noProof="1">
                  <a:latin typeface="Courier New" charset="0"/>
                </a:rPr>
                <a:t>      if (stateMap.containsKey(code)) {</a:t>
              </a:r>
            </a:p>
            <a:p>
              <a:r>
                <a:rPr noProof="1">
                  <a:latin typeface="Courier New" charset="0"/>
                </a:rPr>
                <a:t>         cout &lt;&lt; code &lt;&lt;</a:t>
              </a:r>
              <a:r>
                <a:rPr noProof="1" smtClean="0">
                  <a:latin typeface="Courier New" charset="0"/>
                </a:rPr>
                <a:t> </a:t>
              </a:r>
              <a:r>
                <a:rPr lang="en-US" noProof="1" smtClean="0">
                  <a:latin typeface="Courier New" charset="0"/>
                </a:rPr>
                <a:t>" =</a:t>
              </a:r>
              <a:r>
                <a:rPr noProof="1" smtClean="0">
                  <a:latin typeface="Courier New" charset="0"/>
                </a:rPr>
                <a:t> </a:t>
              </a:r>
              <a:r>
                <a:rPr noProof="1">
                  <a:latin typeface="Courier New" charset="0"/>
                </a:rPr>
                <a:t>" &lt;&lt; stateMap.get(code) &lt;&lt; endl;</a:t>
              </a:r>
            </a:p>
            <a:p>
              <a:r>
                <a:rPr noProof="1">
                  <a:latin typeface="Courier New" charset="0"/>
                </a:rPr>
                <a:t>      } else {</a:t>
              </a:r>
            </a:p>
            <a:p>
              <a:r>
                <a:rPr noProof="1">
                  <a:latin typeface="Courier New" charset="0"/>
                </a:rPr>
                <a:t>         cout &lt;&lt; code &lt;&lt;</a:t>
              </a:r>
              <a:r>
                <a:rPr noProof="1" smtClean="0">
                  <a:latin typeface="Courier New" charset="0"/>
                </a:rPr>
                <a:t> </a:t>
              </a:r>
              <a:r>
                <a:rPr lang="en-US" noProof="1" smtClean="0">
                  <a:latin typeface="Courier New" charset="0"/>
                </a:rPr>
                <a:t>" =</a:t>
              </a:r>
              <a:r>
                <a:rPr noProof="1" smtClean="0">
                  <a:latin typeface="Courier New" charset="0"/>
                </a:rPr>
                <a:t> </a:t>
              </a:r>
              <a:r>
                <a:rPr lang="en-US" noProof="1" smtClean="0">
                  <a:latin typeface="Courier New" charset="0"/>
                </a:rPr>
                <a:t>???</a:t>
              </a:r>
              <a:r>
                <a:rPr noProof="1" smtClean="0">
                  <a:latin typeface="Courier New" charset="0"/>
                </a:rPr>
                <a:t>" </a:t>
              </a:r>
              <a:r>
                <a:rPr noProof="1">
                  <a:latin typeface="Courier New" charset="0"/>
                </a:rPr>
                <a:t>&lt;&lt; endl;</a:t>
              </a:r>
            </a:p>
            <a:p>
              <a:r>
                <a:rPr noProof="1">
                  <a:latin typeface="Courier New" charset="0"/>
                </a:rPr>
                <a:t>      }</a:t>
              </a:r>
            </a:p>
            <a:p>
              <a:r>
                <a:rPr noProof="1">
                  <a:latin typeface="Courier New" charset="0"/>
                </a:rPr>
                <a:t>   }</a:t>
              </a:r>
            </a:p>
            <a:p>
              <a:r>
                <a:rPr noProof="1">
                  <a:latin typeface="Courier New" charset="0"/>
                </a:rPr>
                <a:t>}</a:t>
              </a:r>
            </a:p>
          </p:txBody>
        </p:sp>
        <p:sp>
          <p:nvSpPr>
            <p:cNvPr id="666700" name="Rectangle 76"/>
            <p:cNvSpPr>
              <a:spLocks noChangeArrowheads="1"/>
            </p:cNvSpPr>
            <p:nvPr/>
          </p:nvSpPr>
          <p:spPr bwMode="auto">
            <a:xfrm>
              <a:off x="4632" y="240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66701" name="Text Box 77"/>
            <p:cNvSpPr txBox="1">
              <a:spLocks noChangeArrowheads="1"/>
            </p:cNvSpPr>
            <p:nvPr/>
          </p:nvSpPr>
          <p:spPr bwMode="auto">
            <a:xfrm>
              <a:off x="4608" y="2225"/>
              <a:ext cx="752" cy="192"/>
            </a:xfrm>
            <a:prstGeom prst="rect">
              <a:avLst/>
            </a:prstGeom>
            <a:noFill/>
            <a:ln w="9525">
              <a:noFill/>
              <a:miter lim="800000"/>
              <a:headEnd/>
              <a:tailEnd/>
            </a:ln>
            <a:effectLst/>
          </p:spPr>
          <p:txBody>
            <a:bodyPr>
              <a:prstTxWarp prst="textNoShape">
                <a:avLst/>
              </a:prstTxWarp>
              <a:spAutoFit/>
            </a:bodyPr>
            <a:lstStyle/>
            <a:p>
              <a:r>
                <a:rPr lang="en-US" dirty="0" err="1">
                  <a:latin typeface="Courier New" charset="0"/>
                </a:rPr>
                <a:t>stateMap</a:t>
              </a:r>
              <a:endParaRPr lang="en-US" dirty="0">
                <a:latin typeface="Courier New" charset="0"/>
              </a:endParaRPr>
            </a:p>
          </p:txBody>
        </p:sp>
        <p:grpSp>
          <p:nvGrpSpPr>
            <p:cNvPr id="666702" name="Group 78"/>
            <p:cNvGrpSpPr>
              <a:grpSpLocks/>
            </p:cNvGrpSpPr>
            <p:nvPr/>
          </p:nvGrpSpPr>
          <p:grpSpPr bwMode="auto">
            <a:xfrm>
              <a:off x="4496" y="2499"/>
              <a:ext cx="473" cy="564"/>
              <a:chOff x="4496" y="2499"/>
              <a:chExt cx="473" cy="564"/>
            </a:xfrm>
          </p:grpSpPr>
          <p:sp>
            <p:nvSpPr>
              <p:cNvPr id="666703" name="Oval 79"/>
              <p:cNvSpPr>
                <a:spLocks noChangeArrowheads="1"/>
              </p:cNvSpPr>
              <p:nvPr/>
            </p:nvSpPr>
            <p:spPr bwMode="auto">
              <a:xfrm>
                <a:off x="4922" y="2499"/>
                <a:ext cx="47" cy="47"/>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666704" name="AutoShape 80"/>
              <p:cNvCxnSpPr>
                <a:cxnSpLocks noChangeShapeType="1"/>
                <a:stCxn id="666703" idx="4"/>
              </p:cNvCxnSpPr>
              <p:nvPr/>
            </p:nvCxnSpPr>
            <p:spPr bwMode="auto">
              <a:xfrm rot="5400000">
                <a:off x="4462" y="2580"/>
                <a:ext cx="517" cy="450"/>
              </a:xfrm>
              <a:prstGeom prst="bentConnector4">
                <a:avLst>
                  <a:gd name="adj1" fmla="val 59185"/>
                  <a:gd name="adj2" fmla="val 132000"/>
                </a:avLst>
              </a:prstGeom>
              <a:noFill/>
              <a:ln w="9525">
                <a:solidFill>
                  <a:schemeClr val="tx1"/>
                </a:solidFill>
                <a:miter lim="800000"/>
                <a:headEnd/>
                <a:tailEnd type="triangle" w="med" len="med"/>
              </a:ln>
              <a:effectLst/>
            </p:spPr>
          </p:cxnSp>
        </p:grpSp>
        <p:sp>
          <p:nvSpPr>
            <p:cNvPr id="666705" name="Rectangle 81"/>
            <p:cNvSpPr>
              <a:spLocks noChangeArrowheads="1"/>
            </p:cNvSpPr>
            <p:nvPr/>
          </p:nvSpPr>
          <p:spPr bwMode="auto">
            <a:xfrm>
              <a:off x="3912" y="2400"/>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666706" name="Text Box 82"/>
            <p:cNvSpPr txBox="1">
              <a:spLocks noChangeArrowheads="1"/>
            </p:cNvSpPr>
            <p:nvPr/>
          </p:nvSpPr>
          <p:spPr bwMode="auto">
            <a:xfrm>
              <a:off x="3888" y="2225"/>
              <a:ext cx="752" cy="192"/>
            </a:xfrm>
            <a:prstGeom prst="rect">
              <a:avLst/>
            </a:prstGeom>
            <a:noFill/>
            <a:ln w="9525">
              <a:noFill/>
              <a:miter lim="800000"/>
              <a:headEnd/>
              <a:tailEnd/>
            </a:ln>
            <a:effectLst/>
          </p:spPr>
          <p:txBody>
            <a:bodyPr>
              <a:prstTxWarp prst="textNoShape">
                <a:avLst/>
              </a:prstTxWarp>
              <a:spAutoFit/>
            </a:bodyPr>
            <a:lstStyle/>
            <a:p>
              <a:r>
                <a:rPr lang="en-US" dirty="0">
                  <a:latin typeface="Courier New" charset="0"/>
                </a:rPr>
                <a:t>code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66630"/>
                                        </p:tgtEl>
                                        <p:attrNameLst>
                                          <p:attrName>style.visibility</p:attrName>
                                        </p:attrNameLst>
                                      </p:cBhvr>
                                      <p:to>
                                        <p:strVal val="hidden"/>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666657"/>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666666"/>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grpId="0" nodeType="afterEffect">
                                  <p:stCondLst>
                                    <p:cond delay="0"/>
                                  </p:stCondLst>
                                  <p:childTnLst>
                                    <p:set>
                                      <p:cBhvr>
                                        <p:cTn id="14" dur="1" fill="hold">
                                          <p:stCondLst>
                                            <p:cond delay="499"/>
                                          </p:stCondLst>
                                        </p:cTn>
                                        <p:tgtEl>
                                          <p:spTgt spid="666637"/>
                                        </p:tgtEl>
                                        <p:attrNameLst>
                                          <p:attrName>style.visibility</p:attrName>
                                        </p:attrNameLst>
                                      </p:cBhvr>
                                      <p:to>
                                        <p:strVal val="visible"/>
                                      </p:to>
                                    </p:set>
                                  </p:childTnLst>
                                  <p:subTnLst>
                                    <p:set>
                                      <p:cBhvr override="childStyle">
                                        <p:cTn dur="1" fill="hold" display="0" masterRel="nextClick" afterEffect="1"/>
                                        <p:tgtEl>
                                          <p:spTgt spid="666637"/>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childTnLst>
                                    <p:set>
                                      <p:cBhvr>
                                        <p:cTn id="18" dur="1" fill="hold">
                                          <p:stCondLst>
                                            <p:cond delay="0"/>
                                          </p:stCondLst>
                                        </p:cTn>
                                        <p:tgtEl>
                                          <p:spTgt spid="666688"/>
                                        </p:tgtEl>
                                        <p:attrNameLst>
                                          <p:attrName>style.visibility</p:attrName>
                                        </p:attrNameLst>
                                      </p:cBhvr>
                                      <p:to>
                                        <p:strVal val="visible"/>
                                      </p:to>
                                    </p:set>
                                    <p:anim calcmode="lin" valueType="num">
                                      <p:cBhvr additive="base">
                                        <p:cTn id="19" dur="500" fill="hold"/>
                                        <p:tgtEl>
                                          <p:spTgt spid="666688"/>
                                        </p:tgtEl>
                                        <p:attrNameLst>
                                          <p:attrName>ppt_x</p:attrName>
                                        </p:attrNameLst>
                                      </p:cBhvr>
                                      <p:tavLst>
                                        <p:tav tm="0">
                                          <p:val>
                                            <p:strVal val="1+#ppt_w/2"/>
                                          </p:val>
                                        </p:tav>
                                        <p:tav tm="100000">
                                          <p:val>
                                            <p:strVal val="#ppt_x"/>
                                          </p:val>
                                        </p:tav>
                                      </p:tavLst>
                                    </p:anim>
                                    <p:anim calcmode="lin" valueType="num">
                                      <p:cBhvr additive="base">
                                        <p:cTn id="20" dur="500" fill="hold"/>
                                        <p:tgtEl>
                                          <p:spTgt spid="66668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 presetClass="exit" presetSubtype="0" fill="hold" nodeType="afterEffect">
                                  <p:stCondLst>
                                    <p:cond delay="0"/>
                                  </p:stCondLst>
                                  <p:childTnLst>
                                    <p:set>
                                      <p:cBhvr>
                                        <p:cTn id="23" dur="1" fill="hold">
                                          <p:stCondLst>
                                            <p:cond delay="0"/>
                                          </p:stCondLst>
                                        </p:cTn>
                                        <p:tgtEl>
                                          <p:spTgt spid="666666"/>
                                        </p:tgtEl>
                                        <p:attrNameLst>
                                          <p:attrName>style.visibility</p:attrName>
                                        </p:attrNameLst>
                                      </p:cBhvr>
                                      <p:to>
                                        <p:strVal val="hidden"/>
                                      </p:to>
                                    </p:set>
                                  </p:childTnLst>
                                </p:cTn>
                              </p:par>
                              <p:par>
                                <p:cTn id="24" presetID="1" presetClass="entr" presetSubtype="0" fill="hold" nodeType="withEffect">
                                  <p:stCondLst>
                                    <p:cond delay="0"/>
                                  </p:stCondLst>
                                  <p:childTnLst>
                                    <p:set>
                                      <p:cBhvr>
                                        <p:cTn id="25" dur="1" fill="hold">
                                          <p:stCondLst>
                                            <p:cond delay="0"/>
                                          </p:stCondLst>
                                        </p:cTn>
                                        <p:tgtEl>
                                          <p:spTgt spid="666685"/>
                                        </p:tgtEl>
                                        <p:attrNameLst>
                                          <p:attrName>style.visibility</p:attrName>
                                        </p:attrNameLst>
                                      </p:cBhvr>
                                      <p:to>
                                        <p:strVal val="visible"/>
                                      </p:to>
                                    </p:set>
                                  </p:childTnLst>
                                </p:cTn>
                              </p:par>
                            </p:childTnLst>
                          </p:cTn>
                        </p:par>
                        <p:par>
                          <p:cTn id="26" fill="hold">
                            <p:stCondLst>
                              <p:cond delay="500"/>
                            </p:stCondLst>
                            <p:childTnLst>
                              <p:par>
                                <p:cTn id="27" presetID="1" presetClass="entr" presetSubtype="0" fill="hold" grpId="0" nodeType="afterEffect">
                                  <p:stCondLst>
                                    <p:cond delay="0"/>
                                  </p:stCondLst>
                                  <p:childTnLst>
                                    <p:set>
                                      <p:cBhvr>
                                        <p:cTn id="28" dur="1" fill="hold">
                                          <p:stCondLst>
                                            <p:cond delay="499"/>
                                          </p:stCondLst>
                                        </p:cTn>
                                        <p:tgtEl>
                                          <p:spTgt spid="666695"/>
                                        </p:tgtEl>
                                        <p:attrNameLst>
                                          <p:attrName>style.visibility</p:attrName>
                                        </p:attrNameLst>
                                      </p:cBhvr>
                                      <p:to>
                                        <p:strVal val="visible"/>
                                      </p:to>
                                    </p:set>
                                  </p:childTnLst>
                                  <p:subTnLst>
                                    <p:set>
                                      <p:cBhvr override="childStyle">
                                        <p:cTn dur="1" fill="hold" display="0" masterRel="nextClick" afterEffect="1"/>
                                        <p:tgtEl>
                                          <p:spTgt spid="666695"/>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66658"/>
                                        </p:tgtEl>
                                        <p:attrNameLst>
                                          <p:attrName>style.visibility</p:attrName>
                                        </p:attrNameLst>
                                      </p:cBhvr>
                                      <p:to>
                                        <p:strVal val="visible"/>
                                      </p:to>
                                    </p:set>
                                  </p:childTnLst>
                                </p:cTn>
                              </p:par>
                            </p:childTnLst>
                          </p:cTn>
                        </p:par>
                        <p:par>
                          <p:cTn id="33" fill="hold">
                            <p:stCondLst>
                              <p:cond delay="0"/>
                            </p:stCondLst>
                            <p:childTnLst>
                              <p:par>
                                <p:cTn id="34" presetID="1" presetClass="entr" presetSubtype="0" fill="hold" grpId="0" nodeType="afterEffect">
                                  <p:stCondLst>
                                    <p:cond delay="200"/>
                                  </p:stCondLst>
                                  <p:childTnLst>
                                    <p:set>
                                      <p:cBhvr>
                                        <p:cTn id="35" dur="1" fill="hold">
                                          <p:stCondLst>
                                            <p:cond delay="0"/>
                                          </p:stCondLst>
                                        </p:cTn>
                                        <p:tgtEl>
                                          <p:spTgt spid="666659"/>
                                        </p:tgtEl>
                                        <p:attrNameLst>
                                          <p:attrName>style.visibility</p:attrName>
                                        </p:attrNameLst>
                                      </p:cBhvr>
                                      <p:to>
                                        <p:strVal val="visible"/>
                                      </p:to>
                                    </p:set>
                                  </p:childTnLst>
                                </p:cTn>
                              </p:par>
                            </p:childTnLst>
                          </p:cTn>
                        </p:par>
                        <p:par>
                          <p:cTn id="36" fill="hold">
                            <p:stCondLst>
                              <p:cond delay="200"/>
                            </p:stCondLst>
                            <p:childTnLst>
                              <p:par>
                                <p:cTn id="37" presetID="1" presetClass="entr" presetSubtype="0" fill="hold" grpId="0" nodeType="afterEffect">
                                  <p:stCondLst>
                                    <p:cond delay="200"/>
                                  </p:stCondLst>
                                  <p:childTnLst>
                                    <p:set>
                                      <p:cBhvr>
                                        <p:cTn id="38" dur="1" fill="hold">
                                          <p:stCondLst>
                                            <p:cond delay="0"/>
                                          </p:stCondLst>
                                        </p:cTn>
                                        <p:tgtEl>
                                          <p:spTgt spid="666660"/>
                                        </p:tgtEl>
                                        <p:attrNameLst>
                                          <p:attrName>style.visibility</p:attrName>
                                        </p:attrNameLst>
                                      </p:cBhvr>
                                      <p:to>
                                        <p:strVal val="visible"/>
                                      </p:to>
                                    </p:set>
                                  </p:childTnLst>
                                </p:cTn>
                              </p:par>
                            </p:childTnLst>
                          </p:cTn>
                        </p:par>
                        <p:par>
                          <p:cTn id="39" fill="hold">
                            <p:stCondLst>
                              <p:cond delay="400"/>
                            </p:stCondLst>
                            <p:childTnLst>
                              <p:par>
                                <p:cTn id="40" presetID="1" presetClass="entr" presetSubtype="0" fill="hold" grpId="0" nodeType="afterEffect">
                                  <p:stCondLst>
                                    <p:cond delay="200"/>
                                  </p:stCondLst>
                                  <p:childTnLst>
                                    <p:set>
                                      <p:cBhvr>
                                        <p:cTn id="41" dur="1" fill="hold">
                                          <p:stCondLst>
                                            <p:cond delay="0"/>
                                          </p:stCondLst>
                                        </p:cTn>
                                        <p:tgtEl>
                                          <p:spTgt spid="666661"/>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666669"/>
                                        </p:tgtEl>
                                        <p:attrNameLst>
                                          <p:attrName>style.visibility</p:attrName>
                                        </p:attrNameLst>
                                      </p:cBhvr>
                                      <p:to>
                                        <p:strVal val="visible"/>
                                      </p:to>
                                    </p:set>
                                  </p:childTnLst>
                                </p:cTn>
                              </p:par>
                            </p:childTnLst>
                          </p:cTn>
                        </p:par>
                        <p:par>
                          <p:cTn id="44" fill="hold">
                            <p:stCondLst>
                              <p:cond delay="600"/>
                            </p:stCondLst>
                            <p:childTnLst>
                              <p:par>
                                <p:cTn id="45" presetID="1" presetClass="entr" presetSubtype="0" fill="hold" grpId="0" nodeType="afterEffect">
                                  <p:stCondLst>
                                    <p:cond delay="200"/>
                                  </p:stCondLst>
                                  <p:childTnLst>
                                    <p:set>
                                      <p:cBhvr>
                                        <p:cTn id="46" dur="1" fill="hold">
                                          <p:stCondLst>
                                            <p:cond delay="0"/>
                                          </p:stCondLst>
                                        </p:cTn>
                                        <p:tgtEl>
                                          <p:spTgt spid="666662"/>
                                        </p:tgtEl>
                                        <p:attrNameLst>
                                          <p:attrName>style.visibility</p:attrName>
                                        </p:attrNameLst>
                                      </p:cBhvr>
                                      <p:to>
                                        <p:strVal val="visible"/>
                                      </p:to>
                                    </p:set>
                                  </p:childTnLst>
                                </p:cTn>
                              </p:par>
                            </p:childTnLst>
                          </p:cTn>
                        </p:par>
                        <p:par>
                          <p:cTn id="47" fill="hold">
                            <p:stCondLst>
                              <p:cond delay="800"/>
                            </p:stCondLst>
                            <p:childTnLst>
                              <p:par>
                                <p:cTn id="48" presetID="1" presetClass="entr" presetSubtype="0" fill="hold" grpId="0" nodeType="afterEffect">
                                  <p:stCondLst>
                                    <p:cond delay="200"/>
                                  </p:stCondLst>
                                  <p:childTnLst>
                                    <p:set>
                                      <p:cBhvr>
                                        <p:cTn id="49" dur="1" fill="hold">
                                          <p:stCondLst>
                                            <p:cond delay="0"/>
                                          </p:stCondLst>
                                        </p:cTn>
                                        <p:tgtEl>
                                          <p:spTgt spid="666663"/>
                                        </p:tgtEl>
                                        <p:attrNameLst>
                                          <p:attrName>style.visibility</p:attrName>
                                        </p:attrNameLst>
                                      </p:cBhvr>
                                      <p:to>
                                        <p:strVal val="visible"/>
                                      </p:to>
                                    </p:set>
                                  </p:childTnLst>
                                </p:cTn>
                              </p:par>
                            </p:childTnLst>
                          </p:cTn>
                        </p:par>
                        <p:par>
                          <p:cTn id="50" fill="hold">
                            <p:stCondLst>
                              <p:cond delay="1000"/>
                            </p:stCondLst>
                            <p:childTnLst>
                              <p:par>
                                <p:cTn id="51" presetID="1" presetClass="entr" presetSubtype="0" fill="hold" grpId="0" nodeType="afterEffect">
                                  <p:stCondLst>
                                    <p:cond delay="200"/>
                                  </p:stCondLst>
                                  <p:childTnLst>
                                    <p:set>
                                      <p:cBhvr>
                                        <p:cTn id="52" dur="1" fill="hold">
                                          <p:stCondLst>
                                            <p:cond delay="0"/>
                                          </p:stCondLst>
                                        </p:cTn>
                                        <p:tgtEl>
                                          <p:spTgt spid="66666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66670"/>
                                        </p:tgtEl>
                                        <p:attrNameLst>
                                          <p:attrName>style.visibility</p:attrName>
                                        </p:attrNameLst>
                                      </p:cBhvr>
                                      <p:to>
                                        <p:strVal val="visible"/>
                                      </p:to>
                                    </p:set>
                                  </p:childTnLst>
                                </p:cTn>
                              </p:par>
                            </p:childTnLst>
                          </p:cTn>
                        </p:par>
                        <p:par>
                          <p:cTn id="55" fill="hold">
                            <p:stCondLst>
                              <p:cond delay="1200"/>
                            </p:stCondLst>
                            <p:childTnLst>
                              <p:par>
                                <p:cTn id="56" presetID="1" presetClass="entr" presetSubtype="0" fill="hold" grpId="0" nodeType="afterEffect">
                                  <p:stCondLst>
                                    <p:cond delay="200"/>
                                  </p:stCondLst>
                                  <p:childTnLst>
                                    <p:set>
                                      <p:cBhvr>
                                        <p:cTn id="57" dur="1" fill="hold">
                                          <p:stCondLst>
                                            <p:cond delay="0"/>
                                          </p:stCondLst>
                                        </p:cTn>
                                        <p:tgtEl>
                                          <p:spTgt spid="666665"/>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53" presetClass="exit" presetSubtype="0" fill="hold" nodeType="clickEffect">
                                  <p:stCondLst>
                                    <p:cond delay="0"/>
                                  </p:stCondLst>
                                  <p:childTnLst>
                                    <p:anim calcmode="lin" valueType="num">
                                      <p:cBhvr>
                                        <p:cTn id="61" dur="500"/>
                                        <p:tgtEl>
                                          <p:spTgt spid="666688"/>
                                        </p:tgtEl>
                                        <p:attrNameLst>
                                          <p:attrName>ppt_w</p:attrName>
                                        </p:attrNameLst>
                                      </p:cBhvr>
                                      <p:tavLst>
                                        <p:tav tm="0">
                                          <p:val>
                                            <p:strVal val="ppt_w"/>
                                          </p:val>
                                        </p:tav>
                                        <p:tav tm="100000">
                                          <p:val>
                                            <p:fltVal val="0"/>
                                          </p:val>
                                        </p:tav>
                                      </p:tavLst>
                                    </p:anim>
                                    <p:anim calcmode="lin" valueType="num">
                                      <p:cBhvr>
                                        <p:cTn id="62" dur="500"/>
                                        <p:tgtEl>
                                          <p:spTgt spid="666688"/>
                                        </p:tgtEl>
                                        <p:attrNameLst>
                                          <p:attrName>ppt_h</p:attrName>
                                        </p:attrNameLst>
                                      </p:cBhvr>
                                      <p:tavLst>
                                        <p:tav tm="0">
                                          <p:val>
                                            <p:strVal val="ppt_h"/>
                                          </p:val>
                                        </p:tav>
                                        <p:tav tm="100000">
                                          <p:val>
                                            <p:fltVal val="0"/>
                                          </p:val>
                                        </p:tav>
                                      </p:tavLst>
                                    </p:anim>
                                    <p:animEffect transition="out" filter="fade">
                                      <p:cBhvr>
                                        <p:cTn id="63" dur="500"/>
                                        <p:tgtEl>
                                          <p:spTgt spid="666688"/>
                                        </p:tgtEl>
                                      </p:cBhvr>
                                    </p:animEffect>
                                    <p:set>
                                      <p:cBhvr>
                                        <p:cTn id="64" dur="1" fill="hold">
                                          <p:stCondLst>
                                            <p:cond delay="499"/>
                                          </p:stCondLst>
                                        </p:cTn>
                                        <p:tgtEl>
                                          <p:spTgt spid="666688"/>
                                        </p:tgtEl>
                                        <p:attrNameLst>
                                          <p:attrName>style.visibility</p:attrName>
                                        </p:attrNameLst>
                                      </p:cBhvr>
                                      <p:to>
                                        <p:strVal val="hidden"/>
                                      </p:to>
                                    </p:set>
                                  </p:childTnLst>
                                </p:cTn>
                              </p:par>
                              <p:par>
                                <p:cTn id="65" presetID="1" presetClass="exit" presetSubtype="0" fill="hold" nodeType="withEffect">
                                  <p:stCondLst>
                                    <p:cond delay="0"/>
                                  </p:stCondLst>
                                  <p:childTnLst>
                                    <p:set>
                                      <p:cBhvr>
                                        <p:cTn id="66" dur="1" fill="hold">
                                          <p:stCondLst>
                                            <p:cond delay="0"/>
                                          </p:stCondLst>
                                        </p:cTn>
                                        <p:tgtEl>
                                          <p:spTgt spid="666685"/>
                                        </p:tgtEl>
                                        <p:attrNameLst>
                                          <p:attrName>style.visibility</p:attrName>
                                        </p:attrNameLst>
                                      </p:cBhvr>
                                      <p:to>
                                        <p:strVal val="hidden"/>
                                      </p:to>
                                    </p:set>
                                  </p:childTnLst>
                                </p:cTn>
                              </p:par>
                              <p:par>
                                <p:cTn id="67" presetID="1" presetClass="entr" presetSubtype="0" fill="hold" nodeType="withEffect">
                                  <p:stCondLst>
                                    <p:cond delay="0"/>
                                  </p:stCondLst>
                                  <p:childTnLst>
                                    <p:set>
                                      <p:cBhvr>
                                        <p:cTn id="68" dur="1" fill="hold">
                                          <p:stCondLst>
                                            <p:cond delay="0"/>
                                          </p:stCondLst>
                                        </p:cTn>
                                        <p:tgtEl>
                                          <p:spTgt spid="666666"/>
                                        </p:tgtEl>
                                        <p:attrNameLst>
                                          <p:attrName>style.visibility</p:attrName>
                                        </p:attrNameLst>
                                      </p:cBhvr>
                                      <p:to>
                                        <p:strVal val="visible"/>
                                      </p:to>
                                    </p:set>
                                  </p:childTnLst>
                                </p:cTn>
                              </p:par>
                            </p:childTnLst>
                          </p:cTn>
                        </p:par>
                        <p:par>
                          <p:cTn id="69" fill="hold">
                            <p:stCondLst>
                              <p:cond delay="500"/>
                            </p:stCondLst>
                            <p:childTnLst>
                              <p:par>
                                <p:cTn id="70" presetID="1" presetClass="entr" presetSubtype="0" fill="hold" grpId="0" nodeType="afterEffect">
                                  <p:stCondLst>
                                    <p:cond delay="0"/>
                                  </p:stCondLst>
                                  <p:childTnLst>
                                    <p:set>
                                      <p:cBhvr>
                                        <p:cTn id="71" dur="1" fill="hold">
                                          <p:stCondLst>
                                            <p:cond delay="499"/>
                                          </p:stCondLst>
                                        </p:cTn>
                                        <p:tgtEl>
                                          <p:spTgt spid="666638"/>
                                        </p:tgtEl>
                                        <p:attrNameLst>
                                          <p:attrName>style.visibility</p:attrName>
                                        </p:attrNameLst>
                                      </p:cBhvr>
                                      <p:to>
                                        <p:strVal val="visible"/>
                                      </p:to>
                                    </p:set>
                                  </p:childTnLst>
                                  <p:subTnLst>
                                    <p:set>
                                      <p:cBhvr override="childStyle">
                                        <p:cTn dur="1" fill="hold" display="0" masterRel="nextClick" afterEffect="1"/>
                                        <p:tgtEl>
                                          <p:spTgt spid="666638"/>
                                        </p:tgtEl>
                                        <p:attrNameLst>
                                          <p:attrName>style.visibility</p:attrName>
                                        </p:attrNameLst>
                                      </p:cBhvr>
                                      <p:to>
                                        <p:strVal val="hidden"/>
                                      </p:to>
                                    </p:set>
                                  </p:sub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499"/>
                                          </p:stCondLst>
                                        </p:cTn>
                                        <p:tgtEl>
                                          <p:spTgt spid="666646"/>
                                        </p:tgtEl>
                                        <p:attrNameLst>
                                          <p:attrName>style.visibility</p:attrName>
                                        </p:attrNameLst>
                                      </p:cBhvr>
                                      <p:to>
                                        <p:strVal val="visible"/>
                                      </p:to>
                                    </p:set>
                                  </p:childTnLst>
                                </p:cTn>
                              </p:par>
                            </p:childTnLst>
                          </p:cTn>
                        </p:par>
                        <p:par>
                          <p:cTn id="76" fill="hold">
                            <p:stCondLst>
                              <p:cond delay="500"/>
                            </p:stCondLst>
                            <p:childTnLst>
                              <p:par>
                                <p:cTn id="77" presetID="1" presetClass="entr" presetSubtype="0" fill="hold" grpId="0" nodeType="afterEffect">
                                  <p:stCondLst>
                                    <p:cond delay="0"/>
                                  </p:stCondLst>
                                  <p:childTnLst>
                                    <p:set>
                                      <p:cBhvr>
                                        <p:cTn id="78" dur="1" fill="hold">
                                          <p:stCondLst>
                                            <p:cond delay="499"/>
                                          </p:stCondLst>
                                        </p:cTn>
                                        <p:tgtEl>
                                          <p:spTgt spid="666640"/>
                                        </p:tgtEl>
                                        <p:attrNameLst>
                                          <p:attrName>style.visibility</p:attrName>
                                        </p:attrNameLst>
                                      </p:cBhvr>
                                      <p:to>
                                        <p:strVal val="visible"/>
                                      </p:to>
                                    </p:set>
                                  </p:childTnLst>
                                  <p:subTnLst>
                                    <p:set>
                                      <p:cBhvr override="childStyle">
                                        <p:cTn dur="1" fill="hold" display="0" masterRel="nextClick" afterEffect="1"/>
                                        <p:tgtEl>
                                          <p:spTgt spid="666640"/>
                                        </p:tgtEl>
                                        <p:attrNameLst>
                                          <p:attrName>style.visibility</p:attrName>
                                        </p:attrNameLst>
                                      </p:cBhvr>
                                      <p:to>
                                        <p:strVal val="hidden"/>
                                      </p:to>
                                    </p:set>
                                  </p:sub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499"/>
                                          </p:stCondLst>
                                        </p:cTn>
                                        <p:tgtEl>
                                          <p:spTgt spid="666648"/>
                                        </p:tgtEl>
                                        <p:attrNameLst>
                                          <p:attrName>style.visibility</p:attrName>
                                        </p:attrNameLst>
                                      </p:cBhvr>
                                      <p:to>
                                        <p:strVal val="visible"/>
                                      </p:to>
                                    </p:set>
                                  </p:childTnLst>
                                </p:cTn>
                              </p:par>
                            </p:childTnLst>
                          </p:cTn>
                        </p:par>
                        <p:par>
                          <p:cTn id="83" fill="hold">
                            <p:stCondLst>
                              <p:cond delay="500"/>
                            </p:stCondLst>
                            <p:childTnLst>
                              <p:par>
                                <p:cTn id="84" presetID="1" presetClass="entr" presetSubtype="0" fill="hold" grpId="0" nodeType="afterEffect">
                                  <p:stCondLst>
                                    <p:cond delay="0"/>
                                  </p:stCondLst>
                                  <p:childTnLst>
                                    <p:set>
                                      <p:cBhvr>
                                        <p:cTn id="85" dur="1" fill="hold">
                                          <p:stCondLst>
                                            <p:cond delay="0"/>
                                          </p:stCondLst>
                                        </p:cTn>
                                        <p:tgtEl>
                                          <p:spTgt spid="666671"/>
                                        </p:tgtEl>
                                        <p:attrNameLst>
                                          <p:attrName>style.visibility</p:attrName>
                                        </p:attrNameLst>
                                      </p:cBhvr>
                                      <p:to>
                                        <p:strVal val="visible"/>
                                      </p:to>
                                    </p:set>
                                  </p:childTnLst>
                                </p:cTn>
                              </p:par>
                            </p:childTnLst>
                          </p:cTn>
                        </p:par>
                        <p:par>
                          <p:cTn id="86" fill="hold">
                            <p:stCondLst>
                              <p:cond delay="500"/>
                            </p:stCondLst>
                            <p:childTnLst>
                              <p:par>
                                <p:cTn id="87" presetID="1" presetClass="entr" presetSubtype="0" fill="hold" grpId="0" nodeType="afterEffect">
                                  <p:stCondLst>
                                    <p:cond delay="0"/>
                                  </p:stCondLst>
                                  <p:childTnLst>
                                    <p:set>
                                      <p:cBhvr>
                                        <p:cTn id="88" dur="1" fill="hold">
                                          <p:stCondLst>
                                            <p:cond delay="499"/>
                                          </p:stCondLst>
                                        </p:cTn>
                                        <p:tgtEl>
                                          <p:spTgt spid="666641"/>
                                        </p:tgtEl>
                                        <p:attrNameLst>
                                          <p:attrName>style.visibility</p:attrName>
                                        </p:attrNameLst>
                                      </p:cBhvr>
                                      <p:to>
                                        <p:strVal val="visible"/>
                                      </p:to>
                                    </p:set>
                                  </p:childTnLst>
                                  <p:subTnLst>
                                    <p:set>
                                      <p:cBhvr override="childStyle">
                                        <p:cTn dur="1" fill="hold" display="0" masterRel="nextClick" afterEffect="1"/>
                                        <p:tgtEl>
                                          <p:spTgt spid="666641"/>
                                        </p:tgtEl>
                                        <p:attrNameLst>
                                          <p:attrName>style.visibility</p:attrName>
                                        </p:attrNameLst>
                                      </p:cBhvr>
                                      <p:to>
                                        <p:strVal val="hidden"/>
                                      </p:to>
                                    </p:set>
                                  </p:sub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499"/>
                                          </p:stCondLst>
                                        </p:cTn>
                                        <p:tgtEl>
                                          <p:spTgt spid="666642"/>
                                        </p:tgtEl>
                                        <p:attrNameLst>
                                          <p:attrName>style.visibility</p:attrName>
                                        </p:attrNameLst>
                                      </p:cBhvr>
                                      <p:to>
                                        <p:strVal val="visible"/>
                                      </p:to>
                                    </p:set>
                                  </p:childTnLst>
                                  <p:subTnLst>
                                    <p:set>
                                      <p:cBhvr override="childStyle">
                                        <p:cTn dur="1" fill="hold" display="0" masterRel="nextClick" afterEffect="1"/>
                                        <p:tgtEl>
                                          <p:spTgt spid="666642"/>
                                        </p:tgtEl>
                                        <p:attrNameLst>
                                          <p:attrName>style.visibility</p:attrName>
                                        </p:attrNameLst>
                                      </p:cBhvr>
                                      <p:to>
                                        <p:strVal val="hidden"/>
                                      </p:to>
                                    </p:set>
                                  </p:subTnLst>
                                </p:cTn>
                              </p:par>
                            </p:childTnLst>
                          </p:cTn>
                        </p:par>
                      </p:childTnLst>
                    </p:cTn>
                  </p:par>
                  <p:par>
                    <p:cTn id="93" fill="hold">
                      <p:stCondLst>
                        <p:cond delay="indefinite"/>
                      </p:stCondLst>
                      <p:childTnLst>
                        <p:par>
                          <p:cTn id="94" fill="hold">
                            <p:stCondLst>
                              <p:cond delay="0"/>
                            </p:stCondLst>
                            <p:childTnLst>
                              <p:par>
                                <p:cTn id="95" presetID="3" presetClass="emph" presetSubtype="2" fill="hold" grpId="1" nodeType="clickEffect">
                                  <p:stCondLst>
                                    <p:cond delay="0"/>
                                  </p:stCondLst>
                                  <p:childTnLst>
                                    <p:animClr clrSpc="rgb" dir="cw">
                                      <p:cBhvr override="childStyle">
                                        <p:cTn id="96" dur="100" fill="hold"/>
                                        <p:tgtEl>
                                          <p:spTgt spid="666663"/>
                                        </p:tgtEl>
                                        <p:attrNameLst>
                                          <p:attrName>style.color</p:attrName>
                                        </p:attrNameLst>
                                      </p:cBhvr>
                                      <p:to>
                                        <a:srgbClr val="FF0000"/>
                                      </p:to>
                                    </p:animClr>
                                  </p:childTnLst>
                                </p:cTn>
                              </p:par>
                            </p:childTnLst>
                          </p:cTn>
                        </p:par>
                        <p:par>
                          <p:cTn id="97" fill="hold">
                            <p:stCondLst>
                              <p:cond delay="100"/>
                            </p:stCondLst>
                            <p:childTnLst>
                              <p:par>
                                <p:cTn id="98" presetID="10" presetClass="emph" presetSubtype="0" fill="hold" grpId="3" nodeType="afterEffect">
                                  <p:stCondLst>
                                    <p:cond delay="0"/>
                                  </p:stCondLst>
                                  <p:childTnLst>
                                    <p:anim calcmode="discrete" valueType="str">
                                      <p:cBhvr override="childStyle">
                                        <p:cTn id="99" dur="1000" fill="hold"/>
                                        <p:tgtEl>
                                          <p:spTgt spid="666663"/>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0" fill="hold">
                            <p:stCondLst>
                              <p:cond delay="1100"/>
                            </p:stCondLst>
                            <p:childTnLst>
                              <p:par>
                                <p:cTn id="101" presetID="5" presetClass="emph" presetSubtype="1" grpId="4" nodeType="afterEffect">
                                  <p:stCondLst>
                                    <p:cond delay="0"/>
                                  </p:stCondLst>
                                  <p:childTnLst>
                                    <p:set>
                                      <p:cBhvr override="childStyle">
                                        <p:cTn id="102" dur="indefinite"/>
                                        <p:tgtEl>
                                          <p:spTgt spid="666663"/>
                                        </p:tgtEl>
                                        <p:attrNameLst>
                                          <p:attrName>style.fontStyle</p:attrName>
                                        </p:attrNameLst>
                                      </p:cBhvr>
                                      <p:to>
                                        <p:strVal val="normal"/>
                                      </p:to>
                                    </p:set>
                                    <p:set>
                                      <p:cBhvr override="childStyle">
                                        <p:cTn id="103" dur="indefinite"/>
                                        <p:tgtEl>
                                          <p:spTgt spid="666663"/>
                                        </p:tgtEl>
                                        <p:attrNameLst>
                                          <p:attrName>style.fontWeight</p:attrName>
                                        </p:attrNameLst>
                                      </p:cBhvr>
                                      <p:to>
                                        <p:strVal val="bold"/>
                                      </p:to>
                                    </p:set>
                                    <p:set>
                                      <p:cBhvr override="childStyle">
                                        <p:cTn id="104" dur="indefinite"/>
                                        <p:tgtEl>
                                          <p:spTgt spid="666663"/>
                                        </p:tgtEl>
                                        <p:attrNameLst>
                                          <p:attrName>style.textDecorationUnderline</p:attrName>
                                        </p:attrNameLst>
                                      </p:cBhvr>
                                      <p:to>
                                        <p:strVal val="false"/>
                                      </p:to>
                                    </p:set>
                                  </p:childTnLst>
                                </p:cTn>
                              </p:par>
                            </p:childTnLst>
                          </p:cTn>
                        </p:par>
                        <p:par>
                          <p:cTn id="105" fill="hold">
                            <p:stCondLst>
                              <p:cond delay="1100"/>
                            </p:stCondLst>
                            <p:childTnLst>
                              <p:par>
                                <p:cTn id="106" presetID="3" presetClass="emph" presetSubtype="2" fill="hold" grpId="2" nodeType="afterEffect">
                                  <p:stCondLst>
                                    <p:cond delay="0"/>
                                  </p:stCondLst>
                                  <p:childTnLst>
                                    <p:animClr clrSpc="rgb" dir="cw">
                                      <p:cBhvr override="childStyle">
                                        <p:cTn id="107" dur="100" fill="hold"/>
                                        <p:tgtEl>
                                          <p:spTgt spid="666663"/>
                                        </p:tgtEl>
                                        <p:attrNameLst>
                                          <p:attrName>style.color</p:attrName>
                                        </p:attrNameLst>
                                      </p:cBhvr>
                                      <p:to>
                                        <a:srgbClr val="000000"/>
                                      </p:to>
                                    </p:animClr>
                                  </p:childTnLst>
                                </p:cTn>
                              </p:par>
                            </p:childTnLst>
                          </p:cTn>
                        </p:par>
                        <p:par>
                          <p:cTn id="108" fill="hold">
                            <p:stCondLst>
                              <p:cond delay="1200"/>
                            </p:stCondLst>
                            <p:childTnLst>
                              <p:par>
                                <p:cTn id="109" presetID="1" presetClass="entr" presetSubtype="0" fill="hold" grpId="0" nodeType="afterEffect">
                                  <p:stCondLst>
                                    <p:cond delay="0"/>
                                  </p:stCondLst>
                                  <p:childTnLst>
                                    <p:set>
                                      <p:cBhvr>
                                        <p:cTn id="110" dur="1" fill="hold">
                                          <p:stCondLst>
                                            <p:cond delay="499"/>
                                          </p:stCondLst>
                                        </p:cTn>
                                        <p:tgtEl>
                                          <p:spTgt spid="666644"/>
                                        </p:tgtEl>
                                        <p:attrNameLst>
                                          <p:attrName>style.visibility</p:attrName>
                                        </p:attrNameLst>
                                      </p:cBhvr>
                                      <p:to>
                                        <p:strVal val="visible"/>
                                      </p:to>
                                    </p:set>
                                  </p:childTnLst>
                                  <p:subTnLst>
                                    <p:set>
                                      <p:cBhvr override="childStyle">
                                        <p:cTn dur="1" fill="hold" display="0" masterRel="nextClick" afterEffect="1"/>
                                        <p:tgtEl>
                                          <p:spTgt spid="666644"/>
                                        </p:tgtEl>
                                        <p:attrNameLst>
                                          <p:attrName>style.visibility</p:attrName>
                                        </p:attrNameLst>
                                      </p:cBhvr>
                                      <p:to>
                                        <p:strVal val="hidden"/>
                                      </p:to>
                                    </p:set>
                                  </p:sub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499"/>
                                          </p:stCondLst>
                                        </p:cTn>
                                        <p:tgtEl>
                                          <p:spTgt spid="666649"/>
                                        </p:tgtEl>
                                        <p:attrNameLst>
                                          <p:attrName>style.visibility</p:attrName>
                                        </p:attrNameLst>
                                      </p:cBhvr>
                                      <p:to>
                                        <p:strVal val="visible"/>
                                      </p:to>
                                    </p:set>
                                  </p:childTnLst>
                                </p:cTn>
                              </p:par>
                            </p:childTnLst>
                          </p:cTn>
                        </p:par>
                        <p:par>
                          <p:cTn id="115" fill="hold">
                            <p:stCondLst>
                              <p:cond delay="500"/>
                            </p:stCondLst>
                            <p:childTnLst>
                              <p:par>
                                <p:cTn id="116" presetID="1" presetClass="entr" presetSubtype="0" fill="hold" grpId="1" nodeType="afterEffect">
                                  <p:stCondLst>
                                    <p:cond delay="0"/>
                                  </p:stCondLst>
                                  <p:childTnLst>
                                    <p:set>
                                      <p:cBhvr>
                                        <p:cTn id="117" dur="1" fill="hold">
                                          <p:stCondLst>
                                            <p:cond delay="0"/>
                                          </p:stCondLst>
                                        </p:cTn>
                                        <p:tgtEl>
                                          <p:spTgt spid="666638"/>
                                        </p:tgtEl>
                                        <p:attrNameLst>
                                          <p:attrName>style.visibility</p:attrName>
                                        </p:attrNameLst>
                                      </p:cBhvr>
                                      <p:to>
                                        <p:strVal val="visible"/>
                                      </p:to>
                                    </p:set>
                                  </p:childTnLst>
                                  <p:subTnLst>
                                    <p:set>
                                      <p:cBhvr override="childStyle">
                                        <p:cTn dur="1" fill="hold" display="0" masterRel="nextClick" afterEffect="1"/>
                                        <p:tgtEl>
                                          <p:spTgt spid="666638"/>
                                        </p:tgtEl>
                                        <p:attrNameLst>
                                          <p:attrName>style.visibility</p:attrName>
                                        </p:attrNameLst>
                                      </p:cBhvr>
                                      <p:to>
                                        <p:strVal val="hidden"/>
                                      </p:to>
                                    </p:set>
                                  </p:subTnLst>
                                </p:cTn>
                              </p:par>
                            </p:childTnLst>
                          </p:cTn>
                        </p:par>
                      </p:childTnLst>
                    </p:cTn>
                  </p:par>
                  <p:par>
                    <p:cTn id="118" fill="hold">
                      <p:stCondLst>
                        <p:cond delay="indefinite"/>
                      </p:stCondLst>
                      <p:childTnLst>
                        <p:par>
                          <p:cTn id="119" fill="hold">
                            <p:stCondLst>
                              <p:cond delay="0"/>
                            </p:stCondLst>
                            <p:childTnLst>
                              <p:par>
                                <p:cTn id="120" presetID="1" presetClass="entr" presetSubtype="0" fill="hold" grpId="0" nodeType="clickEffect">
                                  <p:stCondLst>
                                    <p:cond delay="0"/>
                                  </p:stCondLst>
                                  <p:childTnLst>
                                    <p:set>
                                      <p:cBhvr>
                                        <p:cTn id="121" dur="1" fill="hold">
                                          <p:stCondLst>
                                            <p:cond delay="499"/>
                                          </p:stCondLst>
                                        </p:cTn>
                                        <p:tgtEl>
                                          <p:spTgt spid="666650"/>
                                        </p:tgtEl>
                                        <p:attrNameLst>
                                          <p:attrName>style.visibility</p:attrName>
                                        </p:attrNameLst>
                                      </p:cBhvr>
                                      <p:to>
                                        <p:strVal val="visible"/>
                                      </p:to>
                                    </p:set>
                                  </p:childTnLst>
                                </p:cTn>
                              </p:par>
                            </p:childTnLst>
                          </p:cTn>
                        </p:par>
                        <p:par>
                          <p:cTn id="122" fill="hold">
                            <p:stCondLst>
                              <p:cond delay="500"/>
                            </p:stCondLst>
                            <p:childTnLst>
                              <p:par>
                                <p:cTn id="123" presetID="1" presetClass="entr" presetSubtype="0" fill="hold" grpId="1" nodeType="afterEffect">
                                  <p:stCondLst>
                                    <p:cond delay="0"/>
                                  </p:stCondLst>
                                  <p:childTnLst>
                                    <p:set>
                                      <p:cBhvr>
                                        <p:cTn id="124" dur="1" fill="hold">
                                          <p:stCondLst>
                                            <p:cond delay="0"/>
                                          </p:stCondLst>
                                        </p:cTn>
                                        <p:tgtEl>
                                          <p:spTgt spid="666640"/>
                                        </p:tgtEl>
                                        <p:attrNameLst>
                                          <p:attrName>style.visibility</p:attrName>
                                        </p:attrNameLst>
                                      </p:cBhvr>
                                      <p:to>
                                        <p:strVal val="visible"/>
                                      </p:to>
                                    </p:set>
                                  </p:childTnLst>
                                  <p:subTnLst>
                                    <p:set>
                                      <p:cBhvr override="childStyle">
                                        <p:cTn dur="1" fill="hold" display="0" masterRel="nextClick" afterEffect="1"/>
                                        <p:tgtEl>
                                          <p:spTgt spid="666640"/>
                                        </p:tgtEl>
                                        <p:attrNameLst>
                                          <p:attrName>style.visibility</p:attrName>
                                        </p:attrNameLst>
                                      </p:cBhvr>
                                      <p:to>
                                        <p:strVal val="hidden"/>
                                      </p:to>
                                    </p:set>
                                  </p:subTnLst>
                                </p:cTn>
                              </p:par>
                            </p:childTnLst>
                          </p:cTn>
                        </p:par>
                      </p:childTnLst>
                    </p:cTn>
                  </p:par>
                  <p:par>
                    <p:cTn id="125" fill="hold">
                      <p:stCondLst>
                        <p:cond delay="indefinite"/>
                      </p:stCondLst>
                      <p:childTnLst>
                        <p:par>
                          <p:cTn id="126" fill="hold">
                            <p:stCondLst>
                              <p:cond delay="0"/>
                            </p:stCondLst>
                            <p:childTnLst>
                              <p:par>
                                <p:cTn id="127" presetID="1" presetClass="entr" presetSubtype="0" fill="hold" grpId="0" nodeType="clickEffect">
                                  <p:stCondLst>
                                    <p:cond delay="0"/>
                                  </p:stCondLst>
                                  <p:childTnLst>
                                    <p:set>
                                      <p:cBhvr>
                                        <p:cTn id="128" dur="1" fill="hold">
                                          <p:stCondLst>
                                            <p:cond delay="499"/>
                                          </p:stCondLst>
                                        </p:cTn>
                                        <p:tgtEl>
                                          <p:spTgt spid="666651"/>
                                        </p:tgtEl>
                                        <p:attrNameLst>
                                          <p:attrName>style.visibility</p:attrName>
                                        </p:attrNameLst>
                                      </p:cBhvr>
                                      <p:to>
                                        <p:strVal val="visible"/>
                                      </p:to>
                                    </p:set>
                                  </p:childTnLst>
                                </p:cTn>
                              </p:par>
                            </p:childTnLst>
                          </p:cTn>
                        </p:par>
                        <p:par>
                          <p:cTn id="129" fill="hold">
                            <p:stCondLst>
                              <p:cond delay="500"/>
                            </p:stCondLst>
                            <p:childTnLst>
                              <p:par>
                                <p:cTn id="130" presetID="1" presetClass="exit" presetSubtype="0" fill="hold" grpId="1" nodeType="afterEffect">
                                  <p:stCondLst>
                                    <p:cond delay="0"/>
                                  </p:stCondLst>
                                  <p:childTnLst>
                                    <p:set>
                                      <p:cBhvr>
                                        <p:cTn id="131" dur="1" fill="hold">
                                          <p:stCondLst>
                                            <p:cond delay="0"/>
                                          </p:stCondLst>
                                        </p:cTn>
                                        <p:tgtEl>
                                          <p:spTgt spid="666671"/>
                                        </p:tgtEl>
                                        <p:attrNameLst>
                                          <p:attrName>style.visibility</p:attrName>
                                        </p:attrNameLst>
                                      </p:cBhvr>
                                      <p:to>
                                        <p:strVal val="hidden"/>
                                      </p:to>
                                    </p:set>
                                  </p:childTnLst>
                                </p:cTn>
                              </p:par>
                              <p:par>
                                <p:cTn id="132" presetID="1" presetClass="entr" presetSubtype="0" fill="hold" grpId="0" nodeType="withEffect">
                                  <p:stCondLst>
                                    <p:cond delay="0"/>
                                  </p:stCondLst>
                                  <p:childTnLst>
                                    <p:set>
                                      <p:cBhvr>
                                        <p:cTn id="133" dur="1" fill="hold">
                                          <p:stCondLst>
                                            <p:cond delay="0"/>
                                          </p:stCondLst>
                                        </p:cTn>
                                        <p:tgtEl>
                                          <p:spTgt spid="666672"/>
                                        </p:tgtEl>
                                        <p:attrNameLst>
                                          <p:attrName>style.visibility</p:attrName>
                                        </p:attrNameLst>
                                      </p:cBhvr>
                                      <p:to>
                                        <p:strVal val="visible"/>
                                      </p:to>
                                    </p:set>
                                  </p:childTnLst>
                                </p:cTn>
                              </p:par>
                            </p:childTnLst>
                          </p:cTn>
                        </p:par>
                        <p:par>
                          <p:cTn id="134" fill="hold">
                            <p:stCondLst>
                              <p:cond delay="500"/>
                            </p:stCondLst>
                            <p:childTnLst>
                              <p:par>
                                <p:cTn id="135" presetID="1" presetClass="entr" presetSubtype="0" fill="hold" grpId="1" nodeType="afterEffect">
                                  <p:stCondLst>
                                    <p:cond delay="0"/>
                                  </p:stCondLst>
                                  <p:childTnLst>
                                    <p:set>
                                      <p:cBhvr>
                                        <p:cTn id="136" dur="1" fill="hold">
                                          <p:stCondLst>
                                            <p:cond delay="0"/>
                                          </p:stCondLst>
                                        </p:cTn>
                                        <p:tgtEl>
                                          <p:spTgt spid="666641"/>
                                        </p:tgtEl>
                                        <p:attrNameLst>
                                          <p:attrName>style.visibility</p:attrName>
                                        </p:attrNameLst>
                                      </p:cBhvr>
                                      <p:to>
                                        <p:strVal val="visible"/>
                                      </p:to>
                                    </p:set>
                                  </p:childTnLst>
                                  <p:subTnLst>
                                    <p:set>
                                      <p:cBhvr override="childStyle">
                                        <p:cTn dur="1" fill="hold" display="0" masterRel="nextClick" afterEffect="1"/>
                                        <p:tgtEl>
                                          <p:spTgt spid="666641"/>
                                        </p:tgtEl>
                                        <p:attrNameLst>
                                          <p:attrName>style.visibility</p:attrName>
                                        </p:attrNameLst>
                                      </p:cBhvr>
                                      <p:to>
                                        <p:strVal val="hidden"/>
                                      </p:to>
                                    </p:set>
                                  </p:subTnLst>
                                </p:cTn>
                              </p:par>
                            </p:childTnLst>
                          </p:cTn>
                        </p:par>
                      </p:childTnLst>
                    </p:cTn>
                  </p:par>
                  <p:par>
                    <p:cTn id="137" fill="hold">
                      <p:stCondLst>
                        <p:cond delay="indefinite"/>
                      </p:stCondLst>
                      <p:childTnLst>
                        <p:par>
                          <p:cTn id="138" fill="hold">
                            <p:stCondLst>
                              <p:cond delay="0"/>
                            </p:stCondLst>
                            <p:childTnLst>
                              <p:par>
                                <p:cTn id="139" presetID="1" presetClass="entr" presetSubtype="0" fill="hold" grpId="1" nodeType="clickEffect">
                                  <p:stCondLst>
                                    <p:cond delay="0"/>
                                  </p:stCondLst>
                                  <p:childTnLst>
                                    <p:set>
                                      <p:cBhvr>
                                        <p:cTn id="140" dur="1" fill="hold">
                                          <p:stCondLst>
                                            <p:cond delay="0"/>
                                          </p:stCondLst>
                                        </p:cTn>
                                        <p:tgtEl>
                                          <p:spTgt spid="666642"/>
                                        </p:tgtEl>
                                        <p:attrNameLst>
                                          <p:attrName>style.visibility</p:attrName>
                                        </p:attrNameLst>
                                      </p:cBhvr>
                                      <p:to>
                                        <p:strVal val="visible"/>
                                      </p:to>
                                    </p:set>
                                  </p:childTnLst>
                                  <p:subTnLst>
                                    <p:set>
                                      <p:cBhvr override="childStyle">
                                        <p:cTn dur="1" fill="hold" display="0" masterRel="nextClick" afterEffect="1"/>
                                        <p:tgtEl>
                                          <p:spTgt spid="666642"/>
                                        </p:tgtEl>
                                        <p:attrNameLst>
                                          <p:attrName>style.visibility</p:attrName>
                                        </p:attrNameLst>
                                      </p:cBhvr>
                                      <p:to>
                                        <p:strVal val="hidden"/>
                                      </p:to>
                                    </p:set>
                                  </p:subTnLst>
                                </p:cTn>
                              </p:par>
                            </p:childTnLst>
                          </p:cTn>
                        </p:par>
                      </p:childTnLst>
                    </p:cTn>
                  </p:par>
                  <p:par>
                    <p:cTn id="141" fill="hold">
                      <p:stCondLst>
                        <p:cond delay="indefinite"/>
                      </p:stCondLst>
                      <p:childTnLst>
                        <p:par>
                          <p:cTn id="142" fill="hold">
                            <p:stCondLst>
                              <p:cond delay="0"/>
                            </p:stCondLst>
                            <p:childTnLst>
                              <p:par>
                                <p:cTn id="143" presetID="3" presetClass="emph" presetSubtype="2" fill="hold" grpId="1" nodeType="clickEffect">
                                  <p:stCondLst>
                                    <p:cond delay="0"/>
                                  </p:stCondLst>
                                  <p:childTnLst>
                                    <p:animClr clrSpc="rgb" dir="cw">
                                      <p:cBhvr override="childStyle">
                                        <p:cTn id="144" dur="100" fill="hold"/>
                                        <p:tgtEl>
                                          <p:spTgt spid="666664"/>
                                        </p:tgtEl>
                                        <p:attrNameLst>
                                          <p:attrName>style.color</p:attrName>
                                        </p:attrNameLst>
                                      </p:cBhvr>
                                      <p:to>
                                        <a:srgbClr val="FF0000"/>
                                      </p:to>
                                    </p:animClr>
                                  </p:childTnLst>
                                </p:cTn>
                              </p:par>
                            </p:childTnLst>
                          </p:cTn>
                        </p:par>
                        <p:par>
                          <p:cTn id="145" fill="hold">
                            <p:stCondLst>
                              <p:cond delay="100"/>
                            </p:stCondLst>
                            <p:childTnLst>
                              <p:par>
                                <p:cTn id="146" presetID="10" presetClass="emph" presetSubtype="0" fill="hold" grpId="4" nodeType="afterEffect">
                                  <p:stCondLst>
                                    <p:cond delay="0"/>
                                  </p:stCondLst>
                                  <p:childTnLst>
                                    <p:anim calcmode="discrete" valueType="str">
                                      <p:cBhvr override="childStyle">
                                        <p:cTn id="147" dur="1000" fill="hold"/>
                                        <p:tgtEl>
                                          <p:spTgt spid="666664"/>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48" fill="hold">
                            <p:stCondLst>
                              <p:cond delay="1100"/>
                            </p:stCondLst>
                            <p:childTnLst>
                              <p:par>
                                <p:cTn id="149" presetID="5" presetClass="emph" presetSubtype="1" grpId="3" nodeType="afterEffect">
                                  <p:stCondLst>
                                    <p:cond delay="0"/>
                                  </p:stCondLst>
                                  <p:childTnLst>
                                    <p:set>
                                      <p:cBhvr override="childStyle">
                                        <p:cTn id="150" dur="indefinite"/>
                                        <p:tgtEl>
                                          <p:spTgt spid="666664"/>
                                        </p:tgtEl>
                                        <p:attrNameLst>
                                          <p:attrName>style.fontStyle</p:attrName>
                                        </p:attrNameLst>
                                      </p:cBhvr>
                                      <p:to>
                                        <p:strVal val="normal"/>
                                      </p:to>
                                    </p:set>
                                    <p:set>
                                      <p:cBhvr override="childStyle">
                                        <p:cTn id="151" dur="indefinite"/>
                                        <p:tgtEl>
                                          <p:spTgt spid="666664"/>
                                        </p:tgtEl>
                                        <p:attrNameLst>
                                          <p:attrName>style.fontWeight</p:attrName>
                                        </p:attrNameLst>
                                      </p:cBhvr>
                                      <p:to>
                                        <p:strVal val="bold"/>
                                      </p:to>
                                    </p:set>
                                    <p:set>
                                      <p:cBhvr override="childStyle">
                                        <p:cTn id="152" dur="indefinite"/>
                                        <p:tgtEl>
                                          <p:spTgt spid="666664"/>
                                        </p:tgtEl>
                                        <p:attrNameLst>
                                          <p:attrName>style.textDecorationUnderline</p:attrName>
                                        </p:attrNameLst>
                                      </p:cBhvr>
                                      <p:to>
                                        <p:strVal val="false"/>
                                      </p:to>
                                    </p:set>
                                  </p:childTnLst>
                                </p:cTn>
                              </p:par>
                            </p:childTnLst>
                          </p:cTn>
                        </p:par>
                        <p:par>
                          <p:cTn id="153" fill="hold">
                            <p:stCondLst>
                              <p:cond delay="1100"/>
                            </p:stCondLst>
                            <p:childTnLst>
                              <p:par>
                                <p:cTn id="154" presetID="3" presetClass="emph" presetSubtype="2" fill="hold" grpId="2" nodeType="afterEffect">
                                  <p:stCondLst>
                                    <p:cond delay="0"/>
                                  </p:stCondLst>
                                  <p:childTnLst>
                                    <p:animClr clrSpc="rgb" dir="cw">
                                      <p:cBhvr override="childStyle">
                                        <p:cTn id="155" dur="100" fill="hold"/>
                                        <p:tgtEl>
                                          <p:spTgt spid="666664"/>
                                        </p:tgtEl>
                                        <p:attrNameLst>
                                          <p:attrName>style.color</p:attrName>
                                        </p:attrNameLst>
                                      </p:cBhvr>
                                      <p:to>
                                        <a:srgbClr val="000000"/>
                                      </p:to>
                                    </p:animClr>
                                  </p:childTnLst>
                                </p:cTn>
                              </p:par>
                            </p:childTnLst>
                          </p:cTn>
                        </p:par>
                        <p:par>
                          <p:cTn id="156" fill="hold">
                            <p:stCondLst>
                              <p:cond delay="1200"/>
                            </p:stCondLst>
                            <p:childTnLst>
                              <p:par>
                                <p:cTn id="157" presetID="1" presetClass="entr" presetSubtype="0" fill="hold" grpId="1" nodeType="afterEffect">
                                  <p:stCondLst>
                                    <p:cond delay="0"/>
                                  </p:stCondLst>
                                  <p:childTnLst>
                                    <p:set>
                                      <p:cBhvr>
                                        <p:cTn id="158" dur="1" fill="hold">
                                          <p:stCondLst>
                                            <p:cond delay="0"/>
                                          </p:stCondLst>
                                        </p:cTn>
                                        <p:tgtEl>
                                          <p:spTgt spid="666644"/>
                                        </p:tgtEl>
                                        <p:attrNameLst>
                                          <p:attrName>style.visibility</p:attrName>
                                        </p:attrNameLst>
                                      </p:cBhvr>
                                      <p:to>
                                        <p:strVal val="visible"/>
                                      </p:to>
                                    </p:set>
                                  </p:childTnLst>
                                  <p:subTnLst>
                                    <p:set>
                                      <p:cBhvr override="childStyle">
                                        <p:cTn dur="1" fill="hold" display="0" masterRel="nextClick" afterEffect="1"/>
                                        <p:tgtEl>
                                          <p:spTgt spid="666644"/>
                                        </p:tgtEl>
                                        <p:attrNameLst>
                                          <p:attrName>style.visibility</p:attrName>
                                        </p:attrNameLst>
                                      </p:cBhvr>
                                      <p:to>
                                        <p:strVal val="hidden"/>
                                      </p:to>
                                    </p:set>
                                  </p:subTnLst>
                                </p:cTn>
                              </p:par>
                            </p:childTnLst>
                          </p:cTn>
                        </p:par>
                      </p:childTnLst>
                    </p:cTn>
                  </p:par>
                  <p:par>
                    <p:cTn id="159" fill="hold">
                      <p:stCondLst>
                        <p:cond delay="indefinite"/>
                      </p:stCondLst>
                      <p:childTnLst>
                        <p:par>
                          <p:cTn id="160" fill="hold">
                            <p:stCondLst>
                              <p:cond delay="0"/>
                            </p:stCondLst>
                            <p:childTnLst>
                              <p:par>
                                <p:cTn id="161" presetID="1" presetClass="entr" presetSubtype="0" fill="hold" grpId="0" nodeType="clickEffect">
                                  <p:stCondLst>
                                    <p:cond delay="0"/>
                                  </p:stCondLst>
                                  <p:childTnLst>
                                    <p:set>
                                      <p:cBhvr>
                                        <p:cTn id="162" dur="1" fill="hold">
                                          <p:stCondLst>
                                            <p:cond delay="499"/>
                                          </p:stCondLst>
                                        </p:cTn>
                                        <p:tgtEl>
                                          <p:spTgt spid="666652"/>
                                        </p:tgtEl>
                                        <p:attrNameLst>
                                          <p:attrName>style.visibility</p:attrName>
                                        </p:attrNameLst>
                                      </p:cBhvr>
                                      <p:to>
                                        <p:strVal val="visible"/>
                                      </p:to>
                                    </p:set>
                                  </p:childTnLst>
                                </p:cTn>
                              </p:par>
                            </p:childTnLst>
                          </p:cTn>
                        </p:par>
                        <p:par>
                          <p:cTn id="163" fill="hold">
                            <p:stCondLst>
                              <p:cond delay="500"/>
                            </p:stCondLst>
                            <p:childTnLst>
                              <p:par>
                                <p:cTn id="164" presetID="1" presetClass="entr" presetSubtype="0" fill="hold" grpId="2" nodeType="afterEffect">
                                  <p:stCondLst>
                                    <p:cond delay="0"/>
                                  </p:stCondLst>
                                  <p:childTnLst>
                                    <p:set>
                                      <p:cBhvr>
                                        <p:cTn id="165" dur="1" fill="hold">
                                          <p:stCondLst>
                                            <p:cond delay="0"/>
                                          </p:stCondLst>
                                        </p:cTn>
                                        <p:tgtEl>
                                          <p:spTgt spid="666638"/>
                                        </p:tgtEl>
                                        <p:attrNameLst>
                                          <p:attrName>style.visibility</p:attrName>
                                        </p:attrNameLst>
                                      </p:cBhvr>
                                      <p:to>
                                        <p:strVal val="visible"/>
                                      </p:to>
                                    </p:set>
                                  </p:childTnLst>
                                  <p:subTnLst>
                                    <p:set>
                                      <p:cBhvr override="childStyle">
                                        <p:cTn dur="1" fill="hold" display="0" masterRel="nextClick" afterEffect="1"/>
                                        <p:tgtEl>
                                          <p:spTgt spid="666638"/>
                                        </p:tgtEl>
                                        <p:attrNameLst>
                                          <p:attrName>style.visibility</p:attrName>
                                        </p:attrNameLst>
                                      </p:cBhvr>
                                      <p:to>
                                        <p:strVal val="hidden"/>
                                      </p:to>
                                    </p:set>
                                  </p:subTnLst>
                                </p:cTn>
                              </p:par>
                            </p:childTnLst>
                          </p:cTn>
                        </p:par>
                      </p:childTnLst>
                    </p:cTn>
                  </p:par>
                  <p:par>
                    <p:cTn id="166" fill="hold">
                      <p:stCondLst>
                        <p:cond delay="indefinite"/>
                      </p:stCondLst>
                      <p:childTnLst>
                        <p:par>
                          <p:cTn id="167" fill="hold">
                            <p:stCondLst>
                              <p:cond delay="0"/>
                            </p:stCondLst>
                            <p:childTnLst>
                              <p:par>
                                <p:cTn id="168" presetID="1" presetClass="entr" presetSubtype="0" fill="hold" grpId="0" nodeType="clickEffect">
                                  <p:stCondLst>
                                    <p:cond delay="0"/>
                                  </p:stCondLst>
                                  <p:childTnLst>
                                    <p:set>
                                      <p:cBhvr>
                                        <p:cTn id="169" dur="1" fill="hold">
                                          <p:stCondLst>
                                            <p:cond delay="499"/>
                                          </p:stCondLst>
                                        </p:cTn>
                                        <p:tgtEl>
                                          <p:spTgt spid="666653"/>
                                        </p:tgtEl>
                                        <p:attrNameLst>
                                          <p:attrName>style.visibility</p:attrName>
                                        </p:attrNameLst>
                                      </p:cBhvr>
                                      <p:to>
                                        <p:strVal val="visible"/>
                                      </p:to>
                                    </p:set>
                                  </p:childTnLst>
                                </p:cTn>
                              </p:par>
                            </p:childTnLst>
                          </p:cTn>
                        </p:par>
                        <p:par>
                          <p:cTn id="170" fill="hold">
                            <p:stCondLst>
                              <p:cond delay="500"/>
                            </p:stCondLst>
                            <p:childTnLst>
                              <p:par>
                                <p:cTn id="171" presetID="1" presetClass="entr" presetSubtype="0" fill="hold" grpId="2" nodeType="afterEffect">
                                  <p:stCondLst>
                                    <p:cond delay="0"/>
                                  </p:stCondLst>
                                  <p:childTnLst>
                                    <p:set>
                                      <p:cBhvr>
                                        <p:cTn id="172" dur="1" fill="hold">
                                          <p:stCondLst>
                                            <p:cond delay="0"/>
                                          </p:stCondLst>
                                        </p:cTn>
                                        <p:tgtEl>
                                          <p:spTgt spid="666640"/>
                                        </p:tgtEl>
                                        <p:attrNameLst>
                                          <p:attrName>style.visibility</p:attrName>
                                        </p:attrNameLst>
                                      </p:cBhvr>
                                      <p:to>
                                        <p:strVal val="visible"/>
                                      </p:to>
                                    </p:set>
                                  </p:childTnLst>
                                  <p:subTnLst>
                                    <p:set>
                                      <p:cBhvr override="childStyle">
                                        <p:cTn dur="1" fill="hold" display="0" masterRel="nextClick" afterEffect="1"/>
                                        <p:tgtEl>
                                          <p:spTgt spid="666640"/>
                                        </p:tgtEl>
                                        <p:attrNameLst>
                                          <p:attrName>style.visibility</p:attrName>
                                        </p:attrNameLst>
                                      </p:cBhvr>
                                      <p:to>
                                        <p:strVal val="hidden"/>
                                      </p:to>
                                    </p:set>
                                  </p:subTnLst>
                                </p:cTn>
                              </p:par>
                            </p:childTnLst>
                          </p:cTn>
                        </p:par>
                      </p:childTnLst>
                    </p:cTn>
                  </p:par>
                  <p:par>
                    <p:cTn id="173" fill="hold">
                      <p:stCondLst>
                        <p:cond delay="indefinite"/>
                      </p:stCondLst>
                      <p:childTnLst>
                        <p:par>
                          <p:cTn id="174" fill="hold">
                            <p:stCondLst>
                              <p:cond delay="0"/>
                            </p:stCondLst>
                            <p:childTnLst>
                              <p:par>
                                <p:cTn id="175" presetID="1" presetClass="entr" presetSubtype="0" fill="hold" grpId="0" nodeType="clickEffect">
                                  <p:stCondLst>
                                    <p:cond delay="0"/>
                                  </p:stCondLst>
                                  <p:childTnLst>
                                    <p:set>
                                      <p:cBhvr>
                                        <p:cTn id="176" dur="1" fill="hold">
                                          <p:stCondLst>
                                            <p:cond delay="499"/>
                                          </p:stCondLst>
                                        </p:cTn>
                                        <p:tgtEl>
                                          <p:spTgt spid="666654"/>
                                        </p:tgtEl>
                                        <p:attrNameLst>
                                          <p:attrName>style.visibility</p:attrName>
                                        </p:attrNameLst>
                                      </p:cBhvr>
                                      <p:to>
                                        <p:strVal val="visible"/>
                                      </p:to>
                                    </p:set>
                                  </p:childTnLst>
                                </p:cTn>
                              </p:par>
                            </p:childTnLst>
                          </p:cTn>
                        </p:par>
                        <p:par>
                          <p:cTn id="177" fill="hold">
                            <p:stCondLst>
                              <p:cond delay="500"/>
                            </p:stCondLst>
                            <p:childTnLst>
                              <p:par>
                                <p:cTn id="178" presetID="1" presetClass="exit" presetSubtype="0" fill="hold" grpId="1" nodeType="afterEffect">
                                  <p:stCondLst>
                                    <p:cond delay="0"/>
                                  </p:stCondLst>
                                  <p:childTnLst>
                                    <p:set>
                                      <p:cBhvr>
                                        <p:cTn id="179" dur="1" fill="hold">
                                          <p:stCondLst>
                                            <p:cond delay="0"/>
                                          </p:stCondLst>
                                        </p:cTn>
                                        <p:tgtEl>
                                          <p:spTgt spid="666672"/>
                                        </p:tgtEl>
                                        <p:attrNameLst>
                                          <p:attrName>style.visibility</p:attrName>
                                        </p:attrNameLst>
                                      </p:cBhvr>
                                      <p:to>
                                        <p:strVal val="hidden"/>
                                      </p:to>
                                    </p:set>
                                  </p:childTnLst>
                                </p:cTn>
                              </p:par>
                              <p:par>
                                <p:cTn id="180" presetID="1" presetClass="entr" presetSubtype="0" fill="hold" grpId="0" nodeType="withEffect">
                                  <p:stCondLst>
                                    <p:cond delay="0"/>
                                  </p:stCondLst>
                                  <p:childTnLst>
                                    <p:set>
                                      <p:cBhvr>
                                        <p:cTn id="181" dur="1" fill="hold">
                                          <p:stCondLst>
                                            <p:cond delay="0"/>
                                          </p:stCondLst>
                                        </p:cTn>
                                        <p:tgtEl>
                                          <p:spTgt spid="666673"/>
                                        </p:tgtEl>
                                        <p:attrNameLst>
                                          <p:attrName>style.visibility</p:attrName>
                                        </p:attrNameLst>
                                      </p:cBhvr>
                                      <p:to>
                                        <p:strVal val="visible"/>
                                      </p:to>
                                    </p:set>
                                  </p:childTnLst>
                                </p:cTn>
                              </p:par>
                            </p:childTnLst>
                          </p:cTn>
                        </p:par>
                        <p:par>
                          <p:cTn id="182" fill="hold">
                            <p:stCondLst>
                              <p:cond delay="500"/>
                            </p:stCondLst>
                            <p:childTnLst>
                              <p:par>
                                <p:cTn id="183" presetID="1" presetClass="entr" presetSubtype="0" fill="hold" grpId="2" nodeType="afterEffect">
                                  <p:stCondLst>
                                    <p:cond delay="0"/>
                                  </p:stCondLst>
                                  <p:childTnLst>
                                    <p:set>
                                      <p:cBhvr>
                                        <p:cTn id="184" dur="1" fill="hold">
                                          <p:stCondLst>
                                            <p:cond delay="0"/>
                                          </p:stCondLst>
                                        </p:cTn>
                                        <p:tgtEl>
                                          <p:spTgt spid="666641"/>
                                        </p:tgtEl>
                                        <p:attrNameLst>
                                          <p:attrName>style.visibility</p:attrName>
                                        </p:attrNameLst>
                                      </p:cBhvr>
                                      <p:to>
                                        <p:strVal val="visible"/>
                                      </p:to>
                                    </p:set>
                                  </p:childTnLst>
                                  <p:subTnLst>
                                    <p:set>
                                      <p:cBhvr override="childStyle">
                                        <p:cTn dur="1" fill="hold" display="0" masterRel="nextClick" afterEffect="1"/>
                                        <p:tgtEl>
                                          <p:spTgt spid="666641"/>
                                        </p:tgtEl>
                                        <p:attrNameLst>
                                          <p:attrName>style.visibility</p:attrName>
                                        </p:attrNameLst>
                                      </p:cBhvr>
                                      <p:to>
                                        <p:strVal val="hidden"/>
                                      </p:to>
                                    </p:set>
                                  </p:subTnLst>
                                </p:cTn>
                              </p:par>
                            </p:childTnLst>
                          </p:cTn>
                        </p:par>
                      </p:childTnLst>
                    </p:cTn>
                  </p:par>
                  <p:par>
                    <p:cTn id="185" fill="hold">
                      <p:stCondLst>
                        <p:cond delay="indefinite"/>
                      </p:stCondLst>
                      <p:childTnLst>
                        <p:par>
                          <p:cTn id="186" fill="hold">
                            <p:stCondLst>
                              <p:cond delay="0"/>
                            </p:stCondLst>
                            <p:childTnLst>
                              <p:par>
                                <p:cTn id="187" presetID="1" presetClass="entr" presetSubtype="0" fill="hold" grpId="2" nodeType="clickEffect">
                                  <p:stCondLst>
                                    <p:cond delay="0"/>
                                  </p:stCondLst>
                                  <p:childTnLst>
                                    <p:set>
                                      <p:cBhvr>
                                        <p:cTn id="188" dur="1" fill="hold">
                                          <p:stCondLst>
                                            <p:cond delay="0"/>
                                          </p:stCondLst>
                                        </p:cTn>
                                        <p:tgtEl>
                                          <p:spTgt spid="666642"/>
                                        </p:tgtEl>
                                        <p:attrNameLst>
                                          <p:attrName>style.visibility</p:attrName>
                                        </p:attrNameLst>
                                      </p:cBhvr>
                                      <p:to>
                                        <p:strVal val="visible"/>
                                      </p:to>
                                    </p:set>
                                  </p:childTnLst>
                                  <p:subTnLst>
                                    <p:set>
                                      <p:cBhvr override="childStyle">
                                        <p:cTn dur="1" fill="hold" display="0" masterRel="nextClick" afterEffect="1"/>
                                        <p:tgtEl>
                                          <p:spTgt spid="666642"/>
                                        </p:tgtEl>
                                        <p:attrNameLst>
                                          <p:attrName>style.visibility</p:attrName>
                                        </p:attrNameLst>
                                      </p:cBhvr>
                                      <p:to>
                                        <p:strVal val="hidden"/>
                                      </p:to>
                                    </p:set>
                                  </p:subTnLst>
                                </p:cTn>
                              </p:par>
                            </p:childTnLst>
                          </p:cTn>
                        </p:par>
                        <p:par>
                          <p:cTn id="189" fill="hold">
                            <p:stCondLst>
                              <p:cond delay="0"/>
                            </p:stCondLst>
                            <p:childTnLst>
                              <p:par>
                                <p:cTn id="190" presetID="1" presetClass="entr" presetSubtype="0" fill="hold" grpId="0" nodeType="afterEffect">
                                  <p:stCondLst>
                                    <p:cond delay="0"/>
                                  </p:stCondLst>
                                  <p:childTnLst>
                                    <p:set>
                                      <p:cBhvr>
                                        <p:cTn id="191" dur="1" fill="hold">
                                          <p:stCondLst>
                                            <p:cond delay="499"/>
                                          </p:stCondLst>
                                        </p:cTn>
                                        <p:tgtEl>
                                          <p:spTgt spid="666643"/>
                                        </p:tgtEl>
                                        <p:attrNameLst>
                                          <p:attrName>style.visibility</p:attrName>
                                        </p:attrNameLst>
                                      </p:cBhvr>
                                      <p:to>
                                        <p:strVal val="visible"/>
                                      </p:to>
                                    </p:set>
                                  </p:childTnLst>
                                  <p:subTnLst>
                                    <p:set>
                                      <p:cBhvr override="childStyle">
                                        <p:cTn dur="1" fill="hold" display="0" masterRel="nextClick" afterEffect="1"/>
                                        <p:tgtEl>
                                          <p:spTgt spid="666643"/>
                                        </p:tgtEl>
                                        <p:attrNameLst>
                                          <p:attrName>style.visibility</p:attrName>
                                        </p:attrNameLst>
                                      </p:cBhvr>
                                      <p:to>
                                        <p:strVal val="hidden"/>
                                      </p:to>
                                    </p:set>
                                  </p:subTnLst>
                                </p:cTn>
                              </p:par>
                            </p:childTnLst>
                          </p:cTn>
                        </p:par>
                      </p:childTnLst>
                    </p:cTn>
                  </p:par>
                  <p:par>
                    <p:cTn id="192" fill="hold">
                      <p:stCondLst>
                        <p:cond delay="indefinite"/>
                      </p:stCondLst>
                      <p:childTnLst>
                        <p:par>
                          <p:cTn id="193" fill="hold">
                            <p:stCondLst>
                              <p:cond delay="0"/>
                            </p:stCondLst>
                            <p:childTnLst>
                              <p:par>
                                <p:cTn id="194" presetID="1" presetClass="entr" presetSubtype="0" fill="hold" grpId="0" nodeType="clickEffect">
                                  <p:stCondLst>
                                    <p:cond delay="0"/>
                                  </p:stCondLst>
                                  <p:childTnLst>
                                    <p:set>
                                      <p:cBhvr>
                                        <p:cTn id="195" dur="1" fill="hold">
                                          <p:stCondLst>
                                            <p:cond delay="499"/>
                                          </p:stCondLst>
                                        </p:cTn>
                                        <p:tgtEl>
                                          <p:spTgt spid="666655"/>
                                        </p:tgtEl>
                                        <p:attrNameLst>
                                          <p:attrName>style.visibility</p:attrName>
                                        </p:attrNameLst>
                                      </p:cBhvr>
                                      <p:to>
                                        <p:strVal val="visible"/>
                                      </p:to>
                                    </p:set>
                                  </p:childTnLst>
                                </p:cTn>
                              </p:par>
                            </p:childTnLst>
                          </p:cTn>
                        </p:par>
                      </p:childTnLst>
                    </p:cTn>
                  </p:par>
                  <p:par>
                    <p:cTn id="196" fill="hold">
                      <p:stCondLst>
                        <p:cond delay="indefinite"/>
                      </p:stCondLst>
                      <p:childTnLst>
                        <p:par>
                          <p:cTn id="197" fill="hold">
                            <p:stCondLst>
                              <p:cond delay="0"/>
                            </p:stCondLst>
                            <p:childTnLst>
                              <p:par>
                                <p:cTn id="198" presetID="1" presetClass="entr" presetSubtype="0" fill="hold" grpId="3" nodeType="clickEffect">
                                  <p:stCondLst>
                                    <p:cond delay="0"/>
                                  </p:stCondLst>
                                  <p:childTnLst>
                                    <p:set>
                                      <p:cBhvr>
                                        <p:cTn id="199" dur="1" fill="hold">
                                          <p:stCondLst>
                                            <p:cond delay="0"/>
                                          </p:stCondLst>
                                        </p:cTn>
                                        <p:tgtEl>
                                          <p:spTgt spid="666638"/>
                                        </p:tgtEl>
                                        <p:attrNameLst>
                                          <p:attrName>style.visibility</p:attrName>
                                        </p:attrNameLst>
                                      </p:cBhvr>
                                      <p:to>
                                        <p:strVal val="visible"/>
                                      </p:to>
                                    </p:set>
                                  </p:childTnLst>
                                  <p:subTnLst>
                                    <p:set>
                                      <p:cBhvr override="childStyle">
                                        <p:cTn dur="1" fill="hold" display="0" masterRel="nextClick" afterEffect="1"/>
                                        <p:tgtEl>
                                          <p:spTgt spid="666638"/>
                                        </p:tgtEl>
                                        <p:attrNameLst>
                                          <p:attrName>style.visibility</p:attrName>
                                        </p:attrNameLst>
                                      </p:cBhvr>
                                      <p:to>
                                        <p:strVal val="hidden"/>
                                      </p:to>
                                    </p:set>
                                  </p:subTnLst>
                                </p:cTn>
                              </p:par>
                            </p:childTnLst>
                          </p:cTn>
                        </p:par>
                      </p:childTnLst>
                    </p:cTn>
                  </p:par>
                  <p:par>
                    <p:cTn id="200" fill="hold">
                      <p:stCondLst>
                        <p:cond delay="indefinite"/>
                      </p:stCondLst>
                      <p:childTnLst>
                        <p:par>
                          <p:cTn id="201" fill="hold">
                            <p:stCondLst>
                              <p:cond delay="0"/>
                            </p:stCondLst>
                            <p:childTnLst>
                              <p:par>
                                <p:cTn id="202" presetID="1" presetClass="entr" presetSubtype="0" fill="hold" grpId="0" nodeType="clickEffect">
                                  <p:stCondLst>
                                    <p:cond delay="0"/>
                                  </p:stCondLst>
                                  <p:childTnLst>
                                    <p:set>
                                      <p:cBhvr>
                                        <p:cTn id="203" dur="1" fill="hold">
                                          <p:stCondLst>
                                            <p:cond delay="499"/>
                                          </p:stCondLst>
                                        </p:cTn>
                                        <p:tgtEl>
                                          <p:spTgt spid="666656"/>
                                        </p:tgtEl>
                                        <p:attrNameLst>
                                          <p:attrName>style.visibility</p:attrName>
                                        </p:attrNameLst>
                                      </p:cBhvr>
                                      <p:to>
                                        <p:strVal val="visible"/>
                                      </p:to>
                                    </p:set>
                                  </p:childTnLst>
                                </p:cTn>
                              </p:par>
                            </p:childTnLst>
                          </p:cTn>
                        </p:par>
                        <p:par>
                          <p:cTn id="204" fill="hold">
                            <p:stCondLst>
                              <p:cond delay="500"/>
                            </p:stCondLst>
                            <p:childTnLst>
                              <p:par>
                                <p:cTn id="205" presetID="1" presetClass="entr" presetSubtype="0" fill="hold" grpId="3" nodeType="afterEffect">
                                  <p:stCondLst>
                                    <p:cond delay="0"/>
                                  </p:stCondLst>
                                  <p:childTnLst>
                                    <p:set>
                                      <p:cBhvr>
                                        <p:cTn id="206" dur="1" fill="hold">
                                          <p:stCondLst>
                                            <p:cond delay="0"/>
                                          </p:stCondLst>
                                        </p:cTn>
                                        <p:tgtEl>
                                          <p:spTgt spid="666640"/>
                                        </p:tgtEl>
                                        <p:attrNameLst>
                                          <p:attrName>style.visibility</p:attrName>
                                        </p:attrNameLst>
                                      </p:cBhvr>
                                      <p:to>
                                        <p:strVal val="visible"/>
                                      </p:to>
                                    </p:set>
                                  </p:childTnLst>
                                  <p:subTnLst>
                                    <p:set>
                                      <p:cBhvr override="childStyle">
                                        <p:cTn dur="1" fill="hold" display="0" masterRel="nextClick" afterEffect="1"/>
                                        <p:tgtEl>
                                          <p:spTgt spid="666640"/>
                                        </p:tgtEl>
                                        <p:attrNameLst>
                                          <p:attrName>style.visibility</p:attrName>
                                        </p:attrNameLst>
                                      </p:cBhvr>
                                      <p:to>
                                        <p:strVal val="hidden"/>
                                      </p:to>
                                    </p:set>
                                  </p:subTnLst>
                                </p:cTn>
                              </p:par>
                            </p:childTnLst>
                          </p:cTn>
                        </p:par>
                      </p:childTnLst>
                    </p:cTn>
                  </p:par>
                  <p:par>
                    <p:cTn id="207" fill="hold">
                      <p:stCondLst>
                        <p:cond delay="indefinite"/>
                      </p:stCondLst>
                      <p:childTnLst>
                        <p:par>
                          <p:cTn id="208" fill="hold">
                            <p:stCondLst>
                              <p:cond delay="0"/>
                            </p:stCondLst>
                            <p:childTnLst>
                              <p:par>
                                <p:cTn id="209" presetID="1" presetClass="exit" presetSubtype="0" fill="hold" grpId="1" nodeType="clickEffect">
                                  <p:stCondLst>
                                    <p:cond delay="0"/>
                                  </p:stCondLst>
                                  <p:childTnLst>
                                    <p:set>
                                      <p:cBhvr>
                                        <p:cTn id="210" dur="1" fill="hold">
                                          <p:stCondLst>
                                            <p:cond delay="0"/>
                                          </p:stCondLst>
                                        </p:cTn>
                                        <p:tgtEl>
                                          <p:spTgt spid="666673"/>
                                        </p:tgtEl>
                                        <p:attrNameLst>
                                          <p:attrName>style.visibility</p:attrName>
                                        </p:attrNameLst>
                                      </p:cBhvr>
                                      <p:to>
                                        <p:strVal val="hidden"/>
                                      </p:to>
                                    </p:set>
                                  </p:childTnLst>
                                </p:cTn>
                              </p:par>
                            </p:childTnLst>
                          </p:cTn>
                        </p:par>
                        <p:par>
                          <p:cTn id="211" fill="hold">
                            <p:stCondLst>
                              <p:cond delay="0"/>
                            </p:stCondLst>
                            <p:childTnLst>
                              <p:par>
                                <p:cTn id="212" presetID="1" presetClass="entr" presetSubtype="0" fill="hold" grpId="3" nodeType="afterEffect">
                                  <p:stCondLst>
                                    <p:cond delay="0"/>
                                  </p:stCondLst>
                                  <p:childTnLst>
                                    <p:set>
                                      <p:cBhvr>
                                        <p:cTn id="213" dur="1" fill="hold">
                                          <p:stCondLst>
                                            <p:cond delay="0"/>
                                          </p:stCondLst>
                                        </p:cTn>
                                        <p:tgtEl>
                                          <p:spTgt spid="666641"/>
                                        </p:tgtEl>
                                        <p:attrNameLst>
                                          <p:attrName>style.visibility</p:attrName>
                                        </p:attrNameLst>
                                      </p:cBhvr>
                                      <p:to>
                                        <p:strVal val="visible"/>
                                      </p:to>
                                    </p:set>
                                  </p:childTnLst>
                                  <p:subTnLst>
                                    <p:set>
                                      <p:cBhvr override="childStyle">
                                        <p:cTn dur="1" fill="hold" display="0" masterRel="nextClick" afterEffect="1"/>
                                        <p:tgtEl>
                                          <p:spTgt spid="666641"/>
                                        </p:tgtEl>
                                        <p:attrNameLst>
                                          <p:attrName>style.visibility</p:attrName>
                                        </p:attrNameLst>
                                      </p:cBhvr>
                                      <p:to>
                                        <p:strVal val="hidden"/>
                                      </p:to>
                                    </p:set>
                                  </p:subTnLst>
                                </p:cTn>
                              </p:par>
                            </p:childTnLst>
                          </p:cTn>
                        </p:par>
                      </p:childTnLst>
                    </p:cTn>
                  </p:par>
                  <p:par>
                    <p:cTn id="214" fill="hold">
                      <p:stCondLst>
                        <p:cond delay="indefinite"/>
                      </p:stCondLst>
                      <p:childTnLst>
                        <p:par>
                          <p:cTn id="215" fill="hold">
                            <p:stCondLst>
                              <p:cond delay="0"/>
                            </p:stCondLst>
                            <p:childTnLst>
                              <p:par>
                                <p:cTn id="216" presetID="1" presetClass="entr" presetSubtype="0" fill="hold" nodeType="clickEffect">
                                  <p:stCondLst>
                                    <p:cond delay="0"/>
                                  </p:stCondLst>
                                  <p:childTnLst>
                                    <p:set>
                                      <p:cBhvr>
                                        <p:cTn id="217" dur="1" fill="hold">
                                          <p:stCondLst>
                                            <p:cond delay="499"/>
                                          </p:stCondLst>
                                        </p:cTn>
                                        <p:tgtEl>
                                          <p:spTgt spid="6667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6630" grpId="0" animBg="1"/>
      <p:bldP spid="666637" grpId="0" animBg="1"/>
      <p:bldP spid="666638" grpId="0" animBg="1"/>
      <p:bldP spid="666638" grpId="1" animBg="1"/>
      <p:bldP spid="666638" grpId="2" animBg="1"/>
      <p:bldP spid="666638" grpId="3" animBg="1"/>
      <p:bldP spid="666640" grpId="0" animBg="1"/>
      <p:bldP spid="666640" grpId="1" animBg="1"/>
      <p:bldP spid="666640" grpId="2" animBg="1"/>
      <p:bldP spid="666640" grpId="3" animBg="1"/>
      <p:bldP spid="666641" grpId="0" animBg="1"/>
      <p:bldP spid="666641" grpId="1" animBg="1"/>
      <p:bldP spid="666641" grpId="2" animBg="1"/>
      <p:bldP spid="666641" grpId="3" animBg="1"/>
      <p:bldP spid="666642" grpId="0" animBg="1"/>
      <p:bldP spid="666642" grpId="1" animBg="1"/>
      <p:bldP spid="666642" grpId="2" animBg="1"/>
      <p:bldP spid="666643" grpId="0" animBg="1"/>
      <p:bldP spid="666644" grpId="0" animBg="1"/>
      <p:bldP spid="666644" grpId="1" animBg="1"/>
      <p:bldP spid="666646" grpId="0" autoUpdateAnimBg="0"/>
      <p:bldP spid="666648" grpId="0" autoUpdateAnimBg="0"/>
      <p:bldP spid="666649" grpId="0" autoUpdateAnimBg="0"/>
      <p:bldP spid="666650" grpId="0" autoUpdateAnimBg="0"/>
      <p:bldP spid="666651" grpId="0" autoUpdateAnimBg="0"/>
      <p:bldP spid="666652" grpId="0" autoUpdateAnimBg="0"/>
      <p:bldP spid="666653" grpId="0" autoUpdateAnimBg="0"/>
      <p:bldP spid="666654" grpId="0" autoUpdateAnimBg="0"/>
      <p:bldP spid="666655" grpId="0" autoUpdateAnimBg="0"/>
      <p:bldP spid="666656" grpId="0" autoUpdateAnimBg="0"/>
      <p:bldP spid="666657" grpId="0" animBg="1"/>
      <p:bldP spid="666658" grpId="0"/>
      <p:bldP spid="666659" grpId="0"/>
      <p:bldP spid="666660" grpId="0"/>
      <p:bldP spid="666661" grpId="0"/>
      <p:bldP spid="666662" grpId="0"/>
      <p:bldP spid="666663" grpId="0"/>
      <p:bldP spid="666663" grpId="1"/>
      <p:bldP spid="666663" grpId="2"/>
      <p:bldP spid="666663" grpId="3"/>
      <p:bldP spid="666663" grpId="4"/>
      <p:bldP spid="666664" grpId="0"/>
      <p:bldP spid="666664" grpId="1"/>
      <p:bldP spid="666664" grpId="2"/>
      <p:bldP spid="666664" grpId="3"/>
      <p:bldP spid="666664" grpId="4"/>
      <p:bldP spid="666665" grpId="0"/>
      <p:bldP spid="666669" grpId="0"/>
      <p:bldP spid="666670" grpId="0"/>
      <p:bldP spid="666671" grpId="0"/>
      <p:bldP spid="666671" grpId="1"/>
      <p:bldP spid="666672" grpId="0"/>
      <p:bldP spid="666672" grpId="1"/>
      <p:bldP spid="666673" grpId="0"/>
      <p:bldP spid="666673" grpId="1"/>
      <p:bldP spid="666695" grpId="0" animBg="1"/>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717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Implementation Strategies for Maps</a:t>
            </a:r>
          </a:p>
        </p:txBody>
      </p:sp>
      <p:sp>
        <p:nvSpPr>
          <p:cNvPr id="647171" name="Text Box 3"/>
          <p:cNvSpPr txBox="1">
            <a:spLocks noChangeArrowheads="1"/>
          </p:cNvSpPr>
          <p:nvPr/>
        </p:nvSpPr>
        <p:spPr bwMode="auto">
          <a:xfrm>
            <a:off x="457200" y="1155700"/>
            <a:ext cx="8229600" cy="896938"/>
          </a:xfrm>
          <a:prstGeom prst="rect">
            <a:avLst/>
          </a:prstGeom>
          <a:noFill/>
          <a:ln w="9525">
            <a:noFill/>
            <a:miter lim="800000"/>
            <a:headEnd/>
            <a:tailEnd/>
          </a:ln>
          <a:effectLst/>
        </p:spPr>
        <p:txBody>
          <a:bodyPr>
            <a:prstTxWarp prst="textNoShape">
              <a:avLst/>
            </a:prstTxWarp>
            <a:spAutoFit/>
          </a:bodyPr>
          <a:lstStyle/>
          <a:p>
            <a:pPr algn="just">
              <a:lnSpc>
                <a:spcPct val="85000"/>
              </a:lnSpc>
              <a:spcAft>
                <a:spcPct val="50000"/>
              </a:spcAft>
            </a:pPr>
            <a:r>
              <a:rPr lang="en-US" sz="2400" b="0" dirty="0"/>
              <a:t>There are several strategies you might choose to implement the map operations </a:t>
            </a:r>
            <a:r>
              <a:rPr lang="en-US" sz="2000" dirty="0">
                <a:latin typeface="Courier New" charset="0"/>
              </a:rPr>
              <a:t>get</a:t>
            </a:r>
            <a:r>
              <a:rPr lang="en-US" sz="2400" b="0" dirty="0"/>
              <a:t> and </a:t>
            </a:r>
            <a:r>
              <a:rPr lang="en-US" sz="2000" dirty="0">
                <a:latin typeface="Courier New" charset="0"/>
              </a:rPr>
              <a:t>put</a:t>
            </a:r>
            <a:r>
              <a:rPr lang="en-US" sz="2400" b="0" dirty="0"/>
              <a:t>.  Those strategies include:</a:t>
            </a:r>
          </a:p>
        </p:txBody>
      </p:sp>
      <p:grpSp>
        <p:nvGrpSpPr>
          <p:cNvPr id="2" name="Group 4"/>
          <p:cNvGrpSpPr>
            <a:grpSpLocks/>
          </p:cNvGrpSpPr>
          <p:nvPr/>
        </p:nvGrpSpPr>
        <p:grpSpPr bwMode="auto">
          <a:xfrm>
            <a:off x="469900" y="1936752"/>
            <a:ext cx="8216900" cy="676276"/>
            <a:chOff x="296" y="1220"/>
            <a:chExt cx="5176" cy="426"/>
          </a:xfrm>
        </p:grpSpPr>
        <p:sp>
          <p:nvSpPr>
            <p:cNvPr id="647173" name="Text Box 5"/>
            <p:cNvSpPr txBox="1">
              <a:spLocks noChangeArrowheads="1"/>
            </p:cNvSpPr>
            <p:nvPr/>
          </p:nvSpPr>
          <p:spPr bwMode="auto">
            <a:xfrm>
              <a:off x="536" y="1220"/>
              <a:ext cx="4936" cy="426"/>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200" i="1" dirty="0"/>
                <a:t>Linear </a:t>
              </a:r>
              <a:r>
                <a:rPr lang="en-US" sz="2200" i="1" dirty="0" smtClean="0"/>
                <a:t>search</a:t>
              </a:r>
              <a:r>
                <a:rPr lang="en-US" sz="2200" b="0" i="1" dirty="0" smtClean="0"/>
                <a:t>. </a:t>
              </a:r>
              <a:r>
                <a:rPr lang="en-US" sz="2200" b="0" dirty="0" smtClean="0"/>
                <a:t>Keep track of all the name/value pairs in an array.  In this model, both the </a:t>
              </a:r>
              <a:r>
                <a:rPr lang="en-US" sz="2000" dirty="0" smtClean="0">
                  <a:latin typeface="Courier New"/>
                  <a:cs typeface="Courier New"/>
                </a:rPr>
                <a:t>get</a:t>
              </a:r>
              <a:r>
                <a:rPr lang="en-US" sz="2200" b="0" dirty="0" smtClean="0"/>
                <a:t> and </a:t>
              </a:r>
              <a:r>
                <a:rPr lang="en-US" sz="2000" dirty="0" smtClean="0">
                  <a:latin typeface="Courier New"/>
                  <a:cs typeface="Courier New"/>
                </a:rPr>
                <a:t>put</a:t>
              </a:r>
              <a:r>
                <a:rPr lang="en-US" sz="2200" b="0" dirty="0" smtClean="0"/>
                <a:t> operations run in </a:t>
              </a:r>
              <a:r>
                <a:rPr lang="en-US" sz="2200" b="0" i="1" dirty="0" smtClean="0"/>
                <a:t>O</a:t>
              </a:r>
              <a:r>
                <a:rPr lang="en-US" sz="2200" b="0" dirty="0" smtClean="0"/>
                <a:t>(</a:t>
              </a:r>
              <a:r>
                <a:rPr lang="en-US" sz="2200" b="0" i="1" dirty="0" smtClean="0"/>
                <a:t>N</a:t>
              </a:r>
              <a:r>
                <a:rPr lang="en-US" sz="2200" b="0" dirty="0" smtClean="0"/>
                <a:t>) time. </a:t>
              </a:r>
              <a:endParaRPr lang="en-US" sz="2200" b="0" dirty="0"/>
            </a:p>
          </p:txBody>
        </p:sp>
        <p:sp>
          <p:nvSpPr>
            <p:cNvPr id="647174" name="Text Box 6"/>
            <p:cNvSpPr txBox="1">
              <a:spLocks noChangeArrowheads="1"/>
            </p:cNvSpPr>
            <p:nvPr/>
          </p:nvSpPr>
          <p:spPr bwMode="auto">
            <a:xfrm>
              <a:off x="296" y="1220"/>
              <a:ext cx="272"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1.</a:t>
              </a:r>
              <a:endParaRPr lang="en-US" sz="2000">
                <a:latin typeface="Courier New" charset="0"/>
              </a:endParaRPr>
            </a:p>
          </p:txBody>
        </p:sp>
      </p:grpSp>
      <p:grpSp>
        <p:nvGrpSpPr>
          <p:cNvPr id="3" name="Group 7"/>
          <p:cNvGrpSpPr>
            <a:grpSpLocks/>
          </p:cNvGrpSpPr>
          <p:nvPr/>
        </p:nvGrpSpPr>
        <p:grpSpPr bwMode="auto">
          <a:xfrm>
            <a:off x="469900" y="2771020"/>
            <a:ext cx="8216900" cy="963612"/>
            <a:chOff x="296" y="2423"/>
            <a:chExt cx="5176" cy="607"/>
          </a:xfrm>
        </p:grpSpPr>
        <p:sp>
          <p:nvSpPr>
            <p:cNvPr id="647176" name="Text Box 8"/>
            <p:cNvSpPr txBox="1">
              <a:spLocks noChangeArrowheads="1"/>
            </p:cNvSpPr>
            <p:nvPr/>
          </p:nvSpPr>
          <p:spPr bwMode="auto">
            <a:xfrm>
              <a:off x="536" y="2423"/>
              <a:ext cx="4936" cy="607"/>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200" i="1" dirty="0"/>
                <a:t>Binary </a:t>
              </a:r>
              <a:r>
                <a:rPr lang="en-US" sz="2200" i="1" dirty="0" smtClean="0"/>
                <a:t>search</a:t>
              </a:r>
              <a:r>
                <a:rPr lang="en-US" sz="2200" b="0" i="1" dirty="0" smtClean="0"/>
                <a:t>. </a:t>
              </a:r>
              <a:r>
                <a:rPr lang="en-US" sz="2200" b="0" dirty="0"/>
                <a:t>If you keep the </a:t>
              </a:r>
              <a:r>
                <a:rPr lang="en-US" sz="2200" b="0" dirty="0" smtClean="0"/>
                <a:t>array </a:t>
              </a:r>
              <a:r>
                <a:rPr lang="en-US" sz="2200" b="0" dirty="0"/>
                <a:t>sorted by the two-character code, you can use binary search to find the key.  Using this strategy improves the </a:t>
              </a:r>
              <a:r>
                <a:rPr lang="en-US" sz="2200" b="0" dirty="0" smtClean="0"/>
                <a:t>performance of </a:t>
              </a:r>
              <a:r>
                <a:rPr lang="en-US" sz="2000" dirty="0" smtClean="0">
                  <a:latin typeface="Courier New"/>
                  <a:cs typeface="Courier New"/>
                </a:rPr>
                <a:t>get</a:t>
              </a:r>
              <a:r>
                <a:rPr lang="en-US" sz="2200" b="0" dirty="0" smtClean="0"/>
                <a:t> </a:t>
              </a:r>
              <a:r>
                <a:rPr lang="en-US" sz="2200" b="0" dirty="0"/>
                <a:t>to </a:t>
              </a:r>
              <a:r>
                <a:rPr lang="en-US" sz="2200" b="0" i="1" dirty="0" err="1"/>
                <a:t>O</a:t>
              </a:r>
              <a:r>
                <a:rPr lang="en-US" sz="2200" b="0" dirty="0" err="1"/>
                <a:t>(log</a:t>
              </a:r>
              <a:r>
                <a:rPr lang="en-US" sz="2200" b="0" dirty="0"/>
                <a:t> </a:t>
              </a:r>
              <a:r>
                <a:rPr lang="en-US" sz="2200" b="0" i="1" dirty="0"/>
                <a:t>N</a:t>
              </a:r>
              <a:r>
                <a:rPr lang="en-US" sz="2200" b="0" dirty="0"/>
                <a:t>). </a:t>
              </a:r>
            </a:p>
          </p:txBody>
        </p:sp>
        <p:sp>
          <p:nvSpPr>
            <p:cNvPr id="647177" name="Text Box 9"/>
            <p:cNvSpPr txBox="1">
              <a:spLocks noChangeArrowheads="1"/>
            </p:cNvSpPr>
            <p:nvPr/>
          </p:nvSpPr>
          <p:spPr bwMode="auto">
            <a:xfrm>
              <a:off x="296" y="2423"/>
              <a:ext cx="272"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2.</a:t>
              </a:r>
              <a:endParaRPr lang="en-US" sz="2000">
                <a:latin typeface="Courier New" charset="0"/>
              </a:endParaRPr>
            </a:p>
          </p:txBody>
        </p:sp>
      </p:grpSp>
      <p:grpSp>
        <p:nvGrpSpPr>
          <p:cNvPr id="4" name="Group 10"/>
          <p:cNvGrpSpPr>
            <a:grpSpLocks/>
          </p:cNvGrpSpPr>
          <p:nvPr/>
        </p:nvGrpSpPr>
        <p:grpSpPr bwMode="auto">
          <a:xfrm>
            <a:off x="469900" y="3929747"/>
            <a:ext cx="8216900" cy="1539876"/>
            <a:chOff x="296" y="3072"/>
            <a:chExt cx="5176" cy="970"/>
          </a:xfrm>
        </p:grpSpPr>
        <p:sp>
          <p:nvSpPr>
            <p:cNvPr id="647179" name="Text Box 11"/>
            <p:cNvSpPr txBox="1">
              <a:spLocks noChangeArrowheads="1"/>
            </p:cNvSpPr>
            <p:nvPr/>
          </p:nvSpPr>
          <p:spPr bwMode="auto">
            <a:xfrm>
              <a:off x="536" y="3072"/>
              <a:ext cx="4936" cy="970"/>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200" i="1" dirty="0"/>
                <a:t>Table lookup in a grid</a:t>
              </a:r>
              <a:r>
                <a:rPr lang="en-US" sz="2200" b="0" i="1" dirty="0"/>
                <a:t>.  </a:t>
              </a:r>
              <a:r>
                <a:rPr lang="en-US" sz="2200" b="0" dirty="0"/>
                <a:t>In this specific example, you</a:t>
              </a:r>
              <a:r>
                <a:rPr lang="en-US" sz="2200" b="0" dirty="0" smtClean="0"/>
                <a:t> can store </a:t>
              </a:r>
              <a:r>
                <a:rPr lang="en-US" sz="2200" b="0" dirty="0"/>
                <a:t>the state names in a 26</a:t>
              </a:r>
              <a:r>
                <a:rPr lang="en-US" sz="400" b="0" dirty="0"/>
                <a:t> </a:t>
              </a:r>
              <a:r>
                <a:rPr lang="en-US" sz="2400" b="0" baseline="5000" dirty="0" err="1">
                  <a:latin typeface="Helvetica" charset="0"/>
                </a:rPr>
                <a:t>x</a:t>
              </a:r>
              <a:r>
                <a:rPr lang="en-US" sz="500" b="0" dirty="0"/>
                <a:t> </a:t>
              </a:r>
              <a:r>
                <a:rPr lang="en-US" sz="2200" b="0" dirty="0"/>
                <a:t>26 </a:t>
              </a:r>
              <a:r>
                <a:rPr lang="en-US" sz="2000" dirty="0">
                  <a:latin typeface="Courier New" charset="0"/>
                </a:rPr>
                <a:t>Grid&lt;string&gt;</a:t>
              </a:r>
              <a:r>
                <a:rPr lang="en-US" sz="2200" b="0" dirty="0"/>
                <a:t> in which the first and second indices correspond to the two letters in the code.  Because you can now find any code in a single step, this strategy is </a:t>
              </a:r>
              <a:r>
                <a:rPr lang="en-US" sz="2200" b="0" i="1" dirty="0"/>
                <a:t>O</a:t>
              </a:r>
              <a:r>
                <a:rPr lang="en-US" sz="2200" b="0" dirty="0"/>
                <a:t>(1), although this performance comes at a cost in memory space.</a:t>
              </a:r>
            </a:p>
          </p:txBody>
        </p:sp>
        <p:sp>
          <p:nvSpPr>
            <p:cNvPr id="647180" name="Text Box 12"/>
            <p:cNvSpPr txBox="1">
              <a:spLocks noChangeArrowheads="1"/>
            </p:cNvSpPr>
            <p:nvPr/>
          </p:nvSpPr>
          <p:spPr bwMode="auto">
            <a:xfrm>
              <a:off x="296" y="3072"/>
              <a:ext cx="272"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3.</a:t>
              </a:r>
              <a:endParaRPr lang="en-US" sz="2000">
                <a:latin typeface="Courier New"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9218"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The Idea of Hashing</a:t>
            </a:r>
          </a:p>
        </p:txBody>
      </p:sp>
      <p:sp>
        <p:nvSpPr>
          <p:cNvPr id="649219" name="Rectangle 3"/>
          <p:cNvSpPr>
            <a:spLocks noChangeArrowheads="1"/>
          </p:cNvSpPr>
          <p:nvPr/>
        </p:nvSpPr>
        <p:spPr bwMode="auto">
          <a:xfrm>
            <a:off x="482600" y="1155700"/>
            <a:ext cx="8128000" cy="1968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third strategy on the preceding slide shows that one can make the </a:t>
            </a:r>
            <a:r>
              <a:rPr lang="en-US" sz="2000">
                <a:latin typeface="Courier New" charset="0"/>
              </a:rPr>
              <a:t>get</a:t>
            </a:r>
            <a:r>
              <a:rPr lang="en-US" sz="2400" b="0"/>
              <a:t> and </a:t>
            </a:r>
            <a:r>
              <a:rPr lang="en-US" sz="2000">
                <a:latin typeface="Courier New" charset="0"/>
              </a:rPr>
              <a:t>put</a:t>
            </a:r>
            <a:r>
              <a:rPr lang="en-US" sz="2400" b="0"/>
              <a:t> operations run very quickly, even to the point that the cost of finding a key is independent of the number of keys in the table.  This </a:t>
            </a:r>
            <a:r>
              <a:rPr lang="en-US" sz="2400" b="0" i="1"/>
              <a:t>O</a:t>
            </a:r>
            <a:r>
              <a:rPr lang="en-US" sz="2400" b="0"/>
              <a:t>(1) performance is possible only if you know where to look for a particular key.</a:t>
            </a:r>
          </a:p>
        </p:txBody>
      </p:sp>
      <p:sp>
        <p:nvSpPr>
          <p:cNvPr id="649220" name="Rectangle 4"/>
          <p:cNvSpPr>
            <a:spLocks noChangeArrowheads="1"/>
          </p:cNvSpPr>
          <p:nvPr/>
        </p:nvSpPr>
        <p:spPr bwMode="auto">
          <a:xfrm>
            <a:off x="482600" y="2882900"/>
            <a:ext cx="8128000" cy="2070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To get a sense of how you might achieve this goal in practice, it helps to think about how you find a word in a dictionary.</a:t>
            </a:r>
            <a:r>
              <a:rPr lang="en-US" sz="2400" b="0" dirty="0" smtClean="0"/>
              <a:t> Most </a:t>
            </a:r>
            <a:r>
              <a:rPr lang="en-US" sz="2400" b="0" dirty="0"/>
              <a:t>dictionaries have thumb tabs that indicate where each letter appear.  Words starting with </a:t>
            </a:r>
            <a:r>
              <a:rPr lang="en-US" sz="2400" b="0" i="1" dirty="0"/>
              <a:t>A</a:t>
            </a:r>
            <a:r>
              <a:rPr lang="en-US" sz="2400" b="0" dirty="0"/>
              <a:t> are in the </a:t>
            </a:r>
            <a:r>
              <a:rPr lang="en-US" sz="2400" b="0" i="1" dirty="0"/>
              <a:t>A</a:t>
            </a:r>
            <a:r>
              <a:rPr lang="en-US" sz="2400" b="0" dirty="0"/>
              <a:t> section, and so on.</a:t>
            </a:r>
            <a:endParaRPr lang="en-US" sz="3200" b="0" dirty="0"/>
          </a:p>
        </p:txBody>
      </p:sp>
      <p:sp>
        <p:nvSpPr>
          <p:cNvPr id="649221" name="Rectangle 5"/>
          <p:cNvSpPr>
            <a:spLocks noChangeArrowheads="1"/>
          </p:cNvSpPr>
          <p:nvPr/>
        </p:nvSpPr>
        <p:spPr bwMode="auto">
          <a:xfrm>
            <a:off x="482600" y="4589545"/>
            <a:ext cx="8128000" cy="1689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The most common implementations of maps use a </a:t>
            </a:r>
            <a:r>
              <a:rPr lang="en-US" sz="2400" b="0" dirty="0"/>
              <a:t>strategy called </a:t>
            </a:r>
            <a:r>
              <a:rPr lang="en-US" sz="2400" i="1" dirty="0"/>
              <a:t>hashing</a:t>
            </a:r>
            <a:r>
              <a:rPr lang="en-US" sz="2400" b="0" i="1" dirty="0"/>
              <a:t>,</a:t>
            </a:r>
            <a:r>
              <a:rPr lang="en-US" sz="2400" b="0" dirty="0"/>
              <a:t> which is conceptually similar to the thumb tabs in a dictionary.  The critical idea is that you can improve performance enormously if you use the key to figure out where to look.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492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4922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9220" grpId="0" build="p" autoUpdateAnimBg="0"/>
      <p:bldP spid="649221" grpId="0" build="p" autoUpdateAnimBg="0"/>
    </p:bld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16346</TotalTime>
  <Words>4603</Words>
  <Application>Microsoft Macintosh PowerPoint</Application>
  <PresentationFormat>On-screen Show (4:3)</PresentationFormat>
  <Paragraphs>632</Paragraphs>
  <Slides>20</Slides>
  <Notes>20</Notes>
  <HiddenSlides>0</HiddenSlides>
  <MMClips>0</MMClips>
  <ScaleCrop>false</ScaleCrop>
  <HeadingPairs>
    <vt:vector size="4" baseType="variant">
      <vt:variant>
        <vt:lpstr>Design Template</vt:lpstr>
      </vt:variant>
      <vt:variant>
        <vt:i4>1</vt:i4>
      </vt:variant>
      <vt:variant>
        <vt:lpstr>Slide Titles</vt:lpstr>
      </vt:variant>
      <vt:variant>
        <vt:i4>20</vt:i4>
      </vt:variant>
    </vt:vector>
  </HeadingPairs>
  <TitlesOfParts>
    <vt:vector size="21" baseType="lpstr">
      <vt:lpstr>Blank Presentation</vt:lpstr>
      <vt:lpstr>Maps and Hashing</vt:lpstr>
      <vt:lpstr>Simplifying the Map Abstraction</vt:lpstr>
      <vt:lpstr>The stringmap.h Interface</vt:lpstr>
      <vt:lpstr>The stringmap.h Interface</vt:lpstr>
      <vt:lpstr>The stringmap.h Interface</vt:lpstr>
      <vt:lpstr>An Illustrative Mapping Application</vt:lpstr>
      <vt:lpstr>The PostalLookup Program</vt:lpstr>
      <vt:lpstr>Implementation Strategies for Maps</vt:lpstr>
      <vt:lpstr>The Idea of Hashing</vt:lpstr>
      <vt:lpstr>Hash Codes</vt:lpstr>
      <vt:lpstr>The hashCode Function for Strings</vt:lpstr>
      <vt:lpstr>The Bucket Hashing Strategy</vt:lpstr>
      <vt:lpstr>Simulating Bucket Hashing</vt:lpstr>
      <vt:lpstr>Achieving O(1) Performance</vt:lpstr>
      <vt:lpstr>Private Section of the StringMap Class</vt:lpstr>
      <vt:lpstr>The stringmap.cpp Implementation</vt:lpstr>
      <vt:lpstr>The stringmap.cpp Implementation</vt:lpstr>
      <vt:lpstr>The stringmap.cpp Implementation</vt:lpstr>
      <vt:lpstr>The stringmap.cpp Implementation</vt:lpstr>
      <vt:lpstr>The End</vt:lpstr>
    </vt:vector>
  </TitlesOfParts>
  <Company>Stanford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3—Expressions</dc:title>
  <cp:lastModifiedBy>Eric Roberts</cp:lastModifiedBy>
  <cp:revision>141</cp:revision>
  <dcterms:created xsi:type="dcterms:W3CDTF">2015-02-06T23:43:18Z</dcterms:created>
  <dcterms:modified xsi:type="dcterms:W3CDTF">2015-02-06T23:51:37Z</dcterms:modified>
</cp:coreProperties>
</file>