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34"/>
  </p:notesMasterIdLst>
  <p:sldIdLst>
    <p:sldId id="441" r:id="rId2"/>
    <p:sldId id="523" r:id="rId3"/>
    <p:sldId id="469" r:id="rId4"/>
    <p:sldId id="487" r:id="rId5"/>
    <p:sldId id="488" r:id="rId6"/>
    <p:sldId id="489" r:id="rId7"/>
    <p:sldId id="475" r:id="rId8"/>
    <p:sldId id="480" r:id="rId9"/>
    <p:sldId id="481" r:id="rId10"/>
    <p:sldId id="521" r:id="rId11"/>
    <p:sldId id="522" r:id="rId12"/>
    <p:sldId id="486" r:id="rId13"/>
    <p:sldId id="513" r:id="rId14"/>
    <p:sldId id="514" r:id="rId15"/>
    <p:sldId id="516" r:id="rId16"/>
    <p:sldId id="517" r:id="rId17"/>
    <p:sldId id="518" r:id="rId18"/>
    <p:sldId id="519" r:id="rId19"/>
    <p:sldId id="494" r:id="rId20"/>
    <p:sldId id="478" r:id="rId21"/>
    <p:sldId id="496" r:id="rId22"/>
    <p:sldId id="497" r:id="rId23"/>
    <p:sldId id="501" r:id="rId24"/>
    <p:sldId id="502" r:id="rId25"/>
    <p:sldId id="503" r:id="rId26"/>
    <p:sldId id="505" r:id="rId27"/>
    <p:sldId id="506" r:id="rId28"/>
    <p:sldId id="507" r:id="rId29"/>
    <p:sldId id="509" r:id="rId30"/>
    <p:sldId id="510" r:id="rId31"/>
    <p:sldId id="511" r:id="rId32"/>
    <p:sldId id="369" r:id="rId33"/>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FFFF"/>
    <a:srgbClr val="009900"/>
    <a:srgbClr val="66FF66"/>
    <a:srgbClr val="969696"/>
    <a:srgbClr val="FFFF66"/>
    <a:srgbClr val="FF0000"/>
    <a:srgbClr val="CCFFFF"/>
    <a:srgbClr val="0000FF"/>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ferSingleView="1">
    <p:restoredLeft sz="32787"/>
    <p:restoredTop sz="90929"/>
  </p:normalViewPr>
  <p:slideViewPr>
    <p:cSldViewPr>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12640C34-CA59-864C-9B96-2D91D8F567F3}"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91DC8D-AB8F-0B4A-9D52-795CD5492DF9}"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716F92-FFE0-E84E-AA26-8A807FB46A32}" type="slidenum">
              <a:rPr lang="en-US"/>
              <a:pPr/>
              <a:t>10</a:t>
            </a:fld>
            <a:endParaRPr lang="en-US"/>
          </a:p>
        </p:txBody>
      </p:sp>
      <p:sp>
        <p:nvSpPr>
          <p:cNvPr id="6502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02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716F92-FFE0-E84E-AA26-8A807FB46A32}" type="slidenum">
              <a:rPr lang="en-US"/>
              <a:pPr/>
              <a:t>11</a:t>
            </a:fld>
            <a:endParaRPr lang="en-US"/>
          </a:p>
        </p:txBody>
      </p:sp>
      <p:sp>
        <p:nvSpPr>
          <p:cNvPr id="6502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02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DC83D4-0BB5-A14F-AB98-402001939A5D}" type="slidenum">
              <a:rPr lang="en-US"/>
              <a:pPr/>
              <a:t>12</a:t>
            </a:fld>
            <a:endParaRPr lang="en-US"/>
          </a:p>
        </p:txBody>
      </p:sp>
      <p:sp>
        <p:nvSpPr>
          <p:cNvPr id="6543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43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F93678-D070-414A-AEBD-1746D7C07824}" type="slidenum">
              <a:rPr lang="en-US"/>
              <a:pPr/>
              <a:t>13</a:t>
            </a:fld>
            <a:endParaRPr lang="en-US"/>
          </a:p>
        </p:txBody>
      </p:sp>
      <p:sp>
        <p:nvSpPr>
          <p:cNvPr id="635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5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35869C-097C-8E4B-840B-749187BB20AD}" type="slidenum">
              <a:rPr lang="en-US"/>
              <a:pPr/>
              <a:t>14</a:t>
            </a:fld>
            <a:endParaRPr lang="en-US"/>
          </a:p>
        </p:txBody>
      </p:sp>
      <p:sp>
        <p:nvSpPr>
          <p:cNvPr id="6215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215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2C5190-D6F2-F74D-8DCA-D31977D41BC7}" type="slidenum">
              <a:rPr lang="en-US"/>
              <a:pPr/>
              <a:t>15</a:t>
            </a:fld>
            <a:endParaRPr lang="en-US"/>
          </a:p>
        </p:txBody>
      </p:sp>
      <p:sp>
        <p:nvSpPr>
          <p:cNvPr id="6625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25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1BE754-63F4-314B-ADC0-3B5A9BA106BF}" type="slidenum">
              <a:rPr lang="en-US"/>
              <a:pPr/>
              <a:t>16</a:t>
            </a:fld>
            <a:endParaRPr lang="en-US"/>
          </a:p>
        </p:txBody>
      </p:sp>
      <p:sp>
        <p:nvSpPr>
          <p:cNvPr id="6645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45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777F4E-6F25-D743-B029-C2A46A1D6406}" type="slidenum">
              <a:rPr lang="en-US"/>
              <a:pPr/>
              <a:t>17</a:t>
            </a:fld>
            <a:endParaRPr lang="en-US"/>
          </a:p>
        </p:txBody>
      </p:sp>
      <p:sp>
        <p:nvSpPr>
          <p:cNvPr id="6666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66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B61BA8-9D41-294B-9A80-FECF6E08B6E5}" type="slidenum">
              <a:rPr lang="en-US"/>
              <a:pPr/>
              <a:t>18</a:t>
            </a:fld>
            <a:endParaRPr lang="en-US"/>
          </a:p>
        </p:txBody>
      </p:sp>
      <p:sp>
        <p:nvSpPr>
          <p:cNvPr id="6686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86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D696E5-CF96-B545-B8CA-D8BAD163B1F8}" type="slidenum">
              <a:rPr lang="en-US"/>
              <a:pPr/>
              <a:t>19</a:t>
            </a:fld>
            <a:endParaRPr lang="en-US"/>
          </a:p>
        </p:txBody>
      </p:sp>
      <p:sp>
        <p:nvSpPr>
          <p:cNvPr id="6707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707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F97064-2F00-594E-84BB-0F59E4C01EE9}" type="slidenum">
              <a:rPr lang="en-US"/>
              <a:pPr/>
              <a:t>2</a:t>
            </a:fld>
            <a:endParaRPr lang="en-US"/>
          </a:p>
        </p:txBody>
      </p:sp>
      <p:sp>
        <p:nvSpPr>
          <p:cNvPr id="642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2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40A3A1-8867-3049-BAA9-941474F8643A}" type="slidenum">
              <a:rPr lang="en-US"/>
              <a:pPr/>
              <a:t>20</a:t>
            </a:fld>
            <a:endParaRPr lang="en-US"/>
          </a:p>
        </p:txBody>
      </p:sp>
      <p:sp>
        <p:nvSpPr>
          <p:cNvPr id="6379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79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DA37F2-01FA-F846-8D62-0A32866CED43}" type="slidenum">
              <a:rPr lang="en-US"/>
              <a:pPr/>
              <a:t>21</a:t>
            </a:fld>
            <a:endParaRPr lang="en-US"/>
          </a:p>
        </p:txBody>
      </p:sp>
      <p:sp>
        <p:nvSpPr>
          <p:cNvPr id="6748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748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7ED6AC-16AA-9043-B94E-83A86E70CC35}" type="slidenum">
              <a:rPr lang="en-US"/>
              <a:pPr/>
              <a:t>22</a:t>
            </a:fld>
            <a:endParaRPr lang="en-US"/>
          </a:p>
        </p:txBody>
      </p:sp>
      <p:sp>
        <p:nvSpPr>
          <p:cNvPr id="6768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768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F4C664-8116-B742-9EAC-79011C94078B}" type="slidenum">
              <a:rPr lang="en-US"/>
              <a:pPr/>
              <a:t>23</a:t>
            </a:fld>
            <a:endParaRPr lang="en-US"/>
          </a:p>
        </p:txBody>
      </p:sp>
      <p:sp>
        <p:nvSpPr>
          <p:cNvPr id="6850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850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2B3CD8-20F7-1449-A938-F99C293BC27B}" type="slidenum">
              <a:rPr lang="en-US"/>
              <a:pPr/>
              <a:t>24</a:t>
            </a:fld>
            <a:endParaRPr lang="en-US"/>
          </a:p>
        </p:txBody>
      </p:sp>
      <p:sp>
        <p:nvSpPr>
          <p:cNvPr id="6871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871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2DE7B0-B232-3C4C-A793-B4809E4C82CA}" type="slidenum">
              <a:rPr lang="en-US"/>
              <a:pPr/>
              <a:t>25</a:t>
            </a:fld>
            <a:endParaRPr lang="en-US"/>
          </a:p>
        </p:txBody>
      </p:sp>
      <p:sp>
        <p:nvSpPr>
          <p:cNvPr id="6891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891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478E6C-190D-0141-BF4E-FBF9CCA5E7A4}" type="slidenum">
              <a:rPr lang="en-US"/>
              <a:pPr/>
              <a:t>26</a:t>
            </a:fld>
            <a:endParaRPr lang="en-US"/>
          </a:p>
        </p:txBody>
      </p:sp>
      <p:sp>
        <p:nvSpPr>
          <p:cNvPr id="6932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932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2A81A5-5F68-3149-8B57-6EDE959FE483}" type="slidenum">
              <a:rPr lang="en-US"/>
              <a:pPr/>
              <a:t>27</a:t>
            </a:fld>
            <a:endParaRPr lang="en-US"/>
          </a:p>
        </p:txBody>
      </p:sp>
      <p:sp>
        <p:nvSpPr>
          <p:cNvPr id="6952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952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177A5C-D0FD-B244-B3AA-73CC3610E452}" type="slidenum">
              <a:rPr lang="en-US"/>
              <a:pPr/>
              <a:t>28</a:t>
            </a:fld>
            <a:endParaRPr lang="en-US"/>
          </a:p>
        </p:txBody>
      </p:sp>
      <p:sp>
        <p:nvSpPr>
          <p:cNvPr id="6973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973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241CD3-07EB-FD4F-ACEA-2AD5A8BCFDE9}" type="slidenum">
              <a:rPr lang="en-US"/>
              <a:pPr/>
              <a:t>29</a:t>
            </a:fld>
            <a:endParaRPr lang="en-US"/>
          </a:p>
        </p:txBody>
      </p:sp>
      <p:sp>
        <p:nvSpPr>
          <p:cNvPr id="7014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014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A3835B-4684-AE41-8206-F2C2C253CD88}" type="slidenum">
              <a:rPr lang="en-US"/>
              <a:pPr/>
              <a:t>3</a:t>
            </a:fld>
            <a:endParaRPr lang="en-US"/>
          </a:p>
        </p:txBody>
      </p:sp>
      <p:sp>
        <p:nvSpPr>
          <p:cNvPr id="5908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08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BECCD4-672C-5149-8E1B-3A960FAD2CC9}" type="slidenum">
              <a:rPr lang="en-US"/>
              <a:pPr/>
              <a:t>30</a:t>
            </a:fld>
            <a:endParaRPr lang="en-US"/>
          </a:p>
        </p:txBody>
      </p:sp>
      <p:sp>
        <p:nvSpPr>
          <p:cNvPr id="7034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034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073932-096E-2B47-91BD-F34DDAD6BA2D}" type="slidenum">
              <a:rPr lang="en-US"/>
              <a:pPr/>
              <a:t>31</a:t>
            </a:fld>
            <a:endParaRPr lang="en-US"/>
          </a:p>
        </p:txBody>
      </p:sp>
      <p:sp>
        <p:nvSpPr>
          <p:cNvPr id="7055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055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692F34-D416-9E4E-864C-E96A10D4CA89}" type="slidenum">
              <a:rPr lang="en-US"/>
              <a:pPr/>
              <a:t>32</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39EBC6-3CAE-074B-8C54-CB104BF506D2}" type="slidenum">
              <a:rPr lang="en-US"/>
              <a:pPr/>
              <a:t>4</a:t>
            </a:fld>
            <a:endParaRPr lang="en-US"/>
          </a:p>
        </p:txBody>
      </p:sp>
      <p:sp>
        <p:nvSpPr>
          <p:cNvPr id="6563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63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8BF22C-2DE4-F244-B782-08E0B3B829E0}" type="slidenum">
              <a:rPr lang="en-US"/>
              <a:pPr/>
              <a:t>5</a:t>
            </a:fld>
            <a:endParaRPr lang="en-US"/>
          </a:p>
        </p:txBody>
      </p:sp>
      <p:sp>
        <p:nvSpPr>
          <p:cNvPr id="6584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584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0FC418-B9D7-4B40-B292-B76FFA858770}" type="slidenum">
              <a:rPr lang="en-US"/>
              <a:pPr/>
              <a:t>6</a:t>
            </a:fld>
            <a:endParaRPr lang="en-US"/>
          </a:p>
        </p:txBody>
      </p:sp>
      <p:sp>
        <p:nvSpPr>
          <p:cNvPr id="6604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604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08A4562-7C16-BF45-862C-E51913915D17}" type="slidenum">
              <a:rPr lang="en-US"/>
              <a:pPr/>
              <a:t>7</a:t>
            </a:fld>
            <a:endParaRPr lang="en-US"/>
          </a:p>
        </p:txBody>
      </p:sp>
      <p:sp>
        <p:nvSpPr>
          <p:cNvPr id="6318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18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F97064-2F00-594E-84BB-0F59E4C01EE9}" type="slidenum">
              <a:rPr lang="en-US"/>
              <a:pPr/>
              <a:t>8</a:t>
            </a:fld>
            <a:endParaRPr lang="en-US"/>
          </a:p>
        </p:txBody>
      </p:sp>
      <p:sp>
        <p:nvSpPr>
          <p:cNvPr id="642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2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E95550-5954-4948-B27F-7E1A6FE1A2E0}" type="slidenum">
              <a:rPr lang="en-US"/>
              <a:pPr/>
              <a:t>9</a:t>
            </a:fld>
            <a:endParaRPr lang="en-US"/>
          </a:p>
        </p:txBody>
      </p:sp>
      <p:sp>
        <p:nvSpPr>
          <p:cNvPr id="6440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40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0457635-DC90-3F4D-813D-2B45DDAF65E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6B34A89-6C90-894E-B1CB-6F86F256304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089C7DC3-88E1-ED4D-A80A-4470CAA1BEA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3D07A426-7848-A74E-ACFB-3875F517B89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0F5F8A40-F698-F748-A939-DDDECE22254A}"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5B1C31FC-AD41-6044-9DF0-0237C095DF4A}"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67ECA0B9-BF31-AD4C-BF9E-5962F034288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94351C0B-048E-A147-87D7-2B4E0712012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8191D412-91DE-1842-8161-57E84DE94AA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610A5BF0-E422-4B40-9E4A-35287944B845}"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E35F1362-8F20-694F-AEEE-59FA1D2BC04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ED20D1B9-A50A-DC48-A670-C649E81CE2E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5C12.%20Simple%20Stack%20Class%5C%5Bppt%5D%5CSimpleStackClass.ppt%23482,2,Exercise:%20Define%20a%20Stack%20of%20Characte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5C12.%20Simple%20Stack%20Class%5C%5Bppt%5D%5CSimpleStackClass.ppt%23482,2,Exercise:%20Define%20a%20Stack%20of%20Character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5C12.%20Simple%20Stack%20Class%5C%5Bppt%5D%5CSimpleStackClass.ppt%23482,2,Exercise:%20Define%20a%20Stack%20of%20Character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5C12.%20Simple%20Stack%20Class%5C%5Bppt%5D%5CSimpleStackClass.ppt%23482,2,Exercise:%20Define%20a%20Stack%20of%20Character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5C12.%20Simple%20Stack%20Class%5C%5Bppt%5D%5CSimpleStackClass.ppt%23482,2,Exercise:%20Define%20a%20Stack%20of%20Character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5C12.%20Simple%20Stack%20Class%5C%5Bppt%5D%5CSimpleStackClass.ppt%23482,2,Exercise:%20Define%20a%20Stack%20of%20Character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5C12.%20Simple%20Stack%20Class%5C%5Bppt%5D%5CSimpleStackClass.ppt%23482,2,Exercise:%20Define%20a%20Stack%20of%20Character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Implementing Queues</a:t>
            </a:r>
            <a:endParaRPr lang="en-US" sz="6000" dirty="0">
              <a:solidFill>
                <a:srgbClr val="FF0000"/>
              </a:solidFill>
            </a:endParaRPr>
          </a:p>
        </p:txBody>
      </p:sp>
      <p:sp>
        <p:nvSpPr>
          <p:cNvPr id="449576" name="Text Box 40"/>
          <p:cNvSpPr txBox="1">
            <a:spLocks noChangeArrowheads="1"/>
          </p:cNvSpPr>
          <p:nvPr/>
        </p:nvSpPr>
        <p:spPr bwMode="auto">
          <a:xfrm>
            <a:off x="0" y="4583228"/>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February 11,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9218" name="Rectangle 2"/>
          <p:cNvSpPr>
            <a:spLocks noChangeArrowheads="1"/>
          </p:cNvSpPr>
          <p:nvPr/>
        </p:nvSpPr>
        <p:spPr bwMode="auto">
          <a:xfrm>
            <a:off x="2032000" y="5030788"/>
            <a:ext cx="838200" cy="3286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2" name="Group 3"/>
          <p:cNvGrpSpPr>
            <a:grpSpLocks/>
          </p:cNvGrpSpPr>
          <p:nvPr/>
        </p:nvGrpSpPr>
        <p:grpSpPr bwMode="auto">
          <a:xfrm>
            <a:off x="2032000" y="5310187"/>
            <a:ext cx="839788" cy="366713"/>
            <a:chOff x="944" y="3529"/>
            <a:chExt cx="529" cy="231"/>
          </a:xfrm>
        </p:grpSpPr>
        <p:sp>
          <p:nvSpPr>
            <p:cNvPr id="649220" name="Rectangle 4"/>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1" name="Text Box 5"/>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0</a:t>
              </a:r>
            </a:p>
          </p:txBody>
        </p:sp>
      </p:grpSp>
      <p:grpSp>
        <p:nvGrpSpPr>
          <p:cNvPr id="3" name="Group 6"/>
          <p:cNvGrpSpPr>
            <a:grpSpLocks/>
          </p:cNvGrpSpPr>
          <p:nvPr/>
        </p:nvGrpSpPr>
        <p:grpSpPr bwMode="auto">
          <a:xfrm>
            <a:off x="2032000" y="5627687"/>
            <a:ext cx="839788" cy="366713"/>
            <a:chOff x="944" y="3529"/>
            <a:chExt cx="529" cy="231"/>
          </a:xfrm>
        </p:grpSpPr>
        <p:sp>
          <p:nvSpPr>
            <p:cNvPr id="649223" name="Rectangle 7"/>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4" name="Text Box 8"/>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0</a:t>
              </a:r>
            </a:p>
          </p:txBody>
        </p:sp>
      </p:grpSp>
      <p:grpSp>
        <p:nvGrpSpPr>
          <p:cNvPr id="4" name="Group 9"/>
          <p:cNvGrpSpPr>
            <a:grpSpLocks/>
          </p:cNvGrpSpPr>
          <p:nvPr/>
        </p:nvGrpSpPr>
        <p:grpSpPr bwMode="auto">
          <a:xfrm>
            <a:off x="2032000" y="5945187"/>
            <a:ext cx="839788" cy="366713"/>
            <a:chOff x="944" y="3529"/>
            <a:chExt cx="529" cy="231"/>
          </a:xfrm>
        </p:grpSpPr>
        <p:sp>
          <p:nvSpPr>
            <p:cNvPr id="649226" name="Rectangle 10"/>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7" name="Text Box 11"/>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8</a:t>
              </a:r>
            </a:p>
          </p:txBody>
        </p:sp>
      </p:grpSp>
      <p:sp>
        <p:nvSpPr>
          <p:cNvPr id="649228" name="Rectangle 12"/>
          <p:cNvSpPr>
            <a:spLocks noChangeArrowheads="1"/>
          </p:cNvSpPr>
          <p:nvPr/>
        </p:nvSpPr>
        <p:spPr bwMode="auto">
          <a:xfrm>
            <a:off x="4953000" y="1219200"/>
            <a:ext cx="3429000" cy="36576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9" name="Rectangle 13"/>
          <p:cNvSpPr>
            <a:spLocks noGrp="1" noChangeArrowheads="1"/>
          </p:cNvSpPr>
          <p:nvPr>
            <p:ph type="title"/>
          </p:nvPr>
        </p:nvSpPr>
        <p:spPr>
          <a:xfrm>
            <a:off x="0" y="76200"/>
            <a:ext cx="9144000" cy="1143000"/>
          </a:xfrm>
          <a:noFill/>
          <a:ln/>
        </p:spPr>
        <p:txBody>
          <a:bodyPr/>
          <a:lstStyle/>
          <a:p>
            <a:r>
              <a:rPr lang="en-US" sz="4000" dirty="0">
                <a:solidFill>
                  <a:srgbClr val="FF0000"/>
                </a:solidFill>
              </a:rPr>
              <a:t>Tracing the Array-Based Queue</a:t>
            </a:r>
            <a:endParaRPr lang="en-US" sz="4200" dirty="0">
              <a:solidFill>
                <a:srgbClr val="FF0000"/>
              </a:solidFill>
            </a:endParaRPr>
          </a:p>
        </p:txBody>
      </p:sp>
      <p:sp>
        <p:nvSpPr>
          <p:cNvPr id="649230" name="Text Box 14"/>
          <p:cNvSpPr txBox="1">
            <a:spLocks noChangeArrowheads="1"/>
          </p:cNvSpPr>
          <p:nvPr/>
        </p:nvSpPr>
        <p:spPr bwMode="auto">
          <a:xfrm>
            <a:off x="838200" y="501929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array</a:t>
            </a:r>
            <a:endParaRPr lang="en-US" sz="1600" dirty="0">
              <a:latin typeface="Courier New" charset="0"/>
            </a:endParaRPr>
          </a:p>
        </p:txBody>
      </p:sp>
      <p:sp>
        <p:nvSpPr>
          <p:cNvPr id="649231" name="Text Box 15"/>
          <p:cNvSpPr txBox="1">
            <a:spLocks noChangeArrowheads="1"/>
          </p:cNvSpPr>
          <p:nvPr/>
        </p:nvSpPr>
        <p:spPr bwMode="auto">
          <a:xfrm>
            <a:off x="838200" y="595274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capacity</a:t>
            </a:r>
          </a:p>
        </p:txBody>
      </p:sp>
      <p:sp>
        <p:nvSpPr>
          <p:cNvPr id="649232" name="Text Box 16"/>
          <p:cNvSpPr txBox="1">
            <a:spLocks noChangeArrowheads="1"/>
          </p:cNvSpPr>
          <p:nvPr/>
        </p:nvSpPr>
        <p:spPr bwMode="auto">
          <a:xfrm>
            <a:off x="838200" y="564159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49233" name="Text Box 17"/>
          <p:cNvSpPr txBox="1">
            <a:spLocks noChangeArrowheads="1"/>
          </p:cNvSpPr>
          <p:nvPr/>
        </p:nvSpPr>
        <p:spPr bwMode="auto">
          <a:xfrm>
            <a:off x="838200" y="533044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49234" name="Text Box 18"/>
          <p:cNvSpPr txBox="1">
            <a:spLocks noChangeArrowheads="1"/>
          </p:cNvSpPr>
          <p:nvPr/>
        </p:nvSpPr>
        <p:spPr bwMode="auto">
          <a:xfrm>
            <a:off x="2092475" y="5007203"/>
            <a:ext cx="839788" cy="3365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nvGrpSpPr>
          <p:cNvPr id="5" name="Group 19"/>
          <p:cNvGrpSpPr>
            <a:grpSpLocks/>
          </p:cNvGrpSpPr>
          <p:nvPr/>
        </p:nvGrpSpPr>
        <p:grpSpPr bwMode="auto">
          <a:xfrm>
            <a:off x="3810000" y="5348288"/>
            <a:ext cx="533400" cy="800100"/>
            <a:chOff x="1968" y="3264"/>
            <a:chExt cx="336" cy="504"/>
          </a:xfrm>
        </p:grpSpPr>
        <p:sp>
          <p:nvSpPr>
            <p:cNvPr id="649236" name="Rectangle 20"/>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37" name="Text Box 21"/>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0</a:t>
              </a:r>
            </a:p>
          </p:txBody>
        </p:sp>
        <p:sp>
          <p:nvSpPr>
            <p:cNvPr id="649238" name="Text Box 22"/>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6" name="Group 23"/>
          <p:cNvGrpSpPr>
            <a:grpSpLocks/>
          </p:cNvGrpSpPr>
          <p:nvPr/>
        </p:nvGrpSpPr>
        <p:grpSpPr bwMode="auto">
          <a:xfrm>
            <a:off x="4343400" y="5348288"/>
            <a:ext cx="533400" cy="800100"/>
            <a:chOff x="1968" y="3264"/>
            <a:chExt cx="336" cy="504"/>
          </a:xfrm>
        </p:grpSpPr>
        <p:sp>
          <p:nvSpPr>
            <p:cNvPr id="649240" name="Rectangle 24"/>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41" name="Text Box 25"/>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1</a:t>
              </a:r>
            </a:p>
          </p:txBody>
        </p:sp>
        <p:sp>
          <p:nvSpPr>
            <p:cNvPr id="649242" name="Text Box 26"/>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7" name="Group 27"/>
          <p:cNvGrpSpPr>
            <a:grpSpLocks/>
          </p:cNvGrpSpPr>
          <p:nvPr/>
        </p:nvGrpSpPr>
        <p:grpSpPr bwMode="auto">
          <a:xfrm>
            <a:off x="4876800" y="5348288"/>
            <a:ext cx="533400" cy="800100"/>
            <a:chOff x="1968" y="3264"/>
            <a:chExt cx="336" cy="504"/>
          </a:xfrm>
        </p:grpSpPr>
        <p:sp>
          <p:nvSpPr>
            <p:cNvPr id="649244" name="Rectangle 28"/>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45" name="Text Box 29"/>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2</a:t>
              </a:r>
            </a:p>
          </p:txBody>
        </p:sp>
        <p:sp>
          <p:nvSpPr>
            <p:cNvPr id="649246" name="Text Box 30"/>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8" name="Group 31"/>
          <p:cNvGrpSpPr>
            <a:grpSpLocks/>
          </p:cNvGrpSpPr>
          <p:nvPr/>
        </p:nvGrpSpPr>
        <p:grpSpPr bwMode="auto">
          <a:xfrm>
            <a:off x="5410200" y="5348288"/>
            <a:ext cx="533400" cy="800100"/>
            <a:chOff x="1968" y="3264"/>
            <a:chExt cx="336" cy="504"/>
          </a:xfrm>
        </p:grpSpPr>
        <p:sp>
          <p:nvSpPr>
            <p:cNvPr id="649248" name="Rectangle 32"/>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49" name="Text Box 33"/>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3</a:t>
              </a:r>
            </a:p>
          </p:txBody>
        </p:sp>
        <p:sp>
          <p:nvSpPr>
            <p:cNvPr id="649250" name="Text Box 34"/>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9" name="Group 35"/>
          <p:cNvGrpSpPr>
            <a:grpSpLocks/>
          </p:cNvGrpSpPr>
          <p:nvPr/>
        </p:nvGrpSpPr>
        <p:grpSpPr bwMode="auto">
          <a:xfrm>
            <a:off x="5943600" y="5348288"/>
            <a:ext cx="533400" cy="800100"/>
            <a:chOff x="1968" y="3264"/>
            <a:chExt cx="336" cy="504"/>
          </a:xfrm>
        </p:grpSpPr>
        <p:sp>
          <p:nvSpPr>
            <p:cNvPr id="649252" name="Rectangle 36"/>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53" name="Text Box 37"/>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4</a:t>
              </a:r>
            </a:p>
          </p:txBody>
        </p:sp>
        <p:sp>
          <p:nvSpPr>
            <p:cNvPr id="649254" name="Text Box 38"/>
            <p:cNvSpPr txBox="1">
              <a:spLocks noChangeArrowheads="1"/>
            </p:cNvSpPr>
            <p:nvPr/>
          </p:nvSpPr>
          <p:spPr bwMode="auto">
            <a:xfrm>
              <a:off x="1968" y="3274"/>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0" name="Group 39"/>
          <p:cNvGrpSpPr>
            <a:grpSpLocks/>
          </p:cNvGrpSpPr>
          <p:nvPr/>
        </p:nvGrpSpPr>
        <p:grpSpPr bwMode="auto">
          <a:xfrm>
            <a:off x="6477000" y="5348288"/>
            <a:ext cx="533400" cy="800100"/>
            <a:chOff x="1968" y="3264"/>
            <a:chExt cx="336" cy="504"/>
          </a:xfrm>
        </p:grpSpPr>
        <p:sp>
          <p:nvSpPr>
            <p:cNvPr id="649256" name="Rectangle 40"/>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57" name="Text Box 41"/>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5</a:t>
              </a:r>
            </a:p>
          </p:txBody>
        </p:sp>
        <p:sp>
          <p:nvSpPr>
            <p:cNvPr id="649258" name="Text Box 42"/>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1" name="Group 43"/>
          <p:cNvGrpSpPr>
            <a:grpSpLocks/>
          </p:cNvGrpSpPr>
          <p:nvPr/>
        </p:nvGrpSpPr>
        <p:grpSpPr bwMode="auto">
          <a:xfrm>
            <a:off x="7010400" y="5348288"/>
            <a:ext cx="533400" cy="800100"/>
            <a:chOff x="1968" y="3264"/>
            <a:chExt cx="336" cy="504"/>
          </a:xfrm>
        </p:grpSpPr>
        <p:sp>
          <p:nvSpPr>
            <p:cNvPr id="649260" name="Rectangle 44"/>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61" name="Text Box 45"/>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6</a:t>
              </a:r>
            </a:p>
          </p:txBody>
        </p:sp>
        <p:sp>
          <p:nvSpPr>
            <p:cNvPr id="649262" name="Text Box 46"/>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2" name="Group 47"/>
          <p:cNvGrpSpPr>
            <a:grpSpLocks/>
          </p:cNvGrpSpPr>
          <p:nvPr/>
        </p:nvGrpSpPr>
        <p:grpSpPr bwMode="auto">
          <a:xfrm>
            <a:off x="7543800" y="5348288"/>
            <a:ext cx="533400" cy="800100"/>
            <a:chOff x="1968" y="3264"/>
            <a:chExt cx="336" cy="504"/>
          </a:xfrm>
        </p:grpSpPr>
        <p:sp>
          <p:nvSpPr>
            <p:cNvPr id="649264" name="Rectangle 48"/>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65" name="Text Box 49"/>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7</a:t>
              </a:r>
            </a:p>
          </p:txBody>
        </p:sp>
        <p:sp>
          <p:nvSpPr>
            <p:cNvPr id="649266" name="Text Box 50"/>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3" name="Group 51"/>
          <p:cNvGrpSpPr>
            <a:grpSpLocks/>
          </p:cNvGrpSpPr>
          <p:nvPr/>
        </p:nvGrpSpPr>
        <p:grpSpPr bwMode="auto">
          <a:xfrm>
            <a:off x="2032000" y="5627687"/>
            <a:ext cx="839788" cy="366713"/>
            <a:chOff x="944" y="3529"/>
            <a:chExt cx="529" cy="231"/>
          </a:xfrm>
        </p:grpSpPr>
        <p:sp>
          <p:nvSpPr>
            <p:cNvPr id="649268" name="Rectangle 52"/>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69" name="Text Box 53"/>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1</a:t>
              </a:r>
            </a:p>
          </p:txBody>
        </p:sp>
      </p:grpSp>
      <p:grpSp>
        <p:nvGrpSpPr>
          <p:cNvPr id="14" name="Group 54"/>
          <p:cNvGrpSpPr>
            <a:grpSpLocks/>
          </p:cNvGrpSpPr>
          <p:nvPr/>
        </p:nvGrpSpPr>
        <p:grpSpPr bwMode="auto">
          <a:xfrm>
            <a:off x="3810000" y="5348288"/>
            <a:ext cx="533400" cy="546100"/>
            <a:chOff x="4944" y="2880"/>
            <a:chExt cx="336" cy="344"/>
          </a:xfrm>
        </p:grpSpPr>
        <p:sp>
          <p:nvSpPr>
            <p:cNvPr id="649271" name="Rectangle 55"/>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72" name="Text Box 56"/>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A</a:t>
              </a:r>
            </a:p>
          </p:txBody>
        </p:sp>
      </p:grpSp>
      <p:grpSp>
        <p:nvGrpSpPr>
          <p:cNvPr id="15" name="Group 57"/>
          <p:cNvGrpSpPr>
            <a:grpSpLocks/>
          </p:cNvGrpSpPr>
          <p:nvPr/>
        </p:nvGrpSpPr>
        <p:grpSpPr bwMode="auto">
          <a:xfrm>
            <a:off x="4343400" y="5348288"/>
            <a:ext cx="533400" cy="546100"/>
            <a:chOff x="4944" y="2880"/>
            <a:chExt cx="336" cy="344"/>
          </a:xfrm>
        </p:grpSpPr>
        <p:sp>
          <p:nvSpPr>
            <p:cNvPr id="649274" name="Rectangle 58"/>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75" name="Text Box 59"/>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B</a:t>
              </a:r>
            </a:p>
          </p:txBody>
        </p:sp>
      </p:grpSp>
      <p:grpSp>
        <p:nvGrpSpPr>
          <p:cNvPr id="16" name="Group 60"/>
          <p:cNvGrpSpPr>
            <a:grpSpLocks/>
          </p:cNvGrpSpPr>
          <p:nvPr/>
        </p:nvGrpSpPr>
        <p:grpSpPr bwMode="auto">
          <a:xfrm>
            <a:off x="4876800" y="5348288"/>
            <a:ext cx="533400" cy="546100"/>
            <a:chOff x="4944" y="2880"/>
            <a:chExt cx="336" cy="344"/>
          </a:xfrm>
        </p:grpSpPr>
        <p:sp>
          <p:nvSpPr>
            <p:cNvPr id="649277" name="Rectangle 61"/>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78" name="Text Box 62"/>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C</a:t>
              </a:r>
            </a:p>
          </p:txBody>
        </p:sp>
      </p:grpSp>
      <p:grpSp>
        <p:nvGrpSpPr>
          <p:cNvPr id="17" name="Group 63"/>
          <p:cNvGrpSpPr>
            <a:grpSpLocks/>
          </p:cNvGrpSpPr>
          <p:nvPr/>
        </p:nvGrpSpPr>
        <p:grpSpPr bwMode="auto">
          <a:xfrm>
            <a:off x="5410200" y="5348288"/>
            <a:ext cx="533400" cy="546100"/>
            <a:chOff x="4944" y="2880"/>
            <a:chExt cx="336" cy="344"/>
          </a:xfrm>
        </p:grpSpPr>
        <p:sp>
          <p:nvSpPr>
            <p:cNvPr id="649280" name="Rectangle 64"/>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81" name="Text Box 65"/>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D</a:t>
              </a:r>
            </a:p>
          </p:txBody>
        </p:sp>
      </p:grpSp>
      <p:grpSp>
        <p:nvGrpSpPr>
          <p:cNvPr id="18" name="Group 66"/>
          <p:cNvGrpSpPr>
            <a:grpSpLocks/>
          </p:cNvGrpSpPr>
          <p:nvPr/>
        </p:nvGrpSpPr>
        <p:grpSpPr bwMode="auto">
          <a:xfrm>
            <a:off x="5943600" y="5348288"/>
            <a:ext cx="533400" cy="546100"/>
            <a:chOff x="4944" y="2880"/>
            <a:chExt cx="336" cy="344"/>
          </a:xfrm>
        </p:grpSpPr>
        <p:sp>
          <p:nvSpPr>
            <p:cNvPr id="649283" name="Rectangle 67"/>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84" name="Text Box 68"/>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E</a:t>
              </a:r>
            </a:p>
          </p:txBody>
        </p:sp>
      </p:grpSp>
      <p:grpSp>
        <p:nvGrpSpPr>
          <p:cNvPr id="19" name="Group 69"/>
          <p:cNvGrpSpPr>
            <a:grpSpLocks/>
          </p:cNvGrpSpPr>
          <p:nvPr/>
        </p:nvGrpSpPr>
        <p:grpSpPr bwMode="auto">
          <a:xfrm>
            <a:off x="6477000" y="5348288"/>
            <a:ext cx="533400" cy="546100"/>
            <a:chOff x="4944" y="2880"/>
            <a:chExt cx="336" cy="344"/>
          </a:xfrm>
        </p:grpSpPr>
        <p:sp>
          <p:nvSpPr>
            <p:cNvPr id="649286" name="Rectangle 70"/>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87" name="Text Box 71"/>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F</a:t>
              </a:r>
            </a:p>
          </p:txBody>
        </p:sp>
      </p:grpSp>
      <p:grpSp>
        <p:nvGrpSpPr>
          <p:cNvPr id="20" name="Group 72"/>
          <p:cNvGrpSpPr>
            <a:grpSpLocks/>
          </p:cNvGrpSpPr>
          <p:nvPr/>
        </p:nvGrpSpPr>
        <p:grpSpPr bwMode="auto">
          <a:xfrm>
            <a:off x="7010400" y="5348288"/>
            <a:ext cx="533400" cy="546100"/>
            <a:chOff x="4944" y="2880"/>
            <a:chExt cx="336" cy="344"/>
          </a:xfrm>
        </p:grpSpPr>
        <p:sp>
          <p:nvSpPr>
            <p:cNvPr id="649289" name="Rectangle 73"/>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90" name="Text Box 74"/>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G</a:t>
              </a:r>
            </a:p>
          </p:txBody>
        </p:sp>
      </p:grpSp>
      <p:grpSp>
        <p:nvGrpSpPr>
          <p:cNvPr id="21" name="Group 78"/>
          <p:cNvGrpSpPr>
            <a:grpSpLocks/>
          </p:cNvGrpSpPr>
          <p:nvPr/>
        </p:nvGrpSpPr>
        <p:grpSpPr bwMode="auto">
          <a:xfrm>
            <a:off x="2032000" y="5627687"/>
            <a:ext cx="839788" cy="366713"/>
            <a:chOff x="944" y="3529"/>
            <a:chExt cx="529" cy="231"/>
          </a:xfrm>
        </p:grpSpPr>
        <p:sp>
          <p:nvSpPr>
            <p:cNvPr id="649295" name="Rectangle 79"/>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96" name="Text Box 80"/>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2</a:t>
              </a:r>
            </a:p>
          </p:txBody>
        </p:sp>
      </p:grpSp>
      <p:grpSp>
        <p:nvGrpSpPr>
          <p:cNvPr id="22" name="Group 81"/>
          <p:cNvGrpSpPr>
            <a:grpSpLocks/>
          </p:cNvGrpSpPr>
          <p:nvPr/>
        </p:nvGrpSpPr>
        <p:grpSpPr bwMode="auto">
          <a:xfrm>
            <a:off x="2032000" y="5627687"/>
            <a:ext cx="839788" cy="366713"/>
            <a:chOff x="944" y="3529"/>
            <a:chExt cx="529" cy="231"/>
          </a:xfrm>
        </p:grpSpPr>
        <p:sp>
          <p:nvSpPr>
            <p:cNvPr id="649298" name="Rectangle 82"/>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99" name="Text Box 83"/>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3</a:t>
              </a:r>
            </a:p>
          </p:txBody>
        </p:sp>
      </p:grpSp>
      <p:grpSp>
        <p:nvGrpSpPr>
          <p:cNvPr id="23" name="Group 84"/>
          <p:cNvGrpSpPr>
            <a:grpSpLocks/>
          </p:cNvGrpSpPr>
          <p:nvPr/>
        </p:nvGrpSpPr>
        <p:grpSpPr bwMode="auto">
          <a:xfrm>
            <a:off x="2032000" y="5627687"/>
            <a:ext cx="839788" cy="366713"/>
            <a:chOff x="944" y="3529"/>
            <a:chExt cx="529" cy="231"/>
          </a:xfrm>
        </p:grpSpPr>
        <p:sp>
          <p:nvSpPr>
            <p:cNvPr id="649301" name="Rectangle 85"/>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02" name="Text Box 86"/>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4</a:t>
              </a:r>
            </a:p>
          </p:txBody>
        </p:sp>
      </p:grpSp>
      <p:grpSp>
        <p:nvGrpSpPr>
          <p:cNvPr id="24" name="Group 87"/>
          <p:cNvGrpSpPr>
            <a:grpSpLocks/>
          </p:cNvGrpSpPr>
          <p:nvPr/>
        </p:nvGrpSpPr>
        <p:grpSpPr bwMode="auto">
          <a:xfrm>
            <a:off x="2032000" y="5627687"/>
            <a:ext cx="839788" cy="366713"/>
            <a:chOff x="944" y="3529"/>
            <a:chExt cx="529" cy="231"/>
          </a:xfrm>
        </p:grpSpPr>
        <p:sp>
          <p:nvSpPr>
            <p:cNvPr id="649304" name="Rectangle 88"/>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05" name="Text Box 89"/>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5</a:t>
              </a:r>
            </a:p>
          </p:txBody>
        </p:sp>
      </p:grpSp>
      <p:grpSp>
        <p:nvGrpSpPr>
          <p:cNvPr id="25" name="Group 90"/>
          <p:cNvGrpSpPr>
            <a:grpSpLocks/>
          </p:cNvGrpSpPr>
          <p:nvPr/>
        </p:nvGrpSpPr>
        <p:grpSpPr bwMode="auto">
          <a:xfrm>
            <a:off x="2032000" y="5627687"/>
            <a:ext cx="839788" cy="366713"/>
            <a:chOff x="944" y="3529"/>
            <a:chExt cx="529" cy="231"/>
          </a:xfrm>
        </p:grpSpPr>
        <p:sp>
          <p:nvSpPr>
            <p:cNvPr id="649307" name="Rectangle 91"/>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08" name="Text Box 92"/>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6</a:t>
              </a:r>
            </a:p>
          </p:txBody>
        </p:sp>
      </p:grpSp>
      <p:grpSp>
        <p:nvGrpSpPr>
          <p:cNvPr id="26" name="Group 93"/>
          <p:cNvGrpSpPr>
            <a:grpSpLocks/>
          </p:cNvGrpSpPr>
          <p:nvPr/>
        </p:nvGrpSpPr>
        <p:grpSpPr bwMode="auto">
          <a:xfrm>
            <a:off x="2032000" y="5627687"/>
            <a:ext cx="839788" cy="366713"/>
            <a:chOff x="944" y="3529"/>
            <a:chExt cx="529" cy="231"/>
          </a:xfrm>
        </p:grpSpPr>
        <p:sp>
          <p:nvSpPr>
            <p:cNvPr id="649310" name="Rectangle 94"/>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11" name="Text Box 95"/>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7</a:t>
              </a:r>
            </a:p>
          </p:txBody>
        </p:sp>
      </p:grpSp>
      <p:grpSp>
        <p:nvGrpSpPr>
          <p:cNvPr id="27" name="Group 96"/>
          <p:cNvGrpSpPr>
            <a:grpSpLocks/>
          </p:cNvGrpSpPr>
          <p:nvPr/>
        </p:nvGrpSpPr>
        <p:grpSpPr bwMode="auto">
          <a:xfrm>
            <a:off x="2032000" y="5310187"/>
            <a:ext cx="839788" cy="366713"/>
            <a:chOff x="944" y="3529"/>
            <a:chExt cx="529" cy="231"/>
          </a:xfrm>
        </p:grpSpPr>
        <p:sp>
          <p:nvSpPr>
            <p:cNvPr id="649313" name="Rectangle 97"/>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14" name="Text Box 98"/>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1</a:t>
              </a:r>
            </a:p>
          </p:txBody>
        </p:sp>
      </p:grpSp>
      <p:grpSp>
        <p:nvGrpSpPr>
          <p:cNvPr id="28" name="Group 99"/>
          <p:cNvGrpSpPr>
            <a:grpSpLocks/>
          </p:cNvGrpSpPr>
          <p:nvPr/>
        </p:nvGrpSpPr>
        <p:grpSpPr bwMode="auto">
          <a:xfrm>
            <a:off x="2032000" y="5310187"/>
            <a:ext cx="839788" cy="366713"/>
            <a:chOff x="944" y="3529"/>
            <a:chExt cx="529" cy="231"/>
          </a:xfrm>
        </p:grpSpPr>
        <p:sp>
          <p:nvSpPr>
            <p:cNvPr id="649316" name="Rectangle 100"/>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17" name="Text Box 101"/>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2</a:t>
              </a:r>
            </a:p>
          </p:txBody>
        </p:sp>
      </p:grpSp>
      <p:grpSp>
        <p:nvGrpSpPr>
          <p:cNvPr id="29" name="Group 102"/>
          <p:cNvGrpSpPr>
            <a:grpSpLocks/>
          </p:cNvGrpSpPr>
          <p:nvPr/>
        </p:nvGrpSpPr>
        <p:grpSpPr bwMode="auto">
          <a:xfrm>
            <a:off x="2032000" y="5310187"/>
            <a:ext cx="839788" cy="366713"/>
            <a:chOff x="944" y="3529"/>
            <a:chExt cx="529" cy="231"/>
          </a:xfrm>
        </p:grpSpPr>
        <p:sp>
          <p:nvSpPr>
            <p:cNvPr id="649319" name="Rectangle 103"/>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20" name="Text Box 104"/>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3</a:t>
              </a:r>
            </a:p>
          </p:txBody>
        </p:sp>
      </p:grpSp>
      <p:grpSp>
        <p:nvGrpSpPr>
          <p:cNvPr id="30" name="Group 105"/>
          <p:cNvGrpSpPr>
            <a:grpSpLocks/>
          </p:cNvGrpSpPr>
          <p:nvPr/>
        </p:nvGrpSpPr>
        <p:grpSpPr bwMode="auto">
          <a:xfrm>
            <a:off x="2032000" y="5310187"/>
            <a:ext cx="839788" cy="366713"/>
            <a:chOff x="944" y="3529"/>
            <a:chExt cx="529" cy="231"/>
          </a:xfrm>
        </p:grpSpPr>
        <p:sp>
          <p:nvSpPr>
            <p:cNvPr id="649322" name="Rectangle 106"/>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23" name="Text Box 107"/>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4</a:t>
              </a:r>
            </a:p>
          </p:txBody>
        </p:sp>
      </p:grpSp>
      <p:sp>
        <p:nvSpPr>
          <p:cNvPr id="649324" name="Oval 108"/>
          <p:cNvSpPr>
            <a:spLocks noChangeArrowheads="1"/>
          </p:cNvSpPr>
          <p:nvPr/>
        </p:nvSpPr>
        <p:spPr bwMode="auto">
          <a:xfrm>
            <a:off x="2730500" y="5162550"/>
            <a:ext cx="74613" cy="74613"/>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cxnSp>
        <p:nvCxnSpPr>
          <p:cNvPr id="649325" name="AutoShape 109"/>
          <p:cNvCxnSpPr>
            <a:cxnSpLocks noChangeShapeType="1"/>
            <a:stCxn id="649324" idx="6"/>
            <a:endCxn id="649271" idx="1"/>
          </p:cNvCxnSpPr>
          <p:nvPr/>
        </p:nvCxnSpPr>
        <p:spPr bwMode="auto">
          <a:xfrm>
            <a:off x="2805113" y="5200650"/>
            <a:ext cx="1004887" cy="420688"/>
          </a:xfrm>
          <a:prstGeom prst="bentConnector3">
            <a:avLst>
              <a:gd name="adj1" fmla="val 49921"/>
            </a:avLst>
          </a:prstGeom>
          <a:noFill/>
          <a:ln w="9525">
            <a:solidFill>
              <a:schemeClr val="tx1"/>
            </a:solidFill>
            <a:miter lim="800000"/>
            <a:headEnd/>
            <a:tailEnd type="triangle" w="med" len="med"/>
          </a:ln>
          <a:effectLst/>
        </p:spPr>
      </p:cxnSp>
      <p:sp>
        <p:nvSpPr>
          <p:cNvPr id="649326" name="Text Box 110"/>
          <p:cNvSpPr txBox="1">
            <a:spLocks noChangeArrowheads="1"/>
          </p:cNvSpPr>
          <p:nvPr/>
        </p:nvSpPr>
        <p:spPr bwMode="auto">
          <a:xfrm>
            <a:off x="52070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49327" name="Text Box 111"/>
          <p:cNvSpPr txBox="1">
            <a:spLocks noChangeArrowheads="1"/>
          </p:cNvSpPr>
          <p:nvPr/>
        </p:nvSpPr>
        <p:spPr bwMode="auto">
          <a:xfrm>
            <a:off x="52070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49328" name="Text Box 112"/>
          <p:cNvSpPr txBox="1">
            <a:spLocks noChangeArrowheads="1"/>
          </p:cNvSpPr>
          <p:nvPr/>
        </p:nvSpPr>
        <p:spPr bwMode="auto">
          <a:xfrm>
            <a:off x="52070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49329" name="Text Box 113"/>
          <p:cNvSpPr txBox="1">
            <a:spLocks noChangeArrowheads="1"/>
          </p:cNvSpPr>
          <p:nvPr/>
        </p:nvSpPr>
        <p:spPr bwMode="auto">
          <a:xfrm>
            <a:off x="5207000" y="20351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49330" name="Text Box 114"/>
          <p:cNvSpPr txBox="1">
            <a:spLocks noChangeArrowheads="1"/>
          </p:cNvSpPr>
          <p:nvPr/>
        </p:nvSpPr>
        <p:spPr bwMode="auto">
          <a:xfrm>
            <a:off x="5207000" y="25177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queue.enqueue('D')</a:t>
            </a:r>
          </a:p>
        </p:txBody>
      </p:sp>
      <p:sp>
        <p:nvSpPr>
          <p:cNvPr id="649331" name="Text Box 115"/>
          <p:cNvSpPr txBox="1">
            <a:spLocks noChangeArrowheads="1"/>
          </p:cNvSpPr>
          <p:nvPr/>
        </p:nvSpPr>
        <p:spPr bwMode="auto">
          <a:xfrm>
            <a:off x="5207000" y="27590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queue.enqueue('E')</a:t>
            </a:r>
          </a:p>
        </p:txBody>
      </p:sp>
      <p:sp>
        <p:nvSpPr>
          <p:cNvPr id="649332" name="Text Box 116"/>
          <p:cNvSpPr txBox="1">
            <a:spLocks noChangeArrowheads="1"/>
          </p:cNvSpPr>
          <p:nvPr/>
        </p:nvSpPr>
        <p:spPr bwMode="auto">
          <a:xfrm>
            <a:off x="5207000" y="32416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queue.enqueue('F')</a:t>
            </a:r>
          </a:p>
        </p:txBody>
      </p:sp>
      <p:sp>
        <p:nvSpPr>
          <p:cNvPr id="649333" name="Text Box 117"/>
          <p:cNvSpPr txBox="1">
            <a:spLocks noChangeArrowheads="1"/>
          </p:cNvSpPr>
          <p:nvPr/>
        </p:nvSpPr>
        <p:spPr bwMode="auto">
          <a:xfrm>
            <a:off x="5207000" y="3965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queue.enqueue('G')</a:t>
            </a:r>
          </a:p>
        </p:txBody>
      </p:sp>
      <p:sp>
        <p:nvSpPr>
          <p:cNvPr id="649334" name="Text Box 118"/>
          <p:cNvSpPr txBox="1">
            <a:spLocks noChangeArrowheads="1"/>
          </p:cNvSpPr>
          <p:nvPr/>
        </p:nvSpPr>
        <p:spPr bwMode="auto">
          <a:xfrm>
            <a:off x="5207000" y="4206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dirty="0" err="1">
                <a:latin typeface="Courier New" charset="0"/>
              </a:rPr>
              <a:t>queue.enqueue('H</a:t>
            </a:r>
            <a:r>
              <a:rPr lang="en-US" sz="1800" dirty="0">
                <a:latin typeface="Courier New" charset="0"/>
              </a:rPr>
              <a:t>')</a:t>
            </a:r>
          </a:p>
        </p:txBody>
      </p:sp>
      <p:sp>
        <p:nvSpPr>
          <p:cNvPr id="649335" name="Text Box 119"/>
          <p:cNvSpPr txBox="1">
            <a:spLocks noChangeArrowheads="1"/>
          </p:cNvSpPr>
          <p:nvPr/>
        </p:nvSpPr>
        <p:spPr bwMode="auto">
          <a:xfrm>
            <a:off x="5207000" y="22764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31" name="Group 120"/>
          <p:cNvGrpSpPr>
            <a:grpSpLocks/>
          </p:cNvGrpSpPr>
          <p:nvPr/>
        </p:nvGrpSpPr>
        <p:grpSpPr bwMode="auto">
          <a:xfrm>
            <a:off x="7302500" y="2247901"/>
            <a:ext cx="977900" cy="420687"/>
            <a:chOff x="4536" y="1416"/>
            <a:chExt cx="616" cy="265"/>
          </a:xfrm>
        </p:grpSpPr>
        <p:sp>
          <p:nvSpPr>
            <p:cNvPr id="649337" name="Text Box 121"/>
            <p:cNvSpPr txBox="1">
              <a:spLocks noChangeArrowheads="1"/>
            </p:cNvSpPr>
            <p:nvPr/>
          </p:nvSpPr>
          <p:spPr bwMode="auto">
            <a:xfrm>
              <a:off x="4768" y="143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'A'</a:t>
              </a:r>
            </a:p>
          </p:txBody>
        </p:sp>
        <p:sp>
          <p:nvSpPr>
            <p:cNvPr id="649338" name="Text Box 122"/>
            <p:cNvSpPr txBox="1">
              <a:spLocks noChangeArrowheads="1"/>
            </p:cNvSpPr>
            <p:nvPr/>
          </p:nvSpPr>
          <p:spPr bwMode="auto">
            <a:xfrm>
              <a:off x="4536" y="141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39" name="Text Box 123"/>
          <p:cNvSpPr txBox="1">
            <a:spLocks noChangeArrowheads="1"/>
          </p:cNvSpPr>
          <p:nvPr/>
        </p:nvSpPr>
        <p:spPr bwMode="auto">
          <a:xfrm>
            <a:off x="5207000" y="30003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49216" name="Group 124"/>
          <p:cNvGrpSpPr>
            <a:grpSpLocks/>
          </p:cNvGrpSpPr>
          <p:nvPr/>
        </p:nvGrpSpPr>
        <p:grpSpPr bwMode="auto">
          <a:xfrm>
            <a:off x="7302500" y="2971801"/>
            <a:ext cx="977900" cy="420687"/>
            <a:chOff x="4536" y="1872"/>
            <a:chExt cx="616" cy="265"/>
          </a:xfrm>
        </p:grpSpPr>
        <p:sp>
          <p:nvSpPr>
            <p:cNvPr id="649341" name="Text Box 125"/>
            <p:cNvSpPr txBox="1">
              <a:spLocks noChangeArrowheads="1"/>
            </p:cNvSpPr>
            <p:nvPr/>
          </p:nvSpPr>
          <p:spPr bwMode="auto">
            <a:xfrm>
              <a:off x="4768" y="1890"/>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'B'</a:t>
              </a:r>
            </a:p>
          </p:txBody>
        </p:sp>
        <p:sp>
          <p:nvSpPr>
            <p:cNvPr id="649342" name="Text Box 126"/>
            <p:cNvSpPr txBox="1">
              <a:spLocks noChangeArrowheads="1"/>
            </p:cNvSpPr>
            <p:nvPr/>
          </p:nvSpPr>
          <p:spPr bwMode="auto">
            <a:xfrm>
              <a:off x="4536" y="1872"/>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43" name="Text Box 127"/>
          <p:cNvSpPr txBox="1">
            <a:spLocks noChangeArrowheads="1"/>
          </p:cNvSpPr>
          <p:nvPr/>
        </p:nvSpPr>
        <p:spPr bwMode="auto">
          <a:xfrm>
            <a:off x="5207000" y="34829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49217" name="Group 128"/>
          <p:cNvGrpSpPr>
            <a:grpSpLocks/>
          </p:cNvGrpSpPr>
          <p:nvPr/>
        </p:nvGrpSpPr>
        <p:grpSpPr bwMode="auto">
          <a:xfrm>
            <a:off x="7302500" y="3454401"/>
            <a:ext cx="977900" cy="420687"/>
            <a:chOff x="4536" y="2176"/>
            <a:chExt cx="616" cy="265"/>
          </a:xfrm>
        </p:grpSpPr>
        <p:sp>
          <p:nvSpPr>
            <p:cNvPr id="649345" name="Text Box 129"/>
            <p:cNvSpPr txBox="1">
              <a:spLocks noChangeArrowheads="1"/>
            </p:cNvSpPr>
            <p:nvPr/>
          </p:nvSpPr>
          <p:spPr bwMode="auto">
            <a:xfrm>
              <a:off x="4768" y="219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'C'</a:t>
              </a:r>
            </a:p>
          </p:txBody>
        </p:sp>
        <p:sp>
          <p:nvSpPr>
            <p:cNvPr id="649346" name="Text Box 130"/>
            <p:cNvSpPr txBox="1">
              <a:spLocks noChangeArrowheads="1"/>
            </p:cNvSpPr>
            <p:nvPr/>
          </p:nvSpPr>
          <p:spPr bwMode="auto">
            <a:xfrm>
              <a:off x="4536" y="217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47" name="Text Box 131"/>
          <p:cNvSpPr txBox="1">
            <a:spLocks noChangeArrowheads="1"/>
          </p:cNvSpPr>
          <p:nvPr/>
        </p:nvSpPr>
        <p:spPr bwMode="auto">
          <a:xfrm>
            <a:off x="5207000" y="37242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49219" name="Group 132"/>
          <p:cNvGrpSpPr>
            <a:grpSpLocks/>
          </p:cNvGrpSpPr>
          <p:nvPr/>
        </p:nvGrpSpPr>
        <p:grpSpPr bwMode="auto">
          <a:xfrm>
            <a:off x="7302500" y="3695701"/>
            <a:ext cx="977900" cy="420687"/>
            <a:chOff x="4536" y="2328"/>
            <a:chExt cx="616" cy="265"/>
          </a:xfrm>
        </p:grpSpPr>
        <p:sp>
          <p:nvSpPr>
            <p:cNvPr id="649349" name="Text Box 133"/>
            <p:cNvSpPr txBox="1">
              <a:spLocks noChangeArrowheads="1"/>
            </p:cNvSpPr>
            <p:nvPr/>
          </p:nvSpPr>
          <p:spPr bwMode="auto">
            <a:xfrm>
              <a:off x="4768" y="2346"/>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'D'</a:t>
              </a:r>
            </a:p>
          </p:txBody>
        </p:sp>
        <p:sp>
          <p:nvSpPr>
            <p:cNvPr id="649350" name="Text Box 134"/>
            <p:cNvSpPr txBox="1">
              <a:spLocks noChangeArrowheads="1"/>
            </p:cNvSpPr>
            <p:nvPr/>
          </p:nvSpPr>
          <p:spPr bwMode="auto">
            <a:xfrm>
              <a:off x="4536" y="2328"/>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51" name="Rectangle 135">
            <a:hlinkClick r:id="rId3" action="ppaction://hlinkpres?slideindex=2&amp;slidetitle=Exercise: Define a Stack of Characters"/>
          </p:cNvPr>
          <p:cNvSpPr>
            <a:spLocks noChangeArrowheads="1"/>
          </p:cNvSpPr>
          <p:nvPr/>
        </p:nvSpPr>
        <p:spPr bwMode="auto">
          <a:xfrm>
            <a:off x="482600" y="1231900"/>
            <a:ext cx="4318000" cy="3416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Consider what happens if you execute the operations shown.</a:t>
            </a:r>
          </a:p>
          <a:p>
            <a:pPr marL="342900" indent="-342900" algn="just">
              <a:lnSpc>
                <a:spcPct val="85000"/>
              </a:lnSpc>
              <a:spcAft>
                <a:spcPct val="50000"/>
              </a:spcAft>
              <a:buFontTx/>
              <a:buChar char="•"/>
            </a:pPr>
            <a:r>
              <a:rPr lang="en-US" sz="2400" b="0"/>
              <a:t>Each </a:t>
            </a:r>
            <a:r>
              <a:rPr lang="en-US" sz="2000">
                <a:latin typeface="Courier New" charset="0"/>
              </a:rPr>
              <a:t>enqueue</a:t>
            </a:r>
            <a:r>
              <a:rPr lang="en-US" sz="2400" b="0"/>
              <a:t> operation adds a value at the tail of the queue. </a:t>
            </a:r>
          </a:p>
          <a:p>
            <a:pPr marL="342900" indent="-342900" algn="just">
              <a:lnSpc>
                <a:spcPct val="85000"/>
              </a:lnSpc>
              <a:spcAft>
                <a:spcPct val="50000"/>
              </a:spcAft>
              <a:buFontTx/>
              <a:buChar char="•"/>
            </a:pPr>
            <a:r>
              <a:rPr lang="en-US" sz="2400" b="0"/>
              <a:t>Each </a:t>
            </a:r>
            <a:r>
              <a:rPr lang="en-US" sz="2000">
                <a:latin typeface="Courier New" charset="0"/>
              </a:rPr>
              <a:t>dequeue</a:t>
            </a:r>
            <a:r>
              <a:rPr lang="en-US" sz="2400" b="0"/>
              <a:t> operation takes its result from the head.</a:t>
            </a:r>
          </a:p>
          <a:p>
            <a:pPr marL="342900" indent="-342900" algn="just">
              <a:lnSpc>
                <a:spcPct val="85000"/>
              </a:lnSpc>
              <a:spcAft>
                <a:spcPct val="50000"/>
              </a:spcAft>
              <a:buFontTx/>
              <a:buChar char="•"/>
            </a:pPr>
            <a:r>
              <a:rPr lang="en-US" sz="2400" b="0"/>
              <a:t>If you continue on in this way, what happens when you reach the end of the array space?</a:t>
            </a:r>
          </a:p>
        </p:txBody>
      </p:sp>
      <p:sp>
        <p:nvSpPr>
          <p:cNvPr id="649352" name="Text Box 136"/>
          <p:cNvSpPr txBox="1">
            <a:spLocks noChangeArrowheads="1"/>
          </p:cNvSpPr>
          <p:nvPr/>
        </p:nvSpPr>
        <p:spPr bwMode="auto">
          <a:xfrm>
            <a:off x="4953000" y="13208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3" name="Text Box 137"/>
          <p:cNvSpPr txBox="1">
            <a:spLocks noChangeArrowheads="1"/>
          </p:cNvSpPr>
          <p:nvPr/>
        </p:nvSpPr>
        <p:spPr bwMode="auto">
          <a:xfrm>
            <a:off x="4953000" y="15621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4" name="Text Box 138"/>
          <p:cNvSpPr txBox="1">
            <a:spLocks noChangeArrowheads="1"/>
          </p:cNvSpPr>
          <p:nvPr/>
        </p:nvSpPr>
        <p:spPr bwMode="auto">
          <a:xfrm>
            <a:off x="4953000" y="18034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5" name="Text Box 139"/>
          <p:cNvSpPr txBox="1">
            <a:spLocks noChangeArrowheads="1"/>
          </p:cNvSpPr>
          <p:nvPr/>
        </p:nvSpPr>
        <p:spPr bwMode="auto">
          <a:xfrm>
            <a:off x="4953000" y="20447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6" name="Text Box 140"/>
          <p:cNvSpPr txBox="1">
            <a:spLocks noChangeArrowheads="1"/>
          </p:cNvSpPr>
          <p:nvPr/>
        </p:nvSpPr>
        <p:spPr bwMode="auto">
          <a:xfrm>
            <a:off x="4953000" y="22860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7" name="Text Box 141"/>
          <p:cNvSpPr txBox="1">
            <a:spLocks noChangeArrowheads="1"/>
          </p:cNvSpPr>
          <p:nvPr/>
        </p:nvSpPr>
        <p:spPr bwMode="auto">
          <a:xfrm>
            <a:off x="4953000" y="25273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8" name="Text Box 142"/>
          <p:cNvSpPr txBox="1">
            <a:spLocks noChangeArrowheads="1"/>
          </p:cNvSpPr>
          <p:nvPr/>
        </p:nvSpPr>
        <p:spPr bwMode="auto">
          <a:xfrm>
            <a:off x="4953000" y="27686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59" name="Text Box 143"/>
          <p:cNvSpPr txBox="1">
            <a:spLocks noChangeArrowheads="1"/>
          </p:cNvSpPr>
          <p:nvPr/>
        </p:nvSpPr>
        <p:spPr bwMode="auto">
          <a:xfrm>
            <a:off x="4953000" y="30099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60" name="Text Box 144"/>
          <p:cNvSpPr txBox="1">
            <a:spLocks noChangeArrowheads="1"/>
          </p:cNvSpPr>
          <p:nvPr/>
        </p:nvSpPr>
        <p:spPr bwMode="auto">
          <a:xfrm>
            <a:off x="4953000" y="32512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dirty="0" err="1">
                <a:solidFill>
                  <a:srgbClr val="FF0000"/>
                </a:solidFill>
                <a:latin typeface="Symbol" charset="2"/>
                <a:sym typeface="Symbol" charset="2"/>
              </a:rPr>
              <a:t></a:t>
            </a:r>
            <a:endParaRPr lang="en-US" sz="1600" b="0" dirty="0">
              <a:solidFill>
                <a:srgbClr val="FF0000"/>
              </a:solidFill>
              <a:latin typeface="Symbol" charset="2"/>
              <a:sym typeface="Symbol" charset="2"/>
            </a:endParaRPr>
          </a:p>
        </p:txBody>
      </p:sp>
      <p:sp>
        <p:nvSpPr>
          <p:cNvPr id="649361" name="Text Box 145"/>
          <p:cNvSpPr txBox="1">
            <a:spLocks noChangeArrowheads="1"/>
          </p:cNvSpPr>
          <p:nvPr/>
        </p:nvSpPr>
        <p:spPr bwMode="auto">
          <a:xfrm>
            <a:off x="4953000" y="34925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dirty="0" err="1">
                <a:solidFill>
                  <a:srgbClr val="FF0000"/>
                </a:solidFill>
                <a:latin typeface="Symbol" charset="2"/>
                <a:sym typeface="Symbol" charset="2"/>
              </a:rPr>
              <a:t></a:t>
            </a:r>
            <a:endParaRPr lang="en-US" sz="1600" b="0" dirty="0">
              <a:solidFill>
                <a:srgbClr val="FF0000"/>
              </a:solidFill>
              <a:latin typeface="Symbol" charset="2"/>
              <a:sym typeface="Symbol" charset="2"/>
            </a:endParaRPr>
          </a:p>
        </p:txBody>
      </p:sp>
      <p:sp>
        <p:nvSpPr>
          <p:cNvPr id="649362" name="Text Box 146"/>
          <p:cNvSpPr txBox="1">
            <a:spLocks noChangeArrowheads="1"/>
          </p:cNvSpPr>
          <p:nvPr/>
        </p:nvSpPr>
        <p:spPr bwMode="auto">
          <a:xfrm>
            <a:off x="4953000" y="37338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63" name="Text Box 147"/>
          <p:cNvSpPr txBox="1">
            <a:spLocks noChangeArrowheads="1"/>
          </p:cNvSpPr>
          <p:nvPr/>
        </p:nvSpPr>
        <p:spPr bwMode="auto">
          <a:xfrm>
            <a:off x="4953000" y="39751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49364" name="Text Box 148"/>
          <p:cNvSpPr txBox="1">
            <a:spLocks noChangeArrowheads="1"/>
          </p:cNvSpPr>
          <p:nvPr/>
        </p:nvSpPr>
        <p:spPr bwMode="auto">
          <a:xfrm>
            <a:off x="4953000" y="421640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dirty="0" err="1">
                <a:solidFill>
                  <a:srgbClr val="FF0000"/>
                </a:solidFill>
                <a:latin typeface="Symbol" charset="2"/>
                <a:sym typeface="Symbol" charset="2"/>
              </a:rPr>
              <a:t></a:t>
            </a:r>
            <a:endParaRPr lang="en-US" sz="1600" b="0" dirty="0">
              <a:solidFill>
                <a:srgbClr val="FF0000"/>
              </a:solidFill>
              <a:latin typeface="Symbol" charset="2"/>
              <a:sym typeface="Symbol" charset="2"/>
            </a:endParaRPr>
          </a:p>
        </p:txBody>
      </p:sp>
      <p:sp>
        <p:nvSpPr>
          <p:cNvPr id="649365" name="Text Box 149"/>
          <p:cNvSpPr txBox="1">
            <a:spLocks noChangeArrowheads="1"/>
          </p:cNvSpPr>
          <p:nvPr/>
        </p:nvSpPr>
        <p:spPr bwMode="auto">
          <a:xfrm>
            <a:off x="5207000" y="44481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queue.enqueue('I')</a:t>
            </a:r>
          </a:p>
        </p:txBody>
      </p:sp>
      <p:grpSp>
        <p:nvGrpSpPr>
          <p:cNvPr id="147" name="Group 72"/>
          <p:cNvGrpSpPr>
            <a:grpSpLocks/>
          </p:cNvGrpSpPr>
          <p:nvPr/>
        </p:nvGrpSpPr>
        <p:grpSpPr bwMode="auto">
          <a:xfrm>
            <a:off x="7543800" y="5348288"/>
            <a:ext cx="533400" cy="546100"/>
            <a:chOff x="4944" y="2880"/>
            <a:chExt cx="336" cy="344"/>
          </a:xfrm>
        </p:grpSpPr>
        <p:sp>
          <p:nvSpPr>
            <p:cNvPr id="148" name="Rectangle 73"/>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49" name="Text Box 74"/>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H</a:t>
              </a:r>
            </a:p>
          </p:txBody>
        </p:sp>
      </p:grpSp>
      <p:grpSp>
        <p:nvGrpSpPr>
          <p:cNvPr id="150" name="Group 93"/>
          <p:cNvGrpSpPr>
            <a:grpSpLocks/>
          </p:cNvGrpSpPr>
          <p:nvPr/>
        </p:nvGrpSpPr>
        <p:grpSpPr bwMode="auto">
          <a:xfrm>
            <a:off x="2033210" y="5632704"/>
            <a:ext cx="839788" cy="366713"/>
            <a:chOff x="944" y="3529"/>
            <a:chExt cx="529" cy="231"/>
          </a:xfrm>
        </p:grpSpPr>
        <p:sp>
          <p:nvSpPr>
            <p:cNvPr id="151" name="Rectangle 94"/>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52" name="Text Box 95"/>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8</a:t>
              </a:r>
            </a:p>
          </p:txBody>
        </p:sp>
      </p:grpSp>
      <p:sp>
        <p:nvSpPr>
          <p:cNvPr id="153" name="Text Box 148"/>
          <p:cNvSpPr txBox="1">
            <a:spLocks noChangeArrowheads="1"/>
          </p:cNvSpPr>
          <p:nvPr/>
        </p:nvSpPr>
        <p:spPr bwMode="auto">
          <a:xfrm>
            <a:off x="4953000" y="446556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dirty="0" err="1">
                <a:solidFill>
                  <a:srgbClr val="FF0000"/>
                </a:solidFill>
                <a:latin typeface="Symbol" charset="2"/>
                <a:sym typeface="Symbol" charset="2"/>
              </a:rPr>
              <a:t></a:t>
            </a:r>
            <a:endParaRPr lang="en-US" sz="1600" b="0" dirty="0">
              <a:solidFill>
                <a:srgbClr val="FF0000"/>
              </a:solidFill>
              <a:latin typeface="Symbol" charset="2"/>
              <a:sym typeface="Symbol"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92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4923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49230">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493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6493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49231">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49232">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499"/>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4923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499"/>
                                          </p:stCondLst>
                                        </p:cTn>
                                        <p:tgtEl>
                                          <p:spTgt spid="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499"/>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499"/>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499"/>
                                          </p:stCondLst>
                                        </p:cTn>
                                        <p:tgtEl>
                                          <p:spTgt spid="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499"/>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499"/>
                                          </p:stCondLst>
                                        </p:cTn>
                                        <p:tgtEl>
                                          <p:spTgt spid="1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499"/>
                                          </p:stCondLst>
                                        </p:cTn>
                                        <p:tgtEl>
                                          <p:spTgt spid="1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499"/>
                                          </p:stCondLst>
                                        </p:cTn>
                                        <p:tgtEl>
                                          <p:spTgt spid="12"/>
                                        </p:tgtEl>
                                        <p:attrNameLst>
                                          <p:attrName>style.visibility</p:attrName>
                                        </p:attrNameLst>
                                      </p:cBhvr>
                                      <p:to>
                                        <p:strVal val="visible"/>
                                      </p:to>
                                    </p:set>
                                  </p:childTnLst>
                                </p:cTn>
                              </p:par>
                            </p:childTnLst>
                          </p:cTn>
                        </p:par>
                        <p:par>
                          <p:cTn id="43" fill="hold">
                            <p:stCondLst>
                              <p:cond delay="500"/>
                            </p:stCondLst>
                            <p:childTnLst>
                              <p:par>
                                <p:cTn id="44" presetID="1" presetClass="exit" presetSubtype="0" fill="hold" grpId="0" nodeType="afterEffect">
                                  <p:stCondLst>
                                    <p:cond delay="0"/>
                                  </p:stCondLst>
                                  <p:childTnLst>
                                    <p:set>
                                      <p:cBhvr>
                                        <p:cTn id="45" dur="1" fill="hold">
                                          <p:stCondLst>
                                            <p:cond delay="0"/>
                                          </p:stCondLst>
                                        </p:cTn>
                                        <p:tgtEl>
                                          <p:spTgt spid="649352"/>
                                        </p:tgtEl>
                                        <p:attrNameLst>
                                          <p:attrName>style.visibility</p:attrName>
                                        </p:attrNameLst>
                                      </p:cBhvr>
                                      <p:to>
                                        <p:strVal val="hidden"/>
                                      </p:to>
                                    </p:set>
                                  </p:childTnLst>
                                </p:cTn>
                              </p:par>
                            </p:childTnLst>
                          </p:cTn>
                        </p:par>
                        <p:par>
                          <p:cTn id="46" fill="hold">
                            <p:stCondLst>
                              <p:cond delay="500"/>
                            </p:stCondLst>
                            <p:childTnLst>
                              <p:par>
                                <p:cTn id="47" presetID="1" presetClass="entr" presetSubtype="0" fill="hold" grpId="0" nodeType="afterEffect">
                                  <p:stCondLst>
                                    <p:cond delay="0"/>
                                  </p:stCondLst>
                                  <p:childTnLst>
                                    <p:set>
                                      <p:cBhvr>
                                        <p:cTn id="48" dur="1" fill="hold">
                                          <p:stCondLst>
                                            <p:cond delay="0"/>
                                          </p:stCondLst>
                                        </p:cTn>
                                        <p:tgtEl>
                                          <p:spTgt spid="649353"/>
                                        </p:tgtEl>
                                        <p:attrNameLst>
                                          <p:attrName>style.visibility</p:attrName>
                                        </p:attrNameLst>
                                      </p:cBhvr>
                                      <p:to>
                                        <p:strVal val="visible"/>
                                      </p:to>
                                    </p:set>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0"/>
                                          </p:stCondLst>
                                        </p:cTn>
                                        <p:tgtEl>
                                          <p:spTgt spid="649351">
                                            <p:txEl>
                                              <p:pRg st="1" end="1"/>
                                            </p:txEl>
                                          </p:spTgt>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1" nodeType="clickEffect">
                                  <p:stCondLst>
                                    <p:cond delay="0"/>
                                  </p:stCondLst>
                                  <p:childTnLst>
                                    <p:set>
                                      <p:cBhvr>
                                        <p:cTn id="55" dur="1" fill="hold">
                                          <p:stCondLst>
                                            <p:cond delay="0"/>
                                          </p:stCondLst>
                                        </p:cTn>
                                        <p:tgtEl>
                                          <p:spTgt spid="649353"/>
                                        </p:tgtEl>
                                        <p:attrNameLst>
                                          <p:attrName>style.visibility</p:attrName>
                                        </p:attrNameLst>
                                      </p:cBhvr>
                                      <p:to>
                                        <p:strVal val="hidden"/>
                                      </p:to>
                                    </p:set>
                                  </p:childTnLst>
                                </p:cTn>
                              </p:par>
                            </p:childTnLst>
                          </p:cTn>
                        </p:par>
                        <p:par>
                          <p:cTn id="56" fill="hold">
                            <p:stCondLst>
                              <p:cond delay="0"/>
                            </p:stCondLst>
                            <p:childTnLst>
                              <p:par>
                                <p:cTn id="57" presetID="1" presetClass="entr" presetSubtype="0" fill="hold" nodeType="afterEffect">
                                  <p:stCondLst>
                                    <p:cond delay="0"/>
                                  </p:stCondLst>
                                  <p:childTnLst>
                                    <p:set>
                                      <p:cBhvr>
                                        <p:cTn id="58" dur="1" fill="hold">
                                          <p:stCondLst>
                                            <p:cond delay="499"/>
                                          </p:stCondLst>
                                        </p:cTn>
                                        <p:tgtEl>
                                          <p:spTgt spid="14"/>
                                        </p:tgtEl>
                                        <p:attrNameLst>
                                          <p:attrName>style.visibility</p:attrName>
                                        </p:attrNameLst>
                                      </p:cBhvr>
                                      <p:to>
                                        <p:strVal val="visible"/>
                                      </p:to>
                                    </p:set>
                                  </p:childTnLst>
                                </p:cTn>
                              </p:par>
                            </p:childTnLst>
                          </p:cTn>
                        </p:par>
                        <p:par>
                          <p:cTn id="59" fill="hold">
                            <p:stCondLst>
                              <p:cond delay="500"/>
                            </p:stCondLst>
                            <p:childTnLst>
                              <p:par>
                                <p:cTn id="60" presetID="1" presetClass="entr" presetSubtype="0" fill="hold" nodeType="afterEffect">
                                  <p:stCondLst>
                                    <p:cond delay="0"/>
                                  </p:stCondLst>
                                  <p:childTnLst>
                                    <p:set>
                                      <p:cBhvr>
                                        <p:cTn id="61" dur="1" fill="hold">
                                          <p:stCondLst>
                                            <p:cond delay="499"/>
                                          </p:stCondLst>
                                        </p:cTn>
                                        <p:tgtEl>
                                          <p:spTgt spid="13"/>
                                        </p:tgtEl>
                                        <p:attrNameLst>
                                          <p:attrName>style.visibility</p:attrName>
                                        </p:attrNameLst>
                                      </p:cBhvr>
                                      <p:to>
                                        <p:strVal val="visible"/>
                                      </p:to>
                                    </p:set>
                                  </p:childTnLst>
                                </p:cTn>
                              </p:par>
                            </p:childTnLst>
                          </p:cTn>
                        </p:par>
                        <p:par>
                          <p:cTn id="62" fill="hold">
                            <p:stCondLst>
                              <p:cond delay="1000"/>
                            </p:stCondLst>
                            <p:childTnLst>
                              <p:par>
                                <p:cTn id="63" presetID="1" presetClass="entr" presetSubtype="0" fill="hold" grpId="0" nodeType="afterEffect">
                                  <p:stCondLst>
                                    <p:cond delay="0"/>
                                  </p:stCondLst>
                                  <p:childTnLst>
                                    <p:set>
                                      <p:cBhvr>
                                        <p:cTn id="64" dur="1" fill="hold">
                                          <p:stCondLst>
                                            <p:cond delay="0"/>
                                          </p:stCondLst>
                                        </p:cTn>
                                        <p:tgtEl>
                                          <p:spTgt spid="649354"/>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649354"/>
                                        </p:tgtEl>
                                        <p:attrNameLst>
                                          <p:attrName>style.visibility</p:attrName>
                                        </p:attrNameLst>
                                      </p:cBhvr>
                                      <p:to>
                                        <p:strVal val="hidden"/>
                                      </p:to>
                                    </p:set>
                                  </p:childTnLst>
                                </p:cTn>
                              </p:par>
                            </p:childTnLst>
                          </p:cTn>
                        </p:par>
                        <p:par>
                          <p:cTn id="69" fill="hold">
                            <p:stCondLst>
                              <p:cond delay="0"/>
                            </p:stCondLst>
                            <p:childTnLst>
                              <p:par>
                                <p:cTn id="70" presetID="1" presetClass="entr" presetSubtype="0" fill="hold" nodeType="afterEffect">
                                  <p:stCondLst>
                                    <p:cond delay="0"/>
                                  </p:stCondLst>
                                  <p:childTnLst>
                                    <p:set>
                                      <p:cBhvr>
                                        <p:cTn id="71" dur="1" fill="hold">
                                          <p:stCondLst>
                                            <p:cond delay="499"/>
                                          </p:stCondLst>
                                        </p:cTn>
                                        <p:tgtEl>
                                          <p:spTgt spid="15"/>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499"/>
                                          </p:stCondLst>
                                        </p:cTn>
                                        <p:tgtEl>
                                          <p:spTgt spid="21"/>
                                        </p:tgtEl>
                                        <p:attrNameLst>
                                          <p:attrName>style.visibility</p:attrName>
                                        </p:attrNameLst>
                                      </p:cBhvr>
                                      <p:to>
                                        <p:strVal val="visible"/>
                                      </p:to>
                                    </p:set>
                                  </p:childTnLst>
                                </p:cTn>
                              </p:par>
                            </p:childTnLst>
                          </p:cTn>
                        </p:par>
                        <p:par>
                          <p:cTn id="75" fill="hold">
                            <p:stCondLst>
                              <p:cond delay="1000"/>
                            </p:stCondLst>
                            <p:childTnLst>
                              <p:par>
                                <p:cTn id="76" presetID="1" presetClass="entr" presetSubtype="0" fill="hold" grpId="0" nodeType="afterEffect">
                                  <p:stCondLst>
                                    <p:cond delay="0"/>
                                  </p:stCondLst>
                                  <p:childTnLst>
                                    <p:set>
                                      <p:cBhvr>
                                        <p:cTn id="77" dur="1" fill="hold">
                                          <p:stCondLst>
                                            <p:cond delay="0"/>
                                          </p:stCondLst>
                                        </p:cTn>
                                        <p:tgtEl>
                                          <p:spTgt spid="649355"/>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649355"/>
                                        </p:tgtEl>
                                        <p:attrNameLst>
                                          <p:attrName>style.visibility</p:attrName>
                                        </p:attrNameLst>
                                      </p:cBhvr>
                                      <p:to>
                                        <p:strVal val="hidden"/>
                                      </p:to>
                                    </p:set>
                                  </p:childTnLst>
                                </p:cTn>
                              </p:par>
                            </p:childTnLst>
                          </p:cTn>
                        </p:par>
                        <p:par>
                          <p:cTn id="82" fill="hold">
                            <p:stCondLst>
                              <p:cond delay="0"/>
                            </p:stCondLst>
                            <p:childTnLst>
                              <p:par>
                                <p:cTn id="83" presetID="1" presetClass="entr" presetSubtype="0" fill="hold" nodeType="afterEffect">
                                  <p:stCondLst>
                                    <p:cond delay="0"/>
                                  </p:stCondLst>
                                  <p:childTnLst>
                                    <p:set>
                                      <p:cBhvr>
                                        <p:cTn id="84" dur="1" fill="hold">
                                          <p:stCondLst>
                                            <p:cond delay="499"/>
                                          </p:stCondLst>
                                        </p:cTn>
                                        <p:tgtEl>
                                          <p:spTgt spid="16"/>
                                        </p:tgtEl>
                                        <p:attrNameLst>
                                          <p:attrName>style.visibility</p:attrName>
                                        </p:attrNameLst>
                                      </p:cBhvr>
                                      <p:to>
                                        <p:strVal val="visible"/>
                                      </p:to>
                                    </p:set>
                                  </p:childTnLst>
                                </p:cTn>
                              </p:par>
                            </p:childTnLst>
                          </p:cTn>
                        </p:par>
                        <p:par>
                          <p:cTn id="85" fill="hold">
                            <p:stCondLst>
                              <p:cond delay="500"/>
                            </p:stCondLst>
                            <p:childTnLst>
                              <p:par>
                                <p:cTn id="86" presetID="1" presetClass="entr" presetSubtype="0" fill="hold" nodeType="afterEffect">
                                  <p:stCondLst>
                                    <p:cond delay="0"/>
                                  </p:stCondLst>
                                  <p:childTnLst>
                                    <p:set>
                                      <p:cBhvr>
                                        <p:cTn id="87" dur="1" fill="hold">
                                          <p:stCondLst>
                                            <p:cond delay="499"/>
                                          </p:stCondLst>
                                        </p:cTn>
                                        <p:tgtEl>
                                          <p:spTgt spid="22"/>
                                        </p:tgtEl>
                                        <p:attrNameLst>
                                          <p:attrName>style.visibility</p:attrName>
                                        </p:attrNameLst>
                                      </p:cBhvr>
                                      <p:to>
                                        <p:strVal val="visible"/>
                                      </p:to>
                                    </p:set>
                                  </p:childTnLst>
                                </p:cTn>
                              </p:par>
                            </p:childTnLst>
                          </p:cTn>
                        </p:par>
                        <p:par>
                          <p:cTn id="88" fill="hold">
                            <p:stCondLst>
                              <p:cond delay="1000"/>
                            </p:stCondLst>
                            <p:childTnLst>
                              <p:par>
                                <p:cTn id="89" presetID="1" presetClass="entr" presetSubtype="0" fill="hold" grpId="0" nodeType="afterEffect">
                                  <p:stCondLst>
                                    <p:cond delay="0"/>
                                  </p:stCondLst>
                                  <p:childTnLst>
                                    <p:set>
                                      <p:cBhvr>
                                        <p:cTn id="90" dur="1" fill="hold">
                                          <p:stCondLst>
                                            <p:cond delay="0"/>
                                          </p:stCondLst>
                                        </p:cTn>
                                        <p:tgtEl>
                                          <p:spTgt spid="649356"/>
                                        </p:tgtEl>
                                        <p:attrNameLst>
                                          <p:attrName>style.visibility</p:attrName>
                                        </p:attrNameLst>
                                      </p:cBhvr>
                                      <p:to>
                                        <p:strVal val="visible"/>
                                      </p:to>
                                    </p:set>
                                  </p:childTnLst>
                                </p:cTn>
                              </p:par>
                            </p:childTnLst>
                          </p:cTn>
                        </p:par>
                        <p:par>
                          <p:cTn id="91" fill="hold">
                            <p:stCondLst>
                              <p:cond delay="1000"/>
                            </p:stCondLst>
                            <p:childTnLst>
                              <p:par>
                                <p:cTn id="92" presetID="1" presetClass="entr" presetSubtype="0" fill="hold" grpId="0" nodeType="afterEffect">
                                  <p:stCondLst>
                                    <p:cond delay="0"/>
                                  </p:stCondLst>
                                  <p:childTnLst>
                                    <p:set>
                                      <p:cBhvr>
                                        <p:cTn id="93" dur="1" fill="hold">
                                          <p:stCondLst>
                                            <p:cond delay="0"/>
                                          </p:stCondLst>
                                        </p:cTn>
                                        <p:tgtEl>
                                          <p:spTgt spid="649351">
                                            <p:txEl>
                                              <p:pRg st="2" end="2"/>
                                            </p:txEl>
                                          </p:spTgt>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xit" presetSubtype="0" fill="hold" grpId="1" nodeType="clickEffect">
                                  <p:stCondLst>
                                    <p:cond delay="0"/>
                                  </p:stCondLst>
                                  <p:childTnLst>
                                    <p:set>
                                      <p:cBhvr>
                                        <p:cTn id="97" dur="1" fill="hold">
                                          <p:stCondLst>
                                            <p:cond delay="0"/>
                                          </p:stCondLst>
                                        </p:cTn>
                                        <p:tgtEl>
                                          <p:spTgt spid="649356"/>
                                        </p:tgtEl>
                                        <p:attrNameLst>
                                          <p:attrName>style.visibility</p:attrName>
                                        </p:attrNameLst>
                                      </p:cBhvr>
                                      <p:to>
                                        <p:strVal val="hidden"/>
                                      </p:to>
                                    </p:set>
                                  </p:childTnLst>
                                </p:cTn>
                              </p:par>
                            </p:childTnLst>
                          </p:cTn>
                        </p:par>
                        <p:par>
                          <p:cTn id="98" fill="hold">
                            <p:stCondLst>
                              <p:cond delay="0"/>
                            </p:stCondLst>
                            <p:childTnLst>
                              <p:par>
                                <p:cTn id="99" presetID="1" presetClass="exit" presetSubtype="0" fill="hold" nodeType="afterEffect">
                                  <p:stCondLst>
                                    <p:cond delay="0"/>
                                  </p:stCondLst>
                                  <p:childTnLst>
                                    <p:set>
                                      <p:cBhvr>
                                        <p:cTn id="100" dur="1" fill="hold">
                                          <p:stCondLst>
                                            <p:cond delay="0"/>
                                          </p:stCondLst>
                                        </p:cTn>
                                        <p:tgtEl>
                                          <p:spTgt spid="14"/>
                                        </p:tgtEl>
                                        <p:attrNameLst>
                                          <p:attrName>style.visibility</p:attrName>
                                        </p:attrNameLst>
                                      </p:cBhvr>
                                      <p:to>
                                        <p:strVal val="hidden"/>
                                      </p:to>
                                    </p:set>
                                  </p:childTnLst>
                                </p:cTn>
                              </p:par>
                            </p:childTnLst>
                          </p:cTn>
                        </p:par>
                        <p:par>
                          <p:cTn id="101" fill="hold">
                            <p:stCondLst>
                              <p:cond delay="0"/>
                            </p:stCondLst>
                            <p:childTnLst>
                              <p:par>
                                <p:cTn id="102" presetID="1" presetClass="entr" presetSubtype="0" fill="hold" nodeType="afterEffect">
                                  <p:stCondLst>
                                    <p:cond delay="0"/>
                                  </p:stCondLst>
                                  <p:childTnLst>
                                    <p:set>
                                      <p:cBhvr>
                                        <p:cTn id="103" dur="1" fill="hold">
                                          <p:stCondLst>
                                            <p:cond delay="499"/>
                                          </p:stCondLst>
                                        </p:cTn>
                                        <p:tgtEl>
                                          <p:spTgt spid="27"/>
                                        </p:tgtEl>
                                        <p:attrNameLst>
                                          <p:attrName>style.visibility</p:attrName>
                                        </p:attrNameLst>
                                      </p:cBhvr>
                                      <p:to>
                                        <p:strVal val="visible"/>
                                      </p:to>
                                    </p:set>
                                  </p:childTnLst>
                                </p:cTn>
                              </p:par>
                            </p:childTnLst>
                          </p:cTn>
                        </p:par>
                        <p:par>
                          <p:cTn id="104" fill="hold">
                            <p:stCondLst>
                              <p:cond delay="500"/>
                            </p:stCondLst>
                            <p:childTnLst>
                              <p:par>
                                <p:cTn id="105" presetID="1" presetClass="entr" presetSubtype="0" fill="hold" nodeType="afterEffect">
                                  <p:stCondLst>
                                    <p:cond delay="0"/>
                                  </p:stCondLst>
                                  <p:childTnLst>
                                    <p:set>
                                      <p:cBhvr>
                                        <p:cTn id="106" dur="1" fill="hold">
                                          <p:stCondLst>
                                            <p:cond delay="499"/>
                                          </p:stCondLst>
                                        </p:cTn>
                                        <p:tgtEl>
                                          <p:spTgt spid="31"/>
                                        </p:tgtEl>
                                        <p:attrNameLst>
                                          <p:attrName>style.visibility</p:attrName>
                                        </p:attrNameLst>
                                      </p:cBhvr>
                                      <p:to>
                                        <p:strVal val="visible"/>
                                      </p:to>
                                    </p:set>
                                  </p:childTnLst>
                                </p:cTn>
                              </p:par>
                            </p:childTnLst>
                          </p:cTn>
                        </p:par>
                        <p:par>
                          <p:cTn id="107" fill="hold">
                            <p:stCondLst>
                              <p:cond delay="1000"/>
                            </p:stCondLst>
                            <p:childTnLst>
                              <p:par>
                                <p:cTn id="108" presetID="1" presetClass="entr" presetSubtype="0" fill="hold" grpId="0" nodeType="afterEffect">
                                  <p:stCondLst>
                                    <p:cond delay="0"/>
                                  </p:stCondLst>
                                  <p:childTnLst>
                                    <p:set>
                                      <p:cBhvr>
                                        <p:cTn id="109" dur="1" fill="hold">
                                          <p:stCondLst>
                                            <p:cond delay="0"/>
                                          </p:stCondLst>
                                        </p:cTn>
                                        <p:tgtEl>
                                          <p:spTgt spid="649357"/>
                                        </p:tgtEl>
                                        <p:attrNameLst>
                                          <p:attrName>style.visibility</p:attrName>
                                        </p:attrNameLst>
                                      </p:cBhvr>
                                      <p:to>
                                        <p:strVal val="visible"/>
                                      </p:to>
                                    </p:set>
                                  </p:childTnLst>
                                </p:cTn>
                              </p:par>
                            </p:childTnLst>
                          </p:cTn>
                        </p:par>
                      </p:childTnLst>
                    </p:cTn>
                  </p:par>
                  <p:par>
                    <p:cTn id="110" fill="hold">
                      <p:stCondLst>
                        <p:cond delay="indefinite"/>
                      </p:stCondLst>
                      <p:childTnLst>
                        <p:par>
                          <p:cTn id="111" fill="hold">
                            <p:stCondLst>
                              <p:cond delay="0"/>
                            </p:stCondLst>
                            <p:childTnLst>
                              <p:par>
                                <p:cTn id="112" presetID="1" presetClass="exit" presetSubtype="0" fill="hold" grpId="1" nodeType="clickEffect">
                                  <p:stCondLst>
                                    <p:cond delay="0"/>
                                  </p:stCondLst>
                                  <p:childTnLst>
                                    <p:set>
                                      <p:cBhvr>
                                        <p:cTn id="113" dur="1" fill="hold">
                                          <p:stCondLst>
                                            <p:cond delay="0"/>
                                          </p:stCondLst>
                                        </p:cTn>
                                        <p:tgtEl>
                                          <p:spTgt spid="649357"/>
                                        </p:tgtEl>
                                        <p:attrNameLst>
                                          <p:attrName>style.visibility</p:attrName>
                                        </p:attrNameLst>
                                      </p:cBhvr>
                                      <p:to>
                                        <p:strVal val="hidden"/>
                                      </p:to>
                                    </p:set>
                                  </p:childTnLst>
                                </p:cTn>
                              </p:par>
                            </p:childTnLst>
                          </p:cTn>
                        </p:par>
                        <p:par>
                          <p:cTn id="114" fill="hold">
                            <p:stCondLst>
                              <p:cond delay="0"/>
                            </p:stCondLst>
                            <p:childTnLst>
                              <p:par>
                                <p:cTn id="115" presetID="1" presetClass="entr" presetSubtype="0" fill="hold" nodeType="afterEffect">
                                  <p:stCondLst>
                                    <p:cond delay="0"/>
                                  </p:stCondLst>
                                  <p:childTnLst>
                                    <p:set>
                                      <p:cBhvr>
                                        <p:cTn id="116" dur="1" fill="hold">
                                          <p:stCondLst>
                                            <p:cond delay="499"/>
                                          </p:stCondLst>
                                        </p:cTn>
                                        <p:tgtEl>
                                          <p:spTgt spid="17"/>
                                        </p:tgtEl>
                                        <p:attrNameLst>
                                          <p:attrName>style.visibility</p:attrName>
                                        </p:attrNameLst>
                                      </p:cBhvr>
                                      <p:to>
                                        <p:strVal val="visible"/>
                                      </p:to>
                                    </p:set>
                                  </p:childTnLst>
                                </p:cTn>
                              </p:par>
                            </p:childTnLst>
                          </p:cTn>
                        </p:par>
                        <p:par>
                          <p:cTn id="117" fill="hold">
                            <p:stCondLst>
                              <p:cond delay="500"/>
                            </p:stCondLst>
                            <p:childTnLst>
                              <p:par>
                                <p:cTn id="118" presetID="1" presetClass="entr" presetSubtype="0" fill="hold" nodeType="afterEffect">
                                  <p:stCondLst>
                                    <p:cond delay="0"/>
                                  </p:stCondLst>
                                  <p:childTnLst>
                                    <p:set>
                                      <p:cBhvr>
                                        <p:cTn id="119" dur="1" fill="hold">
                                          <p:stCondLst>
                                            <p:cond delay="499"/>
                                          </p:stCondLst>
                                        </p:cTn>
                                        <p:tgtEl>
                                          <p:spTgt spid="23"/>
                                        </p:tgtEl>
                                        <p:attrNameLst>
                                          <p:attrName>style.visibility</p:attrName>
                                        </p:attrNameLst>
                                      </p:cBhvr>
                                      <p:to>
                                        <p:strVal val="visible"/>
                                      </p:to>
                                    </p:set>
                                  </p:childTnLst>
                                </p:cTn>
                              </p:par>
                            </p:childTnLst>
                          </p:cTn>
                        </p:par>
                        <p:par>
                          <p:cTn id="120" fill="hold">
                            <p:stCondLst>
                              <p:cond delay="1000"/>
                            </p:stCondLst>
                            <p:childTnLst>
                              <p:par>
                                <p:cTn id="121" presetID="1" presetClass="entr" presetSubtype="0" fill="hold" grpId="0" nodeType="afterEffect">
                                  <p:stCondLst>
                                    <p:cond delay="0"/>
                                  </p:stCondLst>
                                  <p:childTnLst>
                                    <p:set>
                                      <p:cBhvr>
                                        <p:cTn id="122" dur="1" fill="hold">
                                          <p:stCondLst>
                                            <p:cond delay="0"/>
                                          </p:stCondLst>
                                        </p:cTn>
                                        <p:tgtEl>
                                          <p:spTgt spid="649358"/>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xit" presetSubtype="0" fill="hold" grpId="1" nodeType="clickEffect">
                                  <p:stCondLst>
                                    <p:cond delay="0"/>
                                  </p:stCondLst>
                                  <p:childTnLst>
                                    <p:set>
                                      <p:cBhvr>
                                        <p:cTn id="126" dur="1" fill="hold">
                                          <p:stCondLst>
                                            <p:cond delay="0"/>
                                          </p:stCondLst>
                                        </p:cTn>
                                        <p:tgtEl>
                                          <p:spTgt spid="649358"/>
                                        </p:tgtEl>
                                        <p:attrNameLst>
                                          <p:attrName>style.visibility</p:attrName>
                                        </p:attrNameLst>
                                      </p:cBhvr>
                                      <p:to>
                                        <p:strVal val="hidden"/>
                                      </p:to>
                                    </p:set>
                                  </p:childTnLst>
                                </p:cTn>
                              </p:par>
                            </p:childTnLst>
                          </p:cTn>
                        </p:par>
                        <p:par>
                          <p:cTn id="127" fill="hold">
                            <p:stCondLst>
                              <p:cond delay="0"/>
                            </p:stCondLst>
                            <p:childTnLst>
                              <p:par>
                                <p:cTn id="128" presetID="1" presetClass="entr" presetSubtype="0" fill="hold" nodeType="afterEffect">
                                  <p:stCondLst>
                                    <p:cond delay="0"/>
                                  </p:stCondLst>
                                  <p:childTnLst>
                                    <p:set>
                                      <p:cBhvr>
                                        <p:cTn id="129" dur="1" fill="hold">
                                          <p:stCondLst>
                                            <p:cond delay="499"/>
                                          </p:stCondLst>
                                        </p:cTn>
                                        <p:tgtEl>
                                          <p:spTgt spid="18"/>
                                        </p:tgtEl>
                                        <p:attrNameLst>
                                          <p:attrName>style.visibility</p:attrName>
                                        </p:attrNameLst>
                                      </p:cBhvr>
                                      <p:to>
                                        <p:strVal val="visible"/>
                                      </p:to>
                                    </p:set>
                                  </p:childTnLst>
                                </p:cTn>
                              </p:par>
                            </p:childTnLst>
                          </p:cTn>
                        </p:par>
                        <p:par>
                          <p:cTn id="130" fill="hold">
                            <p:stCondLst>
                              <p:cond delay="500"/>
                            </p:stCondLst>
                            <p:childTnLst>
                              <p:par>
                                <p:cTn id="131" presetID="1" presetClass="entr" presetSubtype="0" fill="hold" nodeType="afterEffect">
                                  <p:stCondLst>
                                    <p:cond delay="0"/>
                                  </p:stCondLst>
                                  <p:childTnLst>
                                    <p:set>
                                      <p:cBhvr>
                                        <p:cTn id="132" dur="1" fill="hold">
                                          <p:stCondLst>
                                            <p:cond delay="499"/>
                                          </p:stCondLst>
                                        </p:cTn>
                                        <p:tgtEl>
                                          <p:spTgt spid="24"/>
                                        </p:tgtEl>
                                        <p:attrNameLst>
                                          <p:attrName>style.visibility</p:attrName>
                                        </p:attrNameLst>
                                      </p:cBhvr>
                                      <p:to>
                                        <p:strVal val="visible"/>
                                      </p:to>
                                    </p:set>
                                  </p:childTnLst>
                                </p:cTn>
                              </p:par>
                            </p:childTnLst>
                          </p:cTn>
                        </p:par>
                        <p:par>
                          <p:cTn id="133" fill="hold">
                            <p:stCondLst>
                              <p:cond delay="1000"/>
                            </p:stCondLst>
                            <p:childTnLst>
                              <p:par>
                                <p:cTn id="134" presetID="1" presetClass="entr" presetSubtype="0" fill="hold" grpId="0" nodeType="afterEffect">
                                  <p:stCondLst>
                                    <p:cond delay="0"/>
                                  </p:stCondLst>
                                  <p:childTnLst>
                                    <p:set>
                                      <p:cBhvr>
                                        <p:cTn id="135" dur="1" fill="hold">
                                          <p:stCondLst>
                                            <p:cond delay="0"/>
                                          </p:stCondLst>
                                        </p:cTn>
                                        <p:tgtEl>
                                          <p:spTgt spid="649359"/>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 presetClass="exit" presetSubtype="0" fill="hold" grpId="1" nodeType="clickEffect">
                                  <p:stCondLst>
                                    <p:cond delay="0"/>
                                  </p:stCondLst>
                                  <p:childTnLst>
                                    <p:set>
                                      <p:cBhvr>
                                        <p:cTn id="139" dur="1" fill="hold">
                                          <p:stCondLst>
                                            <p:cond delay="0"/>
                                          </p:stCondLst>
                                        </p:cTn>
                                        <p:tgtEl>
                                          <p:spTgt spid="649359"/>
                                        </p:tgtEl>
                                        <p:attrNameLst>
                                          <p:attrName>style.visibility</p:attrName>
                                        </p:attrNameLst>
                                      </p:cBhvr>
                                      <p:to>
                                        <p:strVal val="hidden"/>
                                      </p:to>
                                    </p:set>
                                  </p:childTnLst>
                                </p:cTn>
                              </p:par>
                            </p:childTnLst>
                          </p:cTn>
                        </p:par>
                        <p:par>
                          <p:cTn id="140" fill="hold">
                            <p:stCondLst>
                              <p:cond delay="0"/>
                            </p:stCondLst>
                            <p:childTnLst>
                              <p:par>
                                <p:cTn id="141" presetID="1" presetClass="exit" presetSubtype="0" fill="hold" nodeType="afterEffect">
                                  <p:stCondLst>
                                    <p:cond delay="0"/>
                                  </p:stCondLst>
                                  <p:childTnLst>
                                    <p:set>
                                      <p:cBhvr>
                                        <p:cTn id="142" dur="1" fill="hold">
                                          <p:stCondLst>
                                            <p:cond delay="0"/>
                                          </p:stCondLst>
                                        </p:cTn>
                                        <p:tgtEl>
                                          <p:spTgt spid="15"/>
                                        </p:tgtEl>
                                        <p:attrNameLst>
                                          <p:attrName>style.visibility</p:attrName>
                                        </p:attrNameLst>
                                      </p:cBhvr>
                                      <p:to>
                                        <p:strVal val="hidden"/>
                                      </p:to>
                                    </p:set>
                                  </p:childTnLst>
                                </p:cTn>
                              </p:par>
                            </p:childTnLst>
                          </p:cTn>
                        </p:par>
                        <p:par>
                          <p:cTn id="143" fill="hold">
                            <p:stCondLst>
                              <p:cond delay="0"/>
                            </p:stCondLst>
                            <p:childTnLst>
                              <p:par>
                                <p:cTn id="144" presetID="1" presetClass="entr" presetSubtype="0" fill="hold" nodeType="afterEffect">
                                  <p:stCondLst>
                                    <p:cond delay="0"/>
                                  </p:stCondLst>
                                  <p:childTnLst>
                                    <p:set>
                                      <p:cBhvr>
                                        <p:cTn id="145" dur="1" fill="hold">
                                          <p:stCondLst>
                                            <p:cond delay="499"/>
                                          </p:stCondLst>
                                        </p:cTn>
                                        <p:tgtEl>
                                          <p:spTgt spid="28"/>
                                        </p:tgtEl>
                                        <p:attrNameLst>
                                          <p:attrName>style.visibility</p:attrName>
                                        </p:attrNameLst>
                                      </p:cBhvr>
                                      <p:to>
                                        <p:strVal val="visible"/>
                                      </p:to>
                                    </p:set>
                                  </p:childTnLst>
                                </p:cTn>
                              </p:par>
                            </p:childTnLst>
                          </p:cTn>
                        </p:par>
                        <p:par>
                          <p:cTn id="146" fill="hold">
                            <p:stCondLst>
                              <p:cond delay="500"/>
                            </p:stCondLst>
                            <p:childTnLst>
                              <p:par>
                                <p:cTn id="147" presetID="1" presetClass="entr" presetSubtype="0" fill="hold" nodeType="afterEffect">
                                  <p:stCondLst>
                                    <p:cond delay="0"/>
                                  </p:stCondLst>
                                  <p:childTnLst>
                                    <p:set>
                                      <p:cBhvr>
                                        <p:cTn id="148" dur="1" fill="hold">
                                          <p:stCondLst>
                                            <p:cond delay="499"/>
                                          </p:stCondLst>
                                        </p:cTn>
                                        <p:tgtEl>
                                          <p:spTgt spid="649216"/>
                                        </p:tgtEl>
                                        <p:attrNameLst>
                                          <p:attrName>style.visibility</p:attrName>
                                        </p:attrNameLst>
                                      </p:cBhvr>
                                      <p:to>
                                        <p:strVal val="visible"/>
                                      </p:to>
                                    </p:set>
                                  </p:childTnLst>
                                </p:cTn>
                              </p:par>
                            </p:childTnLst>
                          </p:cTn>
                        </p:par>
                        <p:par>
                          <p:cTn id="149" fill="hold">
                            <p:stCondLst>
                              <p:cond delay="1000"/>
                            </p:stCondLst>
                            <p:childTnLst>
                              <p:par>
                                <p:cTn id="150" presetID="1" presetClass="entr" presetSubtype="0" fill="hold" grpId="0" nodeType="afterEffect">
                                  <p:stCondLst>
                                    <p:cond delay="0"/>
                                  </p:stCondLst>
                                  <p:childTnLst>
                                    <p:set>
                                      <p:cBhvr>
                                        <p:cTn id="151" dur="1" fill="hold">
                                          <p:stCondLst>
                                            <p:cond delay="0"/>
                                          </p:stCondLst>
                                        </p:cTn>
                                        <p:tgtEl>
                                          <p:spTgt spid="649360"/>
                                        </p:tgtEl>
                                        <p:attrNameLst>
                                          <p:attrName>style.visibility</p:attrName>
                                        </p:attrNameLst>
                                      </p:cBhvr>
                                      <p:to>
                                        <p:strVal val="visible"/>
                                      </p:to>
                                    </p:set>
                                  </p:childTnLst>
                                </p:cTn>
                              </p:par>
                            </p:childTnLst>
                          </p:cTn>
                        </p:par>
                      </p:childTnLst>
                    </p:cTn>
                  </p:par>
                  <p:par>
                    <p:cTn id="152" fill="hold">
                      <p:stCondLst>
                        <p:cond delay="indefinite"/>
                      </p:stCondLst>
                      <p:childTnLst>
                        <p:par>
                          <p:cTn id="153" fill="hold">
                            <p:stCondLst>
                              <p:cond delay="0"/>
                            </p:stCondLst>
                            <p:childTnLst>
                              <p:par>
                                <p:cTn id="154" presetID="1" presetClass="exit" presetSubtype="0" fill="hold" grpId="1" nodeType="clickEffect">
                                  <p:stCondLst>
                                    <p:cond delay="0"/>
                                  </p:stCondLst>
                                  <p:childTnLst>
                                    <p:set>
                                      <p:cBhvr>
                                        <p:cTn id="155" dur="1" fill="hold">
                                          <p:stCondLst>
                                            <p:cond delay="0"/>
                                          </p:stCondLst>
                                        </p:cTn>
                                        <p:tgtEl>
                                          <p:spTgt spid="649360"/>
                                        </p:tgtEl>
                                        <p:attrNameLst>
                                          <p:attrName>style.visibility</p:attrName>
                                        </p:attrNameLst>
                                      </p:cBhvr>
                                      <p:to>
                                        <p:strVal val="hidden"/>
                                      </p:to>
                                    </p:set>
                                  </p:childTnLst>
                                </p:cTn>
                              </p:par>
                            </p:childTnLst>
                          </p:cTn>
                        </p:par>
                        <p:par>
                          <p:cTn id="156" fill="hold">
                            <p:stCondLst>
                              <p:cond delay="0"/>
                            </p:stCondLst>
                            <p:childTnLst>
                              <p:par>
                                <p:cTn id="157" presetID="1" presetClass="entr" presetSubtype="0" fill="hold" nodeType="afterEffect">
                                  <p:stCondLst>
                                    <p:cond delay="0"/>
                                  </p:stCondLst>
                                  <p:childTnLst>
                                    <p:set>
                                      <p:cBhvr>
                                        <p:cTn id="158" dur="1" fill="hold">
                                          <p:stCondLst>
                                            <p:cond delay="499"/>
                                          </p:stCondLst>
                                        </p:cTn>
                                        <p:tgtEl>
                                          <p:spTgt spid="19"/>
                                        </p:tgtEl>
                                        <p:attrNameLst>
                                          <p:attrName>style.visibility</p:attrName>
                                        </p:attrNameLst>
                                      </p:cBhvr>
                                      <p:to>
                                        <p:strVal val="visible"/>
                                      </p:to>
                                    </p:set>
                                  </p:childTnLst>
                                </p:cTn>
                              </p:par>
                            </p:childTnLst>
                          </p:cTn>
                        </p:par>
                        <p:par>
                          <p:cTn id="159" fill="hold">
                            <p:stCondLst>
                              <p:cond delay="500"/>
                            </p:stCondLst>
                            <p:childTnLst>
                              <p:par>
                                <p:cTn id="160" presetID="1" presetClass="entr" presetSubtype="0" fill="hold" nodeType="afterEffect">
                                  <p:stCondLst>
                                    <p:cond delay="0"/>
                                  </p:stCondLst>
                                  <p:childTnLst>
                                    <p:set>
                                      <p:cBhvr>
                                        <p:cTn id="161" dur="1" fill="hold">
                                          <p:stCondLst>
                                            <p:cond delay="499"/>
                                          </p:stCondLst>
                                        </p:cTn>
                                        <p:tgtEl>
                                          <p:spTgt spid="25"/>
                                        </p:tgtEl>
                                        <p:attrNameLst>
                                          <p:attrName>style.visibility</p:attrName>
                                        </p:attrNameLst>
                                      </p:cBhvr>
                                      <p:to>
                                        <p:strVal val="visible"/>
                                      </p:to>
                                    </p:set>
                                  </p:childTnLst>
                                </p:cTn>
                              </p:par>
                            </p:childTnLst>
                          </p:cTn>
                        </p:par>
                        <p:par>
                          <p:cTn id="162" fill="hold">
                            <p:stCondLst>
                              <p:cond delay="1000"/>
                            </p:stCondLst>
                            <p:childTnLst>
                              <p:par>
                                <p:cTn id="163" presetID="1" presetClass="entr" presetSubtype="0" fill="hold" grpId="0" nodeType="afterEffect">
                                  <p:stCondLst>
                                    <p:cond delay="0"/>
                                  </p:stCondLst>
                                  <p:childTnLst>
                                    <p:set>
                                      <p:cBhvr>
                                        <p:cTn id="164" dur="1" fill="hold">
                                          <p:stCondLst>
                                            <p:cond delay="0"/>
                                          </p:stCondLst>
                                        </p:cTn>
                                        <p:tgtEl>
                                          <p:spTgt spid="649361"/>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1" presetClass="exit" presetSubtype="0" fill="hold" grpId="1" nodeType="clickEffect">
                                  <p:stCondLst>
                                    <p:cond delay="0"/>
                                  </p:stCondLst>
                                  <p:childTnLst>
                                    <p:set>
                                      <p:cBhvr>
                                        <p:cTn id="168" dur="1" fill="hold">
                                          <p:stCondLst>
                                            <p:cond delay="0"/>
                                          </p:stCondLst>
                                        </p:cTn>
                                        <p:tgtEl>
                                          <p:spTgt spid="649361"/>
                                        </p:tgtEl>
                                        <p:attrNameLst>
                                          <p:attrName>style.visibility</p:attrName>
                                        </p:attrNameLst>
                                      </p:cBhvr>
                                      <p:to>
                                        <p:strVal val="hidden"/>
                                      </p:to>
                                    </p:set>
                                  </p:childTnLst>
                                </p:cTn>
                              </p:par>
                            </p:childTnLst>
                          </p:cTn>
                        </p:par>
                        <p:par>
                          <p:cTn id="169" fill="hold">
                            <p:stCondLst>
                              <p:cond delay="0"/>
                            </p:stCondLst>
                            <p:childTnLst>
                              <p:par>
                                <p:cTn id="170" presetID="1" presetClass="exit" presetSubtype="0" fill="hold" nodeType="afterEffect">
                                  <p:stCondLst>
                                    <p:cond delay="0"/>
                                  </p:stCondLst>
                                  <p:childTnLst>
                                    <p:set>
                                      <p:cBhvr>
                                        <p:cTn id="171" dur="1" fill="hold">
                                          <p:stCondLst>
                                            <p:cond delay="0"/>
                                          </p:stCondLst>
                                        </p:cTn>
                                        <p:tgtEl>
                                          <p:spTgt spid="16"/>
                                        </p:tgtEl>
                                        <p:attrNameLst>
                                          <p:attrName>style.visibility</p:attrName>
                                        </p:attrNameLst>
                                      </p:cBhvr>
                                      <p:to>
                                        <p:strVal val="hidden"/>
                                      </p:to>
                                    </p:set>
                                  </p:childTnLst>
                                </p:cTn>
                              </p:par>
                            </p:childTnLst>
                          </p:cTn>
                        </p:par>
                        <p:par>
                          <p:cTn id="172" fill="hold">
                            <p:stCondLst>
                              <p:cond delay="0"/>
                            </p:stCondLst>
                            <p:childTnLst>
                              <p:par>
                                <p:cTn id="173" presetID="1" presetClass="entr" presetSubtype="0" fill="hold" nodeType="afterEffect">
                                  <p:stCondLst>
                                    <p:cond delay="0"/>
                                  </p:stCondLst>
                                  <p:childTnLst>
                                    <p:set>
                                      <p:cBhvr>
                                        <p:cTn id="174" dur="1" fill="hold">
                                          <p:stCondLst>
                                            <p:cond delay="499"/>
                                          </p:stCondLst>
                                        </p:cTn>
                                        <p:tgtEl>
                                          <p:spTgt spid="29"/>
                                        </p:tgtEl>
                                        <p:attrNameLst>
                                          <p:attrName>style.visibility</p:attrName>
                                        </p:attrNameLst>
                                      </p:cBhvr>
                                      <p:to>
                                        <p:strVal val="visible"/>
                                      </p:to>
                                    </p:set>
                                  </p:childTnLst>
                                </p:cTn>
                              </p:par>
                            </p:childTnLst>
                          </p:cTn>
                        </p:par>
                        <p:par>
                          <p:cTn id="175" fill="hold">
                            <p:stCondLst>
                              <p:cond delay="500"/>
                            </p:stCondLst>
                            <p:childTnLst>
                              <p:par>
                                <p:cTn id="176" presetID="1" presetClass="entr" presetSubtype="0" fill="hold" nodeType="afterEffect">
                                  <p:stCondLst>
                                    <p:cond delay="0"/>
                                  </p:stCondLst>
                                  <p:childTnLst>
                                    <p:set>
                                      <p:cBhvr>
                                        <p:cTn id="177" dur="1" fill="hold">
                                          <p:stCondLst>
                                            <p:cond delay="499"/>
                                          </p:stCondLst>
                                        </p:cTn>
                                        <p:tgtEl>
                                          <p:spTgt spid="649217"/>
                                        </p:tgtEl>
                                        <p:attrNameLst>
                                          <p:attrName>style.visibility</p:attrName>
                                        </p:attrNameLst>
                                      </p:cBhvr>
                                      <p:to>
                                        <p:strVal val="visible"/>
                                      </p:to>
                                    </p:set>
                                  </p:childTnLst>
                                </p:cTn>
                              </p:par>
                            </p:childTnLst>
                          </p:cTn>
                        </p:par>
                        <p:par>
                          <p:cTn id="178" fill="hold">
                            <p:stCondLst>
                              <p:cond delay="1000"/>
                            </p:stCondLst>
                            <p:childTnLst>
                              <p:par>
                                <p:cTn id="179" presetID="1" presetClass="entr" presetSubtype="0" fill="hold" grpId="0" nodeType="afterEffect">
                                  <p:stCondLst>
                                    <p:cond delay="0"/>
                                  </p:stCondLst>
                                  <p:childTnLst>
                                    <p:set>
                                      <p:cBhvr>
                                        <p:cTn id="180" dur="1" fill="hold">
                                          <p:stCondLst>
                                            <p:cond delay="0"/>
                                          </p:stCondLst>
                                        </p:cTn>
                                        <p:tgtEl>
                                          <p:spTgt spid="649362"/>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grpId="1" nodeType="clickEffect">
                                  <p:stCondLst>
                                    <p:cond delay="0"/>
                                  </p:stCondLst>
                                  <p:childTnLst>
                                    <p:set>
                                      <p:cBhvr>
                                        <p:cTn id="184" dur="1" fill="hold">
                                          <p:stCondLst>
                                            <p:cond delay="0"/>
                                          </p:stCondLst>
                                        </p:cTn>
                                        <p:tgtEl>
                                          <p:spTgt spid="649362"/>
                                        </p:tgtEl>
                                        <p:attrNameLst>
                                          <p:attrName>style.visibility</p:attrName>
                                        </p:attrNameLst>
                                      </p:cBhvr>
                                      <p:to>
                                        <p:strVal val="hidden"/>
                                      </p:to>
                                    </p:set>
                                  </p:childTnLst>
                                </p:cTn>
                              </p:par>
                            </p:childTnLst>
                          </p:cTn>
                        </p:par>
                        <p:par>
                          <p:cTn id="185" fill="hold">
                            <p:stCondLst>
                              <p:cond delay="0"/>
                            </p:stCondLst>
                            <p:childTnLst>
                              <p:par>
                                <p:cTn id="186" presetID="1" presetClass="exit" presetSubtype="0" fill="hold" nodeType="afterEffect">
                                  <p:stCondLst>
                                    <p:cond delay="0"/>
                                  </p:stCondLst>
                                  <p:childTnLst>
                                    <p:set>
                                      <p:cBhvr>
                                        <p:cTn id="187" dur="1" fill="hold">
                                          <p:stCondLst>
                                            <p:cond delay="0"/>
                                          </p:stCondLst>
                                        </p:cTn>
                                        <p:tgtEl>
                                          <p:spTgt spid="17"/>
                                        </p:tgtEl>
                                        <p:attrNameLst>
                                          <p:attrName>style.visibility</p:attrName>
                                        </p:attrNameLst>
                                      </p:cBhvr>
                                      <p:to>
                                        <p:strVal val="hidden"/>
                                      </p:to>
                                    </p:set>
                                  </p:childTnLst>
                                </p:cTn>
                              </p:par>
                            </p:childTnLst>
                          </p:cTn>
                        </p:par>
                        <p:par>
                          <p:cTn id="188" fill="hold">
                            <p:stCondLst>
                              <p:cond delay="0"/>
                            </p:stCondLst>
                            <p:childTnLst>
                              <p:par>
                                <p:cTn id="189" presetID="1" presetClass="entr" presetSubtype="0" fill="hold" nodeType="afterEffect">
                                  <p:stCondLst>
                                    <p:cond delay="0"/>
                                  </p:stCondLst>
                                  <p:childTnLst>
                                    <p:set>
                                      <p:cBhvr>
                                        <p:cTn id="190" dur="1" fill="hold">
                                          <p:stCondLst>
                                            <p:cond delay="499"/>
                                          </p:stCondLst>
                                        </p:cTn>
                                        <p:tgtEl>
                                          <p:spTgt spid="30"/>
                                        </p:tgtEl>
                                        <p:attrNameLst>
                                          <p:attrName>style.visibility</p:attrName>
                                        </p:attrNameLst>
                                      </p:cBhvr>
                                      <p:to>
                                        <p:strVal val="visible"/>
                                      </p:to>
                                    </p:set>
                                  </p:childTnLst>
                                </p:cTn>
                              </p:par>
                            </p:childTnLst>
                          </p:cTn>
                        </p:par>
                        <p:par>
                          <p:cTn id="191" fill="hold">
                            <p:stCondLst>
                              <p:cond delay="500"/>
                            </p:stCondLst>
                            <p:childTnLst>
                              <p:par>
                                <p:cTn id="192" presetID="1" presetClass="entr" presetSubtype="0" fill="hold" nodeType="afterEffect">
                                  <p:stCondLst>
                                    <p:cond delay="0"/>
                                  </p:stCondLst>
                                  <p:childTnLst>
                                    <p:set>
                                      <p:cBhvr>
                                        <p:cTn id="193" dur="1" fill="hold">
                                          <p:stCondLst>
                                            <p:cond delay="499"/>
                                          </p:stCondLst>
                                        </p:cTn>
                                        <p:tgtEl>
                                          <p:spTgt spid="649219"/>
                                        </p:tgtEl>
                                        <p:attrNameLst>
                                          <p:attrName>style.visibility</p:attrName>
                                        </p:attrNameLst>
                                      </p:cBhvr>
                                      <p:to>
                                        <p:strVal val="visible"/>
                                      </p:to>
                                    </p:set>
                                  </p:childTnLst>
                                </p:cTn>
                              </p:par>
                            </p:childTnLst>
                          </p:cTn>
                        </p:par>
                        <p:par>
                          <p:cTn id="194" fill="hold">
                            <p:stCondLst>
                              <p:cond delay="1000"/>
                            </p:stCondLst>
                            <p:childTnLst>
                              <p:par>
                                <p:cTn id="195" presetID="1" presetClass="entr" presetSubtype="0" fill="hold" grpId="0" nodeType="afterEffect">
                                  <p:stCondLst>
                                    <p:cond delay="0"/>
                                  </p:stCondLst>
                                  <p:childTnLst>
                                    <p:set>
                                      <p:cBhvr>
                                        <p:cTn id="196" dur="1" fill="hold">
                                          <p:stCondLst>
                                            <p:cond delay="0"/>
                                          </p:stCondLst>
                                        </p:cTn>
                                        <p:tgtEl>
                                          <p:spTgt spid="649363"/>
                                        </p:tgtEl>
                                        <p:attrNameLst>
                                          <p:attrName>style.visibility</p:attrName>
                                        </p:attrNameLst>
                                      </p:cBhvr>
                                      <p:to>
                                        <p:strVal val="visible"/>
                                      </p:to>
                                    </p:set>
                                  </p:childTnLst>
                                </p:cTn>
                              </p:par>
                            </p:childTnLst>
                          </p:cTn>
                        </p:par>
                      </p:childTnLst>
                    </p:cTn>
                  </p:par>
                  <p:par>
                    <p:cTn id="197" fill="hold">
                      <p:stCondLst>
                        <p:cond delay="indefinite"/>
                      </p:stCondLst>
                      <p:childTnLst>
                        <p:par>
                          <p:cTn id="198" fill="hold">
                            <p:stCondLst>
                              <p:cond delay="0"/>
                            </p:stCondLst>
                            <p:childTnLst>
                              <p:par>
                                <p:cTn id="199" presetID="1" presetClass="exit" presetSubtype="0" fill="hold" grpId="1" nodeType="clickEffect">
                                  <p:stCondLst>
                                    <p:cond delay="0"/>
                                  </p:stCondLst>
                                  <p:childTnLst>
                                    <p:set>
                                      <p:cBhvr>
                                        <p:cTn id="200" dur="1" fill="hold">
                                          <p:stCondLst>
                                            <p:cond delay="0"/>
                                          </p:stCondLst>
                                        </p:cTn>
                                        <p:tgtEl>
                                          <p:spTgt spid="649363"/>
                                        </p:tgtEl>
                                        <p:attrNameLst>
                                          <p:attrName>style.visibility</p:attrName>
                                        </p:attrNameLst>
                                      </p:cBhvr>
                                      <p:to>
                                        <p:strVal val="hidden"/>
                                      </p:to>
                                    </p:set>
                                  </p:childTnLst>
                                </p:cTn>
                              </p:par>
                            </p:childTnLst>
                          </p:cTn>
                        </p:par>
                        <p:par>
                          <p:cTn id="201" fill="hold">
                            <p:stCondLst>
                              <p:cond delay="0"/>
                            </p:stCondLst>
                            <p:childTnLst>
                              <p:par>
                                <p:cTn id="202" presetID="1" presetClass="entr" presetSubtype="0" fill="hold" nodeType="afterEffect">
                                  <p:stCondLst>
                                    <p:cond delay="0"/>
                                  </p:stCondLst>
                                  <p:childTnLst>
                                    <p:set>
                                      <p:cBhvr>
                                        <p:cTn id="203" dur="1" fill="hold">
                                          <p:stCondLst>
                                            <p:cond delay="499"/>
                                          </p:stCondLst>
                                        </p:cTn>
                                        <p:tgtEl>
                                          <p:spTgt spid="20"/>
                                        </p:tgtEl>
                                        <p:attrNameLst>
                                          <p:attrName>style.visibility</p:attrName>
                                        </p:attrNameLst>
                                      </p:cBhvr>
                                      <p:to>
                                        <p:strVal val="visible"/>
                                      </p:to>
                                    </p:set>
                                  </p:childTnLst>
                                </p:cTn>
                              </p:par>
                            </p:childTnLst>
                          </p:cTn>
                        </p:par>
                        <p:par>
                          <p:cTn id="204" fill="hold">
                            <p:stCondLst>
                              <p:cond delay="500"/>
                            </p:stCondLst>
                            <p:childTnLst>
                              <p:par>
                                <p:cTn id="205" presetID="1" presetClass="entr" presetSubtype="0" fill="hold" nodeType="afterEffect">
                                  <p:stCondLst>
                                    <p:cond delay="0"/>
                                  </p:stCondLst>
                                  <p:childTnLst>
                                    <p:set>
                                      <p:cBhvr>
                                        <p:cTn id="206" dur="1" fill="hold">
                                          <p:stCondLst>
                                            <p:cond delay="499"/>
                                          </p:stCondLst>
                                        </p:cTn>
                                        <p:tgtEl>
                                          <p:spTgt spid="26"/>
                                        </p:tgtEl>
                                        <p:attrNameLst>
                                          <p:attrName>style.visibility</p:attrName>
                                        </p:attrNameLst>
                                      </p:cBhvr>
                                      <p:to>
                                        <p:strVal val="visible"/>
                                      </p:to>
                                    </p:set>
                                  </p:childTnLst>
                                </p:cTn>
                              </p:par>
                            </p:childTnLst>
                          </p:cTn>
                        </p:par>
                        <p:par>
                          <p:cTn id="207" fill="hold">
                            <p:stCondLst>
                              <p:cond delay="1000"/>
                            </p:stCondLst>
                            <p:childTnLst>
                              <p:par>
                                <p:cTn id="208" presetID="1" presetClass="entr" presetSubtype="0" fill="hold" grpId="0" nodeType="afterEffect">
                                  <p:stCondLst>
                                    <p:cond delay="0"/>
                                  </p:stCondLst>
                                  <p:childTnLst>
                                    <p:set>
                                      <p:cBhvr>
                                        <p:cTn id="209" dur="1" fill="hold">
                                          <p:stCondLst>
                                            <p:cond delay="0"/>
                                          </p:stCondLst>
                                        </p:cTn>
                                        <p:tgtEl>
                                          <p:spTgt spid="649364"/>
                                        </p:tgtEl>
                                        <p:attrNameLst>
                                          <p:attrName>style.visibility</p:attrName>
                                        </p:attrNameLst>
                                      </p:cBhvr>
                                      <p:to>
                                        <p:strVal val="visible"/>
                                      </p:to>
                                    </p:set>
                                  </p:childTnLst>
                                </p:cTn>
                              </p:par>
                            </p:childTnLst>
                          </p:cTn>
                        </p:par>
                      </p:childTnLst>
                    </p:cTn>
                  </p:par>
                  <p:par>
                    <p:cTn id="210" fill="hold">
                      <p:stCondLst>
                        <p:cond delay="indefinite"/>
                      </p:stCondLst>
                      <p:childTnLst>
                        <p:par>
                          <p:cTn id="211" fill="hold">
                            <p:stCondLst>
                              <p:cond delay="0"/>
                            </p:stCondLst>
                            <p:childTnLst>
                              <p:par>
                                <p:cTn id="212" presetID="1" presetClass="entr" presetSubtype="0" fill="hold" nodeType="clickEffect">
                                  <p:stCondLst>
                                    <p:cond delay="0"/>
                                  </p:stCondLst>
                                  <p:childTnLst>
                                    <p:set>
                                      <p:cBhvr>
                                        <p:cTn id="213" dur="1" fill="hold">
                                          <p:stCondLst>
                                            <p:cond delay="499"/>
                                          </p:stCondLst>
                                        </p:cTn>
                                        <p:tgtEl>
                                          <p:spTgt spid="147"/>
                                        </p:tgtEl>
                                        <p:attrNameLst>
                                          <p:attrName>style.visibility</p:attrName>
                                        </p:attrNameLst>
                                      </p:cBhvr>
                                      <p:to>
                                        <p:strVal val="visible"/>
                                      </p:to>
                                    </p:set>
                                  </p:childTnLst>
                                </p:cTn>
                              </p:par>
                            </p:childTnLst>
                          </p:cTn>
                        </p:par>
                        <p:par>
                          <p:cTn id="214" fill="hold">
                            <p:stCondLst>
                              <p:cond delay="500"/>
                            </p:stCondLst>
                            <p:childTnLst>
                              <p:par>
                                <p:cTn id="215" presetID="1" presetClass="entr" presetSubtype="0" fill="hold" nodeType="afterEffect">
                                  <p:stCondLst>
                                    <p:cond delay="0"/>
                                  </p:stCondLst>
                                  <p:childTnLst>
                                    <p:set>
                                      <p:cBhvr>
                                        <p:cTn id="216" dur="1" fill="hold">
                                          <p:stCondLst>
                                            <p:cond delay="499"/>
                                          </p:stCondLst>
                                        </p:cTn>
                                        <p:tgtEl>
                                          <p:spTgt spid="150"/>
                                        </p:tgtEl>
                                        <p:attrNameLst>
                                          <p:attrName>style.visibility</p:attrName>
                                        </p:attrNameLst>
                                      </p:cBhvr>
                                      <p:to>
                                        <p:strVal val="visible"/>
                                      </p:to>
                                    </p:set>
                                  </p:childTnLst>
                                </p:cTn>
                              </p:par>
                            </p:childTnLst>
                          </p:cTn>
                        </p:par>
                        <p:par>
                          <p:cTn id="217" fill="hold">
                            <p:stCondLst>
                              <p:cond delay="1000"/>
                            </p:stCondLst>
                            <p:childTnLst>
                              <p:par>
                                <p:cTn id="218" presetID="1" presetClass="exit" presetSubtype="0" fill="hold" grpId="1" nodeType="afterEffect">
                                  <p:stCondLst>
                                    <p:cond delay="0"/>
                                  </p:stCondLst>
                                  <p:childTnLst>
                                    <p:set>
                                      <p:cBhvr>
                                        <p:cTn id="219" dur="1" fill="hold">
                                          <p:stCondLst>
                                            <p:cond delay="0"/>
                                          </p:stCondLst>
                                        </p:cTn>
                                        <p:tgtEl>
                                          <p:spTgt spid="649364"/>
                                        </p:tgtEl>
                                        <p:attrNameLst>
                                          <p:attrName>style.visibility</p:attrName>
                                        </p:attrNameLst>
                                      </p:cBhvr>
                                      <p:to>
                                        <p:strVal val="hidden"/>
                                      </p:to>
                                    </p:set>
                                  </p:childTnLst>
                                </p:cTn>
                              </p:par>
                            </p:childTnLst>
                          </p:cTn>
                        </p:par>
                        <p:par>
                          <p:cTn id="220" fill="hold">
                            <p:stCondLst>
                              <p:cond delay="1000"/>
                            </p:stCondLst>
                            <p:childTnLst>
                              <p:par>
                                <p:cTn id="221" presetID="1" presetClass="entr" presetSubtype="0" fill="hold" grpId="0" nodeType="afterEffect">
                                  <p:stCondLst>
                                    <p:cond delay="0"/>
                                  </p:stCondLst>
                                  <p:childTnLst>
                                    <p:set>
                                      <p:cBhvr>
                                        <p:cTn id="222" dur="1" fill="hold">
                                          <p:stCondLst>
                                            <p:cond delay="0"/>
                                          </p:stCondLst>
                                        </p:cTn>
                                        <p:tgtEl>
                                          <p:spTgt spid="153"/>
                                        </p:tgtEl>
                                        <p:attrNameLst>
                                          <p:attrName>style.visibility</p:attrName>
                                        </p:attrNameLst>
                                      </p:cBhvr>
                                      <p:to>
                                        <p:strVal val="visible"/>
                                      </p:to>
                                    </p:set>
                                  </p:childTnLst>
                                </p:cTn>
                              </p:par>
                            </p:childTnLst>
                          </p:cTn>
                        </p:par>
                        <p:par>
                          <p:cTn id="223" fill="hold">
                            <p:stCondLst>
                              <p:cond delay="1000"/>
                            </p:stCondLst>
                            <p:childTnLst>
                              <p:par>
                                <p:cTn id="224" presetID="1" presetClass="entr" presetSubtype="0" fill="hold" grpId="0" nodeType="afterEffect">
                                  <p:stCondLst>
                                    <p:cond delay="0"/>
                                  </p:stCondLst>
                                  <p:childTnLst>
                                    <p:set>
                                      <p:cBhvr>
                                        <p:cTn id="225" dur="1" fill="hold">
                                          <p:stCondLst>
                                            <p:cond delay="0"/>
                                          </p:stCondLst>
                                        </p:cTn>
                                        <p:tgtEl>
                                          <p:spTgt spid="6493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18" grpId="0" animBg="1"/>
      <p:bldP spid="649230" grpId="0" build="p" autoUpdateAnimBg="0"/>
      <p:bldP spid="649231" grpId="0" build="p" autoUpdateAnimBg="0"/>
      <p:bldP spid="649232" grpId="0" build="p" autoUpdateAnimBg="0"/>
      <p:bldP spid="649233" grpId="0" build="p" autoUpdateAnimBg="0"/>
      <p:bldP spid="649234" grpId="0" build="p" autoUpdateAnimBg="0"/>
      <p:bldP spid="649324" grpId="0" animBg="1"/>
      <p:bldP spid="649351" grpId="0" build="p"/>
      <p:bldP spid="649352" grpId="0"/>
      <p:bldP spid="649353" grpId="0"/>
      <p:bldP spid="649353" grpId="1"/>
      <p:bldP spid="649354" grpId="0"/>
      <p:bldP spid="649354" grpId="1"/>
      <p:bldP spid="649355" grpId="0"/>
      <p:bldP spid="649355" grpId="1"/>
      <p:bldP spid="649356" grpId="0"/>
      <p:bldP spid="649356" grpId="1"/>
      <p:bldP spid="649357" grpId="0"/>
      <p:bldP spid="649357" grpId="1"/>
      <p:bldP spid="649358" grpId="0"/>
      <p:bldP spid="649358" grpId="1"/>
      <p:bldP spid="649359" grpId="0"/>
      <p:bldP spid="649359" grpId="1"/>
      <p:bldP spid="649360" grpId="0"/>
      <p:bldP spid="649360" grpId="1"/>
      <p:bldP spid="649361" grpId="0"/>
      <p:bldP spid="649361" grpId="1"/>
      <p:bldP spid="649362" grpId="0"/>
      <p:bldP spid="649362" grpId="1"/>
      <p:bldP spid="649363" grpId="0"/>
      <p:bldP spid="649363" grpId="1"/>
      <p:bldP spid="649364" grpId="0"/>
      <p:bldP spid="649364" grpId="1"/>
      <p:bldP spid="153"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9218" name="Rectangle 2"/>
          <p:cNvSpPr>
            <a:spLocks noChangeArrowheads="1"/>
          </p:cNvSpPr>
          <p:nvPr/>
        </p:nvSpPr>
        <p:spPr bwMode="auto">
          <a:xfrm>
            <a:off x="2032000" y="5030788"/>
            <a:ext cx="838200" cy="32861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159" name="Group 51"/>
          <p:cNvGrpSpPr>
            <a:grpSpLocks/>
          </p:cNvGrpSpPr>
          <p:nvPr/>
        </p:nvGrpSpPr>
        <p:grpSpPr bwMode="auto">
          <a:xfrm>
            <a:off x="2032000" y="5627687"/>
            <a:ext cx="839788" cy="366713"/>
            <a:chOff x="944" y="3529"/>
            <a:chExt cx="529" cy="231"/>
          </a:xfrm>
        </p:grpSpPr>
        <p:sp>
          <p:nvSpPr>
            <p:cNvPr id="160" name="Rectangle 52"/>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61" name="Text Box 53"/>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smtClean="0"/>
                <a:t>8</a:t>
              </a:r>
              <a:endParaRPr lang="en-US" sz="1800" b="0" dirty="0"/>
            </a:p>
          </p:txBody>
        </p:sp>
      </p:grpSp>
      <p:grpSp>
        <p:nvGrpSpPr>
          <p:cNvPr id="2" name="Group 3"/>
          <p:cNvGrpSpPr>
            <a:grpSpLocks/>
          </p:cNvGrpSpPr>
          <p:nvPr/>
        </p:nvGrpSpPr>
        <p:grpSpPr bwMode="auto">
          <a:xfrm>
            <a:off x="2032000" y="5310187"/>
            <a:ext cx="839788" cy="366713"/>
            <a:chOff x="944" y="3529"/>
            <a:chExt cx="529" cy="231"/>
          </a:xfrm>
        </p:grpSpPr>
        <p:sp>
          <p:nvSpPr>
            <p:cNvPr id="649220" name="Rectangle 4"/>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1" name="Text Box 5"/>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0</a:t>
              </a:r>
            </a:p>
          </p:txBody>
        </p:sp>
      </p:grpSp>
      <p:grpSp>
        <p:nvGrpSpPr>
          <p:cNvPr id="4" name="Group 9"/>
          <p:cNvGrpSpPr>
            <a:grpSpLocks/>
          </p:cNvGrpSpPr>
          <p:nvPr/>
        </p:nvGrpSpPr>
        <p:grpSpPr bwMode="auto">
          <a:xfrm>
            <a:off x="2032000" y="5945187"/>
            <a:ext cx="839788" cy="366713"/>
            <a:chOff x="944" y="3529"/>
            <a:chExt cx="529" cy="231"/>
          </a:xfrm>
        </p:grpSpPr>
        <p:sp>
          <p:nvSpPr>
            <p:cNvPr id="649226" name="Rectangle 10"/>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7" name="Text Box 11"/>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8</a:t>
              </a:r>
            </a:p>
          </p:txBody>
        </p:sp>
      </p:grpSp>
      <p:sp>
        <p:nvSpPr>
          <p:cNvPr id="649228" name="Rectangle 12"/>
          <p:cNvSpPr>
            <a:spLocks noChangeArrowheads="1"/>
          </p:cNvSpPr>
          <p:nvPr/>
        </p:nvSpPr>
        <p:spPr bwMode="auto">
          <a:xfrm>
            <a:off x="4953000" y="1219200"/>
            <a:ext cx="3429000" cy="36576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29" name="Rectangle 13"/>
          <p:cNvSpPr>
            <a:spLocks noGrp="1" noChangeArrowheads="1"/>
          </p:cNvSpPr>
          <p:nvPr>
            <p:ph type="title"/>
          </p:nvPr>
        </p:nvSpPr>
        <p:spPr>
          <a:xfrm>
            <a:off x="0" y="76200"/>
            <a:ext cx="9144000" cy="1143000"/>
          </a:xfrm>
          <a:noFill/>
          <a:ln/>
        </p:spPr>
        <p:txBody>
          <a:bodyPr/>
          <a:lstStyle/>
          <a:p>
            <a:r>
              <a:rPr lang="en-US" sz="4000" dirty="0">
                <a:solidFill>
                  <a:srgbClr val="FF0000"/>
                </a:solidFill>
              </a:rPr>
              <a:t>Tracing the Array-Based Queue</a:t>
            </a:r>
            <a:endParaRPr lang="en-US" sz="4200" dirty="0">
              <a:solidFill>
                <a:srgbClr val="FF0000"/>
              </a:solidFill>
            </a:endParaRPr>
          </a:p>
        </p:txBody>
      </p:sp>
      <p:sp>
        <p:nvSpPr>
          <p:cNvPr id="649230" name="Text Box 14"/>
          <p:cNvSpPr txBox="1">
            <a:spLocks noChangeArrowheads="1"/>
          </p:cNvSpPr>
          <p:nvPr/>
        </p:nvSpPr>
        <p:spPr bwMode="auto">
          <a:xfrm>
            <a:off x="838200" y="501929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array</a:t>
            </a:r>
            <a:endParaRPr lang="en-US" sz="1600" dirty="0">
              <a:latin typeface="Courier New" charset="0"/>
            </a:endParaRPr>
          </a:p>
        </p:txBody>
      </p:sp>
      <p:sp>
        <p:nvSpPr>
          <p:cNvPr id="649231" name="Text Box 15"/>
          <p:cNvSpPr txBox="1">
            <a:spLocks noChangeArrowheads="1"/>
          </p:cNvSpPr>
          <p:nvPr/>
        </p:nvSpPr>
        <p:spPr bwMode="auto">
          <a:xfrm>
            <a:off x="838200" y="595274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capacity</a:t>
            </a:r>
          </a:p>
        </p:txBody>
      </p:sp>
      <p:sp>
        <p:nvSpPr>
          <p:cNvPr id="649232" name="Text Box 16"/>
          <p:cNvSpPr txBox="1">
            <a:spLocks noChangeArrowheads="1"/>
          </p:cNvSpPr>
          <p:nvPr/>
        </p:nvSpPr>
        <p:spPr bwMode="auto">
          <a:xfrm>
            <a:off x="838200" y="564159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49233" name="Text Box 17"/>
          <p:cNvSpPr txBox="1">
            <a:spLocks noChangeArrowheads="1"/>
          </p:cNvSpPr>
          <p:nvPr/>
        </p:nvSpPr>
        <p:spPr bwMode="auto">
          <a:xfrm>
            <a:off x="838200" y="5330448"/>
            <a:ext cx="1219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49234" name="Text Box 18"/>
          <p:cNvSpPr txBox="1">
            <a:spLocks noChangeArrowheads="1"/>
          </p:cNvSpPr>
          <p:nvPr/>
        </p:nvSpPr>
        <p:spPr bwMode="auto">
          <a:xfrm>
            <a:off x="2092475" y="5007203"/>
            <a:ext cx="839788" cy="3365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nvGrpSpPr>
          <p:cNvPr id="5" name="Group 19"/>
          <p:cNvGrpSpPr>
            <a:grpSpLocks/>
          </p:cNvGrpSpPr>
          <p:nvPr/>
        </p:nvGrpSpPr>
        <p:grpSpPr bwMode="auto">
          <a:xfrm>
            <a:off x="3810000" y="5348288"/>
            <a:ext cx="533400" cy="800100"/>
            <a:chOff x="1968" y="3264"/>
            <a:chExt cx="336" cy="504"/>
          </a:xfrm>
        </p:grpSpPr>
        <p:sp>
          <p:nvSpPr>
            <p:cNvPr id="649236" name="Rectangle 20"/>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37" name="Text Box 21"/>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dirty="0"/>
                <a:t>0</a:t>
              </a:r>
            </a:p>
          </p:txBody>
        </p:sp>
        <p:sp>
          <p:nvSpPr>
            <p:cNvPr id="649238" name="Text Box 22"/>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6" name="Group 23"/>
          <p:cNvGrpSpPr>
            <a:grpSpLocks/>
          </p:cNvGrpSpPr>
          <p:nvPr/>
        </p:nvGrpSpPr>
        <p:grpSpPr bwMode="auto">
          <a:xfrm>
            <a:off x="4343400" y="5348288"/>
            <a:ext cx="533400" cy="800100"/>
            <a:chOff x="1968" y="3264"/>
            <a:chExt cx="336" cy="504"/>
          </a:xfrm>
        </p:grpSpPr>
        <p:sp>
          <p:nvSpPr>
            <p:cNvPr id="649240" name="Rectangle 24"/>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41" name="Text Box 25"/>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1</a:t>
              </a:r>
            </a:p>
          </p:txBody>
        </p:sp>
        <p:sp>
          <p:nvSpPr>
            <p:cNvPr id="649242" name="Text Box 26"/>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7" name="Group 27"/>
          <p:cNvGrpSpPr>
            <a:grpSpLocks/>
          </p:cNvGrpSpPr>
          <p:nvPr/>
        </p:nvGrpSpPr>
        <p:grpSpPr bwMode="auto">
          <a:xfrm>
            <a:off x="4876800" y="5348288"/>
            <a:ext cx="533400" cy="800100"/>
            <a:chOff x="1968" y="3264"/>
            <a:chExt cx="336" cy="504"/>
          </a:xfrm>
        </p:grpSpPr>
        <p:sp>
          <p:nvSpPr>
            <p:cNvPr id="649244" name="Rectangle 28"/>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45" name="Text Box 29"/>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2</a:t>
              </a:r>
            </a:p>
          </p:txBody>
        </p:sp>
        <p:sp>
          <p:nvSpPr>
            <p:cNvPr id="649246" name="Text Box 30"/>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8" name="Group 31"/>
          <p:cNvGrpSpPr>
            <a:grpSpLocks/>
          </p:cNvGrpSpPr>
          <p:nvPr/>
        </p:nvGrpSpPr>
        <p:grpSpPr bwMode="auto">
          <a:xfrm>
            <a:off x="5410200" y="5348288"/>
            <a:ext cx="533400" cy="800100"/>
            <a:chOff x="1968" y="3264"/>
            <a:chExt cx="336" cy="504"/>
          </a:xfrm>
        </p:grpSpPr>
        <p:sp>
          <p:nvSpPr>
            <p:cNvPr id="649248" name="Rectangle 32"/>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49" name="Text Box 33"/>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3</a:t>
              </a:r>
            </a:p>
          </p:txBody>
        </p:sp>
        <p:sp>
          <p:nvSpPr>
            <p:cNvPr id="649250" name="Text Box 34"/>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9" name="Group 35"/>
          <p:cNvGrpSpPr>
            <a:grpSpLocks/>
          </p:cNvGrpSpPr>
          <p:nvPr/>
        </p:nvGrpSpPr>
        <p:grpSpPr bwMode="auto">
          <a:xfrm>
            <a:off x="5943600" y="5348288"/>
            <a:ext cx="533400" cy="800100"/>
            <a:chOff x="1968" y="3264"/>
            <a:chExt cx="336" cy="504"/>
          </a:xfrm>
        </p:grpSpPr>
        <p:sp>
          <p:nvSpPr>
            <p:cNvPr id="649252" name="Rectangle 36"/>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53" name="Text Box 37"/>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4</a:t>
              </a:r>
            </a:p>
          </p:txBody>
        </p:sp>
        <p:sp>
          <p:nvSpPr>
            <p:cNvPr id="649254" name="Text Box 38"/>
            <p:cNvSpPr txBox="1">
              <a:spLocks noChangeArrowheads="1"/>
            </p:cNvSpPr>
            <p:nvPr/>
          </p:nvSpPr>
          <p:spPr bwMode="auto">
            <a:xfrm>
              <a:off x="1968" y="3274"/>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0" name="Group 39"/>
          <p:cNvGrpSpPr>
            <a:grpSpLocks/>
          </p:cNvGrpSpPr>
          <p:nvPr/>
        </p:nvGrpSpPr>
        <p:grpSpPr bwMode="auto">
          <a:xfrm>
            <a:off x="6477000" y="5348288"/>
            <a:ext cx="533400" cy="800100"/>
            <a:chOff x="1968" y="3264"/>
            <a:chExt cx="336" cy="504"/>
          </a:xfrm>
        </p:grpSpPr>
        <p:sp>
          <p:nvSpPr>
            <p:cNvPr id="649256" name="Rectangle 40"/>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57" name="Text Box 41"/>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5</a:t>
              </a:r>
            </a:p>
          </p:txBody>
        </p:sp>
        <p:sp>
          <p:nvSpPr>
            <p:cNvPr id="649258" name="Text Box 42"/>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1" name="Group 43"/>
          <p:cNvGrpSpPr>
            <a:grpSpLocks/>
          </p:cNvGrpSpPr>
          <p:nvPr/>
        </p:nvGrpSpPr>
        <p:grpSpPr bwMode="auto">
          <a:xfrm>
            <a:off x="7010400" y="5348288"/>
            <a:ext cx="533400" cy="800100"/>
            <a:chOff x="1968" y="3264"/>
            <a:chExt cx="336" cy="504"/>
          </a:xfrm>
        </p:grpSpPr>
        <p:sp>
          <p:nvSpPr>
            <p:cNvPr id="649260" name="Rectangle 44"/>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61" name="Text Box 45"/>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6</a:t>
              </a:r>
            </a:p>
          </p:txBody>
        </p:sp>
        <p:sp>
          <p:nvSpPr>
            <p:cNvPr id="649262" name="Text Box 46"/>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2" name="Group 47"/>
          <p:cNvGrpSpPr>
            <a:grpSpLocks/>
          </p:cNvGrpSpPr>
          <p:nvPr/>
        </p:nvGrpSpPr>
        <p:grpSpPr bwMode="auto">
          <a:xfrm>
            <a:off x="7543800" y="5348288"/>
            <a:ext cx="533400" cy="800100"/>
            <a:chOff x="1968" y="3264"/>
            <a:chExt cx="336" cy="504"/>
          </a:xfrm>
        </p:grpSpPr>
        <p:sp>
          <p:nvSpPr>
            <p:cNvPr id="649264" name="Rectangle 48"/>
            <p:cNvSpPr>
              <a:spLocks noChangeArrowheads="1"/>
            </p:cNvSpPr>
            <p:nvPr/>
          </p:nvSpPr>
          <p:spPr bwMode="auto">
            <a:xfrm>
              <a:off x="1968" y="3264"/>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65" name="Text Box 49"/>
            <p:cNvSpPr txBox="1">
              <a:spLocks noChangeArrowheads="1"/>
            </p:cNvSpPr>
            <p:nvPr/>
          </p:nvSpPr>
          <p:spPr bwMode="auto">
            <a:xfrm>
              <a:off x="1968" y="3576"/>
              <a:ext cx="336" cy="19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a:t>7</a:t>
              </a:r>
            </a:p>
          </p:txBody>
        </p:sp>
        <p:sp>
          <p:nvSpPr>
            <p:cNvPr id="649266" name="Text Box 50"/>
            <p:cNvSpPr txBox="1">
              <a:spLocks noChangeArrowheads="1"/>
            </p:cNvSpPr>
            <p:nvPr/>
          </p:nvSpPr>
          <p:spPr bwMode="auto">
            <a:xfrm>
              <a:off x="1968" y="3281"/>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 </a:t>
              </a:r>
            </a:p>
          </p:txBody>
        </p:sp>
      </p:grpSp>
      <p:grpSp>
        <p:nvGrpSpPr>
          <p:cNvPr id="13" name="Group 51"/>
          <p:cNvGrpSpPr>
            <a:grpSpLocks/>
          </p:cNvGrpSpPr>
          <p:nvPr/>
        </p:nvGrpSpPr>
        <p:grpSpPr bwMode="auto">
          <a:xfrm>
            <a:off x="2032000" y="5627687"/>
            <a:ext cx="839788" cy="366713"/>
            <a:chOff x="944" y="3529"/>
            <a:chExt cx="529" cy="231"/>
          </a:xfrm>
        </p:grpSpPr>
        <p:sp>
          <p:nvSpPr>
            <p:cNvPr id="649268" name="Rectangle 52"/>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69" name="Text Box 53"/>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0</a:t>
              </a:r>
            </a:p>
          </p:txBody>
        </p:sp>
      </p:grpSp>
      <p:grpSp>
        <p:nvGrpSpPr>
          <p:cNvPr id="14" name="Group 54"/>
          <p:cNvGrpSpPr>
            <a:grpSpLocks/>
          </p:cNvGrpSpPr>
          <p:nvPr/>
        </p:nvGrpSpPr>
        <p:grpSpPr bwMode="auto">
          <a:xfrm>
            <a:off x="3810000" y="5348288"/>
            <a:ext cx="533400" cy="546100"/>
            <a:chOff x="4944" y="2880"/>
            <a:chExt cx="336" cy="344"/>
          </a:xfrm>
        </p:grpSpPr>
        <p:sp>
          <p:nvSpPr>
            <p:cNvPr id="649271" name="Rectangle 55"/>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72" name="Text Box 56"/>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I</a:t>
              </a:r>
            </a:p>
          </p:txBody>
        </p:sp>
      </p:grpSp>
      <p:grpSp>
        <p:nvGrpSpPr>
          <p:cNvPr id="18" name="Group 66"/>
          <p:cNvGrpSpPr>
            <a:grpSpLocks/>
          </p:cNvGrpSpPr>
          <p:nvPr/>
        </p:nvGrpSpPr>
        <p:grpSpPr bwMode="auto">
          <a:xfrm>
            <a:off x="5943600" y="5348288"/>
            <a:ext cx="533400" cy="546100"/>
            <a:chOff x="4944" y="2880"/>
            <a:chExt cx="336" cy="344"/>
          </a:xfrm>
        </p:grpSpPr>
        <p:sp>
          <p:nvSpPr>
            <p:cNvPr id="649283" name="Rectangle 67"/>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84" name="Text Box 68"/>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E</a:t>
              </a:r>
            </a:p>
          </p:txBody>
        </p:sp>
      </p:grpSp>
      <p:grpSp>
        <p:nvGrpSpPr>
          <p:cNvPr id="19" name="Group 69"/>
          <p:cNvGrpSpPr>
            <a:grpSpLocks/>
          </p:cNvGrpSpPr>
          <p:nvPr/>
        </p:nvGrpSpPr>
        <p:grpSpPr bwMode="auto">
          <a:xfrm>
            <a:off x="6477000" y="5348288"/>
            <a:ext cx="533400" cy="546100"/>
            <a:chOff x="4944" y="2880"/>
            <a:chExt cx="336" cy="344"/>
          </a:xfrm>
        </p:grpSpPr>
        <p:sp>
          <p:nvSpPr>
            <p:cNvPr id="649286" name="Rectangle 70"/>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87" name="Text Box 71"/>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a:latin typeface="Courier New" charset="0"/>
                </a:rPr>
                <a:t>F</a:t>
              </a:r>
            </a:p>
          </p:txBody>
        </p:sp>
      </p:grpSp>
      <p:grpSp>
        <p:nvGrpSpPr>
          <p:cNvPr id="20" name="Group 72"/>
          <p:cNvGrpSpPr>
            <a:grpSpLocks/>
          </p:cNvGrpSpPr>
          <p:nvPr/>
        </p:nvGrpSpPr>
        <p:grpSpPr bwMode="auto">
          <a:xfrm>
            <a:off x="7010400" y="5348288"/>
            <a:ext cx="533400" cy="546100"/>
            <a:chOff x="4944" y="2880"/>
            <a:chExt cx="336" cy="344"/>
          </a:xfrm>
        </p:grpSpPr>
        <p:sp>
          <p:nvSpPr>
            <p:cNvPr id="649289" name="Rectangle 73"/>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290" name="Text Box 74"/>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G</a:t>
              </a:r>
            </a:p>
          </p:txBody>
        </p:sp>
      </p:grpSp>
      <p:grpSp>
        <p:nvGrpSpPr>
          <p:cNvPr id="27" name="Group 96"/>
          <p:cNvGrpSpPr>
            <a:grpSpLocks/>
          </p:cNvGrpSpPr>
          <p:nvPr/>
        </p:nvGrpSpPr>
        <p:grpSpPr bwMode="auto">
          <a:xfrm>
            <a:off x="2032000" y="5310187"/>
            <a:ext cx="839788" cy="366713"/>
            <a:chOff x="944" y="3529"/>
            <a:chExt cx="529" cy="231"/>
          </a:xfrm>
        </p:grpSpPr>
        <p:sp>
          <p:nvSpPr>
            <p:cNvPr id="649313" name="Rectangle 97"/>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14" name="Text Box 98"/>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1</a:t>
              </a:r>
            </a:p>
          </p:txBody>
        </p:sp>
      </p:grpSp>
      <p:grpSp>
        <p:nvGrpSpPr>
          <p:cNvPr id="28" name="Group 99"/>
          <p:cNvGrpSpPr>
            <a:grpSpLocks/>
          </p:cNvGrpSpPr>
          <p:nvPr/>
        </p:nvGrpSpPr>
        <p:grpSpPr bwMode="auto">
          <a:xfrm>
            <a:off x="2032000" y="5310187"/>
            <a:ext cx="839788" cy="366713"/>
            <a:chOff x="944" y="3529"/>
            <a:chExt cx="529" cy="231"/>
          </a:xfrm>
        </p:grpSpPr>
        <p:sp>
          <p:nvSpPr>
            <p:cNvPr id="649316" name="Rectangle 100"/>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17" name="Text Box 101"/>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2</a:t>
              </a:r>
            </a:p>
          </p:txBody>
        </p:sp>
      </p:grpSp>
      <p:grpSp>
        <p:nvGrpSpPr>
          <p:cNvPr id="29" name="Group 102"/>
          <p:cNvGrpSpPr>
            <a:grpSpLocks/>
          </p:cNvGrpSpPr>
          <p:nvPr/>
        </p:nvGrpSpPr>
        <p:grpSpPr bwMode="auto">
          <a:xfrm>
            <a:off x="2032000" y="5310187"/>
            <a:ext cx="839788" cy="366713"/>
            <a:chOff x="944" y="3529"/>
            <a:chExt cx="529" cy="231"/>
          </a:xfrm>
        </p:grpSpPr>
        <p:sp>
          <p:nvSpPr>
            <p:cNvPr id="649319" name="Rectangle 103"/>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20" name="Text Box 104"/>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3</a:t>
              </a:r>
            </a:p>
          </p:txBody>
        </p:sp>
      </p:grpSp>
      <p:grpSp>
        <p:nvGrpSpPr>
          <p:cNvPr id="30" name="Group 105"/>
          <p:cNvGrpSpPr>
            <a:grpSpLocks/>
          </p:cNvGrpSpPr>
          <p:nvPr/>
        </p:nvGrpSpPr>
        <p:grpSpPr bwMode="auto">
          <a:xfrm>
            <a:off x="2032000" y="5310187"/>
            <a:ext cx="839788" cy="366713"/>
            <a:chOff x="944" y="3529"/>
            <a:chExt cx="529" cy="231"/>
          </a:xfrm>
        </p:grpSpPr>
        <p:sp>
          <p:nvSpPr>
            <p:cNvPr id="649322" name="Rectangle 106"/>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323" name="Text Box 107"/>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4</a:t>
              </a:r>
            </a:p>
          </p:txBody>
        </p:sp>
      </p:grpSp>
      <p:sp>
        <p:nvSpPr>
          <p:cNvPr id="649324" name="Oval 108"/>
          <p:cNvSpPr>
            <a:spLocks noChangeArrowheads="1"/>
          </p:cNvSpPr>
          <p:nvPr/>
        </p:nvSpPr>
        <p:spPr bwMode="auto">
          <a:xfrm>
            <a:off x="2730500" y="5162550"/>
            <a:ext cx="74613" cy="74613"/>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cxnSp>
        <p:nvCxnSpPr>
          <p:cNvPr id="649325" name="AutoShape 109"/>
          <p:cNvCxnSpPr>
            <a:cxnSpLocks noChangeShapeType="1"/>
            <a:stCxn id="649324" idx="6"/>
            <a:endCxn id="649271" idx="1"/>
          </p:cNvCxnSpPr>
          <p:nvPr/>
        </p:nvCxnSpPr>
        <p:spPr bwMode="auto">
          <a:xfrm>
            <a:off x="2805113" y="5200650"/>
            <a:ext cx="1004887" cy="420688"/>
          </a:xfrm>
          <a:prstGeom prst="bentConnector3">
            <a:avLst>
              <a:gd name="adj1" fmla="val 49921"/>
            </a:avLst>
          </a:prstGeom>
          <a:noFill/>
          <a:ln w="9525">
            <a:solidFill>
              <a:schemeClr val="tx1"/>
            </a:solidFill>
            <a:miter lim="800000"/>
            <a:headEnd/>
            <a:tailEnd type="triangle" w="med" len="med"/>
          </a:ln>
          <a:effectLst/>
        </p:spPr>
      </p:cxnSp>
      <p:sp>
        <p:nvSpPr>
          <p:cNvPr id="649326" name="Text Box 110"/>
          <p:cNvSpPr txBox="1">
            <a:spLocks noChangeArrowheads="1"/>
          </p:cNvSpPr>
          <p:nvPr/>
        </p:nvSpPr>
        <p:spPr bwMode="auto">
          <a:xfrm>
            <a:off x="52070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49327" name="Text Box 111"/>
          <p:cNvSpPr txBox="1">
            <a:spLocks noChangeArrowheads="1"/>
          </p:cNvSpPr>
          <p:nvPr/>
        </p:nvSpPr>
        <p:spPr bwMode="auto">
          <a:xfrm>
            <a:off x="52070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49328" name="Text Box 112"/>
          <p:cNvSpPr txBox="1">
            <a:spLocks noChangeArrowheads="1"/>
          </p:cNvSpPr>
          <p:nvPr/>
        </p:nvSpPr>
        <p:spPr bwMode="auto">
          <a:xfrm>
            <a:off x="52070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49329" name="Text Box 113"/>
          <p:cNvSpPr txBox="1">
            <a:spLocks noChangeArrowheads="1"/>
          </p:cNvSpPr>
          <p:nvPr/>
        </p:nvSpPr>
        <p:spPr bwMode="auto">
          <a:xfrm>
            <a:off x="5207000" y="20351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49330" name="Text Box 114"/>
          <p:cNvSpPr txBox="1">
            <a:spLocks noChangeArrowheads="1"/>
          </p:cNvSpPr>
          <p:nvPr/>
        </p:nvSpPr>
        <p:spPr bwMode="auto">
          <a:xfrm>
            <a:off x="5207000" y="25177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queue.enqueue('D')</a:t>
            </a:r>
          </a:p>
        </p:txBody>
      </p:sp>
      <p:sp>
        <p:nvSpPr>
          <p:cNvPr id="649331" name="Text Box 115"/>
          <p:cNvSpPr txBox="1">
            <a:spLocks noChangeArrowheads="1"/>
          </p:cNvSpPr>
          <p:nvPr/>
        </p:nvSpPr>
        <p:spPr bwMode="auto">
          <a:xfrm>
            <a:off x="5207000" y="27590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queue.enqueue('E')</a:t>
            </a:r>
          </a:p>
        </p:txBody>
      </p:sp>
      <p:sp>
        <p:nvSpPr>
          <p:cNvPr id="649332" name="Text Box 116"/>
          <p:cNvSpPr txBox="1">
            <a:spLocks noChangeArrowheads="1"/>
          </p:cNvSpPr>
          <p:nvPr/>
        </p:nvSpPr>
        <p:spPr bwMode="auto">
          <a:xfrm>
            <a:off x="5207000" y="32416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queue.enqueue('F')</a:t>
            </a:r>
          </a:p>
        </p:txBody>
      </p:sp>
      <p:sp>
        <p:nvSpPr>
          <p:cNvPr id="649333" name="Text Box 117"/>
          <p:cNvSpPr txBox="1">
            <a:spLocks noChangeArrowheads="1"/>
          </p:cNvSpPr>
          <p:nvPr/>
        </p:nvSpPr>
        <p:spPr bwMode="auto">
          <a:xfrm>
            <a:off x="5207000" y="3965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queue.enqueue('G')</a:t>
            </a:r>
          </a:p>
        </p:txBody>
      </p:sp>
      <p:sp>
        <p:nvSpPr>
          <p:cNvPr id="649334" name="Text Box 118"/>
          <p:cNvSpPr txBox="1">
            <a:spLocks noChangeArrowheads="1"/>
          </p:cNvSpPr>
          <p:nvPr/>
        </p:nvSpPr>
        <p:spPr bwMode="auto">
          <a:xfrm>
            <a:off x="5207000" y="4206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dirty="0" err="1">
                <a:latin typeface="Courier New" charset="0"/>
              </a:rPr>
              <a:t>queue.enqueue('H</a:t>
            </a:r>
            <a:r>
              <a:rPr lang="en-US" sz="1800" dirty="0">
                <a:latin typeface="Courier New" charset="0"/>
              </a:rPr>
              <a:t>')</a:t>
            </a:r>
          </a:p>
        </p:txBody>
      </p:sp>
      <p:sp>
        <p:nvSpPr>
          <p:cNvPr id="649335" name="Text Box 119"/>
          <p:cNvSpPr txBox="1">
            <a:spLocks noChangeArrowheads="1"/>
          </p:cNvSpPr>
          <p:nvPr/>
        </p:nvSpPr>
        <p:spPr bwMode="auto">
          <a:xfrm>
            <a:off x="5207000" y="22764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31" name="Group 120"/>
          <p:cNvGrpSpPr>
            <a:grpSpLocks/>
          </p:cNvGrpSpPr>
          <p:nvPr/>
        </p:nvGrpSpPr>
        <p:grpSpPr bwMode="auto">
          <a:xfrm>
            <a:off x="7302500" y="2247901"/>
            <a:ext cx="977900" cy="420687"/>
            <a:chOff x="4536" y="1416"/>
            <a:chExt cx="616" cy="265"/>
          </a:xfrm>
        </p:grpSpPr>
        <p:sp>
          <p:nvSpPr>
            <p:cNvPr id="649337" name="Text Box 121"/>
            <p:cNvSpPr txBox="1">
              <a:spLocks noChangeArrowheads="1"/>
            </p:cNvSpPr>
            <p:nvPr/>
          </p:nvSpPr>
          <p:spPr bwMode="auto">
            <a:xfrm>
              <a:off x="4768" y="143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'A'</a:t>
              </a:r>
            </a:p>
          </p:txBody>
        </p:sp>
        <p:sp>
          <p:nvSpPr>
            <p:cNvPr id="649338" name="Text Box 122"/>
            <p:cNvSpPr txBox="1">
              <a:spLocks noChangeArrowheads="1"/>
            </p:cNvSpPr>
            <p:nvPr/>
          </p:nvSpPr>
          <p:spPr bwMode="auto">
            <a:xfrm>
              <a:off x="4536" y="141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39" name="Text Box 123"/>
          <p:cNvSpPr txBox="1">
            <a:spLocks noChangeArrowheads="1"/>
          </p:cNvSpPr>
          <p:nvPr/>
        </p:nvSpPr>
        <p:spPr bwMode="auto">
          <a:xfrm>
            <a:off x="5207000" y="30003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49216" name="Group 124"/>
          <p:cNvGrpSpPr>
            <a:grpSpLocks/>
          </p:cNvGrpSpPr>
          <p:nvPr/>
        </p:nvGrpSpPr>
        <p:grpSpPr bwMode="auto">
          <a:xfrm>
            <a:off x="7302500" y="2971801"/>
            <a:ext cx="977900" cy="420687"/>
            <a:chOff x="4536" y="1872"/>
            <a:chExt cx="616" cy="265"/>
          </a:xfrm>
        </p:grpSpPr>
        <p:sp>
          <p:nvSpPr>
            <p:cNvPr id="649341" name="Text Box 125"/>
            <p:cNvSpPr txBox="1">
              <a:spLocks noChangeArrowheads="1"/>
            </p:cNvSpPr>
            <p:nvPr/>
          </p:nvSpPr>
          <p:spPr bwMode="auto">
            <a:xfrm>
              <a:off x="4768" y="1890"/>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'B'</a:t>
              </a:r>
            </a:p>
          </p:txBody>
        </p:sp>
        <p:sp>
          <p:nvSpPr>
            <p:cNvPr id="649342" name="Text Box 126"/>
            <p:cNvSpPr txBox="1">
              <a:spLocks noChangeArrowheads="1"/>
            </p:cNvSpPr>
            <p:nvPr/>
          </p:nvSpPr>
          <p:spPr bwMode="auto">
            <a:xfrm>
              <a:off x="4536" y="1872"/>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43" name="Text Box 127"/>
          <p:cNvSpPr txBox="1">
            <a:spLocks noChangeArrowheads="1"/>
          </p:cNvSpPr>
          <p:nvPr/>
        </p:nvSpPr>
        <p:spPr bwMode="auto">
          <a:xfrm>
            <a:off x="5207000" y="34829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49217" name="Group 128"/>
          <p:cNvGrpSpPr>
            <a:grpSpLocks/>
          </p:cNvGrpSpPr>
          <p:nvPr/>
        </p:nvGrpSpPr>
        <p:grpSpPr bwMode="auto">
          <a:xfrm>
            <a:off x="7302500" y="3454401"/>
            <a:ext cx="977900" cy="420687"/>
            <a:chOff x="4536" y="2176"/>
            <a:chExt cx="616" cy="265"/>
          </a:xfrm>
        </p:grpSpPr>
        <p:sp>
          <p:nvSpPr>
            <p:cNvPr id="649345" name="Text Box 129"/>
            <p:cNvSpPr txBox="1">
              <a:spLocks noChangeArrowheads="1"/>
            </p:cNvSpPr>
            <p:nvPr/>
          </p:nvSpPr>
          <p:spPr bwMode="auto">
            <a:xfrm>
              <a:off x="4768" y="219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'C'</a:t>
              </a:r>
            </a:p>
          </p:txBody>
        </p:sp>
        <p:sp>
          <p:nvSpPr>
            <p:cNvPr id="649346" name="Text Box 130"/>
            <p:cNvSpPr txBox="1">
              <a:spLocks noChangeArrowheads="1"/>
            </p:cNvSpPr>
            <p:nvPr/>
          </p:nvSpPr>
          <p:spPr bwMode="auto">
            <a:xfrm>
              <a:off x="4536" y="217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47" name="Text Box 131"/>
          <p:cNvSpPr txBox="1">
            <a:spLocks noChangeArrowheads="1"/>
          </p:cNvSpPr>
          <p:nvPr/>
        </p:nvSpPr>
        <p:spPr bwMode="auto">
          <a:xfrm>
            <a:off x="5207000" y="3724275"/>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49219" name="Group 132"/>
          <p:cNvGrpSpPr>
            <a:grpSpLocks/>
          </p:cNvGrpSpPr>
          <p:nvPr/>
        </p:nvGrpSpPr>
        <p:grpSpPr bwMode="auto">
          <a:xfrm>
            <a:off x="7302500" y="3695701"/>
            <a:ext cx="977900" cy="420687"/>
            <a:chOff x="4536" y="2328"/>
            <a:chExt cx="616" cy="265"/>
          </a:xfrm>
        </p:grpSpPr>
        <p:sp>
          <p:nvSpPr>
            <p:cNvPr id="649349" name="Text Box 133"/>
            <p:cNvSpPr txBox="1">
              <a:spLocks noChangeArrowheads="1"/>
            </p:cNvSpPr>
            <p:nvPr/>
          </p:nvSpPr>
          <p:spPr bwMode="auto">
            <a:xfrm>
              <a:off x="4768" y="2346"/>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'D'</a:t>
              </a:r>
            </a:p>
          </p:txBody>
        </p:sp>
        <p:sp>
          <p:nvSpPr>
            <p:cNvPr id="649350" name="Text Box 134"/>
            <p:cNvSpPr txBox="1">
              <a:spLocks noChangeArrowheads="1"/>
            </p:cNvSpPr>
            <p:nvPr/>
          </p:nvSpPr>
          <p:spPr bwMode="auto">
            <a:xfrm>
              <a:off x="4536" y="2328"/>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49365" name="Text Box 149"/>
          <p:cNvSpPr txBox="1">
            <a:spLocks noChangeArrowheads="1"/>
          </p:cNvSpPr>
          <p:nvPr/>
        </p:nvSpPr>
        <p:spPr bwMode="auto">
          <a:xfrm>
            <a:off x="5207000" y="44481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queue.enqueue('I')</a:t>
            </a:r>
          </a:p>
        </p:txBody>
      </p:sp>
      <p:grpSp>
        <p:nvGrpSpPr>
          <p:cNvPr id="649222" name="Group 72"/>
          <p:cNvGrpSpPr>
            <a:grpSpLocks/>
          </p:cNvGrpSpPr>
          <p:nvPr/>
        </p:nvGrpSpPr>
        <p:grpSpPr bwMode="auto">
          <a:xfrm>
            <a:off x="7543800" y="5348288"/>
            <a:ext cx="533400" cy="546100"/>
            <a:chOff x="4944" y="2880"/>
            <a:chExt cx="336" cy="344"/>
          </a:xfrm>
        </p:grpSpPr>
        <p:sp>
          <p:nvSpPr>
            <p:cNvPr id="148" name="Rectangle 73"/>
            <p:cNvSpPr>
              <a:spLocks noChangeArrowheads="1"/>
            </p:cNvSpPr>
            <p:nvPr/>
          </p:nvSpPr>
          <p:spPr bwMode="auto">
            <a:xfrm>
              <a:off x="4944" y="2880"/>
              <a:ext cx="336" cy="3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49" name="Text Box 74"/>
            <p:cNvSpPr txBox="1">
              <a:spLocks noChangeArrowheads="1"/>
            </p:cNvSpPr>
            <p:nvPr/>
          </p:nvSpPr>
          <p:spPr bwMode="auto">
            <a:xfrm>
              <a:off x="4944" y="2897"/>
              <a:ext cx="3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H</a:t>
              </a:r>
            </a:p>
          </p:txBody>
        </p:sp>
      </p:grpSp>
      <p:sp>
        <p:nvSpPr>
          <p:cNvPr id="153" name="Text Box 148"/>
          <p:cNvSpPr txBox="1">
            <a:spLocks noChangeArrowheads="1"/>
          </p:cNvSpPr>
          <p:nvPr/>
        </p:nvSpPr>
        <p:spPr bwMode="auto">
          <a:xfrm>
            <a:off x="4953000" y="446556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dirty="0" err="1">
                <a:solidFill>
                  <a:srgbClr val="FF0000"/>
                </a:solidFill>
                <a:latin typeface="Symbol" charset="2"/>
                <a:sym typeface="Symbol" charset="2"/>
              </a:rPr>
              <a:t></a:t>
            </a:r>
            <a:endParaRPr lang="en-US" sz="1600" b="0" dirty="0">
              <a:solidFill>
                <a:srgbClr val="FF0000"/>
              </a:solidFill>
              <a:latin typeface="Symbol" charset="2"/>
              <a:sym typeface="Symbol" charset="2"/>
            </a:endParaRPr>
          </a:p>
        </p:txBody>
      </p:sp>
      <p:sp>
        <p:nvSpPr>
          <p:cNvPr id="154" name="Rectangle 132">
            <a:hlinkClick r:id="rId3" action="ppaction://hlinkpres?slideindex=2&amp;slidetitle=Exercise: Define a Stack of Characters"/>
          </p:cNvPr>
          <p:cNvSpPr>
            <a:spLocks noChangeArrowheads="1"/>
          </p:cNvSpPr>
          <p:nvPr/>
        </p:nvSpPr>
        <p:spPr bwMode="auto">
          <a:xfrm>
            <a:off x="482600" y="1231900"/>
            <a:ext cx="4318000" cy="3416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At this point, </a:t>
            </a:r>
            <a:r>
              <a:rPr lang="en-US" sz="2400" b="0" dirty="0" err="1"/>
              <a:t>enqueuing</a:t>
            </a:r>
            <a:r>
              <a:rPr lang="en-US" sz="2400" b="0" dirty="0"/>
              <a:t> the</a:t>
            </a:r>
            <a:r>
              <a:rPr lang="en-US" sz="2400" b="0" dirty="0" smtClean="0"/>
              <a:t> </a:t>
            </a:r>
            <a:r>
              <a:rPr lang="en-US" sz="2000" dirty="0" smtClean="0">
                <a:latin typeface="Courier New" charset="0"/>
              </a:rPr>
              <a:t>I</a:t>
            </a:r>
            <a:r>
              <a:rPr lang="en-US" sz="2400" b="0" dirty="0" smtClean="0"/>
              <a:t> </a:t>
            </a:r>
            <a:r>
              <a:rPr lang="en-US" sz="2400" b="0" dirty="0"/>
              <a:t>would require expanding the array, even though the queue contains only</a:t>
            </a:r>
            <a:r>
              <a:rPr lang="en-US" sz="2400" b="0" dirty="0" smtClean="0"/>
              <a:t> four elements</a:t>
            </a:r>
            <a:r>
              <a:rPr lang="en-US" sz="2400" b="0" dirty="0"/>
              <a:t>.</a:t>
            </a:r>
          </a:p>
          <a:p>
            <a:pPr marL="342900" indent="-342900" algn="just">
              <a:lnSpc>
                <a:spcPct val="85000"/>
              </a:lnSpc>
              <a:spcAft>
                <a:spcPct val="50000"/>
              </a:spcAft>
              <a:buFontTx/>
              <a:buChar char="•"/>
            </a:pPr>
            <a:r>
              <a:rPr lang="en-US" sz="2400" b="0" dirty="0"/>
              <a:t>The solution to this problem is to let the elements cycle back to the beginning of the array.</a:t>
            </a:r>
          </a:p>
        </p:txBody>
      </p:sp>
      <p:grpSp>
        <p:nvGrpSpPr>
          <p:cNvPr id="156" name="Group 51"/>
          <p:cNvGrpSpPr>
            <a:grpSpLocks/>
          </p:cNvGrpSpPr>
          <p:nvPr/>
        </p:nvGrpSpPr>
        <p:grpSpPr bwMode="auto">
          <a:xfrm>
            <a:off x="2032000" y="5627687"/>
            <a:ext cx="839788" cy="366713"/>
            <a:chOff x="944" y="3529"/>
            <a:chExt cx="529" cy="231"/>
          </a:xfrm>
        </p:grpSpPr>
        <p:sp>
          <p:nvSpPr>
            <p:cNvPr id="157" name="Rectangle 52"/>
            <p:cNvSpPr>
              <a:spLocks noChangeArrowheads="1"/>
            </p:cNvSpPr>
            <p:nvPr/>
          </p:nvSpPr>
          <p:spPr bwMode="auto">
            <a:xfrm>
              <a:off x="944" y="3560"/>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58" name="Text Box 53"/>
            <p:cNvSpPr txBox="1">
              <a:spLocks noChangeArrowheads="1"/>
            </p:cNvSpPr>
            <p:nvPr/>
          </p:nvSpPr>
          <p:spPr bwMode="auto">
            <a:xfrm>
              <a:off x="944" y="3529"/>
              <a:ext cx="529"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smtClean="0"/>
                <a:t>1</a:t>
              </a:r>
              <a:endParaRPr lang="en-US" sz="18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153"/>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56"/>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54"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Implementing the Ring-Buffer Strategy</a:t>
            </a:r>
          </a:p>
        </p:txBody>
      </p:sp>
      <p:sp>
        <p:nvSpPr>
          <p:cNvPr id="653315" name="Rectangle 3">
            <a:hlinkClick r:id="rId3" action="ppaction://hlinkpres?slideindex=2&amp;slidetitle=Exercise: Define a Stack of Characters"/>
          </p:cNvPr>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data structure described on the preceding slide is called a </a:t>
            </a:r>
            <a:r>
              <a:rPr lang="en-US" sz="2400" i="1"/>
              <a:t>ring buffer</a:t>
            </a:r>
            <a:r>
              <a:rPr lang="en-US" sz="2400" b="0"/>
              <a:t> because the end of the array is linked back to the beginning.</a:t>
            </a:r>
          </a:p>
          <a:p>
            <a:pPr marL="342900" indent="-342900" algn="just">
              <a:lnSpc>
                <a:spcPct val="85000"/>
              </a:lnSpc>
              <a:spcAft>
                <a:spcPct val="50000"/>
              </a:spcAft>
              <a:buFontTx/>
              <a:buChar char="•"/>
            </a:pPr>
            <a:r>
              <a:rPr lang="en-US" sz="2400" b="0"/>
              <a:t>The arithmetic operations necessary to implement the ring buffer strategy are easy to code using </a:t>
            </a:r>
            <a:r>
              <a:rPr lang="en-US" sz="2400" i="1"/>
              <a:t>modular arithmetic</a:t>
            </a:r>
            <a:r>
              <a:rPr lang="en-US" sz="2400" b="0" i="1"/>
              <a:t>,</a:t>
            </a:r>
            <a:r>
              <a:rPr lang="en-US" sz="2400" b="0"/>
              <a:t> which is simply normal arithmetic in which all values are reduced to a specific range by dividing each result by some constant (in this case, the capacity of the array) and taking the remainder.  In C++, you can use the </a:t>
            </a:r>
            <a:r>
              <a:rPr lang="en-US" sz="2000">
                <a:latin typeface="Courier New" charset="0"/>
              </a:rPr>
              <a:t>%</a:t>
            </a:r>
            <a:r>
              <a:rPr lang="en-US" sz="2400" b="0"/>
              <a:t> operator to implement modular arithmetic.</a:t>
            </a:r>
          </a:p>
          <a:p>
            <a:pPr marL="342900" indent="-342900" algn="just">
              <a:lnSpc>
                <a:spcPct val="85000"/>
              </a:lnSpc>
              <a:spcAft>
                <a:spcPct val="50000"/>
              </a:spcAft>
              <a:buFontTx/>
              <a:buChar char="•"/>
            </a:pPr>
            <a:r>
              <a:rPr lang="en-US" sz="2400" b="0"/>
              <a:t>When you are using the ring-buffer strategy, it is typically necessary to expand the queue when there is still one free element left in the array.  If you don’t do so, the simple test for an empty queue—whether </a:t>
            </a:r>
            <a:r>
              <a:rPr lang="en-US" sz="2000">
                <a:latin typeface="Courier New" charset="0"/>
              </a:rPr>
              <a:t>head</a:t>
            </a:r>
            <a:r>
              <a:rPr lang="en-US" sz="2400" b="0"/>
              <a:t> is equal to </a:t>
            </a:r>
            <a:r>
              <a:rPr lang="en-US" sz="2000">
                <a:latin typeface="Courier New" charset="0"/>
              </a:rPr>
              <a:t>tail</a:t>
            </a:r>
            <a:r>
              <a:rPr lang="en-US" sz="2400" b="0"/>
              <a:t>—fails because that would also be true in a completely full queue. </a:t>
            </a:r>
          </a:p>
          <a:p>
            <a:pPr marL="342900" indent="-342900" algn="just">
              <a:lnSpc>
                <a:spcPct val="85000"/>
              </a:lnSpc>
              <a:spcAft>
                <a:spcPct val="20000"/>
              </a:spcAft>
              <a:buFontTx/>
              <a:buChar char="•"/>
            </a:pP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33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331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15" grpId="0" build="p"/>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8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34883" name="Text Box 3"/>
          <p:cNvSpPr txBox="1">
            <a:spLocks noChangeArrowheads="1"/>
          </p:cNvSpPr>
          <p:nvPr/>
        </p:nvSpPr>
        <p:spPr bwMode="auto">
          <a:xfrm>
            <a:off x="342900" y="1133325"/>
            <a:ext cx="8440738" cy="5109090"/>
          </a:xfrm>
          <a:prstGeom prst="rect">
            <a:avLst/>
          </a:prstGeom>
          <a:noFill/>
          <a:ln w="9525">
            <a:noFill/>
            <a:miter lim="800000"/>
            <a:headEnd/>
            <a:tailEnd/>
          </a:ln>
          <a:effectLst/>
        </p:spPr>
        <p:txBody>
          <a:bodyPr>
            <a:prstTxWarp prst="textNoShape">
              <a:avLst/>
            </a:prstTxWarp>
            <a:spAutoFit/>
          </a:bodyPr>
          <a:lstStyle/>
          <a:p>
            <a:r>
              <a:rPr lang="en-US" dirty="0" smtClean="0">
                <a:solidFill>
                  <a:srgbClr val="0000FF"/>
                </a:solidFill>
                <a:latin typeface="Courier New" charset="0"/>
              </a:rPr>
              <a:t>/*</a:t>
            </a:r>
          </a:p>
          <a:p>
            <a:r>
              <a:rPr lang="en-US" dirty="0" smtClean="0">
                <a:solidFill>
                  <a:srgbClr val="0000FF"/>
                </a:solidFill>
                <a:latin typeface="Courier New" charset="0"/>
              </a:rPr>
              <a:t> * Implementation notes</a:t>
            </a:r>
          </a:p>
          <a:p>
            <a:r>
              <a:rPr lang="en-US" dirty="0" smtClean="0">
                <a:solidFill>
                  <a:srgbClr val="0000FF"/>
                </a:solidFill>
                <a:latin typeface="Courier New" charset="0"/>
              </a:rPr>
              <a:t> * --------------------</a:t>
            </a:r>
          </a:p>
          <a:p>
            <a:r>
              <a:rPr lang="en-US" dirty="0" smtClean="0">
                <a:solidFill>
                  <a:srgbClr val="0000FF"/>
                </a:solidFill>
                <a:latin typeface="Courier New" charset="0"/>
              </a:rPr>
              <a:t> * The array-based queue stores the elements in a ring buffer, which</a:t>
            </a:r>
          </a:p>
          <a:p>
            <a:r>
              <a:rPr lang="en-US" dirty="0" smtClean="0">
                <a:solidFill>
                  <a:srgbClr val="0000FF"/>
                </a:solidFill>
                <a:latin typeface="Courier New" charset="0"/>
              </a:rPr>
              <a:t> * consists of a dynamic index and two indices: head and tail.  Each</a:t>
            </a:r>
          </a:p>
          <a:p>
            <a:r>
              <a:rPr lang="en-US" dirty="0" smtClean="0">
                <a:solidFill>
                  <a:srgbClr val="0000FF"/>
                </a:solidFill>
                <a:latin typeface="Courier New" charset="0"/>
              </a:rPr>
              <a:t> * index wraps to the beginning if necessary.  This design requires</a:t>
            </a:r>
          </a:p>
          <a:p>
            <a:r>
              <a:rPr lang="en-US" dirty="0" smtClean="0">
                <a:solidFill>
                  <a:srgbClr val="0000FF"/>
                </a:solidFill>
                <a:latin typeface="Courier New" charset="0"/>
              </a:rPr>
              <a:t> * that there is always one unused element in the array.  If the queue</a:t>
            </a:r>
          </a:p>
          <a:p>
            <a:r>
              <a:rPr lang="en-US" dirty="0" smtClean="0">
                <a:solidFill>
                  <a:srgbClr val="0000FF"/>
                </a:solidFill>
                <a:latin typeface="Courier New" charset="0"/>
              </a:rPr>
              <a:t> * were allowed to fill completely, the head and tail indices would</a:t>
            </a:r>
          </a:p>
          <a:p>
            <a:r>
              <a:rPr lang="en-US" dirty="0" smtClean="0">
                <a:solidFill>
                  <a:srgbClr val="0000FF"/>
                </a:solidFill>
                <a:latin typeface="Courier New" charset="0"/>
              </a:rPr>
              <a:t> * have the same value, and the queue will appear empty.</a:t>
            </a:r>
          </a:p>
          <a:p>
            <a:r>
              <a:rPr lang="en-US" dirty="0" smtClean="0">
                <a:solidFill>
                  <a:srgbClr val="0000FF"/>
                </a:solidFill>
                <a:latin typeface="Courier New" charset="0"/>
              </a:rPr>
              <a:t> */</a:t>
            </a:r>
          </a:p>
          <a:p>
            <a:endParaRPr lang="en-US" sz="800" dirty="0" smtClean="0">
              <a:solidFill>
                <a:srgbClr val="0000FF"/>
              </a:solidFill>
              <a:latin typeface="Courier New" charset="0"/>
            </a:endParaRPr>
          </a:p>
          <a:p>
            <a:r>
              <a:rPr lang="en-US" dirty="0" smtClean="0">
                <a:solidFill>
                  <a:srgbClr val="000000"/>
                </a:solidFill>
                <a:latin typeface="Courier New" charset="0"/>
              </a:rPr>
              <a:t>private:</a:t>
            </a:r>
          </a:p>
          <a:p>
            <a:endParaRPr lang="en-US" sz="800" dirty="0" smtClean="0">
              <a:solidFill>
                <a:srgbClr val="0000FF"/>
              </a:solidFill>
              <a:latin typeface="Courier New" charset="0"/>
            </a:endParaRPr>
          </a:p>
          <a:p>
            <a:r>
              <a:rPr lang="en-US" dirty="0" smtClean="0">
                <a:solidFill>
                  <a:srgbClr val="0000FF"/>
                </a:solidFill>
                <a:latin typeface="Courier New" charset="0"/>
              </a:rPr>
              <a:t>   </a:t>
            </a:r>
            <a:r>
              <a:rPr lang="en-US" dirty="0" smtClean="0">
                <a:solidFill>
                  <a:srgbClr val="000000"/>
                </a:solidFill>
                <a:latin typeface="Courier New" charset="0"/>
              </a:rPr>
              <a:t>static const </a:t>
            </a:r>
            <a:r>
              <a:rPr lang="en-US" dirty="0" err="1" smtClean="0">
                <a:solidFill>
                  <a:srgbClr val="000000"/>
                </a:solidFill>
                <a:latin typeface="Courier New" charset="0"/>
              </a:rPr>
              <a:t>int</a:t>
            </a:r>
            <a:r>
              <a:rPr lang="en-US" dirty="0" smtClean="0">
                <a:solidFill>
                  <a:srgbClr val="000000"/>
                </a:solidFill>
                <a:latin typeface="Courier New" charset="0"/>
              </a:rPr>
              <a:t> INITIAL_CAPACITY = 10;</a:t>
            </a:r>
          </a:p>
          <a:p>
            <a:endParaRPr lang="en-US" dirty="0" smtClean="0">
              <a:solidFill>
                <a:srgbClr val="0000FF"/>
              </a:solidFill>
              <a:latin typeface="Courier New" charset="0"/>
            </a:endParaRPr>
          </a:p>
          <a:p>
            <a:r>
              <a:rPr lang="en-US" dirty="0" smtClean="0">
                <a:solidFill>
                  <a:srgbClr val="0000FF"/>
                </a:solidFill>
                <a:latin typeface="Courier New" charset="0"/>
              </a:rPr>
              <a:t>/* Instance variables */</a:t>
            </a:r>
          </a:p>
          <a:p>
            <a:endParaRPr lang="en-US" sz="800" dirty="0" smtClean="0">
              <a:solidFill>
                <a:srgbClr val="0000FF"/>
              </a:solidFill>
              <a:latin typeface="Courier New" charset="0"/>
            </a:endParaRPr>
          </a:p>
          <a:p>
            <a:r>
              <a:rPr lang="en-US" dirty="0" smtClean="0">
                <a:solidFill>
                  <a:srgbClr val="0000FF"/>
                </a:solidFill>
                <a:latin typeface="Courier New" charset="0"/>
              </a:rPr>
              <a:t>   </a:t>
            </a:r>
            <a:r>
              <a:rPr lang="en-US" dirty="0" err="1" smtClean="0">
                <a:solidFill>
                  <a:srgbClr val="000000"/>
                </a:solidFill>
                <a:latin typeface="Courier New" charset="0"/>
              </a:rPr>
              <a:t>ValueType</a:t>
            </a:r>
            <a:r>
              <a:rPr lang="en-US" dirty="0" smtClean="0">
                <a:solidFill>
                  <a:srgbClr val="000000"/>
                </a:solidFill>
                <a:latin typeface="Courier New" charset="0"/>
              </a:rPr>
              <a:t> *array;                    </a:t>
            </a:r>
            <a:r>
              <a:rPr lang="en-US" dirty="0" smtClean="0">
                <a:solidFill>
                  <a:srgbClr val="0000FF"/>
                </a:solidFill>
                <a:latin typeface="Courier New" charset="0"/>
              </a:rPr>
              <a:t>/* A dynamic array of the elements */</a:t>
            </a:r>
          </a:p>
          <a:p>
            <a:r>
              <a:rPr lang="en-US" dirty="0" smtClean="0">
                <a:solidFill>
                  <a:srgbClr val="0000FF"/>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capacity;                        </a:t>
            </a:r>
            <a:r>
              <a:rPr lang="en-US" dirty="0" smtClean="0">
                <a:solidFill>
                  <a:srgbClr val="0000FF"/>
                </a:solidFill>
                <a:latin typeface="Courier New" charset="0"/>
              </a:rPr>
              <a:t>/* The allocated size of the array */</a:t>
            </a:r>
          </a:p>
          <a:p>
            <a:r>
              <a:rPr lang="en-US" dirty="0" smtClean="0">
                <a:solidFill>
                  <a:srgbClr val="0000FF"/>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head;                            </a:t>
            </a:r>
            <a:r>
              <a:rPr lang="en-US" dirty="0" smtClean="0">
                <a:solidFill>
                  <a:srgbClr val="0000FF"/>
                </a:solidFill>
                <a:latin typeface="Courier New" charset="0"/>
              </a:rPr>
              <a:t>/* The index of the head element   */</a:t>
            </a:r>
          </a:p>
          <a:p>
            <a:r>
              <a:rPr lang="en-US" dirty="0" smtClean="0">
                <a:solidFill>
                  <a:srgbClr val="0000FF"/>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tail;                            </a:t>
            </a:r>
            <a:r>
              <a:rPr lang="en-US" dirty="0" smtClean="0">
                <a:solidFill>
                  <a:srgbClr val="0000FF"/>
                </a:solidFill>
                <a:latin typeface="Courier New" charset="0"/>
              </a:rPr>
              <a:t>/* The index of the tail element   */</a:t>
            </a:r>
          </a:p>
          <a:p>
            <a:endParaRPr lang="en-US" dirty="0" smtClean="0">
              <a:solidFill>
                <a:srgbClr val="0000FF"/>
              </a:solidFill>
              <a:latin typeface="Courier New" charset="0"/>
            </a:endParaRPr>
          </a:p>
          <a:p>
            <a:r>
              <a:rPr lang="en-US" dirty="0" smtClean="0">
                <a:solidFill>
                  <a:srgbClr val="0000FF"/>
                </a:solidFill>
                <a:latin typeface="Courier New" charset="0"/>
              </a:rPr>
              <a:t>/* Private method prototypes */</a:t>
            </a:r>
          </a:p>
          <a:p>
            <a:endParaRPr lang="en-US" sz="800" dirty="0" smtClean="0">
              <a:solidFill>
                <a:srgbClr val="0000FF"/>
              </a:solidFill>
              <a:latin typeface="Courier New" charset="0"/>
            </a:endParaRPr>
          </a:p>
          <a:p>
            <a:r>
              <a:rPr lang="en-US" dirty="0" smtClean="0">
                <a:solidFill>
                  <a:srgbClr val="000000"/>
                </a:solidFill>
                <a:latin typeface="Courier New" charset="0"/>
              </a:rPr>
              <a:t>   void </a:t>
            </a:r>
            <a:r>
              <a:rPr lang="en-US" dirty="0" err="1" smtClean="0">
                <a:solidFill>
                  <a:srgbClr val="000000"/>
                </a:solidFill>
                <a:latin typeface="Courier New" charset="0"/>
              </a:rPr>
              <a:t>expandCapacity</a:t>
            </a:r>
            <a:r>
              <a:rPr lang="en-US" dirty="0" smtClean="0">
                <a:solidFill>
                  <a:srgbClr val="000000"/>
                </a:solidFill>
                <a:latin typeface="Courier New" charset="0"/>
              </a:rPr>
              <a:t>();</a:t>
            </a:r>
            <a:endParaRPr lang="en-US" dirty="0">
              <a:solidFill>
                <a:srgbClr val="000000"/>
              </a:solidFill>
              <a:latin typeface="Courier New" charset="0"/>
            </a:endParaRPr>
          </a:p>
        </p:txBody>
      </p:sp>
      <p:sp>
        <p:nvSpPr>
          <p:cNvPr id="634884"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4885"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4886"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Structure for the Array</a:t>
            </a:r>
            <a:r>
              <a:rPr lang="en-US" sz="4000" dirty="0">
                <a:solidFill>
                  <a:srgbClr val="FF0000"/>
                </a:solidFill>
              </a:rPr>
              <a:t>-</a:t>
            </a:r>
            <a:r>
              <a:rPr lang="en-US" sz="4000" dirty="0" smtClean="0">
                <a:solidFill>
                  <a:srgbClr val="FF0000"/>
                </a:solidFill>
              </a:rPr>
              <a:t>Based Queue</a:t>
            </a:r>
            <a:endParaRPr lang="en-US" sz="4000" dirty="0">
              <a:solidFill>
                <a:srgbClr val="FF0000"/>
              </a:solidFill>
            </a:endParaRPr>
          </a:p>
        </p:txBody>
      </p:sp>
      <p:sp>
        <p:nvSpPr>
          <p:cNvPr id="63488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054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20547" name="Text Box 3"/>
          <p:cNvSpPr txBox="1">
            <a:spLocks noChangeArrowheads="1"/>
          </p:cNvSpPr>
          <p:nvPr/>
        </p:nvSpPr>
        <p:spPr bwMode="auto">
          <a:xfrm>
            <a:off x="342900" y="1193800"/>
            <a:ext cx="8440738" cy="538660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 Implementation section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constructor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must allocate the array storage for the queue</a:t>
            </a:r>
          </a:p>
          <a:p>
            <a:pPr>
              <a:lnSpc>
                <a:spcPct val="90000"/>
              </a:lnSpc>
            </a:pPr>
            <a:r>
              <a:rPr lang="en-US" dirty="0" smtClean="0">
                <a:solidFill>
                  <a:srgbClr val="0000FF"/>
                </a:solidFill>
                <a:latin typeface="Courier New" charset="0"/>
              </a:rPr>
              <a:t> * elements and initialize the fields of the object.</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capacity = INITIAL_CAPACITY;</a:t>
            </a:r>
          </a:p>
          <a:p>
            <a:pPr>
              <a:lnSpc>
                <a:spcPct val="90000"/>
              </a:lnSpc>
            </a:pPr>
            <a:r>
              <a:rPr lang="en-US" dirty="0" smtClean="0">
                <a:latin typeface="Courier New" charset="0"/>
              </a:rPr>
              <a:t>   array = new </a:t>
            </a:r>
            <a:r>
              <a:rPr lang="en-US" dirty="0" err="1" smtClean="0">
                <a:latin typeface="Courier New" charset="0"/>
              </a:rPr>
              <a:t>ValueType[capacity</a:t>
            </a:r>
            <a:r>
              <a:rPr lang="en-US" dirty="0" smtClean="0">
                <a:latin typeface="Courier New" charset="0"/>
              </a:rPr>
              <a:t>];</a:t>
            </a:r>
          </a:p>
          <a:p>
            <a:pPr>
              <a:lnSpc>
                <a:spcPct val="90000"/>
              </a:lnSpc>
            </a:pPr>
            <a:r>
              <a:rPr lang="en-US" dirty="0" smtClean="0">
                <a:latin typeface="Courier New" charset="0"/>
              </a:rPr>
              <a:t>   head = 0;</a:t>
            </a:r>
          </a:p>
          <a:p>
            <a:pPr>
              <a:lnSpc>
                <a:spcPct val="90000"/>
              </a:lnSpc>
            </a:pPr>
            <a:r>
              <a:rPr lang="en-US" dirty="0" smtClean="0">
                <a:latin typeface="Courier New" charset="0"/>
              </a:rPr>
              <a:t>   tail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destructor frees any memory that is allocated by the implementation.</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delete[] array;</a:t>
            </a:r>
          </a:p>
          <a:p>
            <a:pPr>
              <a:lnSpc>
                <a:spcPct val="90000"/>
              </a:lnSpc>
            </a:pPr>
            <a:r>
              <a:rPr lang="en-US" dirty="0" smtClean="0">
                <a:latin typeface="Courier New" charset="0"/>
              </a:rPr>
              <a:t>}</a:t>
            </a:r>
          </a:p>
          <a:p>
            <a:pPr>
              <a:lnSpc>
                <a:spcPct val="90000"/>
              </a:lnSpc>
            </a:pPr>
            <a:endParaRPr lang="en-US" dirty="0">
              <a:latin typeface="Courier New" charset="0"/>
            </a:endParaRPr>
          </a:p>
        </p:txBody>
      </p:sp>
      <p:sp>
        <p:nvSpPr>
          <p:cNvPr id="620548"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20549"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20550"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Code for the Ring-Buffer Queue</a:t>
            </a:r>
          </a:p>
        </p:txBody>
      </p:sp>
      <p:sp>
        <p:nvSpPr>
          <p:cNvPr id="620551"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150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61507" name="Text Box 3"/>
          <p:cNvSpPr txBox="1">
            <a:spLocks noChangeArrowheads="1"/>
          </p:cNvSpPr>
          <p:nvPr/>
        </p:nvSpPr>
        <p:spPr bwMode="auto">
          <a:xfrm>
            <a:off x="350838" y="1219200"/>
            <a:ext cx="8440737" cy="538660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 Implementation section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constructor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must allocate the array storage for the queue</a:t>
            </a:r>
          </a:p>
          <a:p>
            <a:pPr>
              <a:lnSpc>
                <a:spcPct val="90000"/>
              </a:lnSpc>
            </a:pPr>
            <a:r>
              <a:rPr lang="en-US" dirty="0" smtClean="0">
                <a:solidFill>
                  <a:srgbClr val="0000FF"/>
                </a:solidFill>
                <a:latin typeface="Courier New" charset="0"/>
              </a:rPr>
              <a:t> * elements and initialize the fields of the object.</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capacity = INITIAL_CAPACITY;</a:t>
            </a:r>
          </a:p>
          <a:p>
            <a:pPr>
              <a:lnSpc>
                <a:spcPct val="90000"/>
              </a:lnSpc>
            </a:pPr>
            <a:r>
              <a:rPr lang="en-US" dirty="0" smtClean="0">
                <a:latin typeface="Courier New" charset="0"/>
              </a:rPr>
              <a:t>   array = new </a:t>
            </a:r>
            <a:r>
              <a:rPr lang="en-US" dirty="0" err="1" smtClean="0">
                <a:latin typeface="Courier New" charset="0"/>
              </a:rPr>
              <a:t>ValueType[capacity</a:t>
            </a:r>
            <a:r>
              <a:rPr lang="en-US" dirty="0" smtClean="0">
                <a:latin typeface="Courier New" charset="0"/>
              </a:rPr>
              <a:t>];</a:t>
            </a:r>
          </a:p>
          <a:p>
            <a:pPr>
              <a:lnSpc>
                <a:spcPct val="90000"/>
              </a:lnSpc>
            </a:pPr>
            <a:r>
              <a:rPr lang="en-US" dirty="0" smtClean="0">
                <a:latin typeface="Courier New" charset="0"/>
              </a:rPr>
              <a:t>   head = 0;</a:t>
            </a:r>
          </a:p>
          <a:p>
            <a:pPr>
              <a:lnSpc>
                <a:spcPct val="90000"/>
              </a:lnSpc>
            </a:pPr>
            <a:r>
              <a:rPr lang="en-US" dirty="0" smtClean="0">
                <a:latin typeface="Courier New" charset="0"/>
              </a:rPr>
              <a:t>   tail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destructor frees any memory that is allocated by the implementation.</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delete[] array;</a:t>
            </a:r>
          </a:p>
          <a:p>
            <a:pPr>
              <a:lnSpc>
                <a:spcPct val="90000"/>
              </a:lnSpc>
            </a:pPr>
            <a:r>
              <a:rPr lang="en-US" dirty="0" smtClean="0">
                <a:latin typeface="Courier New" charset="0"/>
              </a:rPr>
              <a:t>}</a:t>
            </a:r>
          </a:p>
          <a:p>
            <a:pPr>
              <a:lnSpc>
                <a:spcPct val="90000"/>
              </a:lnSpc>
            </a:pPr>
            <a:endParaRPr lang="en-US" dirty="0">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661509"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61510" name="Text Box 6"/>
            <p:cNvSpPr txBox="1">
              <a:spLocks noChangeArrowheads="1"/>
            </p:cNvSpPr>
            <p:nvPr/>
          </p:nvSpPr>
          <p:spPr bwMode="auto">
            <a:xfrm>
              <a:off x="251" y="752"/>
              <a:ext cx="5261" cy="3027"/>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size</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 size of the queue can be calculated from the head and tail</a:t>
              </a:r>
            </a:p>
            <a:p>
              <a:pPr>
                <a:lnSpc>
                  <a:spcPct val="90000"/>
                </a:lnSpc>
              </a:pPr>
              <a:r>
                <a:rPr lang="en-US" dirty="0">
                  <a:solidFill>
                    <a:srgbClr val="0000FF"/>
                  </a:solidFill>
                  <a:latin typeface="Courier New" charset="0"/>
                </a:rPr>
                <a:t> * indices by using modular arithmetic.</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err="1">
                  <a:latin typeface="Courier New" charset="0"/>
                </a:rPr>
                <a:t>int</a:t>
              </a:r>
              <a:r>
                <a:rPr lang="en-US" dirty="0">
                  <a:latin typeface="Courier New" charset="0"/>
                </a:rPr>
                <a:t>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::size() {</a:t>
              </a:r>
            </a:p>
            <a:p>
              <a:pPr>
                <a:lnSpc>
                  <a:spcPct val="90000"/>
                </a:lnSpc>
              </a:pPr>
              <a:r>
                <a:rPr lang="en-US" dirty="0">
                  <a:latin typeface="Courier New" charset="0"/>
                </a:rPr>
                <a:t>  </a:t>
              </a:r>
              <a:r>
                <a:rPr lang="en-US" dirty="0" smtClean="0">
                  <a:latin typeface="Courier New" charset="0"/>
                </a:rPr>
                <a:t> return </a:t>
              </a:r>
              <a:r>
                <a:rPr lang="en-US" dirty="0">
                  <a:latin typeface="Courier New" charset="0"/>
                </a:rPr>
                <a:t>(tail + capacity - head) % capacity;</a:t>
              </a: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isEmpty</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 queue is empty whenever the head and tail indices are</a:t>
              </a:r>
            </a:p>
            <a:p>
              <a:pPr>
                <a:lnSpc>
                  <a:spcPct val="90000"/>
                </a:lnSpc>
              </a:pPr>
              <a:r>
                <a:rPr lang="en-US" dirty="0">
                  <a:solidFill>
                    <a:srgbClr val="0000FF"/>
                  </a:solidFill>
                  <a:latin typeface="Courier New" charset="0"/>
                </a:rPr>
                <a:t> * equal.  Note that this interpretation means that the queue</a:t>
              </a:r>
            </a:p>
            <a:p>
              <a:pPr>
                <a:lnSpc>
                  <a:spcPct val="90000"/>
                </a:lnSpc>
              </a:pPr>
              <a:r>
                <a:rPr lang="en-US" dirty="0">
                  <a:solidFill>
                    <a:srgbClr val="0000FF"/>
                  </a:solidFill>
                  <a:latin typeface="Courier New" charset="0"/>
                </a:rPr>
                <a:t> * cannot be allowed to fill the capacity entirely and must</a:t>
              </a:r>
            </a:p>
            <a:p>
              <a:pPr>
                <a:lnSpc>
                  <a:spcPct val="90000"/>
                </a:lnSpc>
              </a:pPr>
              <a:r>
                <a:rPr lang="en-US" dirty="0">
                  <a:solidFill>
                    <a:srgbClr val="0000FF"/>
                  </a:solidFill>
                  <a:latin typeface="Courier New" charset="0"/>
                </a:rPr>
                <a:t> * always leave one unused space.</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err="1">
                  <a:latin typeface="Courier New" charset="0"/>
                </a:rPr>
                <a:t>bool</a:t>
              </a:r>
              <a:r>
                <a:rPr lang="en-US" dirty="0">
                  <a:latin typeface="Courier New" charset="0"/>
                </a:rPr>
                <a:t>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isEmpty</a:t>
              </a:r>
              <a:r>
                <a:rPr lang="en-US" dirty="0">
                  <a:latin typeface="Courier New" charset="0"/>
                </a:rPr>
                <a:t>() {</a:t>
              </a:r>
            </a:p>
            <a:p>
              <a:pPr>
                <a:lnSpc>
                  <a:spcPct val="90000"/>
                </a:lnSpc>
              </a:pPr>
              <a:r>
                <a:rPr lang="en-US" dirty="0">
                  <a:latin typeface="Courier New" charset="0"/>
                </a:rPr>
                <a:t>  </a:t>
              </a:r>
              <a:r>
                <a:rPr lang="en-US" dirty="0" smtClean="0">
                  <a:latin typeface="Courier New" charset="0"/>
                </a:rPr>
                <a:t> return </a:t>
              </a:r>
              <a:r>
                <a:rPr lang="en-US" dirty="0">
                  <a:latin typeface="Courier New" charset="0"/>
                </a:rPr>
                <a:t>head == tail;</a:t>
              </a:r>
            </a:p>
            <a:p>
              <a:pPr>
                <a:lnSpc>
                  <a:spcPct val="90000"/>
                </a:lnSpc>
              </a:pPr>
              <a:r>
                <a:rPr lang="en-US" dirty="0">
                  <a:latin typeface="Courier New" charset="0"/>
                </a:rPr>
                <a:t>}</a:t>
              </a:r>
            </a:p>
          </p:txBody>
        </p:sp>
      </p:grpSp>
      <p:sp>
        <p:nvSpPr>
          <p:cNvPr id="66151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151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1513"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Ring-Buffer Queue</a:t>
            </a:r>
          </a:p>
        </p:txBody>
      </p:sp>
      <p:sp>
        <p:nvSpPr>
          <p:cNvPr id="66151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61507"/>
                                        </p:tgtEl>
                                        <p:attrNameLst>
                                          <p:attrName>ppt_x</p:attrName>
                                        </p:attrNameLst>
                                      </p:cBhvr>
                                      <p:tavLst>
                                        <p:tav tm="0">
                                          <p:val>
                                            <p:strVal val="ppt_x"/>
                                          </p:val>
                                        </p:tav>
                                        <p:tav tm="100000">
                                          <p:val>
                                            <p:strVal val="ppt_x"/>
                                          </p:val>
                                        </p:tav>
                                      </p:tavLst>
                                    </p:anim>
                                    <p:anim calcmode="lin" valueType="num">
                                      <p:cBhvr additive="base">
                                        <p:cTn id="7" dur="1000"/>
                                        <p:tgtEl>
                                          <p:spTgt spid="661507"/>
                                        </p:tgtEl>
                                        <p:attrNameLst>
                                          <p:attrName>ppt_y</p:attrName>
                                        </p:attrNameLst>
                                      </p:cBhvr>
                                      <p:tavLst>
                                        <p:tav tm="0">
                                          <p:val>
                                            <p:strVal val="ppt_y"/>
                                          </p:val>
                                        </p:tav>
                                        <p:tav tm="100000">
                                          <p:val>
                                            <p:strVal val="0-ppt_h/2"/>
                                          </p:val>
                                        </p:tav>
                                      </p:tavLst>
                                    </p:anim>
                                    <p:set>
                                      <p:cBhvr>
                                        <p:cTn id="8" dur="1" fill="hold">
                                          <p:stCondLst>
                                            <p:cond delay="999"/>
                                          </p:stCondLst>
                                        </p:cTn>
                                        <p:tgtEl>
                                          <p:spTgt spid="66150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1507"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355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63555" name="Text Box 3"/>
          <p:cNvSpPr txBox="1">
            <a:spLocks noChangeArrowheads="1"/>
          </p:cNvSpPr>
          <p:nvPr/>
        </p:nvSpPr>
        <p:spPr bwMode="auto">
          <a:xfrm>
            <a:off x="350838" y="1219200"/>
            <a:ext cx="8440737" cy="480490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size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size of the queue can be calculated from the head and tail</a:t>
            </a:r>
          </a:p>
          <a:p>
            <a:pPr>
              <a:lnSpc>
                <a:spcPct val="90000"/>
              </a:lnSpc>
            </a:pPr>
            <a:r>
              <a:rPr lang="en-US" dirty="0" smtClean="0">
                <a:solidFill>
                  <a:srgbClr val="0000FF"/>
                </a:solidFill>
                <a:latin typeface="Courier New" charset="0"/>
              </a:rPr>
              <a:t> * indices by using modular arithmetic.</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int</a:t>
            </a:r>
            <a:r>
              <a:rPr lang="en-US" dirty="0" smtClean="0">
                <a:latin typeface="Courier New" charset="0"/>
              </a:rPr>
              <a:t> Queue&lt;</a:t>
            </a:r>
            <a:r>
              <a:rPr lang="en-US" dirty="0" err="1" smtClean="0">
                <a:latin typeface="Courier New" charset="0"/>
              </a:rPr>
              <a:t>ValueType</a:t>
            </a:r>
            <a:r>
              <a:rPr lang="en-US" dirty="0" smtClean="0">
                <a:latin typeface="Courier New" charset="0"/>
              </a:rPr>
              <a:t>&gt;::size() {</a:t>
            </a:r>
          </a:p>
          <a:p>
            <a:pPr>
              <a:lnSpc>
                <a:spcPct val="90000"/>
              </a:lnSpc>
            </a:pPr>
            <a:r>
              <a:rPr lang="en-US" dirty="0" smtClean="0">
                <a:latin typeface="Courier New" charset="0"/>
              </a:rPr>
              <a:t>   return (tail + capacity - head) % capacity;</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isEmpty</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queue is empty whenever the head and tail indices are</a:t>
            </a:r>
          </a:p>
          <a:p>
            <a:pPr>
              <a:lnSpc>
                <a:spcPct val="90000"/>
              </a:lnSpc>
            </a:pPr>
            <a:r>
              <a:rPr lang="en-US" dirty="0" smtClean="0">
                <a:solidFill>
                  <a:srgbClr val="0000FF"/>
                </a:solidFill>
                <a:latin typeface="Courier New" charset="0"/>
              </a:rPr>
              <a:t> * equal.  Note that this interpretation means that the queue</a:t>
            </a:r>
          </a:p>
          <a:p>
            <a:pPr>
              <a:lnSpc>
                <a:spcPct val="90000"/>
              </a:lnSpc>
            </a:pPr>
            <a:r>
              <a:rPr lang="en-US" dirty="0" smtClean="0">
                <a:solidFill>
                  <a:srgbClr val="0000FF"/>
                </a:solidFill>
                <a:latin typeface="Courier New" charset="0"/>
              </a:rPr>
              <a:t> * cannot be allowed to fill the capacity entirely and must</a:t>
            </a:r>
          </a:p>
          <a:p>
            <a:pPr>
              <a:lnSpc>
                <a:spcPct val="90000"/>
              </a:lnSpc>
            </a:pPr>
            <a:r>
              <a:rPr lang="en-US" dirty="0" smtClean="0">
                <a:solidFill>
                  <a:srgbClr val="0000FF"/>
                </a:solidFill>
                <a:latin typeface="Courier New" charset="0"/>
              </a:rPr>
              <a:t> * always leave one unused space.</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bool</a:t>
            </a:r>
            <a:r>
              <a:rPr lang="en-US" dirty="0" smtClean="0">
                <a:latin typeface="Courier New" charset="0"/>
              </a:rPr>
              <a:t> Queue&lt;</a:t>
            </a:r>
            <a:r>
              <a:rPr lang="en-US" dirty="0" err="1" smtClean="0">
                <a:latin typeface="Courier New" charset="0"/>
              </a:rPr>
              <a:t>ValueType</a:t>
            </a:r>
            <a:r>
              <a:rPr lang="en-US" dirty="0" smtClean="0">
                <a:latin typeface="Courier New" charset="0"/>
              </a:rPr>
              <a:t>&gt;::</a:t>
            </a:r>
            <a:r>
              <a:rPr lang="en-US" dirty="0" err="1" smtClean="0">
                <a:latin typeface="Courier New" charset="0"/>
              </a:rPr>
              <a:t>isEmpty</a:t>
            </a:r>
            <a:r>
              <a:rPr lang="en-US" dirty="0" smtClean="0">
                <a:latin typeface="Courier New" charset="0"/>
              </a:rPr>
              <a:t>() {</a:t>
            </a:r>
          </a:p>
          <a:p>
            <a:pPr>
              <a:lnSpc>
                <a:spcPct val="90000"/>
              </a:lnSpc>
            </a:pPr>
            <a:r>
              <a:rPr lang="en-US" dirty="0" smtClean="0">
                <a:latin typeface="Courier New" charset="0"/>
              </a:rPr>
              <a:t>   return head == tail;</a:t>
            </a:r>
          </a:p>
          <a:p>
            <a:pPr>
              <a:lnSpc>
                <a:spcPct val="90000"/>
              </a:lnSpc>
            </a:pPr>
            <a:r>
              <a:rPr lang="en-US" dirty="0" smtClean="0">
                <a:latin typeface="Courier New" charset="0"/>
              </a:rPr>
              <a:t>}</a:t>
            </a:r>
            <a:endParaRPr lang="en-US" dirty="0">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663557"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63558" name="Text Box 6"/>
            <p:cNvSpPr txBox="1">
              <a:spLocks noChangeArrowheads="1"/>
            </p:cNvSpPr>
            <p:nvPr/>
          </p:nvSpPr>
          <p:spPr bwMode="auto">
            <a:xfrm>
              <a:off x="251" y="752"/>
              <a:ext cx="5261" cy="3271"/>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clear</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 clear method need not take account of where in the</a:t>
              </a:r>
            </a:p>
            <a:p>
              <a:pPr>
                <a:lnSpc>
                  <a:spcPct val="90000"/>
                </a:lnSpc>
              </a:pPr>
              <a:r>
                <a:rPr lang="en-US" dirty="0">
                  <a:solidFill>
                    <a:srgbClr val="0000FF"/>
                  </a:solidFill>
                  <a:latin typeface="Courier New" charset="0"/>
                </a:rPr>
                <a:t> * ring buffer any existing data is stored and can simply</a:t>
              </a:r>
            </a:p>
            <a:p>
              <a:pPr>
                <a:lnSpc>
                  <a:spcPct val="90000"/>
                </a:lnSpc>
              </a:pPr>
              <a:r>
                <a:rPr lang="en-US" dirty="0">
                  <a:solidFill>
                    <a:srgbClr val="0000FF"/>
                  </a:solidFill>
                  <a:latin typeface="Courier New" charset="0"/>
                </a:rPr>
                <a:t> * set the head and tail index back to the beginning.</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a:latin typeface="Courier New" charset="0"/>
                </a:rPr>
                <a:t>void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::clear() {</a:t>
              </a:r>
            </a:p>
            <a:p>
              <a:pPr>
                <a:lnSpc>
                  <a:spcPct val="90000"/>
                </a:lnSpc>
              </a:pPr>
              <a:r>
                <a:rPr lang="en-US" dirty="0">
                  <a:latin typeface="Courier New" charset="0"/>
                </a:rPr>
                <a:t>  </a:t>
              </a:r>
              <a:r>
                <a:rPr lang="en-US" dirty="0" smtClean="0">
                  <a:latin typeface="Courier New" charset="0"/>
                </a:rPr>
                <a:t> head </a:t>
              </a:r>
              <a:r>
                <a:rPr lang="en-US" dirty="0">
                  <a:latin typeface="Courier New" charset="0"/>
                </a:rPr>
                <a:t>= tail = 0;</a:t>
              </a: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enqueue</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method must first check to see whether there is</a:t>
              </a:r>
            </a:p>
            <a:p>
              <a:pPr>
                <a:lnSpc>
                  <a:spcPct val="90000"/>
                </a:lnSpc>
              </a:pPr>
              <a:r>
                <a:rPr lang="en-US" dirty="0">
                  <a:solidFill>
                    <a:srgbClr val="0000FF"/>
                  </a:solidFill>
                  <a:latin typeface="Courier New" charset="0"/>
                </a:rPr>
                <a:t> * enough room for the element and expand the array storage</a:t>
              </a:r>
            </a:p>
            <a:p>
              <a:pPr>
                <a:lnSpc>
                  <a:spcPct val="90000"/>
                </a:lnSpc>
              </a:pPr>
              <a:r>
                <a:rPr lang="en-US" dirty="0">
                  <a:solidFill>
                    <a:srgbClr val="0000FF"/>
                  </a:solidFill>
                  <a:latin typeface="Courier New" charset="0"/>
                </a:rPr>
                <a:t> * if necessary.</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a:latin typeface="Courier New" charset="0"/>
                </a:rPr>
                <a:t>void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enqueue</a:t>
              </a:r>
              <a:r>
                <a:rPr lang="en-US" dirty="0" err="1" smtClean="0">
                  <a:latin typeface="Courier New" charset="0"/>
                </a:rPr>
                <a:t>(ValueType</a:t>
              </a:r>
              <a:r>
                <a:rPr lang="en-US" dirty="0" smtClean="0">
                  <a:latin typeface="Courier New" charset="0"/>
                </a:rPr>
                <a:t> value) </a:t>
              </a:r>
              <a:r>
                <a:rPr lang="en-US" dirty="0">
                  <a:latin typeface="Courier New" charset="0"/>
                </a:rPr>
                <a:t>{</a:t>
              </a:r>
            </a:p>
            <a:p>
              <a:pPr>
                <a:lnSpc>
                  <a:spcPct val="90000"/>
                </a:lnSpc>
              </a:pPr>
              <a:r>
                <a:rPr lang="en-US" dirty="0">
                  <a:latin typeface="Courier New" charset="0"/>
                </a:rPr>
                <a:t>  </a:t>
              </a:r>
              <a:r>
                <a:rPr lang="en-US" dirty="0" smtClean="0">
                  <a:latin typeface="Courier New" charset="0"/>
                </a:rPr>
                <a:t> if </a:t>
              </a:r>
              <a:r>
                <a:rPr lang="en-US" dirty="0">
                  <a:latin typeface="Courier New" charset="0"/>
                </a:rPr>
                <a:t>(size() == capacity - 1) </a:t>
              </a:r>
              <a:r>
                <a:rPr lang="en-US" dirty="0" err="1">
                  <a:latin typeface="Courier New" charset="0"/>
                </a:rPr>
                <a:t>expandCapacity</a:t>
              </a:r>
              <a:r>
                <a:rPr lang="en-US" dirty="0">
                  <a:latin typeface="Courier New" charset="0"/>
                </a:rPr>
                <a:t>();</a:t>
              </a:r>
            </a:p>
            <a:p>
              <a:pPr>
                <a:lnSpc>
                  <a:spcPct val="90000"/>
                </a:lnSpc>
              </a:pPr>
              <a:r>
                <a:rPr lang="en-US" dirty="0">
                  <a:latin typeface="Courier New" charset="0"/>
                </a:rPr>
                <a:t>  </a:t>
              </a:r>
              <a:r>
                <a:rPr lang="en-US" dirty="0" smtClean="0">
                  <a:latin typeface="Courier New" charset="0"/>
                </a:rPr>
                <a:t> </a:t>
              </a:r>
              <a:r>
                <a:rPr lang="en-US" dirty="0" err="1" smtClean="0">
                  <a:latin typeface="Courier New" charset="0"/>
                </a:rPr>
                <a:t>array[</a:t>
              </a:r>
              <a:r>
                <a:rPr lang="en-US" dirty="0" err="1">
                  <a:latin typeface="Courier New" charset="0"/>
                </a:rPr>
                <a:t>tail</a:t>
              </a:r>
              <a:r>
                <a:rPr lang="en-US" dirty="0">
                  <a:latin typeface="Courier New" charset="0"/>
                </a:rPr>
                <a:t>] =</a:t>
              </a:r>
              <a:r>
                <a:rPr lang="en-US" dirty="0" smtClean="0">
                  <a:latin typeface="Courier New" charset="0"/>
                </a:rPr>
                <a:t> value;</a:t>
              </a:r>
              <a:endParaRPr lang="en-US" dirty="0">
                <a:latin typeface="Courier New" charset="0"/>
              </a:endParaRPr>
            </a:p>
            <a:p>
              <a:pPr>
                <a:lnSpc>
                  <a:spcPct val="90000"/>
                </a:lnSpc>
              </a:pPr>
              <a:r>
                <a:rPr lang="en-US" dirty="0">
                  <a:latin typeface="Courier New" charset="0"/>
                </a:rPr>
                <a:t>  </a:t>
              </a:r>
              <a:r>
                <a:rPr lang="en-US" dirty="0" smtClean="0">
                  <a:latin typeface="Courier New" charset="0"/>
                </a:rPr>
                <a:t> tail </a:t>
              </a:r>
              <a:r>
                <a:rPr lang="en-US" dirty="0">
                  <a:latin typeface="Courier New" charset="0"/>
                </a:rPr>
                <a:t>= (tail + 1) % capacity;</a:t>
              </a:r>
            </a:p>
            <a:p>
              <a:pPr>
                <a:lnSpc>
                  <a:spcPct val="90000"/>
                </a:lnSpc>
              </a:pPr>
              <a:r>
                <a:rPr lang="en-US" dirty="0">
                  <a:latin typeface="Courier New" charset="0"/>
                </a:rPr>
                <a:t>}</a:t>
              </a:r>
            </a:p>
          </p:txBody>
        </p:sp>
      </p:grpSp>
      <p:sp>
        <p:nvSpPr>
          <p:cNvPr id="66355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356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3561"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Ring-Buffer Queue</a:t>
            </a:r>
          </a:p>
        </p:txBody>
      </p:sp>
      <p:sp>
        <p:nvSpPr>
          <p:cNvPr id="66356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63555"/>
                                        </p:tgtEl>
                                        <p:attrNameLst>
                                          <p:attrName>ppt_x</p:attrName>
                                        </p:attrNameLst>
                                      </p:cBhvr>
                                      <p:tavLst>
                                        <p:tav tm="0">
                                          <p:val>
                                            <p:strVal val="ppt_x"/>
                                          </p:val>
                                        </p:tav>
                                        <p:tav tm="100000">
                                          <p:val>
                                            <p:strVal val="ppt_x"/>
                                          </p:val>
                                        </p:tav>
                                      </p:tavLst>
                                    </p:anim>
                                    <p:anim calcmode="lin" valueType="num">
                                      <p:cBhvr additive="base">
                                        <p:cTn id="7" dur="1000"/>
                                        <p:tgtEl>
                                          <p:spTgt spid="663555"/>
                                        </p:tgtEl>
                                        <p:attrNameLst>
                                          <p:attrName>ppt_y</p:attrName>
                                        </p:attrNameLst>
                                      </p:cBhvr>
                                      <p:tavLst>
                                        <p:tav tm="0">
                                          <p:val>
                                            <p:strVal val="ppt_y"/>
                                          </p:val>
                                        </p:tav>
                                        <p:tav tm="100000">
                                          <p:val>
                                            <p:strVal val="0-ppt_h/2"/>
                                          </p:val>
                                        </p:tav>
                                      </p:tavLst>
                                    </p:anim>
                                    <p:set>
                                      <p:cBhvr>
                                        <p:cTn id="8" dur="1" fill="hold">
                                          <p:stCondLst>
                                            <p:cond delay="999"/>
                                          </p:stCondLst>
                                        </p:cTn>
                                        <p:tgtEl>
                                          <p:spTgt spid="663555"/>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3555"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0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65603" name="Text Box 3"/>
          <p:cNvSpPr txBox="1">
            <a:spLocks noChangeArrowheads="1"/>
          </p:cNvSpPr>
          <p:nvPr/>
        </p:nvSpPr>
        <p:spPr bwMode="auto">
          <a:xfrm>
            <a:off x="350838" y="1219200"/>
            <a:ext cx="8440737" cy="519270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clear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clear method need not take account of where in the</a:t>
            </a:r>
          </a:p>
          <a:p>
            <a:pPr>
              <a:lnSpc>
                <a:spcPct val="90000"/>
              </a:lnSpc>
            </a:pPr>
            <a:r>
              <a:rPr lang="en-US" dirty="0" smtClean="0">
                <a:solidFill>
                  <a:srgbClr val="0000FF"/>
                </a:solidFill>
                <a:latin typeface="Courier New" charset="0"/>
              </a:rPr>
              <a:t> * ring buffer any existing data is stored and can simply</a:t>
            </a:r>
          </a:p>
          <a:p>
            <a:pPr>
              <a:lnSpc>
                <a:spcPct val="90000"/>
              </a:lnSpc>
            </a:pPr>
            <a:r>
              <a:rPr lang="en-US" dirty="0" smtClean="0">
                <a:solidFill>
                  <a:srgbClr val="0000FF"/>
                </a:solidFill>
                <a:latin typeface="Courier New" charset="0"/>
              </a:rPr>
              <a:t> * set the head and tail index back to the beginning.</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void Queue&lt;</a:t>
            </a:r>
            <a:r>
              <a:rPr lang="en-US" dirty="0" err="1" smtClean="0">
                <a:latin typeface="Courier New" charset="0"/>
              </a:rPr>
              <a:t>ValueType</a:t>
            </a:r>
            <a:r>
              <a:rPr lang="en-US" dirty="0" smtClean="0">
                <a:latin typeface="Courier New" charset="0"/>
              </a:rPr>
              <a:t>&gt;::clear() {</a:t>
            </a:r>
          </a:p>
          <a:p>
            <a:pPr>
              <a:lnSpc>
                <a:spcPct val="90000"/>
              </a:lnSpc>
            </a:pPr>
            <a:r>
              <a:rPr lang="en-US" dirty="0" smtClean="0">
                <a:latin typeface="Courier New" charset="0"/>
              </a:rPr>
              <a:t>   head = tail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enqueue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method must first check to see whether there is</a:t>
            </a:r>
          </a:p>
          <a:p>
            <a:pPr>
              <a:lnSpc>
                <a:spcPct val="90000"/>
              </a:lnSpc>
            </a:pPr>
            <a:r>
              <a:rPr lang="en-US" dirty="0" smtClean="0">
                <a:solidFill>
                  <a:srgbClr val="0000FF"/>
                </a:solidFill>
                <a:latin typeface="Courier New" charset="0"/>
              </a:rPr>
              <a:t> * enough room for the element and expand the array storage</a:t>
            </a:r>
          </a:p>
          <a:p>
            <a:pPr>
              <a:lnSpc>
                <a:spcPct val="90000"/>
              </a:lnSpc>
            </a:pPr>
            <a:r>
              <a:rPr lang="en-US" dirty="0" smtClean="0">
                <a:solidFill>
                  <a:srgbClr val="0000FF"/>
                </a:solidFill>
                <a:latin typeface="Courier New" charset="0"/>
              </a:rPr>
              <a:t> * if necessary.</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void Queue&lt;</a:t>
            </a:r>
            <a:r>
              <a:rPr lang="en-US" dirty="0" err="1" smtClean="0">
                <a:latin typeface="Courier New" charset="0"/>
              </a:rPr>
              <a:t>ValueType</a:t>
            </a:r>
            <a:r>
              <a:rPr lang="en-US" dirty="0" smtClean="0">
                <a:latin typeface="Courier New" charset="0"/>
              </a:rPr>
              <a:t>&gt;::</a:t>
            </a:r>
            <a:r>
              <a:rPr lang="en-US" dirty="0" err="1" smtClean="0">
                <a:latin typeface="Courier New" charset="0"/>
              </a:rPr>
              <a:t>enqueue(ValueType</a:t>
            </a:r>
            <a:r>
              <a:rPr lang="en-US" dirty="0" smtClean="0">
                <a:latin typeface="Courier New" charset="0"/>
              </a:rPr>
              <a:t> value) {</a:t>
            </a:r>
          </a:p>
          <a:p>
            <a:pPr>
              <a:lnSpc>
                <a:spcPct val="90000"/>
              </a:lnSpc>
            </a:pPr>
            <a:r>
              <a:rPr lang="en-US" dirty="0" smtClean="0">
                <a:latin typeface="Courier New" charset="0"/>
              </a:rPr>
              <a:t>   if (size() == capacity - 1) </a:t>
            </a:r>
            <a:r>
              <a:rPr lang="en-US" dirty="0" err="1" smtClean="0">
                <a:latin typeface="Courier New" charset="0"/>
              </a:rPr>
              <a:t>expandCapacity</a:t>
            </a:r>
            <a:r>
              <a:rPr lang="en-US" dirty="0" smtClean="0">
                <a:latin typeface="Courier New" charset="0"/>
              </a:rPr>
              <a:t>();</a:t>
            </a:r>
          </a:p>
          <a:p>
            <a:pPr>
              <a:lnSpc>
                <a:spcPct val="90000"/>
              </a:lnSpc>
            </a:pPr>
            <a:r>
              <a:rPr lang="en-US" dirty="0" smtClean="0">
                <a:latin typeface="Courier New" charset="0"/>
              </a:rPr>
              <a:t>   </a:t>
            </a:r>
            <a:r>
              <a:rPr lang="en-US" dirty="0" err="1" smtClean="0">
                <a:latin typeface="Courier New" charset="0"/>
              </a:rPr>
              <a:t>array[tail</a:t>
            </a:r>
            <a:r>
              <a:rPr lang="en-US" dirty="0" smtClean="0">
                <a:latin typeface="Courier New" charset="0"/>
              </a:rPr>
              <a:t>] = value;</a:t>
            </a:r>
          </a:p>
          <a:p>
            <a:pPr>
              <a:lnSpc>
                <a:spcPct val="90000"/>
              </a:lnSpc>
            </a:pPr>
            <a:r>
              <a:rPr lang="en-US" dirty="0" smtClean="0">
                <a:latin typeface="Courier New" charset="0"/>
              </a:rPr>
              <a:t>   tail = (tail + 1) % capacity;</a:t>
            </a:r>
          </a:p>
          <a:p>
            <a:pPr>
              <a:lnSpc>
                <a:spcPct val="90000"/>
              </a:lnSpc>
            </a:pPr>
            <a:r>
              <a:rPr lang="en-US" dirty="0" smtClean="0">
                <a:latin typeface="Courier New" charset="0"/>
              </a:rPr>
              <a:t>}</a:t>
            </a:r>
            <a:endParaRPr lang="en-US" dirty="0">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66560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65606" name="Text Box 6"/>
            <p:cNvSpPr txBox="1">
              <a:spLocks noChangeArrowheads="1"/>
            </p:cNvSpPr>
            <p:nvPr/>
          </p:nvSpPr>
          <p:spPr bwMode="auto">
            <a:xfrm>
              <a:off x="251" y="752"/>
              <a:ext cx="5261" cy="2503"/>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dequeue</a:t>
              </a:r>
              <a:r>
                <a:rPr lang="en-US" dirty="0">
                  <a:solidFill>
                    <a:srgbClr val="0000FF"/>
                  </a:solidFill>
                  <a:latin typeface="Courier New" charset="0"/>
                </a:rPr>
                <a:t>, peek</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These methods must check for an empty queue and report an</a:t>
              </a:r>
            </a:p>
            <a:p>
              <a:pPr>
                <a:lnSpc>
                  <a:spcPct val="90000"/>
                </a:lnSpc>
              </a:pPr>
              <a:r>
                <a:rPr lang="en-US" dirty="0">
                  <a:solidFill>
                    <a:srgbClr val="0000FF"/>
                  </a:solidFill>
                  <a:latin typeface="Courier New" charset="0"/>
                </a:rPr>
                <a:t> * error if there is no first element.</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dequeue</a:t>
              </a:r>
              <a:r>
                <a:rPr lang="en-US" dirty="0">
                  <a:latin typeface="Courier New" charset="0"/>
                </a:rPr>
                <a:t>() {</a:t>
              </a:r>
            </a:p>
            <a:p>
              <a:pPr>
                <a:lnSpc>
                  <a:spcPct val="90000"/>
                </a:lnSpc>
              </a:pPr>
              <a:r>
                <a:rPr lang="en-US" dirty="0">
                  <a:latin typeface="Courier New" charset="0"/>
                </a:rPr>
                <a:t>  </a:t>
              </a:r>
              <a:r>
                <a:rPr lang="en-US" dirty="0" smtClean="0">
                  <a:latin typeface="Courier New" charset="0"/>
                </a:rPr>
                <a:t> if </a:t>
              </a:r>
              <a:r>
                <a:rPr lang="en-US" dirty="0">
                  <a:latin typeface="Courier New" charset="0"/>
                </a:rPr>
                <a:t>(</a:t>
              </a:r>
              <a:r>
                <a:rPr lang="en-US" dirty="0" err="1">
                  <a:latin typeface="Courier New" charset="0"/>
                </a:rPr>
                <a:t>isEmpty</a:t>
              </a:r>
              <a:r>
                <a:rPr lang="en-US" dirty="0">
                  <a:latin typeface="Courier New" charset="0"/>
                </a:rPr>
                <a:t>())</a:t>
              </a:r>
              <a:r>
                <a:rPr lang="en-US" dirty="0" smtClean="0">
                  <a:latin typeface="Courier New" charset="0"/>
                </a:rPr>
                <a:t> </a:t>
              </a:r>
              <a:r>
                <a:rPr lang="en-US" dirty="0" err="1" smtClean="0">
                  <a:latin typeface="Courier New" charset="0"/>
                </a:rPr>
                <a:t>error("</a:t>
              </a:r>
              <a:r>
                <a:rPr lang="en-US" dirty="0" err="1">
                  <a:latin typeface="Courier New" charset="0"/>
                </a:rPr>
                <a:t>dequeue</a:t>
              </a:r>
              <a:r>
                <a:rPr lang="en-US" dirty="0">
                  <a:latin typeface="Courier New" charset="0"/>
                </a:rPr>
                <a:t>: Attempting to </a:t>
              </a:r>
              <a:r>
                <a:rPr lang="en-US" dirty="0" err="1">
                  <a:latin typeface="Courier New" charset="0"/>
                </a:rPr>
                <a:t>dequeue</a:t>
              </a:r>
              <a:r>
                <a:rPr lang="en-US" dirty="0">
                  <a:latin typeface="Courier New" charset="0"/>
                </a:rPr>
                <a:t> an empty queue");</a:t>
              </a:r>
            </a:p>
            <a:p>
              <a:pPr>
                <a:lnSpc>
                  <a:spcPct val="90000"/>
                </a:lnSpc>
              </a:pPr>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a:latin typeface="Courier New" charset="0"/>
                </a:rPr>
                <a:t>result =</a:t>
              </a:r>
              <a:r>
                <a:rPr lang="en-US" dirty="0" smtClean="0">
                  <a:latin typeface="Courier New" charset="0"/>
                </a:rPr>
                <a:t> </a:t>
              </a:r>
              <a:r>
                <a:rPr lang="en-US" dirty="0" err="1" smtClean="0">
                  <a:latin typeface="Courier New" charset="0"/>
                </a:rPr>
                <a:t>array[</a:t>
              </a:r>
              <a:r>
                <a:rPr lang="en-US" dirty="0" err="1">
                  <a:latin typeface="Courier New" charset="0"/>
                </a:rPr>
                <a:t>head</a:t>
              </a:r>
              <a:r>
                <a:rPr lang="en-US" dirty="0">
                  <a:latin typeface="Courier New" charset="0"/>
                </a:rPr>
                <a:t>];</a:t>
              </a:r>
            </a:p>
            <a:p>
              <a:pPr>
                <a:lnSpc>
                  <a:spcPct val="90000"/>
                </a:lnSpc>
              </a:pPr>
              <a:r>
                <a:rPr lang="en-US" dirty="0" smtClean="0">
                  <a:latin typeface="Courier New" charset="0"/>
                </a:rPr>
                <a:t>   </a:t>
              </a:r>
              <a:r>
                <a:rPr lang="en-US" dirty="0">
                  <a:latin typeface="Courier New" charset="0"/>
                </a:rPr>
                <a:t>head = (head + 1) % capacity;</a:t>
              </a:r>
              <a:endParaRPr lang="en-US" dirty="0" smtClean="0">
                <a:latin typeface="Courier New" charset="0"/>
              </a:endParaRPr>
            </a:p>
            <a:p>
              <a:pPr>
                <a:lnSpc>
                  <a:spcPct val="90000"/>
                </a:lnSpc>
              </a:pPr>
              <a:r>
                <a:rPr lang="en-US" dirty="0" smtClean="0">
                  <a:latin typeface="Courier New" charset="0"/>
                </a:rPr>
                <a:t>   </a:t>
              </a:r>
              <a:r>
                <a:rPr lang="en-US" dirty="0">
                  <a:latin typeface="Courier New" charset="0"/>
                </a:rPr>
                <a:t>return result;</a:t>
              </a: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::peek() {</a:t>
              </a:r>
            </a:p>
            <a:p>
              <a:pPr>
                <a:lnSpc>
                  <a:spcPct val="90000"/>
                </a:lnSpc>
              </a:pPr>
              <a:r>
                <a:rPr lang="en-US" dirty="0">
                  <a:latin typeface="Courier New" charset="0"/>
                </a:rPr>
                <a:t>  </a:t>
              </a:r>
              <a:r>
                <a:rPr lang="en-US" dirty="0" smtClean="0">
                  <a:latin typeface="Courier New" charset="0"/>
                </a:rPr>
                <a:t> if </a:t>
              </a:r>
              <a:r>
                <a:rPr lang="en-US" dirty="0">
                  <a:latin typeface="Courier New" charset="0"/>
                </a:rPr>
                <a:t>(</a:t>
              </a:r>
              <a:r>
                <a:rPr lang="en-US" dirty="0" err="1">
                  <a:latin typeface="Courier New" charset="0"/>
                </a:rPr>
                <a:t>isEmpty</a:t>
              </a:r>
              <a:r>
                <a:rPr lang="en-US" dirty="0">
                  <a:latin typeface="Courier New" charset="0"/>
                </a:rPr>
                <a:t>())</a:t>
              </a:r>
              <a:r>
                <a:rPr lang="en-US" dirty="0" smtClean="0">
                  <a:latin typeface="Courier New" charset="0"/>
                </a:rPr>
                <a:t> </a:t>
              </a:r>
              <a:r>
                <a:rPr lang="en-US" dirty="0" err="1" smtClean="0">
                  <a:latin typeface="Courier New" charset="0"/>
                </a:rPr>
                <a:t>error("</a:t>
              </a:r>
              <a:r>
                <a:rPr lang="en-US" dirty="0" err="1">
                  <a:latin typeface="Courier New" charset="0"/>
                </a:rPr>
                <a:t>peek</a:t>
              </a:r>
              <a:r>
                <a:rPr lang="en-US" dirty="0">
                  <a:latin typeface="Courier New" charset="0"/>
                </a:rPr>
                <a:t>: Attempting to peek at an empty queue");</a:t>
              </a:r>
            </a:p>
            <a:p>
              <a:pPr>
                <a:lnSpc>
                  <a:spcPct val="90000"/>
                </a:lnSpc>
              </a:pPr>
              <a:r>
                <a:rPr lang="en-US" dirty="0">
                  <a:latin typeface="Courier New" charset="0"/>
                </a:rPr>
                <a:t> </a:t>
              </a:r>
              <a:r>
                <a:rPr lang="en-US" dirty="0" smtClean="0">
                  <a:latin typeface="Courier New" charset="0"/>
                </a:rPr>
                <a:t>  </a:t>
              </a:r>
              <a:r>
                <a:rPr lang="en-US" dirty="0">
                  <a:latin typeface="Courier New" charset="0"/>
                </a:rPr>
                <a:t>return</a:t>
              </a:r>
              <a:r>
                <a:rPr lang="en-US" dirty="0" smtClean="0">
                  <a:latin typeface="Courier New" charset="0"/>
                </a:rPr>
                <a:t> </a:t>
              </a:r>
              <a:r>
                <a:rPr lang="en-US" dirty="0" err="1" smtClean="0">
                  <a:latin typeface="Courier New" charset="0"/>
                </a:rPr>
                <a:t>array[</a:t>
              </a:r>
              <a:r>
                <a:rPr lang="en-US" dirty="0" err="1">
                  <a:latin typeface="Courier New" charset="0"/>
                </a:rPr>
                <a:t>head</a:t>
              </a:r>
              <a:r>
                <a:rPr lang="en-US" dirty="0">
                  <a:latin typeface="Courier New" charset="0"/>
                </a:rPr>
                <a:t>];</a:t>
              </a:r>
            </a:p>
            <a:p>
              <a:pPr>
                <a:lnSpc>
                  <a:spcPct val="90000"/>
                </a:lnSpc>
              </a:pPr>
              <a:r>
                <a:rPr lang="en-US" dirty="0">
                  <a:latin typeface="Courier New" charset="0"/>
                </a:rPr>
                <a:t>}</a:t>
              </a:r>
            </a:p>
          </p:txBody>
        </p:sp>
      </p:grpSp>
      <p:sp>
        <p:nvSpPr>
          <p:cNvPr id="66560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560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5609"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Ring-Buffer Queue</a:t>
            </a:r>
          </a:p>
        </p:txBody>
      </p:sp>
      <p:sp>
        <p:nvSpPr>
          <p:cNvPr id="66561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65603"/>
                                        </p:tgtEl>
                                        <p:attrNameLst>
                                          <p:attrName>ppt_x</p:attrName>
                                        </p:attrNameLst>
                                      </p:cBhvr>
                                      <p:tavLst>
                                        <p:tav tm="0">
                                          <p:val>
                                            <p:strVal val="ppt_x"/>
                                          </p:val>
                                        </p:tav>
                                        <p:tav tm="100000">
                                          <p:val>
                                            <p:strVal val="ppt_x"/>
                                          </p:val>
                                        </p:tav>
                                      </p:tavLst>
                                    </p:anim>
                                    <p:anim calcmode="lin" valueType="num">
                                      <p:cBhvr additive="base">
                                        <p:cTn id="7" dur="1000"/>
                                        <p:tgtEl>
                                          <p:spTgt spid="665603"/>
                                        </p:tgtEl>
                                        <p:attrNameLst>
                                          <p:attrName>ppt_y</p:attrName>
                                        </p:attrNameLst>
                                      </p:cBhvr>
                                      <p:tavLst>
                                        <p:tav tm="0">
                                          <p:val>
                                            <p:strVal val="ppt_y"/>
                                          </p:val>
                                        </p:tav>
                                        <p:tav tm="100000">
                                          <p:val>
                                            <p:strVal val="0-ppt_h/2"/>
                                          </p:val>
                                        </p:tav>
                                      </p:tavLst>
                                    </p:anim>
                                    <p:set>
                                      <p:cBhvr>
                                        <p:cTn id="8" dur="1" fill="hold">
                                          <p:stCondLst>
                                            <p:cond delay="999"/>
                                          </p:stCondLst>
                                        </p:cTn>
                                        <p:tgtEl>
                                          <p:spTgt spid="66560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03"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765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67651" name="Text Box 3"/>
          <p:cNvSpPr txBox="1">
            <a:spLocks noChangeArrowheads="1"/>
          </p:cNvSpPr>
          <p:nvPr/>
        </p:nvSpPr>
        <p:spPr bwMode="auto">
          <a:xfrm>
            <a:off x="350838" y="1219200"/>
            <a:ext cx="8440737" cy="3973909"/>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dequeue</a:t>
            </a:r>
            <a:r>
              <a:rPr lang="en-US" dirty="0" smtClean="0">
                <a:solidFill>
                  <a:srgbClr val="0000FF"/>
                </a:solidFill>
                <a:latin typeface="Courier New" charset="0"/>
              </a:rPr>
              <a:t>, peek</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These methods must check for an empty queue and report an</a:t>
            </a:r>
          </a:p>
          <a:p>
            <a:pPr>
              <a:lnSpc>
                <a:spcPct val="90000"/>
              </a:lnSpc>
            </a:pPr>
            <a:r>
              <a:rPr lang="en-US" dirty="0" smtClean="0">
                <a:solidFill>
                  <a:srgbClr val="0000FF"/>
                </a:solidFill>
                <a:latin typeface="Courier New" charset="0"/>
              </a:rPr>
              <a:t> * error if there is no first element.</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ValueType</a:t>
            </a:r>
            <a:r>
              <a:rPr lang="en-US" dirty="0" smtClean="0">
                <a:latin typeface="Courier New" charset="0"/>
              </a:rPr>
              <a:t> Queue&lt;</a:t>
            </a:r>
            <a:r>
              <a:rPr lang="en-US" dirty="0" err="1" smtClean="0">
                <a:latin typeface="Courier New" charset="0"/>
              </a:rPr>
              <a:t>ValueType</a:t>
            </a:r>
            <a:r>
              <a:rPr lang="en-US" dirty="0" smtClean="0">
                <a:latin typeface="Courier New" charset="0"/>
              </a:rPr>
              <a:t>&gt;::</a:t>
            </a:r>
            <a:r>
              <a:rPr lang="en-US" dirty="0" err="1" smtClean="0">
                <a:latin typeface="Courier New" charset="0"/>
              </a:rPr>
              <a:t>dequeue</a:t>
            </a:r>
            <a:r>
              <a:rPr lang="en-US" dirty="0" smtClean="0">
                <a:latin typeface="Courier New" charset="0"/>
              </a:rPr>
              <a:t>() {</a:t>
            </a:r>
          </a:p>
          <a:p>
            <a:pPr>
              <a:lnSpc>
                <a:spcPct val="90000"/>
              </a:lnSpc>
            </a:pPr>
            <a:r>
              <a:rPr lang="en-US" dirty="0" smtClean="0">
                <a:latin typeface="Courier New" charset="0"/>
              </a:rPr>
              <a:t>   if (</a:t>
            </a:r>
            <a:r>
              <a:rPr lang="en-US" dirty="0" err="1" smtClean="0">
                <a:latin typeface="Courier New" charset="0"/>
              </a:rPr>
              <a:t>isEmpty</a:t>
            </a:r>
            <a:r>
              <a:rPr lang="en-US" dirty="0" smtClean="0">
                <a:latin typeface="Courier New" charset="0"/>
              </a:rPr>
              <a:t>()) </a:t>
            </a:r>
            <a:r>
              <a:rPr lang="en-US" dirty="0" err="1" smtClean="0">
                <a:latin typeface="Courier New" charset="0"/>
              </a:rPr>
              <a:t>error("dequeue</a:t>
            </a:r>
            <a:r>
              <a:rPr lang="en-US" dirty="0" smtClean="0">
                <a:latin typeface="Courier New" charset="0"/>
              </a:rPr>
              <a:t>: Attempting to </a:t>
            </a:r>
            <a:r>
              <a:rPr lang="en-US" dirty="0" err="1" smtClean="0">
                <a:latin typeface="Courier New" charset="0"/>
              </a:rPr>
              <a:t>dequeue</a:t>
            </a:r>
            <a:r>
              <a:rPr lang="en-US" dirty="0" smtClean="0">
                <a:latin typeface="Courier New" charset="0"/>
              </a:rPr>
              <a:t> an empty queue");</a:t>
            </a:r>
          </a:p>
          <a:p>
            <a:pPr>
              <a:lnSpc>
                <a:spcPct val="90000"/>
              </a:lnSpc>
            </a:pPr>
            <a:r>
              <a:rPr lang="en-US" dirty="0" smtClean="0">
                <a:latin typeface="Courier New" charset="0"/>
              </a:rPr>
              <a:t>   </a:t>
            </a:r>
            <a:r>
              <a:rPr lang="en-US" dirty="0" err="1" smtClean="0">
                <a:latin typeface="Courier New" charset="0"/>
              </a:rPr>
              <a:t>ValueType</a:t>
            </a:r>
            <a:r>
              <a:rPr lang="en-US" dirty="0" smtClean="0">
                <a:latin typeface="Courier New" charset="0"/>
              </a:rPr>
              <a:t> result = </a:t>
            </a:r>
            <a:r>
              <a:rPr lang="en-US" dirty="0" err="1" smtClean="0">
                <a:latin typeface="Courier New" charset="0"/>
              </a:rPr>
              <a:t>array[head</a:t>
            </a:r>
            <a:r>
              <a:rPr lang="en-US" dirty="0" smtClean="0">
                <a:latin typeface="Courier New" charset="0"/>
              </a:rPr>
              <a:t>];</a:t>
            </a:r>
          </a:p>
          <a:p>
            <a:pPr>
              <a:lnSpc>
                <a:spcPct val="90000"/>
              </a:lnSpc>
            </a:pPr>
            <a:r>
              <a:rPr lang="en-US" dirty="0" smtClean="0">
                <a:latin typeface="Courier New" charset="0"/>
              </a:rPr>
              <a:t>   head = (head + 1) % capacity;</a:t>
            </a:r>
          </a:p>
          <a:p>
            <a:pPr>
              <a:lnSpc>
                <a:spcPct val="90000"/>
              </a:lnSpc>
            </a:pPr>
            <a:r>
              <a:rPr lang="en-US" dirty="0" smtClean="0">
                <a:latin typeface="Courier New" charset="0"/>
              </a:rPr>
              <a:t>   return result;</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ValueType</a:t>
            </a:r>
            <a:r>
              <a:rPr lang="en-US" dirty="0" smtClean="0">
                <a:latin typeface="Courier New" charset="0"/>
              </a:rPr>
              <a:t> Queue&lt;</a:t>
            </a:r>
            <a:r>
              <a:rPr lang="en-US" dirty="0" err="1" smtClean="0">
                <a:latin typeface="Courier New" charset="0"/>
              </a:rPr>
              <a:t>ValueType</a:t>
            </a:r>
            <a:r>
              <a:rPr lang="en-US" dirty="0" smtClean="0">
                <a:latin typeface="Courier New" charset="0"/>
              </a:rPr>
              <a:t>&gt;::peek() {</a:t>
            </a:r>
          </a:p>
          <a:p>
            <a:pPr>
              <a:lnSpc>
                <a:spcPct val="90000"/>
              </a:lnSpc>
            </a:pPr>
            <a:r>
              <a:rPr lang="en-US" dirty="0" smtClean="0">
                <a:latin typeface="Courier New" charset="0"/>
              </a:rPr>
              <a:t>   if (</a:t>
            </a:r>
            <a:r>
              <a:rPr lang="en-US" dirty="0" err="1" smtClean="0">
                <a:latin typeface="Courier New" charset="0"/>
              </a:rPr>
              <a:t>isEmpty</a:t>
            </a:r>
            <a:r>
              <a:rPr lang="en-US" dirty="0" smtClean="0">
                <a:latin typeface="Courier New" charset="0"/>
              </a:rPr>
              <a:t>()) </a:t>
            </a:r>
            <a:r>
              <a:rPr lang="en-US" dirty="0" err="1" smtClean="0">
                <a:latin typeface="Courier New" charset="0"/>
              </a:rPr>
              <a:t>error("peek</a:t>
            </a:r>
            <a:r>
              <a:rPr lang="en-US" dirty="0" smtClean="0">
                <a:latin typeface="Courier New" charset="0"/>
              </a:rPr>
              <a:t>: Attempting to peek at an empty queue");</a:t>
            </a:r>
          </a:p>
          <a:p>
            <a:pPr>
              <a:lnSpc>
                <a:spcPct val="90000"/>
              </a:lnSpc>
            </a:pPr>
            <a:r>
              <a:rPr lang="en-US" dirty="0" smtClean="0">
                <a:latin typeface="Courier New" charset="0"/>
              </a:rPr>
              <a:t>   return </a:t>
            </a:r>
            <a:r>
              <a:rPr lang="en-US" dirty="0" err="1" smtClean="0">
                <a:latin typeface="Courier New" charset="0"/>
              </a:rPr>
              <a:t>array[head</a:t>
            </a:r>
            <a:r>
              <a:rPr lang="en-US" dirty="0" smtClean="0">
                <a:latin typeface="Courier New" charset="0"/>
              </a:rPr>
              <a:t>];</a:t>
            </a:r>
          </a:p>
          <a:p>
            <a:pPr>
              <a:lnSpc>
                <a:spcPct val="90000"/>
              </a:lnSpc>
            </a:pPr>
            <a:r>
              <a:rPr lang="en-US" dirty="0" smtClean="0">
                <a:latin typeface="Courier New" charset="0"/>
              </a:rPr>
              <a:t>}</a:t>
            </a:r>
            <a:endParaRPr lang="en-US" dirty="0">
              <a:latin typeface="Courier New" charset="0"/>
            </a:endParaRPr>
          </a:p>
        </p:txBody>
      </p:sp>
      <p:grpSp>
        <p:nvGrpSpPr>
          <p:cNvPr id="2" name="Group 4"/>
          <p:cNvGrpSpPr>
            <a:grpSpLocks/>
          </p:cNvGrpSpPr>
          <p:nvPr/>
        </p:nvGrpSpPr>
        <p:grpSpPr bwMode="auto">
          <a:xfrm>
            <a:off x="355600" y="1143000"/>
            <a:ext cx="8494713" cy="5313363"/>
            <a:chOff x="240" y="720"/>
            <a:chExt cx="5280" cy="3347"/>
          </a:xfrm>
        </p:grpSpPr>
        <p:sp>
          <p:nvSpPr>
            <p:cNvPr id="66765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67654" name="Text Box 6"/>
            <p:cNvSpPr txBox="1">
              <a:spLocks noChangeArrowheads="1"/>
            </p:cNvSpPr>
            <p:nvPr/>
          </p:nvSpPr>
          <p:spPr bwMode="auto">
            <a:xfrm>
              <a:off x="251" y="752"/>
              <a:ext cx="5261" cy="331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expandCapacity</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private method doubles the capacity of the elements array</a:t>
              </a:r>
            </a:p>
            <a:p>
              <a:pPr>
                <a:lnSpc>
                  <a:spcPct val="90000"/>
                </a:lnSpc>
              </a:pPr>
              <a:r>
                <a:rPr lang="en-US" dirty="0">
                  <a:solidFill>
                    <a:srgbClr val="0000FF"/>
                  </a:solidFill>
                  <a:latin typeface="Courier New" charset="0"/>
                </a:rPr>
                <a:t> * whenever it runs out of space.  To do so, it must allocate a new</a:t>
              </a:r>
            </a:p>
            <a:p>
              <a:pPr>
                <a:lnSpc>
                  <a:spcPct val="90000"/>
                </a:lnSpc>
              </a:pPr>
              <a:r>
                <a:rPr lang="en-US" dirty="0">
                  <a:solidFill>
                    <a:srgbClr val="0000FF"/>
                  </a:solidFill>
                  <a:latin typeface="Courier New" charset="0"/>
                </a:rPr>
                <a:t> * array, copy all the elements from the old array to the new one,</a:t>
              </a:r>
            </a:p>
            <a:p>
              <a:pPr>
                <a:lnSpc>
                  <a:spcPct val="90000"/>
                </a:lnSpc>
              </a:pPr>
              <a:r>
                <a:rPr lang="en-US" dirty="0">
                  <a:solidFill>
                    <a:srgbClr val="0000FF"/>
                  </a:solidFill>
                  <a:latin typeface="Courier New" charset="0"/>
                </a:rPr>
                <a:t> * and free the old storage.  Note that this implementation also</a:t>
              </a:r>
            </a:p>
            <a:p>
              <a:pPr>
                <a:lnSpc>
                  <a:spcPct val="90000"/>
                </a:lnSpc>
              </a:pPr>
              <a:r>
                <a:rPr lang="en-US" dirty="0">
                  <a:solidFill>
                    <a:srgbClr val="0000FF"/>
                  </a:solidFill>
                  <a:latin typeface="Courier New" charset="0"/>
                </a:rPr>
                <a:t> * shifts all the elements back to the beginning of the array.</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a:latin typeface="Courier New" charset="0"/>
                </a:rPr>
                <a:t>void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expandCapacity</a:t>
              </a:r>
              <a:r>
                <a:rPr lang="en-US" dirty="0">
                  <a:latin typeface="Courier New" charset="0"/>
                </a:rPr>
                <a:t>() {</a:t>
              </a:r>
            </a:p>
            <a:p>
              <a:pPr>
                <a:lnSpc>
                  <a:spcPct val="90000"/>
                </a:lnSpc>
              </a:pPr>
              <a:r>
                <a:rPr lang="en-US" dirty="0">
                  <a:latin typeface="Courier New" charset="0"/>
                </a:rPr>
                <a:t>  </a:t>
              </a:r>
              <a:r>
                <a:rPr lang="en-US" dirty="0" smtClean="0">
                  <a:latin typeface="Courier New" charset="0"/>
                </a:rPr>
                <a:t> </a:t>
              </a:r>
              <a:r>
                <a:rPr lang="en-US" dirty="0" err="1" smtClean="0">
                  <a:latin typeface="Courier New" charset="0"/>
                </a:rPr>
                <a:t>int</a:t>
              </a:r>
              <a:r>
                <a:rPr lang="en-US" dirty="0" smtClean="0">
                  <a:latin typeface="Courier New" charset="0"/>
                </a:rPr>
                <a:t> </a:t>
              </a:r>
              <a:r>
                <a:rPr lang="en-US" dirty="0">
                  <a:latin typeface="Courier New" charset="0"/>
                </a:rPr>
                <a:t>count = size();</a:t>
              </a:r>
            </a:p>
            <a:p>
              <a:pPr>
                <a:lnSpc>
                  <a:spcPct val="90000"/>
                </a:lnSpc>
              </a:pPr>
              <a:r>
                <a:rPr lang="en-US" dirty="0">
                  <a:latin typeface="Courier New" charset="0"/>
                </a:rPr>
                <a:t> </a:t>
              </a:r>
              <a:r>
                <a:rPr lang="en-US" dirty="0" smtClean="0">
                  <a:latin typeface="Courier New" charset="0"/>
                </a:rPr>
                <a:t>  </a:t>
              </a:r>
              <a:r>
                <a:rPr lang="en-US" dirty="0" err="1">
                  <a:latin typeface="Courier New" charset="0"/>
                </a:rPr>
                <a:t>int</a:t>
              </a:r>
              <a:r>
                <a:rPr lang="en-US" dirty="0">
                  <a:latin typeface="Courier New" charset="0"/>
                </a:rPr>
                <a:t> </a:t>
              </a:r>
              <a:r>
                <a:rPr lang="en-US" dirty="0" err="1">
                  <a:latin typeface="Courier New" charset="0"/>
                </a:rPr>
                <a:t>oldCapacity</a:t>
              </a:r>
              <a:r>
                <a:rPr lang="en-US" dirty="0">
                  <a:latin typeface="Courier New" charset="0"/>
                </a:rPr>
                <a:t> = capacity;</a:t>
              </a:r>
            </a:p>
            <a:p>
              <a:pPr>
                <a:lnSpc>
                  <a:spcPct val="90000"/>
                </a:lnSpc>
              </a:pPr>
              <a:r>
                <a:rPr lang="en-US" dirty="0" smtClean="0">
                  <a:latin typeface="Courier New" charset="0"/>
                </a:rPr>
                <a:t>   </a:t>
              </a:r>
              <a:r>
                <a:rPr lang="en-US" dirty="0">
                  <a:latin typeface="Courier New" charset="0"/>
                </a:rPr>
                <a:t>capacity *= 2;</a:t>
              </a:r>
              <a:endParaRPr lang="en-US" dirty="0" smtClean="0">
                <a:latin typeface="Courier New" charset="0"/>
              </a:endParaRPr>
            </a:p>
            <a:p>
              <a:pPr>
                <a:lnSpc>
                  <a:spcPct val="90000"/>
                </a:lnSpc>
              </a:pP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err="1" smtClean="0">
                  <a:latin typeface="Courier New" charset="0"/>
                </a:rPr>
                <a:t>oldArray</a:t>
              </a:r>
              <a:r>
                <a:rPr lang="en-US" dirty="0" smtClean="0">
                  <a:latin typeface="Courier New" charset="0"/>
                </a:rPr>
                <a:t> </a:t>
              </a:r>
              <a:r>
                <a:rPr lang="en-US" dirty="0">
                  <a:latin typeface="Courier New" charset="0"/>
                </a:rPr>
                <a:t>=</a:t>
              </a:r>
              <a:r>
                <a:rPr lang="en-US" dirty="0" smtClean="0">
                  <a:latin typeface="Courier New" charset="0"/>
                </a:rPr>
                <a:t> array;</a:t>
              </a:r>
              <a:endParaRPr lang="en-US" dirty="0">
                <a:latin typeface="Courier New" charset="0"/>
              </a:endParaRPr>
            </a:p>
            <a:p>
              <a:pPr>
                <a:lnSpc>
                  <a:spcPct val="90000"/>
                </a:lnSpc>
              </a:pPr>
              <a:r>
                <a:rPr lang="en-US" dirty="0">
                  <a:latin typeface="Courier New" charset="0"/>
                </a:rPr>
                <a:t>  </a:t>
              </a:r>
              <a:r>
                <a:rPr lang="en-US" dirty="0" smtClean="0">
                  <a:latin typeface="Courier New" charset="0"/>
                </a:rPr>
                <a:t> array </a:t>
              </a:r>
              <a:r>
                <a:rPr lang="en-US" dirty="0">
                  <a:latin typeface="Courier New" charset="0"/>
                </a:rPr>
                <a:t>= new</a:t>
              </a:r>
              <a:r>
                <a:rPr lang="en-US" dirty="0" smtClean="0">
                  <a:latin typeface="Courier New" charset="0"/>
                </a:rPr>
                <a:t> </a:t>
              </a:r>
              <a:r>
                <a:rPr lang="en-US" dirty="0" err="1" smtClean="0">
                  <a:latin typeface="Courier New" charset="0"/>
                </a:rPr>
                <a:t>ValueType[</a:t>
              </a:r>
              <a:r>
                <a:rPr lang="en-US" dirty="0" err="1">
                  <a:latin typeface="Courier New" charset="0"/>
                </a:rPr>
                <a:t>capacity</a:t>
              </a:r>
              <a:r>
                <a:rPr lang="en-US" dirty="0">
                  <a:latin typeface="Courier New" charset="0"/>
                </a:rPr>
                <a:t>];</a:t>
              </a:r>
            </a:p>
            <a:p>
              <a:pPr>
                <a:lnSpc>
                  <a:spcPct val="90000"/>
                </a:lnSpc>
              </a:pPr>
              <a:r>
                <a:rPr lang="en-US" dirty="0">
                  <a:latin typeface="Courier New" charset="0"/>
                </a:rPr>
                <a:t> </a:t>
              </a:r>
              <a:r>
                <a:rPr lang="en-US" dirty="0" smtClean="0">
                  <a:latin typeface="Courier New" charset="0"/>
                </a:rPr>
                <a:t>  </a:t>
              </a:r>
              <a:r>
                <a:rPr lang="en-US" dirty="0">
                  <a:latin typeface="Courier New" charset="0"/>
                </a:rPr>
                <a:t>for (</a:t>
              </a:r>
              <a:r>
                <a:rPr lang="en-US" dirty="0" err="1">
                  <a:latin typeface="Courier New" charset="0"/>
                </a:rPr>
                <a:t>int</a:t>
              </a:r>
              <a:r>
                <a:rPr lang="en-US" dirty="0">
                  <a:latin typeface="Courier New" charset="0"/>
                </a:rPr>
                <a:t> </a:t>
              </a:r>
              <a:r>
                <a:rPr lang="en-US" dirty="0" err="1">
                  <a:latin typeface="Courier New" charset="0"/>
                </a:rPr>
                <a:t>i</a:t>
              </a:r>
              <a:r>
                <a:rPr lang="en-US" dirty="0">
                  <a:latin typeface="Courier New" charset="0"/>
                </a:rPr>
                <a:t> = 0; </a:t>
              </a:r>
              <a:r>
                <a:rPr lang="en-US" dirty="0" err="1">
                  <a:latin typeface="Courier New" charset="0"/>
                </a:rPr>
                <a:t>i</a:t>
              </a:r>
              <a:r>
                <a:rPr lang="en-US" dirty="0">
                  <a:latin typeface="Courier New" charset="0"/>
                </a:rPr>
                <a:t> &lt; count; </a:t>
              </a:r>
              <a:r>
                <a:rPr lang="en-US" dirty="0" err="1">
                  <a:latin typeface="Courier New" charset="0"/>
                </a:rPr>
                <a:t>i</a:t>
              </a:r>
              <a:r>
                <a:rPr lang="en-US" dirty="0">
                  <a:latin typeface="Courier New" charset="0"/>
                </a:rPr>
                <a:t>++) {</a:t>
              </a:r>
              <a:endParaRPr lang="en-US" dirty="0" smtClean="0">
                <a:latin typeface="Courier New" charset="0"/>
              </a:endParaRPr>
            </a:p>
            <a:p>
              <a:pPr>
                <a:lnSpc>
                  <a:spcPct val="90000"/>
                </a:lnSpc>
              </a:pPr>
              <a:r>
                <a:rPr lang="en-US" dirty="0" smtClean="0">
                  <a:latin typeface="Courier New" charset="0"/>
                </a:rPr>
                <a:t>      </a:t>
              </a:r>
              <a:r>
                <a:rPr lang="en-US" dirty="0" err="1" smtClean="0">
                  <a:latin typeface="Courier New" charset="0"/>
                </a:rPr>
                <a:t>array[</a:t>
              </a:r>
              <a:r>
                <a:rPr lang="en-US" dirty="0" err="1">
                  <a:latin typeface="Courier New" charset="0"/>
                </a:rPr>
                <a:t>i</a:t>
              </a:r>
              <a:r>
                <a:rPr lang="en-US" dirty="0">
                  <a:latin typeface="Courier New" charset="0"/>
                </a:rPr>
                <a:t>] =</a:t>
              </a:r>
              <a:r>
                <a:rPr lang="en-US" dirty="0" smtClean="0">
                  <a:latin typeface="Courier New" charset="0"/>
                </a:rPr>
                <a:t> </a:t>
              </a:r>
              <a:r>
                <a:rPr lang="en-US" dirty="0" err="1" smtClean="0">
                  <a:latin typeface="Courier New" charset="0"/>
                </a:rPr>
                <a:t>oldArray[</a:t>
              </a:r>
              <a:r>
                <a:rPr lang="en-US" dirty="0" err="1">
                  <a:latin typeface="Courier New" charset="0"/>
                </a:rPr>
                <a:t>(head</a:t>
              </a:r>
              <a:r>
                <a:rPr lang="en-US" dirty="0">
                  <a:latin typeface="Courier New" charset="0"/>
                </a:rPr>
                <a:t> + </a:t>
              </a:r>
              <a:r>
                <a:rPr lang="en-US" dirty="0" err="1">
                  <a:latin typeface="Courier New" charset="0"/>
                </a:rPr>
                <a:t>i</a:t>
              </a:r>
              <a:r>
                <a:rPr lang="en-US" dirty="0">
                  <a:latin typeface="Courier New" charset="0"/>
                </a:rPr>
                <a:t>) % </a:t>
              </a:r>
              <a:r>
                <a:rPr lang="en-US" dirty="0" err="1">
                  <a:latin typeface="Courier New" charset="0"/>
                </a:rPr>
                <a:t>oldCapacity</a:t>
              </a:r>
              <a:r>
                <a:rPr lang="en-US" dirty="0">
                  <a:latin typeface="Courier New" charset="0"/>
                </a:rPr>
                <a:t>]</a:t>
              </a:r>
              <a:r>
                <a:rPr lang="en-US" dirty="0" smtClean="0">
                  <a:latin typeface="Courier New" charset="0"/>
                </a:rPr>
                <a:t>;</a:t>
              </a:r>
            </a:p>
            <a:p>
              <a:pPr>
                <a:lnSpc>
                  <a:spcPct val="90000"/>
                </a:lnSpc>
              </a:pPr>
              <a:r>
                <a:rPr lang="en-US" dirty="0" smtClean="0">
                  <a:latin typeface="Courier New" charset="0"/>
                </a:rPr>
                <a:t>   }</a:t>
              </a:r>
            </a:p>
            <a:p>
              <a:pPr>
                <a:lnSpc>
                  <a:spcPct val="90000"/>
                </a:lnSpc>
              </a:pPr>
              <a:r>
                <a:rPr lang="en-US" dirty="0" smtClean="0">
                  <a:latin typeface="Courier New" charset="0"/>
                </a:rPr>
                <a:t>   </a:t>
              </a:r>
              <a:r>
                <a:rPr lang="en-US" dirty="0">
                  <a:latin typeface="Courier New" charset="0"/>
                </a:rPr>
                <a:t>head = 0;</a:t>
              </a:r>
            </a:p>
            <a:p>
              <a:pPr>
                <a:lnSpc>
                  <a:spcPct val="90000"/>
                </a:lnSpc>
              </a:pPr>
              <a:r>
                <a:rPr lang="en-US" dirty="0" smtClean="0">
                  <a:latin typeface="Courier New" charset="0"/>
                </a:rPr>
                <a:t>   </a:t>
              </a:r>
              <a:r>
                <a:rPr lang="en-US" dirty="0">
                  <a:latin typeface="Courier New" charset="0"/>
                </a:rPr>
                <a:t>tail = count;</a:t>
              </a:r>
              <a:endParaRPr lang="en-US" dirty="0" smtClean="0">
                <a:latin typeface="Courier New" charset="0"/>
              </a:endParaRPr>
            </a:p>
            <a:p>
              <a:pPr>
                <a:lnSpc>
                  <a:spcPct val="90000"/>
                </a:lnSpc>
              </a:pPr>
              <a:r>
                <a:rPr lang="en-US" dirty="0" smtClean="0">
                  <a:latin typeface="Courier New" charset="0"/>
                </a:rPr>
                <a:t>   </a:t>
              </a:r>
              <a:r>
                <a:rPr lang="en-US" dirty="0">
                  <a:latin typeface="Courier New" charset="0"/>
                </a:rPr>
                <a:t>delete[]</a:t>
              </a:r>
              <a:r>
                <a:rPr lang="en-US" dirty="0" smtClean="0">
                  <a:latin typeface="Courier New" charset="0"/>
                </a:rPr>
                <a:t> </a:t>
              </a:r>
              <a:r>
                <a:rPr lang="en-US" dirty="0" err="1" smtClean="0">
                  <a:latin typeface="Courier New" charset="0"/>
                </a:rPr>
                <a:t>oldArray</a:t>
              </a:r>
              <a:r>
                <a:rPr lang="en-US" dirty="0" smtClean="0">
                  <a:latin typeface="Courier New" charset="0"/>
                </a:rPr>
                <a:t>;</a:t>
              </a:r>
              <a:endParaRPr lang="en-US" dirty="0">
                <a:latin typeface="Courier New" charset="0"/>
              </a:endParaRP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a:t>
              </a:r>
              <a:r>
                <a:rPr lang="en-US" dirty="0" err="1">
                  <a:latin typeface="Courier New" charset="0"/>
                </a:rPr>
                <a:t>endif</a:t>
              </a:r>
              <a:endParaRPr lang="en-US" dirty="0">
                <a:latin typeface="Courier New" charset="0"/>
              </a:endParaRPr>
            </a:p>
            <a:p>
              <a:pPr>
                <a:lnSpc>
                  <a:spcPct val="90000"/>
                </a:lnSpc>
              </a:pPr>
              <a:endParaRPr lang="en-US" dirty="0">
                <a:latin typeface="Courier New" charset="0"/>
              </a:endParaRPr>
            </a:p>
          </p:txBody>
        </p:sp>
      </p:grpSp>
      <p:sp>
        <p:nvSpPr>
          <p:cNvPr id="66765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765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6765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Ring-Buffer Queue</a:t>
            </a:r>
          </a:p>
        </p:txBody>
      </p:sp>
      <p:sp>
        <p:nvSpPr>
          <p:cNvPr id="66765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67651"/>
                                        </p:tgtEl>
                                        <p:attrNameLst>
                                          <p:attrName>ppt_x</p:attrName>
                                        </p:attrNameLst>
                                      </p:cBhvr>
                                      <p:tavLst>
                                        <p:tav tm="0">
                                          <p:val>
                                            <p:strVal val="ppt_x"/>
                                          </p:val>
                                        </p:tav>
                                        <p:tav tm="100000">
                                          <p:val>
                                            <p:strVal val="ppt_x"/>
                                          </p:val>
                                        </p:tav>
                                      </p:tavLst>
                                    </p:anim>
                                    <p:anim calcmode="lin" valueType="num">
                                      <p:cBhvr additive="base">
                                        <p:cTn id="7" dur="1000"/>
                                        <p:tgtEl>
                                          <p:spTgt spid="667651"/>
                                        </p:tgtEl>
                                        <p:attrNameLst>
                                          <p:attrName>ppt_y</p:attrName>
                                        </p:attrNameLst>
                                      </p:cBhvr>
                                      <p:tavLst>
                                        <p:tav tm="0">
                                          <p:val>
                                            <p:strVal val="ppt_y"/>
                                          </p:val>
                                        </p:tav>
                                        <p:tav tm="100000">
                                          <p:val>
                                            <p:strVal val="0-ppt_h/2"/>
                                          </p:val>
                                        </p:tav>
                                      </p:tavLst>
                                    </p:anim>
                                    <p:set>
                                      <p:cBhvr>
                                        <p:cTn id="8" dur="1" fill="hold">
                                          <p:stCondLst>
                                            <p:cond delay="999"/>
                                          </p:stCondLst>
                                        </p:cTn>
                                        <p:tgtEl>
                                          <p:spTgt spid="66765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7651"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Implementing a Linked-List Queue</a:t>
            </a:r>
          </a:p>
        </p:txBody>
      </p:sp>
      <p:sp>
        <p:nvSpPr>
          <p:cNvPr id="669699" name="Rectangle 3">
            <a:hlinkClick r:id="rId3" action="ppaction://hlinkpres?slideindex=2&amp;slidetitle=Exercise: Define a Stack of Characters"/>
          </p:cNvPr>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In some ways, the linked-list implementation of a queue is easier to understand than the ring-buffer model, even though it contains pointers.</a:t>
            </a:r>
          </a:p>
          <a:p>
            <a:pPr marL="342900" indent="-342900" algn="just">
              <a:lnSpc>
                <a:spcPct val="85000"/>
              </a:lnSpc>
              <a:spcAft>
                <a:spcPct val="50000"/>
              </a:spcAft>
              <a:buFontTx/>
              <a:buChar char="•"/>
            </a:pPr>
            <a:r>
              <a:rPr lang="en-US" sz="2400" b="0" dirty="0"/>
              <a:t>In the linked-list version, the private data structure for the </a:t>
            </a:r>
            <a:r>
              <a:rPr lang="en-US" sz="2000" dirty="0">
                <a:latin typeface="Courier New" charset="0"/>
              </a:rPr>
              <a:t>Queue</a:t>
            </a:r>
            <a:r>
              <a:rPr lang="en-US" sz="2400" b="0" dirty="0"/>
              <a:t> class requires two pointers to cells: a </a:t>
            </a:r>
            <a:r>
              <a:rPr lang="en-US" sz="2000" dirty="0">
                <a:latin typeface="Courier New" charset="0"/>
              </a:rPr>
              <a:t>head</a:t>
            </a:r>
            <a:r>
              <a:rPr lang="en-US" sz="2400" b="0" dirty="0"/>
              <a:t> pointer that indicates the first cell in the chain, and a </a:t>
            </a:r>
            <a:r>
              <a:rPr lang="en-US" sz="2000" dirty="0">
                <a:latin typeface="Courier New" charset="0"/>
              </a:rPr>
              <a:t>tail</a:t>
            </a:r>
            <a:r>
              <a:rPr lang="en-US" sz="2400" b="0" dirty="0"/>
              <a:t> pointer that indicates the last cell.  Because all insertion happens at the tail of the queue, no dummy cell is required.</a:t>
            </a:r>
          </a:p>
          <a:p>
            <a:pPr marL="342900" indent="-342900" algn="just">
              <a:lnSpc>
                <a:spcPct val="85000"/>
              </a:lnSpc>
              <a:spcAft>
                <a:spcPct val="50000"/>
              </a:spcAft>
              <a:buFontTx/>
              <a:buChar char="•"/>
            </a:pPr>
            <a:r>
              <a:rPr lang="en-US" sz="2400" b="0" dirty="0"/>
              <a:t>The private data structure must also keep track of the number of elements so that the </a:t>
            </a:r>
            <a:r>
              <a:rPr lang="en-US" sz="2000" dirty="0">
                <a:latin typeface="Courier New" charset="0"/>
              </a:rPr>
              <a:t>size</a:t>
            </a:r>
            <a:r>
              <a:rPr lang="en-US" sz="2400" b="0" dirty="0"/>
              <a:t> method can run in </a:t>
            </a:r>
            <a:r>
              <a:rPr lang="en-US" sz="2400" b="0" i="1" dirty="0"/>
              <a:t>O</a:t>
            </a:r>
            <a:r>
              <a:rPr lang="en-US" sz="2400" b="0" dirty="0"/>
              <a:t>(1) time.</a:t>
            </a:r>
          </a:p>
          <a:p>
            <a:pPr marL="342900" indent="-342900" algn="just">
              <a:lnSpc>
                <a:spcPct val="85000"/>
              </a:lnSpc>
              <a:spcAft>
                <a:spcPct val="20000"/>
              </a:spcAft>
              <a:buFontTx/>
              <a:buChar char="•"/>
            </a:pPr>
            <a:endParaRPr lang="en-US" sz="24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969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69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9699"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Outline</a:t>
            </a:r>
            <a:endParaRPr lang="en-US" sz="4000" dirty="0">
              <a:solidFill>
                <a:srgbClr val="FF0000"/>
              </a:solidFill>
            </a:endParaRPr>
          </a:p>
        </p:txBody>
      </p:sp>
      <p:sp>
        <p:nvSpPr>
          <p:cNvPr id="4" name="Rectangle 3">
            <a:hlinkClick r:id="rId3" action="ppaction://hlinkpres?slideindex=2&amp;slidetitle=Exercise: Define a Stack of Characters"/>
          </p:cNvPr>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Chapter </a:t>
            </a:r>
            <a:r>
              <a:rPr lang="en-US" sz="2400" b="0" dirty="0" smtClean="0"/>
              <a:t>14 presents </a:t>
            </a:r>
            <a:r>
              <a:rPr lang="en-US" sz="2400" b="0" dirty="0"/>
              <a:t>complete implementations for three of the</a:t>
            </a:r>
            <a:r>
              <a:rPr lang="en-US" sz="2400" b="0" dirty="0" smtClean="0"/>
              <a:t> </a:t>
            </a:r>
            <a:r>
              <a:rPr lang="en-US" sz="2400" b="0" dirty="0" err="1" smtClean="0"/>
              <a:t>ADTs</a:t>
            </a:r>
            <a:r>
              <a:rPr lang="en-US" sz="2400" b="0" dirty="0" smtClean="0"/>
              <a:t> you’ve </a:t>
            </a:r>
            <a:r>
              <a:rPr lang="en-US" sz="2400" b="0" dirty="0"/>
              <a:t>been using since the second assignment: stacks, queues, and vectors. </a:t>
            </a:r>
            <a:r>
              <a:rPr lang="en-US" sz="2400" b="0" dirty="0" smtClean="0"/>
              <a:t> We described one implementation of the </a:t>
            </a:r>
            <a:r>
              <a:rPr lang="en-US" sz="2000" dirty="0" smtClean="0">
                <a:latin typeface="Courier New" charset="0"/>
              </a:rPr>
              <a:t>Stack</a:t>
            </a:r>
            <a:r>
              <a:rPr lang="en-US" sz="2400" b="0" dirty="0" smtClean="0"/>
              <a:t> class in Monday’s lecture.</a:t>
            </a:r>
            <a:endParaRPr lang="en-US" sz="2400" b="0" dirty="0"/>
          </a:p>
          <a:p>
            <a:pPr marL="342900" indent="-342900" algn="just">
              <a:lnSpc>
                <a:spcPct val="85000"/>
              </a:lnSpc>
              <a:spcAft>
                <a:spcPct val="50000"/>
              </a:spcAft>
              <a:buFontTx/>
              <a:buChar char="•"/>
            </a:pPr>
            <a:r>
              <a:rPr lang="en-US" sz="2400" b="0"/>
              <a:t>The</a:t>
            </a:r>
            <a:r>
              <a:rPr lang="en-US" sz="2400" b="0" smtClean="0"/>
              <a:t> textbook presents </a:t>
            </a:r>
            <a:r>
              <a:rPr lang="en-US" sz="2400" b="0" dirty="0"/>
              <a:t>two different strategies to represent the </a:t>
            </a:r>
            <a:r>
              <a:rPr lang="en-US" sz="2000" dirty="0">
                <a:latin typeface="Courier New" charset="0"/>
              </a:rPr>
              <a:t>Stack</a:t>
            </a:r>
            <a:r>
              <a:rPr lang="en-US" sz="2400" b="0" dirty="0"/>
              <a:t> and </a:t>
            </a:r>
            <a:r>
              <a:rPr lang="en-US" sz="2000" dirty="0">
                <a:latin typeface="Courier New" charset="0"/>
              </a:rPr>
              <a:t>Queue</a:t>
            </a:r>
            <a:r>
              <a:rPr lang="en-US" sz="2400" b="0" dirty="0"/>
              <a:t> </a:t>
            </a:r>
            <a:r>
              <a:rPr lang="en-US" sz="2400" b="0" dirty="0" smtClean="0"/>
              <a:t>classes: </a:t>
            </a:r>
            <a:r>
              <a:rPr lang="en-US" sz="2400" b="0" dirty="0"/>
              <a:t>one that uses an array to store the elements and one that uses a linked list.  For each of these strategies, implementing a </a:t>
            </a:r>
            <a:r>
              <a:rPr lang="en-US" sz="2000" dirty="0">
                <a:latin typeface="Courier New" charset="0"/>
              </a:rPr>
              <a:t>Stack</a:t>
            </a:r>
            <a:r>
              <a:rPr lang="en-US" sz="2400" b="0" dirty="0"/>
              <a:t> turns out to be much easier.</a:t>
            </a:r>
          </a:p>
          <a:p>
            <a:pPr marL="342900" indent="-342900" algn="just">
              <a:lnSpc>
                <a:spcPct val="85000"/>
              </a:lnSpc>
              <a:spcAft>
                <a:spcPct val="20000"/>
              </a:spcAft>
              <a:buFontTx/>
              <a:buChar char="•"/>
            </a:pPr>
            <a:r>
              <a:rPr lang="en-US" sz="2400" b="0" dirty="0"/>
              <a:t>In today’s lecture, I am going to focus on implementing the </a:t>
            </a:r>
            <a:r>
              <a:rPr lang="en-US" sz="2000" dirty="0">
                <a:latin typeface="Courier New" charset="0"/>
              </a:rPr>
              <a:t>Queue</a:t>
            </a:r>
            <a:r>
              <a:rPr lang="en-US" sz="2400" b="0" dirty="0"/>
              <a:t> class, leaving the details of implementing the </a:t>
            </a:r>
            <a:r>
              <a:rPr lang="en-US" sz="2000" dirty="0">
                <a:latin typeface="Courier New" charset="0"/>
              </a:rPr>
              <a:t>Stack</a:t>
            </a:r>
            <a:r>
              <a:rPr lang="en-US" sz="2400" b="0" dirty="0" smtClean="0"/>
              <a:t> and </a:t>
            </a:r>
            <a:r>
              <a:rPr lang="en-US" sz="2000" dirty="0" smtClean="0">
                <a:latin typeface="Courier New"/>
                <a:cs typeface="Courier New"/>
              </a:rPr>
              <a:t>Vector</a:t>
            </a:r>
            <a:r>
              <a:rPr lang="en-US" sz="2400" b="0" dirty="0" smtClean="0"/>
              <a:t> classes to </a:t>
            </a:r>
            <a:r>
              <a:rPr lang="en-US" sz="2400" b="0" dirty="0"/>
              <a:t>the </a:t>
            </a:r>
            <a:r>
              <a:rPr lang="en-US" sz="2400" b="0" dirty="0" smtClean="0"/>
              <a:t>text.</a:t>
            </a:r>
            <a:endParaRPr lang="en-US" sz="24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693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36931" name="Text Box 3"/>
          <p:cNvSpPr txBox="1">
            <a:spLocks noChangeArrowheads="1"/>
          </p:cNvSpPr>
          <p:nvPr/>
        </p:nvSpPr>
        <p:spPr bwMode="auto">
          <a:xfrm>
            <a:off x="342900" y="1193800"/>
            <a:ext cx="8440738" cy="474950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data structure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list-based queue uses a linked list to store the elements</a:t>
            </a:r>
          </a:p>
          <a:p>
            <a:pPr>
              <a:lnSpc>
                <a:spcPct val="90000"/>
              </a:lnSpc>
            </a:pPr>
            <a:r>
              <a:rPr lang="en-US" dirty="0" smtClean="0">
                <a:solidFill>
                  <a:srgbClr val="0000FF"/>
                </a:solidFill>
                <a:latin typeface="Courier New" charset="0"/>
              </a:rPr>
              <a:t> * of the queue.  To ensure that adding a new element to the tail</a:t>
            </a:r>
          </a:p>
          <a:p>
            <a:pPr>
              <a:lnSpc>
                <a:spcPct val="90000"/>
              </a:lnSpc>
            </a:pPr>
            <a:r>
              <a:rPr lang="en-US" dirty="0" smtClean="0">
                <a:solidFill>
                  <a:srgbClr val="0000FF"/>
                </a:solidFill>
                <a:latin typeface="Courier New" charset="0"/>
              </a:rPr>
              <a:t> * of the queue is fast, the data structure maintains a pointer to</a:t>
            </a:r>
          </a:p>
          <a:p>
            <a:pPr>
              <a:lnSpc>
                <a:spcPct val="90000"/>
              </a:lnSpc>
            </a:pPr>
            <a:r>
              <a:rPr lang="en-US" dirty="0" smtClean="0">
                <a:solidFill>
                  <a:srgbClr val="0000FF"/>
                </a:solidFill>
                <a:latin typeface="Courier New" charset="0"/>
              </a:rPr>
              <a:t> * the last cell in the queue as well as the first.  If the queue is</a:t>
            </a:r>
          </a:p>
          <a:p>
            <a:pPr>
              <a:lnSpc>
                <a:spcPct val="90000"/>
              </a:lnSpc>
            </a:pPr>
            <a:r>
              <a:rPr lang="en-US" dirty="0" smtClean="0">
                <a:solidFill>
                  <a:srgbClr val="0000FF"/>
                </a:solidFill>
                <a:latin typeface="Courier New" charset="0"/>
              </a:rPr>
              <a:t> * empty, both the head pointer and the tail pointer are set to NULL.</a:t>
            </a:r>
          </a:p>
          <a:p>
            <a:pPr>
              <a:lnSpc>
                <a:spcPct val="90000"/>
              </a:lnSpc>
            </a:pPr>
            <a:r>
              <a:rPr lang="en-US" dirty="0" smtClean="0">
                <a:solidFill>
                  <a:srgbClr val="0000FF"/>
                </a:solidFill>
                <a:latin typeface="Courier New" charset="0"/>
              </a:rPr>
              <a:t>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private:</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Type for linked list cell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a:t>
            </a:r>
            <a:r>
              <a:rPr lang="en-US" dirty="0" err="1" smtClean="0">
                <a:solidFill>
                  <a:srgbClr val="000000"/>
                </a:solidFill>
                <a:latin typeface="Courier New" charset="0"/>
              </a:rPr>
              <a:t>struct</a:t>
            </a:r>
            <a:r>
              <a:rPr lang="en-US" dirty="0" smtClean="0">
                <a:solidFill>
                  <a:srgbClr val="000000"/>
                </a:solidFill>
                <a:latin typeface="Courier New" charset="0"/>
              </a:rPr>
              <a:t> Cell {</a:t>
            </a:r>
          </a:p>
          <a:p>
            <a:pPr>
              <a:lnSpc>
                <a:spcPct val="90000"/>
              </a:lnSpc>
            </a:pPr>
            <a:r>
              <a:rPr lang="en-US" dirty="0" smtClean="0">
                <a:solidFill>
                  <a:srgbClr val="0000FF"/>
                </a:solidFill>
                <a:latin typeface="Courier New" charset="0"/>
              </a:rPr>
              <a:t>      </a:t>
            </a:r>
            <a:r>
              <a:rPr lang="en-US" dirty="0" err="1" smtClean="0">
                <a:solidFill>
                  <a:srgbClr val="000000"/>
                </a:solidFill>
                <a:latin typeface="Courier New" charset="0"/>
              </a:rPr>
              <a:t>ValueType</a:t>
            </a:r>
            <a:r>
              <a:rPr lang="en-US" dirty="0" smtClean="0">
                <a:solidFill>
                  <a:srgbClr val="000000"/>
                </a:solidFill>
                <a:latin typeface="Courier New" charset="0"/>
              </a:rPr>
              <a:t> data;   </a:t>
            </a:r>
            <a:r>
              <a:rPr lang="en-US" dirty="0" smtClean="0">
                <a:solidFill>
                  <a:srgbClr val="0000FF"/>
                </a:solidFill>
                <a:latin typeface="Courier New" charset="0"/>
              </a:rPr>
              <a:t>                /* The data value                  */</a:t>
            </a:r>
          </a:p>
          <a:p>
            <a:pPr>
              <a:lnSpc>
                <a:spcPct val="90000"/>
              </a:lnSpc>
            </a:pPr>
            <a:r>
              <a:rPr lang="en-US" dirty="0" smtClean="0">
                <a:solidFill>
                  <a:srgbClr val="0000FF"/>
                </a:solidFill>
                <a:latin typeface="Courier New" charset="0"/>
              </a:rPr>
              <a:t>      </a:t>
            </a:r>
            <a:r>
              <a:rPr lang="en-US" dirty="0" smtClean="0">
                <a:solidFill>
                  <a:srgbClr val="000000"/>
                </a:solidFill>
                <a:latin typeface="Courier New" charset="0"/>
              </a:rPr>
              <a:t>Cell *link;                       </a:t>
            </a:r>
            <a:r>
              <a:rPr lang="en-US" dirty="0" smtClean="0">
                <a:solidFill>
                  <a:srgbClr val="0000FF"/>
                </a:solidFill>
                <a:latin typeface="Courier New" charset="0"/>
              </a:rPr>
              <a:t>/* Link to the next cell           */</a:t>
            </a:r>
          </a:p>
          <a:p>
            <a:pPr>
              <a:lnSpc>
                <a:spcPct val="90000"/>
              </a:lnSpc>
            </a:pPr>
            <a:r>
              <a:rPr lang="en-US" dirty="0" smtClean="0">
                <a:solidFill>
                  <a:srgbClr val="0000FF"/>
                </a:solidFill>
                <a:latin typeface="Courier New" charset="0"/>
              </a:rPr>
              <a:t>   }</a:t>
            </a:r>
            <a:r>
              <a:rPr lang="en-US" dirty="0" smtClean="0">
                <a:solidFill>
                  <a:srgbClr val="000000"/>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Instance variables */</a:t>
            </a:r>
          </a:p>
          <a:p>
            <a:pPr>
              <a:lnSpc>
                <a:spcPct val="90000"/>
              </a:lnSpc>
            </a:pPr>
            <a:endParaRPr lang="en-US" dirty="0" smtClean="0">
              <a:solidFill>
                <a:srgbClr val="0000FF"/>
              </a:solidFill>
              <a:latin typeface="Courier New" charset="0"/>
            </a:endParaRPr>
          </a:p>
          <a:p>
            <a:pPr>
              <a:lnSpc>
                <a:spcPct val="90000"/>
              </a:lnSpc>
            </a:pPr>
            <a:r>
              <a:rPr lang="en-US" dirty="0" smtClean="0">
                <a:solidFill>
                  <a:srgbClr val="000000"/>
                </a:solidFill>
                <a:latin typeface="Courier New" charset="0"/>
              </a:rPr>
              <a:t>   Cell *head;                          </a:t>
            </a:r>
            <a:r>
              <a:rPr lang="en-US" dirty="0" smtClean="0">
                <a:solidFill>
                  <a:srgbClr val="0000FF"/>
                </a:solidFill>
                <a:latin typeface="Courier New" charset="0"/>
              </a:rPr>
              <a:t>/* Pointer to the cell at the head */</a:t>
            </a:r>
          </a:p>
          <a:p>
            <a:pPr>
              <a:lnSpc>
                <a:spcPct val="90000"/>
              </a:lnSpc>
            </a:pPr>
            <a:r>
              <a:rPr lang="en-US" dirty="0" smtClean="0">
                <a:solidFill>
                  <a:srgbClr val="000000"/>
                </a:solidFill>
                <a:latin typeface="Courier New" charset="0"/>
              </a:rPr>
              <a:t>   Cell *tail;                          </a:t>
            </a:r>
            <a:r>
              <a:rPr lang="en-US" dirty="0" smtClean="0">
                <a:solidFill>
                  <a:srgbClr val="0000FF"/>
                </a:solidFill>
                <a:latin typeface="Courier New" charset="0"/>
              </a:rPr>
              <a:t>/* Pointer to the cell at the tail */</a:t>
            </a:r>
          </a:p>
          <a:p>
            <a:pPr>
              <a:lnSpc>
                <a:spcPct val="90000"/>
              </a:lnSpc>
            </a:pPr>
            <a:r>
              <a:rPr lang="en-US" dirty="0" smtClean="0">
                <a:solidFill>
                  <a:srgbClr val="000000"/>
                </a:solidFill>
                <a:latin typeface="Courier New" charset="0"/>
              </a:rPr>
              <a:t>   </a:t>
            </a:r>
            <a:r>
              <a:rPr lang="en-US" dirty="0" err="1" smtClean="0">
                <a:solidFill>
                  <a:srgbClr val="000000"/>
                </a:solidFill>
                <a:latin typeface="Courier New" charset="0"/>
              </a:rPr>
              <a:t>int</a:t>
            </a:r>
            <a:r>
              <a:rPr lang="en-US" dirty="0" smtClean="0">
                <a:solidFill>
                  <a:srgbClr val="000000"/>
                </a:solidFill>
                <a:latin typeface="Courier New" charset="0"/>
              </a:rPr>
              <a:t> count;                           </a:t>
            </a:r>
            <a:r>
              <a:rPr lang="en-US" dirty="0" smtClean="0">
                <a:solidFill>
                  <a:srgbClr val="0000FF"/>
                </a:solidFill>
                <a:latin typeface="Courier New" charset="0"/>
              </a:rPr>
              <a:t>/* Number of elements in the queue */</a:t>
            </a:r>
            <a:endParaRPr lang="en-US" dirty="0">
              <a:solidFill>
                <a:srgbClr val="0000FF"/>
              </a:solidFill>
              <a:latin typeface="Courier New" charset="0"/>
            </a:endParaRPr>
          </a:p>
        </p:txBody>
      </p:sp>
      <p:sp>
        <p:nvSpPr>
          <p:cNvPr id="636932"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6933"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6934"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Structure for the List-Based Queue</a:t>
            </a:r>
            <a:endParaRPr lang="en-US" sz="4000" dirty="0">
              <a:solidFill>
                <a:srgbClr val="FF0000"/>
              </a:solidFill>
            </a:endParaRPr>
          </a:p>
        </p:txBody>
      </p:sp>
      <p:sp>
        <p:nvSpPr>
          <p:cNvPr id="636935"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3794" name="Rectangle 2"/>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795" name="Rectangle 3"/>
          <p:cNvSpPr>
            <a:spLocks noGrp="1" noChangeArrowheads="1"/>
          </p:cNvSpPr>
          <p:nvPr>
            <p:ph type="title"/>
          </p:nvPr>
        </p:nvSpPr>
        <p:spPr>
          <a:xfrm>
            <a:off x="0" y="76200"/>
            <a:ext cx="9144000" cy="1143000"/>
          </a:xfrm>
          <a:noFill/>
          <a:ln/>
        </p:spPr>
        <p:txBody>
          <a:bodyPr/>
          <a:lstStyle/>
          <a:p>
            <a:r>
              <a:rPr lang="en-US" sz="4000">
                <a:solidFill>
                  <a:srgbClr val="FF0000"/>
                </a:solidFill>
              </a:rPr>
              <a:t>Tracing the List-Based Queue</a:t>
            </a:r>
            <a:endParaRPr lang="en-US" sz="4200">
              <a:solidFill>
                <a:srgbClr val="FF0000"/>
              </a:solidFill>
            </a:endParaRPr>
          </a:p>
        </p:txBody>
      </p:sp>
      <p:sp>
        <p:nvSpPr>
          <p:cNvPr id="673796" name="Text Box 4"/>
          <p:cNvSpPr txBox="1">
            <a:spLocks noChangeArrowheads="1"/>
          </p:cNvSpPr>
          <p:nvPr/>
        </p:nvSpPr>
        <p:spPr bwMode="auto">
          <a:xfrm>
            <a:off x="1524000" y="43071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73797" name="Rectangle 5"/>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799" name="Text Box 7"/>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73885" name="Text Box 93"/>
          <p:cNvSpPr txBox="1">
            <a:spLocks noChangeArrowheads="1"/>
          </p:cNvSpPr>
          <p:nvPr/>
        </p:nvSpPr>
        <p:spPr bwMode="auto">
          <a:xfrm>
            <a:off x="1447800" y="4942115"/>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73800" name="Text Box 8"/>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73820" name="Rectangle 28"/>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819" name="Text Box 27"/>
          <p:cNvSpPr txBox="1">
            <a:spLocks noChangeArrowheads="1"/>
          </p:cNvSpPr>
          <p:nvPr/>
        </p:nvSpPr>
        <p:spPr bwMode="auto">
          <a:xfrm>
            <a:off x="1524000" y="46246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73886" name="Rectangle 94"/>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801" name="Text Box 9"/>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73802" name="Text Box 10"/>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73803" name="Text Box 11"/>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73804" name="Text Box 12"/>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73808" name="Text Box 16"/>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73832" name="Text Box 40"/>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73848" name="Rectangle 56"/>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grpSp>
        <p:nvGrpSpPr>
          <p:cNvPr id="673865" name="Group 73"/>
          <p:cNvGrpSpPr>
            <a:grpSpLocks/>
          </p:cNvGrpSpPr>
          <p:nvPr/>
        </p:nvGrpSpPr>
        <p:grpSpPr bwMode="auto">
          <a:xfrm>
            <a:off x="2260600" y="4660900"/>
            <a:ext cx="1016000" cy="317500"/>
            <a:chOff x="1296" y="2640"/>
            <a:chExt cx="640" cy="200"/>
          </a:xfrm>
        </p:grpSpPr>
        <p:sp>
          <p:nvSpPr>
            <p:cNvPr id="673866" name="Rectangle 74"/>
            <p:cNvSpPr>
              <a:spLocks noChangeArrowheads="1"/>
            </p:cNvSpPr>
            <p:nvPr/>
          </p:nvSpPr>
          <p:spPr bwMode="auto">
            <a:xfrm>
              <a:off x="1296" y="2640"/>
              <a:ext cx="640"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867" name="Line 75"/>
            <p:cNvSpPr>
              <a:spLocks noChangeShapeType="1"/>
            </p:cNvSpPr>
            <p:nvPr/>
          </p:nvSpPr>
          <p:spPr bwMode="auto">
            <a:xfrm flipV="1">
              <a:off x="1296" y="2647"/>
              <a:ext cx="640" cy="19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73868" name="Group 76"/>
          <p:cNvGrpSpPr>
            <a:grpSpLocks/>
          </p:cNvGrpSpPr>
          <p:nvPr/>
        </p:nvGrpSpPr>
        <p:grpSpPr bwMode="auto">
          <a:xfrm>
            <a:off x="2260600" y="4343400"/>
            <a:ext cx="1016000" cy="317500"/>
            <a:chOff x="1296" y="2640"/>
            <a:chExt cx="640" cy="200"/>
          </a:xfrm>
        </p:grpSpPr>
        <p:sp>
          <p:nvSpPr>
            <p:cNvPr id="673869" name="Rectangle 77"/>
            <p:cNvSpPr>
              <a:spLocks noChangeArrowheads="1"/>
            </p:cNvSpPr>
            <p:nvPr/>
          </p:nvSpPr>
          <p:spPr bwMode="auto">
            <a:xfrm>
              <a:off x="1296" y="2640"/>
              <a:ext cx="640"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870" name="Line 78"/>
            <p:cNvSpPr>
              <a:spLocks noChangeShapeType="1"/>
            </p:cNvSpPr>
            <p:nvPr/>
          </p:nvSpPr>
          <p:spPr bwMode="auto">
            <a:xfrm flipV="1">
              <a:off x="1296" y="2647"/>
              <a:ext cx="640" cy="19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73907" name="Group 115"/>
          <p:cNvGrpSpPr>
            <a:grpSpLocks/>
          </p:cNvGrpSpPr>
          <p:nvPr/>
        </p:nvGrpSpPr>
        <p:grpSpPr bwMode="auto">
          <a:xfrm>
            <a:off x="4267200" y="1219200"/>
            <a:ext cx="4419600" cy="2362200"/>
            <a:chOff x="2688" y="768"/>
            <a:chExt cx="2784" cy="1488"/>
          </a:xfrm>
        </p:grpSpPr>
        <p:sp>
          <p:nvSpPr>
            <p:cNvPr id="673883" name="Rectangle 91"/>
            <p:cNvSpPr>
              <a:spLocks noChangeArrowheads="1"/>
            </p:cNvSpPr>
            <p:nvPr/>
          </p:nvSpPr>
          <p:spPr bwMode="auto">
            <a:xfrm>
              <a:off x="2688" y="768"/>
              <a:ext cx="2784" cy="148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884" name="Text Box 92"/>
            <p:cNvSpPr txBox="1">
              <a:spLocks noChangeArrowheads="1"/>
            </p:cNvSpPr>
            <p:nvPr/>
          </p:nvSpPr>
          <p:spPr bwMode="auto">
            <a:xfrm>
              <a:off x="2736" y="779"/>
              <a:ext cx="2366" cy="989"/>
            </a:xfrm>
            <a:prstGeom prst="rect">
              <a:avLst/>
            </a:prstGeom>
            <a:noFill/>
            <a:ln w="9525">
              <a:noFill/>
              <a:miter lim="800000"/>
              <a:headEnd/>
              <a:tailEnd/>
            </a:ln>
            <a:effectLst/>
          </p:spPr>
          <p:txBody>
            <a:bodyPr wrap="none">
              <a:prstTxWarp prst="textNoShape">
                <a:avLst/>
              </a:prstTxWarp>
              <a:spAutoFit/>
            </a:bodyPr>
            <a:lstStyle/>
            <a:p>
              <a:r>
                <a:rPr lang="en-US" sz="1600" dirty="0">
                  <a:latin typeface="Courier New" charset="0"/>
                </a:rPr>
                <a:t>template &lt;</a:t>
              </a:r>
              <a:r>
                <a:rPr lang="en-US" sz="1600" dirty="0" err="1">
                  <a:latin typeface="Courier New" charset="0"/>
                </a:rPr>
                <a:t>typename</a:t>
              </a:r>
              <a:r>
                <a:rPr lang="en-US" sz="1600" dirty="0" smtClean="0">
                  <a:latin typeface="Courier New" charset="0"/>
                </a:rPr>
                <a:t> </a:t>
              </a:r>
              <a:r>
                <a:rPr lang="en-US" sz="1600" dirty="0" err="1" smtClean="0">
                  <a:latin typeface="Courier New" charset="0"/>
                </a:rPr>
                <a:t>ValueType</a:t>
              </a:r>
              <a:r>
                <a:rPr lang="en-US" sz="1600" dirty="0" smtClean="0">
                  <a:latin typeface="Courier New" charset="0"/>
                </a:rPr>
                <a:t>&gt;</a:t>
              </a:r>
              <a:endParaRPr lang="en-US" sz="1600" dirty="0">
                <a:latin typeface="Courier New" charset="0"/>
              </a:endParaRPr>
            </a:p>
            <a:p>
              <a:r>
                <a:rPr lang="en-US" sz="1600" dirty="0">
                  <a:latin typeface="Courier New" charset="0"/>
                </a:rPr>
                <a:t>Queue</a:t>
              </a:r>
              <a:r>
                <a:rPr lang="en-US" sz="1600" dirty="0" smtClean="0">
                  <a:latin typeface="Courier New" charset="0"/>
                </a:rPr>
                <a:t>&lt;</a:t>
              </a:r>
              <a:r>
                <a:rPr lang="en-US" sz="1600" dirty="0" err="1" smtClean="0">
                  <a:latin typeface="Courier New" charset="0"/>
                </a:rPr>
                <a:t>ValueType</a:t>
              </a:r>
              <a:r>
                <a:rPr lang="en-US" sz="1600" dirty="0" smtClean="0">
                  <a:latin typeface="Courier New" charset="0"/>
                </a:rPr>
                <a:t>&gt;</a:t>
              </a:r>
              <a:r>
                <a:rPr lang="en-US" sz="1600" dirty="0">
                  <a:latin typeface="Courier New" charset="0"/>
                </a:rPr>
                <a:t>::Queue() {</a:t>
              </a:r>
            </a:p>
            <a:p>
              <a:r>
                <a:rPr lang="en-US" sz="1600" dirty="0">
                  <a:latin typeface="Courier New" charset="0"/>
                </a:rPr>
                <a:t>   head = tail = NULL;</a:t>
              </a:r>
            </a:p>
            <a:p>
              <a:r>
                <a:rPr lang="en-US" sz="1600" dirty="0">
                  <a:latin typeface="Courier New" charset="0"/>
                </a:rPr>
                <a:t>   count = 0;</a:t>
              </a:r>
            </a:p>
            <a:p>
              <a:r>
                <a:rPr lang="en-US" sz="1600" dirty="0">
                  <a:latin typeface="Courier New" charset="0"/>
                </a:rPr>
                <a:t>}</a:t>
              </a:r>
            </a:p>
            <a:p>
              <a:endParaRPr lang="en-US" sz="1600" dirty="0">
                <a:latin typeface="Courier New" charset="0"/>
              </a:endParaRPr>
            </a:p>
          </p:txBody>
        </p:sp>
      </p:grpSp>
      <p:grpSp>
        <p:nvGrpSpPr>
          <p:cNvPr id="673887" name="Group 95"/>
          <p:cNvGrpSpPr>
            <a:grpSpLocks/>
          </p:cNvGrpSpPr>
          <p:nvPr/>
        </p:nvGrpSpPr>
        <p:grpSpPr bwMode="auto">
          <a:xfrm>
            <a:off x="2260600" y="4929187"/>
            <a:ext cx="1016000" cy="366713"/>
            <a:chOff x="1424" y="3105"/>
            <a:chExt cx="640" cy="231"/>
          </a:xfrm>
        </p:grpSpPr>
        <p:sp>
          <p:nvSpPr>
            <p:cNvPr id="673888" name="Rectangle 96"/>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3889" name="Text Box 97"/>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0</a:t>
              </a:r>
              <a:endParaRPr lang="en-US" sz="1600" dirty="0">
                <a:latin typeface="Courier New" charset="0"/>
              </a:endParaRPr>
            </a:p>
          </p:txBody>
        </p:sp>
      </p:grpSp>
      <p:sp>
        <p:nvSpPr>
          <p:cNvPr id="673896" name="Text Box 104"/>
          <p:cNvSpPr txBox="1">
            <a:spLocks noChangeArrowheads="1"/>
          </p:cNvSpPr>
          <p:nvPr/>
        </p:nvSpPr>
        <p:spPr bwMode="auto">
          <a:xfrm>
            <a:off x="609600" y="1289655"/>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73897" name="Text Box 105"/>
          <p:cNvSpPr txBox="1">
            <a:spLocks noChangeArrowheads="1"/>
          </p:cNvSpPr>
          <p:nvPr/>
        </p:nvSpPr>
        <p:spPr bwMode="auto">
          <a:xfrm>
            <a:off x="609600" y="1556355"/>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73905" name="Rectangle 113"/>
          <p:cNvSpPr>
            <a:spLocks noChangeArrowheads="1"/>
          </p:cNvSpPr>
          <p:nvPr/>
        </p:nvSpPr>
        <p:spPr bwMode="auto">
          <a:xfrm>
            <a:off x="4724400" y="1790700"/>
            <a:ext cx="2438400"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3906" name="Rectangle 114"/>
          <p:cNvSpPr>
            <a:spLocks noChangeArrowheads="1"/>
          </p:cNvSpPr>
          <p:nvPr/>
        </p:nvSpPr>
        <p:spPr bwMode="auto">
          <a:xfrm>
            <a:off x="4724400" y="2044700"/>
            <a:ext cx="1371600"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3908" name="Rectangle 116"/>
          <p:cNvSpPr>
            <a:spLocks noChangeArrowheads="1"/>
          </p:cNvSpPr>
          <p:nvPr/>
        </p:nvSpPr>
        <p:spPr bwMode="auto">
          <a:xfrm>
            <a:off x="4406900" y="2297113"/>
            <a:ext cx="176213"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673907"/>
                                        </p:tgtEl>
                                        <p:attrNameLst>
                                          <p:attrName>style.visibility</p:attrName>
                                        </p:attrNameLst>
                                      </p:cBhvr>
                                      <p:to>
                                        <p:strVal val="visible"/>
                                      </p:to>
                                    </p:set>
                                    <p:anim calcmode="lin" valueType="num">
                                      <p:cBhvr additive="base">
                                        <p:cTn id="7" dur="500" fill="hold"/>
                                        <p:tgtEl>
                                          <p:spTgt spid="673907"/>
                                        </p:tgtEl>
                                        <p:attrNameLst>
                                          <p:attrName>ppt_x</p:attrName>
                                        </p:attrNameLst>
                                      </p:cBhvr>
                                      <p:tavLst>
                                        <p:tav tm="0">
                                          <p:val>
                                            <p:strVal val="1+#ppt_w/2"/>
                                          </p:val>
                                        </p:tav>
                                        <p:tav tm="100000">
                                          <p:val>
                                            <p:strVal val="#ppt_x"/>
                                          </p:val>
                                        </p:tav>
                                      </p:tavLst>
                                    </p:anim>
                                    <p:anim calcmode="lin" valueType="num">
                                      <p:cBhvr additive="base">
                                        <p:cTn id="8" dur="500" fill="hold"/>
                                        <p:tgtEl>
                                          <p:spTgt spid="67390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67379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7379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67381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7382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7388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67388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673905"/>
                                        </p:tgtEl>
                                        <p:attrNameLst>
                                          <p:attrName>style.visibility</p:attrName>
                                        </p:attrNameLst>
                                      </p:cBhvr>
                                      <p:to>
                                        <p:strVal val="visible"/>
                                      </p:to>
                                    </p:set>
                                  </p:childTnLst>
                                  <p:subTnLst>
                                    <p:set>
                                      <p:cBhvr override="childStyle">
                                        <p:cTn dur="1" fill="hold" display="0" masterRel="nextClick" afterEffect="1"/>
                                        <p:tgtEl>
                                          <p:spTgt spid="673905"/>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67386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499"/>
                                          </p:stCondLst>
                                        </p:cTn>
                                        <p:tgtEl>
                                          <p:spTgt spid="673865"/>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673906"/>
                                        </p:tgtEl>
                                        <p:attrNameLst>
                                          <p:attrName>style.visibility</p:attrName>
                                        </p:attrNameLst>
                                      </p:cBhvr>
                                      <p:to>
                                        <p:strVal val="visible"/>
                                      </p:to>
                                    </p:set>
                                  </p:childTnLst>
                                  <p:subTnLst>
                                    <p:set>
                                      <p:cBhvr override="childStyle">
                                        <p:cTn dur="1" fill="hold" display="0" masterRel="nextClick" afterEffect="1"/>
                                        <p:tgtEl>
                                          <p:spTgt spid="673906"/>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73887"/>
                                        </p:tgtEl>
                                        <p:attrNameLst>
                                          <p:attrName>style.visibility</p:attrName>
                                        </p:attrNameLst>
                                      </p:cBhvr>
                                      <p:to>
                                        <p:strVal val="visible"/>
                                      </p:to>
                                    </p:set>
                                  </p:childTnLst>
                                </p:cTn>
                              </p:par>
                            </p:childTnLst>
                          </p:cTn>
                        </p:par>
                        <p:par>
                          <p:cTn id="38" fill="hold">
                            <p:stCondLst>
                              <p:cond delay="0"/>
                            </p:stCondLst>
                            <p:childTnLst>
                              <p:par>
                                <p:cTn id="39" presetID="1" presetClass="entr" presetSubtype="0" fill="hold" grpId="0" nodeType="afterEffect">
                                  <p:stCondLst>
                                    <p:cond delay="0"/>
                                  </p:stCondLst>
                                  <p:childTnLst>
                                    <p:set>
                                      <p:cBhvr>
                                        <p:cTn id="40" dur="1" fill="hold">
                                          <p:stCondLst>
                                            <p:cond delay="0"/>
                                          </p:stCondLst>
                                        </p:cTn>
                                        <p:tgtEl>
                                          <p:spTgt spid="673908"/>
                                        </p:tgtEl>
                                        <p:attrNameLst>
                                          <p:attrName>style.visibility</p:attrName>
                                        </p:attrNameLst>
                                      </p:cBhvr>
                                      <p:to>
                                        <p:strVal val="visible"/>
                                      </p:to>
                                    </p:set>
                                  </p:childTnLst>
                                  <p:subTnLst>
                                    <p:set>
                                      <p:cBhvr override="childStyle">
                                        <p:cTn dur="1" fill="hold" display="0" masterRel="nextClick" afterEffect="1"/>
                                        <p:tgtEl>
                                          <p:spTgt spid="673908"/>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53" presetClass="exit" presetSubtype="0" fill="hold" nodeType="clickEffect">
                                  <p:stCondLst>
                                    <p:cond delay="0"/>
                                  </p:stCondLst>
                                  <p:childTnLst>
                                    <p:anim calcmode="lin" valueType="num">
                                      <p:cBhvr>
                                        <p:cTn id="44" dur="500"/>
                                        <p:tgtEl>
                                          <p:spTgt spid="673907"/>
                                        </p:tgtEl>
                                        <p:attrNameLst>
                                          <p:attrName>ppt_w</p:attrName>
                                        </p:attrNameLst>
                                      </p:cBhvr>
                                      <p:tavLst>
                                        <p:tav tm="0">
                                          <p:val>
                                            <p:strVal val="ppt_w"/>
                                          </p:val>
                                        </p:tav>
                                        <p:tav tm="100000">
                                          <p:val>
                                            <p:fltVal val="0"/>
                                          </p:val>
                                        </p:tav>
                                      </p:tavLst>
                                    </p:anim>
                                    <p:anim calcmode="lin" valueType="num">
                                      <p:cBhvr>
                                        <p:cTn id="45" dur="500"/>
                                        <p:tgtEl>
                                          <p:spTgt spid="673907"/>
                                        </p:tgtEl>
                                        <p:attrNameLst>
                                          <p:attrName>ppt_h</p:attrName>
                                        </p:attrNameLst>
                                      </p:cBhvr>
                                      <p:tavLst>
                                        <p:tav tm="0">
                                          <p:val>
                                            <p:strVal val="ppt_h"/>
                                          </p:val>
                                        </p:tav>
                                        <p:tav tm="100000">
                                          <p:val>
                                            <p:fltVal val="0"/>
                                          </p:val>
                                        </p:tav>
                                      </p:tavLst>
                                    </p:anim>
                                    <p:animEffect transition="out" filter="fade">
                                      <p:cBhvr>
                                        <p:cTn id="46" dur="500"/>
                                        <p:tgtEl>
                                          <p:spTgt spid="673907"/>
                                        </p:tgtEl>
                                      </p:cBhvr>
                                    </p:animEffect>
                                    <p:set>
                                      <p:cBhvr>
                                        <p:cTn id="47" dur="1" fill="hold">
                                          <p:stCondLst>
                                            <p:cond delay="499"/>
                                          </p:stCondLst>
                                        </p:cTn>
                                        <p:tgtEl>
                                          <p:spTgt spid="673907"/>
                                        </p:tgtEl>
                                        <p:attrNameLst>
                                          <p:attrName>style.visibility</p:attrName>
                                        </p:attrNameLst>
                                      </p:cBhvr>
                                      <p:to>
                                        <p:strVal val="hidden"/>
                                      </p:to>
                                    </p:set>
                                  </p:childTnLst>
                                </p:cTn>
                              </p:par>
                            </p:childTnLst>
                          </p:cTn>
                        </p:par>
                        <p:par>
                          <p:cTn id="48" fill="hold">
                            <p:stCondLst>
                              <p:cond delay="500"/>
                            </p:stCondLst>
                            <p:childTnLst>
                              <p:par>
                                <p:cTn id="49" presetID="1" presetClass="exit" presetSubtype="0" fill="hold" grpId="0" nodeType="afterEffect">
                                  <p:stCondLst>
                                    <p:cond delay="0"/>
                                  </p:stCondLst>
                                  <p:childTnLst>
                                    <p:set>
                                      <p:cBhvr>
                                        <p:cTn id="50" dur="1" fill="hold">
                                          <p:stCondLst>
                                            <p:cond delay="0"/>
                                          </p:stCondLst>
                                        </p:cTn>
                                        <p:tgtEl>
                                          <p:spTgt spid="673896"/>
                                        </p:tgtEl>
                                        <p:attrNameLst>
                                          <p:attrName>style.visibility</p:attrName>
                                        </p:attrNameLst>
                                      </p:cBhvr>
                                      <p:to>
                                        <p:strVal val="hidden"/>
                                      </p:to>
                                    </p:set>
                                  </p:childTnLst>
                                </p:cTn>
                              </p:par>
                            </p:childTnLst>
                          </p:cTn>
                        </p:par>
                        <p:par>
                          <p:cTn id="51" fill="hold">
                            <p:stCondLst>
                              <p:cond delay="500"/>
                            </p:stCondLst>
                            <p:childTnLst>
                              <p:par>
                                <p:cTn id="52" presetID="1" presetClass="entr" presetSubtype="0" fill="hold" grpId="1" nodeType="afterEffect">
                                  <p:stCondLst>
                                    <p:cond delay="0"/>
                                  </p:stCondLst>
                                  <p:childTnLst>
                                    <p:set>
                                      <p:cBhvr>
                                        <p:cTn id="53" dur="1" fill="hold">
                                          <p:stCondLst>
                                            <p:cond delay="0"/>
                                          </p:stCondLst>
                                        </p:cTn>
                                        <p:tgtEl>
                                          <p:spTgt spid="6738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796" grpId="0"/>
      <p:bldP spid="673797" grpId="0" animBg="1"/>
      <p:bldP spid="673885" grpId="0"/>
      <p:bldP spid="673820" grpId="0" animBg="1"/>
      <p:bldP spid="673819" grpId="0"/>
      <p:bldP spid="673886" grpId="0" animBg="1"/>
      <p:bldP spid="673896" grpId="0"/>
      <p:bldP spid="673897" grpId="1"/>
      <p:bldP spid="673905" grpId="0" animBg="1"/>
      <p:bldP spid="673906" grpId="0" animBg="1"/>
      <p:bldP spid="673908" grpId="0" animBg="1"/>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43" name="Rectangle 3"/>
          <p:cNvSpPr>
            <a:spLocks noGrp="1" noChangeArrowheads="1"/>
          </p:cNvSpPr>
          <p:nvPr>
            <p:ph type="title"/>
          </p:nvPr>
        </p:nvSpPr>
        <p:spPr>
          <a:xfrm>
            <a:off x="0" y="76200"/>
            <a:ext cx="9144000" cy="1143000"/>
          </a:xfrm>
          <a:noFill/>
          <a:ln/>
        </p:spPr>
        <p:txBody>
          <a:bodyPr/>
          <a:lstStyle/>
          <a:p>
            <a:r>
              <a:rPr lang="en-US" sz="4000" dirty="0">
                <a:solidFill>
                  <a:srgbClr val="FF0000"/>
                </a:solidFill>
              </a:rPr>
              <a:t>Tracing the List-Based Queue</a:t>
            </a:r>
          </a:p>
        </p:txBody>
      </p:sp>
      <p:grpSp>
        <p:nvGrpSpPr>
          <p:cNvPr id="81" name="Group 80"/>
          <p:cNvGrpSpPr/>
          <p:nvPr/>
        </p:nvGrpSpPr>
        <p:grpSpPr>
          <a:xfrm>
            <a:off x="1447800" y="5583465"/>
            <a:ext cx="1828800" cy="704850"/>
            <a:chOff x="1447800" y="5583465"/>
            <a:chExt cx="1828800" cy="704850"/>
          </a:xfrm>
        </p:grpSpPr>
        <p:sp>
          <p:nvSpPr>
            <p:cNvPr id="675963" name="Text Box 123"/>
            <p:cNvSpPr txBox="1">
              <a:spLocks noChangeArrowheads="1"/>
            </p:cNvSpPr>
            <p:nvPr/>
          </p:nvSpPr>
          <p:spPr bwMode="auto">
            <a:xfrm>
              <a:off x="1524000" y="558346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cp</a:t>
              </a:r>
              <a:endParaRPr lang="en-US" sz="1600" dirty="0">
                <a:latin typeface="Courier New" charset="0"/>
              </a:endParaRPr>
            </a:p>
          </p:txBody>
        </p:sp>
        <p:sp>
          <p:nvSpPr>
            <p:cNvPr id="675964" name="Rectangle 124"/>
            <p:cNvSpPr>
              <a:spLocks noChangeArrowheads="1"/>
            </p:cNvSpPr>
            <p:nvPr/>
          </p:nvSpPr>
          <p:spPr bwMode="auto">
            <a:xfrm>
              <a:off x="2260600" y="561975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4" name="Text Box 123"/>
            <p:cNvSpPr txBox="1">
              <a:spLocks noChangeArrowheads="1"/>
            </p:cNvSpPr>
            <p:nvPr/>
          </p:nvSpPr>
          <p:spPr bwMode="auto">
            <a:xfrm>
              <a:off x="1447800" y="5906710"/>
              <a:ext cx="838200" cy="338554"/>
            </a:xfrm>
            <a:prstGeom prst="rect">
              <a:avLst/>
            </a:prstGeom>
            <a:noFill/>
            <a:ln w="9525">
              <a:noFill/>
              <a:miter lim="800000"/>
              <a:headEnd/>
              <a:tailEnd/>
            </a:ln>
            <a:effectLst/>
          </p:spPr>
          <p:txBody>
            <a:bodyPr wrap="square">
              <a:prstTxWarp prst="textNoShape">
                <a:avLst/>
              </a:prstTxWarp>
              <a:spAutoFit/>
            </a:bodyPr>
            <a:lstStyle/>
            <a:p>
              <a:pPr algn="r">
                <a:spcBef>
                  <a:spcPct val="50000"/>
                </a:spcBef>
              </a:pPr>
              <a:r>
                <a:rPr lang="en-US" sz="1600" dirty="0" smtClean="0">
                  <a:latin typeface="Courier New" charset="0"/>
                </a:rPr>
                <a:t>value</a:t>
              </a:r>
              <a:endParaRPr lang="en-US" sz="1600" dirty="0">
                <a:latin typeface="Courier New" charset="0"/>
              </a:endParaRPr>
            </a:p>
          </p:txBody>
        </p:sp>
        <p:sp>
          <p:nvSpPr>
            <p:cNvPr id="75" name="Rectangle 124"/>
            <p:cNvSpPr>
              <a:spLocks noChangeArrowheads="1"/>
            </p:cNvSpPr>
            <p:nvPr/>
          </p:nvSpPr>
          <p:spPr bwMode="auto">
            <a:xfrm>
              <a:off x="2260600" y="5934456"/>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 name="Text Box 83"/>
            <p:cNvSpPr txBox="1">
              <a:spLocks noChangeArrowheads="1"/>
            </p:cNvSpPr>
            <p:nvPr/>
          </p:nvSpPr>
          <p:spPr bwMode="auto">
            <a:xfrm>
              <a:off x="2310190" y="5831115"/>
              <a:ext cx="865187"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smtClean="0">
                  <a:latin typeface="Courier New" charset="0"/>
                </a:rPr>
                <a:t>A</a:t>
              </a:r>
              <a:endParaRPr lang="en-US" sz="2400" dirty="0">
                <a:latin typeface="Courier New" charset="0"/>
              </a:endParaRPr>
            </a:p>
          </p:txBody>
        </p:sp>
      </p:grpSp>
      <p:sp>
        <p:nvSpPr>
          <p:cNvPr id="675975" name="Rectangle 135"/>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75906" name="Group 66"/>
          <p:cNvGrpSpPr>
            <a:grpSpLocks/>
          </p:cNvGrpSpPr>
          <p:nvPr/>
        </p:nvGrpSpPr>
        <p:grpSpPr bwMode="auto">
          <a:xfrm>
            <a:off x="5524500" y="5219700"/>
            <a:ext cx="838200" cy="317500"/>
            <a:chOff x="2880" y="3648"/>
            <a:chExt cx="528" cy="200"/>
          </a:xfrm>
        </p:grpSpPr>
        <p:sp>
          <p:nvSpPr>
            <p:cNvPr id="675907" name="Rectangle 67"/>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908" name="Line 68"/>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75842" name="Rectangle 2"/>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844" name="Text Box 4"/>
          <p:cNvSpPr txBox="1">
            <a:spLocks noChangeArrowheads="1"/>
          </p:cNvSpPr>
          <p:nvPr/>
        </p:nvSpPr>
        <p:spPr bwMode="auto">
          <a:xfrm>
            <a:off x="1524000" y="43071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75845" name="Rectangle 5"/>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75846" name="AutoShape 6"/>
          <p:cNvCxnSpPr>
            <a:cxnSpLocks noChangeShapeType="1"/>
            <a:stCxn id="675864" idx="6"/>
          </p:cNvCxnSpPr>
          <p:nvPr/>
        </p:nvCxnSpPr>
        <p:spPr bwMode="auto">
          <a:xfrm>
            <a:off x="3200400" y="4510088"/>
            <a:ext cx="2324100" cy="498475"/>
          </a:xfrm>
          <a:prstGeom prst="bentConnector3">
            <a:avLst>
              <a:gd name="adj1" fmla="val 60384"/>
            </a:avLst>
          </a:prstGeom>
          <a:noFill/>
          <a:ln w="9525">
            <a:solidFill>
              <a:schemeClr val="tx1"/>
            </a:solidFill>
            <a:miter lim="800000"/>
            <a:headEnd/>
            <a:tailEnd type="triangle" w="med" len="med"/>
          </a:ln>
          <a:effectLst/>
        </p:spPr>
      </p:cxnSp>
      <p:sp>
        <p:nvSpPr>
          <p:cNvPr id="675847" name="Text Box 7"/>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75848" name="Text Box 8"/>
          <p:cNvSpPr txBox="1">
            <a:spLocks noChangeArrowheads="1"/>
          </p:cNvSpPr>
          <p:nvPr/>
        </p:nvSpPr>
        <p:spPr bwMode="auto">
          <a:xfrm>
            <a:off x="1447800" y="4942115"/>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75849" name="Text Box 9"/>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75850" name="Rectangle 10"/>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851" name="Text Box 11"/>
          <p:cNvSpPr txBox="1">
            <a:spLocks noChangeArrowheads="1"/>
          </p:cNvSpPr>
          <p:nvPr/>
        </p:nvSpPr>
        <p:spPr bwMode="auto">
          <a:xfrm>
            <a:off x="1524000" y="46246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75852" name="Rectangle 12"/>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853" name="Text Box 13"/>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75854" name="Text Box 14"/>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75855" name="Text Box 15"/>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75856" name="Text Box 16"/>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75860" name="Text Box 20"/>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75864" name="Oval 24"/>
          <p:cNvSpPr>
            <a:spLocks noChangeArrowheads="1"/>
          </p:cNvSpPr>
          <p:nvPr/>
        </p:nvSpPr>
        <p:spPr bwMode="auto">
          <a:xfrm>
            <a:off x="3125788" y="44719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75865" name="Group 25"/>
          <p:cNvGrpSpPr>
            <a:grpSpLocks/>
          </p:cNvGrpSpPr>
          <p:nvPr/>
        </p:nvGrpSpPr>
        <p:grpSpPr bwMode="auto">
          <a:xfrm>
            <a:off x="2297115" y="4319588"/>
            <a:ext cx="784226" cy="336550"/>
            <a:chOff x="1303" y="3361"/>
            <a:chExt cx="494" cy="212"/>
          </a:xfrm>
        </p:grpSpPr>
        <p:sp>
          <p:nvSpPr>
            <p:cNvPr id="675866" name="Rectangle 2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5867" name="Text Box 27"/>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75868" name="Group 28"/>
          <p:cNvGrpSpPr>
            <a:grpSpLocks/>
          </p:cNvGrpSpPr>
          <p:nvPr/>
        </p:nvGrpSpPr>
        <p:grpSpPr bwMode="auto">
          <a:xfrm>
            <a:off x="2260600" y="4660900"/>
            <a:ext cx="711200" cy="336550"/>
            <a:chOff x="1280" y="3376"/>
            <a:chExt cx="448" cy="212"/>
          </a:xfrm>
        </p:grpSpPr>
        <p:sp>
          <p:nvSpPr>
            <p:cNvPr id="675869" name="Rectangle 29"/>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5870" name="Text Box 30"/>
            <p:cNvSpPr txBox="1">
              <a:spLocks noChangeArrowheads="1"/>
            </p:cNvSpPr>
            <p:nvPr/>
          </p:nvSpPr>
          <p:spPr bwMode="auto">
            <a:xfrm>
              <a:off x="1280" y="3376"/>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75871" name="Oval 31"/>
          <p:cNvSpPr>
            <a:spLocks noChangeArrowheads="1"/>
          </p:cNvSpPr>
          <p:nvPr/>
        </p:nvSpPr>
        <p:spPr bwMode="auto">
          <a:xfrm>
            <a:off x="3125788" y="47894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75872" name="Group 32"/>
          <p:cNvGrpSpPr>
            <a:grpSpLocks/>
          </p:cNvGrpSpPr>
          <p:nvPr/>
        </p:nvGrpSpPr>
        <p:grpSpPr bwMode="auto">
          <a:xfrm>
            <a:off x="2297115" y="4637088"/>
            <a:ext cx="784226" cy="336550"/>
            <a:chOff x="1303" y="3361"/>
            <a:chExt cx="494" cy="212"/>
          </a:xfrm>
        </p:grpSpPr>
        <p:sp>
          <p:nvSpPr>
            <p:cNvPr id="675873" name="Rectangle 33"/>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5874" name="Text Box 34"/>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sp>
        <p:nvSpPr>
          <p:cNvPr id="675875" name="Rectangle 35"/>
          <p:cNvSpPr>
            <a:spLocks noChangeArrowheads="1"/>
          </p:cNvSpPr>
          <p:nvPr/>
        </p:nvSpPr>
        <p:spPr bwMode="auto">
          <a:xfrm>
            <a:off x="5524500" y="4902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876" name="Text Box 36"/>
          <p:cNvSpPr txBox="1">
            <a:spLocks noChangeArrowheads="1"/>
          </p:cNvSpPr>
          <p:nvPr/>
        </p:nvSpPr>
        <p:spPr bwMode="auto">
          <a:xfrm>
            <a:off x="6299200" y="4903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1000</a:t>
            </a:r>
          </a:p>
        </p:txBody>
      </p:sp>
      <p:sp>
        <p:nvSpPr>
          <p:cNvPr id="675882" name="Text Box 42"/>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cxnSp>
        <p:nvCxnSpPr>
          <p:cNvPr id="675893" name="AutoShape 53"/>
          <p:cNvCxnSpPr>
            <a:cxnSpLocks noChangeShapeType="1"/>
            <a:stCxn id="675871" idx="6"/>
          </p:cNvCxnSpPr>
          <p:nvPr/>
        </p:nvCxnSpPr>
        <p:spPr bwMode="auto">
          <a:xfrm>
            <a:off x="3200400" y="4827588"/>
            <a:ext cx="2324100" cy="249237"/>
          </a:xfrm>
          <a:prstGeom prst="bentConnector3">
            <a:avLst>
              <a:gd name="adj1" fmla="val 35449"/>
            </a:avLst>
          </a:prstGeom>
          <a:noFill/>
          <a:ln w="9525">
            <a:solidFill>
              <a:schemeClr val="tx1"/>
            </a:solidFill>
            <a:miter lim="800000"/>
            <a:headEnd/>
            <a:tailEnd type="triangle" w="med" len="med"/>
          </a:ln>
          <a:effectLst/>
        </p:spPr>
      </p:cxnSp>
      <p:sp>
        <p:nvSpPr>
          <p:cNvPr id="675898" name="Rectangle 58"/>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75901" name="Rectangle 61"/>
          <p:cNvSpPr>
            <a:spLocks noChangeArrowheads="1"/>
          </p:cNvSpPr>
          <p:nvPr/>
        </p:nvSpPr>
        <p:spPr bwMode="auto">
          <a:xfrm>
            <a:off x="5524500" y="49022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75915" name="Group 75"/>
          <p:cNvGrpSpPr>
            <a:grpSpLocks/>
          </p:cNvGrpSpPr>
          <p:nvPr/>
        </p:nvGrpSpPr>
        <p:grpSpPr bwMode="auto">
          <a:xfrm>
            <a:off x="2260600" y="4660900"/>
            <a:ext cx="1016000" cy="317500"/>
            <a:chOff x="1296" y="2640"/>
            <a:chExt cx="640" cy="200"/>
          </a:xfrm>
        </p:grpSpPr>
        <p:sp>
          <p:nvSpPr>
            <p:cNvPr id="675916" name="Rectangle 76"/>
            <p:cNvSpPr>
              <a:spLocks noChangeArrowheads="1"/>
            </p:cNvSpPr>
            <p:nvPr/>
          </p:nvSpPr>
          <p:spPr bwMode="auto">
            <a:xfrm>
              <a:off x="1296" y="2640"/>
              <a:ext cx="640"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917" name="Line 77"/>
            <p:cNvSpPr>
              <a:spLocks noChangeShapeType="1"/>
            </p:cNvSpPr>
            <p:nvPr/>
          </p:nvSpPr>
          <p:spPr bwMode="auto">
            <a:xfrm flipV="1">
              <a:off x="1296" y="2647"/>
              <a:ext cx="640" cy="19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75918" name="Group 78"/>
          <p:cNvGrpSpPr>
            <a:grpSpLocks/>
          </p:cNvGrpSpPr>
          <p:nvPr/>
        </p:nvGrpSpPr>
        <p:grpSpPr bwMode="auto">
          <a:xfrm>
            <a:off x="2260600" y="4343400"/>
            <a:ext cx="1016000" cy="317500"/>
            <a:chOff x="1296" y="2640"/>
            <a:chExt cx="640" cy="200"/>
          </a:xfrm>
        </p:grpSpPr>
        <p:sp>
          <p:nvSpPr>
            <p:cNvPr id="675919" name="Rectangle 79"/>
            <p:cNvSpPr>
              <a:spLocks noChangeArrowheads="1"/>
            </p:cNvSpPr>
            <p:nvPr/>
          </p:nvSpPr>
          <p:spPr bwMode="auto">
            <a:xfrm>
              <a:off x="1296" y="2640"/>
              <a:ext cx="640"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920" name="Line 80"/>
            <p:cNvSpPr>
              <a:spLocks noChangeShapeType="1"/>
            </p:cNvSpPr>
            <p:nvPr/>
          </p:nvSpPr>
          <p:spPr bwMode="auto">
            <a:xfrm flipV="1">
              <a:off x="1296" y="2647"/>
              <a:ext cx="640" cy="19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75921" name="Group 81"/>
          <p:cNvGrpSpPr>
            <a:grpSpLocks/>
          </p:cNvGrpSpPr>
          <p:nvPr/>
        </p:nvGrpSpPr>
        <p:grpSpPr bwMode="auto">
          <a:xfrm>
            <a:off x="5510213" y="4803776"/>
            <a:ext cx="865187" cy="457200"/>
            <a:chOff x="3087" y="3026"/>
            <a:chExt cx="545" cy="288"/>
          </a:xfrm>
          <a:noFill/>
        </p:grpSpPr>
        <p:sp>
          <p:nvSpPr>
            <p:cNvPr id="675922" name="Rectangle 82"/>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75923" name="Text Box 83"/>
            <p:cNvSpPr txBox="1">
              <a:spLocks noChangeArrowheads="1"/>
            </p:cNvSpPr>
            <p:nvPr/>
          </p:nvSpPr>
          <p:spPr bwMode="auto">
            <a:xfrm>
              <a:off x="3087" y="3026"/>
              <a:ext cx="545" cy="288"/>
            </a:xfrm>
            <a:prstGeom prst="rect">
              <a:avLst/>
            </a:prstGeom>
            <a:grpFill/>
            <a:ln w="9525">
              <a:noFill/>
              <a:miter lim="800000"/>
              <a:headEnd/>
              <a:tailEnd/>
            </a:ln>
            <a:effectLst/>
          </p:spPr>
          <p:txBody>
            <a:bodyPr>
              <a:prstTxWarp prst="textNoShape">
                <a:avLst/>
              </a:prstTxWarp>
              <a:spAutoFit/>
            </a:bodyPr>
            <a:lstStyle/>
            <a:p>
              <a:pPr algn="ctr">
                <a:spcBef>
                  <a:spcPct val="50000"/>
                </a:spcBef>
              </a:pPr>
              <a:r>
                <a:rPr lang="en-US" sz="2400" dirty="0">
                  <a:noFill/>
                  <a:latin typeface="Courier New" charset="0"/>
                </a:rPr>
                <a:t>A</a:t>
              </a:r>
            </a:p>
          </p:txBody>
        </p:sp>
      </p:grpSp>
      <p:grpSp>
        <p:nvGrpSpPr>
          <p:cNvPr id="675973" name="Group 133"/>
          <p:cNvGrpSpPr>
            <a:grpSpLocks/>
          </p:cNvGrpSpPr>
          <p:nvPr/>
        </p:nvGrpSpPr>
        <p:grpSpPr bwMode="auto">
          <a:xfrm>
            <a:off x="4267200" y="1219200"/>
            <a:ext cx="4462463" cy="2922588"/>
            <a:chOff x="2688" y="768"/>
            <a:chExt cx="2811" cy="1841"/>
          </a:xfrm>
        </p:grpSpPr>
        <p:sp>
          <p:nvSpPr>
            <p:cNvPr id="675934" name="Rectangle 94"/>
            <p:cNvSpPr>
              <a:spLocks noChangeArrowheads="1"/>
            </p:cNvSpPr>
            <p:nvPr/>
          </p:nvSpPr>
          <p:spPr bwMode="auto">
            <a:xfrm>
              <a:off x="2688" y="768"/>
              <a:ext cx="2784" cy="172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935" name="Text Box 95"/>
            <p:cNvSpPr txBox="1">
              <a:spLocks noChangeArrowheads="1"/>
            </p:cNvSpPr>
            <p:nvPr/>
          </p:nvSpPr>
          <p:spPr bwMode="auto">
            <a:xfrm>
              <a:off x="2736" y="787"/>
              <a:ext cx="2763" cy="1822"/>
            </a:xfrm>
            <a:prstGeom prst="rect">
              <a:avLst/>
            </a:prstGeom>
            <a:noFill/>
            <a:ln w="9525">
              <a:noFill/>
              <a:miter lim="800000"/>
              <a:headEnd/>
              <a:tailEnd/>
            </a:ln>
            <a:effectLst/>
          </p:spPr>
          <p:txBody>
            <a:bodyPr wrap="none">
              <a:prstTxWarp prst="textNoShape">
                <a:avLst/>
              </a:prstTxWarp>
              <a:spAutoFit/>
            </a:bodyPr>
            <a:lstStyle/>
            <a:p>
              <a:r>
                <a:rPr lang="en-US" dirty="0">
                  <a:latin typeface="Courier New" charset="0"/>
                </a:rPr>
                <a:t>template ... </a:t>
              </a:r>
              <a:r>
                <a:rPr lang="en-US" dirty="0" err="1">
                  <a:latin typeface="Courier New" charset="0"/>
                </a:rPr>
                <a:t>enqueue</a:t>
              </a:r>
              <a:r>
                <a:rPr lang="en-US" dirty="0" err="1" smtClean="0">
                  <a:latin typeface="Courier New" charset="0"/>
                </a:rPr>
                <a:t>(ValueType</a:t>
              </a:r>
              <a:r>
                <a:rPr lang="en-US" dirty="0" smtClean="0">
                  <a:latin typeface="Courier New" charset="0"/>
                </a:rPr>
                <a:t> value) </a:t>
              </a:r>
              <a:r>
                <a:rPr lang="en-US" dirty="0">
                  <a:latin typeface="Courier New" charset="0"/>
                </a:rPr>
                <a:t>{</a:t>
              </a:r>
            </a:p>
            <a:p>
              <a:r>
                <a:rPr lang="en-US" dirty="0">
                  <a:latin typeface="Courier New" charset="0"/>
                </a:rPr>
                <a:t>  </a:t>
              </a:r>
              <a:r>
                <a:rPr lang="en-US" dirty="0" smtClean="0">
                  <a:latin typeface="Courier New" charset="0"/>
                </a:rPr>
                <a:t> Cell *cp </a:t>
              </a:r>
              <a:r>
                <a:rPr lang="en-US" dirty="0">
                  <a:latin typeface="Courier New" charset="0"/>
                </a:rPr>
                <a:t>= new</a:t>
              </a:r>
              <a:r>
                <a:rPr lang="en-US" dirty="0" smtClean="0">
                  <a:latin typeface="Courier New" charset="0"/>
                </a:rPr>
                <a:t> Cell;</a:t>
              </a:r>
              <a:endParaRPr lang="en-US" dirty="0">
                <a:latin typeface="Courier New" charset="0"/>
              </a:endParaRPr>
            </a:p>
            <a:p>
              <a:r>
                <a:rPr lang="en-US" dirty="0">
                  <a:latin typeface="Courier New" charset="0"/>
                </a:rPr>
                <a:t>  </a:t>
              </a:r>
              <a:r>
                <a:rPr lang="en-US" dirty="0" smtClean="0">
                  <a:latin typeface="Courier New" charset="0"/>
                </a:rPr>
                <a:t> cp-</a:t>
              </a:r>
              <a:r>
                <a:rPr lang="en-US" dirty="0">
                  <a:latin typeface="Courier New" charset="0"/>
                </a:rPr>
                <a:t>&gt;data =</a:t>
              </a:r>
              <a:r>
                <a:rPr lang="en-US" dirty="0" smtClean="0">
                  <a:latin typeface="Courier New" charset="0"/>
                </a:rPr>
                <a:t> value;</a:t>
              </a:r>
              <a:endParaRPr lang="en-US" dirty="0">
                <a:latin typeface="Courier New" charset="0"/>
              </a:endParaRPr>
            </a:p>
            <a:p>
              <a:r>
                <a:rPr lang="en-US" dirty="0">
                  <a:latin typeface="Courier New" charset="0"/>
                </a:rPr>
                <a:t>  </a:t>
              </a:r>
              <a:r>
                <a:rPr lang="en-US" dirty="0" smtClean="0">
                  <a:latin typeface="Courier New" charset="0"/>
                </a:rPr>
                <a:t> cp-</a:t>
              </a:r>
              <a:r>
                <a:rPr lang="en-US" dirty="0">
                  <a:latin typeface="Courier New" charset="0"/>
                </a:rPr>
                <a:t>&gt;link = NULL;</a:t>
              </a:r>
            </a:p>
            <a:p>
              <a:r>
                <a:rPr lang="en-US" dirty="0">
                  <a:latin typeface="Courier New" charset="0"/>
                </a:rPr>
                <a:t>   if (head == NULL) {</a:t>
              </a:r>
            </a:p>
            <a:p>
              <a:r>
                <a:rPr lang="en-US" dirty="0">
                  <a:latin typeface="Courier New" charset="0"/>
                </a:rPr>
                <a:t>      head =</a:t>
              </a:r>
              <a:r>
                <a:rPr lang="en-US" dirty="0" smtClean="0">
                  <a:latin typeface="Courier New" charset="0"/>
                </a:rPr>
                <a:t> cp;</a:t>
              </a:r>
              <a:endParaRPr lang="en-US" dirty="0">
                <a:latin typeface="Courier New" charset="0"/>
              </a:endParaRPr>
            </a:p>
            <a:p>
              <a:r>
                <a:rPr lang="en-US" dirty="0">
                  <a:latin typeface="Courier New" charset="0"/>
                </a:rPr>
                <a:t>   } else {</a:t>
              </a:r>
            </a:p>
            <a:p>
              <a:r>
                <a:rPr lang="en-US" dirty="0">
                  <a:latin typeface="Courier New" charset="0"/>
                </a:rPr>
                <a:t>      tail-&gt;link =</a:t>
              </a:r>
              <a:r>
                <a:rPr lang="en-US" dirty="0" smtClean="0">
                  <a:latin typeface="Courier New" charset="0"/>
                </a:rPr>
                <a:t> cp;</a:t>
              </a:r>
              <a:endParaRPr lang="en-US" dirty="0">
                <a:latin typeface="Courier New" charset="0"/>
              </a:endParaRPr>
            </a:p>
            <a:p>
              <a:r>
                <a:rPr lang="en-US" dirty="0">
                  <a:latin typeface="Courier New" charset="0"/>
                </a:rPr>
                <a:t>   }</a:t>
              </a:r>
            </a:p>
            <a:p>
              <a:r>
                <a:rPr lang="en-US" dirty="0">
                  <a:latin typeface="Courier New" charset="0"/>
                </a:rPr>
                <a:t>   tail =</a:t>
              </a:r>
              <a:r>
                <a:rPr lang="en-US" dirty="0" smtClean="0">
                  <a:latin typeface="Courier New" charset="0"/>
                </a:rPr>
                <a:t> cp;</a:t>
              </a:r>
              <a:endParaRPr lang="en-US" dirty="0">
                <a:latin typeface="Courier New" charset="0"/>
              </a:endParaRPr>
            </a:p>
            <a:p>
              <a:r>
                <a:rPr lang="en-US" dirty="0">
                  <a:latin typeface="Courier New" charset="0"/>
                </a:rPr>
                <a:t>   count++;</a:t>
              </a:r>
            </a:p>
            <a:p>
              <a:r>
                <a:rPr lang="en-US" dirty="0">
                  <a:latin typeface="Courier New" charset="0"/>
                </a:rPr>
                <a:t>}</a:t>
              </a:r>
            </a:p>
            <a:p>
              <a:endParaRPr lang="en-US" dirty="0">
                <a:latin typeface="Courier New" charset="0"/>
              </a:endParaRPr>
            </a:p>
          </p:txBody>
        </p:sp>
      </p:grpSp>
      <p:grpSp>
        <p:nvGrpSpPr>
          <p:cNvPr id="675936" name="Group 96"/>
          <p:cNvGrpSpPr>
            <a:grpSpLocks/>
          </p:cNvGrpSpPr>
          <p:nvPr/>
        </p:nvGrpSpPr>
        <p:grpSpPr bwMode="auto">
          <a:xfrm>
            <a:off x="2260600" y="4929187"/>
            <a:ext cx="1016000" cy="366713"/>
            <a:chOff x="1424" y="3105"/>
            <a:chExt cx="640" cy="231"/>
          </a:xfrm>
        </p:grpSpPr>
        <p:sp>
          <p:nvSpPr>
            <p:cNvPr id="675937" name="Rectangle 97"/>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5938" name="Text Box 98"/>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0</a:t>
              </a:r>
              <a:endParaRPr lang="en-US" sz="1600" dirty="0">
                <a:latin typeface="Courier New" charset="0"/>
              </a:endParaRPr>
            </a:p>
          </p:txBody>
        </p:sp>
      </p:grpSp>
      <p:grpSp>
        <p:nvGrpSpPr>
          <p:cNvPr id="675939" name="Group 99"/>
          <p:cNvGrpSpPr>
            <a:grpSpLocks/>
          </p:cNvGrpSpPr>
          <p:nvPr/>
        </p:nvGrpSpPr>
        <p:grpSpPr bwMode="auto">
          <a:xfrm>
            <a:off x="2260600" y="4929187"/>
            <a:ext cx="1016000" cy="366713"/>
            <a:chOff x="1424" y="3105"/>
            <a:chExt cx="640" cy="231"/>
          </a:xfrm>
        </p:grpSpPr>
        <p:sp>
          <p:nvSpPr>
            <p:cNvPr id="675940" name="Rectangle 100"/>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5941" name="Text Box 101"/>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1</a:t>
              </a:r>
              <a:endParaRPr lang="en-US" sz="1600" dirty="0">
                <a:latin typeface="Courier New" charset="0"/>
              </a:endParaRPr>
            </a:p>
          </p:txBody>
        </p:sp>
      </p:grpSp>
      <p:sp>
        <p:nvSpPr>
          <p:cNvPr id="675946" name="Text Box 106"/>
          <p:cNvSpPr txBox="1">
            <a:spLocks noChangeArrowheads="1"/>
          </p:cNvSpPr>
          <p:nvPr/>
        </p:nvSpPr>
        <p:spPr bwMode="auto">
          <a:xfrm>
            <a:off x="609600" y="1556355"/>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75947" name="Text Box 107"/>
          <p:cNvSpPr txBox="1">
            <a:spLocks noChangeArrowheads="1"/>
          </p:cNvSpPr>
          <p:nvPr/>
        </p:nvSpPr>
        <p:spPr bwMode="auto">
          <a:xfrm>
            <a:off x="609600" y="1802418"/>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75953" name="Rectangle 113"/>
          <p:cNvSpPr>
            <a:spLocks noChangeArrowheads="1"/>
          </p:cNvSpPr>
          <p:nvPr/>
        </p:nvSpPr>
        <p:spPr bwMode="auto">
          <a:xfrm>
            <a:off x="4714875" y="1535113"/>
            <a:ext cx="2219325"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56" name="Rectangle 116"/>
          <p:cNvSpPr>
            <a:spLocks noChangeArrowheads="1"/>
          </p:cNvSpPr>
          <p:nvPr/>
        </p:nvSpPr>
        <p:spPr bwMode="auto">
          <a:xfrm>
            <a:off x="4714875" y="1743075"/>
            <a:ext cx="19145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57" name="Rectangle 117"/>
          <p:cNvSpPr>
            <a:spLocks noChangeArrowheads="1"/>
          </p:cNvSpPr>
          <p:nvPr/>
        </p:nvSpPr>
        <p:spPr bwMode="auto">
          <a:xfrm>
            <a:off x="4714875" y="1951038"/>
            <a:ext cx="1838325"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58" name="Rectangle 118"/>
          <p:cNvSpPr>
            <a:spLocks noChangeArrowheads="1"/>
          </p:cNvSpPr>
          <p:nvPr/>
        </p:nvSpPr>
        <p:spPr bwMode="auto">
          <a:xfrm>
            <a:off x="4714875" y="2159000"/>
            <a:ext cx="21050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59" name="Rectangle 119"/>
          <p:cNvSpPr>
            <a:spLocks noChangeArrowheads="1"/>
          </p:cNvSpPr>
          <p:nvPr/>
        </p:nvSpPr>
        <p:spPr bwMode="auto">
          <a:xfrm>
            <a:off x="4981575" y="2379663"/>
            <a:ext cx="1190625"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60" name="Rectangle 120"/>
          <p:cNvSpPr>
            <a:spLocks noChangeArrowheads="1"/>
          </p:cNvSpPr>
          <p:nvPr/>
        </p:nvSpPr>
        <p:spPr bwMode="auto">
          <a:xfrm>
            <a:off x="4714875" y="3228975"/>
            <a:ext cx="11525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61" name="Rectangle 121"/>
          <p:cNvSpPr>
            <a:spLocks noChangeArrowheads="1"/>
          </p:cNvSpPr>
          <p:nvPr/>
        </p:nvSpPr>
        <p:spPr bwMode="auto">
          <a:xfrm>
            <a:off x="4714875" y="3436938"/>
            <a:ext cx="930275"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62" name="Rectangle 122"/>
          <p:cNvSpPr>
            <a:spLocks noChangeArrowheads="1"/>
          </p:cNvSpPr>
          <p:nvPr/>
        </p:nvSpPr>
        <p:spPr bwMode="auto">
          <a:xfrm>
            <a:off x="4406900" y="3663950"/>
            <a:ext cx="176213"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75965" name="Oval 125"/>
          <p:cNvSpPr>
            <a:spLocks noChangeArrowheads="1"/>
          </p:cNvSpPr>
          <p:nvPr/>
        </p:nvSpPr>
        <p:spPr bwMode="auto">
          <a:xfrm>
            <a:off x="3125788" y="574833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75966" name="Group 126"/>
          <p:cNvGrpSpPr>
            <a:grpSpLocks/>
          </p:cNvGrpSpPr>
          <p:nvPr/>
        </p:nvGrpSpPr>
        <p:grpSpPr bwMode="auto">
          <a:xfrm>
            <a:off x="2297116" y="5583238"/>
            <a:ext cx="795339" cy="336550"/>
            <a:chOff x="1303" y="3353"/>
            <a:chExt cx="501" cy="212"/>
          </a:xfrm>
        </p:grpSpPr>
        <p:sp>
          <p:nvSpPr>
            <p:cNvPr id="675967" name="Rectangle 127"/>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75968" name="Text Box 128"/>
            <p:cNvSpPr txBox="1">
              <a:spLocks noChangeArrowheads="1"/>
            </p:cNvSpPr>
            <p:nvPr/>
          </p:nvSpPr>
          <p:spPr bwMode="auto">
            <a:xfrm>
              <a:off x="1356"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cxnSp>
        <p:nvCxnSpPr>
          <p:cNvPr id="675972" name="AutoShape 132"/>
          <p:cNvCxnSpPr>
            <a:cxnSpLocks noChangeShapeType="1"/>
            <a:stCxn id="675965" idx="6"/>
            <a:endCxn id="675901" idx="1"/>
          </p:cNvCxnSpPr>
          <p:nvPr/>
        </p:nvCxnSpPr>
        <p:spPr bwMode="auto">
          <a:xfrm flipV="1">
            <a:off x="3200400" y="4948238"/>
            <a:ext cx="2324100" cy="838200"/>
          </a:xfrm>
          <a:prstGeom prst="bentConnector3">
            <a:avLst>
              <a:gd name="adj1" fmla="val 50407"/>
            </a:avLst>
          </a:prstGeom>
          <a:noFill/>
          <a:ln w="9525">
            <a:solidFill>
              <a:schemeClr val="tx1"/>
            </a:solidFill>
            <a:miter lim="800000"/>
            <a:headEnd/>
            <a:tailEnd type="triangle" w="med" len="med"/>
          </a:ln>
          <a:effectLst/>
        </p:spPr>
      </p:cxnSp>
      <p:sp>
        <p:nvSpPr>
          <p:cNvPr id="78" name="Rectangle 82"/>
          <p:cNvSpPr>
            <a:spLocks noChangeArrowheads="1"/>
          </p:cNvSpPr>
          <p:nvPr/>
        </p:nvSpPr>
        <p:spPr bwMode="auto">
          <a:xfrm>
            <a:off x="7454900" y="5080001"/>
            <a:ext cx="533400" cy="290513"/>
          </a:xfrm>
          <a:prstGeom prst="rect">
            <a:avLst/>
          </a:prstGeom>
          <a:noFill/>
          <a:ln w="9525">
            <a:no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675973"/>
                                        </p:tgtEl>
                                        <p:attrNameLst>
                                          <p:attrName>style.visibility</p:attrName>
                                        </p:attrNameLst>
                                      </p:cBhvr>
                                      <p:to>
                                        <p:strVal val="visible"/>
                                      </p:to>
                                    </p:set>
                                    <p:anim calcmode="lin" valueType="num">
                                      <p:cBhvr additive="base">
                                        <p:cTn id="7" dur="500" fill="hold"/>
                                        <p:tgtEl>
                                          <p:spTgt spid="675973"/>
                                        </p:tgtEl>
                                        <p:attrNameLst>
                                          <p:attrName>ppt_x</p:attrName>
                                        </p:attrNameLst>
                                      </p:cBhvr>
                                      <p:tavLst>
                                        <p:tav tm="0">
                                          <p:val>
                                            <p:strVal val="1+#ppt_w/2"/>
                                          </p:val>
                                        </p:tav>
                                        <p:tav tm="100000">
                                          <p:val>
                                            <p:strVal val="#ppt_x"/>
                                          </p:val>
                                        </p:tav>
                                      </p:tavLst>
                                    </p:anim>
                                    <p:anim calcmode="lin" valueType="num">
                                      <p:cBhvr additive="base">
                                        <p:cTn id="8" dur="500" fill="hold"/>
                                        <p:tgtEl>
                                          <p:spTgt spid="67597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75953"/>
                                        </p:tgtEl>
                                        <p:attrNameLst>
                                          <p:attrName>style.visibility</p:attrName>
                                        </p:attrNameLst>
                                      </p:cBhvr>
                                      <p:to>
                                        <p:strVal val="visible"/>
                                      </p:to>
                                    </p:set>
                                  </p:childTnLst>
                                  <p:subTnLst>
                                    <p:set>
                                      <p:cBhvr override="childStyle">
                                        <p:cTn dur="1" fill="hold" display="0" masterRel="nextClick" afterEffect="1"/>
                                        <p:tgtEl>
                                          <p:spTgt spid="675953"/>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67587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499"/>
                                          </p:stCondLst>
                                        </p:cTn>
                                        <p:tgtEl>
                                          <p:spTgt spid="67590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499"/>
                                          </p:stCondLst>
                                        </p:cTn>
                                        <p:tgtEl>
                                          <p:spTgt spid="675876">
                                            <p:txEl>
                                              <p:pRg st="0" end="0"/>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499"/>
                                          </p:stCondLst>
                                        </p:cTn>
                                        <p:tgtEl>
                                          <p:spTgt spid="67597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499"/>
                                          </p:stCondLst>
                                        </p:cTn>
                                        <p:tgtEl>
                                          <p:spTgt spid="67597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499"/>
                                          </p:stCondLst>
                                        </p:cTn>
                                        <p:tgtEl>
                                          <p:spTgt spid="67596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499"/>
                                          </p:stCondLst>
                                        </p:cTn>
                                        <p:tgtEl>
                                          <p:spTgt spid="675966"/>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499"/>
                                          </p:stCondLst>
                                        </p:cTn>
                                        <p:tgtEl>
                                          <p:spTgt spid="675956"/>
                                        </p:tgtEl>
                                        <p:attrNameLst>
                                          <p:attrName>style.visibility</p:attrName>
                                        </p:attrNameLst>
                                      </p:cBhvr>
                                      <p:to>
                                        <p:strVal val="visible"/>
                                      </p:to>
                                    </p:set>
                                  </p:childTnLst>
                                  <p:subTnLst>
                                    <p:set>
                                      <p:cBhvr override="childStyle">
                                        <p:cTn dur="1" fill="hold" display="0" masterRel="nextClick" afterEffect="1"/>
                                        <p:tgtEl>
                                          <p:spTgt spid="675956"/>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675921"/>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499"/>
                                          </p:stCondLst>
                                        </p:cTn>
                                        <p:tgtEl>
                                          <p:spTgt spid="675957"/>
                                        </p:tgtEl>
                                        <p:attrNameLst>
                                          <p:attrName>style.visibility</p:attrName>
                                        </p:attrNameLst>
                                      </p:cBhvr>
                                      <p:to>
                                        <p:strVal val="visible"/>
                                      </p:to>
                                    </p:set>
                                  </p:childTnLst>
                                  <p:subTnLst>
                                    <p:set>
                                      <p:cBhvr override="childStyle">
                                        <p:cTn dur="1" fill="hold" display="0" masterRel="nextClick" afterEffect="1"/>
                                        <p:tgtEl>
                                          <p:spTgt spid="675957"/>
                                        </p:tgtEl>
                                        <p:attrNameLst>
                                          <p:attrName>style.visibility</p:attrName>
                                        </p:attrNameLst>
                                      </p:cBhvr>
                                      <p:to>
                                        <p:strVal val="hidden"/>
                                      </p:to>
                                    </p:set>
                                  </p:sub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499"/>
                                          </p:stCondLst>
                                        </p:cTn>
                                        <p:tgtEl>
                                          <p:spTgt spid="675906"/>
                                        </p:tgtEl>
                                        <p:attrNameLst>
                                          <p:attrName>style.visibility</p:attrName>
                                        </p:attrNameLst>
                                      </p:cBhvr>
                                      <p:to>
                                        <p:strVal val="visible"/>
                                      </p:to>
                                    </p:set>
                                  </p:childTnLst>
                                </p:cTn>
                              </p:par>
                            </p:childTnLst>
                          </p:cTn>
                        </p:par>
                        <p:par>
                          <p:cTn id="44" fill="hold">
                            <p:stCondLst>
                              <p:cond delay="500"/>
                            </p:stCondLst>
                            <p:childTnLst>
                              <p:par>
                                <p:cTn id="45" presetID="1" presetClass="entr" presetSubtype="0" fill="hold" grpId="0" nodeType="afterEffect">
                                  <p:stCondLst>
                                    <p:cond delay="0"/>
                                  </p:stCondLst>
                                  <p:childTnLst>
                                    <p:set>
                                      <p:cBhvr>
                                        <p:cTn id="46" dur="1" fill="hold">
                                          <p:stCondLst>
                                            <p:cond delay="499"/>
                                          </p:stCondLst>
                                        </p:cTn>
                                        <p:tgtEl>
                                          <p:spTgt spid="675958"/>
                                        </p:tgtEl>
                                        <p:attrNameLst>
                                          <p:attrName>style.visibility</p:attrName>
                                        </p:attrNameLst>
                                      </p:cBhvr>
                                      <p:to>
                                        <p:strVal val="visible"/>
                                      </p:to>
                                    </p:set>
                                  </p:childTnLst>
                                  <p:subTnLst>
                                    <p:set>
                                      <p:cBhvr override="childStyle">
                                        <p:cTn dur="1" fill="hold" display="0" masterRel="nextClick" afterEffect="1"/>
                                        <p:tgtEl>
                                          <p:spTgt spid="675958"/>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675959"/>
                                        </p:tgtEl>
                                        <p:attrNameLst>
                                          <p:attrName>style.visibility</p:attrName>
                                        </p:attrNameLst>
                                      </p:cBhvr>
                                      <p:to>
                                        <p:strVal val="visible"/>
                                      </p:to>
                                    </p:set>
                                  </p:childTnLst>
                                  <p:subTnLst>
                                    <p:set>
                                      <p:cBhvr override="childStyle">
                                        <p:cTn dur="1" fill="hold" display="0" masterRel="nextClick" afterEffect="1"/>
                                        <p:tgtEl>
                                          <p:spTgt spid="675959"/>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499"/>
                                          </p:stCondLst>
                                        </p:cTn>
                                        <p:tgtEl>
                                          <p:spTgt spid="675846"/>
                                        </p:tgtEl>
                                        <p:attrNameLst>
                                          <p:attrName>style.visibility</p:attrName>
                                        </p:attrNameLst>
                                      </p:cBhvr>
                                      <p:to>
                                        <p:strVal val="visible"/>
                                      </p:to>
                                    </p:set>
                                  </p:childTnLst>
                                </p:cTn>
                              </p:par>
                            </p:childTnLst>
                          </p:cTn>
                        </p:par>
                        <p:par>
                          <p:cTn id="55" fill="hold">
                            <p:stCondLst>
                              <p:cond delay="500"/>
                            </p:stCondLst>
                            <p:childTnLst>
                              <p:par>
                                <p:cTn id="56" presetID="1" presetClass="exit" presetSubtype="0" fill="hold" nodeType="afterEffect">
                                  <p:stCondLst>
                                    <p:cond delay="0"/>
                                  </p:stCondLst>
                                  <p:childTnLst>
                                    <p:set>
                                      <p:cBhvr>
                                        <p:cTn id="57" dur="1" fill="hold">
                                          <p:stCondLst>
                                            <p:cond delay="0"/>
                                          </p:stCondLst>
                                        </p:cTn>
                                        <p:tgtEl>
                                          <p:spTgt spid="675918"/>
                                        </p:tgtEl>
                                        <p:attrNameLst>
                                          <p:attrName>style.visibility</p:attrName>
                                        </p:attrNameLst>
                                      </p:cBhvr>
                                      <p:to>
                                        <p:strVal val="hidden"/>
                                      </p:to>
                                    </p:set>
                                  </p:childTnLst>
                                </p:cTn>
                              </p:par>
                            </p:childTnLst>
                          </p:cTn>
                        </p:par>
                        <p:par>
                          <p:cTn id="58" fill="hold">
                            <p:stCondLst>
                              <p:cond delay="500"/>
                            </p:stCondLst>
                            <p:childTnLst>
                              <p:par>
                                <p:cTn id="59" presetID="1" presetClass="entr" presetSubtype="0" fill="hold" grpId="0" nodeType="afterEffect">
                                  <p:stCondLst>
                                    <p:cond delay="0"/>
                                  </p:stCondLst>
                                  <p:childTnLst>
                                    <p:set>
                                      <p:cBhvr>
                                        <p:cTn id="60" dur="1" fill="hold">
                                          <p:stCondLst>
                                            <p:cond delay="499"/>
                                          </p:stCondLst>
                                        </p:cTn>
                                        <p:tgtEl>
                                          <p:spTgt spid="675960"/>
                                        </p:tgtEl>
                                        <p:attrNameLst>
                                          <p:attrName>style.visibility</p:attrName>
                                        </p:attrNameLst>
                                      </p:cBhvr>
                                      <p:to>
                                        <p:strVal val="visible"/>
                                      </p:to>
                                    </p:set>
                                  </p:childTnLst>
                                  <p:subTnLst>
                                    <p:set>
                                      <p:cBhvr override="childStyle">
                                        <p:cTn dur="1" fill="hold" display="0" masterRel="nextClick" afterEffect="1"/>
                                        <p:tgtEl>
                                          <p:spTgt spid="675960"/>
                                        </p:tgtEl>
                                        <p:attrNameLst>
                                          <p:attrName>style.visibility</p:attrName>
                                        </p:attrNameLst>
                                      </p:cBhvr>
                                      <p:to>
                                        <p:strVal val="hidden"/>
                                      </p:to>
                                    </p:set>
                                  </p:sub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675893"/>
                                        </p:tgtEl>
                                        <p:attrNameLst>
                                          <p:attrName>style.visibility</p:attrName>
                                        </p:attrNameLst>
                                      </p:cBhvr>
                                      <p:to>
                                        <p:strVal val="visible"/>
                                      </p:to>
                                    </p:set>
                                  </p:childTnLst>
                                </p:cTn>
                              </p:par>
                            </p:childTnLst>
                          </p:cTn>
                        </p:par>
                        <p:par>
                          <p:cTn id="65" fill="hold">
                            <p:stCondLst>
                              <p:cond delay="0"/>
                            </p:stCondLst>
                            <p:childTnLst>
                              <p:par>
                                <p:cTn id="66" presetID="1" presetClass="exit" presetSubtype="0" fill="hold" nodeType="afterEffect">
                                  <p:stCondLst>
                                    <p:cond delay="0"/>
                                  </p:stCondLst>
                                  <p:childTnLst>
                                    <p:set>
                                      <p:cBhvr>
                                        <p:cTn id="67" dur="1" fill="hold">
                                          <p:stCondLst>
                                            <p:cond delay="0"/>
                                          </p:stCondLst>
                                        </p:cTn>
                                        <p:tgtEl>
                                          <p:spTgt spid="675915"/>
                                        </p:tgtEl>
                                        <p:attrNameLst>
                                          <p:attrName>style.visibility</p:attrName>
                                        </p:attrNameLst>
                                      </p:cBhvr>
                                      <p:to>
                                        <p:strVal val="hidden"/>
                                      </p:to>
                                    </p:set>
                                  </p:childTnLst>
                                </p:cTn>
                              </p:par>
                            </p:childTnLst>
                          </p:cTn>
                        </p:par>
                        <p:par>
                          <p:cTn id="68" fill="hold">
                            <p:stCondLst>
                              <p:cond delay="0"/>
                            </p:stCondLst>
                            <p:childTnLst>
                              <p:par>
                                <p:cTn id="69" presetID="1" presetClass="entr" presetSubtype="0" fill="hold" grpId="0" nodeType="afterEffect">
                                  <p:stCondLst>
                                    <p:cond delay="0"/>
                                  </p:stCondLst>
                                  <p:childTnLst>
                                    <p:set>
                                      <p:cBhvr>
                                        <p:cTn id="70" dur="1" fill="hold">
                                          <p:stCondLst>
                                            <p:cond delay="499"/>
                                          </p:stCondLst>
                                        </p:cTn>
                                        <p:tgtEl>
                                          <p:spTgt spid="675961"/>
                                        </p:tgtEl>
                                        <p:attrNameLst>
                                          <p:attrName>style.visibility</p:attrName>
                                        </p:attrNameLst>
                                      </p:cBhvr>
                                      <p:to>
                                        <p:strVal val="visible"/>
                                      </p:to>
                                    </p:set>
                                  </p:childTnLst>
                                  <p:subTnLst>
                                    <p:set>
                                      <p:cBhvr override="childStyle">
                                        <p:cTn dur="1" fill="hold" display="0" masterRel="nextClick" afterEffect="1"/>
                                        <p:tgtEl>
                                          <p:spTgt spid="675961"/>
                                        </p:tgtEl>
                                        <p:attrNameLst>
                                          <p:attrName>style.visibility</p:attrName>
                                        </p:attrNameLst>
                                      </p:cBhvr>
                                      <p:to>
                                        <p:strVal val="hidden"/>
                                      </p:to>
                                    </p:set>
                                  </p:sub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499"/>
                                          </p:stCondLst>
                                        </p:cTn>
                                        <p:tgtEl>
                                          <p:spTgt spid="675939"/>
                                        </p:tgtEl>
                                        <p:attrNameLst>
                                          <p:attrName>style.visibility</p:attrName>
                                        </p:attrNameLst>
                                      </p:cBhvr>
                                      <p:to>
                                        <p:strVal val="visible"/>
                                      </p:to>
                                    </p:set>
                                  </p:childTnLst>
                                </p:cTn>
                              </p:par>
                            </p:childTnLst>
                          </p:cTn>
                        </p:par>
                        <p:par>
                          <p:cTn id="75" fill="hold">
                            <p:stCondLst>
                              <p:cond delay="500"/>
                            </p:stCondLst>
                            <p:childTnLst>
                              <p:par>
                                <p:cTn id="76" presetID="1" presetClass="entr" presetSubtype="0" fill="hold" grpId="0" nodeType="afterEffect">
                                  <p:stCondLst>
                                    <p:cond delay="0"/>
                                  </p:stCondLst>
                                  <p:childTnLst>
                                    <p:set>
                                      <p:cBhvr>
                                        <p:cTn id="77" dur="1" fill="hold">
                                          <p:stCondLst>
                                            <p:cond delay="499"/>
                                          </p:stCondLst>
                                        </p:cTn>
                                        <p:tgtEl>
                                          <p:spTgt spid="675962"/>
                                        </p:tgtEl>
                                        <p:attrNameLst>
                                          <p:attrName>style.visibility</p:attrName>
                                        </p:attrNameLst>
                                      </p:cBhvr>
                                      <p:to>
                                        <p:strVal val="visible"/>
                                      </p:to>
                                    </p:set>
                                  </p:childTnLst>
                                  <p:subTnLst>
                                    <p:set>
                                      <p:cBhvr override="childStyle">
                                        <p:cTn dur="1" fill="hold" display="0" masterRel="nextClick" afterEffect="1"/>
                                        <p:tgtEl>
                                          <p:spTgt spid="675962"/>
                                        </p:tgtEl>
                                        <p:attrNameLst>
                                          <p:attrName>style.visibility</p:attrName>
                                        </p:attrNameLst>
                                      </p:cBhvr>
                                      <p:to>
                                        <p:strVal val="hidden"/>
                                      </p:to>
                                    </p:set>
                                  </p:subTnLst>
                                </p:cTn>
                              </p:par>
                            </p:childTnLst>
                          </p:cTn>
                        </p:par>
                      </p:childTnLst>
                    </p:cTn>
                  </p:par>
                  <p:par>
                    <p:cTn id="78" fill="hold">
                      <p:stCondLst>
                        <p:cond delay="indefinite"/>
                      </p:stCondLst>
                      <p:childTnLst>
                        <p:par>
                          <p:cTn id="79" fill="hold">
                            <p:stCondLst>
                              <p:cond delay="0"/>
                            </p:stCondLst>
                            <p:childTnLst>
                              <p:par>
                                <p:cTn id="80" presetID="1" presetClass="exit" presetSubtype="0" fill="hold" grpId="1" nodeType="clickEffect">
                                  <p:stCondLst>
                                    <p:cond delay="0"/>
                                  </p:stCondLst>
                                  <p:childTnLst>
                                    <p:set>
                                      <p:cBhvr>
                                        <p:cTn id="81" dur="1" fill="hold">
                                          <p:stCondLst>
                                            <p:cond delay="0"/>
                                          </p:stCondLst>
                                        </p:cTn>
                                        <p:tgtEl>
                                          <p:spTgt spid="675965"/>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675966"/>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675972"/>
                                        </p:tgtEl>
                                        <p:attrNameLst>
                                          <p:attrName>style.visibility</p:attrName>
                                        </p:attrNameLst>
                                      </p:cBhvr>
                                      <p:to>
                                        <p:strVal val="hidden"/>
                                      </p:to>
                                    </p:set>
                                  </p:childTnLst>
                                </p:cTn>
                              </p:par>
                              <p:par>
                                <p:cTn id="86" presetID="1" presetClass="exit" presetSubtype="0" fill="hold" grpId="0" nodeType="withEffect">
                                  <p:stCondLst>
                                    <p:cond delay="0"/>
                                  </p:stCondLst>
                                  <p:childTnLst>
                                    <p:set>
                                      <p:cBhvr>
                                        <p:cTn id="87" dur="1" fill="hold">
                                          <p:stCondLst>
                                            <p:cond delay="0"/>
                                          </p:stCondLst>
                                        </p:cTn>
                                        <p:tgtEl>
                                          <p:spTgt spid="675946"/>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81"/>
                                        </p:tgtEl>
                                        <p:attrNameLst>
                                          <p:attrName>style.visibility</p:attrName>
                                        </p:attrNameLst>
                                      </p:cBhvr>
                                      <p:to>
                                        <p:strVal val="hidden"/>
                                      </p:to>
                                    </p:set>
                                  </p:childTnLst>
                                </p:cTn>
                              </p:par>
                              <p:par>
                                <p:cTn id="90" presetID="53" presetClass="exit" presetSubtype="0" fill="hold" nodeType="withEffect">
                                  <p:stCondLst>
                                    <p:cond delay="0"/>
                                  </p:stCondLst>
                                  <p:childTnLst>
                                    <p:anim calcmode="lin" valueType="num">
                                      <p:cBhvr>
                                        <p:cTn id="91" dur="500"/>
                                        <p:tgtEl>
                                          <p:spTgt spid="675973"/>
                                        </p:tgtEl>
                                        <p:attrNameLst>
                                          <p:attrName>ppt_w</p:attrName>
                                        </p:attrNameLst>
                                      </p:cBhvr>
                                      <p:tavLst>
                                        <p:tav tm="0">
                                          <p:val>
                                            <p:strVal val="ppt_w"/>
                                          </p:val>
                                        </p:tav>
                                        <p:tav tm="100000">
                                          <p:val>
                                            <p:fltVal val="0"/>
                                          </p:val>
                                        </p:tav>
                                      </p:tavLst>
                                    </p:anim>
                                    <p:anim calcmode="lin" valueType="num">
                                      <p:cBhvr>
                                        <p:cTn id="92" dur="500"/>
                                        <p:tgtEl>
                                          <p:spTgt spid="675973"/>
                                        </p:tgtEl>
                                        <p:attrNameLst>
                                          <p:attrName>ppt_h</p:attrName>
                                        </p:attrNameLst>
                                      </p:cBhvr>
                                      <p:tavLst>
                                        <p:tav tm="0">
                                          <p:val>
                                            <p:strVal val="ppt_h"/>
                                          </p:val>
                                        </p:tav>
                                        <p:tav tm="100000">
                                          <p:val>
                                            <p:fltVal val="0"/>
                                          </p:val>
                                        </p:tav>
                                      </p:tavLst>
                                    </p:anim>
                                    <p:animEffect transition="out" filter="fade">
                                      <p:cBhvr>
                                        <p:cTn id="93" dur="500"/>
                                        <p:tgtEl>
                                          <p:spTgt spid="675973"/>
                                        </p:tgtEl>
                                      </p:cBhvr>
                                    </p:animEffect>
                                    <p:set>
                                      <p:cBhvr>
                                        <p:cTn id="94" dur="1" fill="hold">
                                          <p:stCondLst>
                                            <p:cond delay="499"/>
                                          </p:stCondLst>
                                        </p:cTn>
                                        <p:tgtEl>
                                          <p:spTgt spid="675973"/>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499"/>
                                          </p:stCondLst>
                                        </p:cTn>
                                        <p:tgtEl>
                                          <p:spTgt spid="6759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75" grpId="0" animBg="1"/>
      <p:bldP spid="675875" grpId="0" animBg="1"/>
      <p:bldP spid="675876" grpId="0" build="p" autoUpdateAnimBg="0"/>
      <p:bldP spid="675901" grpId="0" animBg="1"/>
      <p:bldP spid="675946" grpId="0"/>
      <p:bldP spid="675947" grpId="0" build="p" autoUpdateAnimBg="0"/>
      <p:bldP spid="675953" grpId="0" animBg="1"/>
      <p:bldP spid="675956" grpId="0" animBg="1"/>
      <p:bldP spid="675957" grpId="0" animBg="1"/>
      <p:bldP spid="675958" grpId="0" animBg="1"/>
      <p:bldP spid="675959" grpId="0" animBg="1"/>
      <p:bldP spid="675960" grpId="0" animBg="1"/>
      <p:bldP spid="675961" grpId="0" animBg="1"/>
      <p:bldP spid="675962" grpId="0" animBg="1"/>
      <p:bldP spid="675965" grpId="0" animBg="1"/>
      <p:bldP spid="675965" grpId="1"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91" name="Group 90"/>
          <p:cNvGrpSpPr/>
          <p:nvPr/>
        </p:nvGrpSpPr>
        <p:grpSpPr>
          <a:xfrm>
            <a:off x="1371600" y="5583465"/>
            <a:ext cx="1905000" cy="704850"/>
            <a:chOff x="1371600" y="5583465"/>
            <a:chExt cx="1905000" cy="704850"/>
          </a:xfrm>
        </p:grpSpPr>
        <p:sp>
          <p:nvSpPr>
            <p:cNvPr id="92" name="Text Box 123"/>
            <p:cNvSpPr txBox="1">
              <a:spLocks noChangeArrowheads="1"/>
            </p:cNvSpPr>
            <p:nvPr/>
          </p:nvSpPr>
          <p:spPr bwMode="auto">
            <a:xfrm>
              <a:off x="1524000" y="558346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cp</a:t>
              </a:r>
              <a:endParaRPr lang="en-US" sz="1600" dirty="0">
                <a:latin typeface="Courier New" charset="0"/>
              </a:endParaRPr>
            </a:p>
          </p:txBody>
        </p:sp>
        <p:sp>
          <p:nvSpPr>
            <p:cNvPr id="93" name="Rectangle 124"/>
            <p:cNvSpPr>
              <a:spLocks noChangeArrowheads="1"/>
            </p:cNvSpPr>
            <p:nvPr/>
          </p:nvSpPr>
          <p:spPr bwMode="auto">
            <a:xfrm>
              <a:off x="2260600" y="561975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4" name="Text Box 123"/>
            <p:cNvSpPr txBox="1">
              <a:spLocks noChangeArrowheads="1"/>
            </p:cNvSpPr>
            <p:nvPr/>
          </p:nvSpPr>
          <p:spPr bwMode="auto">
            <a:xfrm>
              <a:off x="1371600" y="5906710"/>
              <a:ext cx="914400" cy="338554"/>
            </a:xfrm>
            <a:prstGeom prst="rect">
              <a:avLst/>
            </a:prstGeom>
            <a:noFill/>
            <a:ln w="9525">
              <a:noFill/>
              <a:miter lim="800000"/>
              <a:headEnd/>
              <a:tailEnd/>
            </a:ln>
            <a:effectLst/>
          </p:spPr>
          <p:txBody>
            <a:bodyPr wrap="square">
              <a:prstTxWarp prst="textNoShape">
                <a:avLst/>
              </a:prstTxWarp>
              <a:spAutoFit/>
            </a:bodyPr>
            <a:lstStyle/>
            <a:p>
              <a:pPr algn="r">
                <a:spcBef>
                  <a:spcPct val="50000"/>
                </a:spcBef>
              </a:pPr>
              <a:r>
                <a:rPr lang="en-US" sz="1600" dirty="0" smtClean="0">
                  <a:latin typeface="Courier New" charset="0"/>
                </a:rPr>
                <a:t>value</a:t>
              </a:r>
              <a:endParaRPr lang="en-US" sz="1600" dirty="0">
                <a:latin typeface="Courier New" charset="0"/>
              </a:endParaRPr>
            </a:p>
          </p:txBody>
        </p:sp>
        <p:sp>
          <p:nvSpPr>
            <p:cNvPr id="95" name="Rectangle 124"/>
            <p:cNvSpPr>
              <a:spLocks noChangeArrowheads="1"/>
            </p:cNvSpPr>
            <p:nvPr/>
          </p:nvSpPr>
          <p:spPr bwMode="auto">
            <a:xfrm>
              <a:off x="2260600" y="5934456"/>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6" name="Text Box 83"/>
            <p:cNvSpPr txBox="1">
              <a:spLocks noChangeArrowheads="1"/>
            </p:cNvSpPr>
            <p:nvPr/>
          </p:nvSpPr>
          <p:spPr bwMode="auto">
            <a:xfrm>
              <a:off x="2310190" y="5831115"/>
              <a:ext cx="865187"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smtClean="0">
                  <a:latin typeface="Courier New" charset="0"/>
                </a:rPr>
                <a:t>B</a:t>
              </a:r>
              <a:endParaRPr lang="en-US" sz="2400" dirty="0">
                <a:latin typeface="Courier New" charset="0"/>
              </a:endParaRPr>
            </a:p>
          </p:txBody>
        </p:sp>
      </p:grpSp>
      <p:sp>
        <p:nvSpPr>
          <p:cNvPr id="68403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Tracing the List-Based Queue</a:t>
            </a:r>
          </a:p>
        </p:txBody>
      </p:sp>
      <p:sp>
        <p:nvSpPr>
          <p:cNvPr id="684035" name="Rectangle 3"/>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4036" name="Group 4"/>
          <p:cNvGrpSpPr>
            <a:grpSpLocks/>
          </p:cNvGrpSpPr>
          <p:nvPr/>
        </p:nvGrpSpPr>
        <p:grpSpPr bwMode="auto">
          <a:xfrm>
            <a:off x="5524500" y="5219700"/>
            <a:ext cx="838200" cy="317500"/>
            <a:chOff x="2880" y="3648"/>
            <a:chExt cx="528" cy="200"/>
          </a:xfrm>
        </p:grpSpPr>
        <p:sp>
          <p:nvSpPr>
            <p:cNvPr id="684037" name="Rectangle 5"/>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038" name="Line 6"/>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84039" name="Rectangle 7"/>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040" name="Text Box 8"/>
          <p:cNvSpPr txBox="1">
            <a:spLocks noChangeArrowheads="1"/>
          </p:cNvSpPr>
          <p:nvPr/>
        </p:nvSpPr>
        <p:spPr bwMode="auto">
          <a:xfrm>
            <a:off x="1524000" y="43071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84041" name="Rectangle 9"/>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84042" name="AutoShape 10"/>
          <p:cNvCxnSpPr>
            <a:cxnSpLocks noChangeShapeType="1"/>
            <a:stCxn id="684060" idx="6"/>
          </p:cNvCxnSpPr>
          <p:nvPr/>
        </p:nvCxnSpPr>
        <p:spPr bwMode="auto">
          <a:xfrm>
            <a:off x="3200400" y="4510088"/>
            <a:ext cx="2324100" cy="498475"/>
          </a:xfrm>
          <a:prstGeom prst="bentConnector3">
            <a:avLst>
              <a:gd name="adj1" fmla="val 60384"/>
            </a:avLst>
          </a:prstGeom>
          <a:noFill/>
          <a:ln w="9525">
            <a:solidFill>
              <a:schemeClr val="tx1"/>
            </a:solidFill>
            <a:miter lim="800000"/>
            <a:headEnd/>
            <a:tailEnd type="triangle" w="med" len="med"/>
          </a:ln>
          <a:effectLst/>
        </p:spPr>
      </p:cxnSp>
      <p:sp>
        <p:nvSpPr>
          <p:cNvPr id="684043" name="Text Box 11"/>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84044" name="Text Box 12"/>
          <p:cNvSpPr txBox="1">
            <a:spLocks noChangeArrowheads="1"/>
          </p:cNvSpPr>
          <p:nvPr/>
        </p:nvSpPr>
        <p:spPr bwMode="auto">
          <a:xfrm>
            <a:off x="1447800" y="4942115"/>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84045" name="Text Box 13"/>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84046" name="Rectangle 14"/>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047" name="Text Box 15"/>
          <p:cNvSpPr txBox="1">
            <a:spLocks noChangeArrowheads="1"/>
          </p:cNvSpPr>
          <p:nvPr/>
        </p:nvSpPr>
        <p:spPr bwMode="auto">
          <a:xfrm>
            <a:off x="1524000" y="46246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84048" name="Rectangle 16"/>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049" name="Text Box 17"/>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84050" name="Text Box 18"/>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84051" name="Text Box 19"/>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84052" name="Text Box 20"/>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84056" name="Text Box 24"/>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84060" name="Oval 28"/>
          <p:cNvSpPr>
            <a:spLocks noChangeArrowheads="1"/>
          </p:cNvSpPr>
          <p:nvPr/>
        </p:nvSpPr>
        <p:spPr bwMode="auto">
          <a:xfrm>
            <a:off x="3125788" y="44719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4061" name="Group 29"/>
          <p:cNvGrpSpPr>
            <a:grpSpLocks/>
          </p:cNvGrpSpPr>
          <p:nvPr/>
        </p:nvGrpSpPr>
        <p:grpSpPr bwMode="auto">
          <a:xfrm>
            <a:off x="2297115" y="4306888"/>
            <a:ext cx="784226" cy="336550"/>
            <a:chOff x="1303" y="3353"/>
            <a:chExt cx="494" cy="212"/>
          </a:xfrm>
        </p:grpSpPr>
        <p:sp>
          <p:nvSpPr>
            <p:cNvPr id="684062" name="Rectangle 30"/>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063" name="Text Box 31"/>
            <p:cNvSpPr txBox="1">
              <a:spLocks noChangeArrowheads="1"/>
            </p:cNvSpPr>
            <p:nvPr/>
          </p:nvSpPr>
          <p:spPr bwMode="auto">
            <a:xfrm>
              <a:off x="1349"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84064" name="Group 32"/>
          <p:cNvGrpSpPr>
            <a:grpSpLocks/>
          </p:cNvGrpSpPr>
          <p:nvPr/>
        </p:nvGrpSpPr>
        <p:grpSpPr bwMode="auto">
          <a:xfrm>
            <a:off x="2260600" y="4660900"/>
            <a:ext cx="711200" cy="336550"/>
            <a:chOff x="1280" y="3376"/>
            <a:chExt cx="448" cy="212"/>
          </a:xfrm>
        </p:grpSpPr>
        <p:sp>
          <p:nvSpPr>
            <p:cNvPr id="684065" name="Rectangle 33"/>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066" name="Text Box 34"/>
            <p:cNvSpPr txBox="1">
              <a:spLocks noChangeArrowheads="1"/>
            </p:cNvSpPr>
            <p:nvPr/>
          </p:nvSpPr>
          <p:spPr bwMode="auto">
            <a:xfrm>
              <a:off x="1280" y="3376"/>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84067" name="Oval 35"/>
          <p:cNvSpPr>
            <a:spLocks noChangeArrowheads="1"/>
          </p:cNvSpPr>
          <p:nvPr/>
        </p:nvSpPr>
        <p:spPr bwMode="auto">
          <a:xfrm>
            <a:off x="3125788" y="47894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4068" name="Group 36"/>
          <p:cNvGrpSpPr>
            <a:grpSpLocks/>
          </p:cNvGrpSpPr>
          <p:nvPr/>
        </p:nvGrpSpPr>
        <p:grpSpPr bwMode="auto">
          <a:xfrm>
            <a:off x="2297115" y="4637088"/>
            <a:ext cx="784226" cy="336550"/>
            <a:chOff x="1303" y="3361"/>
            <a:chExt cx="494" cy="212"/>
          </a:xfrm>
        </p:grpSpPr>
        <p:sp>
          <p:nvSpPr>
            <p:cNvPr id="684069" name="Rectangle 37"/>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070" name="Text Box 38"/>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sp>
        <p:nvSpPr>
          <p:cNvPr id="684071" name="Rectangle 39"/>
          <p:cNvSpPr>
            <a:spLocks noChangeArrowheads="1"/>
          </p:cNvSpPr>
          <p:nvPr/>
        </p:nvSpPr>
        <p:spPr bwMode="auto">
          <a:xfrm>
            <a:off x="5524500" y="4902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072" name="Text Box 40"/>
          <p:cNvSpPr txBox="1">
            <a:spLocks noChangeArrowheads="1"/>
          </p:cNvSpPr>
          <p:nvPr/>
        </p:nvSpPr>
        <p:spPr bwMode="auto">
          <a:xfrm>
            <a:off x="6299200" y="4903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1000</a:t>
            </a:r>
          </a:p>
        </p:txBody>
      </p:sp>
      <p:sp>
        <p:nvSpPr>
          <p:cNvPr id="684074" name="Text Box 42"/>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cxnSp>
        <p:nvCxnSpPr>
          <p:cNvPr id="684078" name="AutoShape 46"/>
          <p:cNvCxnSpPr>
            <a:cxnSpLocks noChangeShapeType="1"/>
            <a:stCxn id="684067" idx="6"/>
          </p:cNvCxnSpPr>
          <p:nvPr/>
        </p:nvCxnSpPr>
        <p:spPr bwMode="auto">
          <a:xfrm>
            <a:off x="3200400" y="4827588"/>
            <a:ext cx="2324100" cy="249237"/>
          </a:xfrm>
          <a:prstGeom prst="bentConnector3">
            <a:avLst>
              <a:gd name="adj1" fmla="val 35449"/>
            </a:avLst>
          </a:prstGeom>
          <a:noFill/>
          <a:ln w="9525">
            <a:solidFill>
              <a:schemeClr val="tx1"/>
            </a:solidFill>
            <a:miter lim="800000"/>
            <a:headEnd/>
            <a:tailEnd type="triangle" w="med" len="med"/>
          </a:ln>
          <a:effectLst/>
        </p:spPr>
      </p:cxnSp>
      <p:sp>
        <p:nvSpPr>
          <p:cNvPr id="684079" name="Rectangle 47"/>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84080" name="Rectangle 48"/>
          <p:cNvSpPr>
            <a:spLocks noChangeArrowheads="1"/>
          </p:cNvSpPr>
          <p:nvPr/>
        </p:nvSpPr>
        <p:spPr bwMode="auto">
          <a:xfrm>
            <a:off x="5524500" y="49022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4087" name="Group 55"/>
          <p:cNvGrpSpPr>
            <a:grpSpLocks/>
          </p:cNvGrpSpPr>
          <p:nvPr/>
        </p:nvGrpSpPr>
        <p:grpSpPr bwMode="auto">
          <a:xfrm>
            <a:off x="5510213" y="4803776"/>
            <a:ext cx="865187" cy="457200"/>
            <a:chOff x="3087" y="3026"/>
            <a:chExt cx="545" cy="288"/>
          </a:xfrm>
          <a:noFill/>
        </p:grpSpPr>
        <p:sp>
          <p:nvSpPr>
            <p:cNvPr id="684088" name="Rectangle 56"/>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84089" name="Text Box 57"/>
            <p:cNvSpPr txBox="1">
              <a:spLocks noChangeArrowheads="1"/>
            </p:cNvSpPr>
            <p:nvPr/>
          </p:nvSpPr>
          <p:spPr bwMode="auto">
            <a:xfrm>
              <a:off x="3087" y="3026"/>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A</a:t>
              </a:r>
            </a:p>
          </p:txBody>
        </p:sp>
      </p:grpSp>
      <p:grpSp>
        <p:nvGrpSpPr>
          <p:cNvPr id="684090" name="Group 58"/>
          <p:cNvGrpSpPr>
            <a:grpSpLocks/>
          </p:cNvGrpSpPr>
          <p:nvPr/>
        </p:nvGrpSpPr>
        <p:grpSpPr bwMode="auto">
          <a:xfrm>
            <a:off x="4267200" y="1219200"/>
            <a:ext cx="4462463" cy="2922588"/>
            <a:chOff x="2688" y="768"/>
            <a:chExt cx="2811" cy="1841"/>
          </a:xfrm>
        </p:grpSpPr>
        <p:sp>
          <p:nvSpPr>
            <p:cNvPr id="684091" name="Rectangle 59"/>
            <p:cNvSpPr>
              <a:spLocks noChangeArrowheads="1"/>
            </p:cNvSpPr>
            <p:nvPr/>
          </p:nvSpPr>
          <p:spPr bwMode="auto">
            <a:xfrm>
              <a:off x="2688" y="768"/>
              <a:ext cx="2784" cy="172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092" name="Text Box 60"/>
            <p:cNvSpPr txBox="1">
              <a:spLocks noChangeArrowheads="1"/>
            </p:cNvSpPr>
            <p:nvPr/>
          </p:nvSpPr>
          <p:spPr bwMode="auto">
            <a:xfrm>
              <a:off x="2736" y="787"/>
              <a:ext cx="2763" cy="1822"/>
            </a:xfrm>
            <a:prstGeom prst="rect">
              <a:avLst/>
            </a:prstGeom>
            <a:noFill/>
            <a:ln w="9525">
              <a:noFill/>
              <a:miter lim="800000"/>
              <a:headEnd/>
              <a:tailEnd/>
            </a:ln>
            <a:effectLst/>
          </p:spPr>
          <p:txBody>
            <a:bodyPr wrap="none">
              <a:prstTxWarp prst="textNoShape">
                <a:avLst/>
              </a:prstTxWarp>
              <a:spAutoFit/>
            </a:bodyPr>
            <a:lstStyle/>
            <a:p>
              <a:r>
                <a:rPr lang="en-US" dirty="0">
                  <a:latin typeface="Courier New" charset="0"/>
                </a:rPr>
                <a:t>template ... </a:t>
              </a:r>
              <a:r>
                <a:rPr lang="en-US" dirty="0" err="1">
                  <a:latin typeface="Courier New" charset="0"/>
                </a:rPr>
                <a:t>enqueue</a:t>
              </a:r>
              <a:r>
                <a:rPr lang="en-US" dirty="0" err="1" smtClean="0">
                  <a:latin typeface="Courier New" charset="0"/>
                </a:rPr>
                <a:t>(ValueType</a:t>
              </a:r>
              <a:r>
                <a:rPr lang="en-US" dirty="0" smtClean="0">
                  <a:latin typeface="Courier New" charset="0"/>
                </a:rPr>
                <a:t> value) </a:t>
              </a:r>
              <a:r>
                <a:rPr lang="en-US" dirty="0">
                  <a:latin typeface="Courier New" charset="0"/>
                </a:rPr>
                <a:t>{</a:t>
              </a:r>
            </a:p>
            <a:p>
              <a:r>
                <a:rPr lang="en-US" dirty="0">
                  <a:latin typeface="Courier New" charset="0"/>
                </a:rPr>
                <a:t>  </a:t>
              </a:r>
              <a:r>
                <a:rPr lang="en-US" dirty="0" smtClean="0">
                  <a:latin typeface="Courier New" charset="0"/>
                </a:rPr>
                <a:t> Cell *cp </a:t>
              </a:r>
              <a:r>
                <a:rPr lang="en-US" dirty="0">
                  <a:latin typeface="Courier New" charset="0"/>
                </a:rPr>
                <a:t>= new</a:t>
              </a:r>
              <a:r>
                <a:rPr lang="en-US" dirty="0" smtClean="0">
                  <a:latin typeface="Courier New" charset="0"/>
                </a:rPr>
                <a:t> Cell;</a:t>
              </a:r>
              <a:endParaRPr lang="en-US" dirty="0">
                <a:latin typeface="Courier New" charset="0"/>
              </a:endParaRPr>
            </a:p>
            <a:p>
              <a:r>
                <a:rPr lang="en-US" dirty="0">
                  <a:latin typeface="Courier New" charset="0"/>
                </a:rPr>
                <a:t>  </a:t>
              </a:r>
              <a:r>
                <a:rPr lang="en-US" dirty="0" smtClean="0">
                  <a:latin typeface="Courier New" charset="0"/>
                </a:rPr>
                <a:t> cp-</a:t>
              </a:r>
              <a:r>
                <a:rPr lang="en-US" dirty="0">
                  <a:latin typeface="Courier New" charset="0"/>
                </a:rPr>
                <a:t>&gt;data =</a:t>
              </a:r>
              <a:r>
                <a:rPr lang="en-US" dirty="0" smtClean="0">
                  <a:latin typeface="Courier New" charset="0"/>
                </a:rPr>
                <a:t> value;</a:t>
              </a:r>
              <a:endParaRPr lang="en-US" dirty="0">
                <a:latin typeface="Courier New" charset="0"/>
              </a:endParaRPr>
            </a:p>
            <a:p>
              <a:r>
                <a:rPr lang="en-US" dirty="0">
                  <a:latin typeface="Courier New" charset="0"/>
                </a:rPr>
                <a:t>  </a:t>
              </a:r>
              <a:r>
                <a:rPr lang="en-US" dirty="0" smtClean="0">
                  <a:latin typeface="Courier New" charset="0"/>
                </a:rPr>
                <a:t> cp-</a:t>
              </a:r>
              <a:r>
                <a:rPr lang="en-US" dirty="0">
                  <a:latin typeface="Courier New" charset="0"/>
                </a:rPr>
                <a:t>&gt;link = NULL;</a:t>
              </a:r>
            </a:p>
            <a:p>
              <a:r>
                <a:rPr lang="en-US" dirty="0">
                  <a:latin typeface="Courier New" charset="0"/>
                </a:rPr>
                <a:t>   if (head == NULL) {</a:t>
              </a:r>
            </a:p>
            <a:p>
              <a:r>
                <a:rPr lang="en-US" dirty="0">
                  <a:latin typeface="Courier New" charset="0"/>
                </a:rPr>
                <a:t>      head =</a:t>
              </a:r>
              <a:r>
                <a:rPr lang="en-US" dirty="0" smtClean="0">
                  <a:latin typeface="Courier New" charset="0"/>
                </a:rPr>
                <a:t> cp;</a:t>
              </a:r>
              <a:endParaRPr lang="en-US" dirty="0">
                <a:latin typeface="Courier New" charset="0"/>
              </a:endParaRPr>
            </a:p>
            <a:p>
              <a:r>
                <a:rPr lang="en-US" dirty="0">
                  <a:latin typeface="Courier New" charset="0"/>
                </a:rPr>
                <a:t>   } else {</a:t>
              </a:r>
            </a:p>
            <a:p>
              <a:r>
                <a:rPr lang="en-US" dirty="0">
                  <a:latin typeface="Courier New" charset="0"/>
                </a:rPr>
                <a:t>      tail-&gt;link =</a:t>
              </a:r>
              <a:r>
                <a:rPr lang="en-US" dirty="0" smtClean="0">
                  <a:latin typeface="Courier New" charset="0"/>
                </a:rPr>
                <a:t> cp;</a:t>
              </a:r>
              <a:endParaRPr lang="en-US" dirty="0">
                <a:latin typeface="Courier New" charset="0"/>
              </a:endParaRPr>
            </a:p>
            <a:p>
              <a:r>
                <a:rPr lang="en-US" dirty="0">
                  <a:latin typeface="Courier New" charset="0"/>
                </a:rPr>
                <a:t>   }</a:t>
              </a:r>
            </a:p>
            <a:p>
              <a:r>
                <a:rPr lang="en-US" dirty="0">
                  <a:latin typeface="Courier New" charset="0"/>
                </a:rPr>
                <a:t>   tail =</a:t>
              </a:r>
              <a:r>
                <a:rPr lang="en-US" dirty="0" smtClean="0">
                  <a:latin typeface="Courier New" charset="0"/>
                </a:rPr>
                <a:t> cp;</a:t>
              </a:r>
              <a:endParaRPr lang="en-US" dirty="0">
                <a:latin typeface="Courier New" charset="0"/>
              </a:endParaRPr>
            </a:p>
            <a:p>
              <a:r>
                <a:rPr lang="en-US" dirty="0">
                  <a:latin typeface="Courier New" charset="0"/>
                </a:rPr>
                <a:t>   count++;</a:t>
              </a:r>
            </a:p>
            <a:p>
              <a:r>
                <a:rPr lang="en-US" dirty="0">
                  <a:latin typeface="Courier New" charset="0"/>
                </a:rPr>
                <a:t>}</a:t>
              </a:r>
            </a:p>
            <a:p>
              <a:endParaRPr lang="en-US" dirty="0">
                <a:latin typeface="Courier New" charset="0"/>
              </a:endParaRPr>
            </a:p>
          </p:txBody>
        </p:sp>
      </p:grpSp>
      <p:grpSp>
        <p:nvGrpSpPr>
          <p:cNvPr id="684093" name="Group 61"/>
          <p:cNvGrpSpPr>
            <a:grpSpLocks/>
          </p:cNvGrpSpPr>
          <p:nvPr/>
        </p:nvGrpSpPr>
        <p:grpSpPr bwMode="auto">
          <a:xfrm>
            <a:off x="2260600" y="4965700"/>
            <a:ext cx="1016000" cy="366713"/>
            <a:chOff x="1424" y="3128"/>
            <a:chExt cx="640" cy="231"/>
          </a:xfrm>
        </p:grpSpPr>
        <p:sp>
          <p:nvSpPr>
            <p:cNvPr id="684094" name="Rectangle 62"/>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095" name="Text Box 63"/>
            <p:cNvSpPr txBox="1">
              <a:spLocks noChangeArrowheads="1"/>
            </p:cNvSpPr>
            <p:nvPr/>
          </p:nvSpPr>
          <p:spPr bwMode="auto">
            <a:xfrm>
              <a:off x="1424" y="3128"/>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0</a:t>
              </a:r>
              <a:endParaRPr lang="en-US" sz="1600">
                <a:latin typeface="Courier New" charset="0"/>
              </a:endParaRPr>
            </a:p>
          </p:txBody>
        </p:sp>
      </p:grpSp>
      <p:grpSp>
        <p:nvGrpSpPr>
          <p:cNvPr id="684096" name="Group 64"/>
          <p:cNvGrpSpPr>
            <a:grpSpLocks/>
          </p:cNvGrpSpPr>
          <p:nvPr/>
        </p:nvGrpSpPr>
        <p:grpSpPr bwMode="auto">
          <a:xfrm>
            <a:off x="2260600" y="4929187"/>
            <a:ext cx="1016000" cy="366713"/>
            <a:chOff x="1424" y="3105"/>
            <a:chExt cx="640" cy="231"/>
          </a:xfrm>
        </p:grpSpPr>
        <p:sp>
          <p:nvSpPr>
            <p:cNvPr id="684097" name="Rectangle 65"/>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098" name="Text Box 66"/>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1</a:t>
              </a:r>
              <a:endParaRPr lang="en-US" sz="1600" dirty="0">
                <a:latin typeface="Courier New" charset="0"/>
              </a:endParaRPr>
            </a:p>
          </p:txBody>
        </p:sp>
      </p:grpSp>
      <p:sp>
        <p:nvSpPr>
          <p:cNvPr id="684099" name="Text Box 67"/>
          <p:cNvSpPr txBox="1">
            <a:spLocks noChangeArrowheads="1"/>
          </p:cNvSpPr>
          <p:nvPr/>
        </p:nvSpPr>
        <p:spPr bwMode="auto">
          <a:xfrm>
            <a:off x="609600" y="180975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84100" name="Text Box 68"/>
          <p:cNvSpPr txBox="1">
            <a:spLocks noChangeArrowheads="1"/>
          </p:cNvSpPr>
          <p:nvPr/>
        </p:nvSpPr>
        <p:spPr bwMode="auto">
          <a:xfrm>
            <a:off x="609600" y="2055813"/>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84101" name="Rectangle 69"/>
          <p:cNvSpPr>
            <a:spLocks noChangeArrowheads="1"/>
          </p:cNvSpPr>
          <p:nvPr/>
        </p:nvSpPr>
        <p:spPr bwMode="auto">
          <a:xfrm>
            <a:off x="4714875" y="1535113"/>
            <a:ext cx="2219325"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2" name="Rectangle 70"/>
          <p:cNvSpPr>
            <a:spLocks noChangeArrowheads="1"/>
          </p:cNvSpPr>
          <p:nvPr/>
        </p:nvSpPr>
        <p:spPr bwMode="auto">
          <a:xfrm>
            <a:off x="4714875" y="1743075"/>
            <a:ext cx="19145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3" name="Rectangle 71"/>
          <p:cNvSpPr>
            <a:spLocks noChangeArrowheads="1"/>
          </p:cNvSpPr>
          <p:nvPr/>
        </p:nvSpPr>
        <p:spPr bwMode="auto">
          <a:xfrm>
            <a:off x="4714875" y="1951038"/>
            <a:ext cx="1838325"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4" name="Rectangle 72"/>
          <p:cNvSpPr>
            <a:spLocks noChangeArrowheads="1"/>
          </p:cNvSpPr>
          <p:nvPr/>
        </p:nvSpPr>
        <p:spPr bwMode="auto">
          <a:xfrm>
            <a:off x="4714875" y="2159000"/>
            <a:ext cx="21050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5" name="Rectangle 73"/>
          <p:cNvSpPr>
            <a:spLocks noChangeArrowheads="1"/>
          </p:cNvSpPr>
          <p:nvPr/>
        </p:nvSpPr>
        <p:spPr bwMode="auto">
          <a:xfrm>
            <a:off x="5030788" y="2805113"/>
            <a:ext cx="1827212"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6" name="Rectangle 74"/>
          <p:cNvSpPr>
            <a:spLocks noChangeArrowheads="1"/>
          </p:cNvSpPr>
          <p:nvPr/>
        </p:nvSpPr>
        <p:spPr bwMode="auto">
          <a:xfrm>
            <a:off x="4714875" y="3228975"/>
            <a:ext cx="1186391"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7" name="Rectangle 75"/>
          <p:cNvSpPr>
            <a:spLocks noChangeArrowheads="1"/>
          </p:cNvSpPr>
          <p:nvPr/>
        </p:nvSpPr>
        <p:spPr bwMode="auto">
          <a:xfrm>
            <a:off x="4714875" y="3436938"/>
            <a:ext cx="939800"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08" name="Rectangle 76"/>
          <p:cNvSpPr>
            <a:spLocks noChangeArrowheads="1"/>
          </p:cNvSpPr>
          <p:nvPr/>
        </p:nvSpPr>
        <p:spPr bwMode="auto">
          <a:xfrm>
            <a:off x="4406900" y="3663950"/>
            <a:ext cx="176213"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4111" name="Oval 79"/>
          <p:cNvSpPr>
            <a:spLocks noChangeArrowheads="1"/>
          </p:cNvSpPr>
          <p:nvPr/>
        </p:nvSpPr>
        <p:spPr bwMode="auto">
          <a:xfrm>
            <a:off x="3125788" y="574833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4112" name="Group 80"/>
          <p:cNvGrpSpPr>
            <a:grpSpLocks/>
          </p:cNvGrpSpPr>
          <p:nvPr/>
        </p:nvGrpSpPr>
        <p:grpSpPr bwMode="auto">
          <a:xfrm>
            <a:off x="2297116" y="5583238"/>
            <a:ext cx="795339" cy="336550"/>
            <a:chOff x="1303" y="3353"/>
            <a:chExt cx="501" cy="212"/>
          </a:xfrm>
        </p:grpSpPr>
        <p:sp>
          <p:nvSpPr>
            <p:cNvPr id="684113" name="Rectangle 81"/>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114" name="Text Box 82"/>
            <p:cNvSpPr txBox="1">
              <a:spLocks noChangeArrowheads="1"/>
            </p:cNvSpPr>
            <p:nvPr/>
          </p:nvSpPr>
          <p:spPr bwMode="auto">
            <a:xfrm>
              <a:off x="1356"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cxnSp>
        <p:nvCxnSpPr>
          <p:cNvPr id="684115" name="AutoShape 83"/>
          <p:cNvCxnSpPr>
            <a:cxnSpLocks noChangeShapeType="1"/>
            <a:stCxn id="684111" idx="6"/>
          </p:cNvCxnSpPr>
          <p:nvPr/>
        </p:nvCxnSpPr>
        <p:spPr bwMode="auto">
          <a:xfrm>
            <a:off x="3200400" y="5786438"/>
            <a:ext cx="2324100" cy="44450"/>
          </a:xfrm>
          <a:prstGeom prst="bentConnector3">
            <a:avLst>
              <a:gd name="adj1" fmla="val 35995"/>
            </a:avLst>
          </a:prstGeom>
          <a:noFill/>
          <a:ln w="9525">
            <a:solidFill>
              <a:schemeClr val="tx1"/>
            </a:solidFill>
            <a:miter lim="800000"/>
            <a:headEnd/>
            <a:tailEnd type="triangle" w="med" len="med"/>
          </a:ln>
          <a:effectLst/>
        </p:spPr>
      </p:cxnSp>
      <p:sp>
        <p:nvSpPr>
          <p:cNvPr id="684130" name="Rectangle 98"/>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116" name="Oval 84"/>
          <p:cNvSpPr>
            <a:spLocks noChangeArrowheads="1"/>
          </p:cNvSpPr>
          <p:nvPr/>
        </p:nvSpPr>
        <p:spPr bwMode="auto">
          <a:xfrm>
            <a:off x="6224588" y="53482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4117" name="Group 85"/>
          <p:cNvGrpSpPr>
            <a:grpSpLocks/>
          </p:cNvGrpSpPr>
          <p:nvPr/>
        </p:nvGrpSpPr>
        <p:grpSpPr bwMode="auto">
          <a:xfrm>
            <a:off x="5561014" y="5183188"/>
            <a:ext cx="722313" cy="336550"/>
            <a:chOff x="1303" y="3353"/>
            <a:chExt cx="455" cy="212"/>
          </a:xfrm>
        </p:grpSpPr>
        <p:sp>
          <p:nvSpPr>
            <p:cNvPr id="684118" name="Rectangle 8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119" name="Text Box 87"/>
            <p:cNvSpPr txBox="1">
              <a:spLocks noChangeArrowheads="1"/>
            </p:cNvSpPr>
            <p:nvPr/>
          </p:nvSpPr>
          <p:spPr bwMode="auto">
            <a:xfrm>
              <a:off x="1310"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84120" name="Rectangle 88"/>
          <p:cNvSpPr>
            <a:spLocks noChangeArrowheads="1"/>
          </p:cNvSpPr>
          <p:nvPr/>
        </p:nvSpPr>
        <p:spPr bwMode="auto">
          <a:xfrm>
            <a:off x="5524500" y="5791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121" name="Text Box 89"/>
          <p:cNvSpPr txBox="1">
            <a:spLocks noChangeArrowheads="1"/>
          </p:cNvSpPr>
          <p:nvPr/>
        </p:nvSpPr>
        <p:spPr bwMode="auto">
          <a:xfrm>
            <a:off x="6299200" y="5792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1010</a:t>
            </a:r>
          </a:p>
        </p:txBody>
      </p:sp>
      <p:sp>
        <p:nvSpPr>
          <p:cNvPr id="684127" name="Rectangle 95"/>
          <p:cNvSpPr>
            <a:spLocks noChangeArrowheads="1"/>
          </p:cNvSpPr>
          <p:nvPr/>
        </p:nvSpPr>
        <p:spPr bwMode="auto">
          <a:xfrm>
            <a:off x="5524500" y="58420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84128" name="AutoShape 96"/>
          <p:cNvCxnSpPr>
            <a:cxnSpLocks noChangeShapeType="1"/>
            <a:stCxn id="684116" idx="6"/>
            <a:endCxn id="684127" idx="1"/>
          </p:cNvCxnSpPr>
          <p:nvPr/>
        </p:nvCxnSpPr>
        <p:spPr bwMode="auto">
          <a:xfrm flipH="1">
            <a:off x="5524500" y="5386388"/>
            <a:ext cx="774700" cy="501650"/>
          </a:xfrm>
          <a:prstGeom prst="bentConnector5">
            <a:avLst>
              <a:gd name="adj1" fmla="val -29509"/>
              <a:gd name="adj2" fmla="val 56329"/>
              <a:gd name="adj3" fmla="val 129509"/>
            </a:avLst>
          </a:prstGeom>
          <a:noFill/>
          <a:ln w="9525">
            <a:solidFill>
              <a:schemeClr val="tx1"/>
            </a:solidFill>
            <a:miter lim="800000"/>
            <a:headEnd/>
            <a:tailEnd type="triangle" w="med" len="med"/>
          </a:ln>
          <a:effectLst/>
        </p:spPr>
      </p:cxnSp>
      <p:cxnSp>
        <p:nvCxnSpPr>
          <p:cNvPr id="684129" name="AutoShape 97"/>
          <p:cNvCxnSpPr>
            <a:cxnSpLocks noChangeShapeType="1"/>
          </p:cNvCxnSpPr>
          <p:nvPr/>
        </p:nvCxnSpPr>
        <p:spPr bwMode="auto">
          <a:xfrm>
            <a:off x="3200400" y="4827588"/>
            <a:ext cx="2324100" cy="1119187"/>
          </a:xfrm>
          <a:prstGeom prst="bentConnector3">
            <a:avLst>
              <a:gd name="adj1" fmla="val 48977"/>
            </a:avLst>
          </a:prstGeom>
          <a:noFill/>
          <a:ln w="9525">
            <a:solidFill>
              <a:schemeClr val="tx1"/>
            </a:solidFill>
            <a:miter lim="800000"/>
            <a:headEnd/>
            <a:tailEnd type="triangle" w="med" len="med"/>
          </a:ln>
          <a:effectLst/>
        </p:spPr>
      </p:cxnSp>
      <p:sp>
        <p:nvSpPr>
          <p:cNvPr id="684145" name="Rectangle 113"/>
          <p:cNvSpPr>
            <a:spLocks noChangeArrowheads="1"/>
          </p:cNvSpPr>
          <p:nvPr/>
        </p:nvSpPr>
        <p:spPr bwMode="auto">
          <a:xfrm>
            <a:off x="5524500" y="6108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4131" name="Group 99"/>
          <p:cNvGrpSpPr>
            <a:grpSpLocks/>
          </p:cNvGrpSpPr>
          <p:nvPr/>
        </p:nvGrpSpPr>
        <p:grpSpPr bwMode="auto">
          <a:xfrm>
            <a:off x="5524500" y="6108700"/>
            <a:ext cx="838200" cy="317500"/>
            <a:chOff x="2880" y="3648"/>
            <a:chExt cx="528" cy="200"/>
          </a:xfrm>
        </p:grpSpPr>
        <p:sp>
          <p:nvSpPr>
            <p:cNvPr id="684132" name="Rectangle 100"/>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133" name="Line 101"/>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84134" name="Group 102"/>
          <p:cNvGrpSpPr>
            <a:grpSpLocks/>
          </p:cNvGrpSpPr>
          <p:nvPr/>
        </p:nvGrpSpPr>
        <p:grpSpPr bwMode="auto">
          <a:xfrm>
            <a:off x="5511800" y="5680076"/>
            <a:ext cx="865188" cy="457200"/>
            <a:chOff x="3087" y="3026"/>
            <a:chExt cx="545" cy="288"/>
          </a:xfrm>
          <a:noFill/>
        </p:grpSpPr>
        <p:sp>
          <p:nvSpPr>
            <p:cNvPr id="684135" name="Rectangle 103"/>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84136" name="Text Box 104"/>
            <p:cNvSpPr txBox="1">
              <a:spLocks noChangeArrowheads="1"/>
            </p:cNvSpPr>
            <p:nvPr/>
          </p:nvSpPr>
          <p:spPr bwMode="auto">
            <a:xfrm>
              <a:off x="3087" y="3026"/>
              <a:ext cx="545" cy="288"/>
            </a:xfrm>
            <a:prstGeom prst="rect">
              <a:avLst/>
            </a:prstGeom>
            <a:grp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B</a:t>
              </a:r>
            </a:p>
          </p:txBody>
        </p:sp>
      </p:grpSp>
      <p:grpSp>
        <p:nvGrpSpPr>
          <p:cNvPr id="684137" name="Group 105"/>
          <p:cNvGrpSpPr>
            <a:grpSpLocks/>
          </p:cNvGrpSpPr>
          <p:nvPr/>
        </p:nvGrpSpPr>
        <p:grpSpPr bwMode="auto">
          <a:xfrm>
            <a:off x="2297115" y="4637088"/>
            <a:ext cx="784226" cy="336550"/>
            <a:chOff x="1303" y="3361"/>
            <a:chExt cx="494" cy="212"/>
          </a:xfrm>
        </p:grpSpPr>
        <p:sp>
          <p:nvSpPr>
            <p:cNvPr id="684138" name="Rectangle 10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139" name="Text Box 107"/>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grpSp>
        <p:nvGrpSpPr>
          <p:cNvPr id="684141" name="Group 109"/>
          <p:cNvGrpSpPr>
            <a:grpSpLocks/>
          </p:cNvGrpSpPr>
          <p:nvPr/>
        </p:nvGrpSpPr>
        <p:grpSpPr bwMode="auto">
          <a:xfrm>
            <a:off x="2260600" y="4929187"/>
            <a:ext cx="1016000" cy="366713"/>
            <a:chOff x="1424" y="3105"/>
            <a:chExt cx="640" cy="231"/>
          </a:xfrm>
        </p:grpSpPr>
        <p:sp>
          <p:nvSpPr>
            <p:cNvPr id="684142" name="Rectangle 110"/>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4143" name="Text Box 111"/>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2</a:t>
              </a:r>
              <a:endParaRPr lang="en-US" sz="1600" dirty="0">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684090"/>
                                        </p:tgtEl>
                                        <p:attrNameLst>
                                          <p:attrName>style.visibility</p:attrName>
                                        </p:attrNameLst>
                                      </p:cBhvr>
                                      <p:to>
                                        <p:strVal val="visible"/>
                                      </p:to>
                                    </p:set>
                                    <p:anim calcmode="lin" valueType="num">
                                      <p:cBhvr additive="base">
                                        <p:cTn id="7" dur="500" fill="hold"/>
                                        <p:tgtEl>
                                          <p:spTgt spid="684090"/>
                                        </p:tgtEl>
                                        <p:attrNameLst>
                                          <p:attrName>ppt_x</p:attrName>
                                        </p:attrNameLst>
                                      </p:cBhvr>
                                      <p:tavLst>
                                        <p:tav tm="0">
                                          <p:val>
                                            <p:strVal val="1+#ppt_w/2"/>
                                          </p:val>
                                        </p:tav>
                                        <p:tav tm="100000">
                                          <p:val>
                                            <p:strVal val="#ppt_x"/>
                                          </p:val>
                                        </p:tav>
                                      </p:tavLst>
                                    </p:anim>
                                    <p:anim calcmode="lin" valueType="num">
                                      <p:cBhvr additive="base">
                                        <p:cTn id="8" dur="500" fill="hold"/>
                                        <p:tgtEl>
                                          <p:spTgt spid="68409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9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84101"/>
                                        </p:tgtEl>
                                        <p:attrNameLst>
                                          <p:attrName>style.visibility</p:attrName>
                                        </p:attrNameLst>
                                      </p:cBhvr>
                                      <p:to>
                                        <p:strVal val="visible"/>
                                      </p:to>
                                    </p:set>
                                  </p:childTnLst>
                                  <p:subTnLst>
                                    <p:set>
                                      <p:cBhvr override="childStyle">
                                        <p:cTn dur="1" fill="hold" display="0" masterRel="nextClick" afterEffect="1"/>
                                        <p:tgtEl>
                                          <p:spTgt spid="684101"/>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68412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499"/>
                                          </p:stCondLst>
                                        </p:cTn>
                                        <p:tgtEl>
                                          <p:spTgt spid="68414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499"/>
                                          </p:stCondLst>
                                        </p:cTn>
                                        <p:tgtEl>
                                          <p:spTgt spid="684121">
                                            <p:txEl>
                                              <p:pRg st="0" end="0"/>
                                            </p:txEl>
                                          </p:spTgt>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499"/>
                                          </p:stCondLst>
                                        </p:cTn>
                                        <p:tgtEl>
                                          <p:spTgt spid="6841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41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41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84115"/>
                                        </p:tgtEl>
                                        <p:attrNameLst>
                                          <p:attrName>style.visibility</p:attrName>
                                        </p:attrNameLst>
                                      </p:cBhvr>
                                      <p:to>
                                        <p:strVal val="visible"/>
                                      </p:to>
                                    </p:set>
                                  </p:childTnLst>
                                </p:cTn>
                              </p:par>
                            </p:childTnLst>
                          </p:cTn>
                        </p:par>
                        <p:par>
                          <p:cTn id="31" fill="hold">
                            <p:stCondLst>
                              <p:cond delay="1000"/>
                            </p:stCondLst>
                            <p:childTnLst>
                              <p:par>
                                <p:cTn id="32" presetID="1" presetClass="entr" presetSubtype="0" fill="hold" grpId="0" nodeType="afterEffect">
                                  <p:stCondLst>
                                    <p:cond delay="0"/>
                                  </p:stCondLst>
                                  <p:childTnLst>
                                    <p:set>
                                      <p:cBhvr>
                                        <p:cTn id="33" dur="1" fill="hold">
                                          <p:stCondLst>
                                            <p:cond delay="499"/>
                                          </p:stCondLst>
                                        </p:cTn>
                                        <p:tgtEl>
                                          <p:spTgt spid="684102"/>
                                        </p:tgtEl>
                                        <p:attrNameLst>
                                          <p:attrName>style.visibility</p:attrName>
                                        </p:attrNameLst>
                                      </p:cBhvr>
                                      <p:to>
                                        <p:strVal val="visible"/>
                                      </p:to>
                                    </p:set>
                                  </p:childTnLst>
                                  <p:subTnLst>
                                    <p:set>
                                      <p:cBhvr override="childStyle">
                                        <p:cTn dur="1" fill="hold" display="0" masterRel="nextClick" afterEffect="1"/>
                                        <p:tgtEl>
                                          <p:spTgt spid="684102"/>
                                        </p:tgtEl>
                                        <p:attrNameLst>
                                          <p:attrName>style.visibility</p:attrName>
                                        </p:attrNameLst>
                                      </p:cBhvr>
                                      <p:to>
                                        <p:strVal val="hidden"/>
                                      </p:to>
                                    </p:set>
                                  </p:sub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499"/>
                                          </p:stCondLst>
                                        </p:cTn>
                                        <p:tgtEl>
                                          <p:spTgt spid="684134"/>
                                        </p:tgtEl>
                                        <p:attrNameLst>
                                          <p:attrName>style.visibility</p:attrName>
                                        </p:attrNameLst>
                                      </p:cBhvr>
                                      <p:to>
                                        <p:strVal val="visible"/>
                                      </p:to>
                                    </p:set>
                                  </p:childTnLst>
                                </p:cTn>
                              </p:par>
                            </p:childTnLst>
                          </p:cTn>
                        </p:par>
                        <p:par>
                          <p:cTn id="38" fill="hold">
                            <p:stCondLst>
                              <p:cond delay="500"/>
                            </p:stCondLst>
                            <p:childTnLst>
                              <p:par>
                                <p:cTn id="39" presetID="1" presetClass="entr" presetSubtype="0" fill="hold" grpId="0" nodeType="afterEffect">
                                  <p:stCondLst>
                                    <p:cond delay="0"/>
                                  </p:stCondLst>
                                  <p:childTnLst>
                                    <p:set>
                                      <p:cBhvr>
                                        <p:cTn id="40" dur="1" fill="hold">
                                          <p:stCondLst>
                                            <p:cond delay="499"/>
                                          </p:stCondLst>
                                        </p:cTn>
                                        <p:tgtEl>
                                          <p:spTgt spid="684103"/>
                                        </p:tgtEl>
                                        <p:attrNameLst>
                                          <p:attrName>style.visibility</p:attrName>
                                        </p:attrNameLst>
                                      </p:cBhvr>
                                      <p:to>
                                        <p:strVal val="visible"/>
                                      </p:to>
                                    </p:set>
                                  </p:childTnLst>
                                  <p:subTnLst>
                                    <p:set>
                                      <p:cBhvr override="childStyle">
                                        <p:cTn dur="1" fill="hold" display="0" masterRel="nextClick" afterEffect="1"/>
                                        <p:tgtEl>
                                          <p:spTgt spid="684103"/>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684131"/>
                                        </p:tgtEl>
                                        <p:attrNameLst>
                                          <p:attrName>style.visibility</p:attrName>
                                        </p:attrNameLst>
                                      </p:cBhvr>
                                      <p:to>
                                        <p:strVal val="visible"/>
                                      </p:to>
                                    </p:se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499"/>
                                          </p:stCondLst>
                                        </p:cTn>
                                        <p:tgtEl>
                                          <p:spTgt spid="684104"/>
                                        </p:tgtEl>
                                        <p:attrNameLst>
                                          <p:attrName>style.visibility</p:attrName>
                                        </p:attrNameLst>
                                      </p:cBhvr>
                                      <p:to>
                                        <p:strVal val="visible"/>
                                      </p:to>
                                    </p:set>
                                  </p:childTnLst>
                                  <p:subTnLst>
                                    <p:set>
                                      <p:cBhvr override="childStyle">
                                        <p:cTn dur="1" fill="hold" display="0" masterRel="nextClick" afterEffect="1"/>
                                        <p:tgtEl>
                                          <p:spTgt spid="684104"/>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684105"/>
                                        </p:tgtEl>
                                        <p:attrNameLst>
                                          <p:attrName>style.visibility</p:attrName>
                                        </p:attrNameLst>
                                      </p:cBhvr>
                                      <p:to>
                                        <p:strVal val="visible"/>
                                      </p:to>
                                    </p:set>
                                  </p:childTnLst>
                                  <p:subTnLst>
                                    <p:set>
                                      <p:cBhvr override="childStyle">
                                        <p:cTn dur="1" fill="hold" display="0" masterRel="nextClick" afterEffect="1"/>
                                        <p:tgtEl>
                                          <p:spTgt spid="684105"/>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684130"/>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499"/>
                                          </p:stCondLst>
                                        </p:cTn>
                                        <p:tgtEl>
                                          <p:spTgt spid="684117"/>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499"/>
                                          </p:stCondLst>
                                        </p:cTn>
                                        <p:tgtEl>
                                          <p:spTgt spid="684128"/>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499"/>
                                          </p:stCondLst>
                                        </p:cTn>
                                        <p:tgtEl>
                                          <p:spTgt spid="684116"/>
                                        </p:tgtEl>
                                        <p:attrNameLst>
                                          <p:attrName>style.visibility</p:attrName>
                                        </p:attrNameLst>
                                      </p:cBhvr>
                                      <p:to>
                                        <p:strVal val="visible"/>
                                      </p:to>
                                    </p:set>
                                  </p:childTnLst>
                                </p:cTn>
                              </p:par>
                            </p:childTnLst>
                          </p:cTn>
                        </p:par>
                        <p:par>
                          <p:cTn id="62" fill="hold">
                            <p:stCondLst>
                              <p:cond delay="500"/>
                            </p:stCondLst>
                            <p:childTnLst>
                              <p:par>
                                <p:cTn id="63" presetID="1" presetClass="entr" presetSubtype="0" fill="hold" grpId="0" nodeType="afterEffect">
                                  <p:stCondLst>
                                    <p:cond delay="0"/>
                                  </p:stCondLst>
                                  <p:childTnLst>
                                    <p:set>
                                      <p:cBhvr>
                                        <p:cTn id="64" dur="1" fill="hold">
                                          <p:stCondLst>
                                            <p:cond delay="499"/>
                                          </p:stCondLst>
                                        </p:cTn>
                                        <p:tgtEl>
                                          <p:spTgt spid="684106"/>
                                        </p:tgtEl>
                                        <p:attrNameLst>
                                          <p:attrName>style.visibility</p:attrName>
                                        </p:attrNameLst>
                                      </p:cBhvr>
                                      <p:to>
                                        <p:strVal val="visible"/>
                                      </p:to>
                                    </p:set>
                                  </p:childTnLst>
                                  <p:subTnLst>
                                    <p:set>
                                      <p:cBhvr override="childStyle">
                                        <p:cTn dur="1" fill="hold" display="0" masterRel="nextClick" afterEffect="1"/>
                                        <p:tgtEl>
                                          <p:spTgt spid="684106"/>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499"/>
                                          </p:stCondLst>
                                        </p:cTn>
                                        <p:tgtEl>
                                          <p:spTgt spid="684137"/>
                                        </p:tgtEl>
                                        <p:attrNameLst>
                                          <p:attrName>style.visibility</p:attrName>
                                        </p:attrNameLst>
                                      </p:cBhvr>
                                      <p:to>
                                        <p:strVal val="visible"/>
                                      </p:to>
                                    </p:set>
                                  </p:childTnLst>
                                </p:cTn>
                              </p:par>
                              <p:par>
                                <p:cTn id="69" presetID="1" presetClass="exit" presetSubtype="0" fill="hold" nodeType="withEffect">
                                  <p:stCondLst>
                                    <p:cond delay="0"/>
                                  </p:stCondLst>
                                  <p:childTnLst>
                                    <p:set>
                                      <p:cBhvr>
                                        <p:cTn id="70" dur="1" fill="hold">
                                          <p:stCondLst>
                                            <p:cond delay="0"/>
                                          </p:stCondLst>
                                        </p:cTn>
                                        <p:tgtEl>
                                          <p:spTgt spid="684078"/>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499"/>
                                          </p:stCondLst>
                                        </p:cTn>
                                        <p:tgtEl>
                                          <p:spTgt spid="68412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499"/>
                                          </p:stCondLst>
                                        </p:cTn>
                                        <p:tgtEl>
                                          <p:spTgt spid="684107"/>
                                        </p:tgtEl>
                                        <p:attrNameLst>
                                          <p:attrName>style.visibility</p:attrName>
                                        </p:attrNameLst>
                                      </p:cBhvr>
                                      <p:to>
                                        <p:strVal val="visible"/>
                                      </p:to>
                                    </p:set>
                                  </p:childTnLst>
                                  <p:subTnLst>
                                    <p:set>
                                      <p:cBhvr override="childStyle">
                                        <p:cTn dur="1" fill="hold" display="0" masterRel="nextClick" afterEffect="1"/>
                                        <p:tgtEl>
                                          <p:spTgt spid="684107"/>
                                        </p:tgtEl>
                                        <p:attrNameLst>
                                          <p:attrName>style.visibility</p:attrName>
                                        </p:attrNameLst>
                                      </p:cBhvr>
                                      <p:to>
                                        <p:strVal val="hidden"/>
                                      </p:to>
                                    </p:set>
                                  </p:sub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499"/>
                                          </p:stCondLst>
                                        </p:cTn>
                                        <p:tgtEl>
                                          <p:spTgt spid="684141"/>
                                        </p:tgtEl>
                                        <p:attrNameLst>
                                          <p:attrName>style.visibility</p:attrName>
                                        </p:attrNameLst>
                                      </p:cBhvr>
                                      <p:to>
                                        <p:strVal val="visible"/>
                                      </p:to>
                                    </p:set>
                                  </p:childTnLst>
                                </p:cTn>
                              </p:par>
                            </p:childTnLst>
                          </p:cTn>
                        </p:par>
                        <p:par>
                          <p:cTn id="79" fill="hold">
                            <p:stCondLst>
                              <p:cond delay="500"/>
                            </p:stCondLst>
                            <p:childTnLst>
                              <p:par>
                                <p:cTn id="80" presetID="1" presetClass="entr" presetSubtype="0" fill="hold" grpId="0" nodeType="afterEffect">
                                  <p:stCondLst>
                                    <p:cond delay="0"/>
                                  </p:stCondLst>
                                  <p:childTnLst>
                                    <p:set>
                                      <p:cBhvr>
                                        <p:cTn id="81" dur="1" fill="hold">
                                          <p:stCondLst>
                                            <p:cond delay="499"/>
                                          </p:stCondLst>
                                        </p:cTn>
                                        <p:tgtEl>
                                          <p:spTgt spid="684108"/>
                                        </p:tgtEl>
                                        <p:attrNameLst>
                                          <p:attrName>style.visibility</p:attrName>
                                        </p:attrNameLst>
                                      </p:cBhvr>
                                      <p:to>
                                        <p:strVal val="visible"/>
                                      </p:to>
                                    </p:set>
                                  </p:childTnLst>
                                  <p:subTnLst>
                                    <p:set>
                                      <p:cBhvr override="childStyle">
                                        <p:cTn dur="1" fill="hold" display="0" masterRel="nextClick" afterEffect="1"/>
                                        <p:tgtEl>
                                          <p:spTgt spid="684108"/>
                                        </p:tgtEl>
                                        <p:attrNameLst>
                                          <p:attrName>style.visibility</p:attrName>
                                        </p:attrNameLst>
                                      </p:cBhvr>
                                      <p:to>
                                        <p:strVal val="hidden"/>
                                      </p:to>
                                    </p:set>
                                  </p:subTnLst>
                                </p:cTn>
                              </p:par>
                            </p:childTnLst>
                          </p:cTn>
                        </p:par>
                      </p:childTnLst>
                    </p:cTn>
                  </p:par>
                  <p:par>
                    <p:cTn id="82" fill="hold">
                      <p:stCondLst>
                        <p:cond delay="indefinite"/>
                      </p:stCondLst>
                      <p:childTnLst>
                        <p:par>
                          <p:cTn id="83" fill="hold">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684111"/>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684112"/>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684115"/>
                                        </p:tgtEl>
                                        <p:attrNameLst>
                                          <p:attrName>style.visibility</p:attrName>
                                        </p:attrNameLst>
                                      </p:cBhvr>
                                      <p:to>
                                        <p:strVal val="hidden"/>
                                      </p:to>
                                    </p:set>
                                  </p:childTnLst>
                                </p:cTn>
                              </p:par>
                              <p:par>
                                <p:cTn id="90" presetID="1" presetClass="exit" presetSubtype="0" fill="hold" grpId="0" nodeType="withEffect">
                                  <p:stCondLst>
                                    <p:cond delay="0"/>
                                  </p:stCondLst>
                                  <p:childTnLst>
                                    <p:set>
                                      <p:cBhvr>
                                        <p:cTn id="91" dur="1" fill="hold">
                                          <p:stCondLst>
                                            <p:cond delay="0"/>
                                          </p:stCondLst>
                                        </p:cTn>
                                        <p:tgtEl>
                                          <p:spTgt spid="684099"/>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91"/>
                                        </p:tgtEl>
                                        <p:attrNameLst>
                                          <p:attrName>style.visibility</p:attrName>
                                        </p:attrNameLst>
                                      </p:cBhvr>
                                      <p:to>
                                        <p:strVal val="hidden"/>
                                      </p:to>
                                    </p:set>
                                  </p:childTnLst>
                                </p:cTn>
                              </p:par>
                              <p:par>
                                <p:cTn id="94" presetID="53" presetClass="exit" presetSubtype="0" fill="hold" nodeType="withEffect">
                                  <p:stCondLst>
                                    <p:cond delay="0"/>
                                  </p:stCondLst>
                                  <p:childTnLst>
                                    <p:anim calcmode="lin" valueType="num">
                                      <p:cBhvr>
                                        <p:cTn id="95" dur="500"/>
                                        <p:tgtEl>
                                          <p:spTgt spid="684090"/>
                                        </p:tgtEl>
                                        <p:attrNameLst>
                                          <p:attrName>ppt_w</p:attrName>
                                        </p:attrNameLst>
                                      </p:cBhvr>
                                      <p:tavLst>
                                        <p:tav tm="0">
                                          <p:val>
                                            <p:strVal val="ppt_w"/>
                                          </p:val>
                                        </p:tav>
                                        <p:tav tm="100000">
                                          <p:val>
                                            <p:fltVal val="0"/>
                                          </p:val>
                                        </p:tav>
                                      </p:tavLst>
                                    </p:anim>
                                    <p:anim calcmode="lin" valueType="num">
                                      <p:cBhvr>
                                        <p:cTn id="96" dur="500"/>
                                        <p:tgtEl>
                                          <p:spTgt spid="684090"/>
                                        </p:tgtEl>
                                        <p:attrNameLst>
                                          <p:attrName>ppt_h</p:attrName>
                                        </p:attrNameLst>
                                      </p:cBhvr>
                                      <p:tavLst>
                                        <p:tav tm="0">
                                          <p:val>
                                            <p:strVal val="ppt_h"/>
                                          </p:val>
                                        </p:tav>
                                        <p:tav tm="100000">
                                          <p:val>
                                            <p:fltVal val="0"/>
                                          </p:val>
                                        </p:tav>
                                      </p:tavLst>
                                    </p:anim>
                                    <p:animEffect transition="out" filter="fade">
                                      <p:cBhvr>
                                        <p:cTn id="97" dur="500"/>
                                        <p:tgtEl>
                                          <p:spTgt spid="684090"/>
                                        </p:tgtEl>
                                      </p:cBhvr>
                                    </p:animEffect>
                                    <p:set>
                                      <p:cBhvr>
                                        <p:cTn id="98" dur="1" fill="hold">
                                          <p:stCondLst>
                                            <p:cond delay="499"/>
                                          </p:stCondLst>
                                        </p:cTn>
                                        <p:tgtEl>
                                          <p:spTgt spid="684090"/>
                                        </p:tgtEl>
                                        <p:attrNameLst>
                                          <p:attrName>style.visibility</p:attrName>
                                        </p:attrNameLst>
                                      </p:cBhvr>
                                      <p:to>
                                        <p:strVal val="hidden"/>
                                      </p:to>
                                    </p:set>
                                  </p:childTnLst>
                                </p:cTn>
                              </p:par>
                              <p:par>
                                <p:cTn id="99" presetID="1" presetClass="entr" presetSubtype="0" fill="hold" grpId="0" nodeType="withEffect">
                                  <p:stCondLst>
                                    <p:cond delay="0"/>
                                  </p:stCondLst>
                                  <p:childTnLst>
                                    <p:set>
                                      <p:cBhvr>
                                        <p:cTn id="100" dur="1" fill="hold">
                                          <p:stCondLst>
                                            <p:cond delay="499"/>
                                          </p:stCondLst>
                                        </p:cTn>
                                        <p:tgtEl>
                                          <p:spTgt spid="6841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4099" grpId="0"/>
      <p:bldP spid="684100" grpId="0" build="p" autoUpdateAnimBg="0"/>
      <p:bldP spid="684101" grpId="0" animBg="1"/>
      <p:bldP spid="684102" grpId="0" animBg="1"/>
      <p:bldP spid="684103" grpId="0" animBg="1"/>
      <p:bldP spid="684104" grpId="0" animBg="1"/>
      <p:bldP spid="684105" grpId="0" animBg="1"/>
      <p:bldP spid="684106" grpId="0" animBg="1"/>
      <p:bldP spid="684107" grpId="0" animBg="1"/>
      <p:bldP spid="684108" grpId="0" animBg="1"/>
      <p:bldP spid="684111" grpId="0" animBg="1"/>
      <p:bldP spid="684111" grpId="1" animBg="1"/>
      <p:bldP spid="684130" grpId="0" animBg="1"/>
      <p:bldP spid="684116" grpId="0" animBg="1"/>
      <p:bldP spid="684120" grpId="0" animBg="1"/>
      <p:bldP spid="684121" grpId="0" build="p" autoUpdateAnimBg="0"/>
      <p:bldP spid="684127" grpId="0" animBg="1"/>
      <p:bldP spid="684145"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08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Tracing the List-Based Queue</a:t>
            </a:r>
          </a:p>
        </p:txBody>
      </p:sp>
      <p:sp>
        <p:nvSpPr>
          <p:cNvPr id="686083" name="Rectangle 3"/>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6084" name="Group 4"/>
          <p:cNvGrpSpPr>
            <a:grpSpLocks/>
          </p:cNvGrpSpPr>
          <p:nvPr/>
        </p:nvGrpSpPr>
        <p:grpSpPr bwMode="auto">
          <a:xfrm>
            <a:off x="5524500" y="5219700"/>
            <a:ext cx="838200" cy="317500"/>
            <a:chOff x="2880" y="3648"/>
            <a:chExt cx="528" cy="200"/>
          </a:xfrm>
        </p:grpSpPr>
        <p:sp>
          <p:nvSpPr>
            <p:cNvPr id="686085" name="Rectangle 5"/>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086" name="Line 6"/>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86087" name="Rectangle 7"/>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088" name="Text Box 8"/>
          <p:cNvSpPr txBox="1">
            <a:spLocks noChangeArrowheads="1"/>
          </p:cNvSpPr>
          <p:nvPr/>
        </p:nvSpPr>
        <p:spPr bwMode="auto">
          <a:xfrm>
            <a:off x="1524000" y="43071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86089" name="Rectangle 9"/>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86090" name="AutoShape 10"/>
          <p:cNvCxnSpPr>
            <a:cxnSpLocks noChangeShapeType="1"/>
            <a:stCxn id="686108" idx="6"/>
          </p:cNvCxnSpPr>
          <p:nvPr/>
        </p:nvCxnSpPr>
        <p:spPr bwMode="auto">
          <a:xfrm>
            <a:off x="3200400" y="4510088"/>
            <a:ext cx="2324100" cy="498475"/>
          </a:xfrm>
          <a:prstGeom prst="bentConnector3">
            <a:avLst>
              <a:gd name="adj1" fmla="val 60384"/>
            </a:avLst>
          </a:prstGeom>
          <a:noFill/>
          <a:ln w="9525">
            <a:solidFill>
              <a:schemeClr val="tx1"/>
            </a:solidFill>
            <a:miter lim="800000"/>
            <a:headEnd/>
            <a:tailEnd type="triangle" w="med" len="med"/>
          </a:ln>
          <a:effectLst/>
        </p:spPr>
      </p:cxnSp>
      <p:sp>
        <p:nvSpPr>
          <p:cNvPr id="686091" name="Text Box 11"/>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86092" name="Text Box 12"/>
          <p:cNvSpPr txBox="1">
            <a:spLocks noChangeArrowheads="1"/>
          </p:cNvSpPr>
          <p:nvPr/>
        </p:nvSpPr>
        <p:spPr bwMode="auto">
          <a:xfrm>
            <a:off x="1447800" y="4942115"/>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86093" name="Text Box 13"/>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86094" name="Rectangle 14"/>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095" name="Text Box 15"/>
          <p:cNvSpPr txBox="1">
            <a:spLocks noChangeArrowheads="1"/>
          </p:cNvSpPr>
          <p:nvPr/>
        </p:nvSpPr>
        <p:spPr bwMode="auto">
          <a:xfrm>
            <a:off x="1524000" y="46246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86096" name="Rectangle 16"/>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097" name="Text Box 17"/>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86098" name="Text Box 18"/>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86099" name="Text Box 19"/>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86100" name="Text Box 20"/>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grpSp>
        <p:nvGrpSpPr>
          <p:cNvPr id="686101" name="Group 21"/>
          <p:cNvGrpSpPr>
            <a:grpSpLocks/>
          </p:cNvGrpSpPr>
          <p:nvPr/>
        </p:nvGrpSpPr>
        <p:grpSpPr bwMode="auto">
          <a:xfrm>
            <a:off x="2959100" y="2020887"/>
            <a:ext cx="977900" cy="420688"/>
            <a:chOff x="4536" y="1416"/>
            <a:chExt cx="616" cy="265"/>
          </a:xfrm>
        </p:grpSpPr>
        <p:sp>
          <p:nvSpPr>
            <p:cNvPr id="686102" name="Text Box 22"/>
            <p:cNvSpPr txBox="1">
              <a:spLocks noChangeArrowheads="1"/>
            </p:cNvSpPr>
            <p:nvPr/>
          </p:nvSpPr>
          <p:spPr bwMode="auto">
            <a:xfrm>
              <a:off x="4768" y="143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'A'</a:t>
              </a:r>
            </a:p>
          </p:txBody>
        </p:sp>
        <p:sp>
          <p:nvSpPr>
            <p:cNvPr id="686103" name="Text Box 23"/>
            <p:cNvSpPr txBox="1">
              <a:spLocks noChangeArrowheads="1"/>
            </p:cNvSpPr>
            <p:nvPr/>
          </p:nvSpPr>
          <p:spPr bwMode="auto">
            <a:xfrm>
              <a:off x="4536" y="141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86104" name="Text Box 24"/>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86108" name="Oval 28"/>
          <p:cNvSpPr>
            <a:spLocks noChangeArrowheads="1"/>
          </p:cNvSpPr>
          <p:nvPr/>
        </p:nvSpPr>
        <p:spPr bwMode="auto">
          <a:xfrm>
            <a:off x="3125788" y="44719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6109" name="Group 29"/>
          <p:cNvGrpSpPr>
            <a:grpSpLocks/>
          </p:cNvGrpSpPr>
          <p:nvPr/>
        </p:nvGrpSpPr>
        <p:grpSpPr bwMode="auto">
          <a:xfrm>
            <a:off x="2297115" y="4319588"/>
            <a:ext cx="784226" cy="336550"/>
            <a:chOff x="1303" y="3361"/>
            <a:chExt cx="494" cy="212"/>
          </a:xfrm>
        </p:grpSpPr>
        <p:sp>
          <p:nvSpPr>
            <p:cNvPr id="686110" name="Rectangle 30"/>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11" name="Text Box 31"/>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86112" name="Group 32"/>
          <p:cNvGrpSpPr>
            <a:grpSpLocks/>
          </p:cNvGrpSpPr>
          <p:nvPr/>
        </p:nvGrpSpPr>
        <p:grpSpPr bwMode="auto">
          <a:xfrm>
            <a:off x="2260600" y="4660900"/>
            <a:ext cx="711200" cy="336550"/>
            <a:chOff x="1280" y="3376"/>
            <a:chExt cx="448" cy="212"/>
          </a:xfrm>
        </p:grpSpPr>
        <p:sp>
          <p:nvSpPr>
            <p:cNvPr id="686113" name="Rectangle 33"/>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14" name="Text Box 34"/>
            <p:cNvSpPr txBox="1">
              <a:spLocks noChangeArrowheads="1"/>
            </p:cNvSpPr>
            <p:nvPr/>
          </p:nvSpPr>
          <p:spPr bwMode="auto">
            <a:xfrm>
              <a:off x="1280" y="3376"/>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86115" name="Oval 35"/>
          <p:cNvSpPr>
            <a:spLocks noChangeArrowheads="1"/>
          </p:cNvSpPr>
          <p:nvPr/>
        </p:nvSpPr>
        <p:spPr bwMode="auto">
          <a:xfrm>
            <a:off x="3125788" y="47894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6116" name="Group 36"/>
          <p:cNvGrpSpPr>
            <a:grpSpLocks/>
          </p:cNvGrpSpPr>
          <p:nvPr/>
        </p:nvGrpSpPr>
        <p:grpSpPr bwMode="auto">
          <a:xfrm>
            <a:off x="2260600" y="4660900"/>
            <a:ext cx="711200" cy="336550"/>
            <a:chOff x="1280" y="3376"/>
            <a:chExt cx="448" cy="212"/>
          </a:xfrm>
        </p:grpSpPr>
        <p:sp>
          <p:nvSpPr>
            <p:cNvPr id="686117" name="Rectangle 37"/>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18" name="Text Box 38"/>
            <p:cNvSpPr txBox="1">
              <a:spLocks noChangeArrowheads="1"/>
            </p:cNvSpPr>
            <p:nvPr/>
          </p:nvSpPr>
          <p:spPr bwMode="auto">
            <a:xfrm>
              <a:off x="1280" y="3376"/>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sp>
        <p:nvSpPr>
          <p:cNvPr id="686119" name="Rectangle 39"/>
          <p:cNvSpPr>
            <a:spLocks noChangeArrowheads="1"/>
          </p:cNvSpPr>
          <p:nvPr/>
        </p:nvSpPr>
        <p:spPr bwMode="auto">
          <a:xfrm>
            <a:off x="5524500" y="4902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120" name="Text Box 40"/>
          <p:cNvSpPr txBox="1">
            <a:spLocks noChangeArrowheads="1"/>
          </p:cNvSpPr>
          <p:nvPr/>
        </p:nvSpPr>
        <p:spPr bwMode="auto">
          <a:xfrm>
            <a:off x="6299200" y="4903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1000</a:t>
            </a:r>
          </a:p>
        </p:txBody>
      </p:sp>
      <p:sp>
        <p:nvSpPr>
          <p:cNvPr id="686122" name="Text Box 42"/>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86127" name="Rectangle 47"/>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86128" name="Rectangle 48"/>
          <p:cNvSpPr>
            <a:spLocks noChangeArrowheads="1"/>
          </p:cNvSpPr>
          <p:nvPr/>
        </p:nvSpPr>
        <p:spPr bwMode="auto">
          <a:xfrm>
            <a:off x="5524500" y="49022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6129" name="Group 49"/>
          <p:cNvGrpSpPr>
            <a:grpSpLocks/>
          </p:cNvGrpSpPr>
          <p:nvPr/>
        </p:nvGrpSpPr>
        <p:grpSpPr bwMode="auto">
          <a:xfrm>
            <a:off x="5510213" y="4803776"/>
            <a:ext cx="865187" cy="457200"/>
            <a:chOff x="3087" y="3026"/>
            <a:chExt cx="545" cy="288"/>
          </a:xfrm>
        </p:grpSpPr>
        <p:sp>
          <p:nvSpPr>
            <p:cNvPr id="686130" name="Rectangle 50"/>
            <p:cNvSpPr>
              <a:spLocks noChangeArrowheads="1"/>
            </p:cNvSpPr>
            <p:nvPr/>
          </p:nvSpPr>
          <p:spPr bwMode="auto">
            <a:xfrm>
              <a:off x="3192" y="3104"/>
              <a:ext cx="336" cy="183"/>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31" name="Text Box 51"/>
            <p:cNvSpPr txBox="1">
              <a:spLocks noChangeArrowheads="1"/>
            </p:cNvSpPr>
            <p:nvPr/>
          </p:nvSpPr>
          <p:spPr bwMode="auto">
            <a:xfrm>
              <a:off x="3087" y="3026"/>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A</a:t>
              </a:r>
            </a:p>
          </p:txBody>
        </p:sp>
      </p:grpSp>
      <p:grpSp>
        <p:nvGrpSpPr>
          <p:cNvPr id="686181" name="Group 101"/>
          <p:cNvGrpSpPr>
            <a:grpSpLocks/>
          </p:cNvGrpSpPr>
          <p:nvPr/>
        </p:nvGrpSpPr>
        <p:grpSpPr bwMode="auto">
          <a:xfrm>
            <a:off x="4267200" y="1219200"/>
            <a:ext cx="4462463" cy="2609850"/>
            <a:chOff x="2688" y="768"/>
            <a:chExt cx="2811" cy="1644"/>
          </a:xfrm>
        </p:grpSpPr>
        <p:sp>
          <p:nvSpPr>
            <p:cNvPr id="686133" name="Rectangle 53"/>
            <p:cNvSpPr>
              <a:spLocks noChangeArrowheads="1"/>
            </p:cNvSpPr>
            <p:nvPr/>
          </p:nvSpPr>
          <p:spPr bwMode="auto">
            <a:xfrm>
              <a:off x="2688" y="768"/>
              <a:ext cx="2784" cy="16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134" name="Text Box 54"/>
            <p:cNvSpPr txBox="1">
              <a:spLocks noChangeArrowheads="1"/>
            </p:cNvSpPr>
            <p:nvPr/>
          </p:nvSpPr>
          <p:spPr bwMode="auto">
            <a:xfrm>
              <a:off x="2736" y="787"/>
              <a:ext cx="2763" cy="1551"/>
            </a:xfrm>
            <a:prstGeom prst="rect">
              <a:avLst/>
            </a:prstGeom>
            <a:noFill/>
            <a:ln w="9525">
              <a:noFill/>
              <a:miter lim="800000"/>
              <a:headEnd/>
              <a:tailEnd/>
            </a:ln>
            <a:effectLst/>
          </p:spPr>
          <p:txBody>
            <a:bodyPr wrap="none">
              <a:prstTxWarp prst="textNoShape">
                <a:avLst/>
              </a:prstTxWarp>
              <a:spAutoFit/>
            </a:bodyPr>
            <a:lstStyle/>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dequeue</a:t>
              </a:r>
              <a:r>
                <a:rPr lang="en-US" dirty="0">
                  <a:latin typeface="Courier New" charset="0"/>
                </a:rPr>
                <a:t>() {</a:t>
              </a:r>
            </a:p>
            <a:p>
              <a:r>
                <a:rPr lang="en-US" dirty="0">
                  <a:latin typeface="Courier New" charset="0"/>
                </a:rPr>
                <a:t>   if (</a:t>
              </a:r>
              <a:r>
                <a:rPr lang="en-US" dirty="0" err="1">
                  <a:latin typeface="Courier New" charset="0"/>
                </a:rPr>
                <a:t>isEmpty</a:t>
              </a:r>
              <a:r>
                <a:rPr lang="en-US" dirty="0">
                  <a:latin typeface="Courier New" charset="0"/>
                </a:rPr>
                <a:t>())</a:t>
              </a:r>
              <a:r>
                <a:rPr lang="en-US" dirty="0" smtClean="0">
                  <a:latin typeface="Courier New" charset="0"/>
                </a:rPr>
                <a:t> error(.</a:t>
              </a:r>
              <a:r>
                <a:rPr lang="en-US" dirty="0">
                  <a:latin typeface="Courier New" charset="0"/>
                </a:rPr>
                <a:t>..);</a:t>
              </a:r>
            </a:p>
            <a:p>
              <a:r>
                <a:rPr lang="en-US" dirty="0">
                  <a:latin typeface="Courier New" charset="0"/>
                </a:rPr>
                <a:t>  </a:t>
              </a:r>
              <a:r>
                <a:rPr lang="en-US" dirty="0" smtClean="0">
                  <a:latin typeface="Courier New" charset="0"/>
                </a:rPr>
                <a:t> Cell *cp </a:t>
              </a:r>
              <a:r>
                <a:rPr lang="en-US" dirty="0">
                  <a:latin typeface="Courier New" charset="0"/>
                </a:rPr>
                <a:t>= head;</a:t>
              </a:r>
            </a:p>
            <a:p>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a:latin typeface="Courier New" charset="0"/>
                </a:rPr>
                <a:t>result =</a:t>
              </a:r>
              <a:r>
                <a:rPr lang="en-US" dirty="0" smtClean="0">
                  <a:latin typeface="Courier New" charset="0"/>
                </a:rPr>
                <a:t> cp-</a:t>
              </a:r>
              <a:r>
                <a:rPr lang="en-US" dirty="0">
                  <a:latin typeface="Courier New" charset="0"/>
                </a:rPr>
                <a:t>&gt;data;</a:t>
              </a:r>
            </a:p>
            <a:p>
              <a:r>
                <a:rPr lang="en-US" dirty="0">
                  <a:latin typeface="Courier New" charset="0"/>
                </a:rPr>
                <a:t>   head =</a:t>
              </a:r>
              <a:r>
                <a:rPr lang="en-US" dirty="0" smtClean="0">
                  <a:latin typeface="Courier New" charset="0"/>
                </a:rPr>
                <a:t> cp-</a:t>
              </a:r>
              <a:r>
                <a:rPr lang="en-US" dirty="0">
                  <a:latin typeface="Courier New" charset="0"/>
                </a:rPr>
                <a:t>&gt;link;</a:t>
              </a:r>
            </a:p>
            <a:p>
              <a:r>
                <a:rPr lang="en-US" dirty="0">
                  <a:latin typeface="Courier New" charset="0"/>
                </a:rPr>
                <a:t>   if (head == NULL) tail = NULL;</a:t>
              </a:r>
            </a:p>
            <a:p>
              <a:r>
                <a:rPr lang="en-US" dirty="0">
                  <a:latin typeface="Courier New" charset="0"/>
                </a:rPr>
                <a:t>   count--;</a:t>
              </a:r>
            </a:p>
            <a:p>
              <a:r>
                <a:rPr lang="en-US" dirty="0">
                  <a:latin typeface="Courier New" charset="0"/>
                </a:rPr>
                <a:t>   delete</a:t>
              </a:r>
              <a:r>
                <a:rPr lang="en-US" dirty="0" smtClean="0">
                  <a:latin typeface="Courier New" charset="0"/>
                </a:rPr>
                <a:t> cp;</a:t>
              </a:r>
              <a:endParaRPr lang="en-US" dirty="0">
                <a:latin typeface="Courier New" charset="0"/>
              </a:endParaRPr>
            </a:p>
            <a:p>
              <a:r>
                <a:rPr lang="en-US" dirty="0">
                  <a:latin typeface="Courier New" charset="0"/>
                </a:rPr>
                <a:t>   return result;</a:t>
              </a:r>
            </a:p>
            <a:p>
              <a:r>
                <a:rPr lang="en-US" dirty="0">
                  <a:latin typeface="Courier New" charset="0"/>
                </a:rPr>
                <a:t>}</a:t>
              </a:r>
            </a:p>
          </p:txBody>
        </p:sp>
      </p:grpSp>
      <p:grpSp>
        <p:nvGrpSpPr>
          <p:cNvPr id="686135" name="Group 55"/>
          <p:cNvGrpSpPr>
            <a:grpSpLocks/>
          </p:cNvGrpSpPr>
          <p:nvPr/>
        </p:nvGrpSpPr>
        <p:grpSpPr bwMode="auto">
          <a:xfrm>
            <a:off x="2260600" y="4965700"/>
            <a:ext cx="1016000" cy="366713"/>
            <a:chOff x="1424" y="3128"/>
            <a:chExt cx="640" cy="231"/>
          </a:xfrm>
        </p:grpSpPr>
        <p:sp>
          <p:nvSpPr>
            <p:cNvPr id="686136" name="Rectangle 56"/>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37" name="Text Box 57"/>
            <p:cNvSpPr txBox="1">
              <a:spLocks noChangeArrowheads="1"/>
            </p:cNvSpPr>
            <p:nvPr/>
          </p:nvSpPr>
          <p:spPr bwMode="auto">
            <a:xfrm>
              <a:off x="1424" y="3128"/>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0</a:t>
              </a:r>
              <a:endParaRPr lang="en-US" sz="1600">
                <a:latin typeface="Courier New" charset="0"/>
              </a:endParaRPr>
            </a:p>
          </p:txBody>
        </p:sp>
      </p:grpSp>
      <p:grpSp>
        <p:nvGrpSpPr>
          <p:cNvPr id="686138" name="Group 58"/>
          <p:cNvGrpSpPr>
            <a:grpSpLocks/>
          </p:cNvGrpSpPr>
          <p:nvPr/>
        </p:nvGrpSpPr>
        <p:grpSpPr bwMode="auto">
          <a:xfrm>
            <a:off x="2260600" y="4929187"/>
            <a:ext cx="1016000" cy="366713"/>
            <a:chOff x="1424" y="3105"/>
            <a:chExt cx="640" cy="231"/>
          </a:xfrm>
        </p:grpSpPr>
        <p:sp>
          <p:nvSpPr>
            <p:cNvPr id="686139" name="Rectangle 59"/>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40" name="Text Box 60"/>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1</a:t>
              </a:r>
              <a:endParaRPr lang="en-US" sz="1600" dirty="0">
                <a:latin typeface="Courier New" charset="0"/>
              </a:endParaRPr>
            </a:p>
          </p:txBody>
        </p:sp>
      </p:grpSp>
      <p:sp>
        <p:nvSpPr>
          <p:cNvPr id="686141" name="Text Box 61"/>
          <p:cNvSpPr txBox="1">
            <a:spLocks noChangeArrowheads="1"/>
          </p:cNvSpPr>
          <p:nvPr/>
        </p:nvSpPr>
        <p:spPr bwMode="auto">
          <a:xfrm>
            <a:off x="609600" y="2051655"/>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86142" name="Text Box 62"/>
          <p:cNvSpPr txBox="1">
            <a:spLocks noChangeArrowheads="1"/>
          </p:cNvSpPr>
          <p:nvPr/>
        </p:nvSpPr>
        <p:spPr bwMode="auto">
          <a:xfrm>
            <a:off x="609600" y="2297718"/>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86143" name="Rectangle 63"/>
          <p:cNvSpPr>
            <a:spLocks noChangeArrowheads="1"/>
          </p:cNvSpPr>
          <p:nvPr/>
        </p:nvSpPr>
        <p:spPr bwMode="auto">
          <a:xfrm>
            <a:off x="4714875" y="1738313"/>
            <a:ext cx="1568450"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51" name="Text Box 71"/>
          <p:cNvSpPr txBox="1">
            <a:spLocks noChangeArrowheads="1"/>
          </p:cNvSpPr>
          <p:nvPr/>
        </p:nvSpPr>
        <p:spPr bwMode="auto">
          <a:xfrm>
            <a:off x="1524000" y="558346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cp</a:t>
            </a:r>
            <a:endParaRPr lang="en-US" sz="1600" dirty="0">
              <a:latin typeface="Courier New" charset="0"/>
            </a:endParaRPr>
          </a:p>
        </p:txBody>
      </p:sp>
      <p:sp>
        <p:nvSpPr>
          <p:cNvPr id="686152" name="Rectangle 72"/>
          <p:cNvSpPr>
            <a:spLocks noChangeArrowheads="1"/>
          </p:cNvSpPr>
          <p:nvPr/>
        </p:nvSpPr>
        <p:spPr bwMode="auto">
          <a:xfrm>
            <a:off x="2255838" y="561975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153" name="Oval 73"/>
          <p:cNvSpPr>
            <a:spLocks noChangeArrowheads="1"/>
          </p:cNvSpPr>
          <p:nvPr/>
        </p:nvSpPr>
        <p:spPr bwMode="auto">
          <a:xfrm>
            <a:off x="3125788" y="574833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6154" name="Group 74"/>
          <p:cNvGrpSpPr>
            <a:grpSpLocks/>
          </p:cNvGrpSpPr>
          <p:nvPr/>
        </p:nvGrpSpPr>
        <p:grpSpPr bwMode="auto">
          <a:xfrm>
            <a:off x="2297115" y="5583238"/>
            <a:ext cx="784226" cy="336550"/>
            <a:chOff x="1303" y="3353"/>
            <a:chExt cx="494" cy="212"/>
          </a:xfrm>
        </p:grpSpPr>
        <p:sp>
          <p:nvSpPr>
            <p:cNvPr id="686155" name="Rectangle 75"/>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56" name="Text Box 76"/>
            <p:cNvSpPr txBox="1">
              <a:spLocks noChangeArrowheads="1"/>
            </p:cNvSpPr>
            <p:nvPr/>
          </p:nvSpPr>
          <p:spPr bwMode="auto">
            <a:xfrm>
              <a:off x="1349"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cxnSp>
        <p:nvCxnSpPr>
          <p:cNvPr id="686157" name="AutoShape 77"/>
          <p:cNvCxnSpPr>
            <a:cxnSpLocks noChangeShapeType="1"/>
          </p:cNvCxnSpPr>
          <p:nvPr/>
        </p:nvCxnSpPr>
        <p:spPr bwMode="auto">
          <a:xfrm flipV="1">
            <a:off x="3200400" y="4951413"/>
            <a:ext cx="2325688" cy="827087"/>
          </a:xfrm>
          <a:prstGeom prst="bentConnector3">
            <a:avLst>
              <a:gd name="adj1" fmla="val 53648"/>
            </a:avLst>
          </a:prstGeom>
          <a:noFill/>
          <a:ln w="9525">
            <a:solidFill>
              <a:schemeClr val="tx1"/>
            </a:solidFill>
            <a:miter lim="800000"/>
            <a:headEnd/>
            <a:tailEnd type="triangle" w="med" len="med"/>
          </a:ln>
          <a:effectLst/>
        </p:spPr>
      </p:cxnSp>
      <p:sp>
        <p:nvSpPr>
          <p:cNvPr id="686158" name="Rectangle 78"/>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159" name="Oval 79"/>
          <p:cNvSpPr>
            <a:spLocks noChangeArrowheads="1"/>
          </p:cNvSpPr>
          <p:nvPr/>
        </p:nvSpPr>
        <p:spPr bwMode="auto">
          <a:xfrm>
            <a:off x="6224588" y="53482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6160" name="Group 80"/>
          <p:cNvGrpSpPr>
            <a:grpSpLocks/>
          </p:cNvGrpSpPr>
          <p:nvPr/>
        </p:nvGrpSpPr>
        <p:grpSpPr bwMode="auto">
          <a:xfrm>
            <a:off x="5561014" y="5183188"/>
            <a:ext cx="722313" cy="336550"/>
            <a:chOff x="1303" y="3353"/>
            <a:chExt cx="455" cy="212"/>
          </a:xfrm>
        </p:grpSpPr>
        <p:sp>
          <p:nvSpPr>
            <p:cNvPr id="686161" name="Rectangle 81"/>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62" name="Text Box 82"/>
            <p:cNvSpPr txBox="1">
              <a:spLocks noChangeArrowheads="1"/>
            </p:cNvSpPr>
            <p:nvPr/>
          </p:nvSpPr>
          <p:spPr bwMode="auto">
            <a:xfrm>
              <a:off x="1310"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86163" name="Rectangle 83"/>
          <p:cNvSpPr>
            <a:spLocks noChangeArrowheads="1"/>
          </p:cNvSpPr>
          <p:nvPr/>
        </p:nvSpPr>
        <p:spPr bwMode="auto">
          <a:xfrm>
            <a:off x="5524500" y="5791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164" name="Text Box 84"/>
          <p:cNvSpPr txBox="1">
            <a:spLocks noChangeArrowheads="1"/>
          </p:cNvSpPr>
          <p:nvPr/>
        </p:nvSpPr>
        <p:spPr bwMode="auto">
          <a:xfrm>
            <a:off x="6299200" y="5792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1010</a:t>
            </a:r>
          </a:p>
        </p:txBody>
      </p:sp>
      <p:sp>
        <p:nvSpPr>
          <p:cNvPr id="686165" name="Rectangle 85"/>
          <p:cNvSpPr>
            <a:spLocks noChangeArrowheads="1"/>
          </p:cNvSpPr>
          <p:nvPr/>
        </p:nvSpPr>
        <p:spPr bwMode="auto">
          <a:xfrm>
            <a:off x="5524500" y="58420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86166" name="AutoShape 86"/>
          <p:cNvCxnSpPr>
            <a:cxnSpLocks noChangeShapeType="1"/>
            <a:stCxn id="686159" idx="6"/>
            <a:endCxn id="686165" idx="1"/>
          </p:cNvCxnSpPr>
          <p:nvPr/>
        </p:nvCxnSpPr>
        <p:spPr bwMode="auto">
          <a:xfrm flipH="1">
            <a:off x="5524500" y="5386388"/>
            <a:ext cx="774700" cy="501650"/>
          </a:xfrm>
          <a:prstGeom prst="bentConnector5">
            <a:avLst>
              <a:gd name="adj1" fmla="val -29509"/>
              <a:gd name="adj2" fmla="val 56329"/>
              <a:gd name="adj3" fmla="val 129509"/>
            </a:avLst>
          </a:prstGeom>
          <a:noFill/>
          <a:ln w="9525">
            <a:solidFill>
              <a:schemeClr val="tx1"/>
            </a:solidFill>
            <a:miter lim="800000"/>
            <a:headEnd/>
            <a:tailEnd type="triangle" w="med" len="med"/>
          </a:ln>
          <a:effectLst/>
        </p:spPr>
      </p:cxnSp>
      <p:cxnSp>
        <p:nvCxnSpPr>
          <p:cNvPr id="686167" name="AutoShape 87"/>
          <p:cNvCxnSpPr>
            <a:cxnSpLocks noChangeShapeType="1"/>
          </p:cNvCxnSpPr>
          <p:nvPr/>
        </p:nvCxnSpPr>
        <p:spPr bwMode="auto">
          <a:xfrm>
            <a:off x="3200400" y="4827588"/>
            <a:ext cx="2324100" cy="1119187"/>
          </a:xfrm>
          <a:prstGeom prst="bentConnector3">
            <a:avLst>
              <a:gd name="adj1" fmla="val 48977"/>
            </a:avLst>
          </a:prstGeom>
          <a:noFill/>
          <a:ln w="9525">
            <a:solidFill>
              <a:schemeClr val="tx1"/>
            </a:solidFill>
            <a:miter lim="800000"/>
            <a:headEnd/>
            <a:tailEnd type="triangle" w="med" len="med"/>
          </a:ln>
          <a:effectLst/>
        </p:spPr>
      </p:cxnSp>
      <p:sp>
        <p:nvSpPr>
          <p:cNvPr id="686168" name="Rectangle 88"/>
          <p:cNvSpPr>
            <a:spLocks noChangeArrowheads="1"/>
          </p:cNvSpPr>
          <p:nvPr/>
        </p:nvSpPr>
        <p:spPr bwMode="auto">
          <a:xfrm>
            <a:off x="5524500" y="6108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6169" name="Group 89"/>
          <p:cNvGrpSpPr>
            <a:grpSpLocks/>
          </p:cNvGrpSpPr>
          <p:nvPr/>
        </p:nvGrpSpPr>
        <p:grpSpPr bwMode="auto">
          <a:xfrm>
            <a:off x="5524500" y="6108700"/>
            <a:ext cx="838200" cy="317500"/>
            <a:chOff x="2880" y="3648"/>
            <a:chExt cx="528" cy="200"/>
          </a:xfrm>
        </p:grpSpPr>
        <p:sp>
          <p:nvSpPr>
            <p:cNvPr id="686170" name="Rectangle 90"/>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171" name="Line 91"/>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86172" name="Group 92"/>
          <p:cNvGrpSpPr>
            <a:grpSpLocks/>
          </p:cNvGrpSpPr>
          <p:nvPr/>
        </p:nvGrpSpPr>
        <p:grpSpPr bwMode="auto">
          <a:xfrm>
            <a:off x="5511800" y="5680076"/>
            <a:ext cx="865188" cy="457200"/>
            <a:chOff x="3087" y="3026"/>
            <a:chExt cx="545" cy="288"/>
          </a:xfrm>
        </p:grpSpPr>
        <p:sp>
          <p:nvSpPr>
            <p:cNvPr id="686173" name="Rectangle 93"/>
            <p:cNvSpPr>
              <a:spLocks noChangeArrowheads="1"/>
            </p:cNvSpPr>
            <p:nvPr/>
          </p:nvSpPr>
          <p:spPr bwMode="auto">
            <a:xfrm>
              <a:off x="3192" y="3104"/>
              <a:ext cx="336" cy="183"/>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74" name="Text Box 94"/>
            <p:cNvSpPr txBox="1">
              <a:spLocks noChangeArrowheads="1"/>
            </p:cNvSpPr>
            <p:nvPr/>
          </p:nvSpPr>
          <p:spPr bwMode="auto">
            <a:xfrm>
              <a:off x="3087" y="3026"/>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B</a:t>
              </a:r>
            </a:p>
          </p:txBody>
        </p:sp>
      </p:grpSp>
      <p:grpSp>
        <p:nvGrpSpPr>
          <p:cNvPr id="686175" name="Group 95"/>
          <p:cNvGrpSpPr>
            <a:grpSpLocks/>
          </p:cNvGrpSpPr>
          <p:nvPr/>
        </p:nvGrpSpPr>
        <p:grpSpPr bwMode="auto">
          <a:xfrm>
            <a:off x="2297116" y="4637088"/>
            <a:ext cx="795339" cy="336550"/>
            <a:chOff x="1303" y="3361"/>
            <a:chExt cx="501" cy="212"/>
          </a:xfrm>
        </p:grpSpPr>
        <p:sp>
          <p:nvSpPr>
            <p:cNvPr id="686176" name="Rectangle 9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77" name="Text Box 97"/>
            <p:cNvSpPr txBox="1">
              <a:spLocks noChangeArrowheads="1"/>
            </p:cNvSpPr>
            <p:nvPr/>
          </p:nvSpPr>
          <p:spPr bwMode="auto">
            <a:xfrm>
              <a:off x="1356"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grpSp>
        <p:nvGrpSpPr>
          <p:cNvPr id="686178" name="Group 98"/>
          <p:cNvGrpSpPr>
            <a:grpSpLocks/>
          </p:cNvGrpSpPr>
          <p:nvPr/>
        </p:nvGrpSpPr>
        <p:grpSpPr bwMode="auto">
          <a:xfrm>
            <a:off x="2260600" y="4929187"/>
            <a:ext cx="1016000" cy="366713"/>
            <a:chOff x="1424" y="3105"/>
            <a:chExt cx="640" cy="231"/>
          </a:xfrm>
        </p:grpSpPr>
        <p:sp>
          <p:nvSpPr>
            <p:cNvPr id="686179" name="Rectangle 99"/>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80" name="Text Box 100"/>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2</a:t>
              </a:r>
              <a:endParaRPr lang="en-US" sz="1600" dirty="0">
                <a:latin typeface="Courier New" charset="0"/>
              </a:endParaRPr>
            </a:p>
          </p:txBody>
        </p:sp>
      </p:grpSp>
      <p:sp>
        <p:nvSpPr>
          <p:cNvPr id="686182" name="Rectangle 102"/>
          <p:cNvSpPr>
            <a:spLocks noChangeArrowheads="1"/>
          </p:cNvSpPr>
          <p:nvPr/>
        </p:nvSpPr>
        <p:spPr bwMode="auto">
          <a:xfrm>
            <a:off x="4714875" y="1946275"/>
            <a:ext cx="1829858"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3" name="Rectangle 103"/>
          <p:cNvSpPr>
            <a:spLocks noChangeArrowheads="1"/>
          </p:cNvSpPr>
          <p:nvPr/>
        </p:nvSpPr>
        <p:spPr bwMode="auto">
          <a:xfrm>
            <a:off x="4714875" y="2165350"/>
            <a:ext cx="3099858"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4" name="Rectangle 104"/>
          <p:cNvSpPr>
            <a:spLocks noChangeArrowheads="1"/>
          </p:cNvSpPr>
          <p:nvPr/>
        </p:nvSpPr>
        <p:spPr bwMode="auto">
          <a:xfrm>
            <a:off x="4714875" y="2384425"/>
            <a:ext cx="18383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5" name="Rectangle 105"/>
          <p:cNvSpPr>
            <a:spLocks noChangeArrowheads="1"/>
          </p:cNvSpPr>
          <p:nvPr/>
        </p:nvSpPr>
        <p:spPr bwMode="auto">
          <a:xfrm>
            <a:off x="4714875" y="2603500"/>
            <a:ext cx="1854200"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6" name="Rectangle 106"/>
          <p:cNvSpPr>
            <a:spLocks noChangeArrowheads="1"/>
          </p:cNvSpPr>
          <p:nvPr/>
        </p:nvSpPr>
        <p:spPr bwMode="auto">
          <a:xfrm>
            <a:off x="4714875" y="2822575"/>
            <a:ext cx="96043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7" name="Rectangle 107"/>
          <p:cNvSpPr>
            <a:spLocks noChangeArrowheads="1"/>
          </p:cNvSpPr>
          <p:nvPr/>
        </p:nvSpPr>
        <p:spPr bwMode="auto">
          <a:xfrm>
            <a:off x="4714875" y="3030538"/>
            <a:ext cx="1160992"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8" name="Rectangle 108"/>
          <p:cNvSpPr>
            <a:spLocks noChangeArrowheads="1"/>
          </p:cNvSpPr>
          <p:nvPr/>
        </p:nvSpPr>
        <p:spPr bwMode="auto">
          <a:xfrm>
            <a:off x="4714875" y="3227388"/>
            <a:ext cx="15843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6189" name="Text Box 109"/>
          <p:cNvSpPr txBox="1">
            <a:spLocks noChangeArrowheads="1"/>
          </p:cNvSpPr>
          <p:nvPr/>
        </p:nvSpPr>
        <p:spPr bwMode="auto">
          <a:xfrm>
            <a:off x="1206500" y="5902553"/>
            <a:ext cx="1074738"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result</a:t>
            </a:r>
          </a:p>
        </p:txBody>
      </p:sp>
      <p:sp>
        <p:nvSpPr>
          <p:cNvPr id="686190" name="Rectangle 110"/>
          <p:cNvSpPr>
            <a:spLocks noChangeArrowheads="1"/>
          </p:cNvSpPr>
          <p:nvPr/>
        </p:nvSpPr>
        <p:spPr bwMode="auto">
          <a:xfrm>
            <a:off x="2255838" y="5938838"/>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6195" name="Group 115"/>
          <p:cNvGrpSpPr>
            <a:grpSpLocks/>
          </p:cNvGrpSpPr>
          <p:nvPr/>
        </p:nvGrpSpPr>
        <p:grpSpPr bwMode="auto">
          <a:xfrm>
            <a:off x="2316163" y="5842002"/>
            <a:ext cx="865187" cy="457200"/>
            <a:chOff x="3087" y="3033"/>
            <a:chExt cx="545" cy="288"/>
          </a:xfrm>
        </p:grpSpPr>
        <p:sp>
          <p:nvSpPr>
            <p:cNvPr id="686196" name="Rectangle 116"/>
            <p:cNvSpPr>
              <a:spLocks noChangeArrowheads="1"/>
            </p:cNvSpPr>
            <p:nvPr/>
          </p:nvSpPr>
          <p:spPr bwMode="auto">
            <a:xfrm>
              <a:off x="3192" y="3104"/>
              <a:ext cx="336" cy="183"/>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197" name="Text Box 117"/>
            <p:cNvSpPr txBox="1">
              <a:spLocks noChangeArrowheads="1"/>
            </p:cNvSpPr>
            <p:nvPr/>
          </p:nvSpPr>
          <p:spPr bwMode="auto">
            <a:xfrm>
              <a:off x="3087" y="3033"/>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A</a:t>
              </a:r>
            </a:p>
          </p:txBody>
        </p:sp>
      </p:grpSp>
      <p:cxnSp>
        <p:nvCxnSpPr>
          <p:cNvPr id="686198" name="AutoShape 118"/>
          <p:cNvCxnSpPr>
            <a:cxnSpLocks noChangeShapeType="1"/>
            <a:stCxn id="686108" idx="6"/>
          </p:cNvCxnSpPr>
          <p:nvPr/>
        </p:nvCxnSpPr>
        <p:spPr bwMode="auto">
          <a:xfrm>
            <a:off x="3200400" y="4510088"/>
            <a:ext cx="2324100" cy="1325562"/>
          </a:xfrm>
          <a:prstGeom prst="bentConnector3">
            <a:avLst>
              <a:gd name="adj1" fmla="val 60449"/>
            </a:avLst>
          </a:prstGeom>
          <a:noFill/>
          <a:ln w="9525">
            <a:solidFill>
              <a:schemeClr val="tx1"/>
            </a:solidFill>
            <a:miter lim="800000"/>
            <a:headEnd/>
            <a:tailEnd type="triangle" w="med" len="med"/>
          </a:ln>
          <a:effectLst/>
        </p:spPr>
      </p:cxnSp>
      <p:grpSp>
        <p:nvGrpSpPr>
          <p:cNvPr id="686199" name="Group 119"/>
          <p:cNvGrpSpPr>
            <a:grpSpLocks/>
          </p:cNvGrpSpPr>
          <p:nvPr/>
        </p:nvGrpSpPr>
        <p:grpSpPr bwMode="auto">
          <a:xfrm>
            <a:off x="2297116" y="4319588"/>
            <a:ext cx="795339" cy="336550"/>
            <a:chOff x="1303" y="3361"/>
            <a:chExt cx="501" cy="212"/>
          </a:xfrm>
        </p:grpSpPr>
        <p:sp>
          <p:nvSpPr>
            <p:cNvPr id="686200" name="Rectangle 120"/>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6201" name="Text Box 121"/>
            <p:cNvSpPr txBox="1">
              <a:spLocks noChangeArrowheads="1"/>
            </p:cNvSpPr>
            <p:nvPr/>
          </p:nvSpPr>
          <p:spPr bwMode="auto">
            <a:xfrm>
              <a:off x="1356"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686181"/>
                                        </p:tgtEl>
                                        <p:attrNameLst>
                                          <p:attrName>style.visibility</p:attrName>
                                        </p:attrNameLst>
                                      </p:cBhvr>
                                      <p:to>
                                        <p:strVal val="visible"/>
                                      </p:to>
                                    </p:set>
                                    <p:anim calcmode="lin" valueType="num">
                                      <p:cBhvr additive="base">
                                        <p:cTn id="7" dur="500" fill="hold"/>
                                        <p:tgtEl>
                                          <p:spTgt spid="686181"/>
                                        </p:tgtEl>
                                        <p:attrNameLst>
                                          <p:attrName>ppt_x</p:attrName>
                                        </p:attrNameLst>
                                      </p:cBhvr>
                                      <p:tavLst>
                                        <p:tav tm="0">
                                          <p:val>
                                            <p:strVal val="1+#ppt_w/2"/>
                                          </p:val>
                                        </p:tav>
                                        <p:tav tm="100000">
                                          <p:val>
                                            <p:strVal val="#ppt_x"/>
                                          </p:val>
                                        </p:tav>
                                      </p:tavLst>
                                    </p:anim>
                                    <p:anim calcmode="lin" valueType="num">
                                      <p:cBhvr additive="base">
                                        <p:cTn id="8" dur="500" fill="hold"/>
                                        <p:tgtEl>
                                          <p:spTgt spid="68618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686151">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499"/>
                                          </p:stCondLst>
                                        </p:cTn>
                                        <p:tgtEl>
                                          <p:spTgt spid="68615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499"/>
                                          </p:stCondLst>
                                        </p:cTn>
                                        <p:tgtEl>
                                          <p:spTgt spid="686189">
                                            <p:txEl>
                                              <p:pRg st="0" end="0"/>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499"/>
                                          </p:stCondLst>
                                        </p:cTn>
                                        <p:tgtEl>
                                          <p:spTgt spid="686190"/>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499"/>
                                          </p:stCondLst>
                                        </p:cTn>
                                        <p:tgtEl>
                                          <p:spTgt spid="686143"/>
                                        </p:tgtEl>
                                        <p:attrNameLst>
                                          <p:attrName>style.visibility</p:attrName>
                                        </p:attrNameLst>
                                      </p:cBhvr>
                                      <p:to>
                                        <p:strVal val="visible"/>
                                      </p:to>
                                    </p:set>
                                  </p:childTnLst>
                                  <p:subTnLst>
                                    <p:set>
                                      <p:cBhvr override="childStyle">
                                        <p:cTn dur="1" fill="hold" display="0" masterRel="nextClick" afterEffect="1"/>
                                        <p:tgtEl>
                                          <p:spTgt spid="686143"/>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86182"/>
                                        </p:tgtEl>
                                        <p:attrNameLst>
                                          <p:attrName>style.visibility</p:attrName>
                                        </p:attrNameLst>
                                      </p:cBhvr>
                                      <p:to>
                                        <p:strVal val="visible"/>
                                      </p:to>
                                    </p:set>
                                  </p:childTnLst>
                                  <p:subTnLst>
                                    <p:set>
                                      <p:cBhvr override="childStyle">
                                        <p:cTn dur="1" fill="hold" display="0" masterRel="nextClick" afterEffect="1"/>
                                        <p:tgtEl>
                                          <p:spTgt spid="686182"/>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68615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8615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686157"/>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499"/>
                                          </p:stCondLst>
                                        </p:cTn>
                                        <p:tgtEl>
                                          <p:spTgt spid="686183"/>
                                        </p:tgtEl>
                                        <p:attrNameLst>
                                          <p:attrName>style.visibility</p:attrName>
                                        </p:attrNameLst>
                                      </p:cBhvr>
                                      <p:to>
                                        <p:strVal val="visible"/>
                                      </p:to>
                                    </p:set>
                                  </p:childTnLst>
                                  <p:subTnLst>
                                    <p:set>
                                      <p:cBhvr override="childStyle">
                                        <p:cTn dur="1" fill="hold" display="0" masterRel="nextClick" afterEffect="1"/>
                                        <p:tgtEl>
                                          <p:spTgt spid="686183"/>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686195"/>
                                        </p:tgtEl>
                                        <p:attrNameLst>
                                          <p:attrName>style.visibility</p:attrName>
                                        </p:attrNameLst>
                                      </p:cBhvr>
                                      <p:to>
                                        <p:strVal val="visible"/>
                                      </p:to>
                                    </p:se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499"/>
                                          </p:stCondLst>
                                        </p:cTn>
                                        <p:tgtEl>
                                          <p:spTgt spid="686184"/>
                                        </p:tgtEl>
                                        <p:attrNameLst>
                                          <p:attrName>style.visibility</p:attrName>
                                        </p:attrNameLst>
                                      </p:cBhvr>
                                      <p:to>
                                        <p:strVal val="visible"/>
                                      </p:to>
                                    </p:set>
                                  </p:childTnLst>
                                  <p:subTnLst>
                                    <p:set>
                                      <p:cBhvr override="childStyle">
                                        <p:cTn dur="1" fill="hold" display="0" masterRel="nextClick" afterEffect="1"/>
                                        <p:tgtEl>
                                          <p:spTgt spid="686184"/>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686199"/>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686090"/>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499"/>
                                          </p:stCondLst>
                                        </p:cTn>
                                        <p:tgtEl>
                                          <p:spTgt spid="686198"/>
                                        </p:tgtEl>
                                        <p:attrNameLst>
                                          <p:attrName>style.visibility</p:attrName>
                                        </p:attrNameLst>
                                      </p:cBhvr>
                                      <p:to>
                                        <p:strVal val="visible"/>
                                      </p:to>
                                    </p:set>
                                  </p:childTnLst>
                                </p:cTn>
                              </p:par>
                            </p:childTnLst>
                          </p:cTn>
                        </p:par>
                        <p:par>
                          <p:cTn id="51" fill="hold">
                            <p:stCondLst>
                              <p:cond delay="500"/>
                            </p:stCondLst>
                            <p:childTnLst>
                              <p:par>
                                <p:cTn id="52" presetID="1" presetClass="entr" presetSubtype="0" fill="hold" grpId="0" nodeType="afterEffect">
                                  <p:stCondLst>
                                    <p:cond delay="0"/>
                                  </p:stCondLst>
                                  <p:childTnLst>
                                    <p:set>
                                      <p:cBhvr>
                                        <p:cTn id="53" dur="1" fill="hold">
                                          <p:stCondLst>
                                            <p:cond delay="499"/>
                                          </p:stCondLst>
                                        </p:cTn>
                                        <p:tgtEl>
                                          <p:spTgt spid="686185"/>
                                        </p:tgtEl>
                                        <p:attrNameLst>
                                          <p:attrName>style.visibility</p:attrName>
                                        </p:attrNameLst>
                                      </p:cBhvr>
                                      <p:to>
                                        <p:strVal val="visible"/>
                                      </p:to>
                                    </p:set>
                                  </p:childTnLst>
                                  <p:subTnLst>
                                    <p:set>
                                      <p:cBhvr override="childStyle">
                                        <p:cTn dur="1" fill="hold" display="0" masterRel="nextClick" afterEffect="1"/>
                                        <p:tgtEl>
                                          <p:spTgt spid="686185"/>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686186"/>
                                        </p:tgtEl>
                                        <p:attrNameLst>
                                          <p:attrName>style.visibility</p:attrName>
                                        </p:attrNameLst>
                                      </p:cBhvr>
                                      <p:to>
                                        <p:strVal val="visible"/>
                                      </p:to>
                                    </p:set>
                                  </p:childTnLst>
                                  <p:subTnLst>
                                    <p:set>
                                      <p:cBhvr override="childStyle">
                                        <p:cTn dur="1" fill="hold" display="0" masterRel="nextClick" afterEffect="1"/>
                                        <p:tgtEl>
                                          <p:spTgt spid="686186"/>
                                        </p:tgtEl>
                                        <p:attrNameLst>
                                          <p:attrName>style.visibility</p:attrName>
                                        </p:attrNameLst>
                                      </p:cBhvr>
                                      <p:to>
                                        <p:strVal val="hidden"/>
                                      </p:to>
                                    </p:set>
                                  </p:subTnLst>
                                </p:cTn>
                              </p:par>
                            </p:childTnLst>
                          </p:cTn>
                        </p:par>
                      </p:childTnLst>
                    </p:cTn>
                  </p:par>
                  <p:par>
                    <p:cTn id="58" fill="hold">
                      <p:stCondLst>
                        <p:cond delay="indefinite"/>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686178"/>
                                        </p:tgtEl>
                                        <p:attrNameLst>
                                          <p:attrName>style.visibility</p:attrName>
                                        </p:attrNameLst>
                                      </p:cBhvr>
                                      <p:to>
                                        <p:strVal val="hidden"/>
                                      </p:to>
                                    </p:set>
                                  </p:childTnLst>
                                </p:cTn>
                              </p:par>
                            </p:childTnLst>
                          </p:cTn>
                        </p:par>
                        <p:par>
                          <p:cTn id="62" fill="hold">
                            <p:stCondLst>
                              <p:cond delay="0"/>
                            </p:stCondLst>
                            <p:childTnLst>
                              <p:par>
                                <p:cTn id="63" presetID="1" presetClass="entr" presetSubtype="0" fill="hold" grpId="0" nodeType="afterEffect">
                                  <p:stCondLst>
                                    <p:cond delay="0"/>
                                  </p:stCondLst>
                                  <p:childTnLst>
                                    <p:set>
                                      <p:cBhvr>
                                        <p:cTn id="64" dur="1" fill="hold">
                                          <p:stCondLst>
                                            <p:cond delay="0"/>
                                          </p:stCondLst>
                                        </p:cTn>
                                        <p:tgtEl>
                                          <p:spTgt spid="686187"/>
                                        </p:tgtEl>
                                        <p:attrNameLst>
                                          <p:attrName>style.visibility</p:attrName>
                                        </p:attrNameLst>
                                      </p:cBhvr>
                                      <p:to>
                                        <p:strVal val="visible"/>
                                      </p:to>
                                    </p:set>
                                  </p:childTnLst>
                                  <p:subTnLst>
                                    <p:set>
                                      <p:cBhvr override="childStyle">
                                        <p:cTn dur="1" fill="hold" display="0" masterRel="nextClick" afterEffect="1"/>
                                        <p:tgtEl>
                                          <p:spTgt spid="686187"/>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686166"/>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686129"/>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686153"/>
                                        </p:tgtEl>
                                        <p:attrNameLst>
                                          <p:attrName>style.visibility</p:attrName>
                                        </p:attrNameLst>
                                      </p:cBhvr>
                                      <p:to>
                                        <p:strVal val="hidden"/>
                                      </p:to>
                                    </p:set>
                                  </p:childTnLst>
                                </p:cTn>
                              </p:par>
                              <p:par>
                                <p:cTn id="73" presetID="1" presetClass="exit" presetSubtype="0" fill="hold" grpId="0" nodeType="withEffect">
                                  <p:stCondLst>
                                    <p:cond delay="0"/>
                                  </p:stCondLst>
                                  <p:childTnLst>
                                    <p:set>
                                      <p:cBhvr>
                                        <p:cTn id="74" dur="1" fill="hold">
                                          <p:stCondLst>
                                            <p:cond delay="0"/>
                                          </p:stCondLst>
                                        </p:cTn>
                                        <p:tgtEl>
                                          <p:spTgt spid="686120"/>
                                        </p:tgtEl>
                                        <p:attrNameLst>
                                          <p:attrName>style.visibility</p:attrName>
                                        </p:attrNameLst>
                                      </p:cBhvr>
                                      <p:to>
                                        <p:strVal val="hidden"/>
                                      </p:to>
                                    </p:set>
                                  </p:childTnLst>
                                </p:cTn>
                              </p:par>
                              <p:par>
                                <p:cTn id="75" presetID="1" presetClass="exit" presetSubtype="0" fill="hold" grpId="0" nodeType="withEffect">
                                  <p:stCondLst>
                                    <p:cond delay="0"/>
                                  </p:stCondLst>
                                  <p:childTnLst>
                                    <p:set>
                                      <p:cBhvr>
                                        <p:cTn id="76" dur="1" fill="hold">
                                          <p:stCondLst>
                                            <p:cond delay="0"/>
                                          </p:stCondLst>
                                        </p:cTn>
                                        <p:tgtEl>
                                          <p:spTgt spid="686158"/>
                                        </p:tgtEl>
                                        <p:attrNameLst>
                                          <p:attrName>style.visibility</p:attrName>
                                        </p:attrNameLst>
                                      </p:cBhvr>
                                      <p:to>
                                        <p:strVal val="hidden"/>
                                      </p:to>
                                    </p:set>
                                  </p:childTnLst>
                                </p:cTn>
                              </p:par>
                              <p:par>
                                <p:cTn id="77" presetID="1" presetClass="exit" presetSubtype="0" fill="hold" grpId="0" nodeType="withEffect">
                                  <p:stCondLst>
                                    <p:cond delay="0"/>
                                  </p:stCondLst>
                                  <p:childTnLst>
                                    <p:set>
                                      <p:cBhvr>
                                        <p:cTn id="78" dur="1" fill="hold">
                                          <p:stCondLst>
                                            <p:cond delay="0"/>
                                          </p:stCondLst>
                                        </p:cTn>
                                        <p:tgtEl>
                                          <p:spTgt spid="686128"/>
                                        </p:tgtEl>
                                        <p:attrNameLst>
                                          <p:attrName>style.visibility</p:attrName>
                                        </p:attrNameLst>
                                      </p:cBhvr>
                                      <p:to>
                                        <p:strVal val="hidden"/>
                                      </p:to>
                                    </p:set>
                                  </p:childTnLst>
                                </p:cTn>
                              </p:par>
                              <p:par>
                                <p:cTn id="79" presetID="1" presetClass="exit" presetSubtype="0" fill="hold" grpId="0" nodeType="withEffect">
                                  <p:stCondLst>
                                    <p:cond delay="0"/>
                                  </p:stCondLst>
                                  <p:childTnLst>
                                    <p:set>
                                      <p:cBhvr>
                                        <p:cTn id="80" dur="1" fill="hold">
                                          <p:stCondLst>
                                            <p:cond delay="0"/>
                                          </p:stCondLst>
                                        </p:cTn>
                                        <p:tgtEl>
                                          <p:spTgt spid="686159"/>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686160"/>
                                        </p:tgtEl>
                                        <p:attrNameLst>
                                          <p:attrName>style.visibility</p:attrName>
                                        </p:attrNameLst>
                                      </p:cBhvr>
                                      <p:to>
                                        <p:strVal val="hidden"/>
                                      </p:to>
                                    </p:set>
                                  </p:childTnLst>
                                </p:cTn>
                              </p:par>
                              <p:par>
                                <p:cTn id="83" presetID="1" presetClass="exit" presetSubtype="0" fill="hold" grpId="0" nodeType="withEffect">
                                  <p:stCondLst>
                                    <p:cond delay="0"/>
                                  </p:stCondLst>
                                  <p:childTnLst>
                                    <p:set>
                                      <p:cBhvr>
                                        <p:cTn id="84" dur="1" fill="hold">
                                          <p:stCondLst>
                                            <p:cond delay="0"/>
                                          </p:stCondLst>
                                        </p:cTn>
                                        <p:tgtEl>
                                          <p:spTgt spid="686119"/>
                                        </p:tgtEl>
                                        <p:attrNameLst>
                                          <p:attrName>style.visibility</p:attrName>
                                        </p:attrNameLst>
                                      </p:cBhvr>
                                      <p:to>
                                        <p:strVal val="hidden"/>
                                      </p:to>
                                    </p:set>
                                  </p:childTnLst>
                                </p:cTn>
                              </p:par>
                              <p:par>
                                <p:cTn id="85" presetID="1" presetClass="exit" presetSubtype="0" fill="hold" grpId="0" nodeType="withEffect">
                                  <p:stCondLst>
                                    <p:cond delay="0"/>
                                  </p:stCondLst>
                                  <p:childTnLst>
                                    <p:set>
                                      <p:cBhvr>
                                        <p:cTn id="86" dur="1" fill="hold">
                                          <p:stCondLst>
                                            <p:cond delay="0"/>
                                          </p:stCondLst>
                                        </p:cTn>
                                        <p:tgtEl>
                                          <p:spTgt spid="686083"/>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686084"/>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686157"/>
                                        </p:tgtEl>
                                        <p:attrNameLst>
                                          <p:attrName>style.visibility</p:attrName>
                                        </p:attrNameLst>
                                      </p:cBhvr>
                                      <p:to>
                                        <p:strVal val="hidden"/>
                                      </p:to>
                                    </p:set>
                                  </p:childTnLst>
                                </p:cTn>
                              </p:par>
                            </p:childTnLst>
                          </p:cTn>
                        </p:par>
                        <p:par>
                          <p:cTn id="91" fill="hold">
                            <p:stCondLst>
                              <p:cond delay="0"/>
                            </p:stCondLst>
                            <p:childTnLst>
                              <p:par>
                                <p:cTn id="92" presetID="1" presetClass="entr" presetSubtype="0" fill="hold" grpId="0" nodeType="afterEffect">
                                  <p:stCondLst>
                                    <p:cond delay="0"/>
                                  </p:stCondLst>
                                  <p:childTnLst>
                                    <p:set>
                                      <p:cBhvr>
                                        <p:cTn id="93" dur="1" fill="hold">
                                          <p:stCondLst>
                                            <p:cond delay="499"/>
                                          </p:stCondLst>
                                        </p:cTn>
                                        <p:tgtEl>
                                          <p:spTgt spid="686188"/>
                                        </p:tgtEl>
                                        <p:attrNameLst>
                                          <p:attrName>style.visibility</p:attrName>
                                        </p:attrNameLst>
                                      </p:cBhvr>
                                      <p:to>
                                        <p:strVal val="visible"/>
                                      </p:to>
                                    </p:set>
                                  </p:childTnLst>
                                  <p:subTnLst>
                                    <p:set>
                                      <p:cBhvr override="childStyle">
                                        <p:cTn dur="1" fill="hold" display="0" masterRel="nextClick" afterEffect="1"/>
                                        <p:tgtEl>
                                          <p:spTgt spid="686188"/>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53" presetClass="exit" presetSubtype="0" fill="hold" nodeType="clickEffect">
                                  <p:stCondLst>
                                    <p:cond delay="0"/>
                                  </p:stCondLst>
                                  <p:childTnLst>
                                    <p:anim calcmode="lin" valueType="num">
                                      <p:cBhvr>
                                        <p:cTn id="97" dur="500"/>
                                        <p:tgtEl>
                                          <p:spTgt spid="686181"/>
                                        </p:tgtEl>
                                        <p:attrNameLst>
                                          <p:attrName>ppt_w</p:attrName>
                                        </p:attrNameLst>
                                      </p:cBhvr>
                                      <p:tavLst>
                                        <p:tav tm="0">
                                          <p:val>
                                            <p:strVal val="ppt_w"/>
                                          </p:val>
                                        </p:tav>
                                        <p:tav tm="100000">
                                          <p:val>
                                            <p:fltVal val="0"/>
                                          </p:val>
                                        </p:tav>
                                      </p:tavLst>
                                    </p:anim>
                                    <p:anim calcmode="lin" valueType="num">
                                      <p:cBhvr>
                                        <p:cTn id="98" dur="500"/>
                                        <p:tgtEl>
                                          <p:spTgt spid="686181"/>
                                        </p:tgtEl>
                                        <p:attrNameLst>
                                          <p:attrName>ppt_h</p:attrName>
                                        </p:attrNameLst>
                                      </p:cBhvr>
                                      <p:tavLst>
                                        <p:tav tm="0">
                                          <p:val>
                                            <p:strVal val="ppt_h"/>
                                          </p:val>
                                        </p:tav>
                                        <p:tav tm="100000">
                                          <p:val>
                                            <p:fltVal val="0"/>
                                          </p:val>
                                        </p:tav>
                                      </p:tavLst>
                                    </p:anim>
                                    <p:animEffect transition="out" filter="fade">
                                      <p:cBhvr>
                                        <p:cTn id="99" dur="500"/>
                                        <p:tgtEl>
                                          <p:spTgt spid="686181"/>
                                        </p:tgtEl>
                                      </p:cBhvr>
                                    </p:animEffect>
                                    <p:set>
                                      <p:cBhvr>
                                        <p:cTn id="100" dur="1" fill="hold">
                                          <p:stCondLst>
                                            <p:cond delay="499"/>
                                          </p:stCondLst>
                                        </p:cTn>
                                        <p:tgtEl>
                                          <p:spTgt spid="686181"/>
                                        </p:tgtEl>
                                        <p:attrNameLst>
                                          <p:attrName>style.visibility</p:attrName>
                                        </p:attrNameLst>
                                      </p:cBhvr>
                                      <p:to>
                                        <p:strVal val="hidden"/>
                                      </p:to>
                                    </p:set>
                                  </p:childTnLst>
                                </p:cTn>
                              </p:par>
                            </p:childTnLst>
                          </p:cTn>
                        </p:par>
                        <p:par>
                          <p:cTn id="101" fill="hold">
                            <p:stCondLst>
                              <p:cond delay="500"/>
                            </p:stCondLst>
                            <p:childTnLst>
                              <p:par>
                                <p:cTn id="102" presetID="1" presetClass="exit" presetSubtype="0" fill="hold" nodeType="afterEffect">
                                  <p:stCondLst>
                                    <p:cond delay="0"/>
                                  </p:stCondLst>
                                  <p:childTnLst>
                                    <p:set>
                                      <p:cBhvr>
                                        <p:cTn id="103" dur="1" fill="hold">
                                          <p:stCondLst>
                                            <p:cond delay="0"/>
                                          </p:stCondLst>
                                        </p:cTn>
                                        <p:tgtEl>
                                          <p:spTgt spid="686154"/>
                                        </p:tgtEl>
                                        <p:attrNameLst>
                                          <p:attrName>style.visibility</p:attrName>
                                        </p:attrNameLst>
                                      </p:cBhvr>
                                      <p:to>
                                        <p:strVal val="hidden"/>
                                      </p:to>
                                    </p:set>
                                  </p:childTnLst>
                                </p:cTn>
                              </p:par>
                              <p:par>
                                <p:cTn id="104" presetID="1" presetClass="exit" presetSubtype="0" fill="hold" grpId="1" nodeType="withEffect">
                                  <p:stCondLst>
                                    <p:cond delay="0"/>
                                  </p:stCondLst>
                                  <p:childTnLst>
                                    <p:set>
                                      <p:cBhvr>
                                        <p:cTn id="105" dur="1" fill="hold">
                                          <p:stCondLst>
                                            <p:cond delay="0"/>
                                          </p:stCondLst>
                                        </p:cTn>
                                        <p:tgtEl>
                                          <p:spTgt spid="686152"/>
                                        </p:tgtEl>
                                        <p:attrNameLst>
                                          <p:attrName>style.visibility</p:attrName>
                                        </p:attrNameLst>
                                      </p:cBhvr>
                                      <p:to>
                                        <p:strVal val="hidden"/>
                                      </p:to>
                                    </p:set>
                                  </p:childTnLst>
                                </p:cTn>
                              </p:par>
                              <p:par>
                                <p:cTn id="106" presetID="1" presetClass="exit" presetSubtype="0" fill="hold" grpId="1" nodeType="withEffect">
                                  <p:stCondLst>
                                    <p:cond delay="0"/>
                                  </p:stCondLst>
                                  <p:childTnLst>
                                    <p:set>
                                      <p:cBhvr>
                                        <p:cTn id="107" dur="1" fill="hold">
                                          <p:stCondLst>
                                            <p:cond delay="0"/>
                                          </p:stCondLst>
                                        </p:cTn>
                                        <p:tgtEl>
                                          <p:spTgt spid="686151">
                                            <p:txEl>
                                              <p:pRg st="0" end="0"/>
                                            </p:txEl>
                                          </p:spTgt>
                                        </p:tgtEl>
                                        <p:attrNameLst>
                                          <p:attrName>style.visibility</p:attrName>
                                        </p:attrNameLst>
                                      </p:cBhvr>
                                      <p:to>
                                        <p:strVal val="hidden"/>
                                      </p:to>
                                    </p:set>
                                  </p:childTnLst>
                                </p:cTn>
                              </p:par>
                              <p:par>
                                <p:cTn id="108" presetID="1" presetClass="exit" presetSubtype="0" fill="hold" grpId="1" nodeType="withEffect">
                                  <p:stCondLst>
                                    <p:cond delay="0"/>
                                  </p:stCondLst>
                                  <p:childTnLst>
                                    <p:set>
                                      <p:cBhvr>
                                        <p:cTn id="109" dur="1" fill="hold">
                                          <p:stCondLst>
                                            <p:cond delay="0"/>
                                          </p:stCondLst>
                                        </p:cTn>
                                        <p:tgtEl>
                                          <p:spTgt spid="686189">
                                            <p:txEl>
                                              <p:pRg st="0" end="0"/>
                                            </p:txEl>
                                          </p:spTgt>
                                        </p:tgtEl>
                                        <p:attrNameLst>
                                          <p:attrName>style.visibility</p:attrName>
                                        </p:attrNameLst>
                                      </p:cBhvr>
                                      <p:to>
                                        <p:strVal val="hidden"/>
                                      </p:to>
                                    </p:set>
                                  </p:childTnLst>
                                </p:cTn>
                              </p:par>
                              <p:par>
                                <p:cTn id="110" presetID="1" presetClass="exit" presetSubtype="0" fill="hold" grpId="1" nodeType="withEffect">
                                  <p:stCondLst>
                                    <p:cond delay="0"/>
                                  </p:stCondLst>
                                  <p:childTnLst>
                                    <p:set>
                                      <p:cBhvr>
                                        <p:cTn id="111" dur="1" fill="hold">
                                          <p:stCondLst>
                                            <p:cond delay="0"/>
                                          </p:stCondLst>
                                        </p:cTn>
                                        <p:tgtEl>
                                          <p:spTgt spid="686190"/>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686195"/>
                                        </p:tgtEl>
                                        <p:attrNameLst>
                                          <p:attrName>style.visibility</p:attrName>
                                        </p:attrNameLst>
                                      </p:cBhvr>
                                      <p:to>
                                        <p:strVal val="hidden"/>
                                      </p:to>
                                    </p:set>
                                  </p:childTnLst>
                                </p:cTn>
                              </p:par>
                            </p:childTnLst>
                          </p:cTn>
                        </p:par>
                        <p:par>
                          <p:cTn id="114" fill="hold">
                            <p:stCondLst>
                              <p:cond delay="500"/>
                            </p:stCondLst>
                            <p:childTnLst>
                              <p:par>
                                <p:cTn id="115" presetID="1" presetClass="exit" presetSubtype="0" fill="hold" grpId="0" nodeType="afterEffect">
                                  <p:stCondLst>
                                    <p:cond delay="0"/>
                                  </p:stCondLst>
                                  <p:childTnLst>
                                    <p:set>
                                      <p:cBhvr>
                                        <p:cTn id="116" dur="1" fill="hold">
                                          <p:stCondLst>
                                            <p:cond delay="0"/>
                                          </p:stCondLst>
                                        </p:cTn>
                                        <p:tgtEl>
                                          <p:spTgt spid="686141"/>
                                        </p:tgtEl>
                                        <p:attrNameLst>
                                          <p:attrName>style.visibility</p:attrName>
                                        </p:attrNameLst>
                                      </p:cBhvr>
                                      <p:to>
                                        <p:strVal val="hidden"/>
                                      </p:to>
                                    </p:set>
                                  </p:childTnLst>
                                </p:cTn>
                              </p:par>
                            </p:childTnLst>
                          </p:cTn>
                        </p:par>
                        <p:par>
                          <p:cTn id="117" fill="hold">
                            <p:stCondLst>
                              <p:cond delay="500"/>
                            </p:stCondLst>
                            <p:childTnLst>
                              <p:par>
                                <p:cTn id="118" presetID="1" presetClass="entr" presetSubtype="0" fill="hold" nodeType="afterEffect">
                                  <p:stCondLst>
                                    <p:cond delay="0"/>
                                  </p:stCondLst>
                                  <p:childTnLst>
                                    <p:set>
                                      <p:cBhvr>
                                        <p:cTn id="119" dur="1" fill="hold">
                                          <p:stCondLst>
                                            <p:cond delay="499"/>
                                          </p:stCondLst>
                                        </p:cTn>
                                        <p:tgtEl>
                                          <p:spTgt spid="686101"/>
                                        </p:tgtEl>
                                        <p:attrNameLst>
                                          <p:attrName>style.visibility</p:attrName>
                                        </p:attrNameLst>
                                      </p:cBhvr>
                                      <p:to>
                                        <p:strVal val="visible"/>
                                      </p:to>
                                    </p:set>
                                  </p:childTnLst>
                                </p:cTn>
                              </p:par>
                            </p:childTnLst>
                          </p:cTn>
                        </p:par>
                        <p:par>
                          <p:cTn id="120" fill="hold">
                            <p:stCondLst>
                              <p:cond delay="1000"/>
                            </p:stCondLst>
                            <p:childTnLst>
                              <p:par>
                                <p:cTn id="121" presetID="1" presetClass="entr" presetSubtype="0" fill="hold" grpId="0" nodeType="afterEffect">
                                  <p:stCondLst>
                                    <p:cond delay="0"/>
                                  </p:stCondLst>
                                  <p:childTnLst>
                                    <p:set>
                                      <p:cBhvr>
                                        <p:cTn id="122" dur="1" fill="hold">
                                          <p:stCondLst>
                                            <p:cond delay="0"/>
                                          </p:stCondLst>
                                        </p:cTn>
                                        <p:tgtEl>
                                          <p:spTgt spid="6861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83" grpId="0" animBg="1"/>
      <p:bldP spid="686119" grpId="0" animBg="1"/>
      <p:bldP spid="686120" grpId="0"/>
      <p:bldP spid="686128" grpId="0" animBg="1"/>
      <p:bldP spid="686141" grpId="0"/>
      <p:bldP spid="686142" grpId="0"/>
      <p:bldP spid="686143" grpId="0" animBg="1"/>
      <p:bldP spid="686151" grpId="0" build="p" autoUpdateAnimBg="0"/>
      <p:bldP spid="686151" grpId="1" build="allAtOnce"/>
      <p:bldP spid="686152" grpId="0" animBg="1"/>
      <p:bldP spid="686152" grpId="1" animBg="1"/>
      <p:bldP spid="686153" grpId="0" animBg="1"/>
      <p:bldP spid="686153" grpId="1" animBg="1"/>
      <p:bldP spid="686158" grpId="0" animBg="1"/>
      <p:bldP spid="686159" grpId="0" animBg="1"/>
      <p:bldP spid="686182" grpId="0" animBg="1"/>
      <p:bldP spid="686183" grpId="0" animBg="1"/>
      <p:bldP spid="686184" grpId="0" animBg="1"/>
      <p:bldP spid="686185" grpId="0" animBg="1"/>
      <p:bldP spid="686186" grpId="0" animBg="1"/>
      <p:bldP spid="686187" grpId="0" animBg="1"/>
      <p:bldP spid="686188" grpId="0" animBg="1"/>
      <p:bldP spid="686189" grpId="0" build="p" autoUpdateAnimBg="0"/>
      <p:bldP spid="686189" grpId="1" build="allAtOnce"/>
      <p:bldP spid="686190" grpId="0" animBg="1"/>
      <p:bldP spid="686190" grpId="1" animBg="1"/>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95" name="Group 94"/>
          <p:cNvGrpSpPr/>
          <p:nvPr/>
        </p:nvGrpSpPr>
        <p:grpSpPr>
          <a:xfrm>
            <a:off x="1371600" y="5583465"/>
            <a:ext cx="1905000" cy="704850"/>
            <a:chOff x="1371600" y="5583465"/>
            <a:chExt cx="1905000" cy="704850"/>
          </a:xfrm>
        </p:grpSpPr>
        <p:sp>
          <p:nvSpPr>
            <p:cNvPr id="96" name="Text Box 123"/>
            <p:cNvSpPr txBox="1">
              <a:spLocks noChangeArrowheads="1"/>
            </p:cNvSpPr>
            <p:nvPr/>
          </p:nvSpPr>
          <p:spPr bwMode="auto">
            <a:xfrm>
              <a:off x="1524000" y="558346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cp</a:t>
              </a:r>
              <a:endParaRPr lang="en-US" sz="1600" dirty="0">
                <a:latin typeface="Courier New" charset="0"/>
              </a:endParaRPr>
            </a:p>
          </p:txBody>
        </p:sp>
        <p:sp>
          <p:nvSpPr>
            <p:cNvPr id="97" name="Rectangle 124"/>
            <p:cNvSpPr>
              <a:spLocks noChangeArrowheads="1"/>
            </p:cNvSpPr>
            <p:nvPr/>
          </p:nvSpPr>
          <p:spPr bwMode="auto">
            <a:xfrm>
              <a:off x="2260600" y="561975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8" name="Text Box 123"/>
            <p:cNvSpPr txBox="1">
              <a:spLocks noChangeArrowheads="1"/>
            </p:cNvSpPr>
            <p:nvPr/>
          </p:nvSpPr>
          <p:spPr bwMode="auto">
            <a:xfrm>
              <a:off x="1371600" y="5906710"/>
              <a:ext cx="914400" cy="338554"/>
            </a:xfrm>
            <a:prstGeom prst="rect">
              <a:avLst/>
            </a:prstGeom>
            <a:noFill/>
            <a:ln w="9525">
              <a:noFill/>
              <a:miter lim="800000"/>
              <a:headEnd/>
              <a:tailEnd/>
            </a:ln>
            <a:effectLst/>
          </p:spPr>
          <p:txBody>
            <a:bodyPr wrap="square">
              <a:prstTxWarp prst="textNoShape">
                <a:avLst/>
              </a:prstTxWarp>
              <a:spAutoFit/>
            </a:bodyPr>
            <a:lstStyle/>
            <a:p>
              <a:pPr algn="r">
                <a:spcBef>
                  <a:spcPct val="50000"/>
                </a:spcBef>
              </a:pPr>
              <a:r>
                <a:rPr lang="en-US" sz="1600" dirty="0" smtClean="0">
                  <a:latin typeface="Courier New" charset="0"/>
                </a:rPr>
                <a:t>value</a:t>
              </a:r>
              <a:endParaRPr lang="en-US" sz="1600" dirty="0">
                <a:latin typeface="Courier New" charset="0"/>
              </a:endParaRPr>
            </a:p>
          </p:txBody>
        </p:sp>
        <p:sp>
          <p:nvSpPr>
            <p:cNvPr id="99" name="Rectangle 124"/>
            <p:cNvSpPr>
              <a:spLocks noChangeArrowheads="1"/>
            </p:cNvSpPr>
            <p:nvPr/>
          </p:nvSpPr>
          <p:spPr bwMode="auto">
            <a:xfrm>
              <a:off x="2260600" y="5934456"/>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0" name="Text Box 83"/>
            <p:cNvSpPr txBox="1">
              <a:spLocks noChangeArrowheads="1"/>
            </p:cNvSpPr>
            <p:nvPr/>
          </p:nvSpPr>
          <p:spPr bwMode="auto">
            <a:xfrm>
              <a:off x="2310190" y="5831115"/>
              <a:ext cx="865187"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smtClean="0">
                  <a:latin typeface="Courier New" charset="0"/>
                </a:rPr>
                <a:t>C</a:t>
              </a:r>
              <a:endParaRPr lang="en-US" sz="2400" dirty="0">
                <a:latin typeface="Courier New" charset="0"/>
              </a:endParaRPr>
            </a:p>
          </p:txBody>
        </p:sp>
      </p:grpSp>
      <p:sp>
        <p:nvSpPr>
          <p:cNvPr id="68813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Tracing the List-Based Queue</a:t>
            </a:r>
          </a:p>
        </p:txBody>
      </p:sp>
      <p:sp>
        <p:nvSpPr>
          <p:cNvPr id="688131" name="Rectangle 3"/>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8132" name="Group 4"/>
          <p:cNvGrpSpPr>
            <a:grpSpLocks/>
          </p:cNvGrpSpPr>
          <p:nvPr/>
        </p:nvGrpSpPr>
        <p:grpSpPr bwMode="auto">
          <a:xfrm>
            <a:off x="5524500" y="5219700"/>
            <a:ext cx="838200" cy="317500"/>
            <a:chOff x="2880" y="3648"/>
            <a:chExt cx="528" cy="200"/>
          </a:xfrm>
        </p:grpSpPr>
        <p:sp>
          <p:nvSpPr>
            <p:cNvPr id="688133" name="Rectangle 5"/>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134" name="Line 6"/>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88135" name="Rectangle 7"/>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136" name="Text Box 8"/>
          <p:cNvSpPr txBox="1">
            <a:spLocks noChangeArrowheads="1"/>
          </p:cNvSpPr>
          <p:nvPr/>
        </p:nvSpPr>
        <p:spPr bwMode="auto">
          <a:xfrm>
            <a:off x="1524000" y="43071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a:latin typeface="Courier New" charset="0"/>
              </a:rPr>
              <a:t>head</a:t>
            </a:r>
          </a:p>
        </p:txBody>
      </p:sp>
      <p:sp>
        <p:nvSpPr>
          <p:cNvPr id="688137" name="Rectangle 9"/>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88138" name="AutoShape 10"/>
          <p:cNvCxnSpPr>
            <a:cxnSpLocks noChangeShapeType="1"/>
            <a:stCxn id="688150" idx="6"/>
          </p:cNvCxnSpPr>
          <p:nvPr/>
        </p:nvCxnSpPr>
        <p:spPr bwMode="auto">
          <a:xfrm>
            <a:off x="3200400" y="4510088"/>
            <a:ext cx="2336800" cy="1384300"/>
          </a:xfrm>
          <a:prstGeom prst="bentConnector3">
            <a:avLst>
              <a:gd name="adj1" fmla="val 67120"/>
            </a:avLst>
          </a:prstGeom>
          <a:noFill/>
          <a:ln w="9525">
            <a:solidFill>
              <a:schemeClr val="tx1"/>
            </a:solidFill>
            <a:miter lim="800000"/>
            <a:headEnd/>
            <a:tailEnd type="triangle" w="med" len="med"/>
          </a:ln>
          <a:effectLst/>
        </p:spPr>
      </p:cxnSp>
      <p:sp>
        <p:nvSpPr>
          <p:cNvPr id="688139" name="Text Box 11"/>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88140" name="Text Box 12"/>
          <p:cNvSpPr txBox="1">
            <a:spLocks noChangeArrowheads="1"/>
          </p:cNvSpPr>
          <p:nvPr/>
        </p:nvSpPr>
        <p:spPr bwMode="auto">
          <a:xfrm>
            <a:off x="1447800" y="4942115"/>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88141" name="Text Box 13"/>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88142" name="Rectangle 14"/>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143" name="Text Box 15"/>
          <p:cNvSpPr txBox="1">
            <a:spLocks noChangeArrowheads="1"/>
          </p:cNvSpPr>
          <p:nvPr/>
        </p:nvSpPr>
        <p:spPr bwMode="auto">
          <a:xfrm>
            <a:off x="1524000" y="4624615"/>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88144" name="Rectangle 16"/>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145" name="Text Box 17"/>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88146" name="Text Box 18"/>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88147" name="Text Box 19"/>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88148" name="Text Box 20"/>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88149" name="Text Box 21"/>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88150" name="Oval 22"/>
          <p:cNvSpPr>
            <a:spLocks noChangeArrowheads="1"/>
          </p:cNvSpPr>
          <p:nvPr/>
        </p:nvSpPr>
        <p:spPr bwMode="auto">
          <a:xfrm>
            <a:off x="3125788" y="44719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8151" name="Group 23"/>
          <p:cNvGrpSpPr>
            <a:grpSpLocks/>
          </p:cNvGrpSpPr>
          <p:nvPr/>
        </p:nvGrpSpPr>
        <p:grpSpPr bwMode="auto">
          <a:xfrm>
            <a:off x="2297116" y="4319588"/>
            <a:ext cx="795339" cy="336550"/>
            <a:chOff x="1303" y="3361"/>
            <a:chExt cx="501" cy="212"/>
          </a:xfrm>
        </p:grpSpPr>
        <p:sp>
          <p:nvSpPr>
            <p:cNvPr id="688152" name="Rectangle 24"/>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153" name="Text Box 25"/>
            <p:cNvSpPr txBox="1">
              <a:spLocks noChangeArrowheads="1"/>
            </p:cNvSpPr>
            <p:nvPr/>
          </p:nvSpPr>
          <p:spPr bwMode="auto">
            <a:xfrm>
              <a:off x="1356"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88157" name="Oval 29"/>
          <p:cNvSpPr>
            <a:spLocks noChangeArrowheads="1"/>
          </p:cNvSpPr>
          <p:nvPr/>
        </p:nvSpPr>
        <p:spPr bwMode="auto">
          <a:xfrm>
            <a:off x="3125788" y="47894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8158" name="Group 30"/>
          <p:cNvGrpSpPr>
            <a:grpSpLocks/>
          </p:cNvGrpSpPr>
          <p:nvPr/>
        </p:nvGrpSpPr>
        <p:grpSpPr bwMode="auto">
          <a:xfrm>
            <a:off x="2297116" y="4648201"/>
            <a:ext cx="795339" cy="336550"/>
            <a:chOff x="1303" y="3368"/>
            <a:chExt cx="501" cy="212"/>
          </a:xfrm>
        </p:grpSpPr>
        <p:sp>
          <p:nvSpPr>
            <p:cNvPr id="688159" name="Rectangle 31"/>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160" name="Text Box 32"/>
            <p:cNvSpPr txBox="1">
              <a:spLocks noChangeArrowheads="1"/>
            </p:cNvSpPr>
            <p:nvPr/>
          </p:nvSpPr>
          <p:spPr bwMode="auto">
            <a:xfrm>
              <a:off x="1356" y="3368"/>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88161" name="Rectangle 33"/>
          <p:cNvSpPr>
            <a:spLocks noChangeArrowheads="1"/>
          </p:cNvSpPr>
          <p:nvPr/>
        </p:nvSpPr>
        <p:spPr bwMode="auto">
          <a:xfrm>
            <a:off x="5524500" y="4902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162" name="Text Box 34"/>
          <p:cNvSpPr txBox="1">
            <a:spLocks noChangeArrowheads="1"/>
          </p:cNvSpPr>
          <p:nvPr/>
        </p:nvSpPr>
        <p:spPr bwMode="auto">
          <a:xfrm>
            <a:off x="6299200" y="4903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1000</a:t>
            </a:r>
          </a:p>
        </p:txBody>
      </p:sp>
      <p:sp>
        <p:nvSpPr>
          <p:cNvPr id="688163" name="Text Box 35"/>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cxnSp>
        <p:nvCxnSpPr>
          <p:cNvPr id="688164" name="AutoShape 36"/>
          <p:cNvCxnSpPr>
            <a:cxnSpLocks noChangeShapeType="1"/>
            <a:stCxn id="688157" idx="6"/>
          </p:cNvCxnSpPr>
          <p:nvPr/>
        </p:nvCxnSpPr>
        <p:spPr bwMode="auto">
          <a:xfrm>
            <a:off x="3200400" y="4827588"/>
            <a:ext cx="2324100" cy="249237"/>
          </a:xfrm>
          <a:prstGeom prst="bentConnector3">
            <a:avLst>
              <a:gd name="adj1" fmla="val 35449"/>
            </a:avLst>
          </a:prstGeom>
          <a:noFill/>
          <a:ln w="9525">
            <a:solidFill>
              <a:schemeClr val="tx1"/>
            </a:solidFill>
            <a:miter lim="800000"/>
            <a:headEnd/>
            <a:tailEnd type="triangle" w="med" len="med"/>
          </a:ln>
          <a:effectLst/>
        </p:spPr>
      </p:cxnSp>
      <p:sp>
        <p:nvSpPr>
          <p:cNvPr id="688165" name="Rectangle 37"/>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88166" name="Rectangle 38"/>
          <p:cNvSpPr>
            <a:spLocks noChangeArrowheads="1"/>
          </p:cNvSpPr>
          <p:nvPr/>
        </p:nvSpPr>
        <p:spPr bwMode="auto">
          <a:xfrm>
            <a:off x="5524500" y="49022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8167" name="Group 39"/>
          <p:cNvGrpSpPr>
            <a:grpSpLocks/>
          </p:cNvGrpSpPr>
          <p:nvPr/>
        </p:nvGrpSpPr>
        <p:grpSpPr bwMode="auto">
          <a:xfrm>
            <a:off x="5510213" y="4791076"/>
            <a:ext cx="865187" cy="457200"/>
            <a:chOff x="3087" y="3018"/>
            <a:chExt cx="545" cy="288"/>
          </a:xfrm>
          <a:noFill/>
        </p:grpSpPr>
        <p:sp>
          <p:nvSpPr>
            <p:cNvPr id="688168" name="Rectangle 40"/>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88169" name="Text Box 41"/>
            <p:cNvSpPr txBox="1">
              <a:spLocks noChangeArrowheads="1"/>
            </p:cNvSpPr>
            <p:nvPr/>
          </p:nvSpPr>
          <p:spPr bwMode="auto">
            <a:xfrm>
              <a:off x="3087" y="3018"/>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C</a:t>
              </a:r>
            </a:p>
          </p:txBody>
        </p:sp>
      </p:grpSp>
      <p:grpSp>
        <p:nvGrpSpPr>
          <p:cNvPr id="688170" name="Group 42"/>
          <p:cNvGrpSpPr>
            <a:grpSpLocks/>
          </p:cNvGrpSpPr>
          <p:nvPr/>
        </p:nvGrpSpPr>
        <p:grpSpPr bwMode="auto">
          <a:xfrm>
            <a:off x="4267200" y="1219200"/>
            <a:ext cx="4462463" cy="2922588"/>
            <a:chOff x="2688" y="768"/>
            <a:chExt cx="2811" cy="1841"/>
          </a:xfrm>
        </p:grpSpPr>
        <p:sp>
          <p:nvSpPr>
            <p:cNvPr id="688171" name="Rectangle 43"/>
            <p:cNvSpPr>
              <a:spLocks noChangeArrowheads="1"/>
            </p:cNvSpPr>
            <p:nvPr/>
          </p:nvSpPr>
          <p:spPr bwMode="auto">
            <a:xfrm>
              <a:off x="2688" y="768"/>
              <a:ext cx="2784" cy="1728"/>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172" name="Text Box 44"/>
            <p:cNvSpPr txBox="1">
              <a:spLocks noChangeArrowheads="1"/>
            </p:cNvSpPr>
            <p:nvPr/>
          </p:nvSpPr>
          <p:spPr bwMode="auto">
            <a:xfrm>
              <a:off x="2736" y="787"/>
              <a:ext cx="2763" cy="1822"/>
            </a:xfrm>
            <a:prstGeom prst="rect">
              <a:avLst/>
            </a:prstGeom>
            <a:noFill/>
            <a:ln w="9525">
              <a:noFill/>
              <a:miter lim="800000"/>
              <a:headEnd/>
              <a:tailEnd/>
            </a:ln>
            <a:effectLst/>
          </p:spPr>
          <p:txBody>
            <a:bodyPr wrap="none">
              <a:prstTxWarp prst="textNoShape">
                <a:avLst/>
              </a:prstTxWarp>
              <a:spAutoFit/>
            </a:bodyPr>
            <a:lstStyle/>
            <a:p>
              <a:r>
                <a:rPr lang="en-US" dirty="0">
                  <a:latin typeface="Courier New" charset="0"/>
                </a:rPr>
                <a:t>template ... </a:t>
              </a:r>
              <a:r>
                <a:rPr lang="en-US" dirty="0" err="1">
                  <a:latin typeface="Courier New" charset="0"/>
                </a:rPr>
                <a:t>enqueue</a:t>
              </a:r>
              <a:r>
                <a:rPr lang="en-US" dirty="0" err="1" smtClean="0">
                  <a:latin typeface="Courier New" charset="0"/>
                </a:rPr>
                <a:t>(ValueType</a:t>
              </a:r>
              <a:r>
                <a:rPr lang="en-US" dirty="0" smtClean="0">
                  <a:latin typeface="Courier New" charset="0"/>
                </a:rPr>
                <a:t> value) </a:t>
              </a:r>
              <a:r>
                <a:rPr lang="en-US" dirty="0">
                  <a:latin typeface="Courier New" charset="0"/>
                </a:rPr>
                <a:t>{</a:t>
              </a:r>
            </a:p>
            <a:p>
              <a:r>
                <a:rPr lang="en-US" dirty="0">
                  <a:latin typeface="Courier New" charset="0"/>
                </a:rPr>
                <a:t>  </a:t>
              </a:r>
              <a:r>
                <a:rPr lang="en-US" dirty="0" smtClean="0">
                  <a:latin typeface="Courier New" charset="0"/>
                </a:rPr>
                <a:t> Cell *cp </a:t>
              </a:r>
              <a:r>
                <a:rPr lang="en-US" dirty="0">
                  <a:latin typeface="Courier New" charset="0"/>
                </a:rPr>
                <a:t>= new</a:t>
              </a:r>
              <a:r>
                <a:rPr lang="en-US" dirty="0" smtClean="0">
                  <a:latin typeface="Courier New" charset="0"/>
                </a:rPr>
                <a:t> Cell;</a:t>
              </a:r>
              <a:endParaRPr lang="en-US" dirty="0">
                <a:latin typeface="Courier New" charset="0"/>
              </a:endParaRPr>
            </a:p>
            <a:p>
              <a:r>
                <a:rPr lang="en-US" dirty="0">
                  <a:latin typeface="Courier New" charset="0"/>
                </a:rPr>
                <a:t>  </a:t>
              </a:r>
              <a:r>
                <a:rPr lang="en-US" dirty="0" smtClean="0">
                  <a:latin typeface="Courier New" charset="0"/>
                </a:rPr>
                <a:t> cp-</a:t>
              </a:r>
              <a:r>
                <a:rPr lang="en-US" dirty="0">
                  <a:latin typeface="Courier New" charset="0"/>
                </a:rPr>
                <a:t>&gt;data =</a:t>
              </a:r>
              <a:r>
                <a:rPr lang="en-US" dirty="0" smtClean="0">
                  <a:latin typeface="Courier New" charset="0"/>
                </a:rPr>
                <a:t> value;</a:t>
              </a:r>
              <a:endParaRPr lang="en-US" dirty="0">
                <a:latin typeface="Courier New" charset="0"/>
              </a:endParaRPr>
            </a:p>
            <a:p>
              <a:r>
                <a:rPr lang="en-US" dirty="0">
                  <a:latin typeface="Courier New" charset="0"/>
                </a:rPr>
                <a:t>  </a:t>
              </a:r>
              <a:r>
                <a:rPr lang="en-US" dirty="0" smtClean="0">
                  <a:latin typeface="Courier New" charset="0"/>
                </a:rPr>
                <a:t> cp-</a:t>
              </a:r>
              <a:r>
                <a:rPr lang="en-US" dirty="0">
                  <a:latin typeface="Courier New" charset="0"/>
                </a:rPr>
                <a:t>&gt;link = NULL;</a:t>
              </a:r>
            </a:p>
            <a:p>
              <a:r>
                <a:rPr lang="en-US" dirty="0">
                  <a:latin typeface="Courier New" charset="0"/>
                </a:rPr>
                <a:t>   if (head == NULL) {</a:t>
              </a:r>
            </a:p>
            <a:p>
              <a:r>
                <a:rPr lang="en-US" dirty="0">
                  <a:latin typeface="Courier New" charset="0"/>
                </a:rPr>
                <a:t>      head =</a:t>
              </a:r>
              <a:r>
                <a:rPr lang="en-US" dirty="0" smtClean="0">
                  <a:latin typeface="Courier New" charset="0"/>
                </a:rPr>
                <a:t> cp;</a:t>
              </a:r>
              <a:endParaRPr lang="en-US" dirty="0">
                <a:latin typeface="Courier New" charset="0"/>
              </a:endParaRPr>
            </a:p>
            <a:p>
              <a:r>
                <a:rPr lang="en-US" dirty="0">
                  <a:latin typeface="Courier New" charset="0"/>
                </a:rPr>
                <a:t>   } else {</a:t>
              </a:r>
            </a:p>
            <a:p>
              <a:r>
                <a:rPr lang="en-US" dirty="0">
                  <a:latin typeface="Courier New" charset="0"/>
                </a:rPr>
                <a:t>      tail-&gt;link =</a:t>
              </a:r>
              <a:r>
                <a:rPr lang="en-US" dirty="0" smtClean="0">
                  <a:latin typeface="Courier New" charset="0"/>
                </a:rPr>
                <a:t> cp;</a:t>
              </a:r>
              <a:endParaRPr lang="en-US" dirty="0">
                <a:latin typeface="Courier New" charset="0"/>
              </a:endParaRPr>
            </a:p>
            <a:p>
              <a:r>
                <a:rPr lang="en-US" dirty="0">
                  <a:latin typeface="Courier New" charset="0"/>
                </a:rPr>
                <a:t>   }</a:t>
              </a:r>
            </a:p>
            <a:p>
              <a:r>
                <a:rPr lang="en-US" dirty="0">
                  <a:latin typeface="Courier New" charset="0"/>
                </a:rPr>
                <a:t>   tail =</a:t>
              </a:r>
              <a:r>
                <a:rPr lang="en-US" dirty="0" smtClean="0">
                  <a:latin typeface="Courier New" charset="0"/>
                </a:rPr>
                <a:t> cp;</a:t>
              </a:r>
              <a:endParaRPr lang="en-US" dirty="0">
                <a:latin typeface="Courier New" charset="0"/>
              </a:endParaRPr>
            </a:p>
            <a:p>
              <a:r>
                <a:rPr lang="en-US" dirty="0">
                  <a:latin typeface="Courier New" charset="0"/>
                </a:rPr>
                <a:t>   count++;</a:t>
              </a:r>
            </a:p>
            <a:p>
              <a:r>
                <a:rPr lang="en-US" dirty="0">
                  <a:latin typeface="Courier New" charset="0"/>
                </a:rPr>
                <a:t>}</a:t>
              </a:r>
            </a:p>
            <a:p>
              <a:endParaRPr lang="en-US" dirty="0">
                <a:latin typeface="Courier New" charset="0"/>
              </a:endParaRPr>
            </a:p>
          </p:txBody>
        </p:sp>
      </p:grpSp>
      <p:grpSp>
        <p:nvGrpSpPr>
          <p:cNvPr id="688173" name="Group 45"/>
          <p:cNvGrpSpPr>
            <a:grpSpLocks/>
          </p:cNvGrpSpPr>
          <p:nvPr/>
        </p:nvGrpSpPr>
        <p:grpSpPr bwMode="auto">
          <a:xfrm>
            <a:off x="2260600" y="4965700"/>
            <a:ext cx="1016000" cy="366713"/>
            <a:chOff x="1424" y="3128"/>
            <a:chExt cx="640" cy="231"/>
          </a:xfrm>
        </p:grpSpPr>
        <p:sp>
          <p:nvSpPr>
            <p:cNvPr id="688174" name="Rectangle 46"/>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175" name="Text Box 47"/>
            <p:cNvSpPr txBox="1">
              <a:spLocks noChangeArrowheads="1"/>
            </p:cNvSpPr>
            <p:nvPr/>
          </p:nvSpPr>
          <p:spPr bwMode="auto">
            <a:xfrm>
              <a:off x="1424" y="3128"/>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0</a:t>
              </a:r>
              <a:endParaRPr lang="en-US" sz="1600">
                <a:latin typeface="Courier New" charset="0"/>
              </a:endParaRPr>
            </a:p>
          </p:txBody>
        </p:sp>
      </p:grpSp>
      <p:grpSp>
        <p:nvGrpSpPr>
          <p:cNvPr id="688176" name="Group 48"/>
          <p:cNvGrpSpPr>
            <a:grpSpLocks/>
          </p:cNvGrpSpPr>
          <p:nvPr/>
        </p:nvGrpSpPr>
        <p:grpSpPr bwMode="auto">
          <a:xfrm>
            <a:off x="2260600" y="4929187"/>
            <a:ext cx="1016000" cy="366713"/>
            <a:chOff x="1424" y="3105"/>
            <a:chExt cx="640" cy="231"/>
          </a:xfrm>
        </p:grpSpPr>
        <p:sp>
          <p:nvSpPr>
            <p:cNvPr id="688177" name="Rectangle 49"/>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178" name="Text Box 50"/>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1</a:t>
              </a:r>
              <a:endParaRPr lang="en-US" sz="1600" dirty="0">
                <a:latin typeface="Courier New" charset="0"/>
              </a:endParaRPr>
            </a:p>
          </p:txBody>
        </p:sp>
      </p:grpSp>
      <p:sp>
        <p:nvSpPr>
          <p:cNvPr id="688179" name="Text Box 51"/>
          <p:cNvSpPr txBox="1">
            <a:spLocks noChangeArrowheads="1"/>
          </p:cNvSpPr>
          <p:nvPr/>
        </p:nvSpPr>
        <p:spPr bwMode="auto">
          <a:xfrm>
            <a:off x="609600" y="2300893"/>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88180" name="Text Box 52"/>
          <p:cNvSpPr txBox="1">
            <a:spLocks noChangeArrowheads="1"/>
          </p:cNvSpPr>
          <p:nvPr/>
        </p:nvSpPr>
        <p:spPr bwMode="auto">
          <a:xfrm>
            <a:off x="609600" y="2546955"/>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88181" name="Rectangle 53"/>
          <p:cNvSpPr>
            <a:spLocks noChangeArrowheads="1"/>
          </p:cNvSpPr>
          <p:nvPr/>
        </p:nvSpPr>
        <p:spPr bwMode="auto">
          <a:xfrm>
            <a:off x="4714875" y="1535113"/>
            <a:ext cx="2236258"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2" name="Rectangle 54"/>
          <p:cNvSpPr>
            <a:spLocks noChangeArrowheads="1"/>
          </p:cNvSpPr>
          <p:nvPr/>
        </p:nvSpPr>
        <p:spPr bwMode="auto">
          <a:xfrm>
            <a:off x="4714875" y="1743075"/>
            <a:ext cx="1989138"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3" name="Rectangle 55"/>
          <p:cNvSpPr>
            <a:spLocks noChangeArrowheads="1"/>
          </p:cNvSpPr>
          <p:nvPr/>
        </p:nvSpPr>
        <p:spPr bwMode="auto">
          <a:xfrm>
            <a:off x="4714875" y="1951038"/>
            <a:ext cx="1821392"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4" name="Rectangle 56"/>
          <p:cNvSpPr>
            <a:spLocks noChangeArrowheads="1"/>
          </p:cNvSpPr>
          <p:nvPr/>
        </p:nvSpPr>
        <p:spPr bwMode="auto">
          <a:xfrm>
            <a:off x="4714875" y="2159000"/>
            <a:ext cx="21050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5" name="Rectangle 57"/>
          <p:cNvSpPr>
            <a:spLocks noChangeArrowheads="1"/>
          </p:cNvSpPr>
          <p:nvPr/>
        </p:nvSpPr>
        <p:spPr bwMode="auto">
          <a:xfrm>
            <a:off x="5030788" y="2805113"/>
            <a:ext cx="1784879"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6" name="Rectangle 58"/>
          <p:cNvSpPr>
            <a:spLocks noChangeArrowheads="1"/>
          </p:cNvSpPr>
          <p:nvPr/>
        </p:nvSpPr>
        <p:spPr bwMode="auto">
          <a:xfrm>
            <a:off x="4714875" y="3228975"/>
            <a:ext cx="11779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7" name="Rectangle 59"/>
          <p:cNvSpPr>
            <a:spLocks noChangeArrowheads="1"/>
          </p:cNvSpPr>
          <p:nvPr/>
        </p:nvSpPr>
        <p:spPr bwMode="auto">
          <a:xfrm>
            <a:off x="4714875" y="3436938"/>
            <a:ext cx="919163"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88" name="Rectangle 60"/>
          <p:cNvSpPr>
            <a:spLocks noChangeArrowheads="1"/>
          </p:cNvSpPr>
          <p:nvPr/>
        </p:nvSpPr>
        <p:spPr bwMode="auto">
          <a:xfrm>
            <a:off x="4406900" y="3663950"/>
            <a:ext cx="176213"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88191" name="Oval 63"/>
          <p:cNvSpPr>
            <a:spLocks noChangeArrowheads="1"/>
          </p:cNvSpPr>
          <p:nvPr/>
        </p:nvSpPr>
        <p:spPr bwMode="auto">
          <a:xfrm>
            <a:off x="3125788" y="574833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8192" name="Group 64"/>
          <p:cNvGrpSpPr>
            <a:grpSpLocks/>
          </p:cNvGrpSpPr>
          <p:nvPr/>
        </p:nvGrpSpPr>
        <p:grpSpPr bwMode="auto">
          <a:xfrm>
            <a:off x="2297115" y="5595938"/>
            <a:ext cx="784226" cy="336550"/>
            <a:chOff x="1303" y="3361"/>
            <a:chExt cx="494" cy="212"/>
          </a:xfrm>
        </p:grpSpPr>
        <p:sp>
          <p:nvSpPr>
            <p:cNvPr id="688193" name="Rectangle 65"/>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194" name="Text Box 66"/>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cxnSp>
        <p:nvCxnSpPr>
          <p:cNvPr id="688195" name="AutoShape 67"/>
          <p:cNvCxnSpPr>
            <a:cxnSpLocks noChangeShapeType="1"/>
            <a:stCxn id="688191" idx="6"/>
          </p:cNvCxnSpPr>
          <p:nvPr/>
        </p:nvCxnSpPr>
        <p:spPr bwMode="auto">
          <a:xfrm flipV="1">
            <a:off x="3200400" y="5021263"/>
            <a:ext cx="2324100" cy="765175"/>
          </a:xfrm>
          <a:prstGeom prst="bentConnector3">
            <a:avLst>
              <a:gd name="adj1" fmla="val 57236"/>
            </a:avLst>
          </a:prstGeom>
          <a:noFill/>
          <a:ln w="9525">
            <a:solidFill>
              <a:schemeClr val="tx1"/>
            </a:solidFill>
            <a:miter lim="800000"/>
            <a:headEnd/>
            <a:tailEnd type="triangle" w="med" len="med"/>
          </a:ln>
          <a:effectLst/>
        </p:spPr>
      </p:cxnSp>
      <p:sp>
        <p:nvSpPr>
          <p:cNvPr id="688202" name="Text Box 74"/>
          <p:cNvSpPr txBox="1">
            <a:spLocks noChangeArrowheads="1"/>
          </p:cNvSpPr>
          <p:nvPr/>
        </p:nvSpPr>
        <p:spPr bwMode="auto">
          <a:xfrm>
            <a:off x="6299200" y="5792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1010</a:t>
            </a:r>
          </a:p>
        </p:txBody>
      </p:sp>
      <p:cxnSp>
        <p:nvCxnSpPr>
          <p:cNvPr id="688205" name="AutoShape 77"/>
          <p:cNvCxnSpPr>
            <a:cxnSpLocks noChangeShapeType="1"/>
          </p:cNvCxnSpPr>
          <p:nvPr/>
        </p:nvCxnSpPr>
        <p:spPr bwMode="auto">
          <a:xfrm>
            <a:off x="3200400" y="4827588"/>
            <a:ext cx="2333625" cy="1116012"/>
          </a:xfrm>
          <a:prstGeom prst="bentConnector3">
            <a:avLst>
              <a:gd name="adj1" fmla="val 50000"/>
            </a:avLst>
          </a:prstGeom>
          <a:noFill/>
          <a:ln w="9525">
            <a:solidFill>
              <a:schemeClr val="tx1"/>
            </a:solidFill>
            <a:miter lim="800000"/>
            <a:headEnd/>
            <a:tailEnd type="triangle" w="med" len="med"/>
          </a:ln>
          <a:effectLst/>
        </p:spPr>
      </p:cxnSp>
      <p:sp>
        <p:nvSpPr>
          <p:cNvPr id="688206" name="Rectangle 78"/>
          <p:cNvSpPr>
            <a:spLocks noChangeArrowheads="1"/>
          </p:cNvSpPr>
          <p:nvPr/>
        </p:nvSpPr>
        <p:spPr bwMode="auto">
          <a:xfrm>
            <a:off x="5524500" y="6108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8207" name="Group 79"/>
          <p:cNvGrpSpPr>
            <a:grpSpLocks/>
          </p:cNvGrpSpPr>
          <p:nvPr/>
        </p:nvGrpSpPr>
        <p:grpSpPr bwMode="auto">
          <a:xfrm>
            <a:off x="5524500" y="6108700"/>
            <a:ext cx="838200" cy="317500"/>
            <a:chOff x="2880" y="3648"/>
            <a:chExt cx="528" cy="200"/>
          </a:xfrm>
        </p:grpSpPr>
        <p:sp>
          <p:nvSpPr>
            <p:cNvPr id="688208" name="Rectangle 80"/>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209" name="Line 81"/>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88213" name="Group 85"/>
          <p:cNvGrpSpPr>
            <a:grpSpLocks/>
          </p:cNvGrpSpPr>
          <p:nvPr/>
        </p:nvGrpSpPr>
        <p:grpSpPr bwMode="auto">
          <a:xfrm>
            <a:off x="2297116" y="4648201"/>
            <a:ext cx="795339" cy="336550"/>
            <a:chOff x="1303" y="3368"/>
            <a:chExt cx="501" cy="212"/>
          </a:xfrm>
        </p:grpSpPr>
        <p:sp>
          <p:nvSpPr>
            <p:cNvPr id="688214" name="Rectangle 8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215" name="Text Box 87"/>
            <p:cNvSpPr txBox="1">
              <a:spLocks noChangeArrowheads="1"/>
            </p:cNvSpPr>
            <p:nvPr/>
          </p:nvSpPr>
          <p:spPr bwMode="auto">
            <a:xfrm>
              <a:off x="1356" y="3368"/>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88216" name="Group 88"/>
          <p:cNvGrpSpPr>
            <a:grpSpLocks/>
          </p:cNvGrpSpPr>
          <p:nvPr/>
        </p:nvGrpSpPr>
        <p:grpSpPr bwMode="auto">
          <a:xfrm>
            <a:off x="2260600" y="4929187"/>
            <a:ext cx="1016000" cy="366713"/>
            <a:chOff x="1424" y="3105"/>
            <a:chExt cx="640" cy="231"/>
          </a:xfrm>
        </p:grpSpPr>
        <p:sp>
          <p:nvSpPr>
            <p:cNvPr id="688217" name="Rectangle 89"/>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218" name="Text Box 90"/>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2</a:t>
              </a:r>
              <a:endParaRPr lang="en-US" sz="1600" dirty="0">
                <a:latin typeface="Courier New" charset="0"/>
              </a:endParaRPr>
            </a:p>
          </p:txBody>
        </p:sp>
      </p:grpSp>
      <p:grpSp>
        <p:nvGrpSpPr>
          <p:cNvPr id="688219" name="Group 91"/>
          <p:cNvGrpSpPr>
            <a:grpSpLocks/>
          </p:cNvGrpSpPr>
          <p:nvPr/>
        </p:nvGrpSpPr>
        <p:grpSpPr bwMode="auto">
          <a:xfrm>
            <a:off x="2959100" y="2044700"/>
            <a:ext cx="977900" cy="420688"/>
            <a:chOff x="4536" y="1431"/>
            <a:chExt cx="616" cy="265"/>
          </a:xfrm>
        </p:grpSpPr>
        <p:sp>
          <p:nvSpPr>
            <p:cNvPr id="688220" name="Text Box 92"/>
            <p:cNvSpPr txBox="1">
              <a:spLocks noChangeArrowheads="1"/>
            </p:cNvSpPr>
            <p:nvPr/>
          </p:nvSpPr>
          <p:spPr bwMode="auto">
            <a:xfrm>
              <a:off x="4768" y="143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'A'</a:t>
              </a:r>
            </a:p>
          </p:txBody>
        </p:sp>
        <p:sp>
          <p:nvSpPr>
            <p:cNvPr id="688221" name="Text Box 93"/>
            <p:cNvSpPr txBox="1">
              <a:spLocks noChangeArrowheads="1"/>
            </p:cNvSpPr>
            <p:nvPr/>
          </p:nvSpPr>
          <p:spPr bwMode="auto">
            <a:xfrm>
              <a:off x="4536" y="1431"/>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a:solidFill>
                    <a:srgbClr val="0000FF"/>
                  </a:solidFill>
                  <a:latin typeface="Symbol" charset="2"/>
                  <a:sym typeface="Symbol" charset="2"/>
                </a:rPr>
                <a:t></a:t>
              </a:r>
              <a:endParaRPr lang="en-US" sz="2400" b="0">
                <a:solidFill>
                  <a:srgbClr val="0000FF"/>
                </a:solidFill>
                <a:latin typeface="Courier New" charset="0"/>
              </a:endParaRPr>
            </a:p>
          </p:txBody>
        </p:sp>
      </p:grpSp>
      <p:sp>
        <p:nvSpPr>
          <p:cNvPr id="688228" name="Rectangle 100"/>
          <p:cNvSpPr>
            <a:spLocks noChangeArrowheads="1"/>
          </p:cNvSpPr>
          <p:nvPr/>
        </p:nvSpPr>
        <p:spPr bwMode="auto">
          <a:xfrm>
            <a:off x="5524500" y="6108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222" name="Oval 94"/>
          <p:cNvSpPr>
            <a:spLocks noChangeArrowheads="1"/>
          </p:cNvSpPr>
          <p:nvPr/>
        </p:nvSpPr>
        <p:spPr bwMode="auto">
          <a:xfrm>
            <a:off x="6224588" y="62372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88223" name="Group 95"/>
          <p:cNvGrpSpPr>
            <a:grpSpLocks/>
          </p:cNvGrpSpPr>
          <p:nvPr/>
        </p:nvGrpSpPr>
        <p:grpSpPr bwMode="auto">
          <a:xfrm>
            <a:off x="5561014" y="6084888"/>
            <a:ext cx="722313" cy="336550"/>
            <a:chOff x="1303" y="3361"/>
            <a:chExt cx="455" cy="212"/>
          </a:xfrm>
        </p:grpSpPr>
        <p:sp>
          <p:nvSpPr>
            <p:cNvPr id="688224" name="Rectangle 9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88225" name="Text Box 97"/>
            <p:cNvSpPr txBox="1">
              <a:spLocks noChangeArrowheads="1"/>
            </p:cNvSpPr>
            <p:nvPr/>
          </p:nvSpPr>
          <p:spPr bwMode="auto">
            <a:xfrm>
              <a:off x="1310"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cxnSp>
        <p:nvCxnSpPr>
          <p:cNvPr id="688226" name="AutoShape 98"/>
          <p:cNvCxnSpPr>
            <a:cxnSpLocks noChangeShapeType="1"/>
            <a:stCxn id="688222" idx="6"/>
          </p:cNvCxnSpPr>
          <p:nvPr/>
        </p:nvCxnSpPr>
        <p:spPr bwMode="auto">
          <a:xfrm flipH="1">
            <a:off x="5105400" y="6275388"/>
            <a:ext cx="1193800" cy="277812"/>
          </a:xfrm>
          <a:prstGeom prst="bentConnector3">
            <a:avLst>
              <a:gd name="adj1" fmla="val -19148"/>
            </a:avLst>
          </a:prstGeom>
          <a:noFill/>
          <a:ln w="9525">
            <a:solidFill>
              <a:schemeClr val="tx1"/>
            </a:solidFill>
            <a:miter lim="800000"/>
            <a:headEnd/>
            <a:tailEnd/>
          </a:ln>
          <a:effectLst/>
        </p:spPr>
      </p:cxnSp>
      <p:cxnSp>
        <p:nvCxnSpPr>
          <p:cNvPr id="688227" name="AutoShape 99"/>
          <p:cNvCxnSpPr>
            <a:cxnSpLocks noChangeShapeType="1"/>
          </p:cNvCxnSpPr>
          <p:nvPr/>
        </p:nvCxnSpPr>
        <p:spPr bwMode="auto">
          <a:xfrm rot="16200000">
            <a:off x="4512469" y="5541169"/>
            <a:ext cx="1604962" cy="419100"/>
          </a:xfrm>
          <a:prstGeom prst="bentConnector2">
            <a:avLst/>
          </a:prstGeom>
          <a:noFill/>
          <a:ln w="9525">
            <a:solidFill>
              <a:schemeClr val="tx1"/>
            </a:solidFill>
            <a:miter lim="800000"/>
            <a:headEnd/>
            <a:tailEnd type="triangle" w="med" len="med"/>
          </a:ln>
          <a:effectLst/>
        </p:spPr>
      </p:cxnSp>
      <p:sp>
        <p:nvSpPr>
          <p:cNvPr id="688201" name="Rectangle 73"/>
          <p:cNvSpPr>
            <a:spLocks noChangeArrowheads="1"/>
          </p:cNvSpPr>
          <p:nvPr/>
        </p:nvSpPr>
        <p:spPr bwMode="auto">
          <a:xfrm>
            <a:off x="5524500" y="5791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203" name="Rectangle 75"/>
          <p:cNvSpPr>
            <a:spLocks noChangeArrowheads="1"/>
          </p:cNvSpPr>
          <p:nvPr/>
        </p:nvSpPr>
        <p:spPr bwMode="auto">
          <a:xfrm>
            <a:off x="5524500" y="58420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88210" name="Group 82"/>
          <p:cNvGrpSpPr>
            <a:grpSpLocks/>
          </p:cNvGrpSpPr>
          <p:nvPr/>
        </p:nvGrpSpPr>
        <p:grpSpPr bwMode="auto">
          <a:xfrm>
            <a:off x="5511800" y="5680076"/>
            <a:ext cx="865188" cy="457200"/>
            <a:chOff x="3087" y="3026"/>
            <a:chExt cx="545" cy="288"/>
          </a:xfrm>
          <a:noFill/>
        </p:grpSpPr>
        <p:sp>
          <p:nvSpPr>
            <p:cNvPr id="688211" name="Rectangle 83"/>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88212" name="Text Box 84"/>
            <p:cNvSpPr txBox="1">
              <a:spLocks noChangeArrowheads="1"/>
            </p:cNvSpPr>
            <p:nvPr/>
          </p:nvSpPr>
          <p:spPr bwMode="auto">
            <a:xfrm>
              <a:off x="3087" y="3026"/>
              <a:ext cx="545" cy="288"/>
            </a:xfrm>
            <a:prstGeom prst="rect">
              <a:avLst/>
            </a:prstGeom>
            <a:grp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B</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688170"/>
                                        </p:tgtEl>
                                        <p:attrNameLst>
                                          <p:attrName>style.visibility</p:attrName>
                                        </p:attrNameLst>
                                      </p:cBhvr>
                                      <p:to>
                                        <p:strVal val="visible"/>
                                      </p:to>
                                    </p:set>
                                    <p:anim calcmode="lin" valueType="num">
                                      <p:cBhvr additive="base">
                                        <p:cTn id="7" dur="500" fill="hold"/>
                                        <p:tgtEl>
                                          <p:spTgt spid="688170"/>
                                        </p:tgtEl>
                                        <p:attrNameLst>
                                          <p:attrName>ppt_x</p:attrName>
                                        </p:attrNameLst>
                                      </p:cBhvr>
                                      <p:tavLst>
                                        <p:tav tm="0">
                                          <p:val>
                                            <p:strVal val="1+#ppt_w/2"/>
                                          </p:val>
                                        </p:tav>
                                        <p:tav tm="100000">
                                          <p:val>
                                            <p:strVal val="#ppt_x"/>
                                          </p:val>
                                        </p:tav>
                                      </p:tavLst>
                                    </p:anim>
                                    <p:anim calcmode="lin" valueType="num">
                                      <p:cBhvr additive="base">
                                        <p:cTn id="8" dur="500" fill="hold"/>
                                        <p:tgtEl>
                                          <p:spTgt spid="68817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95"/>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688181"/>
                                        </p:tgtEl>
                                        <p:attrNameLst>
                                          <p:attrName>style.visibility</p:attrName>
                                        </p:attrNameLst>
                                      </p:cBhvr>
                                      <p:to>
                                        <p:strVal val="visible"/>
                                      </p:to>
                                    </p:set>
                                  </p:childTnLst>
                                  <p:subTnLst>
                                    <p:set>
                                      <p:cBhvr override="childStyle">
                                        <p:cTn dur="1" fill="hold" display="0" masterRel="nextClick" afterEffect="1"/>
                                        <p:tgtEl>
                                          <p:spTgt spid="688181"/>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881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88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88162">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881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8819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8192"/>
                                        </p:tgtEl>
                                        <p:attrNameLst>
                                          <p:attrName>style.visibility</p:attrName>
                                        </p:attrNameLst>
                                      </p:cBhvr>
                                      <p:to>
                                        <p:strVal val="visible"/>
                                      </p:to>
                                    </p:set>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688195"/>
                                        </p:tgtEl>
                                        <p:attrNameLst>
                                          <p:attrName>style.visibility</p:attrName>
                                        </p:attrNameLst>
                                      </p:cBhvr>
                                      <p:to>
                                        <p:strVal val="visible"/>
                                      </p:to>
                                    </p:se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499"/>
                                          </p:stCondLst>
                                        </p:cTn>
                                        <p:tgtEl>
                                          <p:spTgt spid="688182"/>
                                        </p:tgtEl>
                                        <p:attrNameLst>
                                          <p:attrName>style.visibility</p:attrName>
                                        </p:attrNameLst>
                                      </p:cBhvr>
                                      <p:to>
                                        <p:strVal val="visible"/>
                                      </p:to>
                                    </p:set>
                                  </p:childTnLst>
                                  <p:subTnLst>
                                    <p:set>
                                      <p:cBhvr override="childStyle">
                                        <p:cTn dur="1" fill="hold" display="0" masterRel="nextClick" afterEffect="1"/>
                                        <p:tgtEl>
                                          <p:spTgt spid="688182"/>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688167"/>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499"/>
                                          </p:stCondLst>
                                        </p:cTn>
                                        <p:tgtEl>
                                          <p:spTgt spid="688183"/>
                                        </p:tgtEl>
                                        <p:attrNameLst>
                                          <p:attrName>style.visibility</p:attrName>
                                        </p:attrNameLst>
                                      </p:cBhvr>
                                      <p:to>
                                        <p:strVal val="visible"/>
                                      </p:to>
                                    </p:set>
                                  </p:childTnLst>
                                  <p:subTnLst>
                                    <p:set>
                                      <p:cBhvr override="childStyle">
                                        <p:cTn dur="1" fill="hold" display="0" masterRel="nextClick" afterEffect="1"/>
                                        <p:tgtEl>
                                          <p:spTgt spid="688183"/>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499"/>
                                          </p:stCondLst>
                                        </p:cTn>
                                        <p:tgtEl>
                                          <p:spTgt spid="688132"/>
                                        </p:tgtEl>
                                        <p:attrNameLst>
                                          <p:attrName>style.visibility</p:attrName>
                                        </p:attrNameLst>
                                      </p:cBhvr>
                                      <p:to>
                                        <p:strVal val="visible"/>
                                      </p:to>
                                    </p:set>
                                  </p:childTnLst>
                                </p:cTn>
                              </p:par>
                            </p:childTnLst>
                          </p:cTn>
                        </p:par>
                        <p:par>
                          <p:cTn id="46" fill="hold">
                            <p:stCondLst>
                              <p:cond delay="500"/>
                            </p:stCondLst>
                            <p:childTnLst>
                              <p:par>
                                <p:cTn id="47" presetID="1" presetClass="entr" presetSubtype="0" fill="hold" grpId="0" nodeType="afterEffect">
                                  <p:stCondLst>
                                    <p:cond delay="0"/>
                                  </p:stCondLst>
                                  <p:childTnLst>
                                    <p:set>
                                      <p:cBhvr>
                                        <p:cTn id="48" dur="1" fill="hold">
                                          <p:stCondLst>
                                            <p:cond delay="499"/>
                                          </p:stCondLst>
                                        </p:cTn>
                                        <p:tgtEl>
                                          <p:spTgt spid="688184"/>
                                        </p:tgtEl>
                                        <p:attrNameLst>
                                          <p:attrName>style.visibility</p:attrName>
                                        </p:attrNameLst>
                                      </p:cBhvr>
                                      <p:to>
                                        <p:strVal val="visible"/>
                                      </p:to>
                                    </p:set>
                                  </p:childTnLst>
                                  <p:subTnLst>
                                    <p:set>
                                      <p:cBhvr override="childStyle">
                                        <p:cTn dur="1" fill="hold" display="0" masterRel="nextClick" afterEffect="1"/>
                                        <p:tgtEl>
                                          <p:spTgt spid="688184"/>
                                        </p:tgtEl>
                                        <p:attrNameLst>
                                          <p:attrName>style.visibility</p:attrName>
                                        </p:attrNameLst>
                                      </p:cBhvr>
                                      <p:to>
                                        <p:strVal val="hidden"/>
                                      </p:to>
                                    </p:set>
                                  </p:sub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688185"/>
                                        </p:tgtEl>
                                        <p:attrNameLst>
                                          <p:attrName>style.visibility</p:attrName>
                                        </p:attrNameLst>
                                      </p:cBhvr>
                                      <p:to>
                                        <p:strVal val="visible"/>
                                      </p:to>
                                    </p:set>
                                  </p:childTnLst>
                                  <p:subTnLst>
                                    <p:set>
                                      <p:cBhvr override="childStyle">
                                        <p:cTn dur="1" fill="hold" display="0" masterRel="nextClick" afterEffect="1"/>
                                        <p:tgtEl>
                                          <p:spTgt spid="688185"/>
                                        </p:tgtEl>
                                        <p:attrNameLst>
                                          <p:attrName>style.visibility</p:attrName>
                                        </p:attrNameLst>
                                      </p:cBhvr>
                                      <p:to>
                                        <p:strVal val="hidden"/>
                                      </p:to>
                                    </p:set>
                                  </p:sub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688228"/>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499"/>
                                          </p:stCondLst>
                                        </p:cTn>
                                        <p:tgtEl>
                                          <p:spTgt spid="68822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499"/>
                                          </p:stCondLst>
                                        </p:cTn>
                                        <p:tgtEl>
                                          <p:spTgt spid="68822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499"/>
                                          </p:stCondLst>
                                        </p:cTn>
                                        <p:tgtEl>
                                          <p:spTgt spid="68822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499"/>
                                          </p:stCondLst>
                                        </p:cTn>
                                        <p:tgtEl>
                                          <p:spTgt spid="688227"/>
                                        </p:tgtEl>
                                        <p:attrNameLst>
                                          <p:attrName>style.visibility</p:attrName>
                                        </p:attrNameLst>
                                      </p:cBhvr>
                                      <p:to>
                                        <p:strVal val="visible"/>
                                      </p:to>
                                    </p:set>
                                  </p:childTnLst>
                                </p:cTn>
                              </p:par>
                            </p:childTnLst>
                          </p:cTn>
                        </p:par>
                        <p:par>
                          <p:cTn id="65" fill="hold">
                            <p:stCondLst>
                              <p:cond delay="500"/>
                            </p:stCondLst>
                            <p:childTnLst>
                              <p:par>
                                <p:cTn id="66" presetID="1" presetClass="entr" presetSubtype="0" fill="hold" grpId="0" nodeType="afterEffect">
                                  <p:stCondLst>
                                    <p:cond delay="0"/>
                                  </p:stCondLst>
                                  <p:childTnLst>
                                    <p:set>
                                      <p:cBhvr>
                                        <p:cTn id="67" dur="1" fill="hold">
                                          <p:stCondLst>
                                            <p:cond delay="499"/>
                                          </p:stCondLst>
                                        </p:cTn>
                                        <p:tgtEl>
                                          <p:spTgt spid="688186"/>
                                        </p:tgtEl>
                                        <p:attrNameLst>
                                          <p:attrName>style.visibility</p:attrName>
                                        </p:attrNameLst>
                                      </p:cBhvr>
                                      <p:to>
                                        <p:strVal val="visible"/>
                                      </p:to>
                                    </p:set>
                                  </p:childTnLst>
                                  <p:subTnLst>
                                    <p:set>
                                      <p:cBhvr override="childStyle">
                                        <p:cTn dur="1" fill="hold" display="0" masterRel="nextClick" afterEffect="1"/>
                                        <p:tgtEl>
                                          <p:spTgt spid="688186"/>
                                        </p:tgtEl>
                                        <p:attrNameLst>
                                          <p:attrName>style.visibility</p:attrName>
                                        </p:attrNameLst>
                                      </p:cBhvr>
                                      <p:to>
                                        <p:strVal val="hidden"/>
                                      </p:to>
                                    </p:set>
                                  </p:sub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499"/>
                                          </p:stCondLst>
                                        </p:cTn>
                                        <p:tgtEl>
                                          <p:spTgt spid="688213"/>
                                        </p:tgtEl>
                                        <p:attrNameLst>
                                          <p:attrName>style.visibility</p:attrName>
                                        </p:attrNameLst>
                                      </p:cBhvr>
                                      <p:to>
                                        <p:strVal val="visible"/>
                                      </p:to>
                                    </p:set>
                                  </p:childTnLst>
                                </p:cTn>
                              </p:par>
                            </p:childTnLst>
                          </p:cTn>
                        </p:par>
                        <p:par>
                          <p:cTn id="72" fill="hold">
                            <p:stCondLst>
                              <p:cond delay="500"/>
                            </p:stCondLst>
                            <p:childTnLst>
                              <p:par>
                                <p:cTn id="73" presetID="1" presetClass="exit" presetSubtype="0" fill="hold" nodeType="afterEffect">
                                  <p:stCondLst>
                                    <p:cond delay="0"/>
                                  </p:stCondLst>
                                  <p:childTnLst>
                                    <p:set>
                                      <p:cBhvr>
                                        <p:cTn id="74" dur="1" fill="hold">
                                          <p:stCondLst>
                                            <p:cond delay="0"/>
                                          </p:stCondLst>
                                        </p:cTn>
                                        <p:tgtEl>
                                          <p:spTgt spid="688205"/>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499"/>
                                          </p:stCondLst>
                                        </p:cTn>
                                        <p:tgtEl>
                                          <p:spTgt spid="688164"/>
                                        </p:tgtEl>
                                        <p:attrNameLst>
                                          <p:attrName>style.visibility</p:attrName>
                                        </p:attrNameLst>
                                      </p:cBhvr>
                                      <p:to>
                                        <p:strVal val="visible"/>
                                      </p:to>
                                    </p:set>
                                  </p:childTnLst>
                                </p:cTn>
                              </p:par>
                            </p:childTnLst>
                          </p:cTn>
                        </p:par>
                        <p:par>
                          <p:cTn id="77" fill="hold">
                            <p:stCondLst>
                              <p:cond delay="1000"/>
                            </p:stCondLst>
                            <p:childTnLst>
                              <p:par>
                                <p:cTn id="78" presetID="1" presetClass="entr" presetSubtype="0" fill="hold" grpId="0" nodeType="afterEffect">
                                  <p:stCondLst>
                                    <p:cond delay="0"/>
                                  </p:stCondLst>
                                  <p:childTnLst>
                                    <p:set>
                                      <p:cBhvr>
                                        <p:cTn id="79" dur="1" fill="hold">
                                          <p:stCondLst>
                                            <p:cond delay="499"/>
                                          </p:stCondLst>
                                        </p:cTn>
                                        <p:tgtEl>
                                          <p:spTgt spid="688187"/>
                                        </p:tgtEl>
                                        <p:attrNameLst>
                                          <p:attrName>style.visibility</p:attrName>
                                        </p:attrNameLst>
                                      </p:cBhvr>
                                      <p:to>
                                        <p:strVal val="visible"/>
                                      </p:to>
                                    </p:set>
                                  </p:childTnLst>
                                  <p:subTnLst>
                                    <p:set>
                                      <p:cBhvr override="childStyle">
                                        <p:cTn dur="1" fill="hold" display="0" masterRel="nextClick" afterEffect="1"/>
                                        <p:tgtEl>
                                          <p:spTgt spid="688187"/>
                                        </p:tgtEl>
                                        <p:attrNameLst>
                                          <p:attrName>style.visibility</p:attrName>
                                        </p:attrNameLst>
                                      </p:cBhvr>
                                      <p:to>
                                        <p:strVal val="hidden"/>
                                      </p:to>
                                    </p:set>
                                  </p:sub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499"/>
                                          </p:stCondLst>
                                        </p:cTn>
                                        <p:tgtEl>
                                          <p:spTgt spid="688216"/>
                                        </p:tgtEl>
                                        <p:attrNameLst>
                                          <p:attrName>style.visibility</p:attrName>
                                        </p:attrNameLst>
                                      </p:cBhvr>
                                      <p:to>
                                        <p:strVal val="visible"/>
                                      </p:to>
                                    </p:set>
                                  </p:childTnLst>
                                </p:cTn>
                              </p:par>
                            </p:childTnLst>
                          </p:cTn>
                        </p:par>
                        <p:par>
                          <p:cTn id="84" fill="hold">
                            <p:stCondLst>
                              <p:cond delay="500"/>
                            </p:stCondLst>
                            <p:childTnLst>
                              <p:par>
                                <p:cTn id="85" presetID="1" presetClass="entr" presetSubtype="0" fill="hold" grpId="0" nodeType="afterEffect">
                                  <p:stCondLst>
                                    <p:cond delay="0"/>
                                  </p:stCondLst>
                                  <p:childTnLst>
                                    <p:set>
                                      <p:cBhvr>
                                        <p:cTn id="86" dur="1" fill="hold">
                                          <p:stCondLst>
                                            <p:cond delay="499"/>
                                          </p:stCondLst>
                                        </p:cTn>
                                        <p:tgtEl>
                                          <p:spTgt spid="688188"/>
                                        </p:tgtEl>
                                        <p:attrNameLst>
                                          <p:attrName>style.visibility</p:attrName>
                                        </p:attrNameLst>
                                      </p:cBhvr>
                                      <p:to>
                                        <p:strVal val="visible"/>
                                      </p:to>
                                    </p:set>
                                  </p:childTnLst>
                                  <p:subTnLst>
                                    <p:set>
                                      <p:cBhvr override="childStyle">
                                        <p:cTn dur="1" fill="hold" display="0" masterRel="nextClick" afterEffect="1"/>
                                        <p:tgtEl>
                                          <p:spTgt spid="688188"/>
                                        </p:tgtEl>
                                        <p:attrNameLst>
                                          <p:attrName>style.visibility</p:attrName>
                                        </p:attrNameLst>
                                      </p:cBhvr>
                                      <p:to>
                                        <p:strVal val="hidden"/>
                                      </p:to>
                                    </p:set>
                                  </p:subTnLst>
                                </p:cTn>
                              </p:par>
                            </p:childTnLst>
                          </p:cTn>
                        </p:par>
                      </p:childTnLst>
                    </p:cTn>
                  </p:par>
                  <p:par>
                    <p:cTn id="87" fill="hold">
                      <p:stCondLst>
                        <p:cond delay="indefinite"/>
                      </p:stCondLst>
                      <p:childTnLst>
                        <p:par>
                          <p:cTn id="88" fill="hold">
                            <p:stCondLst>
                              <p:cond delay="0"/>
                            </p:stCondLst>
                            <p:childTnLst>
                              <p:par>
                                <p:cTn id="89" presetID="1" presetClass="exit" presetSubtype="0" fill="hold" grpId="1" nodeType="clickEffect">
                                  <p:stCondLst>
                                    <p:cond delay="0"/>
                                  </p:stCondLst>
                                  <p:childTnLst>
                                    <p:set>
                                      <p:cBhvr>
                                        <p:cTn id="90" dur="1" fill="hold">
                                          <p:stCondLst>
                                            <p:cond delay="0"/>
                                          </p:stCondLst>
                                        </p:cTn>
                                        <p:tgtEl>
                                          <p:spTgt spid="688191"/>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688192"/>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688195"/>
                                        </p:tgtEl>
                                        <p:attrNameLst>
                                          <p:attrName>style.visibility</p:attrName>
                                        </p:attrNameLst>
                                      </p:cBhvr>
                                      <p:to>
                                        <p:strVal val="hidden"/>
                                      </p:to>
                                    </p:set>
                                  </p:childTnLst>
                                </p:cTn>
                              </p:par>
                              <p:par>
                                <p:cTn id="95" presetID="1" presetClass="exit" presetSubtype="0" fill="hold" nodeType="withEffect">
                                  <p:stCondLst>
                                    <p:cond delay="0"/>
                                  </p:stCondLst>
                                  <p:childTnLst>
                                    <p:set>
                                      <p:cBhvr>
                                        <p:cTn id="96" dur="1" fill="hold">
                                          <p:stCondLst>
                                            <p:cond delay="0"/>
                                          </p:stCondLst>
                                        </p:cTn>
                                        <p:tgtEl>
                                          <p:spTgt spid="95"/>
                                        </p:tgtEl>
                                        <p:attrNameLst>
                                          <p:attrName>style.visibility</p:attrName>
                                        </p:attrNameLst>
                                      </p:cBhvr>
                                      <p:to>
                                        <p:strVal val="hidden"/>
                                      </p:to>
                                    </p:set>
                                  </p:childTnLst>
                                </p:cTn>
                              </p:par>
                              <p:par>
                                <p:cTn id="97" presetID="1" presetClass="exit" presetSubtype="0" fill="hold" grpId="0" nodeType="withEffect">
                                  <p:stCondLst>
                                    <p:cond delay="0"/>
                                  </p:stCondLst>
                                  <p:childTnLst>
                                    <p:set>
                                      <p:cBhvr>
                                        <p:cTn id="98" dur="1" fill="hold">
                                          <p:stCondLst>
                                            <p:cond delay="0"/>
                                          </p:stCondLst>
                                        </p:cTn>
                                        <p:tgtEl>
                                          <p:spTgt spid="688179"/>
                                        </p:tgtEl>
                                        <p:attrNameLst>
                                          <p:attrName>style.visibility</p:attrName>
                                        </p:attrNameLst>
                                      </p:cBhvr>
                                      <p:to>
                                        <p:strVal val="hidden"/>
                                      </p:to>
                                    </p:set>
                                  </p:childTnLst>
                                </p:cTn>
                              </p:par>
                              <p:par>
                                <p:cTn id="99" presetID="53" presetClass="exit" presetSubtype="0" fill="hold" nodeType="withEffect">
                                  <p:stCondLst>
                                    <p:cond delay="0"/>
                                  </p:stCondLst>
                                  <p:childTnLst>
                                    <p:anim calcmode="lin" valueType="num">
                                      <p:cBhvr>
                                        <p:cTn id="100" dur="500"/>
                                        <p:tgtEl>
                                          <p:spTgt spid="688170"/>
                                        </p:tgtEl>
                                        <p:attrNameLst>
                                          <p:attrName>ppt_w</p:attrName>
                                        </p:attrNameLst>
                                      </p:cBhvr>
                                      <p:tavLst>
                                        <p:tav tm="0">
                                          <p:val>
                                            <p:strVal val="ppt_w"/>
                                          </p:val>
                                        </p:tav>
                                        <p:tav tm="100000">
                                          <p:val>
                                            <p:fltVal val="0"/>
                                          </p:val>
                                        </p:tav>
                                      </p:tavLst>
                                    </p:anim>
                                    <p:anim calcmode="lin" valueType="num">
                                      <p:cBhvr>
                                        <p:cTn id="101" dur="500"/>
                                        <p:tgtEl>
                                          <p:spTgt spid="688170"/>
                                        </p:tgtEl>
                                        <p:attrNameLst>
                                          <p:attrName>ppt_h</p:attrName>
                                        </p:attrNameLst>
                                      </p:cBhvr>
                                      <p:tavLst>
                                        <p:tav tm="0">
                                          <p:val>
                                            <p:strVal val="ppt_h"/>
                                          </p:val>
                                        </p:tav>
                                        <p:tav tm="100000">
                                          <p:val>
                                            <p:fltVal val="0"/>
                                          </p:val>
                                        </p:tav>
                                      </p:tavLst>
                                    </p:anim>
                                    <p:animEffect transition="out" filter="fade">
                                      <p:cBhvr>
                                        <p:cTn id="102" dur="500"/>
                                        <p:tgtEl>
                                          <p:spTgt spid="688170"/>
                                        </p:tgtEl>
                                      </p:cBhvr>
                                    </p:animEffect>
                                    <p:set>
                                      <p:cBhvr>
                                        <p:cTn id="103" dur="1" fill="hold">
                                          <p:stCondLst>
                                            <p:cond delay="499"/>
                                          </p:stCondLst>
                                        </p:cTn>
                                        <p:tgtEl>
                                          <p:spTgt spid="688170"/>
                                        </p:tgtEl>
                                        <p:attrNameLst>
                                          <p:attrName>style.visibility</p:attrName>
                                        </p:attrNameLst>
                                      </p:cBhvr>
                                      <p:to>
                                        <p:strVal val="hidden"/>
                                      </p:to>
                                    </p:set>
                                  </p:childTnLst>
                                </p:cTn>
                              </p:par>
                              <p:par>
                                <p:cTn id="104" presetID="1" presetClass="entr" presetSubtype="0" fill="hold" grpId="0" nodeType="withEffect">
                                  <p:stCondLst>
                                    <p:cond delay="0"/>
                                  </p:stCondLst>
                                  <p:childTnLst>
                                    <p:set>
                                      <p:cBhvr>
                                        <p:cTn id="105" dur="1" fill="hold">
                                          <p:stCondLst>
                                            <p:cond delay="499"/>
                                          </p:stCondLst>
                                        </p:cTn>
                                        <p:tgtEl>
                                          <p:spTgt spid="68818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131" grpId="0" animBg="1"/>
      <p:bldP spid="688161" grpId="0" animBg="1"/>
      <p:bldP spid="688162" grpId="0" build="p" autoUpdateAnimBg="0"/>
      <p:bldP spid="688166" grpId="0" animBg="1"/>
      <p:bldP spid="688179" grpId="0"/>
      <p:bldP spid="688180" grpId="0" build="p" autoUpdateAnimBg="0"/>
      <p:bldP spid="688181" grpId="0" animBg="1"/>
      <p:bldP spid="688182" grpId="0" animBg="1"/>
      <p:bldP spid="688183" grpId="0" animBg="1"/>
      <p:bldP spid="688184" grpId="0" animBg="1"/>
      <p:bldP spid="688185" grpId="0" animBg="1"/>
      <p:bldP spid="688186" grpId="0" animBg="1"/>
      <p:bldP spid="688187" grpId="0" animBg="1"/>
      <p:bldP spid="688188" grpId="0" animBg="1"/>
      <p:bldP spid="688191" grpId="0" animBg="1"/>
      <p:bldP spid="688191" grpId="1" animBg="1"/>
      <p:bldP spid="688228" grpId="0" animBg="1"/>
      <p:bldP spid="688222"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Tracing the List-Based Queue</a:t>
            </a:r>
          </a:p>
        </p:txBody>
      </p:sp>
      <p:sp>
        <p:nvSpPr>
          <p:cNvPr id="692227" name="Rectangle 3"/>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2228" name="Group 4"/>
          <p:cNvGrpSpPr>
            <a:grpSpLocks/>
          </p:cNvGrpSpPr>
          <p:nvPr/>
        </p:nvGrpSpPr>
        <p:grpSpPr bwMode="auto">
          <a:xfrm>
            <a:off x="5524500" y="5219700"/>
            <a:ext cx="838200" cy="317500"/>
            <a:chOff x="2880" y="3648"/>
            <a:chExt cx="528" cy="200"/>
          </a:xfrm>
        </p:grpSpPr>
        <p:sp>
          <p:nvSpPr>
            <p:cNvPr id="692229" name="Rectangle 5"/>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30" name="Line 6"/>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92231" name="Rectangle 7"/>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32" name="Text Box 8"/>
          <p:cNvSpPr txBox="1">
            <a:spLocks noChangeArrowheads="1"/>
          </p:cNvSpPr>
          <p:nvPr/>
        </p:nvSpPr>
        <p:spPr bwMode="auto">
          <a:xfrm>
            <a:off x="1524000" y="4319210"/>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a:latin typeface="Courier New" charset="0"/>
              </a:rPr>
              <a:t>head</a:t>
            </a:r>
          </a:p>
        </p:txBody>
      </p:sp>
      <p:sp>
        <p:nvSpPr>
          <p:cNvPr id="692233" name="Rectangle 9"/>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cxnSp>
        <p:nvCxnSpPr>
          <p:cNvPr id="692234" name="AutoShape 10"/>
          <p:cNvCxnSpPr>
            <a:cxnSpLocks noChangeShapeType="1"/>
            <a:stCxn id="692246" idx="6"/>
          </p:cNvCxnSpPr>
          <p:nvPr/>
        </p:nvCxnSpPr>
        <p:spPr bwMode="auto">
          <a:xfrm>
            <a:off x="3200400" y="4510088"/>
            <a:ext cx="2336800" cy="1384300"/>
          </a:xfrm>
          <a:prstGeom prst="bentConnector3">
            <a:avLst>
              <a:gd name="adj1" fmla="val 67120"/>
            </a:avLst>
          </a:prstGeom>
          <a:noFill/>
          <a:ln w="9525">
            <a:solidFill>
              <a:schemeClr val="tx1"/>
            </a:solidFill>
            <a:miter lim="800000"/>
            <a:headEnd/>
            <a:tailEnd type="triangle" w="med" len="med"/>
          </a:ln>
          <a:effectLst/>
        </p:spPr>
      </p:cxnSp>
      <p:sp>
        <p:nvSpPr>
          <p:cNvPr id="692235" name="Text Box 11"/>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92236" name="Text Box 12"/>
          <p:cNvSpPr txBox="1">
            <a:spLocks noChangeArrowheads="1"/>
          </p:cNvSpPr>
          <p:nvPr/>
        </p:nvSpPr>
        <p:spPr bwMode="auto">
          <a:xfrm>
            <a:off x="1447800" y="4954210"/>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92237" name="Text Box 13"/>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92238" name="Rectangle 14"/>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39" name="Text Box 15"/>
          <p:cNvSpPr txBox="1">
            <a:spLocks noChangeArrowheads="1"/>
          </p:cNvSpPr>
          <p:nvPr/>
        </p:nvSpPr>
        <p:spPr bwMode="auto">
          <a:xfrm>
            <a:off x="1524000" y="4636710"/>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92240" name="Rectangle 16"/>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41" name="Text Box 17"/>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92242" name="Text Box 18"/>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92243" name="Text Box 19"/>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92244" name="Text Box 20"/>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92245" name="Text Box 21"/>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92246" name="Oval 22"/>
          <p:cNvSpPr>
            <a:spLocks noChangeArrowheads="1"/>
          </p:cNvSpPr>
          <p:nvPr/>
        </p:nvSpPr>
        <p:spPr bwMode="auto">
          <a:xfrm>
            <a:off x="3125788" y="44719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2348" name="Group 124"/>
          <p:cNvGrpSpPr>
            <a:grpSpLocks/>
          </p:cNvGrpSpPr>
          <p:nvPr/>
        </p:nvGrpSpPr>
        <p:grpSpPr bwMode="auto">
          <a:xfrm>
            <a:off x="2297115" y="4319588"/>
            <a:ext cx="784226" cy="336550"/>
            <a:chOff x="1303" y="3361"/>
            <a:chExt cx="494" cy="212"/>
          </a:xfrm>
        </p:grpSpPr>
        <p:sp>
          <p:nvSpPr>
            <p:cNvPr id="692349" name="Rectangle 125"/>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350" name="Text Box 126"/>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grpSp>
        <p:nvGrpSpPr>
          <p:cNvPr id="692247" name="Group 23"/>
          <p:cNvGrpSpPr>
            <a:grpSpLocks/>
          </p:cNvGrpSpPr>
          <p:nvPr/>
        </p:nvGrpSpPr>
        <p:grpSpPr bwMode="auto">
          <a:xfrm>
            <a:off x="2297115" y="4319588"/>
            <a:ext cx="784226" cy="336550"/>
            <a:chOff x="1303" y="3361"/>
            <a:chExt cx="494" cy="212"/>
          </a:xfrm>
        </p:grpSpPr>
        <p:sp>
          <p:nvSpPr>
            <p:cNvPr id="692248" name="Rectangle 24"/>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249" name="Text Box 25"/>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92250" name="Group 26"/>
          <p:cNvGrpSpPr>
            <a:grpSpLocks/>
          </p:cNvGrpSpPr>
          <p:nvPr/>
        </p:nvGrpSpPr>
        <p:grpSpPr bwMode="auto">
          <a:xfrm>
            <a:off x="2260600" y="4660900"/>
            <a:ext cx="711200" cy="336550"/>
            <a:chOff x="1280" y="3376"/>
            <a:chExt cx="448" cy="212"/>
          </a:xfrm>
        </p:grpSpPr>
        <p:sp>
          <p:nvSpPr>
            <p:cNvPr id="692251" name="Rectangle 27"/>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252" name="Text Box 28"/>
            <p:cNvSpPr txBox="1">
              <a:spLocks noChangeArrowheads="1"/>
            </p:cNvSpPr>
            <p:nvPr/>
          </p:nvSpPr>
          <p:spPr bwMode="auto">
            <a:xfrm>
              <a:off x="1280" y="3376"/>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92253" name="Oval 29"/>
          <p:cNvSpPr>
            <a:spLocks noChangeArrowheads="1"/>
          </p:cNvSpPr>
          <p:nvPr/>
        </p:nvSpPr>
        <p:spPr bwMode="auto">
          <a:xfrm>
            <a:off x="3125788" y="47894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2254" name="Group 30"/>
          <p:cNvGrpSpPr>
            <a:grpSpLocks/>
          </p:cNvGrpSpPr>
          <p:nvPr/>
        </p:nvGrpSpPr>
        <p:grpSpPr bwMode="auto">
          <a:xfrm>
            <a:off x="2260600" y="4660900"/>
            <a:ext cx="711200" cy="336550"/>
            <a:chOff x="1280" y="3376"/>
            <a:chExt cx="448" cy="212"/>
          </a:xfrm>
        </p:grpSpPr>
        <p:sp>
          <p:nvSpPr>
            <p:cNvPr id="692255" name="Rectangle 31"/>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256" name="Text Box 32"/>
            <p:cNvSpPr txBox="1">
              <a:spLocks noChangeArrowheads="1"/>
            </p:cNvSpPr>
            <p:nvPr/>
          </p:nvSpPr>
          <p:spPr bwMode="auto">
            <a:xfrm>
              <a:off x="1280" y="3376"/>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92257" name="Rectangle 33"/>
          <p:cNvSpPr>
            <a:spLocks noChangeArrowheads="1"/>
          </p:cNvSpPr>
          <p:nvPr/>
        </p:nvSpPr>
        <p:spPr bwMode="auto">
          <a:xfrm>
            <a:off x="5524500" y="4902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58" name="Text Box 34"/>
          <p:cNvSpPr txBox="1">
            <a:spLocks noChangeArrowheads="1"/>
          </p:cNvSpPr>
          <p:nvPr/>
        </p:nvSpPr>
        <p:spPr bwMode="auto">
          <a:xfrm>
            <a:off x="6299200" y="492760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1000</a:t>
            </a:r>
          </a:p>
        </p:txBody>
      </p:sp>
      <p:sp>
        <p:nvSpPr>
          <p:cNvPr id="692259" name="Text Box 35"/>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cxnSp>
        <p:nvCxnSpPr>
          <p:cNvPr id="692260" name="AutoShape 36"/>
          <p:cNvCxnSpPr>
            <a:cxnSpLocks noChangeShapeType="1"/>
            <a:stCxn id="692253" idx="6"/>
          </p:cNvCxnSpPr>
          <p:nvPr/>
        </p:nvCxnSpPr>
        <p:spPr bwMode="auto">
          <a:xfrm>
            <a:off x="3200400" y="4827588"/>
            <a:ext cx="2324100" cy="249237"/>
          </a:xfrm>
          <a:prstGeom prst="bentConnector3">
            <a:avLst>
              <a:gd name="adj1" fmla="val 35449"/>
            </a:avLst>
          </a:prstGeom>
          <a:noFill/>
          <a:ln w="9525">
            <a:solidFill>
              <a:schemeClr val="tx1"/>
            </a:solidFill>
            <a:miter lim="800000"/>
            <a:headEnd/>
            <a:tailEnd type="triangle" w="med" len="med"/>
          </a:ln>
          <a:effectLst/>
        </p:spPr>
      </p:cxnSp>
      <p:sp>
        <p:nvSpPr>
          <p:cNvPr id="692261" name="Rectangle 37"/>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92262" name="Rectangle 38"/>
          <p:cNvSpPr>
            <a:spLocks noChangeArrowheads="1"/>
          </p:cNvSpPr>
          <p:nvPr/>
        </p:nvSpPr>
        <p:spPr bwMode="auto">
          <a:xfrm>
            <a:off x="5524500" y="49022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2263" name="Group 39"/>
          <p:cNvGrpSpPr>
            <a:grpSpLocks/>
          </p:cNvGrpSpPr>
          <p:nvPr/>
        </p:nvGrpSpPr>
        <p:grpSpPr bwMode="auto">
          <a:xfrm>
            <a:off x="5510213" y="4803776"/>
            <a:ext cx="865187" cy="457200"/>
            <a:chOff x="3087" y="3026"/>
            <a:chExt cx="545" cy="288"/>
          </a:xfrm>
          <a:noFill/>
        </p:grpSpPr>
        <p:sp>
          <p:nvSpPr>
            <p:cNvPr id="692264" name="Rectangle 40"/>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92265" name="Text Box 41"/>
            <p:cNvSpPr txBox="1">
              <a:spLocks noChangeArrowheads="1"/>
            </p:cNvSpPr>
            <p:nvPr/>
          </p:nvSpPr>
          <p:spPr bwMode="auto">
            <a:xfrm>
              <a:off x="3087" y="3026"/>
              <a:ext cx="545" cy="288"/>
            </a:xfrm>
            <a:prstGeom prst="rect">
              <a:avLst/>
            </a:prstGeom>
            <a:grp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C</a:t>
              </a:r>
            </a:p>
          </p:txBody>
        </p:sp>
      </p:grpSp>
      <p:grpSp>
        <p:nvGrpSpPr>
          <p:cNvPr id="692269" name="Group 45"/>
          <p:cNvGrpSpPr>
            <a:grpSpLocks/>
          </p:cNvGrpSpPr>
          <p:nvPr/>
        </p:nvGrpSpPr>
        <p:grpSpPr bwMode="auto">
          <a:xfrm>
            <a:off x="2260600" y="4965700"/>
            <a:ext cx="1016000" cy="366713"/>
            <a:chOff x="1424" y="3128"/>
            <a:chExt cx="640" cy="231"/>
          </a:xfrm>
        </p:grpSpPr>
        <p:sp>
          <p:nvSpPr>
            <p:cNvPr id="692270" name="Rectangle 46"/>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271" name="Text Box 47"/>
            <p:cNvSpPr txBox="1">
              <a:spLocks noChangeArrowheads="1"/>
            </p:cNvSpPr>
            <p:nvPr/>
          </p:nvSpPr>
          <p:spPr bwMode="auto">
            <a:xfrm>
              <a:off x="1424" y="3128"/>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0</a:t>
              </a:r>
              <a:endParaRPr lang="en-US" sz="1600">
                <a:latin typeface="Courier New" charset="0"/>
              </a:endParaRPr>
            </a:p>
          </p:txBody>
        </p:sp>
      </p:grpSp>
      <p:grpSp>
        <p:nvGrpSpPr>
          <p:cNvPr id="692272" name="Group 48"/>
          <p:cNvGrpSpPr>
            <a:grpSpLocks/>
          </p:cNvGrpSpPr>
          <p:nvPr/>
        </p:nvGrpSpPr>
        <p:grpSpPr bwMode="auto">
          <a:xfrm>
            <a:off x="2260600" y="4929187"/>
            <a:ext cx="1016000" cy="366713"/>
            <a:chOff x="1424" y="3105"/>
            <a:chExt cx="640" cy="231"/>
          </a:xfrm>
        </p:grpSpPr>
        <p:sp>
          <p:nvSpPr>
            <p:cNvPr id="692273" name="Rectangle 49"/>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274" name="Text Box 50"/>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1</a:t>
              </a:r>
              <a:endParaRPr lang="en-US" sz="1600" dirty="0">
                <a:latin typeface="Courier New" charset="0"/>
              </a:endParaRPr>
            </a:p>
          </p:txBody>
        </p:sp>
      </p:grpSp>
      <p:sp>
        <p:nvSpPr>
          <p:cNvPr id="692275" name="Text Box 51"/>
          <p:cNvSpPr txBox="1">
            <a:spLocks noChangeArrowheads="1"/>
          </p:cNvSpPr>
          <p:nvPr/>
        </p:nvSpPr>
        <p:spPr bwMode="auto">
          <a:xfrm>
            <a:off x="609600" y="2542193"/>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92276" name="Text Box 52"/>
          <p:cNvSpPr txBox="1">
            <a:spLocks noChangeArrowheads="1"/>
          </p:cNvSpPr>
          <p:nvPr/>
        </p:nvSpPr>
        <p:spPr bwMode="auto">
          <a:xfrm>
            <a:off x="609600" y="2788255"/>
            <a:ext cx="384175" cy="336550"/>
          </a:xfrm>
          <a:prstGeom prst="rect">
            <a:avLst/>
          </a:prstGeom>
          <a:noFill/>
          <a:ln w="9525">
            <a:noFill/>
            <a:miter lim="800000"/>
            <a:headEnd/>
            <a:tailEnd/>
          </a:ln>
          <a:effectLst/>
        </p:spPr>
        <p:txBody>
          <a:bodyPr wrap="none">
            <a:prstTxWarp prst="textNoShape">
              <a:avLst/>
            </a:prstTxWarp>
            <a:spAutoFit/>
          </a:bodyPr>
          <a:lstStyle/>
          <a:p>
            <a:r>
              <a:rPr lang="en-US" sz="1600" b="0">
                <a:solidFill>
                  <a:srgbClr val="FF0000"/>
                </a:solidFill>
                <a:latin typeface="Symbol" charset="2"/>
                <a:sym typeface="Symbol" charset="2"/>
              </a:rPr>
              <a:t></a:t>
            </a:r>
          </a:p>
        </p:txBody>
      </p:sp>
      <p:sp>
        <p:nvSpPr>
          <p:cNvPr id="692285" name="Text Box 61"/>
          <p:cNvSpPr txBox="1">
            <a:spLocks noChangeArrowheads="1"/>
          </p:cNvSpPr>
          <p:nvPr/>
        </p:nvSpPr>
        <p:spPr bwMode="auto">
          <a:xfrm>
            <a:off x="1524000" y="5595560"/>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cp</a:t>
            </a:r>
            <a:endParaRPr lang="en-US" sz="1600" dirty="0">
              <a:latin typeface="Courier New" charset="0"/>
            </a:endParaRPr>
          </a:p>
        </p:txBody>
      </p:sp>
      <p:sp>
        <p:nvSpPr>
          <p:cNvPr id="692286" name="Rectangle 62"/>
          <p:cNvSpPr>
            <a:spLocks noChangeArrowheads="1"/>
          </p:cNvSpPr>
          <p:nvPr/>
        </p:nvSpPr>
        <p:spPr bwMode="auto">
          <a:xfrm>
            <a:off x="2255838" y="561975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87" name="Oval 63"/>
          <p:cNvSpPr>
            <a:spLocks noChangeArrowheads="1"/>
          </p:cNvSpPr>
          <p:nvPr/>
        </p:nvSpPr>
        <p:spPr bwMode="auto">
          <a:xfrm>
            <a:off x="3125788" y="574833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2288" name="Group 64"/>
          <p:cNvGrpSpPr>
            <a:grpSpLocks/>
          </p:cNvGrpSpPr>
          <p:nvPr/>
        </p:nvGrpSpPr>
        <p:grpSpPr bwMode="auto">
          <a:xfrm>
            <a:off x="2297116" y="5583238"/>
            <a:ext cx="795339" cy="336550"/>
            <a:chOff x="1303" y="3353"/>
            <a:chExt cx="501" cy="212"/>
          </a:xfrm>
        </p:grpSpPr>
        <p:sp>
          <p:nvSpPr>
            <p:cNvPr id="692289" name="Rectangle 65"/>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290" name="Text Box 66"/>
            <p:cNvSpPr txBox="1">
              <a:spLocks noChangeArrowheads="1"/>
            </p:cNvSpPr>
            <p:nvPr/>
          </p:nvSpPr>
          <p:spPr bwMode="auto">
            <a:xfrm>
              <a:off x="1356" y="3353"/>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cxnSp>
        <p:nvCxnSpPr>
          <p:cNvPr id="692291" name="AutoShape 67"/>
          <p:cNvCxnSpPr>
            <a:cxnSpLocks noChangeShapeType="1"/>
            <a:stCxn id="692287" idx="6"/>
          </p:cNvCxnSpPr>
          <p:nvPr/>
        </p:nvCxnSpPr>
        <p:spPr bwMode="auto">
          <a:xfrm>
            <a:off x="3200400" y="5786438"/>
            <a:ext cx="2336800" cy="57150"/>
          </a:xfrm>
          <a:prstGeom prst="bentConnector3">
            <a:avLst>
              <a:gd name="adj1" fmla="val 36074"/>
            </a:avLst>
          </a:prstGeom>
          <a:noFill/>
          <a:ln w="9525">
            <a:solidFill>
              <a:schemeClr val="tx1"/>
            </a:solidFill>
            <a:miter lim="800000"/>
            <a:headEnd/>
            <a:tailEnd type="triangle" w="med" len="med"/>
          </a:ln>
          <a:effectLst/>
        </p:spPr>
      </p:cxnSp>
      <p:sp>
        <p:nvSpPr>
          <p:cNvPr id="692292" name="Text Box 68"/>
          <p:cNvSpPr txBox="1">
            <a:spLocks noChangeArrowheads="1"/>
          </p:cNvSpPr>
          <p:nvPr/>
        </p:nvSpPr>
        <p:spPr bwMode="auto">
          <a:xfrm>
            <a:off x="6299200" y="581660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1010</a:t>
            </a:r>
          </a:p>
        </p:txBody>
      </p:sp>
      <p:sp>
        <p:nvSpPr>
          <p:cNvPr id="692294" name="Rectangle 70"/>
          <p:cNvSpPr>
            <a:spLocks noChangeArrowheads="1"/>
          </p:cNvSpPr>
          <p:nvPr/>
        </p:nvSpPr>
        <p:spPr bwMode="auto">
          <a:xfrm>
            <a:off x="5524500" y="6108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2295" name="Group 71"/>
          <p:cNvGrpSpPr>
            <a:grpSpLocks/>
          </p:cNvGrpSpPr>
          <p:nvPr/>
        </p:nvGrpSpPr>
        <p:grpSpPr bwMode="auto">
          <a:xfrm>
            <a:off x="5524500" y="6108700"/>
            <a:ext cx="838200" cy="317500"/>
            <a:chOff x="2880" y="3648"/>
            <a:chExt cx="528" cy="200"/>
          </a:xfrm>
        </p:grpSpPr>
        <p:sp>
          <p:nvSpPr>
            <p:cNvPr id="692296" name="Rectangle 72"/>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297" name="Line 73"/>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92298" name="Group 74"/>
          <p:cNvGrpSpPr>
            <a:grpSpLocks/>
          </p:cNvGrpSpPr>
          <p:nvPr/>
        </p:nvGrpSpPr>
        <p:grpSpPr bwMode="auto">
          <a:xfrm>
            <a:off x="2297115" y="4637088"/>
            <a:ext cx="784226" cy="336550"/>
            <a:chOff x="1303" y="3361"/>
            <a:chExt cx="494" cy="212"/>
          </a:xfrm>
        </p:grpSpPr>
        <p:sp>
          <p:nvSpPr>
            <p:cNvPr id="692299" name="Rectangle 75"/>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300" name="Text Box 76"/>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92301" name="Group 77"/>
          <p:cNvGrpSpPr>
            <a:grpSpLocks/>
          </p:cNvGrpSpPr>
          <p:nvPr/>
        </p:nvGrpSpPr>
        <p:grpSpPr bwMode="auto">
          <a:xfrm>
            <a:off x="2260600" y="4929187"/>
            <a:ext cx="1016000" cy="366713"/>
            <a:chOff x="1424" y="3105"/>
            <a:chExt cx="640" cy="231"/>
          </a:xfrm>
        </p:grpSpPr>
        <p:sp>
          <p:nvSpPr>
            <p:cNvPr id="692302" name="Rectangle 78"/>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303" name="Text Box 79"/>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2</a:t>
              </a:r>
              <a:endParaRPr lang="en-US" sz="1600" dirty="0">
                <a:latin typeface="Courier New" charset="0"/>
              </a:endParaRPr>
            </a:p>
          </p:txBody>
        </p:sp>
      </p:grpSp>
      <p:grpSp>
        <p:nvGrpSpPr>
          <p:cNvPr id="692304" name="Group 80"/>
          <p:cNvGrpSpPr>
            <a:grpSpLocks/>
          </p:cNvGrpSpPr>
          <p:nvPr/>
        </p:nvGrpSpPr>
        <p:grpSpPr bwMode="auto">
          <a:xfrm>
            <a:off x="2959100" y="2020887"/>
            <a:ext cx="977900" cy="420688"/>
            <a:chOff x="4536" y="1416"/>
            <a:chExt cx="616" cy="265"/>
          </a:xfrm>
        </p:grpSpPr>
        <p:sp>
          <p:nvSpPr>
            <p:cNvPr id="692305" name="Text Box 81"/>
            <p:cNvSpPr txBox="1">
              <a:spLocks noChangeArrowheads="1"/>
            </p:cNvSpPr>
            <p:nvPr/>
          </p:nvSpPr>
          <p:spPr bwMode="auto">
            <a:xfrm>
              <a:off x="4768" y="143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'A'</a:t>
              </a:r>
            </a:p>
          </p:txBody>
        </p:sp>
        <p:sp>
          <p:nvSpPr>
            <p:cNvPr id="692306" name="Text Box 82"/>
            <p:cNvSpPr txBox="1">
              <a:spLocks noChangeArrowheads="1"/>
            </p:cNvSpPr>
            <p:nvPr/>
          </p:nvSpPr>
          <p:spPr bwMode="auto">
            <a:xfrm>
              <a:off x="4536" y="141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92307" name="Rectangle 83"/>
          <p:cNvSpPr>
            <a:spLocks noChangeArrowheads="1"/>
          </p:cNvSpPr>
          <p:nvPr/>
        </p:nvSpPr>
        <p:spPr bwMode="auto">
          <a:xfrm>
            <a:off x="5524500" y="6108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308" name="Oval 84"/>
          <p:cNvSpPr>
            <a:spLocks noChangeArrowheads="1"/>
          </p:cNvSpPr>
          <p:nvPr/>
        </p:nvSpPr>
        <p:spPr bwMode="auto">
          <a:xfrm>
            <a:off x="6224588" y="62372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2309" name="Group 85"/>
          <p:cNvGrpSpPr>
            <a:grpSpLocks/>
          </p:cNvGrpSpPr>
          <p:nvPr/>
        </p:nvGrpSpPr>
        <p:grpSpPr bwMode="auto">
          <a:xfrm>
            <a:off x="5561014" y="6084888"/>
            <a:ext cx="722313" cy="336550"/>
            <a:chOff x="1303" y="3361"/>
            <a:chExt cx="455" cy="212"/>
          </a:xfrm>
        </p:grpSpPr>
        <p:sp>
          <p:nvSpPr>
            <p:cNvPr id="692310" name="Rectangle 8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311" name="Text Box 87"/>
            <p:cNvSpPr txBox="1">
              <a:spLocks noChangeArrowheads="1"/>
            </p:cNvSpPr>
            <p:nvPr/>
          </p:nvSpPr>
          <p:spPr bwMode="auto">
            <a:xfrm>
              <a:off x="1310"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cxnSp>
        <p:nvCxnSpPr>
          <p:cNvPr id="692312" name="AutoShape 88"/>
          <p:cNvCxnSpPr>
            <a:cxnSpLocks noChangeShapeType="1"/>
            <a:stCxn id="692308" idx="6"/>
          </p:cNvCxnSpPr>
          <p:nvPr/>
        </p:nvCxnSpPr>
        <p:spPr bwMode="auto">
          <a:xfrm flipH="1">
            <a:off x="5105400" y="6275388"/>
            <a:ext cx="1193800" cy="277812"/>
          </a:xfrm>
          <a:prstGeom prst="bentConnector3">
            <a:avLst>
              <a:gd name="adj1" fmla="val -19148"/>
            </a:avLst>
          </a:prstGeom>
          <a:noFill/>
          <a:ln w="9525">
            <a:solidFill>
              <a:schemeClr val="tx1"/>
            </a:solidFill>
            <a:miter lim="800000"/>
            <a:headEnd/>
            <a:tailEnd/>
          </a:ln>
          <a:effectLst/>
        </p:spPr>
      </p:cxnSp>
      <p:cxnSp>
        <p:nvCxnSpPr>
          <p:cNvPr id="692313" name="AutoShape 89"/>
          <p:cNvCxnSpPr>
            <a:cxnSpLocks noChangeShapeType="1"/>
          </p:cNvCxnSpPr>
          <p:nvPr/>
        </p:nvCxnSpPr>
        <p:spPr bwMode="auto">
          <a:xfrm rot="16200000">
            <a:off x="4512469" y="5541169"/>
            <a:ext cx="1604962" cy="419100"/>
          </a:xfrm>
          <a:prstGeom prst="bentConnector2">
            <a:avLst/>
          </a:prstGeom>
          <a:noFill/>
          <a:ln w="9525">
            <a:solidFill>
              <a:schemeClr val="tx1"/>
            </a:solidFill>
            <a:miter lim="800000"/>
            <a:headEnd/>
            <a:tailEnd type="triangle" w="med" len="med"/>
          </a:ln>
          <a:effectLst/>
        </p:spPr>
      </p:cxnSp>
      <p:sp>
        <p:nvSpPr>
          <p:cNvPr id="692314" name="Rectangle 90"/>
          <p:cNvSpPr>
            <a:spLocks noChangeArrowheads="1"/>
          </p:cNvSpPr>
          <p:nvPr/>
        </p:nvSpPr>
        <p:spPr bwMode="auto">
          <a:xfrm>
            <a:off x="5524500" y="5791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315" name="Rectangle 91"/>
          <p:cNvSpPr>
            <a:spLocks noChangeArrowheads="1"/>
          </p:cNvSpPr>
          <p:nvPr/>
        </p:nvSpPr>
        <p:spPr bwMode="auto">
          <a:xfrm>
            <a:off x="5524500" y="58420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2316" name="Group 92"/>
          <p:cNvGrpSpPr>
            <a:grpSpLocks/>
          </p:cNvGrpSpPr>
          <p:nvPr/>
        </p:nvGrpSpPr>
        <p:grpSpPr bwMode="auto">
          <a:xfrm>
            <a:off x="5511800" y="5680076"/>
            <a:ext cx="865188" cy="457200"/>
            <a:chOff x="3087" y="3026"/>
            <a:chExt cx="545" cy="288"/>
          </a:xfrm>
          <a:noFill/>
        </p:grpSpPr>
        <p:sp>
          <p:nvSpPr>
            <p:cNvPr id="692317" name="Rectangle 93"/>
            <p:cNvSpPr>
              <a:spLocks noChangeArrowheads="1"/>
            </p:cNvSpPr>
            <p:nvPr/>
          </p:nvSpPr>
          <p:spPr bwMode="auto">
            <a:xfrm>
              <a:off x="3192" y="3104"/>
              <a:ext cx="336" cy="183"/>
            </a:xfrm>
            <a:prstGeom prst="rect">
              <a:avLst/>
            </a:prstGeom>
            <a:grpFill/>
            <a:ln w="9525">
              <a:noFill/>
              <a:miter lim="800000"/>
              <a:headEnd/>
              <a:tailEnd/>
            </a:ln>
            <a:effectLst/>
          </p:spPr>
          <p:txBody>
            <a:bodyPr wrap="none" anchor="ctr">
              <a:prstTxWarp prst="textNoShape">
                <a:avLst/>
              </a:prstTxWarp>
            </a:bodyPr>
            <a:lstStyle/>
            <a:p>
              <a:endParaRPr lang="en-US"/>
            </a:p>
          </p:txBody>
        </p:sp>
        <p:sp>
          <p:nvSpPr>
            <p:cNvPr id="692318" name="Text Box 94"/>
            <p:cNvSpPr txBox="1">
              <a:spLocks noChangeArrowheads="1"/>
            </p:cNvSpPr>
            <p:nvPr/>
          </p:nvSpPr>
          <p:spPr bwMode="auto">
            <a:xfrm>
              <a:off x="3087" y="3026"/>
              <a:ext cx="545" cy="288"/>
            </a:xfrm>
            <a:prstGeom prst="rect">
              <a:avLst/>
            </a:prstGeom>
            <a:grp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B</a:t>
              </a:r>
            </a:p>
          </p:txBody>
        </p:sp>
      </p:grpSp>
      <p:grpSp>
        <p:nvGrpSpPr>
          <p:cNvPr id="692319" name="Group 95"/>
          <p:cNvGrpSpPr>
            <a:grpSpLocks/>
          </p:cNvGrpSpPr>
          <p:nvPr/>
        </p:nvGrpSpPr>
        <p:grpSpPr bwMode="auto">
          <a:xfrm>
            <a:off x="4267200" y="1219200"/>
            <a:ext cx="4462463" cy="2609850"/>
            <a:chOff x="2688" y="768"/>
            <a:chExt cx="2811" cy="1644"/>
          </a:xfrm>
        </p:grpSpPr>
        <p:sp>
          <p:nvSpPr>
            <p:cNvPr id="692320" name="Rectangle 96"/>
            <p:cNvSpPr>
              <a:spLocks noChangeArrowheads="1"/>
            </p:cNvSpPr>
            <p:nvPr/>
          </p:nvSpPr>
          <p:spPr bwMode="auto">
            <a:xfrm>
              <a:off x="2688" y="768"/>
              <a:ext cx="2784" cy="16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2321" name="Text Box 97"/>
            <p:cNvSpPr txBox="1">
              <a:spLocks noChangeArrowheads="1"/>
            </p:cNvSpPr>
            <p:nvPr/>
          </p:nvSpPr>
          <p:spPr bwMode="auto">
            <a:xfrm>
              <a:off x="2736" y="787"/>
              <a:ext cx="2763" cy="1551"/>
            </a:xfrm>
            <a:prstGeom prst="rect">
              <a:avLst/>
            </a:prstGeom>
            <a:noFill/>
            <a:ln w="9525">
              <a:noFill/>
              <a:miter lim="800000"/>
              <a:headEnd/>
              <a:tailEnd/>
            </a:ln>
            <a:effectLst/>
          </p:spPr>
          <p:txBody>
            <a:bodyPr wrap="none">
              <a:prstTxWarp prst="textNoShape">
                <a:avLst/>
              </a:prstTxWarp>
              <a:spAutoFit/>
            </a:bodyPr>
            <a:lstStyle/>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dequeue</a:t>
              </a:r>
              <a:r>
                <a:rPr lang="en-US" dirty="0">
                  <a:latin typeface="Courier New" charset="0"/>
                </a:rPr>
                <a:t>() {</a:t>
              </a:r>
            </a:p>
            <a:p>
              <a:r>
                <a:rPr lang="en-US" dirty="0">
                  <a:latin typeface="Courier New" charset="0"/>
                </a:rPr>
                <a:t>   if (</a:t>
              </a:r>
              <a:r>
                <a:rPr lang="en-US" dirty="0" err="1">
                  <a:latin typeface="Courier New" charset="0"/>
                </a:rPr>
                <a:t>isEmpty</a:t>
              </a:r>
              <a:r>
                <a:rPr lang="en-US" dirty="0">
                  <a:latin typeface="Courier New" charset="0"/>
                </a:rPr>
                <a:t>())</a:t>
              </a:r>
              <a:r>
                <a:rPr lang="en-US" dirty="0" smtClean="0">
                  <a:latin typeface="Courier New" charset="0"/>
                </a:rPr>
                <a:t> error(.</a:t>
              </a:r>
              <a:r>
                <a:rPr lang="en-US" dirty="0">
                  <a:latin typeface="Courier New" charset="0"/>
                </a:rPr>
                <a:t>..);</a:t>
              </a:r>
            </a:p>
            <a:p>
              <a:r>
                <a:rPr lang="en-US" dirty="0">
                  <a:latin typeface="Courier New" charset="0"/>
                </a:rPr>
                <a:t>  </a:t>
              </a:r>
              <a:r>
                <a:rPr lang="en-US" dirty="0" smtClean="0">
                  <a:latin typeface="Courier New" charset="0"/>
                </a:rPr>
                <a:t> Cell *cp </a:t>
              </a:r>
              <a:r>
                <a:rPr lang="en-US" dirty="0">
                  <a:latin typeface="Courier New" charset="0"/>
                </a:rPr>
                <a:t>= head;</a:t>
              </a:r>
            </a:p>
            <a:p>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a:latin typeface="Courier New" charset="0"/>
                </a:rPr>
                <a:t>result =</a:t>
              </a:r>
              <a:r>
                <a:rPr lang="en-US" dirty="0" smtClean="0">
                  <a:latin typeface="Courier New" charset="0"/>
                </a:rPr>
                <a:t> cp-</a:t>
              </a:r>
              <a:r>
                <a:rPr lang="en-US" dirty="0">
                  <a:latin typeface="Courier New" charset="0"/>
                </a:rPr>
                <a:t>&gt;data;</a:t>
              </a:r>
            </a:p>
            <a:p>
              <a:r>
                <a:rPr lang="en-US" dirty="0">
                  <a:latin typeface="Courier New" charset="0"/>
                </a:rPr>
                <a:t>   head =</a:t>
              </a:r>
              <a:r>
                <a:rPr lang="en-US" dirty="0" smtClean="0">
                  <a:latin typeface="Courier New" charset="0"/>
                </a:rPr>
                <a:t> cp-</a:t>
              </a:r>
              <a:r>
                <a:rPr lang="en-US" dirty="0">
                  <a:latin typeface="Courier New" charset="0"/>
                </a:rPr>
                <a:t>&gt;link;</a:t>
              </a:r>
            </a:p>
            <a:p>
              <a:r>
                <a:rPr lang="en-US" dirty="0">
                  <a:latin typeface="Courier New" charset="0"/>
                </a:rPr>
                <a:t>   if (head == NULL) tail = NULL;</a:t>
              </a:r>
            </a:p>
            <a:p>
              <a:r>
                <a:rPr lang="en-US" dirty="0">
                  <a:latin typeface="Courier New" charset="0"/>
                </a:rPr>
                <a:t>   count--;</a:t>
              </a:r>
            </a:p>
            <a:p>
              <a:r>
                <a:rPr lang="en-US" dirty="0">
                  <a:latin typeface="Courier New" charset="0"/>
                </a:rPr>
                <a:t>   delete</a:t>
              </a:r>
              <a:r>
                <a:rPr lang="en-US" dirty="0" smtClean="0">
                  <a:latin typeface="Courier New" charset="0"/>
                </a:rPr>
                <a:t> cp;</a:t>
              </a:r>
              <a:endParaRPr lang="en-US" dirty="0">
                <a:latin typeface="Courier New" charset="0"/>
              </a:endParaRPr>
            </a:p>
            <a:p>
              <a:r>
                <a:rPr lang="en-US" dirty="0">
                  <a:latin typeface="Courier New" charset="0"/>
                </a:rPr>
                <a:t>   return result;</a:t>
              </a:r>
            </a:p>
            <a:p>
              <a:r>
                <a:rPr lang="en-US" dirty="0">
                  <a:latin typeface="Courier New" charset="0"/>
                </a:rPr>
                <a:t>}</a:t>
              </a:r>
            </a:p>
          </p:txBody>
        </p:sp>
      </p:grpSp>
      <p:sp>
        <p:nvSpPr>
          <p:cNvPr id="692322" name="Rectangle 98"/>
          <p:cNvSpPr>
            <a:spLocks noChangeArrowheads="1"/>
          </p:cNvSpPr>
          <p:nvPr/>
        </p:nvSpPr>
        <p:spPr bwMode="auto">
          <a:xfrm>
            <a:off x="4714875" y="1738313"/>
            <a:ext cx="1568450"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3" name="Rectangle 99"/>
          <p:cNvSpPr>
            <a:spLocks noChangeArrowheads="1"/>
          </p:cNvSpPr>
          <p:nvPr/>
        </p:nvSpPr>
        <p:spPr bwMode="auto">
          <a:xfrm>
            <a:off x="4714875" y="1946275"/>
            <a:ext cx="1821392"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4" name="Rectangle 100"/>
          <p:cNvSpPr>
            <a:spLocks noChangeArrowheads="1"/>
          </p:cNvSpPr>
          <p:nvPr/>
        </p:nvSpPr>
        <p:spPr bwMode="auto">
          <a:xfrm>
            <a:off x="4714875" y="2165350"/>
            <a:ext cx="3091392"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5" name="Rectangle 101"/>
          <p:cNvSpPr>
            <a:spLocks noChangeArrowheads="1"/>
          </p:cNvSpPr>
          <p:nvPr/>
        </p:nvSpPr>
        <p:spPr bwMode="auto">
          <a:xfrm>
            <a:off x="4714875" y="2384425"/>
            <a:ext cx="18383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6" name="Rectangle 102"/>
          <p:cNvSpPr>
            <a:spLocks noChangeArrowheads="1"/>
          </p:cNvSpPr>
          <p:nvPr/>
        </p:nvSpPr>
        <p:spPr bwMode="auto">
          <a:xfrm>
            <a:off x="4714875" y="2603500"/>
            <a:ext cx="1897592"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7" name="Rectangle 103"/>
          <p:cNvSpPr>
            <a:spLocks noChangeArrowheads="1"/>
          </p:cNvSpPr>
          <p:nvPr/>
        </p:nvSpPr>
        <p:spPr bwMode="auto">
          <a:xfrm>
            <a:off x="4714875" y="2822575"/>
            <a:ext cx="96043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8" name="Rectangle 104"/>
          <p:cNvSpPr>
            <a:spLocks noChangeArrowheads="1"/>
          </p:cNvSpPr>
          <p:nvPr/>
        </p:nvSpPr>
        <p:spPr bwMode="auto">
          <a:xfrm>
            <a:off x="4714875" y="3030538"/>
            <a:ext cx="1160992"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2329" name="Rectangle 105"/>
          <p:cNvSpPr>
            <a:spLocks noChangeArrowheads="1"/>
          </p:cNvSpPr>
          <p:nvPr/>
        </p:nvSpPr>
        <p:spPr bwMode="auto">
          <a:xfrm>
            <a:off x="4714875" y="3227388"/>
            <a:ext cx="15843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692330" name="Group 106"/>
          <p:cNvGrpSpPr>
            <a:grpSpLocks/>
          </p:cNvGrpSpPr>
          <p:nvPr/>
        </p:nvGrpSpPr>
        <p:grpSpPr bwMode="auto">
          <a:xfrm>
            <a:off x="2959100" y="2516187"/>
            <a:ext cx="977900" cy="420688"/>
            <a:chOff x="4536" y="1872"/>
            <a:chExt cx="616" cy="265"/>
          </a:xfrm>
        </p:grpSpPr>
        <p:sp>
          <p:nvSpPr>
            <p:cNvPr id="692331" name="Text Box 107"/>
            <p:cNvSpPr txBox="1">
              <a:spLocks noChangeArrowheads="1"/>
            </p:cNvSpPr>
            <p:nvPr/>
          </p:nvSpPr>
          <p:spPr bwMode="auto">
            <a:xfrm>
              <a:off x="4768" y="1890"/>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dirty="0">
                  <a:solidFill>
                    <a:srgbClr val="0000FF"/>
                  </a:solidFill>
                  <a:latin typeface="Courier New" charset="0"/>
                </a:rPr>
                <a:t>'B'</a:t>
              </a:r>
            </a:p>
          </p:txBody>
        </p:sp>
        <p:sp>
          <p:nvSpPr>
            <p:cNvPr id="692332" name="Text Box 108"/>
            <p:cNvSpPr txBox="1">
              <a:spLocks noChangeArrowheads="1"/>
            </p:cNvSpPr>
            <p:nvPr/>
          </p:nvSpPr>
          <p:spPr bwMode="auto">
            <a:xfrm>
              <a:off x="4536" y="1872"/>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92333" name="Text Box 109"/>
          <p:cNvSpPr txBox="1">
            <a:spLocks noChangeArrowheads="1"/>
          </p:cNvSpPr>
          <p:nvPr/>
        </p:nvSpPr>
        <p:spPr bwMode="auto">
          <a:xfrm>
            <a:off x="1206500" y="5914648"/>
            <a:ext cx="1074738"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result</a:t>
            </a:r>
          </a:p>
        </p:txBody>
      </p:sp>
      <p:sp>
        <p:nvSpPr>
          <p:cNvPr id="692334" name="Rectangle 110"/>
          <p:cNvSpPr>
            <a:spLocks noChangeArrowheads="1"/>
          </p:cNvSpPr>
          <p:nvPr/>
        </p:nvSpPr>
        <p:spPr bwMode="auto">
          <a:xfrm>
            <a:off x="2255838" y="5938838"/>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2335" name="Group 111"/>
          <p:cNvGrpSpPr>
            <a:grpSpLocks/>
          </p:cNvGrpSpPr>
          <p:nvPr/>
        </p:nvGrpSpPr>
        <p:grpSpPr bwMode="auto">
          <a:xfrm>
            <a:off x="2316163" y="5842002"/>
            <a:ext cx="865187" cy="457200"/>
            <a:chOff x="3087" y="3033"/>
            <a:chExt cx="545" cy="288"/>
          </a:xfrm>
        </p:grpSpPr>
        <p:sp>
          <p:nvSpPr>
            <p:cNvPr id="692336" name="Rectangle 112"/>
            <p:cNvSpPr>
              <a:spLocks noChangeArrowheads="1"/>
            </p:cNvSpPr>
            <p:nvPr/>
          </p:nvSpPr>
          <p:spPr bwMode="auto">
            <a:xfrm>
              <a:off x="3192" y="3104"/>
              <a:ext cx="336" cy="183"/>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2337" name="Text Box 113"/>
            <p:cNvSpPr txBox="1">
              <a:spLocks noChangeArrowheads="1"/>
            </p:cNvSpPr>
            <p:nvPr/>
          </p:nvSpPr>
          <p:spPr bwMode="auto">
            <a:xfrm>
              <a:off x="3087" y="3033"/>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B</a:t>
              </a:r>
            </a:p>
          </p:txBody>
        </p:sp>
      </p:grpSp>
      <p:cxnSp>
        <p:nvCxnSpPr>
          <p:cNvPr id="692344" name="AutoShape 120"/>
          <p:cNvCxnSpPr>
            <a:cxnSpLocks noChangeShapeType="1"/>
            <a:stCxn id="692246" idx="6"/>
          </p:cNvCxnSpPr>
          <p:nvPr/>
        </p:nvCxnSpPr>
        <p:spPr bwMode="auto">
          <a:xfrm>
            <a:off x="3200400" y="4510088"/>
            <a:ext cx="2327275" cy="500062"/>
          </a:xfrm>
          <a:prstGeom prst="bentConnector3">
            <a:avLst>
              <a:gd name="adj1" fmla="val 67190"/>
            </a:avLst>
          </a:prstGeom>
          <a:noFill/>
          <a:ln w="9525">
            <a:solidFill>
              <a:schemeClr val="tx1"/>
            </a:solidFill>
            <a:miter lim="800000"/>
            <a:headEnd/>
            <a:tailEnd type="triangl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6" fill="hold" nodeType="afterEffect">
                                  <p:stCondLst>
                                    <p:cond delay="0"/>
                                  </p:stCondLst>
                                  <p:childTnLst>
                                    <p:set>
                                      <p:cBhvr>
                                        <p:cTn id="6" dur="1" fill="hold">
                                          <p:stCondLst>
                                            <p:cond delay="0"/>
                                          </p:stCondLst>
                                        </p:cTn>
                                        <p:tgtEl>
                                          <p:spTgt spid="692319"/>
                                        </p:tgtEl>
                                        <p:attrNameLst>
                                          <p:attrName>style.visibility</p:attrName>
                                        </p:attrNameLst>
                                      </p:cBhvr>
                                      <p:to>
                                        <p:strVal val="visible"/>
                                      </p:to>
                                    </p:set>
                                    <p:anim calcmode="lin" valueType="num">
                                      <p:cBhvr additive="base">
                                        <p:cTn id="7" dur="500" fill="hold"/>
                                        <p:tgtEl>
                                          <p:spTgt spid="692319"/>
                                        </p:tgtEl>
                                        <p:attrNameLst>
                                          <p:attrName>ppt_x</p:attrName>
                                        </p:attrNameLst>
                                      </p:cBhvr>
                                      <p:tavLst>
                                        <p:tav tm="0">
                                          <p:val>
                                            <p:strVal val="1+#ppt_w/2"/>
                                          </p:val>
                                        </p:tav>
                                        <p:tav tm="100000">
                                          <p:val>
                                            <p:strVal val="#ppt_x"/>
                                          </p:val>
                                        </p:tav>
                                      </p:tavLst>
                                    </p:anim>
                                    <p:anim calcmode="lin" valueType="num">
                                      <p:cBhvr additive="base">
                                        <p:cTn id="8" dur="500" fill="hold"/>
                                        <p:tgtEl>
                                          <p:spTgt spid="69231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grpId="0" nodeType="afterEffect">
                                  <p:stCondLst>
                                    <p:cond delay="0"/>
                                  </p:stCondLst>
                                  <p:childTnLst>
                                    <p:set>
                                      <p:cBhvr>
                                        <p:cTn id="11" dur="1" fill="hold">
                                          <p:stCondLst>
                                            <p:cond delay="499"/>
                                          </p:stCondLst>
                                        </p:cTn>
                                        <p:tgtEl>
                                          <p:spTgt spid="692285">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499"/>
                                          </p:stCondLst>
                                        </p:cTn>
                                        <p:tgtEl>
                                          <p:spTgt spid="69228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499"/>
                                          </p:stCondLst>
                                        </p:cTn>
                                        <p:tgtEl>
                                          <p:spTgt spid="692333">
                                            <p:txEl>
                                              <p:pRg st="0" end="0"/>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499"/>
                                          </p:stCondLst>
                                        </p:cTn>
                                        <p:tgtEl>
                                          <p:spTgt spid="692334"/>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499"/>
                                          </p:stCondLst>
                                        </p:cTn>
                                        <p:tgtEl>
                                          <p:spTgt spid="692322"/>
                                        </p:tgtEl>
                                        <p:attrNameLst>
                                          <p:attrName>style.visibility</p:attrName>
                                        </p:attrNameLst>
                                      </p:cBhvr>
                                      <p:to>
                                        <p:strVal val="visible"/>
                                      </p:to>
                                    </p:set>
                                  </p:childTnLst>
                                  <p:subTnLst>
                                    <p:set>
                                      <p:cBhvr override="childStyle">
                                        <p:cTn dur="1" fill="hold" display="0" masterRel="nextClick" afterEffect="1"/>
                                        <p:tgtEl>
                                          <p:spTgt spid="692322"/>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92323"/>
                                        </p:tgtEl>
                                        <p:attrNameLst>
                                          <p:attrName>style.visibility</p:attrName>
                                        </p:attrNameLst>
                                      </p:cBhvr>
                                      <p:to>
                                        <p:strVal val="visible"/>
                                      </p:to>
                                    </p:set>
                                  </p:childTnLst>
                                  <p:subTnLst>
                                    <p:set>
                                      <p:cBhvr override="childStyle">
                                        <p:cTn dur="1" fill="hold" display="0" masterRel="nextClick" afterEffect="1"/>
                                        <p:tgtEl>
                                          <p:spTgt spid="692323"/>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69228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9228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692291"/>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499"/>
                                          </p:stCondLst>
                                        </p:cTn>
                                        <p:tgtEl>
                                          <p:spTgt spid="692324"/>
                                        </p:tgtEl>
                                        <p:attrNameLst>
                                          <p:attrName>style.visibility</p:attrName>
                                        </p:attrNameLst>
                                      </p:cBhvr>
                                      <p:to>
                                        <p:strVal val="visible"/>
                                      </p:to>
                                    </p:set>
                                  </p:childTnLst>
                                  <p:subTnLst>
                                    <p:set>
                                      <p:cBhvr override="childStyle">
                                        <p:cTn dur="1" fill="hold" display="0" masterRel="nextClick" afterEffect="1"/>
                                        <p:tgtEl>
                                          <p:spTgt spid="692324"/>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692335"/>
                                        </p:tgtEl>
                                        <p:attrNameLst>
                                          <p:attrName>style.visibility</p:attrName>
                                        </p:attrNameLst>
                                      </p:cBhvr>
                                      <p:to>
                                        <p:strVal val="visible"/>
                                      </p:to>
                                    </p:se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499"/>
                                          </p:stCondLst>
                                        </p:cTn>
                                        <p:tgtEl>
                                          <p:spTgt spid="692325"/>
                                        </p:tgtEl>
                                        <p:attrNameLst>
                                          <p:attrName>style.visibility</p:attrName>
                                        </p:attrNameLst>
                                      </p:cBhvr>
                                      <p:to>
                                        <p:strVal val="visible"/>
                                      </p:to>
                                    </p:set>
                                  </p:childTnLst>
                                  <p:subTnLst>
                                    <p:set>
                                      <p:cBhvr override="childStyle">
                                        <p:cTn dur="1" fill="hold" display="0" masterRel="nextClick" afterEffect="1"/>
                                        <p:tgtEl>
                                          <p:spTgt spid="692325"/>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692247"/>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692234"/>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499"/>
                                          </p:stCondLst>
                                        </p:cTn>
                                        <p:tgtEl>
                                          <p:spTgt spid="692344"/>
                                        </p:tgtEl>
                                        <p:attrNameLst>
                                          <p:attrName>style.visibility</p:attrName>
                                        </p:attrNameLst>
                                      </p:cBhvr>
                                      <p:to>
                                        <p:strVal val="visible"/>
                                      </p:to>
                                    </p:set>
                                  </p:childTnLst>
                                </p:cTn>
                              </p:par>
                            </p:childTnLst>
                          </p:cTn>
                        </p:par>
                        <p:par>
                          <p:cTn id="51" fill="hold">
                            <p:stCondLst>
                              <p:cond delay="500"/>
                            </p:stCondLst>
                            <p:childTnLst>
                              <p:par>
                                <p:cTn id="52" presetID="1" presetClass="entr" presetSubtype="0" fill="hold" grpId="0" nodeType="afterEffect">
                                  <p:stCondLst>
                                    <p:cond delay="0"/>
                                  </p:stCondLst>
                                  <p:childTnLst>
                                    <p:set>
                                      <p:cBhvr>
                                        <p:cTn id="53" dur="1" fill="hold">
                                          <p:stCondLst>
                                            <p:cond delay="499"/>
                                          </p:stCondLst>
                                        </p:cTn>
                                        <p:tgtEl>
                                          <p:spTgt spid="692326"/>
                                        </p:tgtEl>
                                        <p:attrNameLst>
                                          <p:attrName>style.visibility</p:attrName>
                                        </p:attrNameLst>
                                      </p:cBhvr>
                                      <p:to>
                                        <p:strVal val="visible"/>
                                      </p:to>
                                    </p:set>
                                  </p:childTnLst>
                                  <p:subTnLst>
                                    <p:set>
                                      <p:cBhvr override="childStyle">
                                        <p:cTn dur="1" fill="hold" display="0" masterRel="nextClick" afterEffect="1"/>
                                        <p:tgtEl>
                                          <p:spTgt spid="692326"/>
                                        </p:tgtEl>
                                        <p:attrNameLst>
                                          <p:attrName>style.visibility</p:attrName>
                                        </p:attrNameLst>
                                      </p:cBhvr>
                                      <p:to>
                                        <p:strVal val="hidden"/>
                                      </p:to>
                                    </p:set>
                                  </p:sub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692327"/>
                                        </p:tgtEl>
                                        <p:attrNameLst>
                                          <p:attrName>style.visibility</p:attrName>
                                        </p:attrNameLst>
                                      </p:cBhvr>
                                      <p:to>
                                        <p:strVal val="visible"/>
                                      </p:to>
                                    </p:set>
                                  </p:childTnLst>
                                  <p:subTnLst>
                                    <p:set>
                                      <p:cBhvr override="childStyle">
                                        <p:cTn dur="1" fill="hold" display="0" masterRel="nextClick" afterEffect="1"/>
                                        <p:tgtEl>
                                          <p:spTgt spid="692327"/>
                                        </p:tgtEl>
                                        <p:attrNameLst>
                                          <p:attrName>style.visibility</p:attrName>
                                        </p:attrNameLst>
                                      </p:cBhvr>
                                      <p:to>
                                        <p:strVal val="hidden"/>
                                      </p:to>
                                    </p:set>
                                  </p:subTnLst>
                                </p:cTn>
                              </p:par>
                            </p:childTnLst>
                          </p:cTn>
                        </p:par>
                      </p:childTnLst>
                    </p:cTn>
                  </p:par>
                  <p:par>
                    <p:cTn id="58" fill="hold">
                      <p:stCondLst>
                        <p:cond delay="indefinite"/>
                      </p:stCondLst>
                      <p:childTnLst>
                        <p:par>
                          <p:cTn id="59" fill="hold">
                            <p:stCondLst>
                              <p:cond delay="0"/>
                            </p:stCondLst>
                            <p:childTnLst>
                              <p:par>
                                <p:cTn id="60" presetID="1" presetClass="exit" presetSubtype="0" fill="hold" nodeType="clickEffect">
                                  <p:stCondLst>
                                    <p:cond delay="0"/>
                                  </p:stCondLst>
                                  <p:childTnLst>
                                    <p:set>
                                      <p:cBhvr>
                                        <p:cTn id="61" dur="1" fill="hold">
                                          <p:stCondLst>
                                            <p:cond delay="0"/>
                                          </p:stCondLst>
                                        </p:cTn>
                                        <p:tgtEl>
                                          <p:spTgt spid="692301"/>
                                        </p:tgtEl>
                                        <p:attrNameLst>
                                          <p:attrName>style.visibility</p:attrName>
                                        </p:attrNameLst>
                                      </p:cBhvr>
                                      <p:to>
                                        <p:strVal val="hidden"/>
                                      </p:to>
                                    </p:set>
                                  </p:childTnLst>
                                </p:cTn>
                              </p:par>
                            </p:childTnLst>
                          </p:cTn>
                        </p:par>
                        <p:par>
                          <p:cTn id="62" fill="hold">
                            <p:stCondLst>
                              <p:cond delay="0"/>
                            </p:stCondLst>
                            <p:childTnLst>
                              <p:par>
                                <p:cTn id="63" presetID="1" presetClass="entr" presetSubtype="0" fill="hold" grpId="0" nodeType="afterEffect">
                                  <p:stCondLst>
                                    <p:cond delay="0"/>
                                  </p:stCondLst>
                                  <p:childTnLst>
                                    <p:set>
                                      <p:cBhvr>
                                        <p:cTn id="64" dur="1" fill="hold">
                                          <p:stCondLst>
                                            <p:cond delay="0"/>
                                          </p:stCondLst>
                                        </p:cTn>
                                        <p:tgtEl>
                                          <p:spTgt spid="692328"/>
                                        </p:tgtEl>
                                        <p:attrNameLst>
                                          <p:attrName>style.visibility</p:attrName>
                                        </p:attrNameLst>
                                      </p:cBhvr>
                                      <p:to>
                                        <p:strVal val="visible"/>
                                      </p:to>
                                    </p:set>
                                  </p:childTnLst>
                                  <p:subTnLst>
                                    <p:set>
                                      <p:cBhvr override="childStyle">
                                        <p:cTn dur="1" fill="hold" display="0" masterRel="nextClick" afterEffect="1"/>
                                        <p:tgtEl>
                                          <p:spTgt spid="692328"/>
                                        </p:tgtEl>
                                        <p:attrNameLst>
                                          <p:attrName>style.visibility</p:attrName>
                                        </p:attrNameLst>
                                      </p:cBhvr>
                                      <p:to>
                                        <p:strVal val="hidden"/>
                                      </p:to>
                                    </p:set>
                                  </p:sub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692287"/>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692291"/>
                                        </p:tgtEl>
                                        <p:attrNameLst>
                                          <p:attrName>style.visibility</p:attrName>
                                        </p:attrNameLst>
                                      </p:cBhvr>
                                      <p:to>
                                        <p:strVal val="hidden"/>
                                      </p:to>
                                    </p:set>
                                  </p:childTnLst>
                                </p:cTn>
                              </p:par>
                              <p:par>
                                <p:cTn id="71" presetID="1" presetClass="exit" presetSubtype="0" fill="hold" grpId="0" nodeType="withEffect">
                                  <p:stCondLst>
                                    <p:cond delay="0"/>
                                  </p:stCondLst>
                                  <p:childTnLst>
                                    <p:set>
                                      <p:cBhvr>
                                        <p:cTn id="72" dur="1" fill="hold">
                                          <p:stCondLst>
                                            <p:cond delay="0"/>
                                          </p:stCondLst>
                                        </p:cTn>
                                        <p:tgtEl>
                                          <p:spTgt spid="692292"/>
                                        </p:tgtEl>
                                        <p:attrNameLst>
                                          <p:attrName>style.visibility</p:attrName>
                                        </p:attrNameLst>
                                      </p:cBhvr>
                                      <p:to>
                                        <p:strVal val="hidden"/>
                                      </p:to>
                                    </p:set>
                                  </p:childTnLst>
                                </p:cTn>
                              </p:par>
                              <p:par>
                                <p:cTn id="73" presetID="1" presetClass="exit" presetSubtype="0" fill="hold" grpId="0" nodeType="withEffect">
                                  <p:stCondLst>
                                    <p:cond delay="0"/>
                                  </p:stCondLst>
                                  <p:childTnLst>
                                    <p:set>
                                      <p:cBhvr>
                                        <p:cTn id="74" dur="1" fill="hold">
                                          <p:stCondLst>
                                            <p:cond delay="0"/>
                                          </p:stCondLst>
                                        </p:cTn>
                                        <p:tgtEl>
                                          <p:spTgt spid="692294"/>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692295"/>
                                        </p:tgtEl>
                                        <p:attrNameLst>
                                          <p:attrName>style.visibility</p:attrName>
                                        </p:attrNameLst>
                                      </p:cBhvr>
                                      <p:to>
                                        <p:strVal val="hidden"/>
                                      </p:to>
                                    </p:set>
                                  </p:childTnLst>
                                </p:cTn>
                              </p:par>
                              <p:par>
                                <p:cTn id="77" presetID="1" presetClass="exit" presetSubtype="0" fill="hold" grpId="0" nodeType="withEffect">
                                  <p:stCondLst>
                                    <p:cond delay="0"/>
                                  </p:stCondLst>
                                  <p:childTnLst>
                                    <p:set>
                                      <p:cBhvr>
                                        <p:cTn id="78" dur="1" fill="hold">
                                          <p:stCondLst>
                                            <p:cond delay="0"/>
                                          </p:stCondLst>
                                        </p:cTn>
                                        <p:tgtEl>
                                          <p:spTgt spid="692307"/>
                                        </p:tgtEl>
                                        <p:attrNameLst>
                                          <p:attrName>style.visibility</p:attrName>
                                        </p:attrNameLst>
                                      </p:cBhvr>
                                      <p:to>
                                        <p:strVal val="hidden"/>
                                      </p:to>
                                    </p:set>
                                  </p:childTnLst>
                                </p:cTn>
                              </p:par>
                              <p:par>
                                <p:cTn id="79" presetID="1" presetClass="exit" presetSubtype="0" fill="hold" grpId="0" nodeType="withEffect">
                                  <p:stCondLst>
                                    <p:cond delay="0"/>
                                  </p:stCondLst>
                                  <p:childTnLst>
                                    <p:set>
                                      <p:cBhvr>
                                        <p:cTn id="80" dur="1" fill="hold">
                                          <p:stCondLst>
                                            <p:cond delay="0"/>
                                          </p:stCondLst>
                                        </p:cTn>
                                        <p:tgtEl>
                                          <p:spTgt spid="692308"/>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69230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692312"/>
                                        </p:tgtEl>
                                        <p:attrNameLst>
                                          <p:attrName>style.visibility</p:attrName>
                                        </p:attrNameLst>
                                      </p:cBhvr>
                                      <p:to>
                                        <p:strVal val="hidden"/>
                                      </p:to>
                                    </p:set>
                                  </p:childTnLst>
                                </p:cTn>
                              </p:par>
                              <p:par>
                                <p:cTn id="85" presetID="1" presetClass="exit" presetSubtype="0" fill="hold" grpId="0" nodeType="withEffect">
                                  <p:stCondLst>
                                    <p:cond delay="0"/>
                                  </p:stCondLst>
                                  <p:childTnLst>
                                    <p:set>
                                      <p:cBhvr>
                                        <p:cTn id="86" dur="1" fill="hold">
                                          <p:stCondLst>
                                            <p:cond delay="0"/>
                                          </p:stCondLst>
                                        </p:cTn>
                                        <p:tgtEl>
                                          <p:spTgt spid="692314"/>
                                        </p:tgtEl>
                                        <p:attrNameLst>
                                          <p:attrName>style.visibility</p:attrName>
                                        </p:attrNameLst>
                                      </p:cBhvr>
                                      <p:to>
                                        <p:strVal val="hidden"/>
                                      </p:to>
                                    </p:set>
                                  </p:childTnLst>
                                </p:cTn>
                              </p:par>
                              <p:par>
                                <p:cTn id="87" presetID="1" presetClass="exit" presetSubtype="0" fill="hold" grpId="0" nodeType="withEffect">
                                  <p:stCondLst>
                                    <p:cond delay="0"/>
                                  </p:stCondLst>
                                  <p:childTnLst>
                                    <p:set>
                                      <p:cBhvr>
                                        <p:cTn id="88" dur="1" fill="hold">
                                          <p:stCondLst>
                                            <p:cond delay="0"/>
                                          </p:stCondLst>
                                        </p:cTn>
                                        <p:tgtEl>
                                          <p:spTgt spid="692315"/>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692313"/>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692316"/>
                                        </p:tgtEl>
                                        <p:attrNameLst>
                                          <p:attrName>style.visibility</p:attrName>
                                        </p:attrNameLst>
                                      </p:cBhvr>
                                      <p:to>
                                        <p:strVal val="hidden"/>
                                      </p:to>
                                    </p:set>
                                  </p:childTnLst>
                                </p:cTn>
                              </p:par>
                            </p:childTnLst>
                          </p:cTn>
                        </p:par>
                        <p:par>
                          <p:cTn id="93" fill="hold">
                            <p:stCondLst>
                              <p:cond delay="0"/>
                            </p:stCondLst>
                            <p:childTnLst>
                              <p:par>
                                <p:cTn id="94" presetID="1" presetClass="entr" presetSubtype="0" fill="hold" grpId="0" nodeType="afterEffect">
                                  <p:stCondLst>
                                    <p:cond delay="0"/>
                                  </p:stCondLst>
                                  <p:childTnLst>
                                    <p:set>
                                      <p:cBhvr>
                                        <p:cTn id="95" dur="1" fill="hold">
                                          <p:stCondLst>
                                            <p:cond delay="499"/>
                                          </p:stCondLst>
                                        </p:cTn>
                                        <p:tgtEl>
                                          <p:spTgt spid="692329"/>
                                        </p:tgtEl>
                                        <p:attrNameLst>
                                          <p:attrName>style.visibility</p:attrName>
                                        </p:attrNameLst>
                                      </p:cBhvr>
                                      <p:to>
                                        <p:strVal val="visible"/>
                                      </p:to>
                                    </p:set>
                                  </p:childTnLst>
                                  <p:subTnLst>
                                    <p:set>
                                      <p:cBhvr override="childStyle">
                                        <p:cTn dur="1" fill="hold" display="0" masterRel="nextClick" afterEffect="1"/>
                                        <p:tgtEl>
                                          <p:spTgt spid="692329"/>
                                        </p:tgtEl>
                                        <p:attrNameLst>
                                          <p:attrName>style.visibility</p:attrName>
                                        </p:attrNameLst>
                                      </p:cBhvr>
                                      <p:to>
                                        <p:strVal val="hidden"/>
                                      </p:to>
                                    </p:set>
                                  </p:subTnLst>
                                </p:cTn>
                              </p:par>
                            </p:childTnLst>
                          </p:cTn>
                        </p:par>
                      </p:childTnLst>
                    </p:cTn>
                  </p:par>
                  <p:par>
                    <p:cTn id="96" fill="hold">
                      <p:stCondLst>
                        <p:cond delay="indefinite"/>
                      </p:stCondLst>
                      <p:childTnLst>
                        <p:par>
                          <p:cTn id="97" fill="hold">
                            <p:stCondLst>
                              <p:cond delay="0"/>
                            </p:stCondLst>
                            <p:childTnLst>
                              <p:par>
                                <p:cTn id="98" presetID="53" presetClass="exit" presetSubtype="0" fill="hold" nodeType="clickEffect">
                                  <p:stCondLst>
                                    <p:cond delay="0"/>
                                  </p:stCondLst>
                                  <p:childTnLst>
                                    <p:anim calcmode="lin" valueType="num">
                                      <p:cBhvr>
                                        <p:cTn id="99" dur="500"/>
                                        <p:tgtEl>
                                          <p:spTgt spid="692319"/>
                                        </p:tgtEl>
                                        <p:attrNameLst>
                                          <p:attrName>ppt_w</p:attrName>
                                        </p:attrNameLst>
                                      </p:cBhvr>
                                      <p:tavLst>
                                        <p:tav tm="0">
                                          <p:val>
                                            <p:strVal val="ppt_w"/>
                                          </p:val>
                                        </p:tav>
                                        <p:tav tm="100000">
                                          <p:val>
                                            <p:fltVal val="0"/>
                                          </p:val>
                                        </p:tav>
                                      </p:tavLst>
                                    </p:anim>
                                    <p:anim calcmode="lin" valueType="num">
                                      <p:cBhvr>
                                        <p:cTn id="100" dur="500"/>
                                        <p:tgtEl>
                                          <p:spTgt spid="692319"/>
                                        </p:tgtEl>
                                        <p:attrNameLst>
                                          <p:attrName>ppt_h</p:attrName>
                                        </p:attrNameLst>
                                      </p:cBhvr>
                                      <p:tavLst>
                                        <p:tav tm="0">
                                          <p:val>
                                            <p:strVal val="ppt_h"/>
                                          </p:val>
                                        </p:tav>
                                        <p:tav tm="100000">
                                          <p:val>
                                            <p:fltVal val="0"/>
                                          </p:val>
                                        </p:tav>
                                      </p:tavLst>
                                    </p:anim>
                                    <p:animEffect transition="out" filter="fade">
                                      <p:cBhvr>
                                        <p:cTn id="101" dur="500"/>
                                        <p:tgtEl>
                                          <p:spTgt spid="692319"/>
                                        </p:tgtEl>
                                      </p:cBhvr>
                                    </p:animEffect>
                                    <p:set>
                                      <p:cBhvr>
                                        <p:cTn id="102" dur="1" fill="hold">
                                          <p:stCondLst>
                                            <p:cond delay="499"/>
                                          </p:stCondLst>
                                        </p:cTn>
                                        <p:tgtEl>
                                          <p:spTgt spid="692319"/>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692285">
                                            <p:txEl>
                                              <p:pRg st="0" end="0"/>
                                            </p:txEl>
                                          </p:spTgt>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692286"/>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692288"/>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692333">
                                            <p:txEl>
                                              <p:pRg st="0" end="0"/>
                                            </p:txEl>
                                          </p:spTgt>
                                        </p:tgtEl>
                                        <p:attrNameLst>
                                          <p:attrName>style.visibility</p:attrName>
                                        </p:attrNameLst>
                                      </p:cBhvr>
                                      <p:to>
                                        <p:strVal val="hidden"/>
                                      </p:to>
                                    </p:set>
                                  </p:childTnLst>
                                </p:cTn>
                              </p:par>
                              <p:par>
                                <p:cTn id="111" presetID="1" presetClass="exit" presetSubtype="0" fill="hold" grpId="1" nodeType="withEffect">
                                  <p:stCondLst>
                                    <p:cond delay="0"/>
                                  </p:stCondLst>
                                  <p:childTnLst>
                                    <p:set>
                                      <p:cBhvr>
                                        <p:cTn id="112" dur="1" fill="hold">
                                          <p:stCondLst>
                                            <p:cond delay="0"/>
                                          </p:stCondLst>
                                        </p:cTn>
                                        <p:tgtEl>
                                          <p:spTgt spid="692334"/>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692335"/>
                                        </p:tgtEl>
                                        <p:attrNameLst>
                                          <p:attrName>style.visibility</p:attrName>
                                        </p:attrNameLst>
                                      </p:cBhvr>
                                      <p:to>
                                        <p:strVal val="hidden"/>
                                      </p:to>
                                    </p:set>
                                  </p:childTnLst>
                                </p:cTn>
                              </p:par>
                            </p:childTnLst>
                          </p:cTn>
                        </p:par>
                        <p:par>
                          <p:cTn id="115" fill="hold">
                            <p:stCondLst>
                              <p:cond delay="500"/>
                            </p:stCondLst>
                            <p:childTnLst>
                              <p:par>
                                <p:cTn id="116" presetID="1" presetClass="exit" presetSubtype="0" fill="hold" grpId="0" nodeType="afterEffect">
                                  <p:stCondLst>
                                    <p:cond delay="0"/>
                                  </p:stCondLst>
                                  <p:childTnLst>
                                    <p:set>
                                      <p:cBhvr>
                                        <p:cTn id="117" dur="1" fill="hold">
                                          <p:stCondLst>
                                            <p:cond delay="0"/>
                                          </p:stCondLst>
                                        </p:cTn>
                                        <p:tgtEl>
                                          <p:spTgt spid="692275"/>
                                        </p:tgtEl>
                                        <p:attrNameLst>
                                          <p:attrName>style.visibility</p:attrName>
                                        </p:attrNameLst>
                                      </p:cBhvr>
                                      <p:to>
                                        <p:strVal val="hidden"/>
                                      </p:to>
                                    </p:set>
                                  </p:childTnLst>
                                </p:cTn>
                              </p:par>
                            </p:childTnLst>
                          </p:cTn>
                        </p:par>
                        <p:par>
                          <p:cTn id="118" fill="hold">
                            <p:stCondLst>
                              <p:cond delay="500"/>
                            </p:stCondLst>
                            <p:childTnLst>
                              <p:par>
                                <p:cTn id="119" presetID="1" presetClass="entr" presetSubtype="0" fill="hold" nodeType="afterEffect">
                                  <p:stCondLst>
                                    <p:cond delay="0"/>
                                  </p:stCondLst>
                                  <p:childTnLst>
                                    <p:set>
                                      <p:cBhvr>
                                        <p:cTn id="120" dur="1" fill="hold">
                                          <p:stCondLst>
                                            <p:cond delay="499"/>
                                          </p:stCondLst>
                                        </p:cTn>
                                        <p:tgtEl>
                                          <p:spTgt spid="692330"/>
                                        </p:tgtEl>
                                        <p:attrNameLst>
                                          <p:attrName>style.visibility</p:attrName>
                                        </p:attrNameLst>
                                      </p:cBhvr>
                                      <p:to>
                                        <p:strVal val="visible"/>
                                      </p:to>
                                    </p:set>
                                  </p:childTnLst>
                                </p:cTn>
                              </p:par>
                            </p:childTnLst>
                          </p:cTn>
                        </p:par>
                        <p:par>
                          <p:cTn id="121" fill="hold">
                            <p:stCondLst>
                              <p:cond delay="1000"/>
                            </p:stCondLst>
                            <p:childTnLst>
                              <p:par>
                                <p:cTn id="122" presetID="1" presetClass="entr" presetSubtype="0" fill="hold" grpId="0" nodeType="afterEffect">
                                  <p:stCondLst>
                                    <p:cond delay="0"/>
                                  </p:stCondLst>
                                  <p:childTnLst>
                                    <p:set>
                                      <p:cBhvr>
                                        <p:cTn id="123" dur="1" fill="hold">
                                          <p:stCondLst>
                                            <p:cond delay="0"/>
                                          </p:stCondLst>
                                        </p:cTn>
                                        <p:tgtEl>
                                          <p:spTgt spid="692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2275" grpId="0"/>
      <p:bldP spid="692276" grpId="0"/>
      <p:bldP spid="692285" grpId="0" build="p" autoUpdateAnimBg="0"/>
      <p:bldP spid="692285" grpId="1" build="allAtOnce"/>
      <p:bldP spid="692286" grpId="0" animBg="1"/>
      <p:bldP spid="692286" grpId="1" animBg="1"/>
      <p:bldP spid="692287" grpId="0" animBg="1"/>
      <p:bldP spid="692287" grpId="1" animBg="1"/>
      <p:bldP spid="692292" grpId="0"/>
      <p:bldP spid="692294" grpId="0" animBg="1"/>
      <p:bldP spid="692307" grpId="0" animBg="1"/>
      <p:bldP spid="692308" grpId="0" animBg="1"/>
      <p:bldP spid="692314" grpId="0" animBg="1"/>
      <p:bldP spid="692315" grpId="0" animBg="1"/>
      <p:bldP spid="692322" grpId="0" animBg="1"/>
      <p:bldP spid="692323" grpId="0" animBg="1"/>
      <p:bldP spid="692324" grpId="0" animBg="1"/>
      <p:bldP spid="692325" grpId="0" animBg="1"/>
      <p:bldP spid="692326" grpId="0" animBg="1"/>
      <p:bldP spid="692327" grpId="0" animBg="1"/>
      <p:bldP spid="692328" grpId="0" animBg="1"/>
      <p:bldP spid="692329" grpId="0" animBg="1"/>
      <p:bldP spid="692333" grpId="0" build="p" autoUpdateAnimBg="0"/>
      <p:bldP spid="692333" grpId="1" build="allAtOnce"/>
      <p:bldP spid="692334" grpId="0" animBg="1"/>
      <p:bldP spid="692334" grpId="1"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Tracing the List-Based Queue</a:t>
            </a:r>
          </a:p>
        </p:txBody>
      </p:sp>
      <p:sp>
        <p:nvSpPr>
          <p:cNvPr id="694275" name="Rectangle 3"/>
          <p:cNvSpPr>
            <a:spLocks noChangeArrowheads="1"/>
          </p:cNvSpPr>
          <p:nvPr/>
        </p:nvSpPr>
        <p:spPr bwMode="auto">
          <a:xfrm>
            <a:off x="5524500" y="52197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4276" name="Group 4"/>
          <p:cNvGrpSpPr>
            <a:grpSpLocks/>
          </p:cNvGrpSpPr>
          <p:nvPr/>
        </p:nvGrpSpPr>
        <p:grpSpPr bwMode="auto">
          <a:xfrm>
            <a:off x="5524500" y="5219700"/>
            <a:ext cx="838200" cy="317500"/>
            <a:chOff x="2880" y="3648"/>
            <a:chExt cx="528" cy="200"/>
          </a:xfrm>
        </p:grpSpPr>
        <p:sp>
          <p:nvSpPr>
            <p:cNvPr id="694277" name="Rectangle 5"/>
            <p:cNvSpPr>
              <a:spLocks noChangeArrowheads="1"/>
            </p:cNvSpPr>
            <p:nvPr/>
          </p:nvSpPr>
          <p:spPr bwMode="auto">
            <a:xfrm>
              <a:off x="2880" y="3648"/>
              <a:ext cx="528"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278" name="Line 6"/>
            <p:cNvSpPr>
              <a:spLocks noChangeShapeType="1"/>
            </p:cNvSpPr>
            <p:nvPr/>
          </p:nvSpPr>
          <p:spPr bwMode="auto">
            <a:xfrm flipV="1">
              <a:off x="2880" y="3657"/>
              <a:ext cx="526" cy="18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94279" name="Rectangle 7"/>
          <p:cNvSpPr>
            <a:spLocks noChangeArrowheads="1"/>
          </p:cNvSpPr>
          <p:nvPr/>
        </p:nvSpPr>
        <p:spPr bwMode="auto">
          <a:xfrm>
            <a:off x="609600" y="1219200"/>
            <a:ext cx="3429000" cy="2362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280" name="Text Box 8"/>
          <p:cNvSpPr txBox="1">
            <a:spLocks noChangeArrowheads="1"/>
          </p:cNvSpPr>
          <p:nvPr/>
        </p:nvSpPr>
        <p:spPr bwMode="auto">
          <a:xfrm>
            <a:off x="1524000" y="4319210"/>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head</a:t>
            </a:r>
          </a:p>
        </p:txBody>
      </p:sp>
      <p:sp>
        <p:nvSpPr>
          <p:cNvPr id="694281" name="Rectangle 9"/>
          <p:cNvSpPr>
            <a:spLocks noChangeArrowheads="1"/>
          </p:cNvSpPr>
          <p:nvPr/>
        </p:nvSpPr>
        <p:spPr bwMode="auto">
          <a:xfrm>
            <a:off x="2260600" y="4343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283" name="Text Box 11"/>
          <p:cNvSpPr txBox="1">
            <a:spLocks noChangeArrowheads="1"/>
          </p:cNvSpPr>
          <p:nvPr/>
        </p:nvSpPr>
        <p:spPr bwMode="auto">
          <a:xfrm>
            <a:off x="863600" y="1295400"/>
            <a:ext cx="2743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Queue&lt;char&gt; queue;</a:t>
            </a:r>
          </a:p>
        </p:txBody>
      </p:sp>
      <p:sp>
        <p:nvSpPr>
          <p:cNvPr id="694284" name="Text Box 12"/>
          <p:cNvSpPr txBox="1">
            <a:spLocks noChangeArrowheads="1"/>
          </p:cNvSpPr>
          <p:nvPr/>
        </p:nvSpPr>
        <p:spPr bwMode="auto">
          <a:xfrm>
            <a:off x="1447800" y="4954210"/>
            <a:ext cx="8382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count</a:t>
            </a:r>
          </a:p>
        </p:txBody>
      </p:sp>
      <p:sp>
        <p:nvSpPr>
          <p:cNvPr id="694285" name="Text Box 13"/>
          <p:cNvSpPr txBox="1">
            <a:spLocks noChangeArrowheads="1"/>
          </p:cNvSpPr>
          <p:nvPr/>
        </p:nvSpPr>
        <p:spPr bwMode="auto">
          <a:xfrm>
            <a:off x="863600" y="15525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queue.enqueue('A')</a:t>
            </a:r>
          </a:p>
        </p:txBody>
      </p:sp>
      <p:sp>
        <p:nvSpPr>
          <p:cNvPr id="694286" name="Rectangle 14"/>
          <p:cNvSpPr>
            <a:spLocks noChangeArrowheads="1"/>
          </p:cNvSpPr>
          <p:nvPr/>
        </p:nvSpPr>
        <p:spPr bwMode="auto">
          <a:xfrm>
            <a:off x="2260600" y="46609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287" name="Text Box 15"/>
          <p:cNvSpPr txBox="1">
            <a:spLocks noChangeArrowheads="1"/>
          </p:cNvSpPr>
          <p:nvPr/>
        </p:nvSpPr>
        <p:spPr bwMode="auto">
          <a:xfrm>
            <a:off x="1524000" y="4636710"/>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tail</a:t>
            </a:r>
          </a:p>
        </p:txBody>
      </p:sp>
      <p:sp>
        <p:nvSpPr>
          <p:cNvPr id="694288" name="Rectangle 16"/>
          <p:cNvSpPr>
            <a:spLocks noChangeArrowheads="1"/>
          </p:cNvSpPr>
          <p:nvPr/>
        </p:nvSpPr>
        <p:spPr bwMode="auto">
          <a:xfrm>
            <a:off x="2260600" y="497840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289" name="Text Box 17"/>
          <p:cNvSpPr txBox="1">
            <a:spLocks noChangeArrowheads="1"/>
          </p:cNvSpPr>
          <p:nvPr/>
        </p:nvSpPr>
        <p:spPr bwMode="auto">
          <a:xfrm>
            <a:off x="863600" y="17938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queue.enqueue('B')</a:t>
            </a:r>
          </a:p>
        </p:txBody>
      </p:sp>
      <p:sp>
        <p:nvSpPr>
          <p:cNvPr id="694290" name="Text Box 18"/>
          <p:cNvSpPr txBox="1">
            <a:spLocks noChangeArrowheads="1"/>
          </p:cNvSpPr>
          <p:nvPr/>
        </p:nvSpPr>
        <p:spPr bwMode="auto">
          <a:xfrm>
            <a:off x="863600" y="2022475"/>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800">
              <a:latin typeface="Courier New" charset="0"/>
            </a:endParaRPr>
          </a:p>
        </p:txBody>
      </p:sp>
      <p:sp>
        <p:nvSpPr>
          <p:cNvPr id="694291" name="Text Box 19"/>
          <p:cNvSpPr txBox="1">
            <a:spLocks noChangeArrowheads="1"/>
          </p:cNvSpPr>
          <p:nvPr/>
        </p:nvSpPr>
        <p:spPr bwMode="auto">
          <a:xfrm>
            <a:off x="863600" y="2290763"/>
            <a:ext cx="28956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queue.enqueue('C')</a:t>
            </a:r>
          </a:p>
        </p:txBody>
      </p:sp>
      <p:sp>
        <p:nvSpPr>
          <p:cNvPr id="694292" name="Text Box 20"/>
          <p:cNvSpPr txBox="1">
            <a:spLocks noChangeArrowheads="1"/>
          </p:cNvSpPr>
          <p:nvPr/>
        </p:nvSpPr>
        <p:spPr bwMode="auto">
          <a:xfrm>
            <a:off x="863600" y="20494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94293" name="Text Box 21"/>
          <p:cNvSpPr txBox="1">
            <a:spLocks noChangeArrowheads="1"/>
          </p:cNvSpPr>
          <p:nvPr/>
        </p:nvSpPr>
        <p:spPr bwMode="auto">
          <a:xfrm>
            <a:off x="863600" y="27733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sp>
        <p:nvSpPr>
          <p:cNvPr id="694294" name="Oval 22"/>
          <p:cNvSpPr>
            <a:spLocks noChangeArrowheads="1"/>
          </p:cNvSpPr>
          <p:nvPr/>
        </p:nvSpPr>
        <p:spPr bwMode="auto">
          <a:xfrm>
            <a:off x="3125788" y="44719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4295" name="Group 23"/>
          <p:cNvGrpSpPr>
            <a:grpSpLocks/>
          </p:cNvGrpSpPr>
          <p:nvPr/>
        </p:nvGrpSpPr>
        <p:grpSpPr bwMode="auto">
          <a:xfrm>
            <a:off x="2297115" y="4319588"/>
            <a:ext cx="784226" cy="336550"/>
            <a:chOff x="1303" y="3361"/>
            <a:chExt cx="494" cy="212"/>
          </a:xfrm>
        </p:grpSpPr>
        <p:sp>
          <p:nvSpPr>
            <p:cNvPr id="694296" name="Rectangle 24"/>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297" name="Text Box 25"/>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grpSp>
        <p:nvGrpSpPr>
          <p:cNvPr id="694298" name="Group 26"/>
          <p:cNvGrpSpPr>
            <a:grpSpLocks/>
          </p:cNvGrpSpPr>
          <p:nvPr/>
        </p:nvGrpSpPr>
        <p:grpSpPr bwMode="auto">
          <a:xfrm>
            <a:off x="2297115" y="4319588"/>
            <a:ext cx="784226" cy="336550"/>
            <a:chOff x="1303" y="3361"/>
            <a:chExt cx="494" cy="212"/>
          </a:xfrm>
        </p:grpSpPr>
        <p:sp>
          <p:nvSpPr>
            <p:cNvPr id="694299" name="Rectangle 27"/>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00" name="Text Box 28"/>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94301" name="Group 29"/>
          <p:cNvGrpSpPr>
            <a:grpSpLocks/>
          </p:cNvGrpSpPr>
          <p:nvPr/>
        </p:nvGrpSpPr>
        <p:grpSpPr bwMode="auto">
          <a:xfrm>
            <a:off x="2297115" y="4637088"/>
            <a:ext cx="784226" cy="336550"/>
            <a:chOff x="1303" y="3361"/>
            <a:chExt cx="494" cy="212"/>
          </a:xfrm>
        </p:grpSpPr>
        <p:sp>
          <p:nvSpPr>
            <p:cNvPr id="694302" name="Rectangle 30"/>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03" name="Text Box 31"/>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94304" name="Oval 32"/>
          <p:cNvSpPr>
            <a:spLocks noChangeArrowheads="1"/>
          </p:cNvSpPr>
          <p:nvPr/>
        </p:nvSpPr>
        <p:spPr bwMode="auto">
          <a:xfrm>
            <a:off x="3125788" y="478948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4305" name="Group 33"/>
          <p:cNvGrpSpPr>
            <a:grpSpLocks/>
          </p:cNvGrpSpPr>
          <p:nvPr/>
        </p:nvGrpSpPr>
        <p:grpSpPr bwMode="auto">
          <a:xfrm>
            <a:off x="2297115" y="4637088"/>
            <a:ext cx="784226" cy="336550"/>
            <a:chOff x="1303" y="3361"/>
            <a:chExt cx="494" cy="212"/>
          </a:xfrm>
        </p:grpSpPr>
        <p:sp>
          <p:nvSpPr>
            <p:cNvPr id="694306" name="Rectangle 34"/>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07" name="Text Box 35"/>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1010</a:t>
              </a:r>
            </a:p>
          </p:txBody>
        </p:sp>
      </p:grpSp>
      <p:sp>
        <p:nvSpPr>
          <p:cNvPr id="694308" name="Rectangle 36"/>
          <p:cNvSpPr>
            <a:spLocks noChangeArrowheads="1"/>
          </p:cNvSpPr>
          <p:nvPr/>
        </p:nvSpPr>
        <p:spPr bwMode="auto">
          <a:xfrm>
            <a:off x="5524500" y="4902200"/>
            <a:ext cx="8382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309" name="Text Box 37"/>
          <p:cNvSpPr txBox="1">
            <a:spLocks noChangeArrowheads="1"/>
          </p:cNvSpPr>
          <p:nvPr/>
        </p:nvSpPr>
        <p:spPr bwMode="auto">
          <a:xfrm>
            <a:off x="6299200" y="4903410"/>
            <a:ext cx="711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latin typeface="Courier New" charset="0"/>
              </a:rPr>
              <a:t>1000</a:t>
            </a:r>
          </a:p>
        </p:txBody>
      </p:sp>
      <p:sp>
        <p:nvSpPr>
          <p:cNvPr id="694310" name="Text Box 38"/>
          <p:cNvSpPr txBox="1">
            <a:spLocks noChangeArrowheads="1"/>
          </p:cNvSpPr>
          <p:nvPr/>
        </p:nvSpPr>
        <p:spPr bwMode="auto">
          <a:xfrm>
            <a:off x="863600" y="2532063"/>
            <a:ext cx="2362200"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latin typeface="Courier New" charset="0"/>
              </a:rPr>
              <a:t>queue.dequeue()</a:t>
            </a:r>
          </a:p>
        </p:txBody>
      </p:sp>
      <p:cxnSp>
        <p:nvCxnSpPr>
          <p:cNvPr id="694311" name="AutoShape 39"/>
          <p:cNvCxnSpPr>
            <a:cxnSpLocks noChangeShapeType="1"/>
            <a:stCxn id="694304" idx="6"/>
          </p:cNvCxnSpPr>
          <p:nvPr/>
        </p:nvCxnSpPr>
        <p:spPr bwMode="auto">
          <a:xfrm>
            <a:off x="3200400" y="4827588"/>
            <a:ext cx="2324100" cy="249237"/>
          </a:xfrm>
          <a:prstGeom prst="bentConnector3">
            <a:avLst>
              <a:gd name="adj1" fmla="val 35449"/>
            </a:avLst>
          </a:prstGeom>
          <a:noFill/>
          <a:ln w="9525">
            <a:solidFill>
              <a:schemeClr val="tx1"/>
            </a:solidFill>
            <a:miter lim="800000"/>
            <a:headEnd/>
            <a:tailEnd type="triangle" w="med" len="med"/>
          </a:ln>
          <a:effectLst/>
        </p:spPr>
      </p:cxnSp>
      <p:sp>
        <p:nvSpPr>
          <p:cNvPr id="694312" name="Rectangle 40"/>
          <p:cNvSpPr>
            <a:spLocks noChangeArrowheads="1"/>
          </p:cNvSpPr>
          <p:nvPr/>
        </p:nvSpPr>
        <p:spPr bwMode="auto">
          <a:xfrm>
            <a:off x="4648200" y="6553200"/>
            <a:ext cx="1588" cy="1588"/>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94313" name="Rectangle 41"/>
          <p:cNvSpPr>
            <a:spLocks noChangeArrowheads="1"/>
          </p:cNvSpPr>
          <p:nvPr/>
        </p:nvSpPr>
        <p:spPr bwMode="auto">
          <a:xfrm>
            <a:off x="5524500" y="4902200"/>
            <a:ext cx="1588" cy="9207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4314" name="Group 42"/>
          <p:cNvGrpSpPr>
            <a:grpSpLocks/>
          </p:cNvGrpSpPr>
          <p:nvPr/>
        </p:nvGrpSpPr>
        <p:grpSpPr bwMode="auto">
          <a:xfrm>
            <a:off x="5510213" y="4803776"/>
            <a:ext cx="865187" cy="457200"/>
            <a:chOff x="3087" y="3026"/>
            <a:chExt cx="545" cy="288"/>
          </a:xfrm>
        </p:grpSpPr>
        <p:sp>
          <p:nvSpPr>
            <p:cNvPr id="694315" name="Rectangle 43"/>
            <p:cNvSpPr>
              <a:spLocks noChangeArrowheads="1"/>
            </p:cNvSpPr>
            <p:nvPr/>
          </p:nvSpPr>
          <p:spPr bwMode="auto">
            <a:xfrm>
              <a:off x="3192" y="3104"/>
              <a:ext cx="336" cy="183"/>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694316" name="Text Box 44"/>
            <p:cNvSpPr txBox="1">
              <a:spLocks noChangeArrowheads="1"/>
            </p:cNvSpPr>
            <p:nvPr/>
          </p:nvSpPr>
          <p:spPr bwMode="auto">
            <a:xfrm>
              <a:off x="3087" y="3026"/>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C</a:t>
              </a:r>
            </a:p>
          </p:txBody>
        </p:sp>
      </p:grpSp>
      <p:grpSp>
        <p:nvGrpSpPr>
          <p:cNvPr id="694317" name="Group 45"/>
          <p:cNvGrpSpPr>
            <a:grpSpLocks/>
          </p:cNvGrpSpPr>
          <p:nvPr/>
        </p:nvGrpSpPr>
        <p:grpSpPr bwMode="auto">
          <a:xfrm>
            <a:off x="2260600" y="4929187"/>
            <a:ext cx="1016000" cy="366713"/>
            <a:chOff x="1424" y="3105"/>
            <a:chExt cx="640" cy="231"/>
          </a:xfrm>
        </p:grpSpPr>
        <p:sp>
          <p:nvSpPr>
            <p:cNvPr id="694318" name="Rectangle 46"/>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19" name="Text Box 47"/>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0</a:t>
              </a:r>
              <a:endParaRPr lang="en-US" sz="1600" dirty="0">
                <a:latin typeface="Courier New" charset="0"/>
              </a:endParaRPr>
            </a:p>
          </p:txBody>
        </p:sp>
      </p:grpSp>
      <p:grpSp>
        <p:nvGrpSpPr>
          <p:cNvPr id="694320" name="Group 48"/>
          <p:cNvGrpSpPr>
            <a:grpSpLocks/>
          </p:cNvGrpSpPr>
          <p:nvPr/>
        </p:nvGrpSpPr>
        <p:grpSpPr bwMode="auto">
          <a:xfrm>
            <a:off x="2260600" y="4929187"/>
            <a:ext cx="1016000" cy="366713"/>
            <a:chOff x="1424" y="3105"/>
            <a:chExt cx="640" cy="231"/>
          </a:xfrm>
        </p:grpSpPr>
        <p:sp>
          <p:nvSpPr>
            <p:cNvPr id="694321" name="Rectangle 49"/>
            <p:cNvSpPr>
              <a:spLocks noChangeArrowheads="1"/>
            </p:cNvSpPr>
            <p:nvPr/>
          </p:nvSpPr>
          <p:spPr bwMode="auto">
            <a:xfrm>
              <a:off x="1556" y="3158"/>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22" name="Text Box 50"/>
            <p:cNvSpPr txBox="1">
              <a:spLocks noChangeArrowheads="1"/>
            </p:cNvSpPr>
            <p:nvPr/>
          </p:nvSpPr>
          <p:spPr bwMode="auto">
            <a:xfrm>
              <a:off x="1424" y="3105"/>
              <a:ext cx="640"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dirty="0"/>
                <a:t>1</a:t>
              </a:r>
              <a:endParaRPr lang="en-US" sz="1600" dirty="0">
                <a:latin typeface="Courier New" charset="0"/>
              </a:endParaRPr>
            </a:p>
          </p:txBody>
        </p:sp>
      </p:grpSp>
      <p:sp>
        <p:nvSpPr>
          <p:cNvPr id="694324" name="Text Box 52"/>
          <p:cNvSpPr txBox="1">
            <a:spLocks noChangeArrowheads="1"/>
          </p:cNvSpPr>
          <p:nvPr/>
        </p:nvSpPr>
        <p:spPr bwMode="auto">
          <a:xfrm>
            <a:off x="609600" y="2776160"/>
            <a:ext cx="384175" cy="336550"/>
          </a:xfrm>
          <a:prstGeom prst="rect">
            <a:avLst/>
          </a:prstGeom>
          <a:noFill/>
          <a:ln w="9525">
            <a:noFill/>
            <a:miter lim="800000"/>
            <a:headEnd/>
            <a:tailEnd/>
          </a:ln>
          <a:effectLst/>
        </p:spPr>
        <p:txBody>
          <a:bodyPr wrap="none">
            <a:prstTxWarp prst="textNoShape">
              <a:avLst/>
            </a:prstTxWarp>
            <a:spAutoFit/>
          </a:bodyPr>
          <a:lstStyle/>
          <a:p>
            <a:r>
              <a:rPr lang="en-US" sz="1600" b="0" dirty="0" err="1">
                <a:solidFill>
                  <a:srgbClr val="FF0000"/>
                </a:solidFill>
                <a:latin typeface="Symbol" charset="2"/>
                <a:sym typeface="Symbol" charset="2"/>
              </a:rPr>
              <a:t></a:t>
            </a:r>
            <a:endParaRPr lang="en-US" sz="1600" b="0" dirty="0">
              <a:solidFill>
                <a:srgbClr val="FF0000"/>
              </a:solidFill>
              <a:latin typeface="Symbol" charset="2"/>
              <a:sym typeface="Symbol" charset="2"/>
            </a:endParaRPr>
          </a:p>
        </p:txBody>
      </p:sp>
      <p:sp>
        <p:nvSpPr>
          <p:cNvPr id="694325" name="Text Box 53"/>
          <p:cNvSpPr txBox="1">
            <a:spLocks noChangeArrowheads="1"/>
          </p:cNvSpPr>
          <p:nvPr/>
        </p:nvSpPr>
        <p:spPr bwMode="auto">
          <a:xfrm>
            <a:off x="1524000" y="5595560"/>
            <a:ext cx="762000"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dirty="0" smtClean="0">
                <a:latin typeface="Courier New" charset="0"/>
              </a:rPr>
              <a:t>cp</a:t>
            </a:r>
            <a:endParaRPr lang="en-US" sz="1600" dirty="0">
              <a:latin typeface="Courier New" charset="0"/>
            </a:endParaRPr>
          </a:p>
        </p:txBody>
      </p:sp>
      <p:sp>
        <p:nvSpPr>
          <p:cNvPr id="694326" name="Rectangle 54"/>
          <p:cNvSpPr>
            <a:spLocks noChangeArrowheads="1"/>
          </p:cNvSpPr>
          <p:nvPr/>
        </p:nvSpPr>
        <p:spPr bwMode="auto">
          <a:xfrm>
            <a:off x="2255838" y="5619750"/>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327" name="Oval 55"/>
          <p:cNvSpPr>
            <a:spLocks noChangeArrowheads="1"/>
          </p:cNvSpPr>
          <p:nvPr/>
        </p:nvSpPr>
        <p:spPr bwMode="auto">
          <a:xfrm>
            <a:off x="3125788" y="5748338"/>
            <a:ext cx="74612" cy="74612"/>
          </a:xfrm>
          <a:prstGeom prst="ellipse">
            <a:avLst/>
          </a:prstGeom>
          <a:solidFill>
            <a:srgbClr val="000000"/>
          </a:solidFill>
          <a:ln w="9525">
            <a:solidFill>
              <a:srgbClr val="000000"/>
            </a:solidFill>
            <a:round/>
            <a:headEnd/>
            <a:tailEnd/>
          </a:ln>
          <a:effectLst/>
        </p:spPr>
        <p:txBody>
          <a:bodyPr wrap="none" anchor="ctr">
            <a:prstTxWarp prst="textNoShape">
              <a:avLst/>
            </a:prstTxWarp>
          </a:bodyPr>
          <a:lstStyle/>
          <a:p>
            <a:endParaRPr lang="en-US"/>
          </a:p>
        </p:txBody>
      </p:sp>
      <p:grpSp>
        <p:nvGrpSpPr>
          <p:cNvPr id="694328" name="Group 56"/>
          <p:cNvGrpSpPr>
            <a:grpSpLocks/>
          </p:cNvGrpSpPr>
          <p:nvPr/>
        </p:nvGrpSpPr>
        <p:grpSpPr bwMode="auto">
          <a:xfrm>
            <a:off x="2297115" y="5595938"/>
            <a:ext cx="784226" cy="336550"/>
            <a:chOff x="1303" y="3361"/>
            <a:chExt cx="494" cy="212"/>
          </a:xfrm>
        </p:grpSpPr>
        <p:sp>
          <p:nvSpPr>
            <p:cNvPr id="694329" name="Rectangle 57"/>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30" name="Text Box 58"/>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cxnSp>
        <p:nvCxnSpPr>
          <p:cNvPr id="694331" name="AutoShape 59"/>
          <p:cNvCxnSpPr>
            <a:cxnSpLocks noChangeShapeType="1"/>
            <a:stCxn id="694327" idx="6"/>
          </p:cNvCxnSpPr>
          <p:nvPr/>
        </p:nvCxnSpPr>
        <p:spPr bwMode="auto">
          <a:xfrm flipV="1">
            <a:off x="3200400" y="4935538"/>
            <a:ext cx="2325688" cy="850900"/>
          </a:xfrm>
          <a:prstGeom prst="bentConnector3">
            <a:avLst>
              <a:gd name="adj1" fmla="val 49968"/>
            </a:avLst>
          </a:prstGeom>
          <a:noFill/>
          <a:ln w="9525">
            <a:solidFill>
              <a:schemeClr val="tx1"/>
            </a:solidFill>
            <a:miter lim="800000"/>
            <a:headEnd/>
            <a:tailEnd type="triangle" w="med" len="med"/>
          </a:ln>
          <a:effectLst/>
        </p:spPr>
      </p:cxnSp>
      <p:grpSp>
        <p:nvGrpSpPr>
          <p:cNvPr id="694337" name="Group 65"/>
          <p:cNvGrpSpPr>
            <a:grpSpLocks/>
          </p:cNvGrpSpPr>
          <p:nvPr/>
        </p:nvGrpSpPr>
        <p:grpSpPr bwMode="auto">
          <a:xfrm>
            <a:off x="2297115" y="4637088"/>
            <a:ext cx="784226" cy="336550"/>
            <a:chOff x="1303" y="3361"/>
            <a:chExt cx="494" cy="212"/>
          </a:xfrm>
        </p:grpSpPr>
        <p:sp>
          <p:nvSpPr>
            <p:cNvPr id="694338" name="Rectangle 66"/>
            <p:cNvSpPr>
              <a:spLocks noChangeArrowheads="1"/>
            </p:cNvSpPr>
            <p:nvPr/>
          </p:nvSpPr>
          <p:spPr bwMode="auto">
            <a:xfrm>
              <a:off x="1303" y="3390"/>
              <a:ext cx="388" cy="16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39" name="Text Box 67"/>
            <p:cNvSpPr txBox="1">
              <a:spLocks noChangeArrowheads="1"/>
            </p:cNvSpPr>
            <p:nvPr/>
          </p:nvSpPr>
          <p:spPr bwMode="auto">
            <a:xfrm>
              <a:off x="1349" y="3361"/>
              <a:ext cx="448" cy="2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600" dirty="0">
                  <a:latin typeface="Courier New" charset="0"/>
                </a:rPr>
                <a:t>1000</a:t>
              </a:r>
            </a:p>
          </p:txBody>
        </p:sp>
      </p:grpSp>
      <p:grpSp>
        <p:nvGrpSpPr>
          <p:cNvPr id="694343" name="Group 71"/>
          <p:cNvGrpSpPr>
            <a:grpSpLocks/>
          </p:cNvGrpSpPr>
          <p:nvPr/>
        </p:nvGrpSpPr>
        <p:grpSpPr bwMode="auto">
          <a:xfrm>
            <a:off x="2959100" y="2020887"/>
            <a:ext cx="977900" cy="420688"/>
            <a:chOff x="4536" y="1416"/>
            <a:chExt cx="616" cy="265"/>
          </a:xfrm>
        </p:grpSpPr>
        <p:sp>
          <p:nvSpPr>
            <p:cNvPr id="694344" name="Text Box 72"/>
            <p:cNvSpPr txBox="1">
              <a:spLocks noChangeArrowheads="1"/>
            </p:cNvSpPr>
            <p:nvPr/>
          </p:nvSpPr>
          <p:spPr bwMode="auto">
            <a:xfrm>
              <a:off x="4768" y="1434"/>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'A'</a:t>
              </a:r>
            </a:p>
          </p:txBody>
        </p:sp>
        <p:sp>
          <p:nvSpPr>
            <p:cNvPr id="694345" name="Text Box 73"/>
            <p:cNvSpPr txBox="1">
              <a:spLocks noChangeArrowheads="1"/>
            </p:cNvSpPr>
            <p:nvPr/>
          </p:nvSpPr>
          <p:spPr bwMode="auto">
            <a:xfrm>
              <a:off x="4536" y="1416"/>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grpSp>
        <p:nvGrpSpPr>
          <p:cNvPr id="694358" name="Group 86"/>
          <p:cNvGrpSpPr>
            <a:grpSpLocks/>
          </p:cNvGrpSpPr>
          <p:nvPr/>
        </p:nvGrpSpPr>
        <p:grpSpPr bwMode="auto">
          <a:xfrm>
            <a:off x="4267200" y="1219200"/>
            <a:ext cx="4462463" cy="2609850"/>
            <a:chOff x="2688" y="768"/>
            <a:chExt cx="2811" cy="1644"/>
          </a:xfrm>
        </p:grpSpPr>
        <p:sp>
          <p:nvSpPr>
            <p:cNvPr id="694359" name="Rectangle 87"/>
            <p:cNvSpPr>
              <a:spLocks noChangeArrowheads="1"/>
            </p:cNvSpPr>
            <p:nvPr/>
          </p:nvSpPr>
          <p:spPr bwMode="auto">
            <a:xfrm>
              <a:off x="2688" y="768"/>
              <a:ext cx="2784" cy="1644"/>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360" name="Text Box 88"/>
            <p:cNvSpPr txBox="1">
              <a:spLocks noChangeArrowheads="1"/>
            </p:cNvSpPr>
            <p:nvPr/>
          </p:nvSpPr>
          <p:spPr bwMode="auto">
            <a:xfrm>
              <a:off x="2736" y="787"/>
              <a:ext cx="2763" cy="1551"/>
            </a:xfrm>
            <a:prstGeom prst="rect">
              <a:avLst/>
            </a:prstGeom>
            <a:noFill/>
            <a:ln w="9525">
              <a:noFill/>
              <a:miter lim="800000"/>
              <a:headEnd/>
              <a:tailEnd/>
            </a:ln>
            <a:effectLst/>
          </p:spPr>
          <p:txBody>
            <a:bodyPr wrap="none">
              <a:prstTxWarp prst="textNoShape">
                <a:avLst/>
              </a:prstTxWarp>
              <a:spAutoFit/>
            </a:bodyPr>
            <a:lstStyle/>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dequeue</a:t>
              </a:r>
              <a:r>
                <a:rPr lang="en-US" dirty="0">
                  <a:latin typeface="Courier New" charset="0"/>
                </a:rPr>
                <a:t>() {</a:t>
              </a:r>
            </a:p>
            <a:p>
              <a:r>
                <a:rPr lang="en-US" dirty="0">
                  <a:latin typeface="Courier New" charset="0"/>
                </a:rPr>
                <a:t>   if (</a:t>
              </a:r>
              <a:r>
                <a:rPr lang="en-US" dirty="0" err="1">
                  <a:latin typeface="Courier New" charset="0"/>
                </a:rPr>
                <a:t>isEmpty</a:t>
              </a:r>
              <a:r>
                <a:rPr lang="en-US" dirty="0">
                  <a:latin typeface="Courier New" charset="0"/>
                </a:rPr>
                <a:t>())</a:t>
              </a:r>
              <a:r>
                <a:rPr lang="en-US" dirty="0" smtClean="0">
                  <a:latin typeface="Courier New" charset="0"/>
                </a:rPr>
                <a:t> error(.</a:t>
              </a:r>
              <a:r>
                <a:rPr lang="en-US" dirty="0">
                  <a:latin typeface="Courier New" charset="0"/>
                </a:rPr>
                <a:t>..);</a:t>
              </a:r>
            </a:p>
            <a:p>
              <a:r>
                <a:rPr lang="en-US" dirty="0">
                  <a:latin typeface="Courier New" charset="0"/>
                </a:rPr>
                <a:t>  </a:t>
              </a:r>
              <a:r>
                <a:rPr lang="en-US" dirty="0" smtClean="0">
                  <a:latin typeface="Courier New" charset="0"/>
                </a:rPr>
                <a:t> Cell *cp </a:t>
              </a:r>
              <a:r>
                <a:rPr lang="en-US" dirty="0">
                  <a:latin typeface="Courier New" charset="0"/>
                </a:rPr>
                <a:t>= head;</a:t>
              </a:r>
            </a:p>
            <a:p>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a:latin typeface="Courier New" charset="0"/>
                </a:rPr>
                <a:t>result =</a:t>
              </a:r>
              <a:r>
                <a:rPr lang="en-US" dirty="0" smtClean="0">
                  <a:latin typeface="Courier New" charset="0"/>
                </a:rPr>
                <a:t> cp-</a:t>
              </a:r>
              <a:r>
                <a:rPr lang="en-US" dirty="0">
                  <a:latin typeface="Courier New" charset="0"/>
                </a:rPr>
                <a:t>&gt;data;</a:t>
              </a:r>
            </a:p>
            <a:p>
              <a:r>
                <a:rPr lang="en-US" dirty="0">
                  <a:latin typeface="Courier New" charset="0"/>
                </a:rPr>
                <a:t>   head =</a:t>
              </a:r>
              <a:r>
                <a:rPr lang="en-US" dirty="0" smtClean="0">
                  <a:latin typeface="Courier New" charset="0"/>
                </a:rPr>
                <a:t> cp-</a:t>
              </a:r>
              <a:r>
                <a:rPr lang="en-US" dirty="0">
                  <a:latin typeface="Courier New" charset="0"/>
                </a:rPr>
                <a:t>&gt;link;</a:t>
              </a:r>
            </a:p>
            <a:p>
              <a:r>
                <a:rPr lang="en-US" dirty="0">
                  <a:latin typeface="Courier New" charset="0"/>
                </a:rPr>
                <a:t>   if (head == NULL) tail = NULL;</a:t>
              </a:r>
            </a:p>
            <a:p>
              <a:r>
                <a:rPr lang="en-US" dirty="0">
                  <a:latin typeface="Courier New" charset="0"/>
                </a:rPr>
                <a:t>   count--;</a:t>
              </a:r>
            </a:p>
            <a:p>
              <a:r>
                <a:rPr lang="en-US" dirty="0">
                  <a:latin typeface="Courier New" charset="0"/>
                </a:rPr>
                <a:t>   delete</a:t>
              </a:r>
              <a:r>
                <a:rPr lang="en-US" dirty="0" smtClean="0">
                  <a:latin typeface="Courier New" charset="0"/>
                </a:rPr>
                <a:t> cp;</a:t>
              </a:r>
              <a:endParaRPr lang="en-US" dirty="0">
                <a:latin typeface="Courier New" charset="0"/>
              </a:endParaRPr>
            </a:p>
            <a:p>
              <a:r>
                <a:rPr lang="en-US" dirty="0">
                  <a:latin typeface="Courier New" charset="0"/>
                </a:rPr>
                <a:t>   return result;</a:t>
              </a:r>
            </a:p>
            <a:p>
              <a:r>
                <a:rPr lang="en-US" dirty="0">
                  <a:latin typeface="Courier New" charset="0"/>
                </a:rPr>
                <a:t>}</a:t>
              </a:r>
            </a:p>
          </p:txBody>
        </p:sp>
      </p:grpSp>
      <p:sp>
        <p:nvSpPr>
          <p:cNvPr id="694361" name="Rectangle 89"/>
          <p:cNvSpPr>
            <a:spLocks noChangeArrowheads="1"/>
          </p:cNvSpPr>
          <p:nvPr/>
        </p:nvSpPr>
        <p:spPr bwMode="auto">
          <a:xfrm>
            <a:off x="4714875" y="1738313"/>
            <a:ext cx="1568450" cy="24288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2" name="Rectangle 90"/>
          <p:cNvSpPr>
            <a:spLocks noChangeArrowheads="1"/>
          </p:cNvSpPr>
          <p:nvPr/>
        </p:nvSpPr>
        <p:spPr bwMode="auto">
          <a:xfrm>
            <a:off x="4714875" y="1946275"/>
            <a:ext cx="1821392"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3" name="Rectangle 91"/>
          <p:cNvSpPr>
            <a:spLocks noChangeArrowheads="1"/>
          </p:cNvSpPr>
          <p:nvPr/>
        </p:nvSpPr>
        <p:spPr bwMode="auto">
          <a:xfrm>
            <a:off x="4714875" y="2165350"/>
            <a:ext cx="3082925" cy="24288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4" name="Rectangle 92"/>
          <p:cNvSpPr>
            <a:spLocks noChangeArrowheads="1"/>
          </p:cNvSpPr>
          <p:nvPr/>
        </p:nvSpPr>
        <p:spPr bwMode="auto">
          <a:xfrm>
            <a:off x="4714875" y="2384425"/>
            <a:ext cx="1821391"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5" name="Rectangle 93"/>
          <p:cNvSpPr>
            <a:spLocks noChangeArrowheads="1"/>
          </p:cNvSpPr>
          <p:nvPr/>
        </p:nvSpPr>
        <p:spPr bwMode="auto">
          <a:xfrm>
            <a:off x="4714874" y="2603500"/>
            <a:ext cx="18891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6" name="Rectangle 94"/>
          <p:cNvSpPr>
            <a:spLocks noChangeArrowheads="1"/>
          </p:cNvSpPr>
          <p:nvPr/>
        </p:nvSpPr>
        <p:spPr bwMode="auto">
          <a:xfrm>
            <a:off x="4714875" y="2822575"/>
            <a:ext cx="960438"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7" name="Rectangle 95"/>
          <p:cNvSpPr>
            <a:spLocks noChangeArrowheads="1"/>
          </p:cNvSpPr>
          <p:nvPr/>
        </p:nvSpPr>
        <p:spPr bwMode="auto">
          <a:xfrm>
            <a:off x="4714875" y="3030538"/>
            <a:ext cx="11525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694368" name="Rectangle 96"/>
          <p:cNvSpPr>
            <a:spLocks noChangeArrowheads="1"/>
          </p:cNvSpPr>
          <p:nvPr/>
        </p:nvSpPr>
        <p:spPr bwMode="auto">
          <a:xfrm>
            <a:off x="4714875" y="3227388"/>
            <a:ext cx="1584325"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694369" name="Group 97"/>
          <p:cNvGrpSpPr>
            <a:grpSpLocks/>
          </p:cNvGrpSpPr>
          <p:nvPr/>
        </p:nvGrpSpPr>
        <p:grpSpPr bwMode="auto">
          <a:xfrm>
            <a:off x="2959100" y="2516187"/>
            <a:ext cx="977900" cy="420688"/>
            <a:chOff x="4536" y="1872"/>
            <a:chExt cx="616" cy="265"/>
          </a:xfrm>
        </p:grpSpPr>
        <p:sp>
          <p:nvSpPr>
            <p:cNvPr id="694370" name="Text Box 98"/>
            <p:cNvSpPr txBox="1">
              <a:spLocks noChangeArrowheads="1"/>
            </p:cNvSpPr>
            <p:nvPr/>
          </p:nvSpPr>
          <p:spPr bwMode="auto">
            <a:xfrm>
              <a:off x="4768" y="1890"/>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'B'</a:t>
              </a:r>
            </a:p>
          </p:txBody>
        </p:sp>
        <p:sp>
          <p:nvSpPr>
            <p:cNvPr id="694371" name="Text Box 99"/>
            <p:cNvSpPr txBox="1">
              <a:spLocks noChangeArrowheads="1"/>
            </p:cNvSpPr>
            <p:nvPr/>
          </p:nvSpPr>
          <p:spPr bwMode="auto">
            <a:xfrm>
              <a:off x="4536" y="1872"/>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
        <p:nvSpPr>
          <p:cNvPr id="694372" name="Text Box 100"/>
          <p:cNvSpPr txBox="1">
            <a:spLocks noChangeArrowheads="1"/>
          </p:cNvSpPr>
          <p:nvPr/>
        </p:nvSpPr>
        <p:spPr bwMode="auto">
          <a:xfrm>
            <a:off x="1206500" y="5914648"/>
            <a:ext cx="1074738" cy="336550"/>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600">
                <a:latin typeface="Courier New" charset="0"/>
              </a:rPr>
              <a:t>result</a:t>
            </a:r>
          </a:p>
        </p:txBody>
      </p:sp>
      <p:sp>
        <p:nvSpPr>
          <p:cNvPr id="694373" name="Rectangle 101"/>
          <p:cNvSpPr>
            <a:spLocks noChangeArrowheads="1"/>
          </p:cNvSpPr>
          <p:nvPr/>
        </p:nvSpPr>
        <p:spPr bwMode="auto">
          <a:xfrm>
            <a:off x="2255838" y="5938838"/>
            <a:ext cx="1016000" cy="3175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694374" name="Group 102"/>
          <p:cNvGrpSpPr>
            <a:grpSpLocks/>
          </p:cNvGrpSpPr>
          <p:nvPr/>
        </p:nvGrpSpPr>
        <p:grpSpPr bwMode="auto">
          <a:xfrm>
            <a:off x="2316163" y="5842002"/>
            <a:ext cx="865187" cy="457200"/>
            <a:chOff x="3087" y="3033"/>
            <a:chExt cx="545" cy="288"/>
          </a:xfrm>
        </p:grpSpPr>
        <p:sp>
          <p:nvSpPr>
            <p:cNvPr id="694375" name="Rectangle 103"/>
            <p:cNvSpPr>
              <a:spLocks noChangeArrowheads="1"/>
            </p:cNvSpPr>
            <p:nvPr/>
          </p:nvSpPr>
          <p:spPr bwMode="auto">
            <a:xfrm>
              <a:off x="3192" y="3104"/>
              <a:ext cx="336" cy="183"/>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4376" name="Text Box 104"/>
            <p:cNvSpPr txBox="1">
              <a:spLocks noChangeArrowheads="1"/>
            </p:cNvSpPr>
            <p:nvPr/>
          </p:nvSpPr>
          <p:spPr bwMode="auto">
            <a:xfrm>
              <a:off x="3087" y="3033"/>
              <a:ext cx="545"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dirty="0">
                  <a:latin typeface="Courier New" charset="0"/>
                </a:rPr>
                <a:t>C</a:t>
              </a:r>
            </a:p>
          </p:txBody>
        </p:sp>
      </p:grpSp>
      <p:cxnSp>
        <p:nvCxnSpPr>
          <p:cNvPr id="694377" name="AutoShape 105"/>
          <p:cNvCxnSpPr>
            <a:cxnSpLocks noChangeShapeType="1"/>
            <a:stCxn id="694294" idx="6"/>
          </p:cNvCxnSpPr>
          <p:nvPr/>
        </p:nvCxnSpPr>
        <p:spPr bwMode="auto">
          <a:xfrm>
            <a:off x="3200400" y="4510088"/>
            <a:ext cx="2327275" cy="500062"/>
          </a:xfrm>
          <a:prstGeom prst="bentConnector3">
            <a:avLst>
              <a:gd name="adj1" fmla="val 67190"/>
            </a:avLst>
          </a:prstGeom>
          <a:noFill/>
          <a:ln w="9525">
            <a:solidFill>
              <a:schemeClr val="tx1"/>
            </a:solidFill>
            <a:miter lim="800000"/>
            <a:headEnd/>
            <a:tailEnd type="triangle" w="med" len="med"/>
          </a:ln>
          <a:effectLst/>
        </p:spPr>
      </p:cxnSp>
      <p:grpSp>
        <p:nvGrpSpPr>
          <p:cNvPr id="694378" name="Group 106"/>
          <p:cNvGrpSpPr>
            <a:grpSpLocks/>
          </p:cNvGrpSpPr>
          <p:nvPr/>
        </p:nvGrpSpPr>
        <p:grpSpPr bwMode="auto">
          <a:xfrm>
            <a:off x="2260600" y="4660900"/>
            <a:ext cx="1016000" cy="317500"/>
            <a:chOff x="1296" y="2640"/>
            <a:chExt cx="640" cy="200"/>
          </a:xfrm>
        </p:grpSpPr>
        <p:sp>
          <p:nvSpPr>
            <p:cNvPr id="694379" name="Rectangle 107"/>
            <p:cNvSpPr>
              <a:spLocks noChangeArrowheads="1"/>
            </p:cNvSpPr>
            <p:nvPr/>
          </p:nvSpPr>
          <p:spPr bwMode="auto">
            <a:xfrm>
              <a:off x="1296" y="2640"/>
              <a:ext cx="640"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380" name="Line 108"/>
            <p:cNvSpPr>
              <a:spLocks noChangeShapeType="1"/>
            </p:cNvSpPr>
            <p:nvPr/>
          </p:nvSpPr>
          <p:spPr bwMode="auto">
            <a:xfrm flipV="1">
              <a:off x="1296" y="2647"/>
              <a:ext cx="640" cy="19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694381" name="Group 109"/>
          <p:cNvGrpSpPr>
            <a:grpSpLocks/>
          </p:cNvGrpSpPr>
          <p:nvPr/>
        </p:nvGrpSpPr>
        <p:grpSpPr bwMode="auto">
          <a:xfrm>
            <a:off x="2260600" y="4343400"/>
            <a:ext cx="1016000" cy="317500"/>
            <a:chOff x="1296" y="2640"/>
            <a:chExt cx="640" cy="200"/>
          </a:xfrm>
        </p:grpSpPr>
        <p:sp>
          <p:nvSpPr>
            <p:cNvPr id="694382" name="Rectangle 110"/>
            <p:cNvSpPr>
              <a:spLocks noChangeArrowheads="1"/>
            </p:cNvSpPr>
            <p:nvPr/>
          </p:nvSpPr>
          <p:spPr bwMode="auto">
            <a:xfrm>
              <a:off x="1296" y="2640"/>
              <a:ext cx="640" cy="2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4383" name="Line 111"/>
            <p:cNvSpPr>
              <a:spLocks noChangeShapeType="1"/>
            </p:cNvSpPr>
            <p:nvPr/>
          </p:nvSpPr>
          <p:spPr bwMode="auto">
            <a:xfrm flipV="1">
              <a:off x="1296" y="2647"/>
              <a:ext cx="640" cy="19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694384" name="Rectangle 112"/>
          <p:cNvSpPr>
            <a:spLocks noChangeArrowheads="1"/>
          </p:cNvSpPr>
          <p:nvPr/>
        </p:nvSpPr>
        <p:spPr bwMode="auto">
          <a:xfrm>
            <a:off x="6612467" y="2603500"/>
            <a:ext cx="1383771" cy="2317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694385" name="Group 113"/>
          <p:cNvGrpSpPr>
            <a:grpSpLocks/>
          </p:cNvGrpSpPr>
          <p:nvPr/>
        </p:nvGrpSpPr>
        <p:grpSpPr bwMode="auto">
          <a:xfrm>
            <a:off x="2959100" y="2757487"/>
            <a:ext cx="977900" cy="420688"/>
            <a:chOff x="4536" y="1872"/>
            <a:chExt cx="616" cy="265"/>
          </a:xfrm>
        </p:grpSpPr>
        <p:sp>
          <p:nvSpPr>
            <p:cNvPr id="694386" name="Text Box 114"/>
            <p:cNvSpPr txBox="1">
              <a:spLocks noChangeArrowheads="1"/>
            </p:cNvSpPr>
            <p:nvPr/>
          </p:nvSpPr>
          <p:spPr bwMode="auto">
            <a:xfrm>
              <a:off x="4768" y="1890"/>
              <a:ext cx="384" cy="214"/>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a:solidFill>
                    <a:srgbClr val="0000FF"/>
                  </a:solidFill>
                  <a:latin typeface="Courier New" charset="0"/>
                </a:rPr>
                <a:t>'C'</a:t>
              </a:r>
            </a:p>
          </p:txBody>
        </p:sp>
        <p:sp>
          <p:nvSpPr>
            <p:cNvPr id="694387" name="Text Box 115"/>
            <p:cNvSpPr txBox="1">
              <a:spLocks noChangeArrowheads="1"/>
            </p:cNvSpPr>
            <p:nvPr/>
          </p:nvSpPr>
          <p:spPr bwMode="auto">
            <a:xfrm>
              <a:off x="4536" y="1872"/>
              <a:ext cx="384" cy="26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2400" b="0" dirty="0" err="1">
                  <a:solidFill>
                    <a:srgbClr val="0000FF"/>
                  </a:solidFill>
                  <a:latin typeface="Symbol" charset="2"/>
                  <a:sym typeface="Symbol" charset="2"/>
                </a:rPr>
                <a:t></a:t>
              </a:r>
              <a:endParaRPr lang="en-US" sz="2400" b="0" dirty="0">
                <a:solidFill>
                  <a:srgbClr val="0000FF"/>
                </a:solidFill>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6" fill="hold" nodeType="afterEffect">
                                  <p:stCondLst>
                                    <p:cond delay="0"/>
                                  </p:stCondLst>
                                  <p:childTnLst>
                                    <p:set>
                                      <p:cBhvr>
                                        <p:cTn id="6" dur="1" fill="hold">
                                          <p:stCondLst>
                                            <p:cond delay="0"/>
                                          </p:stCondLst>
                                        </p:cTn>
                                        <p:tgtEl>
                                          <p:spTgt spid="694358"/>
                                        </p:tgtEl>
                                        <p:attrNameLst>
                                          <p:attrName>style.visibility</p:attrName>
                                        </p:attrNameLst>
                                      </p:cBhvr>
                                      <p:to>
                                        <p:strVal val="visible"/>
                                      </p:to>
                                    </p:set>
                                    <p:anim calcmode="lin" valueType="num">
                                      <p:cBhvr additive="base">
                                        <p:cTn id="7" dur="500" fill="hold"/>
                                        <p:tgtEl>
                                          <p:spTgt spid="694358"/>
                                        </p:tgtEl>
                                        <p:attrNameLst>
                                          <p:attrName>ppt_x</p:attrName>
                                        </p:attrNameLst>
                                      </p:cBhvr>
                                      <p:tavLst>
                                        <p:tav tm="0">
                                          <p:val>
                                            <p:strVal val="1+#ppt_w/2"/>
                                          </p:val>
                                        </p:tav>
                                        <p:tav tm="100000">
                                          <p:val>
                                            <p:strVal val="#ppt_x"/>
                                          </p:val>
                                        </p:tav>
                                      </p:tavLst>
                                    </p:anim>
                                    <p:anim calcmode="lin" valueType="num">
                                      <p:cBhvr additive="base">
                                        <p:cTn id="8" dur="500" fill="hold"/>
                                        <p:tgtEl>
                                          <p:spTgt spid="69435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grpId="0" nodeType="afterEffect">
                                  <p:stCondLst>
                                    <p:cond delay="0"/>
                                  </p:stCondLst>
                                  <p:childTnLst>
                                    <p:set>
                                      <p:cBhvr>
                                        <p:cTn id="11" dur="1" fill="hold">
                                          <p:stCondLst>
                                            <p:cond delay="499"/>
                                          </p:stCondLst>
                                        </p:cTn>
                                        <p:tgtEl>
                                          <p:spTgt spid="694325">
                                            <p:txEl>
                                              <p:p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499"/>
                                          </p:stCondLst>
                                        </p:cTn>
                                        <p:tgtEl>
                                          <p:spTgt spid="694326"/>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499"/>
                                          </p:stCondLst>
                                        </p:cTn>
                                        <p:tgtEl>
                                          <p:spTgt spid="694372">
                                            <p:txEl>
                                              <p:pRg st="0" end="0"/>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499"/>
                                          </p:stCondLst>
                                        </p:cTn>
                                        <p:tgtEl>
                                          <p:spTgt spid="694373"/>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499"/>
                                          </p:stCondLst>
                                        </p:cTn>
                                        <p:tgtEl>
                                          <p:spTgt spid="694361"/>
                                        </p:tgtEl>
                                        <p:attrNameLst>
                                          <p:attrName>style.visibility</p:attrName>
                                        </p:attrNameLst>
                                      </p:cBhvr>
                                      <p:to>
                                        <p:strVal val="visible"/>
                                      </p:to>
                                    </p:set>
                                  </p:childTnLst>
                                  <p:subTnLst>
                                    <p:set>
                                      <p:cBhvr override="childStyle">
                                        <p:cTn dur="1" fill="hold" display="0" masterRel="nextClick" afterEffect="1"/>
                                        <p:tgtEl>
                                          <p:spTgt spid="694361"/>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694362"/>
                                        </p:tgtEl>
                                        <p:attrNameLst>
                                          <p:attrName>style.visibility</p:attrName>
                                        </p:attrNameLst>
                                      </p:cBhvr>
                                      <p:to>
                                        <p:strVal val="visible"/>
                                      </p:to>
                                    </p:set>
                                  </p:childTnLst>
                                  <p:subTnLst>
                                    <p:set>
                                      <p:cBhvr override="childStyle">
                                        <p:cTn dur="1" fill="hold" display="0" masterRel="nextClick" afterEffect="1"/>
                                        <p:tgtEl>
                                          <p:spTgt spid="694362"/>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499"/>
                                          </p:stCondLst>
                                        </p:cTn>
                                        <p:tgtEl>
                                          <p:spTgt spid="6943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943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499"/>
                                          </p:stCondLst>
                                        </p:cTn>
                                        <p:tgtEl>
                                          <p:spTgt spid="694331"/>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499"/>
                                          </p:stCondLst>
                                        </p:cTn>
                                        <p:tgtEl>
                                          <p:spTgt spid="694363"/>
                                        </p:tgtEl>
                                        <p:attrNameLst>
                                          <p:attrName>style.visibility</p:attrName>
                                        </p:attrNameLst>
                                      </p:cBhvr>
                                      <p:to>
                                        <p:strVal val="visible"/>
                                      </p:to>
                                    </p:set>
                                  </p:childTnLst>
                                  <p:subTnLst>
                                    <p:set>
                                      <p:cBhvr override="childStyle">
                                        <p:cTn dur="1" fill="hold" display="0" masterRel="nextClick" afterEffect="1"/>
                                        <p:tgtEl>
                                          <p:spTgt spid="694363"/>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694374"/>
                                        </p:tgtEl>
                                        <p:attrNameLst>
                                          <p:attrName>style.visibility</p:attrName>
                                        </p:attrNameLst>
                                      </p:cBhvr>
                                      <p:to>
                                        <p:strVal val="visible"/>
                                      </p:to>
                                    </p:se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499"/>
                                          </p:stCondLst>
                                        </p:cTn>
                                        <p:tgtEl>
                                          <p:spTgt spid="694364"/>
                                        </p:tgtEl>
                                        <p:attrNameLst>
                                          <p:attrName>style.visibility</p:attrName>
                                        </p:attrNameLst>
                                      </p:cBhvr>
                                      <p:to>
                                        <p:strVal val="visible"/>
                                      </p:to>
                                    </p:set>
                                  </p:childTnLst>
                                  <p:subTnLst>
                                    <p:set>
                                      <p:cBhvr override="childStyle">
                                        <p:cTn dur="1" fill="hold" display="0" masterRel="nextClick" afterEffect="1"/>
                                        <p:tgtEl>
                                          <p:spTgt spid="694364"/>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694381"/>
                                        </p:tgtEl>
                                        <p:attrNameLst>
                                          <p:attrName>style.visibility</p:attrName>
                                        </p:attrNameLst>
                                      </p:cBhvr>
                                      <p:to>
                                        <p:strVal val="visible"/>
                                      </p:to>
                                    </p:set>
                                  </p:childTnLst>
                                </p:cTn>
                              </p:par>
                              <p:par>
                                <p:cTn id="47" presetID="1" presetClass="exit" presetSubtype="0" fill="hold" nodeType="withEffect">
                                  <p:stCondLst>
                                    <p:cond delay="0"/>
                                  </p:stCondLst>
                                  <p:childTnLst>
                                    <p:set>
                                      <p:cBhvr>
                                        <p:cTn id="48" dur="1" fill="hold">
                                          <p:stCondLst>
                                            <p:cond delay="0"/>
                                          </p:stCondLst>
                                        </p:cTn>
                                        <p:tgtEl>
                                          <p:spTgt spid="694377"/>
                                        </p:tgtEl>
                                        <p:attrNameLst>
                                          <p:attrName>style.visibility</p:attrName>
                                        </p:attrNameLst>
                                      </p:cBhvr>
                                      <p:to>
                                        <p:strVal val="hidden"/>
                                      </p:to>
                                    </p:set>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499"/>
                                          </p:stCondLst>
                                        </p:cTn>
                                        <p:tgtEl>
                                          <p:spTgt spid="694365"/>
                                        </p:tgtEl>
                                        <p:attrNameLst>
                                          <p:attrName>style.visibility</p:attrName>
                                        </p:attrNameLst>
                                      </p:cBhvr>
                                      <p:to>
                                        <p:strVal val="visible"/>
                                      </p:to>
                                    </p:set>
                                  </p:childTnLst>
                                  <p:subTnLst>
                                    <p:set>
                                      <p:cBhvr override="childStyle">
                                        <p:cTn dur="1" fill="hold" display="0" masterRel="nextClick" afterEffect="1"/>
                                        <p:tgtEl>
                                          <p:spTgt spid="694365"/>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694384"/>
                                        </p:tgtEl>
                                        <p:attrNameLst>
                                          <p:attrName>style.visibility</p:attrName>
                                        </p:attrNameLst>
                                      </p:cBhvr>
                                      <p:to>
                                        <p:strVal val="visible"/>
                                      </p:to>
                                    </p:set>
                                  </p:childTnLst>
                                  <p:subTnLst>
                                    <p:set>
                                      <p:cBhvr override="childStyle">
                                        <p:cTn dur="1" fill="hold" display="0" masterRel="nextClick" afterEffect="1"/>
                                        <p:tgtEl>
                                          <p:spTgt spid="694384"/>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499"/>
                                          </p:stCondLst>
                                        </p:cTn>
                                        <p:tgtEl>
                                          <p:spTgt spid="694378"/>
                                        </p:tgtEl>
                                        <p:attrNameLst>
                                          <p:attrName>style.visibility</p:attrName>
                                        </p:attrNameLst>
                                      </p:cBhvr>
                                      <p:to>
                                        <p:strVal val="visible"/>
                                      </p:to>
                                    </p:set>
                                  </p:childTnLst>
                                </p:cTn>
                              </p:par>
                            </p:childTnLst>
                          </p:cTn>
                        </p:par>
                        <p:par>
                          <p:cTn id="60" fill="hold">
                            <p:stCondLst>
                              <p:cond delay="500"/>
                            </p:stCondLst>
                            <p:childTnLst>
                              <p:par>
                                <p:cTn id="61" presetID="1" presetClass="exit" presetSubtype="0" fill="hold" nodeType="afterEffect">
                                  <p:stCondLst>
                                    <p:cond delay="0"/>
                                  </p:stCondLst>
                                  <p:childTnLst>
                                    <p:set>
                                      <p:cBhvr>
                                        <p:cTn id="62" dur="1" fill="hold">
                                          <p:stCondLst>
                                            <p:cond delay="0"/>
                                          </p:stCondLst>
                                        </p:cTn>
                                        <p:tgtEl>
                                          <p:spTgt spid="694311"/>
                                        </p:tgtEl>
                                        <p:attrNameLst>
                                          <p:attrName>style.visibility</p:attrName>
                                        </p:attrNameLst>
                                      </p:cBhvr>
                                      <p:to>
                                        <p:strVal val="hidden"/>
                                      </p:to>
                                    </p:set>
                                  </p:childTnLst>
                                </p:cTn>
                              </p:par>
                            </p:childTnLst>
                          </p:cTn>
                        </p:par>
                        <p:par>
                          <p:cTn id="63" fill="hold">
                            <p:stCondLst>
                              <p:cond delay="500"/>
                            </p:stCondLst>
                            <p:childTnLst>
                              <p:par>
                                <p:cTn id="64" presetID="1" presetClass="entr" presetSubtype="0" fill="hold" grpId="0" nodeType="afterEffect">
                                  <p:stCondLst>
                                    <p:cond delay="0"/>
                                  </p:stCondLst>
                                  <p:childTnLst>
                                    <p:set>
                                      <p:cBhvr>
                                        <p:cTn id="65" dur="1" fill="hold">
                                          <p:stCondLst>
                                            <p:cond delay="499"/>
                                          </p:stCondLst>
                                        </p:cTn>
                                        <p:tgtEl>
                                          <p:spTgt spid="694366"/>
                                        </p:tgtEl>
                                        <p:attrNameLst>
                                          <p:attrName>style.visibility</p:attrName>
                                        </p:attrNameLst>
                                      </p:cBhvr>
                                      <p:to>
                                        <p:strVal val="visible"/>
                                      </p:to>
                                    </p:set>
                                  </p:childTnLst>
                                  <p:subTnLst>
                                    <p:set>
                                      <p:cBhvr override="childStyle">
                                        <p:cTn dur="1" fill="hold" display="0" masterRel="nextClick" afterEffect="1"/>
                                        <p:tgtEl>
                                          <p:spTgt spid="694366"/>
                                        </p:tgtEl>
                                        <p:attrNameLst>
                                          <p:attrName>style.visibility</p:attrName>
                                        </p:attrNameLst>
                                      </p:cBhvr>
                                      <p:to>
                                        <p:strVal val="hidden"/>
                                      </p:to>
                                    </p:set>
                                  </p:subTnLst>
                                </p:cTn>
                              </p:par>
                            </p:childTnLst>
                          </p:cTn>
                        </p:par>
                      </p:childTnLst>
                    </p:cTn>
                  </p:par>
                  <p:par>
                    <p:cTn id="66" fill="hold">
                      <p:stCondLst>
                        <p:cond delay="indefinite"/>
                      </p:stCondLst>
                      <p:childTnLst>
                        <p:par>
                          <p:cTn id="67" fill="hold">
                            <p:stCondLst>
                              <p:cond delay="0"/>
                            </p:stCondLst>
                            <p:childTnLst>
                              <p:par>
                                <p:cTn id="68" presetID="1" presetClass="exit" presetSubtype="0" fill="hold" nodeType="clickEffect">
                                  <p:stCondLst>
                                    <p:cond delay="0"/>
                                  </p:stCondLst>
                                  <p:childTnLst>
                                    <p:set>
                                      <p:cBhvr>
                                        <p:cTn id="69" dur="1" fill="hold">
                                          <p:stCondLst>
                                            <p:cond delay="0"/>
                                          </p:stCondLst>
                                        </p:cTn>
                                        <p:tgtEl>
                                          <p:spTgt spid="694320"/>
                                        </p:tgtEl>
                                        <p:attrNameLst>
                                          <p:attrName>style.visibility</p:attrName>
                                        </p:attrNameLst>
                                      </p:cBhvr>
                                      <p:to>
                                        <p:strVal val="hidden"/>
                                      </p:to>
                                    </p:set>
                                  </p:childTnLst>
                                </p:cTn>
                              </p:par>
                            </p:childTnLst>
                          </p:cTn>
                        </p:par>
                        <p:par>
                          <p:cTn id="70" fill="hold">
                            <p:stCondLst>
                              <p:cond delay="0"/>
                            </p:stCondLst>
                            <p:childTnLst>
                              <p:par>
                                <p:cTn id="71" presetID="1" presetClass="entr" presetSubtype="0" fill="hold" grpId="0" nodeType="afterEffect">
                                  <p:stCondLst>
                                    <p:cond delay="0"/>
                                  </p:stCondLst>
                                  <p:childTnLst>
                                    <p:set>
                                      <p:cBhvr>
                                        <p:cTn id="72" dur="1" fill="hold">
                                          <p:stCondLst>
                                            <p:cond delay="0"/>
                                          </p:stCondLst>
                                        </p:cTn>
                                        <p:tgtEl>
                                          <p:spTgt spid="694367"/>
                                        </p:tgtEl>
                                        <p:attrNameLst>
                                          <p:attrName>style.visibility</p:attrName>
                                        </p:attrNameLst>
                                      </p:cBhvr>
                                      <p:to>
                                        <p:strVal val="visible"/>
                                      </p:to>
                                    </p:set>
                                  </p:childTnLst>
                                  <p:subTnLst>
                                    <p:set>
                                      <p:cBhvr override="childStyle">
                                        <p:cTn dur="1" fill="hold" display="0" masterRel="nextClick" afterEffect="1"/>
                                        <p:tgtEl>
                                          <p:spTgt spid="694367"/>
                                        </p:tgtEl>
                                        <p:attrNameLst>
                                          <p:attrName>style.visibility</p:attrName>
                                        </p:attrNameLst>
                                      </p:cBhvr>
                                      <p:to>
                                        <p:strVal val="hidden"/>
                                      </p:to>
                                    </p:set>
                                  </p:sub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694327"/>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694331"/>
                                        </p:tgtEl>
                                        <p:attrNameLst>
                                          <p:attrName>style.visibility</p:attrName>
                                        </p:attrNameLst>
                                      </p:cBhvr>
                                      <p:to>
                                        <p:strVal val="hidden"/>
                                      </p:to>
                                    </p:set>
                                  </p:childTnLst>
                                </p:cTn>
                              </p:par>
                              <p:par>
                                <p:cTn id="79" presetID="1" presetClass="exit" presetSubtype="0" fill="hold" grpId="0" nodeType="withEffect">
                                  <p:stCondLst>
                                    <p:cond delay="0"/>
                                  </p:stCondLst>
                                  <p:childTnLst>
                                    <p:set>
                                      <p:cBhvr>
                                        <p:cTn id="80" dur="1" fill="hold">
                                          <p:stCondLst>
                                            <p:cond delay="0"/>
                                          </p:stCondLst>
                                        </p:cTn>
                                        <p:tgtEl>
                                          <p:spTgt spid="694308"/>
                                        </p:tgtEl>
                                        <p:attrNameLst>
                                          <p:attrName>style.visibility</p:attrName>
                                        </p:attrNameLst>
                                      </p:cBhvr>
                                      <p:to>
                                        <p:strVal val="hidden"/>
                                      </p:to>
                                    </p:set>
                                  </p:childTnLst>
                                </p:cTn>
                              </p:par>
                              <p:par>
                                <p:cTn id="81" presetID="1" presetClass="exit" presetSubtype="0" fill="hold" grpId="0" nodeType="withEffect">
                                  <p:stCondLst>
                                    <p:cond delay="0"/>
                                  </p:stCondLst>
                                  <p:childTnLst>
                                    <p:set>
                                      <p:cBhvr>
                                        <p:cTn id="82" dur="1" fill="hold">
                                          <p:stCondLst>
                                            <p:cond delay="0"/>
                                          </p:stCondLst>
                                        </p:cTn>
                                        <p:tgtEl>
                                          <p:spTgt spid="694313"/>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694314"/>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694276"/>
                                        </p:tgtEl>
                                        <p:attrNameLst>
                                          <p:attrName>style.visibility</p:attrName>
                                        </p:attrNameLst>
                                      </p:cBhvr>
                                      <p:to>
                                        <p:strVal val="hidden"/>
                                      </p:to>
                                    </p:set>
                                  </p:childTnLst>
                                </p:cTn>
                              </p:par>
                              <p:par>
                                <p:cTn id="87" presetID="1" presetClass="exit" presetSubtype="0" fill="hold" grpId="0" nodeType="withEffect">
                                  <p:stCondLst>
                                    <p:cond delay="0"/>
                                  </p:stCondLst>
                                  <p:childTnLst>
                                    <p:set>
                                      <p:cBhvr>
                                        <p:cTn id="88" dur="1" fill="hold">
                                          <p:stCondLst>
                                            <p:cond delay="0"/>
                                          </p:stCondLst>
                                        </p:cTn>
                                        <p:tgtEl>
                                          <p:spTgt spid="694275"/>
                                        </p:tgtEl>
                                        <p:attrNameLst>
                                          <p:attrName>style.visibility</p:attrName>
                                        </p:attrNameLst>
                                      </p:cBhvr>
                                      <p:to>
                                        <p:strVal val="hidden"/>
                                      </p:to>
                                    </p:set>
                                  </p:childTnLst>
                                </p:cTn>
                              </p:par>
                              <p:par>
                                <p:cTn id="89" presetID="1" presetClass="exit" presetSubtype="0" fill="hold" grpId="0" nodeType="withEffect">
                                  <p:stCondLst>
                                    <p:cond delay="0"/>
                                  </p:stCondLst>
                                  <p:childTnLst>
                                    <p:set>
                                      <p:cBhvr>
                                        <p:cTn id="90" dur="1" fill="hold">
                                          <p:stCondLst>
                                            <p:cond delay="0"/>
                                          </p:stCondLst>
                                        </p:cTn>
                                        <p:tgtEl>
                                          <p:spTgt spid="694309"/>
                                        </p:tgtEl>
                                        <p:attrNameLst>
                                          <p:attrName>style.visibility</p:attrName>
                                        </p:attrNameLst>
                                      </p:cBhvr>
                                      <p:to>
                                        <p:strVal val="hidden"/>
                                      </p:to>
                                    </p:set>
                                  </p:childTnLst>
                                </p:cTn>
                              </p:par>
                            </p:childTnLst>
                          </p:cTn>
                        </p:par>
                        <p:par>
                          <p:cTn id="91" fill="hold">
                            <p:stCondLst>
                              <p:cond delay="0"/>
                            </p:stCondLst>
                            <p:childTnLst>
                              <p:par>
                                <p:cTn id="92" presetID="1" presetClass="entr" presetSubtype="0" fill="hold" grpId="0" nodeType="afterEffect">
                                  <p:stCondLst>
                                    <p:cond delay="0"/>
                                  </p:stCondLst>
                                  <p:childTnLst>
                                    <p:set>
                                      <p:cBhvr>
                                        <p:cTn id="93" dur="1" fill="hold">
                                          <p:stCondLst>
                                            <p:cond delay="499"/>
                                          </p:stCondLst>
                                        </p:cTn>
                                        <p:tgtEl>
                                          <p:spTgt spid="694368"/>
                                        </p:tgtEl>
                                        <p:attrNameLst>
                                          <p:attrName>style.visibility</p:attrName>
                                        </p:attrNameLst>
                                      </p:cBhvr>
                                      <p:to>
                                        <p:strVal val="visible"/>
                                      </p:to>
                                    </p:set>
                                  </p:childTnLst>
                                  <p:subTnLst>
                                    <p:set>
                                      <p:cBhvr override="childStyle">
                                        <p:cTn dur="1" fill="hold" display="0" masterRel="nextClick" afterEffect="1"/>
                                        <p:tgtEl>
                                          <p:spTgt spid="694368"/>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53" presetClass="exit" presetSubtype="0" fill="hold" nodeType="clickEffect">
                                  <p:stCondLst>
                                    <p:cond delay="0"/>
                                  </p:stCondLst>
                                  <p:childTnLst>
                                    <p:anim calcmode="lin" valueType="num">
                                      <p:cBhvr>
                                        <p:cTn id="97" dur="500"/>
                                        <p:tgtEl>
                                          <p:spTgt spid="694358"/>
                                        </p:tgtEl>
                                        <p:attrNameLst>
                                          <p:attrName>ppt_w</p:attrName>
                                        </p:attrNameLst>
                                      </p:cBhvr>
                                      <p:tavLst>
                                        <p:tav tm="0">
                                          <p:val>
                                            <p:strVal val="ppt_w"/>
                                          </p:val>
                                        </p:tav>
                                        <p:tav tm="100000">
                                          <p:val>
                                            <p:fltVal val="0"/>
                                          </p:val>
                                        </p:tav>
                                      </p:tavLst>
                                    </p:anim>
                                    <p:anim calcmode="lin" valueType="num">
                                      <p:cBhvr>
                                        <p:cTn id="98" dur="500"/>
                                        <p:tgtEl>
                                          <p:spTgt spid="694358"/>
                                        </p:tgtEl>
                                        <p:attrNameLst>
                                          <p:attrName>ppt_h</p:attrName>
                                        </p:attrNameLst>
                                      </p:cBhvr>
                                      <p:tavLst>
                                        <p:tav tm="0">
                                          <p:val>
                                            <p:strVal val="ppt_h"/>
                                          </p:val>
                                        </p:tav>
                                        <p:tav tm="100000">
                                          <p:val>
                                            <p:fltVal val="0"/>
                                          </p:val>
                                        </p:tav>
                                      </p:tavLst>
                                    </p:anim>
                                    <p:animEffect transition="out" filter="fade">
                                      <p:cBhvr>
                                        <p:cTn id="99" dur="500"/>
                                        <p:tgtEl>
                                          <p:spTgt spid="694358"/>
                                        </p:tgtEl>
                                      </p:cBhvr>
                                    </p:animEffect>
                                    <p:set>
                                      <p:cBhvr>
                                        <p:cTn id="100" dur="1" fill="hold">
                                          <p:stCondLst>
                                            <p:cond delay="499"/>
                                          </p:stCondLst>
                                        </p:cTn>
                                        <p:tgtEl>
                                          <p:spTgt spid="694358"/>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694325">
                                            <p:txEl>
                                              <p:pRg st="0" end="0"/>
                                            </p:txEl>
                                          </p:spTgt>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694326"/>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694328"/>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694372">
                                            <p:txEl>
                                              <p:pRg st="0" end="0"/>
                                            </p:txEl>
                                          </p:spTgt>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694373"/>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694374"/>
                                        </p:tgtEl>
                                        <p:attrNameLst>
                                          <p:attrName>style.visibility</p:attrName>
                                        </p:attrNameLst>
                                      </p:cBhvr>
                                      <p:to>
                                        <p:strVal val="hidden"/>
                                      </p:to>
                                    </p:set>
                                  </p:childTnLst>
                                </p:cTn>
                              </p:par>
                            </p:childTnLst>
                          </p:cTn>
                        </p:par>
                        <p:par>
                          <p:cTn id="113" fill="hold">
                            <p:stCondLst>
                              <p:cond delay="500"/>
                            </p:stCondLst>
                            <p:childTnLst>
                              <p:par>
                                <p:cTn id="114" presetID="1" presetClass="exit" presetSubtype="0" fill="hold" grpId="0" nodeType="afterEffect">
                                  <p:stCondLst>
                                    <p:cond delay="0"/>
                                  </p:stCondLst>
                                  <p:childTnLst>
                                    <p:set>
                                      <p:cBhvr>
                                        <p:cTn id="115" dur="1" fill="hold">
                                          <p:stCondLst>
                                            <p:cond delay="0"/>
                                          </p:stCondLst>
                                        </p:cTn>
                                        <p:tgtEl>
                                          <p:spTgt spid="694324"/>
                                        </p:tgtEl>
                                        <p:attrNameLst>
                                          <p:attrName>style.visibility</p:attrName>
                                        </p:attrNameLst>
                                      </p:cBhvr>
                                      <p:to>
                                        <p:strVal val="hidden"/>
                                      </p:to>
                                    </p:set>
                                  </p:childTnLst>
                                </p:cTn>
                              </p:par>
                            </p:childTnLst>
                          </p:cTn>
                        </p:par>
                        <p:par>
                          <p:cTn id="116" fill="hold">
                            <p:stCondLst>
                              <p:cond delay="500"/>
                            </p:stCondLst>
                            <p:childTnLst>
                              <p:par>
                                <p:cTn id="117" presetID="1" presetClass="entr" presetSubtype="0" fill="hold" nodeType="afterEffect">
                                  <p:stCondLst>
                                    <p:cond delay="0"/>
                                  </p:stCondLst>
                                  <p:childTnLst>
                                    <p:set>
                                      <p:cBhvr>
                                        <p:cTn id="118" dur="1" fill="hold">
                                          <p:stCondLst>
                                            <p:cond delay="499"/>
                                          </p:stCondLst>
                                        </p:cTn>
                                        <p:tgtEl>
                                          <p:spTgt spid="6943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4275" grpId="0" animBg="1"/>
      <p:bldP spid="694308" grpId="0" animBg="1"/>
      <p:bldP spid="694309" grpId="0"/>
      <p:bldP spid="694313" grpId="0" animBg="1"/>
      <p:bldP spid="694324" grpId="0"/>
      <p:bldP spid="694325" grpId="0" build="p" autoUpdateAnimBg="0"/>
      <p:bldP spid="694326" grpId="0" animBg="1"/>
      <p:bldP spid="694326" grpId="1" animBg="1"/>
      <p:bldP spid="694327" grpId="0" animBg="1"/>
      <p:bldP spid="694327" grpId="1" animBg="1"/>
      <p:bldP spid="694361" grpId="0" animBg="1"/>
      <p:bldP spid="694362" grpId="0" animBg="1"/>
      <p:bldP spid="694363" grpId="0" animBg="1"/>
      <p:bldP spid="694364" grpId="0" animBg="1"/>
      <p:bldP spid="694365" grpId="0" animBg="1"/>
      <p:bldP spid="694366" grpId="0" animBg="1"/>
      <p:bldP spid="694367" grpId="0" animBg="1"/>
      <p:bldP spid="694368" grpId="0" animBg="1"/>
      <p:bldP spid="694372" grpId="0" build="p" autoUpdateAnimBg="0"/>
      <p:bldP spid="694373" grpId="0" animBg="1"/>
      <p:bldP spid="694373" grpId="1" animBg="1"/>
      <p:bldP spid="694384"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96323" name="Text Box 3"/>
          <p:cNvSpPr txBox="1">
            <a:spLocks noChangeArrowheads="1"/>
          </p:cNvSpPr>
          <p:nvPr/>
        </p:nvSpPr>
        <p:spPr bwMode="auto">
          <a:xfrm>
            <a:off x="342900" y="1188720"/>
            <a:ext cx="8440738" cy="519270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constructor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must create an empty linked list and then</a:t>
            </a:r>
          </a:p>
          <a:p>
            <a:pPr>
              <a:lnSpc>
                <a:spcPct val="90000"/>
              </a:lnSpc>
            </a:pPr>
            <a:r>
              <a:rPr lang="en-US" dirty="0" smtClean="0">
                <a:solidFill>
                  <a:srgbClr val="0000FF"/>
                </a:solidFill>
                <a:latin typeface="Courier New" charset="0"/>
              </a:rPr>
              <a:t> * initialize the fields of the object.</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head = tail = NULL;</a:t>
            </a:r>
          </a:p>
          <a:p>
            <a:pPr>
              <a:lnSpc>
                <a:spcPct val="90000"/>
              </a:lnSpc>
            </a:pPr>
            <a:r>
              <a:rPr lang="en-US" dirty="0" smtClean="0">
                <a:latin typeface="Courier New" charset="0"/>
              </a:rPr>
              <a:t>   count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destructor frees any memory that is allocated by the implementation.</a:t>
            </a:r>
          </a:p>
          <a:p>
            <a:pPr>
              <a:lnSpc>
                <a:spcPct val="90000"/>
              </a:lnSpc>
            </a:pPr>
            <a:r>
              <a:rPr lang="en-US" dirty="0" smtClean="0">
                <a:solidFill>
                  <a:srgbClr val="0000FF"/>
                </a:solidFill>
                <a:latin typeface="Courier New" charset="0"/>
              </a:rPr>
              <a:t> * Freeing this memory guarantees the client that the queue abstraction</a:t>
            </a:r>
          </a:p>
          <a:p>
            <a:pPr>
              <a:lnSpc>
                <a:spcPct val="90000"/>
              </a:lnSpc>
            </a:pPr>
            <a:r>
              <a:rPr lang="en-US" dirty="0" smtClean="0">
                <a:solidFill>
                  <a:srgbClr val="0000FF"/>
                </a:solidFill>
                <a:latin typeface="Courier New" charset="0"/>
              </a:rPr>
              <a:t> * will not "leak memory" in the process of running an application.</a:t>
            </a:r>
          </a:p>
          <a:p>
            <a:pPr>
              <a:lnSpc>
                <a:spcPct val="90000"/>
              </a:lnSpc>
            </a:pPr>
            <a:r>
              <a:rPr lang="en-US" dirty="0" smtClean="0">
                <a:solidFill>
                  <a:srgbClr val="0000FF"/>
                </a:solidFill>
                <a:latin typeface="Courier New" charset="0"/>
              </a:rPr>
              <a:t> * Because clear frees each element it processes, this implementation</a:t>
            </a:r>
          </a:p>
          <a:p>
            <a:pPr>
              <a:lnSpc>
                <a:spcPct val="90000"/>
              </a:lnSpc>
            </a:pPr>
            <a:r>
              <a:rPr lang="en-US" dirty="0" smtClean="0">
                <a:solidFill>
                  <a:srgbClr val="0000FF"/>
                </a:solidFill>
                <a:latin typeface="Courier New" charset="0"/>
              </a:rPr>
              <a:t> * of the destructor simply calls that method.</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clear();</a:t>
            </a:r>
          </a:p>
          <a:p>
            <a:pPr>
              <a:lnSpc>
                <a:spcPct val="90000"/>
              </a:lnSpc>
            </a:pPr>
            <a:r>
              <a:rPr lang="en-US" dirty="0" smtClean="0">
                <a:latin typeface="Courier New" charset="0"/>
              </a:rPr>
              <a:t>}</a:t>
            </a:r>
            <a:endParaRPr lang="en-US" dirty="0">
              <a:latin typeface="Courier New" charset="0"/>
            </a:endParaRPr>
          </a:p>
        </p:txBody>
      </p:sp>
      <p:sp>
        <p:nvSpPr>
          <p:cNvPr id="696324"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96325"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96326"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Code for the Linked-List Queue</a:t>
            </a:r>
          </a:p>
        </p:txBody>
      </p:sp>
      <p:sp>
        <p:nvSpPr>
          <p:cNvPr id="69632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041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0419" name="Text Box 3"/>
          <p:cNvSpPr txBox="1">
            <a:spLocks noChangeArrowheads="1"/>
          </p:cNvSpPr>
          <p:nvPr/>
        </p:nvSpPr>
        <p:spPr bwMode="auto">
          <a:xfrm>
            <a:off x="350838" y="1188720"/>
            <a:ext cx="8440737" cy="5192704"/>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constructor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constructor must create an empty linked list and then</a:t>
            </a:r>
          </a:p>
          <a:p>
            <a:pPr>
              <a:lnSpc>
                <a:spcPct val="90000"/>
              </a:lnSpc>
            </a:pPr>
            <a:r>
              <a:rPr lang="en-US" dirty="0" smtClean="0">
                <a:solidFill>
                  <a:srgbClr val="0000FF"/>
                </a:solidFill>
                <a:latin typeface="Courier New" charset="0"/>
              </a:rPr>
              <a:t> * initialize the fields of the object.</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head = tail = NULL;</a:t>
            </a:r>
          </a:p>
          <a:p>
            <a:pPr>
              <a:lnSpc>
                <a:spcPct val="90000"/>
              </a:lnSpc>
            </a:pPr>
            <a:r>
              <a:rPr lang="en-US" dirty="0" smtClean="0">
                <a:latin typeface="Courier New" charset="0"/>
              </a:rPr>
              <a:t>   count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~Queue destructor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 destructor frees any memory that is allocated by the implementation.</a:t>
            </a:r>
          </a:p>
          <a:p>
            <a:pPr>
              <a:lnSpc>
                <a:spcPct val="90000"/>
              </a:lnSpc>
            </a:pPr>
            <a:r>
              <a:rPr lang="en-US" dirty="0" smtClean="0">
                <a:solidFill>
                  <a:srgbClr val="0000FF"/>
                </a:solidFill>
                <a:latin typeface="Courier New" charset="0"/>
              </a:rPr>
              <a:t> * Freeing this memory guarantees the client that the queue abstraction</a:t>
            </a:r>
          </a:p>
          <a:p>
            <a:pPr>
              <a:lnSpc>
                <a:spcPct val="90000"/>
              </a:lnSpc>
            </a:pPr>
            <a:r>
              <a:rPr lang="en-US" dirty="0" smtClean="0">
                <a:solidFill>
                  <a:srgbClr val="0000FF"/>
                </a:solidFill>
                <a:latin typeface="Courier New" charset="0"/>
              </a:rPr>
              <a:t> * will not "leak memory" in the process of running an application.</a:t>
            </a:r>
          </a:p>
          <a:p>
            <a:pPr>
              <a:lnSpc>
                <a:spcPct val="90000"/>
              </a:lnSpc>
            </a:pPr>
            <a:r>
              <a:rPr lang="en-US" dirty="0" smtClean="0">
                <a:solidFill>
                  <a:srgbClr val="0000FF"/>
                </a:solidFill>
                <a:latin typeface="Courier New" charset="0"/>
              </a:rPr>
              <a:t> * Because clear frees each element it processes, this implementation</a:t>
            </a:r>
          </a:p>
          <a:p>
            <a:pPr>
              <a:lnSpc>
                <a:spcPct val="90000"/>
              </a:lnSpc>
            </a:pPr>
            <a:r>
              <a:rPr lang="en-US" dirty="0" smtClean="0">
                <a:solidFill>
                  <a:srgbClr val="0000FF"/>
                </a:solidFill>
                <a:latin typeface="Courier New" charset="0"/>
              </a:rPr>
              <a:t> * of the destructor simply calls that method.</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Queue&lt;</a:t>
            </a:r>
            <a:r>
              <a:rPr lang="en-US" dirty="0" err="1" smtClean="0">
                <a:latin typeface="Courier New" charset="0"/>
              </a:rPr>
              <a:t>ValueType</a:t>
            </a:r>
            <a:r>
              <a:rPr lang="en-US" dirty="0" smtClean="0">
                <a:latin typeface="Courier New" charset="0"/>
              </a:rPr>
              <a:t>&gt;::~Queue() {</a:t>
            </a:r>
          </a:p>
          <a:p>
            <a:pPr>
              <a:lnSpc>
                <a:spcPct val="90000"/>
              </a:lnSpc>
            </a:pPr>
            <a:r>
              <a:rPr lang="en-US" dirty="0" smtClean="0">
                <a:latin typeface="Courier New" charset="0"/>
              </a:rPr>
              <a:t>   clear();</a:t>
            </a:r>
          </a:p>
          <a:p>
            <a:pPr>
              <a:lnSpc>
                <a:spcPct val="90000"/>
              </a:lnSpc>
            </a:pPr>
            <a:r>
              <a:rPr lang="en-US" dirty="0" smtClean="0">
                <a:latin typeface="Courier New" charset="0"/>
              </a:rPr>
              <a:t>}</a:t>
            </a:r>
            <a:endParaRPr lang="en-US" dirty="0">
              <a:latin typeface="Courier New" charset="0"/>
            </a:endParaRPr>
          </a:p>
        </p:txBody>
      </p:sp>
      <p:grpSp>
        <p:nvGrpSpPr>
          <p:cNvPr id="700420" name="Group 4"/>
          <p:cNvGrpSpPr>
            <a:grpSpLocks/>
          </p:cNvGrpSpPr>
          <p:nvPr/>
        </p:nvGrpSpPr>
        <p:grpSpPr bwMode="auto">
          <a:xfrm>
            <a:off x="347556" y="1189038"/>
            <a:ext cx="8494713" cy="5257800"/>
            <a:chOff x="235" y="749"/>
            <a:chExt cx="5280" cy="3312"/>
          </a:xfrm>
        </p:grpSpPr>
        <p:sp>
          <p:nvSpPr>
            <p:cNvPr id="700421" name="Rectangle 5"/>
            <p:cNvSpPr>
              <a:spLocks noChangeArrowheads="1"/>
            </p:cNvSpPr>
            <p:nvPr/>
          </p:nvSpPr>
          <p:spPr bwMode="auto">
            <a:xfrm>
              <a:off x="235" y="749"/>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0422" name="Text Box 6"/>
            <p:cNvSpPr txBox="1">
              <a:spLocks noChangeArrowheads="1"/>
            </p:cNvSpPr>
            <p:nvPr/>
          </p:nvSpPr>
          <p:spPr bwMode="auto">
            <a:xfrm>
              <a:off x="235" y="749"/>
              <a:ext cx="5261" cy="274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size, </a:t>
              </a:r>
              <a:r>
                <a:rPr lang="en-US" dirty="0" err="1">
                  <a:solidFill>
                    <a:srgbClr val="0000FF"/>
                  </a:solidFill>
                  <a:latin typeface="Courier New" charset="0"/>
                </a:rPr>
                <a:t>isEmpty</a:t>
              </a:r>
              <a:r>
                <a:rPr lang="en-US" dirty="0">
                  <a:solidFill>
                    <a:srgbClr val="0000FF"/>
                  </a:solidFill>
                  <a:latin typeface="Courier New" charset="0"/>
                </a:rPr>
                <a:t>, clear</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These implementations should be self-explanatory.</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err="1">
                  <a:latin typeface="Courier New" charset="0"/>
                </a:rPr>
                <a:t>int</a:t>
              </a:r>
              <a:r>
                <a:rPr lang="en-US" dirty="0">
                  <a:latin typeface="Courier New" charset="0"/>
                </a:rPr>
                <a:t>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::size() {</a:t>
              </a:r>
            </a:p>
            <a:p>
              <a:pPr>
                <a:lnSpc>
                  <a:spcPct val="90000"/>
                </a:lnSpc>
              </a:pPr>
              <a:r>
                <a:rPr lang="en-US" dirty="0">
                  <a:latin typeface="Courier New" charset="0"/>
                </a:rPr>
                <a:t>   return count;</a:t>
              </a: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err="1">
                  <a:latin typeface="Courier New" charset="0"/>
                </a:rPr>
                <a:t>bool</a:t>
              </a:r>
              <a:r>
                <a:rPr lang="en-US" dirty="0">
                  <a:latin typeface="Courier New" charset="0"/>
                </a:rPr>
                <a:t>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isEmpty</a:t>
              </a:r>
              <a:r>
                <a:rPr lang="en-US" dirty="0">
                  <a:latin typeface="Courier New" charset="0"/>
                </a:rPr>
                <a:t>() {</a:t>
              </a:r>
            </a:p>
            <a:p>
              <a:pPr>
                <a:lnSpc>
                  <a:spcPct val="90000"/>
                </a:lnSpc>
              </a:pPr>
              <a:r>
                <a:rPr lang="en-US" dirty="0">
                  <a:latin typeface="Courier New" charset="0"/>
                </a:rPr>
                <a:t>   return count == 0;</a:t>
              </a: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a:latin typeface="Courier New" charset="0"/>
                </a:rPr>
                <a:t>void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::clear() {</a:t>
              </a:r>
            </a:p>
            <a:p>
              <a:pPr>
                <a:lnSpc>
                  <a:spcPct val="90000"/>
                </a:lnSpc>
              </a:pPr>
              <a:r>
                <a:rPr lang="en-US" dirty="0">
                  <a:latin typeface="Courier New" charset="0"/>
                </a:rPr>
                <a:t>   while (count &gt; 0) {</a:t>
              </a:r>
            </a:p>
            <a:p>
              <a:pPr>
                <a:lnSpc>
                  <a:spcPct val="90000"/>
                </a:lnSpc>
              </a:pPr>
              <a:r>
                <a:rPr lang="en-US" dirty="0">
                  <a:latin typeface="Courier New" charset="0"/>
                </a:rPr>
                <a:t>      </a:t>
              </a:r>
              <a:r>
                <a:rPr lang="en-US" dirty="0" err="1">
                  <a:latin typeface="Courier New" charset="0"/>
                </a:rPr>
                <a:t>dequeue</a:t>
              </a:r>
              <a:r>
                <a:rPr lang="en-US" dirty="0">
                  <a:latin typeface="Courier New" charset="0"/>
                </a:rPr>
                <a:t>();</a:t>
              </a:r>
            </a:p>
            <a:p>
              <a:pPr>
                <a:lnSpc>
                  <a:spcPct val="90000"/>
                </a:lnSpc>
              </a:pPr>
              <a:r>
                <a:rPr lang="en-US" dirty="0">
                  <a:latin typeface="Courier New" charset="0"/>
                </a:rPr>
                <a:t>   }</a:t>
              </a:r>
            </a:p>
            <a:p>
              <a:pPr>
                <a:lnSpc>
                  <a:spcPct val="90000"/>
                </a:lnSpc>
              </a:pPr>
              <a:r>
                <a:rPr lang="en-US" dirty="0">
                  <a:latin typeface="Courier New" charset="0"/>
                </a:rPr>
                <a:t>}</a:t>
              </a:r>
            </a:p>
          </p:txBody>
        </p:sp>
      </p:grpSp>
      <p:sp>
        <p:nvSpPr>
          <p:cNvPr id="700423"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0424"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0425"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Linked-List Queue</a:t>
            </a:r>
          </a:p>
        </p:txBody>
      </p:sp>
      <p:sp>
        <p:nvSpPr>
          <p:cNvPr id="70042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0419"/>
                                        </p:tgtEl>
                                        <p:attrNameLst>
                                          <p:attrName>ppt_x</p:attrName>
                                        </p:attrNameLst>
                                      </p:cBhvr>
                                      <p:tavLst>
                                        <p:tav tm="0">
                                          <p:val>
                                            <p:strVal val="ppt_x"/>
                                          </p:val>
                                        </p:tav>
                                        <p:tav tm="100000">
                                          <p:val>
                                            <p:strVal val="ppt_x"/>
                                          </p:val>
                                        </p:tav>
                                      </p:tavLst>
                                    </p:anim>
                                    <p:anim calcmode="lin" valueType="num">
                                      <p:cBhvr additive="base">
                                        <p:cTn id="7" dur="1000"/>
                                        <p:tgtEl>
                                          <p:spTgt spid="700419"/>
                                        </p:tgtEl>
                                        <p:attrNameLst>
                                          <p:attrName>ppt_y</p:attrName>
                                        </p:attrNameLst>
                                      </p:cBhvr>
                                      <p:tavLst>
                                        <p:tav tm="0">
                                          <p:val>
                                            <p:strVal val="ppt_y"/>
                                          </p:val>
                                        </p:tav>
                                        <p:tav tm="100000">
                                          <p:val>
                                            <p:strVal val="0-ppt_h/2"/>
                                          </p:val>
                                        </p:tav>
                                      </p:tavLst>
                                    </p:anim>
                                    <p:set>
                                      <p:cBhvr>
                                        <p:cTn id="8" dur="1" fill="hold">
                                          <p:stCondLst>
                                            <p:cond delay="999"/>
                                          </p:stCondLst>
                                        </p:cTn>
                                        <p:tgtEl>
                                          <p:spTgt spid="700419"/>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00420"/>
                                        </p:tgtEl>
                                        <p:attrNameLst>
                                          <p:attrName>style.visibility</p:attrName>
                                        </p:attrNameLst>
                                      </p:cBhvr>
                                      <p:to>
                                        <p:strVal val="visible"/>
                                      </p:to>
                                    </p:set>
                                    <p:anim calcmode="lin" valueType="num">
                                      <p:cBhvr additive="base">
                                        <p:cTn id="11" dur="1000" fill="hold"/>
                                        <p:tgtEl>
                                          <p:spTgt spid="700420"/>
                                        </p:tgtEl>
                                        <p:attrNameLst>
                                          <p:attrName>ppt_x</p:attrName>
                                        </p:attrNameLst>
                                      </p:cBhvr>
                                      <p:tavLst>
                                        <p:tav tm="0">
                                          <p:val>
                                            <p:strVal val="#ppt_x"/>
                                          </p:val>
                                        </p:tav>
                                        <p:tav tm="100000">
                                          <p:val>
                                            <p:strVal val="#ppt_x"/>
                                          </p:val>
                                        </p:tav>
                                      </p:tavLst>
                                    </p:anim>
                                    <p:anim calcmode="lin" valueType="num">
                                      <p:cBhvr additive="base">
                                        <p:cTn id="12" dur="1000" fill="hold"/>
                                        <p:tgtEl>
                                          <p:spTgt spid="70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0419"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a:xfrm>
            <a:off x="0" y="76200"/>
            <a:ext cx="9144000" cy="1143000"/>
          </a:xfrm>
          <a:ln/>
        </p:spPr>
        <p:txBody>
          <a:bodyPr/>
          <a:lstStyle/>
          <a:p>
            <a:r>
              <a:rPr lang="en-US" sz="4000">
                <a:solidFill>
                  <a:srgbClr val="FF0000"/>
                </a:solidFill>
              </a:rPr>
              <a:t>Methods in the </a:t>
            </a:r>
            <a:r>
              <a:rPr lang="en-US" sz="3600" b="1">
                <a:solidFill>
                  <a:srgbClr val="FF0000"/>
                </a:solidFill>
                <a:latin typeface="Courier New" charset="0"/>
              </a:rPr>
              <a:t>Queue&lt;</a:t>
            </a:r>
            <a:r>
              <a:rPr lang="en-US" sz="3800" i="1">
                <a:solidFill>
                  <a:srgbClr val="FF0000"/>
                </a:solidFill>
              </a:rPr>
              <a:t>x</a:t>
            </a:r>
            <a:r>
              <a:rPr lang="en-US" sz="3600" b="1">
                <a:solidFill>
                  <a:srgbClr val="FF0000"/>
                </a:solidFill>
                <a:latin typeface="Courier New" charset="0"/>
              </a:rPr>
              <a:t>&gt;</a:t>
            </a:r>
            <a:r>
              <a:rPr lang="en-US" sz="4000">
                <a:solidFill>
                  <a:srgbClr val="FF0000"/>
                </a:solidFill>
              </a:rPr>
              <a:t> Class</a:t>
            </a:r>
            <a:endParaRPr lang="en-US" sz="4200">
              <a:solidFill>
                <a:srgbClr val="FF0000"/>
              </a:solidFill>
            </a:endParaRPr>
          </a:p>
        </p:txBody>
      </p:sp>
      <p:grpSp>
        <p:nvGrpSpPr>
          <p:cNvPr id="589827" name="Group 3"/>
          <p:cNvGrpSpPr>
            <a:grpSpLocks/>
          </p:cNvGrpSpPr>
          <p:nvPr/>
        </p:nvGrpSpPr>
        <p:grpSpPr bwMode="auto">
          <a:xfrm>
            <a:off x="495300" y="1384300"/>
            <a:ext cx="8153400" cy="661988"/>
            <a:chOff x="288" y="1103"/>
            <a:chExt cx="5136" cy="417"/>
          </a:xfrm>
        </p:grpSpPr>
        <p:sp>
          <p:nvSpPr>
            <p:cNvPr id="589828"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89829" name="Text Box 5"/>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queue.size()</a:t>
              </a:r>
            </a:p>
          </p:txBody>
        </p:sp>
        <p:sp>
          <p:nvSpPr>
            <p:cNvPr id="589830"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number of values in the queue.</a:t>
              </a:r>
            </a:p>
          </p:txBody>
        </p:sp>
      </p:grpSp>
      <p:grpSp>
        <p:nvGrpSpPr>
          <p:cNvPr id="589831" name="Group 7"/>
          <p:cNvGrpSpPr>
            <a:grpSpLocks/>
          </p:cNvGrpSpPr>
          <p:nvPr/>
        </p:nvGrpSpPr>
        <p:grpSpPr bwMode="auto">
          <a:xfrm>
            <a:off x="495300" y="2032000"/>
            <a:ext cx="8153400" cy="674688"/>
            <a:chOff x="288" y="1511"/>
            <a:chExt cx="5136" cy="425"/>
          </a:xfrm>
        </p:grpSpPr>
        <p:sp>
          <p:nvSpPr>
            <p:cNvPr id="589832"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89833" name="Text Box 9"/>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queue.isEmpty()</a:t>
              </a:r>
            </a:p>
          </p:txBody>
        </p:sp>
        <p:sp>
          <p:nvSpPr>
            <p:cNvPr id="589834" name="Text Box 10"/>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the queue is empty.  </a:t>
              </a:r>
            </a:p>
          </p:txBody>
        </p:sp>
      </p:grpSp>
      <p:grpSp>
        <p:nvGrpSpPr>
          <p:cNvPr id="589835" name="Group 11"/>
          <p:cNvGrpSpPr>
            <a:grpSpLocks/>
          </p:cNvGrpSpPr>
          <p:nvPr/>
        </p:nvGrpSpPr>
        <p:grpSpPr bwMode="auto">
          <a:xfrm>
            <a:off x="495300" y="2692400"/>
            <a:ext cx="8153400" cy="661988"/>
            <a:chOff x="288" y="1103"/>
            <a:chExt cx="5136" cy="417"/>
          </a:xfrm>
        </p:grpSpPr>
        <p:sp>
          <p:nvSpPr>
            <p:cNvPr id="589836" name="Rectangle 1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89837" name="Text Box 13"/>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queue.enqueue(value)</a:t>
              </a:r>
            </a:p>
          </p:txBody>
        </p:sp>
        <p:sp>
          <p:nvSpPr>
            <p:cNvPr id="589838" name="Text Box 14"/>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Adds a new value to the end of the queue (which is called its </a:t>
              </a:r>
              <a:r>
                <a:rPr lang="en-US" sz="1800" i="1"/>
                <a:t>tail</a:t>
              </a:r>
              <a:r>
                <a:rPr lang="en-US" sz="1800" b="0"/>
                <a:t>).</a:t>
              </a:r>
            </a:p>
          </p:txBody>
        </p:sp>
      </p:grpSp>
      <p:grpSp>
        <p:nvGrpSpPr>
          <p:cNvPr id="589851" name="Group 27"/>
          <p:cNvGrpSpPr>
            <a:grpSpLocks/>
          </p:cNvGrpSpPr>
          <p:nvPr/>
        </p:nvGrpSpPr>
        <p:grpSpPr bwMode="auto">
          <a:xfrm>
            <a:off x="495300" y="3340100"/>
            <a:ext cx="8191500" cy="674688"/>
            <a:chOff x="312" y="2104"/>
            <a:chExt cx="5160" cy="425"/>
          </a:xfrm>
        </p:grpSpPr>
        <p:sp>
          <p:nvSpPr>
            <p:cNvPr id="589840" name="Rectangle 16"/>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89841" name="Text Box 17"/>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queue.dequeue()</a:t>
              </a:r>
            </a:p>
          </p:txBody>
        </p:sp>
        <p:sp>
          <p:nvSpPr>
            <p:cNvPr id="589842" name="Text Box 18"/>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Removes and returns the value at the front of the queue (which is called its </a:t>
              </a:r>
              <a:r>
                <a:rPr lang="en-US" sz="1800" i="1"/>
                <a:t>head</a:t>
              </a:r>
              <a:r>
                <a:rPr lang="en-US" sz="1800" b="0"/>
                <a:t>).</a:t>
              </a:r>
            </a:p>
          </p:txBody>
        </p:sp>
      </p:grpSp>
      <p:grpSp>
        <p:nvGrpSpPr>
          <p:cNvPr id="589843" name="Group 19"/>
          <p:cNvGrpSpPr>
            <a:grpSpLocks/>
          </p:cNvGrpSpPr>
          <p:nvPr/>
        </p:nvGrpSpPr>
        <p:grpSpPr bwMode="auto">
          <a:xfrm>
            <a:off x="495300" y="4000500"/>
            <a:ext cx="8153400" cy="674688"/>
            <a:chOff x="312" y="2856"/>
            <a:chExt cx="5136" cy="425"/>
          </a:xfrm>
        </p:grpSpPr>
        <p:sp>
          <p:nvSpPr>
            <p:cNvPr id="589844" name="Rectangle 20"/>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89845" name="Text Box 21"/>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queue.peek()</a:t>
              </a:r>
            </a:p>
          </p:txBody>
        </p:sp>
        <p:sp>
          <p:nvSpPr>
            <p:cNvPr id="589846" name="Text Box 22"/>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value at the head of the queue without removing it.</a:t>
              </a:r>
            </a:p>
          </p:txBody>
        </p:sp>
      </p:grpSp>
      <p:grpSp>
        <p:nvGrpSpPr>
          <p:cNvPr id="589847" name="Group 23"/>
          <p:cNvGrpSpPr>
            <a:grpSpLocks/>
          </p:cNvGrpSpPr>
          <p:nvPr/>
        </p:nvGrpSpPr>
        <p:grpSpPr bwMode="auto">
          <a:xfrm>
            <a:off x="495300" y="4659313"/>
            <a:ext cx="8153400" cy="674687"/>
            <a:chOff x="312" y="2856"/>
            <a:chExt cx="5136" cy="425"/>
          </a:xfrm>
        </p:grpSpPr>
        <p:sp>
          <p:nvSpPr>
            <p:cNvPr id="589848" name="Rectangle 24"/>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89849" name="Text Box 25"/>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queue.clear()</a:t>
              </a:r>
            </a:p>
          </p:txBody>
        </p:sp>
        <p:sp>
          <p:nvSpPr>
            <p:cNvPr id="589850" name="Text Box 26"/>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Removes all values from the queue.</a:t>
              </a: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246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2467" name="Text Box 3"/>
          <p:cNvSpPr txBox="1">
            <a:spLocks noChangeArrowheads="1"/>
          </p:cNvSpPr>
          <p:nvPr/>
        </p:nvSpPr>
        <p:spPr bwMode="auto">
          <a:xfrm>
            <a:off x="350838" y="1188720"/>
            <a:ext cx="8440737" cy="4361707"/>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size, </a:t>
            </a:r>
            <a:r>
              <a:rPr lang="en-US" dirty="0" err="1" smtClean="0">
                <a:solidFill>
                  <a:srgbClr val="0000FF"/>
                </a:solidFill>
                <a:latin typeface="Courier New" charset="0"/>
              </a:rPr>
              <a:t>isEmpty</a:t>
            </a:r>
            <a:r>
              <a:rPr lang="en-US" dirty="0" smtClean="0">
                <a:solidFill>
                  <a:srgbClr val="0000FF"/>
                </a:solidFill>
                <a:latin typeface="Courier New" charset="0"/>
              </a:rPr>
              <a:t>, clear</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These implementations should be self-explanatory.</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int</a:t>
            </a:r>
            <a:r>
              <a:rPr lang="en-US" dirty="0" smtClean="0">
                <a:latin typeface="Courier New" charset="0"/>
              </a:rPr>
              <a:t> Queue&lt;</a:t>
            </a:r>
            <a:r>
              <a:rPr lang="en-US" dirty="0" err="1" smtClean="0">
                <a:latin typeface="Courier New" charset="0"/>
              </a:rPr>
              <a:t>ValueType</a:t>
            </a:r>
            <a:r>
              <a:rPr lang="en-US" dirty="0" smtClean="0">
                <a:latin typeface="Courier New" charset="0"/>
              </a:rPr>
              <a:t>&gt;::size() {</a:t>
            </a:r>
          </a:p>
          <a:p>
            <a:pPr>
              <a:lnSpc>
                <a:spcPct val="90000"/>
              </a:lnSpc>
            </a:pPr>
            <a:r>
              <a:rPr lang="en-US" dirty="0" smtClean="0">
                <a:latin typeface="Courier New" charset="0"/>
              </a:rPr>
              <a:t>   return count;</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bool</a:t>
            </a:r>
            <a:r>
              <a:rPr lang="en-US" dirty="0" smtClean="0">
                <a:latin typeface="Courier New" charset="0"/>
              </a:rPr>
              <a:t> Queue&lt;</a:t>
            </a:r>
            <a:r>
              <a:rPr lang="en-US" dirty="0" err="1" smtClean="0">
                <a:latin typeface="Courier New" charset="0"/>
              </a:rPr>
              <a:t>ValueType</a:t>
            </a:r>
            <a:r>
              <a:rPr lang="en-US" dirty="0" smtClean="0">
                <a:latin typeface="Courier New" charset="0"/>
              </a:rPr>
              <a:t>&gt;::</a:t>
            </a:r>
            <a:r>
              <a:rPr lang="en-US" dirty="0" err="1" smtClean="0">
                <a:latin typeface="Courier New" charset="0"/>
              </a:rPr>
              <a:t>isEmpty</a:t>
            </a:r>
            <a:r>
              <a:rPr lang="en-US" dirty="0" smtClean="0">
                <a:latin typeface="Courier New" charset="0"/>
              </a:rPr>
              <a:t>() {</a:t>
            </a:r>
          </a:p>
          <a:p>
            <a:pPr>
              <a:lnSpc>
                <a:spcPct val="90000"/>
              </a:lnSpc>
            </a:pPr>
            <a:r>
              <a:rPr lang="en-US" dirty="0" smtClean="0">
                <a:latin typeface="Courier New" charset="0"/>
              </a:rPr>
              <a:t>   return count == 0;</a:t>
            </a:r>
          </a:p>
          <a:p>
            <a:pPr>
              <a:lnSpc>
                <a:spcPct val="90000"/>
              </a:lnSpc>
            </a:pPr>
            <a:r>
              <a:rPr lang="en-US" dirty="0" smtClean="0">
                <a:latin typeface="Courier New" charset="0"/>
              </a:rPr>
              <a:t>}</a:t>
            </a:r>
          </a:p>
          <a:p>
            <a:pPr>
              <a:lnSpc>
                <a:spcPct val="90000"/>
              </a:lnSpc>
            </a:pPr>
            <a:endParaRPr lang="en-US"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void Queue&lt;</a:t>
            </a:r>
            <a:r>
              <a:rPr lang="en-US" dirty="0" err="1" smtClean="0">
                <a:latin typeface="Courier New" charset="0"/>
              </a:rPr>
              <a:t>ValueType</a:t>
            </a:r>
            <a:r>
              <a:rPr lang="en-US" dirty="0" smtClean="0">
                <a:latin typeface="Courier New" charset="0"/>
              </a:rPr>
              <a:t>&gt;::clear() {</a:t>
            </a:r>
          </a:p>
          <a:p>
            <a:pPr>
              <a:lnSpc>
                <a:spcPct val="90000"/>
              </a:lnSpc>
            </a:pPr>
            <a:r>
              <a:rPr lang="en-US" dirty="0" smtClean="0">
                <a:latin typeface="Courier New" charset="0"/>
              </a:rPr>
              <a:t>   while (count &gt; 0) {</a:t>
            </a:r>
          </a:p>
          <a:p>
            <a:pPr>
              <a:lnSpc>
                <a:spcPct val="90000"/>
              </a:lnSpc>
            </a:pPr>
            <a:r>
              <a:rPr lang="en-US" dirty="0" smtClean="0">
                <a:latin typeface="Courier New" charset="0"/>
              </a:rPr>
              <a:t>      </a:t>
            </a:r>
            <a:r>
              <a:rPr lang="en-US" dirty="0" err="1" smtClean="0">
                <a:latin typeface="Courier New" charset="0"/>
              </a:rPr>
              <a:t>dequeue</a:t>
            </a:r>
            <a:r>
              <a:rPr lang="en-US" dirty="0" smtClean="0">
                <a:latin typeface="Courier New" charset="0"/>
              </a:rPr>
              <a:t>();</a:t>
            </a:r>
          </a:p>
          <a:p>
            <a:pPr>
              <a:lnSpc>
                <a:spcPct val="90000"/>
              </a:lnSpc>
            </a:pPr>
            <a:r>
              <a:rPr lang="en-US" dirty="0" smtClean="0">
                <a:latin typeface="Courier New" charset="0"/>
              </a:rPr>
              <a:t>   }</a:t>
            </a:r>
          </a:p>
          <a:p>
            <a:pPr>
              <a:lnSpc>
                <a:spcPct val="90000"/>
              </a:lnSpc>
            </a:pPr>
            <a:r>
              <a:rPr lang="en-US" dirty="0" smtClean="0">
                <a:latin typeface="Courier New" charset="0"/>
              </a:rPr>
              <a:t>}</a:t>
            </a:r>
            <a:endParaRPr lang="en-US" dirty="0">
              <a:latin typeface="Courier New" charset="0"/>
            </a:endParaRPr>
          </a:p>
        </p:txBody>
      </p:sp>
      <p:grpSp>
        <p:nvGrpSpPr>
          <p:cNvPr id="702468" name="Group 4"/>
          <p:cNvGrpSpPr>
            <a:grpSpLocks/>
          </p:cNvGrpSpPr>
          <p:nvPr/>
        </p:nvGrpSpPr>
        <p:grpSpPr bwMode="auto">
          <a:xfrm>
            <a:off x="347556" y="1189038"/>
            <a:ext cx="8494713" cy="5257800"/>
            <a:chOff x="235" y="749"/>
            <a:chExt cx="5280" cy="3312"/>
          </a:xfrm>
        </p:grpSpPr>
        <p:sp>
          <p:nvSpPr>
            <p:cNvPr id="702469" name="Rectangle 5"/>
            <p:cNvSpPr>
              <a:spLocks noChangeArrowheads="1"/>
            </p:cNvSpPr>
            <p:nvPr/>
          </p:nvSpPr>
          <p:spPr bwMode="auto">
            <a:xfrm>
              <a:off x="235" y="749"/>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2470" name="Text Box 6"/>
            <p:cNvSpPr txBox="1">
              <a:spLocks noChangeArrowheads="1"/>
            </p:cNvSpPr>
            <p:nvPr/>
          </p:nvSpPr>
          <p:spPr bwMode="auto">
            <a:xfrm>
              <a:off x="235" y="749"/>
              <a:ext cx="5261" cy="26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enqueue</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method allocates a new list cell and chains it in</a:t>
              </a:r>
            </a:p>
            <a:p>
              <a:pPr>
                <a:lnSpc>
                  <a:spcPct val="90000"/>
                </a:lnSpc>
              </a:pPr>
              <a:r>
                <a:rPr lang="en-US" dirty="0">
                  <a:solidFill>
                    <a:srgbClr val="0000FF"/>
                  </a:solidFill>
                  <a:latin typeface="Courier New" charset="0"/>
                </a:rPr>
                <a:t> * at the tail of the queue.  If the queue is currently empty,</a:t>
              </a:r>
            </a:p>
            <a:p>
              <a:pPr>
                <a:lnSpc>
                  <a:spcPct val="90000"/>
                </a:lnSpc>
              </a:pPr>
              <a:r>
                <a:rPr lang="en-US" dirty="0">
                  <a:solidFill>
                    <a:srgbClr val="0000FF"/>
                  </a:solidFill>
                  <a:latin typeface="Courier New" charset="0"/>
                </a:rPr>
                <a:t> * the new cell must also become the head pointer in the queue.</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a:latin typeface="Courier New" charset="0"/>
                </a:rPr>
                <a:t>void 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enqueue</a:t>
              </a:r>
              <a:r>
                <a:rPr lang="en-US" dirty="0" err="1" smtClean="0">
                  <a:latin typeface="Courier New" charset="0"/>
                </a:rPr>
                <a:t>(ValueType</a:t>
              </a:r>
              <a:r>
                <a:rPr lang="en-US" dirty="0" smtClean="0">
                  <a:latin typeface="Courier New" charset="0"/>
                </a:rPr>
                <a:t> value) </a:t>
              </a:r>
              <a:r>
                <a:rPr lang="en-US" dirty="0">
                  <a:latin typeface="Courier New" charset="0"/>
                </a:rPr>
                <a:t>{</a:t>
              </a:r>
            </a:p>
            <a:p>
              <a:pPr>
                <a:lnSpc>
                  <a:spcPct val="90000"/>
                </a:lnSpc>
              </a:pPr>
              <a:r>
                <a:rPr lang="en-US" dirty="0">
                  <a:latin typeface="Courier New" charset="0"/>
                </a:rPr>
                <a:t>  </a:t>
              </a:r>
              <a:r>
                <a:rPr lang="en-US" dirty="0" smtClean="0">
                  <a:latin typeface="Courier New" charset="0"/>
                </a:rPr>
                <a:t> Cell *cp </a:t>
              </a:r>
              <a:r>
                <a:rPr lang="en-US" dirty="0">
                  <a:latin typeface="Courier New" charset="0"/>
                </a:rPr>
                <a:t>= new</a:t>
              </a:r>
              <a:r>
                <a:rPr lang="en-US" dirty="0" smtClean="0">
                  <a:latin typeface="Courier New" charset="0"/>
                </a:rPr>
                <a:t> Cell;</a:t>
              </a:r>
              <a:endParaRPr lang="en-US" dirty="0">
                <a:latin typeface="Courier New" charset="0"/>
              </a:endParaRPr>
            </a:p>
            <a:p>
              <a:pPr>
                <a:lnSpc>
                  <a:spcPct val="90000"/>
                </a:lnSpc>
              </a:pPr>
              <a:r>
                <a:rPr lang="en-US" dirty="0">
                  <a:latin typeface="Courier New" charset="0"/>
                </a:rPr>
                <a:t>  </a:t>
              </a:r>
              <a:r>
                <a:rPr lang="en-US" dirty="0" smtClean="0">
                  <a:latin typeface="Courier New" charset="0"/>
                </a:rPr>
                <a:t> cp-&gt;data </a:t>
              </a:r>
              <a:r>
                <a:rPr lang="en-US" dirty="0">
                  <a:latin typeface="Courier New" charset="0"/>
                </a:rPr>
                <a:t>=</a:t>
              </a:r>
              <a:r>
                <a:rPr lang="en-US" dirty="0" smtClean="0">
                  <a:latin typeface="Courier New" charset="0"/>
                </a:rPr>
                <a:t> value;</a:t>
              </a:r>
              <a:endParaRPr lang="en-US" dirty="0">
                <a:latin typeface="Courier New" charset="0"/>
              </a:endParaRPr>
            </a:p>
            <a:p>
              <a:pPr>
                <a:lnSpc>
                  <a:spcPct val="90000"/>
                </a:lnSpc>
              </a:pPr>
              <a:r>
                <a:rPr lang="en-US" dirty="0">
                  <a:latin typeface="Courier New" charset="0"/>
                </a:rPr>
                <a:t>  </a:t>
              </a:r>
              <a:r>
                <a:rPr lang="en-US" dirty="0" smtClean="0">
                  <a:latin typeface="Courier New" charset="0"/>
                </a:rPr>
                <a:t> cp-&gt;link </a:t>
              </a:r>
              <a:r>
                <a:rPr lang="en-US" dirty="0">
                  <a:latin typeface="Courier New" charset="0"/>
                </a:rPr>
                <a:t>= NULL;</a:t>
              </a:r>
            </a:p>
            <a:p>
              <a:pPr>
                <a:lnSpc>
                  <a:spcPct val="90000"/>
                </a:lnSpc>
              </a:pPr>
              <a:r>
                <a:rPr lang="en-US" dirty="0">
                  <a:latin typeface="Courier New" charset="0"/>
                </a:rPr>
                <a:t>   if (head == NULL) {</a:t>
              </a:r>
            </a:p>
            <a:p>
              <a:pPr>
                <a:lnSpc>
                  <a:spcPct val="90000"/>
                </a:lnSpc>
              </a:pPr>
              <a:r>
                <a:rPr lang="en-US" dirty="0">
                  <a:latin typeface="Courier New" charset="0"/>
                </a:rPr>
                <a:t>      head = cell;</a:t>
              </a:r>
            </a:p>
            <a:p>
              <a:pPr>
                <a:lnSpc>
                  <a:spcPct val="90000"/>
                </a:lnSpc>
              </a:pPr>
              <a:r>
                <a:rPr lang="en-US" dirty="0">
                  <a:latin typeface="Courier New" charset="0"/>
                </a:rPr>
                <a:t>   } else {</a:t>
              </a:r>
            </a:p>
            <a:p>
              <a:pPr>
                <a:lnSpc>
                  <a:spcPct val="90000"/>
                </a:lnSpc>
              </a:pPr>
              <a:r>
                <a:rPr lang="en-US" dirty="0">
                  <a:latin typeface="Courier New" charset="0"/>
                </a:rPr>
                <a:t>      tail-&gt;link = cell;</a:t>
              </a:r>
            </a:p>
            <a:p>
              <a:pPr>
                <a:lnSpc>
                  <a:spcPct val="90000"/>
                </a:lnSpc>
              </a:pPr>
              <a:r>
                <a:rPr lang="en-US" dirty="0">
                  <a:latin typeface="Courier New" charset="0"/>
                </a:rPr>
                <a:t>   }</a:t>
              </a:r>
            </a:p>
            <a:p>
              <a:pPr>
                <a:lnSpc>
                  <a:spcPct val="90000"/>
                </a:lnSpc>
              </a:pPr>
              <a:r>
                <a:rPr lang="en-US" dirty="0">
                  <a:latin typeface="Courier New" charset="0"/>
                </a:rPr>
                <a:t>   tail = cell;</a:t>
              </a:r>
            </a:p>
            <a:p>
              <a:pPr>
                <a:lnSpc>
                  <a:spcPct val="90000"/>
                </a:lnSpc>
              </a:pPr>
              <a:r>
                <a:rPr lang="en-US" dirty="0">
                  <a:latin typeface="Courier New" charset="0"/>
                </a:rPr>
                <a:t>   count++;</a:t>
              </a:r>
            </a:p>
            <a:p>
              <a:pPr>
                <a:lnSpc>
                  <a:spcPct val="90000"/>
                </a:lnSpc>
              </a:pPr>
              <a:r>
                <a:rPr lang="en-US" dirty="0">
                  <a:latin typeface="Courier New" charset="0"/>
                </a:rPr>
                <a:t>}</a:t>
              </a:r>
            </a:p>
          </p:txBody>
        </p:sp>
      </p:grpSp>
      <p:sp>
        <p:nvSpPr>
          <p:cNvPr id="70247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247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2473"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Linked-List Queue</a:t>
            </a:r>
          </a:p>
        </p:txBody>
      </p:sp>
      <p:sp>
        <p:nvSpPr>
          <p:cNvPr id="70247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2467"/>
                                        </p:tgtEl>
                                        <p:attrNameLst>
                                          <p:attrName>ppt_x</p:attrName>
                                        </p:attrNameLst>
                                      </p:cBhvr>
                                      <p:tavLst>
                                        <p:tav tm="0">
                                          <p:val>
                                            <p:strVal val="ppt_x"/>
                                          </p:val>
                                        </p:tav>
                                        <p:tav tm="100000">
                                          <p:val>
                                            <p:strVal val="ppt_x"/>
                                          </p:val>
                                        </p:tav>
                                      </p:tavLst>
                                    </p:anim>
                                    <p:anim calcmode="lin" valueType="num">
                                      <p:cBhvr additive="base">
                                        <p:cTn id="7" dur="1000"/>
                                        <p:tgtEl>
                                          <p:spTgt spid="702467"/>
                                        </p:tgtEl>
                                        <p:attrNameLst>
                                          <p:attrName>ppt_y</p:attrName>
                                        </p:attrNameLst>
                                      </p:cBhvr>
                                      <p:tavLst>
                                        <p:tav tm="0">
                                          <p:val>
                                            <p:strVal val="ppt_y"/>
                                          </p:val>
                                        </p:tav>
                                        <p:tav tm="100000">
                                          <p:val>
                                            <p:strVal val="0-ppt_h/2"/>
                                          </p:val>
                                        </p:tav>
                                      </p:tavLst>
                                    </p:anim>
                                    <p:set>
                                      <p:cBhvr>
                                        <p:cTn id="8" dur="1" fill="hold">
                                          <p:stCondLst>
                                            <p:cond delay="999"/>
                                          </p:stCondLst>
                                        </p:cTn>
                                        <p:tgtEl>
                                          <p:spTgt spid="70246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02468"/>
                                        </p:tgtEl>
                                        <p:attrNameLst>
                                          <p:attrName>style.visibility</p:attrName>
                                        </p:attrNameLst>
                                      </p:cBhvr>
                                      <p:to>
                                        <p:strVal val="visible"/>
                                      </p:to>
                                    </p:set>
                                    <p:anim calcmode="lin" valueType="num">
                                      <p:cBhvr additive="base">
                                        <p:cTn id="11" dur="1000" fill="hold"/>
                                        <p:tgtEl>
                                          <p:spTgt spid="702468"/>
                                        </p:tgtEl>
                                        <p:attrNameLst>
                                          <p:attrName>ppt_x</p:attrName>
                                        </p:attrNameLst>
                                      </p:cBhvr>
                                      <p:tavLst>
                                        <p:tav tm="0">
                                          <p:val>
                                            <p:strVal val="#ppt_x"/>
                                          </p:val>
                                        </p:tav>
                                        <p:tav tm="100000">
                                          <p:val>
                                            <p:strVal val="#ppt_x"/>
                                          </p:val>
                                        </p:tav>
                                      </p:tavLst>
                                    </p:anim>
                                    <p:anim calcmode="lin" valueType="num">
                                      <p:cBhvr additive="base">
                                        <p:cTn id="12" dur="1000" fill="hold"/>
                                        <p:tgtEl>
                                          <p:spTgt spid="7024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2467" grpId="0"/>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451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704515" name="Text Box 3"/>
          <p:cNvSpPr txBox="1">
            <a:spLocks noChangeArrowheads="1"/>
          </p:cNvSpPr>
          <p:nvPr/>
        </p:nvSpPr>
        <p:spPr bwMode="auto">
          <a:xfrm>
            <a:off x="350838" y="1188720"/>
            <a:ext cx="8440737" cy="4167808"/>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Implementation notes: </a:t>
            </a:r>
            <a:r>
              <a:rPr lang="en-US" dirty="0" err="1" smtClean="0">
                <a:solidFill>
                  <a:srgbClr val="0000FF"/>
                </a:solidFill>
                <a:latin typeface="Courier New" charset="0"/>
              </a:rPr>
              <a:t>enqueue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This method allocates a new list cell and chains it in</a:t>
            </a:r>
          </a:p>
          <a:p>
            <a:pPr>
              <a:lnSpc>
                <a:spcPct val="90000"/>
              </a:lnSpc>
            </a:pPr>
            <a:r>
              <a:rPr lang="en-US" dirty="0" smtClean="0">
                <a:solidFill>
                  <a:srgbClr val="0000FF"/>
                </a:solidFill>
                <a:latin typeface="Courier New" charset="0"/>
              </a:rPr>
              <a:t> * at the tail of the queue.  If the queue is currently empty,</a:t>
            </a:r>
          </a:p>
          <a:p>
            <a:pPr>
              <a:lnSpc>
                <a:spcPct val="90000"/>
              </a:lnSpc>
            </a:pPr>
            <a:r>
              <a:rPr lang="en-US" dirty="0" smtClean="0">
                <a:solidFill>
                  <a:srgbClr val="0000FF"/>
                </a:solidFill>
                <a:latin typeface="Courier New" charset="0"/>
              </a:rPr>
              <a:t> * the new cell must also become the head pointer in the queue.</a:t>
            </a:r>
          </a:p>
          <a:p>
            <a:pPr>
              <a:lnSpc>
                <a:spcPct val="90000"/>
              </a:lnSpc>
            </a:pPr>
            <a:r>
              <a:rPr lang="en-US" dirty="0" smtClean="0">
                <a:solidFill>
                  <a:srgbClr val="0000FF"/>
                </a:solidFill>
                <a:latin typeface="Courier New" charset="0"/>
              </a:rPr>
              <a:t> */</a:t>
            </a:r>
          </a:p>
          <a:p>
            <a:pPr>
              <a:lnSpc>
                <a:spcPct val="90000"/>
              </a:lnSpc>
            </a:pPr>
            <a:endParaRPr lang="en-US" dirty="0" smtClean="0">
              <a:latin typeface="Courier New" charset="0"/>
            </a:endParaRPr>
          </a:p>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void Queue&lt;</a:t>
            </a:r>
            <a:r>
              <a:rPr lang="en-US" dirty="0" err="1" smtClean="0">
                <a:latin typeface="Courier New" charset="0"/>
              </a:rPr>
              <a:t>ValueType</a:t>
            </a:r>
            <a:r>
              <a:rPr lang="en-US" dirty="0" smtClean="0">
                <a:latin typeface="Courier New" charset="0"/>
              </a:rPr>
              <a:t>&gt;::</a:t>
            </a:r>
            <a:r>
              <a:rPr lang="en-US" dirty="0" err="1" smtClean="0">
                <a:latin typeface="Courier New" charset="0"/>
              </a:rPr>
              <a:t>enqueue(ValueType</a:t>
            </a:r>
            <a:r>
              <a:rPr lang="en-US" dirty="0" smtClean="0">
                <a:latin typeface="Courier New" charset="0"/>
              </a:rPr>
              <a:t> value) {</a:t>
            </a:r>
          </a:p>
          <a:p>
            <a:pPr>
              <a:lnSpc>
                <a:spcPct val="90000"/>
              </a:lnSpc>
            </a:pPr>
            <a:r>
              <a:rPr lang="en-US" dirty="0" smtClean="0">
                <a:latin typeface="Courier New" charset="0"/>
              </a:rPr>
              <a:t>   Cell *cp = new Cell;</a:t>
            </a:r>
          </a:p>
          <a:p>
            <a:pPr>
              <a:lnSpc>
                <a:spcPct val="90000"/>
              </a:lnSpc>
            </a:pPr>
            <a:r>
              <a:rPr lang="en-US" dirty="0" smtClean="0">
                <a:latin typeface="Courier New" charset="0"/>
              </a:rPr>
              <a:t>   cp-&gt;data = value;</a:t>
            </a:r>
          </a:p>
          <a:p>
            <a:pPr>
              <a:lnSpc>
                <a:spcPct val="90000"/>
              </a:lnSpc>
            </a:pPr>
            <a:r>
              <a:rPr lang="en-US" dirty="0" smtClean="0">
                <a:latin typeface="Courier New" charset="0"/>
              </a:rPr>
              <a:t>   cp-&gt;link = NULL;</a:t>
            </a:r>
          </a:p>
          <a:p>
            <a:pPr>
              <a:lnSpc>
                <a:spcPct val="90000"/>
              </a:lnSpc>
            </a:pPr>
            <a:r>
              <a:rPr lang="en-US" dirty="0" smtClean="0">
                <a:latin typeface="Courier New" charset="0"/>
              </a:rPr>
              <a:t>   if (head == NULL) {</a:t>
            </a:r>
          </a:p>
          <a:p>
            <a:pPr>
              <a:lnSpc>
                <a:spcPct val="90000"/>
              </a:lnSpc>
            </a:pPr>
            <a:r>
              <a:rPr lang="en-US" dirty="0" smtClean="0">
                <a:latin typeface="Courier New" charset="0"/>
              </a:rPr>
              <a:t>      head = cell;</a:t>
            </a:r>
          </a:p>
          <a:p>
            <a:pPr>
              <a:lnSpc>
                <a:spcPct val="90000"/>
              </a:lnSpc>
            </a:pPr>
            <a:r>
              <a:rPr lang="en-US" dirty="0" smtClean="0">
                <a:latin typeface="Courier New" charset="0"/>
              </a:rPr>
              <a:t>   } else {</a:t>
            </a:r>
          </a:p>
          <a:p>
            <a:pPr>
              <a:lnSpc>
                <a:spcPct val="90000"/>
              </a:lnSpc>
            </a:pPr>
            <a:r>
              <a:rPr lang="en-US" dirty="0" smtClean="0">
                <a:latin typeface="Courier New" charset="0"/>
              </a:rPr>
              <a:t>      tail-&gt;link = cell;</a:t>
            </a:r>
          </a:p>
          <a:p>
            <a:pPr>
              <a:lnSpc>
                <a:spcPct val="90000"/>
              </a:lnSpc>
            </a:pPr>
            <a:r>
              <a:rPr lang="en-US" dirty="0" smtClean="0">
                <a:latin typeface="Courier New" charset="0"/>
              </a:rPr>
              <a:t>   }</a:t>
            </a:r>
          </a:p>
          <a:p>
            <a:pPr>
              <a:lnSpc>
                <a:spcPct val="90000"/>
              </a:lnSpc>
            </a:pPr>
            <a:r>
              <a:rPr lang="en-US" dirty="0" smtClean="0">
                <a:latin typeface="Courier New" charset="0"/>
              </a:rPr>
              <a:t>   tail = cell;</a:t>
            </a:r>
          </a:p>
          <a:p>
            <a:pPr>
              <a:lnSpc>
                <a:spcPct val="90000"/>
              </a:lnSpc>
            </a:pPr>
            <a:r>
              <a:rPr lang="en-US" dirty="0" smtClean="0">
                <a:latin typeface="Courier New" charset="0"/>
              </a:rPr>
              <a:t>   count++;</a:t>
            </a:r>
          </a:p>
          <a:p>
            <a:pPr>
              <a:lnSpc>
                <a:spcPct val="90000"/>
              </a:lnSpc>
            </a:pPr>
            <a:r>
              <a:rPr lang="en-US" dirty="0" smtClean="0">
                <a:latin typeface="Courier New" charset="0"/>
              </a:rPr>
              <a:t>}</a:t>
            </a:r>
            <a:endParaRPr lang="en-US" dirty="0">
              <a:latin typeface="Courier New" charset="0"/>
            </a:endParaRPr>
          </a:p>
        </p:txBody>
      </p:sp>
      <p:grpSp>
        <p:nvGrpSpPr>
          <p:cNvPr id="704516" name="Group 4"/>
          <p:cNvGrpSpPr>
            <a:grpSpLocks/>
          </p:cNvGrpSpPr>
          <p:nvPr/>
        </p:nvGrpSpPr>
        <p:grpSpPr bwMode="auto">
          <a:xfrm>
            <a:off x="347556" y="1189038"/>
            <a:ext cx="8494713" cy="5257800"/>
            <a:chOff x="235" y="749"/>
            <a:chExt cx="5280" cy="3312"/>
          </a:xfrm>
        </p:grpSpPr>
        <p:sp>
          <p:nvSpPr>
            <p:cNvPr id="704517" name="Rectangle 5"/>
            <p:cNvSpPr>
              <a:spLocks noChangeArrowheads="1"/>
            </p:cNvSpPr>
            <p:nvPr/>
          </p:nvSpPr>
          <p:spPr bwMode="auto">
            <a:xfrm>
              <a:off x="235" y="749"/>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704518" name="Text Box 6"/>
            <p:cNvSpPr txBox="1">
              <a:spLocks noChangeArrowheads="1"/>
            </p:cNvSpPr>
            <p:nvPr/>
          </p:nvSpPr>
          <p:spPr bwMode="auto">
            <a:xfrm>
              <a:off x="235" y="749"/>
              <a:ext cx="5261" cy="323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dequeue</a:t>
              </a:r>
              <a:r>
                <a:rPr lang="en-US" dirty="0">
                  <a:solidFill>
                    <a:srgbClr val="0000FF"/>
                  </a:solidFill>
                  <a:latin typeface="Courier New" charset="0"/>
                </a:rPr>
                <a:t>, peek</a:t>
              </a: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These methods must check for an empty queue and report an</a:t>
              </a:r>
            </a:p>
            <a:p>
              <a:pPr>
                <a:lnSpc>
                  <a:spcPct val="90000"/>
                </a:lnSpc>
              </a:pPr>
              <a:r>
                <a:rPr lang="en-US" dirty="0">
                  <a:solidFill>
                    <a:srgbClr val="0000FF"/>
                  </a:solidFill>
                  <a:latin typeface="Courier New" charset="0"/>
                </a:rPr>
                <a:t> * error if there is no first element.  The </a:t>
              </a:r>
              <a:r>
                <a:rPr lang="en-US" dirty="0" err="1">
                  <a:solidFill>
                    <a:srgbClr val="0000FF"/>
                  </a:solidFill>
                  <a:latin typeface="Courier New" charset="0"/>
                </a:rPr>
                <a:t>dequeue</a:t>
              </a:r>
              <a:r>
                <a:rPr lang="en-US" dirty="0">
                  <a:solidFill>
                    <a:srgbClr val="0000FF"/>
                  </a:solidFill>
                  <a:latin typeface="Courier New" charset="0"/>
                </a:rPr>
                <a:t> method</a:t>
              </a:r>
            </a:p>
            <a:p>
              <a:pPr>
                <a:lnSpc>
                  <a:spcPct val="90000"/>
                </a:lnSpc>
              </a:pPr>
              <a:r>
                <a:rPr lang="en-US" dirty="0">
                  <a:solidFill>
                    <a:srgbClr val="0000FF"/>
                  </a:solidFill>
                  <a:latin typeface="Courier New" charset="0"/>
                </a:rPr>
                <a:t> * must also check for the case in which the queue becomes</a:t>
              </a:r>
            </a:p>
            <a:p>
              <a:pPr>
                <a:lnSpc>
                  <a:spcPct val="90000"/>
                </a:lnSpc>
              </a:pPr>
              <a:r>
                <a:rPr lang="en-US" dirty="0">
                  <a:solidFill>
                    <a:srgbClr val="0000FF"/>
                  </a:solidFill>
                  <a:latin typeface="Courier New" charset="0"/>
                </a:rPr>
                <a:t> * empty and set both the head and tail pointers to NULL.</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dequeue</a:t>
              </a:r>
              <a:r>
                <a:rPr lang="en-US" dirty="0">
                  <a:latin typeface="Courier New" charset="0"/>
                </a:rPr>
                <a:t>() {</a:t>
              </a:r>
            </a:p>
            <a:p>
              <a:pPr>
                <a:lnSpc>
                  <a:spcPct val="90000"/>
                </a:lnSpc>
              </a:pPr>
              <a:r>
                <a:rPr lang="en-US" dirty="0">
                  <a:latin typeface="Courier New" charset="0"/>
                </a:rPr>
                <a:t>   if (</a:t>
              </a:r>
              <a:r>
                <a:rPr lang="en-US" dirty="0" err="1">
                  <a:latin typeface="Courier New" charset="0"/>
                </a:rPr>
                <a:t>isEmpty</a:t>
              </a:r>
              <a:r>
                <a:rPr lang="en-US" dirty="0">
                  <a:latin typeface="Courier New" charset="0"/>
                </a:rPr>
                <a:t>())</a:t>
              </a:r>
              <a:r>
                <a:rPr lang="en-US" dirty="0" smtClean="0">
                  <a:latin typeface="Courier New" charset="0"/>
                </a:rPr>
                <a:t> </a:t>
              </a:r>
              <a:r>
                <a:rPr lang="en-US" dirty="0" err="1" smtClean="0">
                  <a:latin typeface="Courier New" charset="0"/>
                </a:rPr>
                <a:t>error("</a:t>
              </a:r>
              <a:r>
                <a:rPr lang="en-US" dirty="0" err="1">
                  <a:latin typeface="Courier New" charset="0"/>
                </a:rPr>
                <a:t>dequeue</a:t>
              </a:r>
              <a:r>
                <a:rPr lang="en-US" dirty="0">
                  <a:latin typeface="Courier New" charset="0"/>
                </a:rPr>
                <a:t>: Attempting to </a:t>
              </a:r>
              <a:r>
                <a:rPr lang="en-US" dirty="0" err="1">
                  <a:latin typeface="Courier New" charset="0"/>
                </a:rPr>
                <a:t>dequeue</a:t>
              </a:r>
              <a:r>
                <a:rPr lang="en-US" dirty="0">
                  <a:latin typeface="Courier New" charset="0"/>
                </a:rPr>
                <a:t> an empty queue");</a:t>
              </a:r>
            </a:p>
            <a:p>
              <a:pPr>
                <a:lnSpc>
                  <a:spcPct val="90000"/>
                </a:lnSpc>
              </a:pPr>
              <a:r>
                <a:rPr lang="en-US" dirty="0">
                  <a:latin typeface="Courier New" charset="0"/>
                </a:rPr>
                <a:t>  </a:t>
              </a:r>
              <a:r>
                <a:rPr lang="en-US" dirty="0" smtClean="0">
                  <a:latin typeface="Courier New" charset="0"/>
                </a:rPr>
                <a:t> Cell *cp </a:t>
              </a:r>
              <a:r>
                <a:rPr lang="en-US" dirty="0">
                  <a:latin typeface="Courier New" charset="0"/>
                </a:rPr>
                <a:t>= head;</a:t>
              </a:r>
            </a:p>
            <a:p>
              <a:pPr>
                <a:lnSpc>
                  <a:spcPct val="90000"/>
                </a:lnSpc>
              </a:pPr>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a:latin typeface="Courier New" charset="0"/>
                </a:rPr>
                <a:t>result =</a:t>
              </a:r>
              <a:r>
                <a:rPr lang="en-US" dirty="0" smtClean="0">
                  <a:latin typeface="Courier New" charset="0"/>
                </a:rPr>
                <a:t> cp-&gt;data</a:t>
              </a:r>
              <a:r>
                <a:rPr lang="en-US" dirty="0">
                  <a:latin typeface="Courier New" charset="0"/>
                </a:rPr>
                <a:t>;</a:t>
              </a:r>
            </a:p>
            <a:p>
              <a:pPr>
                <a:lnSpc>
                  <a:spcPct val="90000"/>
                </a:lnSpc>
              </a:pPr>
              <a:r>
                <a:rPr lang="en-US" dirty="0">
                  <a:latin typeface="Courier New" charset="0"/>
                </a:rPr>
                <a:t>   head =</a:t>
              </a:r>
              <a:r>
                <a:rPr lang="en-US" dirty="0" smtClean="0">
                  <a:latin typeface="Courier New" charset="0"/>
                </a:rPr>
                <a:t> cp-&gt;link</a:t>
              </a:r>
              <a:r>
                <a:rPr lang="en-US" dirty="0">
                  <a:latin typeface="Courier New" charset="0"/>
                </a:rPr>
                <a:t>;</a:t>
              </a:r>
            </a:p>
            <a:p>
              <a:pPr>
                <a:lnSpc>
                  <a:spcPct val="90000"/>
                </a:lnSpc>
              </a:pPr>
              <a:r>
                <a:rPr lang="en-US" dirty="0">
                  <a:latin typeface="Courier New" charset="0"/>
                </a:rPr>
                <a:t>   if (head == NULL) tail = NULL;</a:t>
              </a:r>
            </a:p>
            <a:p>
              <a:pPr>
                <a:lnSpc>
                  <a:spcPct val="90000"/>
                </a:lnSpc>
              </a:pPr>
              <a:r>
                <a:rPr lang="en-US" dirty="0">
                  <a:latin typeface="Courier New" charset="0"/>
                </a:rPr>
                <a:t>   count--;</a:t>
              </a:r>
            </a:p>
            <a:p>
              <a:pPr>
                <a:lnSpc>
                  <a:spcPct val="90000"/>
                </a:lnSpc>
              </a:pPr>
              <a:r>
                <a:rPr lang="en-US" dirty="0">
                  <a:latin typeface="Courier New" charset="0"/>
                </a:rPr>
                <a:t>   delete cell;</a:t>
              </a:r>
            </a:p>
            <a:p>
              <a:pPr>
                <a:lnSpc>
                  <a:spcPct val="90000"/>
                </a:lnSpc>
              </a:pPr>
              <a:r>
                <a:rPr lang="en-US" dirty="0">
                  <a:latin typeface="Courier New" charset="0"/>
                </a:rPr>
                <a:t>   return result;</a:t>
              </a:r>
            </a:p>
            <a:p>
              <a:pPr>
                <a:lnSpc>
                  <a:spcPct val="90000"/>
                </a:lnSpc>
              </a:pPr>
              <a:r>
                <a:rPr lang="en-US" dirty="0">
                  <a:latin typeface="Courier New" charset="0"/>
                </a:rPr>
                <a:t>}</a:t>
              </a:r>
            </a:p>
            <a:p>
              <a:pPr>
                <a:lnSpc>
                  <a:spcPct val="90000"/>
                </a:lnSpc>
              </a:pPr>
              <a:endParaRPr lang="en-US" dirty="0">
                <a:latin typeface="Courier New" charset="0"/>
              </a:endParaRPr>
            </a:p>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err="1" smtClean="0">
                  <a:latin typeface="Courier New" charset="0"/>
                </a:rPr>
                <a:t>ValueType</a:t>
              </a:r>
              <a:r>
                <a:rPr lang="en-US" dirty="0" smtClean="0">
                  <a:latin typeface="Courier New" charset="0"/>
                </a:rPr>
                <a:t> </a:t>
              </a:r>
              <a:r>
                <a:rPr lang="en-US" dirty="0">
                  <a:latin typeface="Courier New" charset="0"/>
                </a:rPr>
                <a:t>Queue</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::peek() {</a:t>
              </a:r>
            </a:p>
            <a:p>
              <a:pPr>
                <a:lnSpc>
                  <a:spcPct val="90000"/>
                </a:lnSpc>
              </a:pPr>
              <a:r>
                <a:rPr lang="en-US" dirty="0">
                  <a:latin typeface="Courier New" charset="0"/>
                </a:rPr>
                <a:t>   if (</a:t>
              </a:r>
              <a:r>
                <a:rPr lang="en-US" dirty="0" err="1">
                  <a:latin typeface="Courier New" charset="0"/>
                </a:rPr>
                <a:t>isEmpty</a:t>
              </a:r>
              <a:r>
                <a:rPr lang="en-US" dirty="0">
                  <a:latin typeface="Courier New" charset="0"/>
                </a:rPr>
                <a:t>())</a:t>
              </a:r>
              <a:r>
                <a:rPr lang="en-US" dirty="0" smtClean="0">
                  <a:latin typeface="Courier New" charset="0"/>
                </a:rPr>
                <a:t> </a:t>
              </a:r>
              <a:r>
                <a:rPr lang="en-US" dirty="0" err="1" smtClean="0">
                  <a:latin typeface="Courier New" charset="0"/>
                </a:rPr>
                <a:t>error("</a:t>
              </a:r>
              <a:r>
                <a:rPr lang="en-US" dirty="0" err="1">
                  <a:latin typeface="Courier New" charset="0"/>
                </a:rPr>
                <a:t>peek</a:t>
              </a:r>
              <a:r>
                <a:rPr lang="en-US" dirty="0">
                  <a:latin typeface="Courier New" charset="0"/>
                </a:rPr>
                <a:t>: Attempting to peek at an empty queue");</a:t>
              </a:r>
            </a:p>
            <a:p>
              <a:pPr>
                <a:lnSpc>
                  <a:spcPct val="90000"/>
                </a:lnSpc>
              </a:pPr>
              <a:r>
                <a:rPr lang="en-US" dirty="0">
                  <a:latin typeface="Courier New" charset="0"/>
                </a:rPr>
                <a:t>   return head-&gt;data;</a:t>
              </a:r>
            </a:p>
            <a:p>
              <a:pPr>
                <a:lnSpc>
                  <a:spcPct val="90000"/>
                </a:lnSpc>
              </a:pPr>
              <a:r>
                <a:rPr lang="en-US" dirty="0">
                  <a:latin typeface="Courier New" charset="0"/>
                </a:rPr>
                <a:t>}</a:t>
              </a:r>
            </a:p>
          </p:txBody>
        </p:sp>
      </p:grpSp>
      <p:sp>
        <p:nvSpPr>
          <p:cNvPr id="70451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452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04521"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Code for the Linked-List Queue</a:t>
            </a:r>
          </a:p>
        </p:txBody>
      </p:sp>
      <p:sp>
        <p:nvSpPr>
          <p:cNvPr id="70452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04515"/>
                                        </p:tgtEl>
                                        <p:attrNameLst>
                                          <p:attrName>ppt_x</p:attrName>
                                        </p:attrNameLst>
                                      </p:cBhvr>
                                      <p:tavLst>
                                        <p:tav tm="0">
                                          <p:val>
                                            <p:strVal val="ppt_x"/>
                                          </p:val>
                                        </p:tav>
                                        <p:tav tm="100000">
                                          <p:val>
                                            <p:strVal val="ppt_x"/>
                                          </p:val>
                                        </p:tav>
                                      </p:tavLst>
                                    </p:anim>
                                    <p:anim calcmode="lin" valueType="num">
                                      <p:cBhvr additive="base">
                                        <p:cTn id="7" dur="1000"/>
                                        <p:tgtEl>
                                          <p:spTgt spid="704515"/>
                                        </p:tgtEl>
                                        <p:attrNameLst>
                                          <p:attrName>ppt_y</p:attrName>
                                        </p:attrNameLst>
                                      </p:cBhvr>
                                      <p:tavLst>
                                        <p:tav tm="0">
                                          <p:val>
                                            <p:strVal val="ppt_y"/>
                                          </p:val>
                                        </p:tav>
                                        <p:tav tm="100000">
                                          <p:val>
                                            <p:strVal val="0-ppt_h/2"/>
                                          </p:val>
                                        </p:tav>
                                      </p:tavLst>
                                    </p:anim>
                                    <p:set>
                                      <p:cBhvr>
                                        <p:cTn id="8" dur="1" fill="hold">
                                          <p:stCondLst>
                                            <p:cond delay="999"/>
                                          </p:stCondLst>
                                        </p:cTn>
                                        <p:tgtEl>
                                          <p:spTgt spid="704515"/>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704516"/>
                                        </p:tgtEl>
                                        <p:attrNameLst>
                                          <p:attrName>style.visibility</p:attrName>
                                        </p:attrNameLst>
                                      </p:cBhvr>
                                      <p:to>
                                        <p:strVal val="visible"/>
                                      </p:to>
                                    </p:set>
                                    <p:anim calcmode="lin" valueType="num">
                                      <p:cBhvr additive="base">
                                        <p:cTn id="11" dur="1000" fill="hold"/>
                                        <p:tgtEl>
                                          <p:spTgt spid="704516"/>
                                        </p:tgtEl>
                                        <p:attrNameLst>
                                          <p:attrName>ppt_x</p:attrName>
                                        </p:attrNameLst>
                                      </p:cBhvr>
                                      <p:tavLst>
                                        <p:tav tm="0">
                                          <p:val>
                                            <p:strVal val="#ppt_x"/>
                                          </p:val>
                                        </p:tav>
                                        <p:tav tm="100000">
                                          <p:val>
                                            <p:strVal val="#ppt_x"/>
                                          </p:val>
                                        </p:tav>
                                      </p:tavLst>
                                    </p:anim>
                                    <p:anim calcmode="lin" valueType="num">
                                      <p:cBhvr additive="base">
                                        <p:cTn id="12" dur="1000" fill="hold"/>
                                        <p:tgtEl>
                                          <p:spTgt spid="704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4515" grpId="0"/>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6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55363" name="Text Box 3"/>
          <p:cNvSpPr txBox="1">
            <a:spLocks noChangeArrowheads="1"/>
          </p:cNvSpPr>
          <p:nvPr/>
        </p:nvSpPr>
        <p:spPr bwMode="auto">
          <a:xfrm>
            <a:off x="342900" y="1193800"/>
            <a:ext cx="8440738" cy="474950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File: </a:t>
            </a:r>
            <a:r>
              <a:rPr lang="en-US" dirty="0" err="1">
                <a:solidFill>
                  <a:srgbClr val="0000FF"/>
                </a:solidFill>
                <a:latin typeface="Courier New" charset="0"/>
              </a:rPr>
              <a:t>queue.h</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interface defines a general queue abstraction that uses</a:t>
            </a:r>
          </a:p>
          <a:p>
            <a:pPr>
              <a:lnSpc>
                <a:spcPct val="90000"/>
              </a:lnSpc>
            </a:pPr>
            <a:r>
              <a:rPr lang="en-US" dirty="0">
                <a:solidFill>
                  <a:srgbClr val="0000FF"/>
                </a:solidFill>
                <a:latin typeface="Courier New" charset="0"/>
              </a:rPr>
              <a:t> * templates so that it can work with any element type.</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a:t>
            </a:r>
            <a:r>
              <a:rPr lang="en-US" dirty="0" err="1">
                <a:latin typeface="Courier New" charset="0"/>
              </a:rPr>
              <a:t>ifndef</a:t>
            </a:r>
            <a:r>
              <a:rPr lang="en-US" dirty="0">
                <a:latin typeface="Courier New" charset="0"/>
              </a:rPr>
              <a:t> _</a:t>
            </a:r>
            <a:r>
              <a:rPr lang="en-US" dirty="0" err="1">
                <a:latin typeface="Courier New" charset="0"/>
              </a:rPr>
              <a:t>queue_h</a:t>
            </a:r>
            <a:endParaRPr lang="en-US" dirty="0">
              <a:latin typeface="Courier New" charset="0"/>
            </a:endParaRPr>
          </a:p>
          <a:p>
            <a:pPr>
              <a:lnSpc>
                <a:spcPct val="90000"/>
              </a:lnSpc>
            </a:pPr>
            <a:r>
              <a:rPr lang="en-US" dirty="0">
                <a:latin typeface="Courier New" charset="0"/>
              </a:rPr>
              <a:t>#define _</a:t>
            </a:r>
            <a:r>
              <a:rPr lang="en-US" dirty="0" err="1">
                <a:latin typeface="Courier New" charset="0"/>
              </a:rPr>
              <a:t>queue_h</a:t>
            </a:r>
            <a:endParaRPr lang="en-US" dirty="0">
              <a:latin typeface="Courier New" charset="0"/>
            </a:endParaRPr>
          </a:p>
          <a:p>
            <a:pPr>
              <a:lnSpc>
                <a:spcPct val="90000"/>
              </a:lnSpc>
            </a:pPr>
            <a:endParaRPr lang="en-US"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Template class: Queue</a:t>
            </a:r>
            <a:r>
              <a:rPr lang="en-US" dirty="0" smtClean="0">
                <a:solidFill>
                  <a:srgbClr val="0000FF"/>
                </a:solidFill>
                <a:latin typeface="Courier New" charset="0"/>
              </a:rPr>
              <a:t>&lt;</a:t>
            </a:r>
            <a:r>
              <a:rPr lang="en-US" dirty="0" err="1" smtClean="0">
                <a:solidFill>
                  <a:srgbClr val="0000FF"/>
                </a:solidFill>
                <a:latin typeface="Courier New" charset="0"/>
              </a:rPr>
              <a:t>ValueType</a:t>
            </a:r>
            <a:r>
              <a:rPr lang="en-US" dirty="0" smtClean="0">
                <a:solidFill>
                  <a:srgbClr val="0000FF"/>
                </a:solidFill>
                <a:latin typeface="Courier New" charset="0"/>
              </a:rPr>
              <a:t>&gt;</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r>
              <a:rPr lang="en-US" dirty="0" smtClean="0">
                <a:solidFill>
                  <a:srgbClr val="0000FF"/>
                </a:solidFill>
                <a:latin typeface="Courier New" charset="0"/>
              </a:rPr>
              <a:t>--</a:t>
            </a:r>
          </a:p>
          <a:p>
            <a:pPr>
              <a:lnSpc>
                <a:spcPct val="90000"/>
              </a:lnSpc>
            </a:pPr>
            <a:r>
              <a:rPr lang="en-US" dirty="0">
                <a:solidFill>
                  <a:srgbClr val="0000FF"/>
                </a:solidFill>
                <a:latin typeface="Courier New" charset="0"/>
              </a:rPr>
              <a:t> * This class template models a queue, which is a linear collection</a:t>
            </a:r>
          </a:p>
          <a:p>
            <a:pPr>
              <a:lnSpc>
                <a:spcPct val="90000"/>
              </a:lnSpc>
            </a:pPr>
            <a:r>
              <a:rPr lang="en-US" dirty="0">
                <a:solidFill>
                  <a:srgbClr val="0000FF"/>
                </a:solidFill>
                <a:latin typeface="Courier New" charset="0"/>
              </a:rPr>
              <a:t> * of values that resemble a waiting line.  Values are added at</a:t>
            </a:r>
          </a:p>
          <a:p>
            <a:pPr>
              <a:lnSpc>
                <a:spcPct val="90000"/>
              </a:lnSpc>
            </a:pPr>
            <a:r>
              <a:rPr lang="en-US" dirty="0">
                <a:solidFill>
                  <a:srgbClr val="0000FF"/>
                </a:solidFill>
                <a:latin typeface="Courier New" charset="0"/>
              </a:rPr>
              <a:t> * one end of the queue and removed from the other.  The fundamental</a:t>
            </a:r>
          </a:p>
          <a:p>
            <a:pPr>
              <a:lnSpc>
                <a:spcPct val="90000"/>
              </a:lnSpc>
            </a:pPr>
            <a:r>
              <a:rPr lang="en-US" dirty="0">
                <a:solidFill>
                  <a:srgbClr val="0000FF"/>
                </a:solidFill>
                <a:latin typeface="Courier New" charset="0"/>
              </a:rPr>
              <a:t> * operations are </a:t>
            </a:r>
            <a:r>
              <a:rPr lang="en-US" dirty="0" err="1">
                <a:solidFill>
                  <a:srgbClr val="0000FF"/>
                </a:solidFill>
                <a:latin typeface="Courier New" charset="0"/>
              </a:rPr>
              <a:t>enqueue</a:t>
            </a:r>
            <a:r>
              <a:rPr lang="en-US" dirty="0">
                <a:solidFill>
                  <a:srgbClr val="0000FF"/>
                </a:solidFill>
                <a:latin typeface="Courier New" charset="0"/>
              </a:rPr>
              <a:t> (add to the tail of the queue) and </a:t>
            </a:r>
            <a:r>
              <a:rPr lang="en-US" dirty="0" err="1">
                <a:solidFill>
                  <a:srgbClr val="0000FF"/>
                </a:solidFill>
                <a:latin typeface="Courier New" charset="0"/>
              </a:rPr>
              <a:t>dequeue</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(remove from the head of the queue).  Because a queue preserves</a:t>
            </a:r>
          </a:p>
          <a:p>
            <a:pPr>
              <a:lnSpc>
                <a:spcPct val="90000"/>
              </a:lnSpc>
            </a:pPr>
            <a:r>
              <a:rPr lang="en-US" dirty="0">
                <a:solidFill>
                  <a:srgbClr val="0000FF"/>
                </a:solidFill>
                <a:latin typeface="Courier New" charset="0"/>
              </a:rPr>
              <a:t> * the order of the elements, the first value </a:t>
            </a:r>
            <a:r>
              <a:rPr lang="en-US" dirty="0" err="1">
                <a:solidFill>
                  <a:srgbClr val="0000FF"/>
                </a:solidFill>
                <a:latin typeface="Courier New" charset="0"/>
              </a:rPr>
              <a:t>enqueued</a:t>
            </a:r>
            <a:r>
              <a:rPr lang="en-US" dirty="0">
                <a:solidFill>
                  <a:srgbClr val="0000FF"/>
                </a:solidFill>
                <a:latin typeface="Courier New" charset="0"/>
              </a:rPr>
              <a:t> is the first</a:t>
            </a:r>
          </a:p>
          <a:p>
            <a:pPr>
              <a:lnSpc>
                <a:spcPct val="90000"/>
              </a:lnSpc>
            </a:pPr>
            <a:r>
              <a:rPr lang="en-US" dirty="0">
                <a:solidFill>
                  <a:srgbClr val="0000FF"/>
                </a:solidFill>
                <a:latin typeface="Courier New" charset="0"/>
              </a:rPr>
              <a:t> * value </a:t>
            </a:r>
            <a:r>
              <a:rPr lang="en-US" dirty="0" err="1">
                <a:solidFill>
                  <a:srgbClr val="0000FF"/>
                </a:solidFill>
                <a:latin typeface="Courier New" charset="0"/>
              </a:rPr>
              <a:t>dequeued</a:t>
            </a:r>
            <a:r>
              <a:rPr lang="en-US" dirty="0">
                <a:solidFill>
                  <a:srgbClr val="0000FF"/>
                </a:solidFill>
                <a:latin typeface="Courier New" charset="0"/>
              </a:rPr>
              <a:t>.  Queues therefore operate in a first-in-first-out</a:t>
            </a:r>
          </a:p>
          <a:p>
            <a:pPr>
              <a:lnSpc>
                <a:spcPct val="90000"/>
              </a:lnSpc>
            </a:pPr>
            <a:r>
              <a:rPr lang="en-US" dirty="0">
                <a:solidFill>
                  <a:srgbClr val="0000FF"/>
                </a:solidFill>
                <a:latin typeface="Courier New" charset="0"/>
              </a:rPr>
              <a:t> * (FIFO) order.  For maximum generality, the Queue class is defined</a:t>
            </a:r>
          </a:p>
          <a:p>
            <a:pPr>
              <a:lnSpc>
                <a:spcPct val="90000"/>
              </a:lnSpc>
            </a:pPr>
            <a:r>
              <a:rPr lang="en-US" dirty="0">
                <a:solidFill>
                  <a:srgbClr val="0000FF"/>
                </a:solidFill>
                <a:latin typeface="Courier New" charset="0"/>
              </a:rPr>
              <a:t> * using a template that allows the client to define a queue that</a:t>
            </a:r>
          </a:p>
          <a:p>
            <a:pPr>
              <a:lnSpc>
                <a:spcPct val="90000"/>
              </a:lnSpc>
            </a:pPr>
            <a:r>
              <a:rPr lang="en-US" dirty="0">
                <a:solidFill>
                  <a:srgbClr val="0000FF"/>
                </a:solidFill>
                <a:latin typeface="Courier New" charset="0"/>
              </a:rPr>
              <a:t> * contains any type of value, as in Queue&lt;string&gt; or Queue&lt;</a:t>
            </a:r>
            <a:r>
              <a:rPr lang="en-US" dirty="0" err="1">
                <a:solidFill>
                  <a:srgbClr val="0000FF"/>
                </a:solidFill>
                <a:latin typeface="Courier New" charset="0"/>
              </a:rPr>
              <a:t>taskT</a:t>
            </a:r>
            <a:r>
              <a:rPr lang="en-US" dirty="0">
                <a:solidFill>
                  <a:srgbClr val="0000FF"/>
                </a:solidFill>
                <a:latin typeface="Courier New" charset="0"/>
              </a:rPr>
              <a:t>&gt;.</a:t>
            </a:r>
          </a:p>
          <a:p>
            <a:pPr>
              <a:lnSpc>
                <a:spcPct val="90000"/>
              </a:lnSpc>
            </a:pPr>
            <a:r>
              <a:rPr lang="en-US" dirty="0">
                <a:solidFill>
                  <a:srgbClr val="0000FF"/>
                </a:solidFill>
                <a:latin typeface="Courier New" charset="0"/>
              </a:rPr>
              <a:t> */</a:t>
            </a:r>
            <a:endParaRPr lang="en-US" dirty="0">
              <a:latin typeface="Courier New" charset="0"/>
            </a:endParaRPr>
          </a:p>
        </p:txBody>
      </p:sp>
      <p:sp>
        <p:nvSpPr>
          <p:cNvPr id="655364"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55365"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55366"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 </a:t>
            </a:r>
            <a:r>
              <a:rPr lang="en-US" sz="3600" b="1" dirty="0" err="1">
                <a:solidFill>
                  <a:srgbClr val="FF0000"/>
                </a:solidFill>
                <a:latin typeface="Courier New" charset="0"/>
              </a:rPr>
              <a:t>queue.h</a:t>
            </a:r>
            <a:r>
              <a:rPr lang="en-US" sz="4000" dirty="0">
                <a:solidFill>
                  <a:srgbClr val="FF0000"/>
                </a:solidFill>
              </a:rPr>
              <a:t> Interface</a:t>
            </a:r>
          </a:p>
        </p:txBody>
      </p:sp>
      <p:sp>
        <p:nvSpPr>
          <p:cNvPr id="65536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741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57411" name="Text Box 3"/>
          <p:cNvSpPr txBox="1">
            <a:spLocks noChangeArrowheads="1"/>
          </p:cNvSpPr>
          <p:nvPr/>
        </p:nvSpPr>
        <p:spPr bwMode="auto">
          <a:xfrm>
            <a:off x="350838" y="1219200"/>
            <a:ext cx="8440737" cy="474950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File: </a:t>
            </a:r>
            <a:r>
              <a:rPr lang="en-US" dirty="0" err="1">
                <a:solidFill>
                  <a:srgbClr val="0000FF"/>
                </a:solidFill>
                <a:latin typeface="Courier New" charset="0"/>
              </a:rPr>
              <a:t>queue.h</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p>
          <a:p>
            <a:pPr>
              <a:lnSpc>
                <a:spcPct val="90000"/>
              </a:lnSpc>
            </a:pPr>
            <a:r>
              <a:rPr lang="en-US" dirty="0">
                <a:solidFill>
                  <a:srgbClr val="0000FF"/>
                </a:solidFill>
                <a:latin typeface="Courier New" charset="0"/>
              </a:rPr>
              <a:t> * This interface defines a general queue abstraction that uses</a:t>
            </a:r>
          </a:p>
          <a:p>
            <a:pPr>
              <a:lnSpc>
                <a:spcPct val="90000"/>
              </a:lnSpc>
            </a:pPr>
            <a:r>
              <a:rPr lang="en-US" dirty="0">
                <a:solidFill>
                  <a:srgbClr val="0000FF"/>
                </a:solidFill>
                <a:latin typeface="Courier New" charset="0"/>
              </a:rPr>
              <a:t> * templates so that it can work with any element type.</a:t>
            </a:r>
          </a:p>
          <a:p>
            <a:pPr>
              <a:lnSpc>
                <a:spcPct val="90000"/>
              </a:lnSpc>
            </a:pPr>
            <a:r>
              <a:rPr lang="en-US" dirty="0">
                <a:solidFill>
                  <a:srgbClr val="0000FF"/>
                </a:solidFill>
                <a:latin typeface="Courier New" charset="0"/>
              </a:rPr>
              <a:t> */</a:t>
            </a:r>
          </a:p>
          <a:p>
            <a:pPr>
              <a:lnSpc>
                <a:spcPct val="90000"/>
              </a:lnSpc>
            </a:pPr>
            <a:endParaRPr lang="en-US" dirty="0">
              <a:latin typeface="Courier New" charset="0"/>
            </a:endParaRPr>
          </a:p>
          <a:p>
            <a:pPr>
              <a:lnSpc>
                <a:spcPct val="90000"/>
              </a:lnSpc>
            </a:pPr>
            <a:r>
              <a:rPr lang="en-US" dirty="0">
                <a:latin typeface="Courier New" charset="0"/>
              </a:rPr>
              <a:t>#</a:t>
            </a:r>
            <a:r>
              <a:rPr lang="en-US" dirty="0" err="1">
                <a:latin typeface="Courier New" charset="0"/>
              </a:rPr>
              <a:t>ifndef</a:t>
            </a:r>
            <a:r>
              <a:rPr lang="en-US" dirty="0">
                <a:latin typeface="Courier New" charset="0"/>
              </a:rPr>
              <a:t> _</a:t>
            </a:r>
            <a:r>
              <a:rPr lang="en-US" dirty="0" err="1">
                <a:latin typeface="Courier New" charset="0"/>
              </a:rPr>
              <a:t>queue_h</a:t>
            </a:r>
            <a:endParaRPr lang="en-US" dirty="0">
              <a:latin typeface="Courier New" charset="0"/>
            </a:endParaRPr>
          </a:p>
          <a:p>
            <a:pPr>
              <a:lnSpc>
                <a:spcPct val="90000"/>
              </a:lnSpc>
            </a:pPr>
            <a:r>
              <a:rPr lang="en-US" dirty="0">
                <a:latin typeface="Courier New" charset="0"/>
              </a:rPr>
              <a:t>#define _</a:t>
            </a:r>
            <a:r>
              <a:rPr lang="en-US" dirty="0" err="1">
                <a:latin typeface="Courier New" charset="0"/>
              </a:rPr>
              <a:t>queue_h</a:t>
            </a:r>
            <a:endParaRPr lang="en-US" dirty="0">
              <a:latin typeface="Courier New" charset="0"/>
            </a:endParaRPr>
          </a:p>
          <a:p>
            <a:pPr>
              <a:lnSpc>
                <a:spcPct val="90000"/>
              </a:lnSpc>
            </a:pPr>
            <a:endParaRPr lang="en-US"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Template class: Queue</a:t>
            </a:r>
            <a:r>
              <a:rPr lang="en-US" dirty="0" smtClean="0">
                <a:solidFill>
                  <a:srgbClr val="0000FF"/>
                </a:solidFill>
                <a:latin typeface="Courier New" charset="0"/>
              </a:rPr>
              <a:t>&lt;</a:t>
            </a:r>
            <a:r>
              <a:rPr lang="en-US" dirty="0" err="1" smtClean="0">
                <a:solidFill>
                  <a:srgbClr val="0000FF"/>
                </a:solidFill>
                <a:latin typeface="Courier New" charset="0"/>
              </a:rPr>
              <a:t>ValueType</a:t>
            </a:r>
            <a:r>
              <a:rPr lang="en-US" dirty="0" smtClean="0">
                <a:solidFill>
                  <a:srgbClr val="0000FF"/>
                </a:solidFill>
                <a:latin typeface="Courier New" charset="0"/>
              </a:rPr>
              <a:t>&gt;</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a:t>
            </a:r>
            <a:r>
              <a:rPr lang="en-US" dirty="0" smtClean="0">
                <a:solidFill>
                  <a:srgbClr val="0000FF"/>
                </a:solidFill>
                <a:latin typeface="Courier New" charset="0"/>
              </a:rPr>
              <a:t>---</a:t>
            </a:r>
            <a:r>
              <a:rPr lang="en-US" dirty="0">
                <a:solidFill>
                  <a:srgbClr val="0000FF"/>
                </a:solidFill>
                <a:latin typeface="Courier New" charset="0"/>
              </a:rPr>
              <a:t>---</a:t>
            </a:r>
          </a:p>
          <a:p>
            <a:pPr>
              <a:lnSpc>
                <a:spcPct val="90000"/>
              </a:lnSpc>
            </a:pPr>
            <a:r>
              <a:rPr lang="en-US" dirty="0">
                <a:solidFill>
                  <a:srgbClr val="0000FF"/>
                </a:solidFill>
                <a:latin typeface="Courier New" charset="0"/>
              </a:rPr>
              <a:t> * This class template models a queue, which is a linear collection</a:t>
            </a:r>
          </a:p>
          <a:p>
            <a:pPr>
              <a:lnSpc>
                <a:spcPct val="90000"/>
              </a:lnSpc>
            </a:pPr>
            <a:r>
              <a:rPr lang="en-US" dirty="0">
                <a:solidFill>
                  <a:srgbClr val="0000FF"/>
                </a:solidFill>
                <a:latin typeface="Courier New" charset="0"/>
              </a:rPr>
              <a:t> * of values that resemble a waiting line.  Values are added at</a:t>
            </a:r>
          </a:p>
          <a:p>
            <a:pPr>
              <a:lnSpc>
                <a:spcPct val="90000"/>
              </a:lnSpc>
            </a:pPr>
            <a:r>
              <a:rPr lang="en-US" dirty="0">
                <a:solidFill>
                  <a:srgbClr val="0000FF"/>
                </a:solidFill>
                <a:latin typeface="Courier New" charset="0"/>
              </a:rPr>
              <a:t> * one end of the queue and removed from the other.  The fundamental</a:t>
            </a:r>
          </a:p>
          <a:p>
            <a:pPr>
              <a:lnSpc>
                <a:spcPct val="90000"/>
              </a:lnSpc>
            </a:pPr>
            <a:r>
              <a:rPr lang="en-US" dirty="0">
                <a:solidFill>
                  <a:srgbClr val="0000FF"/>
                </a:solidFill>
                <a:latin typeface="Courier New" charset="0"/>
              </a:rPr>
              <a:t> * operations are </a:t>
            </a:r>
            <a:r>
              <a:rPr lang="en-US" dirty="0" err="1">
                <a:solidFill>
                  <a:srgbClr val="0000FF"/>
                </a:solidFill>
                <a:latin typeface="Courier New" charset="0"/>
              </a:rPr>
              <a:t>enqueue</a:t>
            </a:r>
            <a:r>
              <a:rPr lang="en-US" dirty="0">
                <a:solidFill>
                  <a:srgbClr val="0000FF"/>
                </a:solidFill>
                <a:latin typeface="Courier New" charset="0"/>
              </a:rPr>
              <a:t> (add to the tail of the queue) and </a:t>
            </a:r>
            <a:r>
              <a:rPr lang="en-US" dirty="0" err="1">
                <a:solidFill>
                  <a:srgbClr val="0000FF"/>
                </a:solidFill>
                <a:latin typeface="Courier New" charset="0"/>
              </a:rPr>
              <a:t>dequeue</a:t>
            </a:r>
            <a:endParaRPr lang="en-US" dirty="0">
              <a:solidFill>
                <a:srgbClr val="0000FF"/>
              </a:solidFill>
              <a:latin typeface="Courier New" charset="0"/>
            </a:endParaRPr>
          </a:p>
          <a:p>
            <a:pPr>
              <a:lnSpc>
                <a:spcPct val="90000"/>
              </a:lnSpc>
            </a:pPr>
            <a:r>
              <a:rPr lang="en-US" dirty="0">
                <a:solidFill>
                  <a:srgbClr val="0000FF"/>
                </a:solidFill>
                <a:latin typeface="Courier New" charset="0"/>
              </a:rPr>
              <a:t> * (remove from the head of the queue).  Because a queue preserves</a:t>
            </a:r>
          </a:p>
          <a:p>
            <a:pPr>
              <a:lnSpc>
                <a:spcPct val="90000"/>
              </a:lnSpc>
            </a:pPr>
            <a:r>
              <a:rPr lang="en-US" dirty="0">
                <a:solidFill>
                  <a:srgbClr val="0000FF"/>
                </a:solidFill>
                <a:latin typeface="Courier New" charset="0"/>
              </a:rPr>
              <a:t> * the order of the elements, the first value </a:t>
            </a:r>
            <a:r>
              <a:rPr lang="en-US" dirty="0" err="1">
                <a:solidFill>
                  <a:srgbClr val="0000FF"/>
                </a:solidFill>
                <a:latin typeface="Courier New" charset="0"/>
              </a:rPr>
              <a:t>enqueued</a:t>
            </a:r>
            <a:r>
              <a:rPr lang="en-US" dirty="0">
                <a:solidFill>
                  <a:srgbClr val="0000FF"/>
                </a:solidFill>
                <a:latin typeface="Courier New" charset="0"/>
              </a:rPr>
              <a:t> is the first</a:t>
            </a:r>
          </a:p>
          <a:p>
            <a:pPr>
              <a:lnSpc>
                <a:spcPct val="90000"/>
              </a:lnSpc>
            </a:pPr>
            <a:r>
              <a:rPr lang="en-US" dirty="0">
                <a:solidFill>
                  <a:srgbClr val="0000FF"/>
                </a:solidFill>
                <a:latin typeface="Courier New" charset="0"/>
              </a:rPr>
              <a:t> * value </a:t>
            </a:r>
            <a:r>
              <a:rPr lang="en-US" dirty="0" err="1">
                <a:solidFill>
                  <a:srgbClr val="0000FF"/>
                </a:solidFill>
                <a:latin typeface="Courier New" charset="0"/>
              </a:rPr>
              <a:t>dequeued</a:t>
            </a:r>
            <a:r>
              <a:rPr lang="en-US" dirty="0">
                <a:solidFill>
                  <a:srgbClr val="0000FF"/>
                </a:solidFill>
                <a:latin typeface="Courier New" charset="0"/>
              </a:rPr>
              <a:t>.  Queues therefore operate in a first-in-first-out</a:t>
            </a:r>
          </a:p>
          <a:p>
            <a:pPr>
              <a:lnSpc>
                <a:spcPct val="90000"/>
              </a:lnSpc>
            </a:pPr>
            <a:r>
              <a:rPr lang="en-US" dirty="0">
                <a:solidFill>
                  <a:srgbClr val="0000FF"/>
                </a:solidFill>
                <a:latin typeface="Courier New" charset="0"/>
              </a:rPr>
              <a:t> * (FIFO) order.  For maximum generality, the Queue class is defined</a:t>
            </a:r>
          </a:p>
          <a:p>
            <a:pPr>
              <a:lnSpc>
                <a:spcPct val="90000"/>
              </a:lnSpc>
            </a:pPr>
            <a:r>
              <a:rPr lang="en-US" dirty="0">
                <a:solidFill>
                  <a:srgbClr val="0000FF"/>
                </a:solidFill>
                <a:latin typeface="Courier New" charset="0"/>
              </a:rPr>
              <a:t> * using a template that allows the client to define a queue that</a:t>
            </a:r>
          </a:p>
          <a:p>
            <a:pPr>
              <a:lnSpc>
                <a:spcPct val="90000"/>
              </a:lnSpc>
            </a:pPr>
            <a:r>
              <a:rPr lang="en-US" dirty="0">
                <a:solidFill>
                  <a:srgbClr val="0000FF"/>
                </a:solidFill>
                <a:latin typeface="Courier New" charset="0"/>
              </a:rPr>
              <a:t> * contains any type of value, as in Queue&lt;string&gt; or Queue&lt;</a:t>
            </a:r>
            <a:r>
              <a:rPr lang="en-US" dirty="0" err="1">
                <a:solidFill>
                  <a:srgbClr val="0000FF"/>
                </a:solidFill>
                <a:latin typeface="Courier New" charset="0"/>
              </a:rPr>
              <a:t>taskT</a:t>
            </a:r>
            <a:r>
              <a:rPr lang="en-US" dirty="0">
                <a:solidFill>
                  <a:srgbClr val="0000FF"/>
                </a:solidFill>
                <a:latin typeface="Courier New" charset="0"/>
              </a:rPr>
              <a:t>&gt;.</a:t>
            </a:r>
          </a:p>
          <a:p>
            <a:pPr>
              <a:lnSpc>
                <a:spcPct val="90000"/>
              </a:lnSpc>
            </a:pPr>
            <a:r>
              <a:rPr lang="en-US" dirty="0">
                <a:solidFill>
                  <a:srgbClr val="0000FF"/>
                </a:solidFill>
                <a:latin typeface="Courier New" charset="0"/>
              </a:rPr>
              <a:t> */</a:t>
            </a:r>
          </a:p>
        </p:txBody>
      </p:sp>
      <p:grpSp>
        <p:nvGrpSpPr>
          <p:cNvPr id="657412" name="Group 4"/>
          <p:cNvGrpSpPr>
            <a:grpSpLocks/>
          </p:cNvGrpSpPr>
          <p:nvPr/>
        </p:nvGrpSpPr>
        <p:grpSpPr bwMode="auto">
          <a:xfrm>
            <a:off x="355600" y="1143000"/>
            <a:ext cx="8494713" cy="5257800"/>
            <a:chOff x="240" y="720"/>
            <a:chExt cx="5280" cy="3312"/>
          </a:xfrm>
        </p:grpSpPr>
        <p:sp>
          <p:nvSpPr>
            <p:cNvPr id="65741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57414" name="Text Box 6"/>
            <p:cNvSpPr txBox="1">
              <a:spLocks noChangeArrowheads="1"/>
            </p:cNvSpPr>
            <p:nvPr/>
          </p:nvSpPr>
          <p:spPr bwMode="auto">
            <a:xfrm>
              <a:off x="251" y="752"/>
              <a:ext cx="5261" cy="2407"/>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pPr>
                <a:lnSpc>
                  <a:spcPct val="90000"/>
                </a:lnSpc>
              </a:pPr>
              <a:r>
                <a:rPr lang="en-US" dirty="0">
                  <a:latin typeface="Courier New" charset="0"/>
                </a:rPr>
                <a:t>class Queue {</a:t>
              </a:r>
            </a:p>
            <a:p>
              <a:pPr>
                <a:lnSpc>
                  <a:spcPct val="90000"/>
                </a:lnSpc>
              </a:pPr>
              <a:endParaRPr lang="en-US" sz="900" dirty="0">
                <a:latin typeface="Courier New" charset="0"/>
              </a:endParaRPr>
            </a:p>
            <a:p>
              <a:pPr>
                <a:lnSpc>
                  <a:spcPct val="90000"/>
                </a:lnSpc>
              </a:pPr>
              <a:r>
                <a:rPr lang="en-US" dirty="0">
                  <a:latin typeface="Courier New" charset="0"/>
                </a:rPr>
                <a:t>public:</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Constructor: Queue</a:t>
              </a:r>
            </a:p>
            <a:p>
              <a:pPr>
                <a:lnSpc>
                  <a:spcPct val="90000"/>
                </a:lnSpc>
              </a:pPr>
              <a:r>
                <a:rPr lang="en-US" dirty="0">
                  <a:solidFill>
                    <a:srgbClr val="0000FF"/>
                  </a:solidFill>
                  <a:latin typeface="Courier New" charset="0"/>
                </a:rPr>
                <a:t> * Usage: Queue</a:t>
              </a:r>
              <a:r>
                <a:rPr lang="en-US" dirty="0" smtClean="0">
                  <a:solidFill>
                    <a:srgbClr val="0000FF"/>
                  </a:solidFill>
                  <a:latin typeface="Courier New" charset="0"/>
                </a:rPr>
                <a:t>&lt;</a:t>
              </a:r>
              <a:r>
                <a:rPr lang="en-US" dirty="0" err="1" smtClean="0">
                  <a:solidFill>
                    <a:srgbClr val="0000FF"/>
                  </a:solidFill>
                  <a:latin typeface="Courier New" charset="0"/>
                </a:rPr>
                <a:t>ValueType</a:t>
              </a:r>
              <a:r>
                <a:rPr lang="en-US" dirty="0" smtClean="0">
                  <a:solidFill>
                    <a:srgbClr val="0000FF"/>
                  </a:solidFill>
                  <a:latin typeface="Courier New" charset="0"/>
                </a:rPr>
                <a:t>&gt; </a:t>
              </a:r>
              <a:r>
                <a:rPr lang="en-US" dirty="0">
                  <a:solidFill>
                    <a:srgbClr val="0000FF"/>
                  </a:solidFill>
                  <a:latin typeface="Courier New" charset="0"/>
                </a:rPr>
                <a:t>queue;</a:t>
              </a:r>
            </a:p>
            <a:p>
              <a:pPr>
                <a:lnSpc>
                  <a:spcPct val="90000"/>
                </a:lnSpc>
              </a:pPr>
              <a:r>
                <a:rPr lang="en-US" dirty="0">
                  <a:solidFill>
                    <a:srgbClr val="0000FF"/>
                  </a:solidFill>
                  <a:latin typeface="Courier New" charset="0"/>
                </a:rPr>
                <a:t> * -----------------------</a:t>
              </a:r>
              <a:r>
                <a:rPr lang="en-US" dirty="0" smtClean="0">
                  <a:solidFill>
                    <a:srgbClr val="0000FF"/>
                  </a:solidFill>
                  <a:latin typeface="Courier New" charset="0"/>
                </a:rPr>
                <a:t>-------</a:t>
              </a:r>
            </a:p>
            <a:p>
              <a:pPr>
                <a:lnSpc>
                  <a:spcPct val="90000"/>
                </a:lnSpc>
              </a:pPr>
              <a:r>
                <a:rPr lang="en-US" dirty="0">
                  <a:solidFill>
                    <a:srgbClr val="0000FF"/>
                  </a:solidFill>
                  <a:latin typeface="Courier New" charset="0"/>
                </a:rPr>
                <a:t> *</a:t>
              </a:r>
              <a:r>
                <a:rPr lang="en-US" dirty="0" smtClean="0">
                  <a:solidFill>
                    <a:srgbClr val="0000FF"/>
                  </a:solidFill>
                  <a:latin typeface="Courier New" charset="0"/>
                </a:rPr>
                <a:t> Initializes </a:t>
              </a:r>
              <a:r>
                <a:rPr lang="en-US" dirty="0">
                  <a:solidFill>
                    <a:srgbClr val="0000FF"/>
                  </a:solidFill>
                  <a:latin typeface="Courier New" charset="0"/>
                </a:rPr>
                <a:t>a new empty queue </a:t>
              </a:r>
              <a:r>
                <a:rPr lang="en-US" dirty="0" smtClean="0">
                  <a:solidFill>
                    <a:srgbClr val="0000FF"/>
                  </a:solidFill>
                  <a:latin typeface="Courier New" charset="0"/>
                </a:rPr>
                <a:t>containing the </a:t>
              </a:r>
              <a:r>
                <a:rPr lang="en-US" dirty="0">
                  <a:solidFill>
                    <a:srgbClr val="0000FF"/>
                  </a:solidFill>
                  <a:latin typeface="Courier New" charset="0"/>
                </a:rPr>
                <a:t>specified value type. </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  </a:t>
              </a:r>
              <a:r>
                <a:rPr lang="en-US" dirty="0" smtClean="0">
                  <a:latin typeface="Courier New" charset="0"/>
                </a:rPr>
                <a:t> Queue</a:t>
              </a:r>
              <a:r>
                <a:rPr lang="en-US" dirty="0">
                  <a:latin typeface="Courier New" charset="0"/>
                </a:rPr>
                <a:t>();</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Destructor: ~Queue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a:t>
              </a:r>
              <a:r>
                <a:rPr lang="en-US" dirty="0">
                  <a:solidFill>
                    <a:srgbClr val="0000FF"/>
                  </a:solidFill>
                  <a:latin typeface="Courier New" charset="0"/>
                </a:rPr>
                <a:t>------------------</a:t>
              </a:r>
              <a:r>
                <a:rPr lang="en-US" dirty="0" smtClean="0">
                  <a:solidFill>
                    <a:srgbClr val="0000FF"/>
                  </a:solidFill>
                  <a:latin typeface="Courier New" charset="0"/>
                </a:rPr>
                <a:t>-</a:t>
              </a:r>
            </a:p>
            <a:p>
              <a:pPr>
                <a:lnSpc>
                  <a:spcPct val="90000"/>
                </a:lnSpc>
              </a:pPr>
              <a:r>
                <a:rPr lang="en-US" dirty="0">
                  <a:solidFill>
                    <a:srgbClr val="0000FF"/>
                  </a:solidFill>
                  <a:latin typeface="Courier New" charset="0"/>
                </a:rPr>
                <a:t> *</a:t>
              </a:r>
              <a:r>
                <a:rPr lang="en-US" dirty="0" smtClean="0">
                  <a:solidFill>
                    <a:srgbClr val="0000FF"/>
                  </a:solidFill>
                  <a:latin typeface="Courier New" charset="0"/>
                </a:rPr>
                <a:t> </a:t>
              </a:r>
              <a:r>
                <a:rPr lang="en-US" dirty="0" err="1" smtClean="0">
                  <a:solidFill>
                    <a:srgbClr val="0000FF"/>
                  </a:solidFill>
                  <a:latin typeface="Courier New" charset="0"/>
                </a:rPr>
                <a:t>Deallocates</a:t>
              </a:r>
              <a:r>
                <a:rPr lang="en-US" dirty="0" smtClean="0">
                  <a:solidFill>
                    <a:srgbClr val="0000FF"/>
                  </a:solidFill>
                  <a:latin typeface="Courier New" charset="0"/>
                </a:rPr>
                <a:t> </a:t>
              </a:r>
              <a:r>
                <a:rPr lang="en-US" dirty="0">
                  <a:solidFill>
                    <a:srgbClr val="0000FF"/>
                  </a:solidFill>
                  <a:latin typeface="Courier New" charset="0"/>
                </a:rPr>
                <a:t>any heap storage </a:t>
              </a:r>
              <a:r>
                <a:rPr lang="en-US" dirty="0" smtClean="0">
                  <a:solidFill>
                    <a:srgbClr val="0000FF"/>
                  </a:solidFill>
                  <a:latin typeface="Courier New" charset="0"/>
                </a:rPr>
                <a:t>associated with </a:t>
              </a:r>
              <a:r>
                <a:rPr lang="en-US" dirty="0">
                  <a:solidFill>
                    <a:srgbClr val="0000FF"/>
                  </a:solidFill>
                  <a:latin typeface="Courier New" charset="0"/>
                </a:rPr>
                <a:t>this queue.</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  </a:t>
              </a:r>
              <a:r>
                <a:rPr lang="en-US" dirty="0" smtClean="0">
                  <a:latin typeface="Courier New" charset="0"/>
                </a:rPr>
                <a:t> ~</a:t>
              </a:r>
              <a:r>
                <a:rPr lang="en-US" dirty="0">
                  <a:latin typeface="Courier New" charset="0"/>
                </a:rPr>
                <a:t>Queue();</a:t>
              </a:r>
            </a:p>
          </p:txBody>
        </p:sp>
      </p:grpSp>
      <p:sp>
        <p:nvSpPr>
          <p:cNvPr id="65741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5741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57417"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queue.h</a:t>
            </a:r>
            <a:r>
              <a:rPr lang="en-US" sz="4000">
                <a:solidFill>
                  <a:srgbClr val="FF0000"/>
                </a:solidFill>
              </a:rPr>
              <a:t> Interface</a:t>
            </a:r>
          </a:p>
        </p:txBody>
      </p:sp>
      <p:sp>
        <p:nvSpPr>
          <p:cNvPr id="65741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57411"/>
                                        </p:tgtEl>
                                        <p:attrNameLst>
                                          <p:attrName>ppt_x</p:attrName>
                                        </p:attrNameLst>
                                      </p:cBhvr>
                                      <p:tavLst>
                                        <p:tav tm="0">
                                          <p:val>
                                            <p:strVal val="ppt_x"/>
                                          </p:val>
                                        </p:tav>
                                        <p:tav tm="100000">
                                          <p:val>
                                            <p:strVal val="ppt_x"/>
                                          </p:val>
                                        </p:tav>
                                      </p:tavLst>
                                    </p:anim>
                                    <p:anim calcmode="lin" valueType="num">
                                      <p:cBhvr additive="base">
                                        <p:cTn id="7" dur="1000"/>
                                        <p:tgtEl>
                                          <p:spTgt spid="657411"/>
                                        </p:tgtEl>
                                        <p:attrNameLst>
                                          <p:attrName>ppt_y</p:attrName>
                                        </p:attrNameLst>
                                      </p:cBhvr>
                                      <p:tavLst>
                                        <p:tav tm="0">
                                          <p:val>
                                            <p:strVal val="ppt_y"/>
                                          </p:val>
                                        </p:tav>
                                        <p:tav tm="100000">
                                          <p:val>
                                            <p:strVal val="0-ppt_h/2"/>
                                          </p:val>
                                        </p:tav>
                                      </p:tavLst>
                                    </p:anim>
                                    <p:set>
                                      <p:cBhvr>
                                        <p:cTn id="8" dur="1" fill="hold">
                                          <p:stCondLst>
                                            <p:cond delay="999"/>
                                          </p:stCondLst>
                                        </p:cTn>
                                        <p:tgtEl>
                                          <p:spTgt spid="65741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657412"/>
                                        </p:tgtEl>
                                        <p:attrNameLst>
                                          <p:attrName>style.visibility</p:attrName>
                                        </p:attrNameLst>
                                      </p:cBhvr>
                                      <p:to>
                                        <p:strVal val="visible"/>
                                      </p:to>
                                    </p:set>
                                    <p:anim calcmode="lin" valueType="num">
                                      <p:cBhvr additive="base">
                                        <p:cTn id="11" dur="1000" fill="hold"/>
                                        <p:tgtEl>
                                          <p:spTgt spid="657412"/>
                                        </p:tgtEl>
                                        <p:attrNameLst>
                                          <p:attrName>ppt_x</p:attrName>
                                        </p:attrNameLst>
                                      </p:cBhvr>
                                      <p:tavLst>
                                        <p:tav tm="0">
                                          <p:val>
                                            <p:strVal val="#ppt_x"/>
                                          </p:val>
                                        </p:tav>
                                        <p:tav tm="100000">
                                          <p:val>
                                            <p:strVal val="#ppt_x"/>
                                          </p:val>
                                        </p:tav>
                                      </p:tavLst>
                                    </p:anim>
                                    <p:anim calcmode="lin" valueType="num">
                                      <p:cBhvr additive="base">
                                        <p:cTn id="12" dur="1000" fill="hold"/>
                                        <p:tgtEl>
                                          <p:spTgt spid="6574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411"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945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59459" name="Text Box 3"/>
          <p:cNvSpPr txBox="1">
            <a:spLocks noChangeArrowheads="1"/>
          </p:cNvSpPr>
          <p:nvPr/>
        </p:nvSpPr>
        <p:spPr bwMode="auto">
          <a:xfrm>
            <a:off x="373063" y="1193800"/>
            <a:ext cx="8440737" cy="3821559"/>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pPr>
              <a:lnSpc>
                <a:spcPct val="90000"/>
              </a:lnSpc>
            </a:pPr>
            <a:r>
              <a:rPr lang="en-US" dirty="0" smtClean="0">
                <a:latin typeface="Courier New" charset="0"/>
              </a:rPr>
              <a:t>class Queue {</a:t>
            </a:r>
          </a:p>
          <a:p>
            <a:pPr>
              <a:lnSpc>
                <a:spcPct val="90000"/>
              </a:lnSpc>
            </a:pPr>
            <a:endParaRPr lang="en-US" sz="900" dirty="0" smtClean="0">
              <a:latin typeface="Courier New" charset="0"/>
            </a:endParaRPr>
          </a:p>
          <a:p>
            <a:pPr>
              <a:lnSpc>
                <a:spcPct val="90000"/>
              </a:lnSpc>
            </a:pPr>
            <a:r>
              <a:rPr lang="en-US" dirty="0" smtClean="0">
                <a:latin typeface="Courier New" charset="0"/>
              </a:rPr>
              <a:t>public:</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Constructor: Queue</a:t>
            </a:r>
          </a:p>
          <a:p>
            <a:pPr>
              <a:lnSpc>
                <a:spcPct val="90000"/>
              </a:lnSpc>
            </a:pPr>
            <a:r>
              <a:rPr lang="en-US" dirty="0" smtClean="0">
                <a:solidFill>
                  <a:srgbClr val="0000FF"/>
                </a:solidFill>
                <a:latin typeface="Courier New" charset="0"/>
              </a:rPr>
              <a:t> * Usage: Queue&lt;</a:t>
            </a:r>
            <a:r>
              <a:rPr lang="en-US" dirty="0" err="1" smtClean="0">
                <a:solidFill>
                  <a:srgbClr val="0000FF"/>
                </a:solidFill>
                <a:latin typeface="Courier New" charset="0"/>
              </a:rPr>
              <a:t>ValueType</a:t>
            </a:r>
            <a:r>
              <a:rPr lang="en-US" dirty="0" smtClean="0">
                <a:solidFill>
                  <a:srgbClr val="0000FF"/>
                </a:solidFill>
                <a:latin typeface="Courier New" charset="0"/>
              </a:rPr>
              <a:t>&gt; queue;</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Initializes a new empty queue containing the specified value type. </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Queue();</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Destructor: ~Queue</a:t>
            </a:r>
          </a:p>
          <a:p>
            <a:pPr>
              <a:lnSpc>
                <a:spcPct val="90000"/>
              </a:lnSpc>
            </a:pPr>
            <a:r>
              <a:rPr lang="en-US" dirty="0" smtClean="0">
                <a:solidFill>
                  <a:srgbClr val="0000FF"/>
                </a:solidFill>
                <a:latin typeface="Courier New" charset="0"/>
              </a:rPr>
              <a:t>* -------------------</a:t>
            </a:r>
          </a:p>
          <a:p>
            <a:pPr>
              <a:lnSpc>
                <a:spcPct val="90000"/>
              </a:lnSpc>
            </a:pPr>
            <a:r>
              <a:rPr lang="en-US" dirty="0" smtClean="0">
                <a:solidFill>
                  <a:srgbClr val="0000FF"/>
                </a:solidFill>
                <a:latin typeface="Courier New" charset="0"/>
              </a:rPr>
              <a:t> * </a:t>
            </a:r>
            <a:r>
              <a:rPr lang="en-US" dirty="0" err="1" smtClean="0">
                <a:solidFill>
                  <a:srgbClr val="0000FF"/>
                </a:solidFill>
                <a:latin typeface="Courier New" charset="0"/>
              </a:rPr>
              <a:t>Deallocates</a:t>
            </a:r>
            <a:r>
              <a:rPr lang="en-US" dirty="0" smtClean="0">
                <a:solidFill>
                  <a:srgbClr val="0000FF"/>
                </a:solidFill>
                <a:latin typeface="Courier New" charset="0"/>
              </a:rPr>
              <a:t> any heap storage associated with this queue.</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~Queue();</a:t>
            </a:r>
            <a:endParaRPr lang="en-US" dirty="0">
              <a:latin typeface="Courier New" charset="0"/>
            </a:endParaRPr>
          </a:p>
        </p:txBody>
      </p:sp>
      <p:grpSp>
        <p:nvGrpSpPr>
          <p:cNvPr id="659460" name="Group 4"/>
          <p:cNvGrpSpPr>
            <a:grpSpLocks/>
          </p:cNvGrpSpPr>
          <p:nvPr/>
        </p:nvGrpSpPr>
        <p:grpSpPr bwMode="auto">
          <a:xfrm>
            <a:off x="355600" y="1143000"/>
            <a:ext cx="8494713" cy="5257800"/>
            <a:chOff x="240" y="720"/>
            <a:chExt cx="5280" cy="3312"/>
          </a:xfrm>
        </p:grpSpPr>
        <p:sp>
          <p:nvSpPr>
            <p:cNvPr id="659461"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59462" name="Text Box 6"/>
            <p:cNvSpPr txBox="1">
              <a:spLocks noChangeArrowheads="1"/>
            </p:cNvSpPr>
            <p:nvPr/>
          </p:nvSpPr>
          <p:spPr bwMode="auto">
            <a:xfrm>
              <a:off x="251" y="752"/>
              <a:ext cx="5261" cy="3001"/>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Method: size</a:t>
              </a:r>
            </a:p>
            <a:p>
              <a:pPr>
                <a:lnSpc>
                  <a:spcPct val="90000"/>
                </a:lnSpc>
              </a:pPr>
              <a:r>
                <a:rPr lang="en-US" dirty="0">
                  <a:solidFill>
                    <a:srgbClr val="0000FF"/>
                  </a:solidFill>
                  <a:latin typeface="Courier New" charset="0"/>
                </a:rPr>
                <a:t> * Usage:</a:t>
              </a:r>
              <a:r>
                <a:rPr lang="en-US" dirty="0" smtClean="0">
                  <a:solidFill>
                    <a:srgbClr val="0000FF"/>
                  </a:solidFill>
                  <a:latin typeface="Courier New" charset="0"/>
                </a:rPr>
                <a:t> </a:t>
              </a:r>
              <a:r>
                <a:rPr lang="en-US" dirty="0" err="1" smtClean="0">
                  <a:solidFill>
                    <a:srgbClr val="0000FF"/>
                  </a:solidFill>
                  <a:latin typeface="Courier New" charset="0"/>
                </a:rPr>
                <a:t>int</a:t>
              </a:r>
              <a:r>
                <a:rPr lang="en-US" dirty="0" smtClean="0">
                  <a:solidFill>
                    <a:srgbClr val="0000FF"/>
                  </a:solidFill>
                  <a:latin typeface="Courier New" charset="0"/>
                </a:rPr>
                <a:t> </a:t>
              </a:r>
              <a:r>
                <a:rPr lang="en-US" dirty="0" err="1" smtClean="0">
                  <a:solidFill>
                    <a:srgbClr val="0000FF"/>
                  </a:solidFill>
                  <a:latin typeface="Courier New" charset="0"/>
                </a:rPr>
                <a:t>nElems</a:t>
              </a:r>
              <a:r>
                <a:rPr lang="en-US" dirty="0" smtClean="0">
                  <a:solidFill>
                    <a:srgbClr val="0000FF"/>
                  </a:solidFill>
                  <a:latin typeface="Courier New" charset="0"/>
                </a:rPr>
                <a:t> </a:t>
              </a:r>
              <a:r>
                <a:rPr lang="en-US" dirty="0">
                  <a:solidFill>
                    <a:srgbClr val="0000FF"/>
                  </a:solidFill>
                  <a:latin typeface="Courier New" charset="0"/>
                </a:rPr>
                <a:t>= </a:t>
              </a:r>
              <a:r>
                <a:rPr lang="en-US" dirty="0" err="1">
                  <a:solidFill>
                    <a:srgbClr val="0000FF"/>
                  </a:solidFill>
                  <a:latin typeface="Courier New" charset="0"/>
                </a:rPr>
                <a:t>queue.size</a:t>
              </a:r>
              <a:r>
                <a:rPr lang="en-US" dirty="0">
                  <a:solidFill>
                    <a:srgbClr val="0000FF"/>
                  </a:solidFill>
                  <a:latin typeface="Courier New" charset="0"/>
                </a:rPr>
                <a:t>();</a:t>
              </a:r>
            </a:p>
            <a:p>
              <a:pPr>
                <a:lnSpc>
                  <a:spcPct val="90000"/>
                </a:lnSpc>
              </a:pPr>
              <a:r>
                <a:rPr lang="en-US" dirty="0">
                  <a:solidFill>
                    <a:srgbClr val="0000FF"/>
                  </a:solidFill>
                  <a:latin typeface="Courier New" charset="0"/>
                </a:rPr>
                <a:t> * --------------</a:t>
              </a:r>
              <a:r>
                <a:rPr lang="en-US" dirty="0" smtClean="0">
                  <a:solidFill>
                    <a:srgbClr val="0000FF"/>
                  </a:solidFill>
                  <a:latin typeface="Courier New" charset="0"/>
                </a:rPr>
                <a:t>------</a:t>
              </a:r>
              <a:r>
                <a:rPr lang="en-US" dirty="0">
                  <a:solidFill>
                    <a:srgbClr val="0000FF"/>
                  </a:solidFill>
                  <a:latin typeface="Courier New" charset="0"/>
                </a:rPr>
                <a:t>-------------</a:t>
              </a:r>
            </a:p>
            <a:p>
              <a:pPr>
                <a:lnSpc>
                  <a:spcPct val="90000"/>
                </a:lnSpc>
              </a:pPr>
              <a:r>
                <a:rPr lang="en-US" dirty="0">
                  <a:solidFill>
                    <a:srgbClr val="0000FF"/>
                  </a:solidFill>
                  <a:latin typeface="Courier New" charset="0"/>
                </a:rPr>
                <a:t> * Returns the number of elements in this queue.</a:t>
              </a:r>
            </a:p>
            <a:p>
              <a:pPr>
                <a:lnSpc>
                  <a:spcPct val="90000"/>
                </a:lnSpc>
              </a:pPr>
              <a:r>
                <a:rPr lang="en-US" dirty="0">
                  <a:solidFill>
                    <a:srgbClr val="0000FF"/>
                  </a:solidFill>
                  <a:latin typeface="Courier New" charset="0"/>
                </a:rPr>
                <a:t> */</a:t>
              </a:r>
            </a:p>
            <a:p>
              <a:pPr>
                <a:lnSpc>
                  <a:spcPct val="90000"/>
                </a:lnSpc>
              </a:pPr>
              <a:endParaRPr lang="en-US" sz="900" dirty="0">
                <a:latin typeface="Courier New" charset="0"/>
              </a:endParaRPr>
            </a:p>
            <a:p>
              <a:pPr>
                <a:lnSpc>
                  <a:spcPct val="90000"/>
                </a:lnSpc>
              </a:pPr>
              <a:r>
                <a:rPr lang="en-US" dirty="0">
                  <a:latin typeface="Courier New" charset="0"/>
                </a:rPr>
                <a:t>    </a:t>
              </a:r>
              <a:r>
                <a:rPr lang="en-US" dirty="0" err="1">
                  <a:latin typeface="Courier New" charset="0"/>
                </a:rPr>
                <a:t>int</a:t>
              </a:r>
              <a:r>
                <a:rPr lang="en-US" dirty="0">
                  <a:latin typeface="Courier New" charset="0"/>
                </a:rPr>
                <a:t> size();</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 . . . */</a:t>
              </a:r>
            </a:p>
            <a:p>
              <a:pPr>
                <a:lnSpc>
                  <a:spcPct val="90000"/>
                </a:lnSpc>
              </a:pPr>
              <a:endParaRPr lang="en-US" sz="900" dirty="0">
                <a:latin typeface="Courier New" charset="0"/>
              </a:endParaRPr>
            </a:p>
            <a:p>
              <a:pPr>
                <a:lnSpc>
                  <a:spcPct val="90000"/>
                </a:lnSpc>
              </a:pPr>
              <a:r>
                <a:rPr lang="en-US" dirty="0">
                  <a:latin typeface="Courier New" charset="0"/>
                </a:rPr>
                <a:t>    </a:t>
              </a:r>
              <a:r>
                <a:rPr lang="en-US" dirty="0" err="1">
                  <a:latin typeface="Courier New" charset="0"/>
                </a:rPr>
                <a:t>bool</a:t>
              </a:r>
              <a:r>
                <a:rPr lang="en-US" dirty="0">
                  <a:latin typeface="Courier New" charset="0"/>
                </a:rPr>
                <a:t> </a:t>
              </a:r>
              <a:r>
                <a:rPr lang="en-US" dirty="0" err="1">
                  <a:latin typeface="Courier New" charset="0"/>
                </a:rPr>
                <a:t>isEmpty</a:t>
              </a:r>
              <a:r>
                <a:rPr lang="en-US" dirty="0">
                  <a:latin typeface="Courier New" charset="0"/>
                </a:rPr>
                <a:t>();</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 . . . */</a:t>
              </a:r>
            </a:p>
            <a:p>
              <a:pPr>
                <a:lnSpc>
                  <a:spcPct val="90000"/>
                </a:lnSpc>
              </a:pPr>
              <a:endParaRPr lang="en-US" sz="900" dirty="0">
                <a:latin typeface="Courier New" charset="0"/>
              </a:endParaRPr>
            </a:p>
            <a:p>
              <a:pPr>
                <a:lnSpc>
                  <a:spcPct val="90000"/>
                </a:lnSpc>
              </a:pPr>
              <a:r>
                <a:rPr lang="en-US" dirty="0">
                  <a:latin typeface="Courier New" charset="0"/>
                </a:rPr>
                <a:t>    void clear();</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 . . . */</a:t>
              </a:r>
            </a:p>
            <a:p>
              <a:pPr>
                <a:lnSpc>
                  <a:spcPct val="90000"/>
                </a:lnSpc>
              </a:pPr>
              <a:endParaRPr lang="en-US" sz="900" dirty="0">
                <a:latin typeface="Courier New" charset="0"/>
              </a:endParaRPr>
            </a:p>
            <a:p>
              <a:pPr>
                <a:lnSpc>
                  <a:spcPct val="90000"/>
                </a:lnSpc>
              </a:pPr>
              <a:r>
                <a:rPr lang="en-US" dirty="0">
                  <a:latin typeface="Courier New" charset="0"/>
                </a:rPr>
                <a:t>    void </a:t>
              </a:r>
              <a:r>
                <a:rPr lang="en-US" dirty="0" err="1">
                  <a:latin typeface="Courier New" charset="0"/>
                </a:rPr>
                <a:t>enqueue</a:t>
              </a:r>
              <a:r>
                <a:rPr lang="en-US" dirty="0" err="1" smtClean="0">
                  <a:latin typeface="Courier New" charset="0"/>
                </a:rPr>
                <a:t>(ValueType</a:t>
              </a:r>
              <a:r>
                <a:rPr lang="en-US" dirty="0" smtClean="0">
                  <a:latin typeface="Courier New" charset="0"/>
                </a:rPr>
                <a:t> value)</a:t>
              </a:r>
              <a:r>
                <a:rPr lang="en-US" dirty="0">
                  <a:latin typeface="Courier New" charset="0"/>
                </a:rPr>
                <a:t>;</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 . . . */</a:t>
              </a:r>
            </a:p>
            <a:p>
              <a:pPr>
                <a:lnSpc>
                  <a:spcPct val="90000"/>
                </a:lnSpc>
              </a:pPr>
              <a:endParaRPr lang="en-US" sz="900" dirty="0">
                <a:latin typeface="Courier New" charset="0"/>
              </a:endParaRPr>
            </a:p>
            <a:p>
              <a:pPr>
                <a:lnSpc>
                  <a:spcPct val="90000"/>
                </a:lnSpc>
              </a:pPr>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err="1">
                  <a:latin typeface="Courier New" charset="0"/>
                </a:rPr>
                <a:t>dequeue</a:t>
              </a:r>
              <a:r>
                <a:rPr lang="en-US" dirty="0">
                  <a:latin typeface="Courier New" charset="0"/>
                </a:rPr>
                <a:t>();</a:t>
              </a:r>
            </a:p>
            <a:p>
              <a:pPr>
                <a:lnSpc>
                  <a:spcPct val="90000"/>
                </a:lnSpc>
              </a:pPr>
              <a:endParaRPr lang="en-US" sz="900" dirty="0">
                <a:latin typeface="Courier New" charset="0"/>
              </a:endParaRPr>
            </a:p>
            <a:p>
              <a:pPr>
                <a:lnSpc>
                  <a:spcPct val="90000"/>
                </a:lnSpc>
              </a:pPr>
              <a:r>
                <a:rPr lang="en-US" dirty="0">
                  <a:solidFill>
                    <a:srgbClr val="0000FF"/>
                  </a:solidFill>
                  <a:latin typeface="Courier New" charset="0"/>
                </a:rPr>
                <a:t>/* . . . */</a:t>
              </a:r>
            </a:p>
            <a:p>
              <a:pPr>
                <a:lnSpc>
                  <a:spcPct val="90000"/>
                </a:lnSpc>
              </a:pPr>
              <a:endParaRPr lang="en-US" sz="900" dirty="0">
                <a:latin typeface="Courier New" charset="0"/>
              </a:endParaRPr>
            </a:p>
            <a:p>
              <a:pPr>
                <a:lnSpc>
                  <a:spcPct val="90000"/>
                </a:lnSpc>
              </a:pPr>
              <a:r>
                <a:rPr lang="en-US" dirty="0">
                  <a:latin typeface="Courier New" charset="0"/>
                </a:rPr>
                <a:t>   </a:t>
              </a: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a:latin typeface="Courier New" charset="0"/>
                </a:rPr>
                <a:t>peek();</a:t>
              </a:r>
            </a:p>
          </p:txBody>
        </p:sp>
      </p:grpSp>
      <p:sp>
        <p:nvSpPr>
          <p:cNvPr id="659463"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59464"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59465"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queue.h</a:t>
            </a:r>
            <a:r>
              <a:rPr lang="en-US" sz="4000">
                <a:solidFill>
                  <a:srgbClr val="FF0000"/>
                </a:solidFill>
              </a:rPr>
              <a:t> Interface</a:t>
            </a:r>
          </a:p>
        </p:txBody>
      </p:sp>
      <p:sp>
        <p:nvSpPr>
          <p:cNvPr id="65946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59459"/>
                                        </p:tgtEl>
                                        <p:attrNameLst>
                                          <p:attrName>ppt_x</p:attrName>
                                        </p:attrNameLst>
                                      </p:cBhvr>
                                      <p:tavLst>
                                        <p:tav tm="0">
                                          <p:val>
                                            <p:strVal val="ppt_x"/>
                                          </p:val>
                                        </p:tav>
                                        <p:tav tm="100000">
                                          <p:val>
                                            <p:strVal val="ppt_x"/>
                                          </p:val>
                                        </p:tav>
                                      </p:tavLst>
                                    </p:anim>
                                    <p:anim calcmode="lin" valueType="num">
                                      <p:cBhvr additive="base">
                                        <p:cTn id="7" dur="1000"/>
                                        <p:tgtEl>
                                          <p:spTgt spid="659459"/>
                                        </p:tgtEl>
                                        <p:attrNameLst>
                                          <p:attrName>ppt_y</p:attrName>
                                        </p:attrNameLst>
                                      </p:cBhvr>
                                      <p:tavLst>
                                        <p:tav tm="0">
                                          <p:val>
                                            <p:strVal val="ppt_y"/>
                                          </p:val>
                                        </p:tav>
                                        <p:tav tm="100000">
                                          <p:val>
                                            <p:strVal val="0-ppt_h/2"/>
                                          </p:val>
                                        </p:tav>
                                      </p:tavLst>
                                    </p:anim>
                                    <p:set>
                                      <p:cBhvr>
                                        <p:cTn id="8" dur="1" fill="hold">
                                          <p:stCondLst>
                                            <p:cond delay="999"/>
                                          </p:stCondLst>
                                        </p:cTn>
                                        <p:tgtEl>
                                          <p:spTgt spid="659459"/>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659460"/>
                                        </p:tgtEl>
                                        <p:attrNameLst>
                                          <p:attrName>style.visibility</p:attrName>
                                        </p:attrNameLst>
                                      </p:cBhvr>
                                      <p:to>
                                        <p:strVal val="visible"/>
                                      </p:to>
                                    </p:set>
                                    <p:anim calcmode="lin" valueType="num">
                                      <p:cBhvr additive="base">
                                        <p:cTn id="11" dur="1000" fill="hold"/>
                                        <p:tgtEl>
                                          <p:spTgt spid="659460"/>
                                        </p:tgtEl>
                                        <p:attrNameLst>
                                          <p:attrName>ppt_x</p:attrName>
                                        </p:attrNameLst>
                                      </p:cBhvr>
                                      <p:tavLst>
                                        <p:tav tm="0">
                                          <p:val>
                                            <p:strVal val="#ppt_x"/>
                                          </p:val>
                                        </p:tav>
                                        <p:tav tm="100000">
                                          <p:val>
                                            <p:strVal val="#ppt_x"/>
                                          </p:val>
                                        </p:tav>
                                      </p:tavLst>
                                    </p:anim>
                                    <p:anim calcmode="lin" valueType="num">
                                      <p:cBhvr additive="base">
                                        <p:cTn id="12" dur="1000" fill="hold"/>
                                        <p:tgtEl>
                                          <p:spTgt spid="65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9459"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078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630787" name="Text Box 3"/>
          <p:cNvSpPr txBox="1">
            <a:spLocks noChangeArrowheads="1"/>
          </p:cNvSpPr>
          <p:nvPr/>
        </p:nvSpPr>
        <p:spPr bwMode="auto">
          <a:xfrm>
            <a:off x="373063" y="1193800"/>
            <a:ext cx="8440737" cy="476335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Method: size</a:t>
            </a:r>
          </a:p>
          <a:p>
            <a:pPr>
              <a:lnSpc>
                <a:spcPct val="90000"/>
              </a:lnSpc>
            </a:pPr>
            <a:r>
              <a:rPr lang="en-US" dirty="0" smtClean="0">
                <a:solidFill>
                  <a:srgbClr val="0000FF"/>
                </a:solidFill>
                <a:latin typeface="Courier New" charset="0"/>
              </a:rPr>
              <a:t> * Usage: </a:t>
            </a:r>
            <a:r>
              <a:rPr lang="en-US" dirty="0" err="1" smtClean="0">
                <a:solidFill>
                  <a:srgbClr val="0000FF"/>
                </a:solidFill>
                <a:latin typeface="Courier New" charset="0"/>
              </a:rPr>
              <a:t>int</a:t>
            </a:r>
            <a:r>
              <a:rPr lang="en-US" dirty="0" smtClean="0">
                <a:solidFill>
                  <a:srgbClr val="0000FF"/>
                </a:solidFill>
                <a:latin typeface="Courier New" charset="0"/>
              </a:rPr>
              <a:t> </a:t>
            </a:r>
            <a:r>
              <a:rPr lang="en-US" dirty="0" err="1" smtClean="0">
                <a:solidFill>
                  <a:srgbClr val="0000FF"/>
                </a:solidFill>
                <a:latin typeface="Courier New" charset="0"/>
              </a:rPr>
              <a:t>nElems</a:t>
            </a:r>
            <a:r>
              <a:rPr lang="en-US" dirty="0" smtClean="0">
                <a:solidFill>
                  <a:srgbClr val="0000FF"/>
                </a:solidFill>
                <a:latin typeface="Courier New" charset="0"/>
              </a:rPr>
              <a:t> = </a:t>
            </a:r>
            <a:r>
              <a:rPr lang="en-US" dirty="0" err="1" smtClean="0">
                <a:solidFill>
                  <a:srgbClr val="0000FF"/>
                </a:solidFill>
                <a:latin typeface="Courier New" charset="0"/>
              </a:rPr>
              <a:t>queue.size</a:t>
            </a:r>
            <a:r>
              <a:rPr lang="en-US" dirty="0" smtClean="0">
                <a:solidFill>
                  <a:srgbClr val="0000FF"/>
                </a:solidFill>
                <a:latin typeface="Courier New" charset="0"/>
              </a:rPr>
              <a:t>();</a:t>
            </a:r>
          </a:p>
          <a:p>
            <a:pPr>
              <a:lnSpc>
                <a:spcPct val="90000"/>
              </a:lnSpc>
            </a:pPr>
            <a:r>
              <a:rPr lang="en-US" dirty="0" smtClean="0">
                <a:solidFill>
                  <a:srgbClr val="0000FF"/>
                </a:solidFill>
                <a:latin typeface="Courier New" charset="0"/>
              </a:rPr>
              <a:t> * ---------------------------------</a:t>
            </a:r>
          </a:p>
          <a:p>
            <a:pPr>
              <a:lnSpc>
                <a:spcPct val="90000"/>
              </a:lnSpc>
            </a:pPr>
            <a:r>
              <a:rPr lang="en-US" dirty="0" smtClean="0">
                <a:solidFill>
                  <a:srgbClr val="0000FF"/>
                </a:solidFill>
                <a:latin typeface="Courier New" charset="0"/>
              </a:rPr>
              <a:t> * Returns the number of elements in this queue.</a:t>
            </a:r>
          </a:p>
          <a:p>
            <a:pPr>
              <a:lnSpc>
                <a:spcPct val="90000"/>
              </a:lnSpc>
            </a:pPr>
            <a:r>
              <a:rPr lang="en-US" dirty="0" smtClean="0">
                <a:solidFill>
                  <a:srgbClr val="0000FF"/>
                </a:solidFill>
                <a:latin typeface="Courier New" charset="0"/>
              </a:rPr>
              <a:t>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int</a:t>
            </a:r>
            <a:r>
              <a:rPr lang="en-US" dirty="0" smtClean="0">
                <a:latin typeface="Courier New" charset="0"/>
              </a:rPr>
              <a:t> size();</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 . .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bool</a:t>
            </a:r>
            <a:r>
              <a:rPr lang="en-US" dirty="0" smtClean="0">
                <a:latin typeface="Courier New" charset="0"/>
              </a:rPr>
              <a:t> </a:t>
            </a:r>
            <a:r>
              <a:rPr lang="en-US" dirty="0" err="1" smtClean="0">
                <a:latin typeface="Courier New" charset="0"/>
              </a:rPr>
              <a:t>isEmpty</a:t>
            </a:r>
            <a:r>
              <a:rPr lang="en-US" dirty="0" smtClean="0">
                <a:latin typeface="Courier New" charset="0"/>
              </a:rPr>
              <a:t>();</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 . . */</a:t>
            </a:r>
          </a:p>
          <a:p>
            <a:pPr>
              <a:lnSpc>
                <a:spcPct val="90000"/>
              </a:lnSpc>
            </a:pPr>
            <a:endParaRPr lang="en-US" sz="900" dirty="0" smtClean="0">
              <a:latin typeface="Courier New" charset="0"/>
            </a:endParaRPr>
          </a:p>
          <a:p>
            <a:pPr>
              <a:lnSpc>
                <a:spcPct val="90000"/>
              </a:lnSpc>
            </a:pPr>
            <a:r>
              <a:rPr lang="en-US" dirty="0" smtClean="0">
                <a:latin typeface="Courier New" charset="0"/>
              </a:rPr>
              <a:t>    void clear();</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 . . */</a:t>
            </a:r>
          </a:p>
          <a:p>
            <a:pPr>
              <a:lnSpc>
                <a:spcPct val="90000"/>
              </a:lnSpc>
            </a:pPr>
            <a:endParaRPr lang="en-US" sz="900" dirty="0" smtClean="0">
              <a:latin typeface="Courier New" charset="0"/>
            </a:endParaRPr>
          </a:p>
          <a:p>
            <a:pPr>
              <a:lnSpc>
                <a:spcPct val="90000"/>
              </a:lnSpc>
            </a:pPr>
            <a:r>
              <a:rPr lang="en-US" dirty="0" smtClean="0">
                <a:latin typeface="Courier New" charset="0"/>
              </a:rPr>
              <a:t>    void </a:t>
            </a:r>
            <a:r>
              <a:rPr lang="en-US" dirty="0" err="1" smtClean="0">
                <a:latin typeface="Courier New" charset="0"/>
              </a:rPr>
              <a:t>enqueue(ValueType</a:t>
            </a:r>
            <a:r>
              <a:rPr lang="en-US" dirty="0" smtClean="0">
                <a:latin typeface="Courier New" charset="0"/>
              </a:rPr>
              <a:t> value);</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 . .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ValueType</a:t>
            </a:r>
            <a:r>
              <a:rPr lang="en-US" dirty="0" smtClean="0">
                <a:latin typeface="Courier New" charset="0"/>
              </a:rPr>
              <a:t> </a:t>
            </a:r>
            <a:r>
              <a:rPr lang="en-US" dirty="0" err="1" smtClean="0">
                <a:latin typeface="Courier New" charset="0"/>
              </a:rPr>
              <a:t>dequeue</a:t>
            </a:r>
            <a:r>
              <a:rPr lang="en-US" dirty="0" smtClean="0">
                <a:latin typeface="Courier New" charset="0"/>
              </a:rPr>
              <a:t>();</a:t>
            </a:r>
          </a:p>
          <a:p>
            <a:pPr>
              <a:lnSpc>
                <a:spcPct val="90000"/>
              </a:lnSpc>
            </a:pPr>
            <a:endParaRPr lang="en-US" sz="900" dirty="0" smtClean="0">
              <a:latin typeface="Courier New" charset="0"/>
            </a:endParaRPr>
          </a:p>
          <a:p>
            <a:pPr>
              <a:lnSpc>
                <a:spcPct val="90000"/>
              </a:lnSpc>
            </a:pPr>
            <a:r>
              <a:rPr lang="en-US" dirty="0" smtClean="0">
                <a:solidFill>
                  <a:srgbClr val="0000FF"/>
                </a:solidFill>
                <a:latin typeface="Courier New" charset="0"/>
              </a:rPr>
              <a:t>/* . . . */</a:t>
            </a:r>
          </a:p>
          <a:p>
            <a:pPr>
              <a:lnSpc>
                <a:spcPct val="90000"/>
              </a:lnSpc>
            </a:pPr>
            <a:endParaRPr lang="en-US" sz="900" dirty="0" smtClean="0">
              <a:latin typeface="Courier New" charset="0"/>
            </a:endParaRPr>
          </a:p>
          <a:p>
            <a:pPr>
              <a:lnSpc>
                <a:spcPct val="90000"/>
              </a:lnSpc>
            </a:pPr>
            <a:r>
              <a:rPr lang="en-US" dirty="0" smtClean="0">
                <a:latin typeface="Courier New" charset="0"/>
              </a:rPr>
              <a:t>    </a:t>
            </a:r>
            <a:r>
              <a:rPr lang="en-US" dirty="0" err="1" smtClean="0">
                <a:latin typeface="Courier New" charset="0"/>
              </a:rPr>
              <a:t>ValueType</a:t>
            </a:r>
            <a:r>
              <a:rPr lang="en-US" dirty="0" smtClean="0">
                <a:latin typeface="Courier New" charset="0"/>
              </a:rPr>
              <a:t> peek();</a:t>
            </a:r>
            <a:endParaRPr lang="en-US" dirty="0">
              <a:latin typeface="Courier New" charset="0"/>
            </a:endParaRPr>
          </a:p>
        </p:txBody>
      </p:sp>
      <p:sp>
        <p:nvSpPr>
          <p:cNvPr id="63079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630793"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The </a:t>
            </a:r>
            <a:r>
              <a:rPr lang="en-US" sz="3600" b="1">
                <a:solidFill>
                  <a:srgbClr val="FF0000"/>
                </a:solidFill>
                <a:latin typeface="Courier New" charset="0"/>
              </a:rPr>
              <a:t>queue.h</a:t>
            </a:r>
            <a:r>
              <a:rPr lang="en-US" sz="4000">
                <a:solidFill>
                  <a:srgbClr val="FF0000"/>
                </a:solidFill>
              </a:rPr>
              <a:t> Interface</a:t>
            </a:r>
          </a:p>
        </p:txBody>
      </p:sp>
      <p:sp>
        <p:nvSpPr>
          <p:cNvPr id="63079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17" name="Group 16"/>
          <p:cNvGrpSpPr/>
          <p:nvPr/>
        </p:nvGrpSpPr>
        <p:grpSpPr>
          <a:xfrm>
            <a:off x="355600" y="1143000"/>
            <a:ext cx="8494713" cy="5257800"/>
            <a:chOff x="355600" y="1143000"/>
            <a:chExt cx="8494713" cy="5257800"/>
          </a:xfrm>
        </p:grpSpPr>
        <p:sp>
          <p:nvSpPr>
            <p:cNvPr id="630789" name="Rectangle 5"/>
            <p:cNvSpPr>
              <a:spLocks noChangeArrowheads="1"/>
            </p:cNvSpPr>
            <p:nvPr/>
          </p:nvSpPr>
          <p:spPr bwMode="auto">
            <a:xfrm>
              <a:off x="355600" y="1143000"/>
              <a:ext cx="8494713" cy="5257800"/>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630790" name="Text Box 6"/>
            <p:cNvSpPr txBox="1">
              <a:spLocks noChangeArrowheads="1"/>
            </p:cNvSpPr>
            <p:nvPr/>
          </p:nvSpPr>
          <p:spPr bwMode="auto">
            <a:xfrm>
              <a:off x="373297" y="1193800"/>
              <a:ext cx="8464145" cy="3973909"/>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charset="0"/>
                </a:rPr>
                <a:t>/* Private section */</a:t>
              </a: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r>
                <a:rPr lang="en-US" dirty="0" smtClean="0">
                  <a:latin typeface="Courier New" charset="0"/>
                </a:rPr>
                <a:t>}</a:t>
              </a:r>
              <a:r>
                <a:rPr lang="en-US" dirty="0">
                  <a:latin typeface="Courier New" charset="0"/>
                </a:rPr>
                <a:t>;</a:t>
              </a:r>
            </a:p>
            <a:p>
              <a:pPr>
                <a:lnSpc>
                  <a:spcPct val="90000"/>
                </a:lnSpc>
              </a:pPr>
              <a:endParaRPr lang="en-US" dirty="0">
                <a:latin typeface="Courier New" charset="0"/>
              </a:endParaRPr>
            </a:p>
            <a:p>
              <a:pPr>
                <a:lnSpc>
                  <a:spcPct val="90000"/>
                </a:lnSpc>
              </a:pPr>
              <a:r>
                <a:rPr lang="en-US" dirty="0">
                  <a:solidFill>
                    <a:srgbClr val="0000FF"/>
                  </a:solidFill>
                  <a:latin typeface="Courier New" charset="0"/>
                </a:rPr>
                <a:t>/*</a:t>
              </a:r>
            </a:p>
            <a:p>
              <a:pPr>
                <a:lnSpc>
                  <a:spcPct val="90000"/>
                </a:lnSpc>
              </a:pPr>
              <a:r>
                <a:rPr lang="en-US" dirty="0">
                  <a:solidFill>
                    <a:srgbClr val="0000FF"/>
                  </a:solidFill>
                  <a:latin typeface="Courier New" charset="0"/>
                </a:rPr>
                <a:t> * The template feature of C++ works correctly only if the compiler</a:t>
              </a:r>
            </a:p>
            <a:p>
              <a:pPr>
                <a:lnSpc>
                  <a:spcPct val="90000"/>
                </a:lnSpc>
              </a:pPr>
              <a:r>
                <a:rPr lang="en-US" dirty="0">
                  <a:solidFill>
                    <a:srgbClr val="0000FF"/>
                  </a:solidFill>
                  <a:latin typeface="Courier New" charset="0"/>
                </a:rPr>
                <a:t> * has access to both the interface and the implementation at the</a:t>
              </a:r>
            </a:p>
            <a:p>
              <a:pPr>
                <a:lnSpc>
                  <a:spcPct val="90000"/>
                </a:lnSpc>
              </a:pPr>
              <a:r>
                <a:rPr lang="en-US" dirty="0">
                  <a:solidFill>
                    <a:srgbClr val="0000FF"/>
                  </a:solidFill>
                  <a:latin typeface="Courier New" charset="0"/>
                </a:rPr>
                <a:t> * same time.  As a result, the compiler must see the code for</a:t>
              </a:r>
            </a:p>
            <a:p>
              <a:pPr>
                <a:lnSpc>
                  <a:spcPct val="90000"/>
                </a:lnSpc>
              </a:pPr>
              <a:r>
                <a:rPr lang="en-US" dirty="0">
                  <a:solidFill>
                    <a:srgbClr val="0000FF"/>
                  </a:solidFill>
                  <a:latin typeface="Courier New" charset="0"/>
                </a:rPr>
                <a:t> * the implementation at this point, even though that code is</a:t>
              </a:r>
            </a:p>
            <a:p>
              <a:pPr>
                <a:lnSpc>
                  <a:spcPct val="90000"/>
                </a:lnSpc>
              </a:pPr>
              <a:r>
                <a:rPr lang="en-US" dirty="0">
                  <a:solidFill>
                    <a:srgbClr val="0000FF"/>
                  </a:solidFill>
                  <a:latin typeface="Courier New" charset="0"/>
                </a:rPr>
                <a:t> * not something that the client needs to see in the interface.</a:t>
              </a:r>
              <a:endParaRPr lang="en-US" dirty="0" smtClean="0">
                <a:solidFill>
                  <a:srgbClr val="0000FF"/>
                </a:solidFill>
                <a:latin typeface="Courier New" charset="0"/>
              </a:endParaRPr>
            </a:p>
            <a:p>
              <a:pPr>
                <a:lnSpc>
                  <a:spcPct val="90000"/>
                </a:lnSpc>
              </a:pPr>
              <a:r>
                <a:rPr lang="en-US" dirty="0" smtClean="0">
                  <a:solidFill>
                    <a:srgbClr val="0000FF"/>
                  </a:solidFill>
                  <a:latin typeface="Courier New" charset="0"/>
                </a:rPr>
                <a:t> *</a:t>
              </a:r>
              <a:r>
                <a:rPr lang="en-US" dirty="0">
                  <a:solidFill>
                    <a:srgbClr val="0000FF"/>
                  </a:solidFill>
                  <a:latin typeface="Courier New" charset="0"/>
                </a:rPr>
                <a:t>/</a:t>
              </a:r>
            </a:p>
            <a:p>
              <a:pPr>
                <a:lnSpc>
                  <a:spcPct val="90000"/>
                </a:lnSpc>
              </a:pPr>
              <a:endParaRPr lang="en-US" dirty="0" smtClean="0">
                <a:solidFill>
                  <a:srgbClr val="0000FF"/>
                </a:solidFill>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endParaRPr lang="en-US" dirty="0" smtClean="0">
                <a:latin typeface="Courier New" charset="0"/>
              </a:endParaRPr>
            </a:p>
            <a:p>
              <a:pPr>
                <a:lnSpc>
                  <a:spcPct val="90000"/>
                </a:lnSpc>
              </a:pPr>
              <a:r>
                <a:rPr lang="en-US" dirty="0" smtClean="0">
                  <a:latin typeface="Courier New" charset="0"/>
                </a:rPr>
                <a:t>#</a:t>
              </a:r>
              <a:r>
                <a:rPr lang="en-US" dirty="0" err="1">
                  <a:latin typeface="Courier New" charset="0"/>
                </a:rPr>
                <a:t>endif</a:t>
              </a:r>
              <a:endParaRPr lang="en-US" dirty="0">
                <a:latin typeface="Courier New" charset="0"/>
              </a:endParaRPr>
            </a:p>
            <a:p>
              <a:pPr>
                <a:lnSpc>
                  <a:spcPct val="90000"/>
                </a:lnSpc>
              </a:pPr>
              <a:endParaRPr lang="en-US" dirty="0">
                <a:latin typeface="Courier New" charset="0"/>
              </a:endParaRPr>
            </a:p>
          </p:txBody>
        </p:sp>
        <p:grpSp>
          <p:nvGrpSpPr>
            <p:cNvPr id="11" name="Group 10"/>
            <p:cNvGrpSpPr/>
            <p:nvPr/>
          </p:nvGrpSpPr>
          <p:grpSpPr>
            <a:xfrm>
              <a:off x="381000" y="1544560"/>
              <a:ext cx="8382000" cy="533400"/>
              <a:chOff x="381000" y="4724400"/>
              <a:chExt cx="8382000" cy="533400"/>
            </a:xfrm>
          </p:grpSpPr>
          <p:sp>
            <p:nvSpPr>
              <p:cNvPr id="12" name="Rectangle 11"/>
              <p:cNvSpPr/>
              <p:nvPr/>
            </p:nvSpPr>
            <p:spPr bwMode="auto">
              <a:xfrm>
                <a:off x="381000" y="4724400"/>
                <a:ext cx="8382000" cy="533400"/>
              </a:xfrm>
              <a:prstGeom prst="rect">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3" name="TextBox 12"/>
              <p:cNvSpPr txBox="1"/>
              <p:nvPr/>
            </p:nvSpPr>
            <p:spPr>
              <a:xfrm>
                <a:off x="485020" y="4812695"/>
                <a:ext cx="4648200" cy="338554"/>
              </a:xfrm>
              <a:prstGeom prst="rect">
                <a:avLst/>
              </a:prstGeom>
              <a:noFill/>
            </p:spPr>
            <p:txBody>
              <a:bodyPr wrap="square" rtlCol="0">
                <a:spAutoFit/>
              </a:bodyPr>
              <a:lstStyle/>
              <a:p>
                <a:r>
                  <a:rPr lang="en-US" sz="1600" b="0" i="1" dirty="0" smtClean="0">
                    <a:solidFill>
                      <a:srgbClr val="0000FF"/>
                    </a:solidFill>
                  </a:rPr>
                  <a:t>Private section goes here.</a:t>
                </a:r>
                <a:endParaRPr lang="en-US" sz="1600" b="0" i="1" dirty="0">
                  <a:solidFill>
                    <a:srgbClr val="0000FF"/>
                  </a:solidFill>
                </a:endParaRPr>
              </a:p>
            </p:txBody>
          </p:sp>
        </p:grpSp>
        <p:grpSp>
          <p:nvGrpSpPr>
            <p:cNvPr id="14" name="Group 13"/>
            <p:cNvGrpSpPr/>
            <p:nvPr/>
          </p:nvGrpSpPr>
          <p:grpSpPr>
            <a:xfrm>
              <a:off x="381000" y="4050695"/>
              <a:ext cx="8382000" cy="533400"/>
              <a:chOff x="381000" y="4151085"/>
              <a:chExt cx="8382000" cy="533400"/>
            </a:xfrm>
          </p:grpSpPr>
          <p:sp>
            <p:nvSpPr>
              <p:cNvPr id="15" name="Rectangle 14"/>
              <p:cNvSpPr/>
              <p:nvPr/>
            </p:nvSpPr>
            <p:spPr bwMode="auto">
              <a:xfrm>
                <a:off x="381000" y="4151085"/>
                <a:ext cx="8382000" cy="533400"/>
              </a:xfrm>
              <a:prstGeom prst="rect">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6" name="TextBox 15"/>
              <p:cNvSpPr txBox="1"/>
              <p:nvPr/>
            </p:nvSpPr>
            <p:spPr>
              <a:xfrm>
                <a:off x="485020" y="4239380"/>
                <a:ext cx="4648200" cy="338554"/>
              </a:xfrm>
              <a:prstGeom prst="rect">
                <a:avLst/>
              </a:prstGeom>
              <a:noFill/>
            </p:spPr>
            <p:txBody>
              <a:bodyPr wrap="square" rtlCol="0">
                <a:spAutoFit/>
              </a:bodyPr>
              <a:lstStyle/>
              <a:p>
                <a:r>
                  <a:rPr lang="en-US" sz="1600" b="0" i="1" dirty="0" smtClean="0">
                    <a:solidFill>
                      <a:srgbClr val="0000FF"/>
                    </a:solidFill>
                  </a:rPr>
                  <a:t>Implementation section goes here.</a:t>
                </a:r>
                <a:endParaRPr lang="en-US" sz="1600" b="0" i="1" dirty="0">
                  <a:solidFill>
                    <a:srgbClr val="0000FF"/>
                  </a:solidFill>
                </a:endParaRPr>
              </a:p>
            </p:txBody>
          </p:sp>
        </p:grpSp>
      </p:grpSp>
      <p:sp>
        <p:nvSpPr>
          <p:cNvPr id="63079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1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630787"/>
                                        </p:tgtEl>
                                        <p:attrNameLst>
                                          <p:attrName>ppt_x</p:attrName>
                                        </p:attrNameLst>
                                      </p:cBhvr>
                                      <p:tavLst>
                                        <p:tav tm="0">
                                          <p:val>
                                            <p:strVal val="ppt_x"/>
                                          </p:val>
                                        </p:tav>
                                        <p:tav tm="100000">
                                          <p:val>
                                            <p:strVal val="ppt_x"/>
                                          </p:val>
                                        </p:tav>
                                      </p:tavLst>
                                    </p:anim>
                                    <p:anim calcmode="lin" valueType="num">
                                      <p:cBhvr additive="base">
                                        <p:cTn id="7" dur="1000"/>
                                        <p:tgtEl>
                                          <p:spTgt spid="630787"/>
                                        </p:tgtEl>
                                        <p:attrNameLst>
                                          <p:attrName>ppt_y</p:attrName>
                                        </p:attrNameLst>
                                      </p:cBhvr>
                                      <p:tavLst>
                                        <p:tav tm="0">
                                          <p:val>
                                            <p:strVal val="ppt_y"/>
                                          </p:val>
                                        </p:tav>
                                        <p:tav tm="100000">
                                          <p:val>
                                            <p:strVal val="0-ppt_h/2"/>
                                          </p:val>
                                        </p:tav>
                                      </p:tavLst>
                                    </p:anim>
                                    <p:set>
                                      <p:cBhvr>
                                        <p:cTn id="8" dur="1" fill="hold">
                                          <p:stCondLst>
                                            <p:cond delay="999"/>
                                          </p:stCondLst>
                                        </p:cTn>
                                        <p:tgtEl>
                                          <p:spTgt spid="63078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ppt_x"/>
                                          </p:val>
                                        </p:tav>
                                        <p:tav tm="100000">
                                          <p:val>
                                            <p:strVal val="#ppt_x"/>
                                          </p:val>
                                        </p:tav>
                                      </p:tavLst>
                                    </p:anim>
                                    <p:anim calcmode="lin" valueType="num">
                                      <p:cBhvr additive="base">
                                        <p:cTn id="12"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0787" grpId="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An Overly Simple Strategy</a:t>
            </a:r>
          </a:p>
        </p:txBody>
      </p:sp>
      <p:sp>
        <p:nvSpPr>
          <p:cNvPr id="641027" name="Rectangle 3">
            <a:hlinkClick r:id="rId3" action="ppaction://hlinkpres?slideindex=2&amp;slidetitle=Exercise: Define a Stack of Characters"/>
          </p:cNvPr>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most straightforward way to represent the elements of a queue is to store the elements in an array, exactly as in the</a:t>
            </a:r>
            <a:r>
              <a:rPr lang="en-US" sz="2400" b="0" dirty="0" smtClean="0"/>
              <a:t> </a:t>
            </a:r>
            <a:r>
              <a:rPr lang="en-US" sz="2000" dirty="0" smtClean="0">
                <a:latin typeface="Courier New" charset="0"/>
              </a:rPr>
              <a:t>Stack</a:t>
            </a:r>
            <a:r>
              <a:rPr lang="en-US" sz="2400" b="0" dirty="0" smtClean="0"/>
              <a:t> class from Monday.</a:t>
            </a:r>
            <a:endParaRPr lang="en-US" sz="2400" b="0" dirty="0"/>
          </a:p>
          <a:p>
            <a:pPr marL="342900" indent="-342900" algn="just">
              <a:lnSpc>
                <a:spcPct val="85000"/>
              </a:lnSpc>
              <a:spcAft>
                <a:spcPct val="50000"/>
              </a:spcAft>
              <a:buFontTx/>
              <a:buChar char="•"/>
            </a:pPr>
            <a:r>
              <a:rPr lang="en-US" sz="2400" b="0" dirty="0"/>
              <a:t>Given this representation, the </a:t>
            </a:r>
            <a:r>
              <a:rPr lang="en-US" sz="2000" dirty="0" err="1">
                <a:latin typeface="Courier New" charset="0"/>
              </a:rPr>
              <a:t>enqueue</a:t>
            </a:r>
            <a:r>
              <a:rPr lang="en-US" sz="2400" b="0" dirty="0"/>
              <a:t> operation is extremely simple to implement.  All you need to do is add the element to the end of the array and increment the element count.  That operation runs in </a:t>
            </a:r>
            <a:r>
              <a:rPr lang="en-US" sz="2400" b="0" i="1" dirty="0"/>
              <a:t>O</a:t>
            </a:r>
            <a:r>
              <a:rPr lang="en-US" sz="2400" b="0" dirty="0"/>
              <a:t>(1) time.</a:t>
            </a:r>
          </a:p>
          <a:p>
            <a:pPr marL="342900" indent="-342900" algn="just">
              <a:lnSpc>
                <a:spcPct val="85000"/>
              </a:lnSpc>
              <a:spcAft>
                <a:spcPct val="50000"/>
              </a:spcAft>
              <a:buFontTx/>
              <a:buChar char="•"/>
            </a:pPr>
            <a:r>
              <a:rPr lang="en-US" sz="2400" b="0" dirty="0"/>
              <a:t>The problem with this simplistic approach is that the </a:t>
            </a:r>
            <a:r>
              <a:rPr lang="en-US" sz="2000" dirty="0" err="1">
                <a:latin typeface="Courier New" charset="0"/>
              </a:rPr>
              <a:t>dequeue</a:t>
            </a:r>
            <a:r>
              <a:rPr lang="en-US" sz="2400" b="0" dirty="0"/>
              <a:t> operation requires removing the element from the beginning of the array.  If you’re relying on the same strategy you used</a:t>
            </a:r>
            <a:r>
              <a:rPr lang="en-US" sz="2400" b="0" dirty="0" smtClean="0"/>
              <a:t> in the array-based editor, </a:t>
            </a:r>
            <a:r>
              <a:rPr lang="en-US" sz="2400" b="0" dirty="0"/>
              <a:t>implementing this operation requires moving all the remaining elements to fill the hole left by the </a:t>
            </a:r>
            <a:r>
              <a:rPr lang="en-US" sz="2400" b="0" dirty="0" err="1"/>
              <a:t>dequeued</a:t>
            </a:r>
            <a:r>
              <a:rPr lang="en-US" sz="2400" b="0" dirty="0"/>
              <a:t> element.  That operation therefore takes </a:t>
            </a:r>
            <a:r>
              <a:rPr lang="en-US" sz="2400" b="0" i="1" dirty="0"/>
              <a:t>O</a:t>
            </a:r>
            <a:r>
              <a:rPr lang="en-US" sz="2400" b="0" dirty="0"/>
              <a:t>(</a:t>
            </a:r>
            <a:r>
              <a:rPr lang="en-US" sz="2400" b="0" i="1" dirty="0"/>
              <a:t>N</a:t>
            </a:r>
            <a:r>
              <a:rPr lang="en-US" sz="2400" b="0" dirty="0"/>
              <a:t>) </a:t>
            </a:r>
            <a:r>
              <a:rPr lang="en-US" sz="2400" b="0" dirty="0" smtClean="0"/>
              <a:t>time.</a:t>
            </a:r>
          </a:p>
          <a:p>
            <a:pPr marL="342900" indent="-342900" algn="just">
              <a:lnSpc>
                <a:spcPct val="85000"/>
              </a:lnSpc>
              <a:spcAft>
                <a:spcPct val="20000"/>
              </a:spcAft>
              <a:buFontTx/>
              <a:buChar char="•"/>
            </a:pPr>
            <a:endParaRPr lang="en-US" sz="24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10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102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27"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307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Fixing the </a:t>
            </a:r>
            <a:r>
              <a:rPr lang="en-US" sz="4000" i="1">
                <a:solidFill>
                  <a:srgbClr val="FF0000"/>
                </a:solidFill>
              </a:rPr>
              <a:t>O</a:t>
            </a:r>
            <a:r>
              <a:rPr lang="en-US" sz="4000">
                <a:solidFill>
                  <a:srgbClr val="FF0000"/>
                </a:solidFill>
              </a:rPr>
              <a:t>(</a:t>
            </a:r>
            <a:r>
              <a:rPr lang="en-US" sz="4000" i="1">
                <a:solidFill>
                  <a:srgbClr val="FF0000"/>
                </a:solidFill>
              </a:rPr>
              <a:t>N</a:t>
            </a:r>
            <a:r>
              <a:rPr lang="en-US" sz="4000">
                <a:solidFill>
                  <a:srgbClr val="FF0000"/>
                </a:solidFill>
              </a:rPr>
              <a:t>) Problem</a:t>
            </a:r>
          </a:p>
        </p:txBody>
      </p:sp>
      <p:sp>
        <p:nvSpPr>
          <p:cNvPr id="643075" name="Rectangle 3">
            <a:hlinkClick r:id="rId3" action="ppaction://hlinkpres?slideindex=2&amp;slidetitle=Exercise: Define a Stack of Characters"/>
          </p:cNvPr>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key to fixing the problem of having </a:t>
            </a:r>
            <a:r>
              <a:rPr lang="en-US" sz="2000" dirty="0" err="1">
                <a:latin typeface="Courier New" charset="0"/>
              </a:rPr>
              <a:t>dequeue</a:t>
            </a:r>
            <a:r>
              <a:rPr lang="en-US" sz="2400" b="0" dirty="0"/>
              <a:t> take </a:t>
            </a:r>
            <a:r>
              <a:rPr lang="en-US" sz="2400" b="0" i="1" dirty="0"/>
              <a:t>O</a:t>
            </a:r>
            <a:r>
              <a:rPr lang="en-US" sz="2400" b="0" dirty="0"/>
              <a:t>(</a:t>
            </a:r>
            <a:r>
              <a:rPr lang="en-US" sz="2400" b="0" i="1" dirty="0"/>
              <a:t>N</a:t>
            </a:r>
            <a:r>
              <a:rPr lang="en-US" sz="2400" b="0" dirty="0"/>
              <a:t>) time is to eliminate the need for any data motion by keeping track of two indices: one to mark the head of the queue and another to mark the tail.</a:t>
            </a:r>
          </a:p>
          <a:p>
            <a:pPr marL="342900" indent="-342900" algn="just">
              <a:lnSpc>
                <a:spcPct val="85000"/>
              </a:lnSpc>
              <a:spcAft>
                <a:spcPct val="50000"/>
              </a:spcAft>
              <a:buFontTx/>
              <a:buChar char="•"/>
            </a:pPr>
            <a:r>
              <a:rPr lang="en-US" sz="2400" b="0" dirty="0"/>
              <a:t>Given these two indices, the </a:t>
            </a:r>
            <a:r>
              <a:rPr lang="en-US" sz="2000" dirty="0" err="1">
                <a:latin typeface="Courier New" charset="0"/>
              </a:rPr>
              <a:t>enqueue</a:t>
            </a:r>
            <a:r>
              <a:rPr lang="en-US" sz="2400" b="0" dirty="0"/>
              <a:t> operation stores the new element at the position marked by the </a:t>
            </a:r>
            <a:r>
              <a:rPr lang="en-US" sz="2000" dirty="0">
                <a:latin typeface="Courier New" charset="0"/>
              </a:rPr>
              <a:t>tail</a:t>
            </a:r>
            <a:r>
              <a:rPr lang="en-US" sz="2400" b="0" dirty="0"/>
              <a:t> index and then increments </a:t>
            </a:r>
            <a:r>
              <a:rPr lang="en-US" sz="2000" dirty="0">
                <a:latin typeface="Courier New" charset="0"/>
              </a:rPr>
              <a:t>tail</a:t>
            </a:r>
            <a:r>
              <a:rPr lang="en-US" sz="2400" b="0" dirty="0"/>
              <a:t> so that the next element is </a:t>
            </a:r>
            <a:r>
              <a:rPr lang="en-US" sz="2400" b="0" dirty="0" err="1"/>
              <a:t>enqueued</a:t>
            </a:r>
            <a:r>
              <a:rPr lang="en-US" sz="2400" b="0" dirty="0"/>
              <a:t> into the next slot.  The </a:t>
            </a:r>
            <a:r>
              <a:rPr lang="en-US" sz="2000" dirty="0" err="1">
                <a:latin typeface="Courier New" charset="0"/>
              </a:rPr>
              <a:t>dequeue</a:t>
            </a:r>
            <a:r>
              <a:rPr lang="en-US" sz="2400" b="0" dirty="0"/>
              <a:t> operation is symmetric.  The next value to be </a:t>
            </a:r>
            <a:r>
              <a:rPr lang="en-US" sz="2400" b="0" dirty="0" err="1"/>
              <a:t>dequeued</a:t>
            </a:r>
            <a:r>
              <a:rPr lang="en-US" sz="2400" b="0" dirty="0"/>
              <a:t> appears at the array position marked by the </a:t>
            </a:r>
            <a:r>
              <a:rPr lang="en-US" sz="2000" dirty="0">
                <a:latin typeface="Courier New" charset="0"/>
              </a:rPr>
              <a:t>head</a:t>
            </a:r>
            <a:r>
              <a:rPr lang="en-US" sz="2400" b="0" dirty="0"/>
              <a:t> index.  Removing it is then simply a matter of incrementing </a:t>
            </a:r>
            <a:r>
              <a:rPr lang="en-US" sz="2000" dirty="0">
                <a:latin typeface="Courier New" charset="0"/>
              </a:rPr>
              <a:t>head</a:t>
            </a:r>
            <a:r>
              <a:rPr lang="en-US" sz="2400" b="0" dirty="0"/>
              <a:t>. </a:t>
            </a:r>
          </a:p>
          <a:p>
            <a:pPr marL="342900" indent="-342900" algn="just">
              <a:lnSpc>
                <a:spcPct val="85000"/>
              </a:lnSpc>
              <a:spcAft>
                <a:spcPct val="50000"/>
              </a:spcAft>
              <a:buFontTx/>
              <a:buChar char="•"/>
            </a:pPr>
            <a:r>
              <a:rPr lang="en-US" sz="2400" b="0" dirty="0"/>
              <a:t>Unfortunately, this strategy typically ends up filling the array space even when the queue itself contains very few elements, as illustrated on the next slide.</a:t>
            </a:r>
          </a:p>
          <a:p>
            <a:pPr marL="342900" indent="-342900" algn="just">
              <a:lnSpc>
                <a:spcPct val="85000"/>
              </a:lnSpc>
              <a:spcAft>
                <a:spcPct val="20000"/>
              </a:spcAft>
              <a:buFontTx/>
              <a:buChar char="•"/>
            </a:pPr>
            <a:endParaRPr lang="en-US" sz="2400" b="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30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30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3075" grpId="0" build="p"/>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17586</TotalTime>
  <Words>7034</Words>
  <Application>Microsoft Macintosh PowerPoint</Application>
  <PresentationFormat>On-screen Show (4:3)</PresentationFormat>
  <Paragraphs>1105</Paragraphs>
  <Slides>32</Slides>
  <Notes>32</Notes>
  <HiddenSlides>0</HiddenSlides>
  <MMClips>0</MMClips>
  <ScaleCrop>false</ScaleCrop>
  <HeadingPairs>
    <vt:vector size="4" baseType="variant">
      <vt:variant>
        <vt:lpstr>Design Template</vt:lpstr>
      </vt:variant>
      <vt:variant>
        <vt:i4>1</vt:i4>
      </vt:variant>
      <vt:variant>
        <vt:lpstr>Slide Titles</vt:lpstr>
      </vt:variant>
      <vt:variant>
        <vt:i4>32</vt:i4>
      </vt:variant>
    </vt:vector>
  </HeadingPairs>
  <TitlesOfParts>
    <vt:vector size="33" baseType="lpstr">
      <vt:lpstr>Blank Presentation</vt:lpstr>
      <vt:lpstr>Implementing Queues</vt:lpstr>
      <vt:lpstr>Outline</vt:lpstr>
      <vt:lpstr>Methods in the Queue&lt;x&gt; Class</vt:lpstr>
      <vt:lpstr>The queue.h Interface</vt:lpstr>
      <vt:lpstr>The queue.h Interface</vt:lpstr>
      <vt:lpstr>The queue.h Interface</vt:lpstr>
      <vt:lpstr>The queue.h Interface</vt:lpstr>
      <vt:lpstr>An Overly Simple Strategy</vt:lpstr>
      <vt:lpstr>Fixing the O(N) Problem</vt:lpstr>
      <vt:lpstr>Tracing the Array-Based Queue</vt:lpstr>
      <vt:lpstr>Tracing the Array-Based Queue</vt:lpstr>
      <vt:lpstr>Implementing the Ring-Buffer Strategy</vt:lpstr>
      <vt:lpstr>Structure for the Array-Based Queue</vt:lpstr>
      <vt:lpstr>Code for the Ring-Buffer Queue</vt:lpstr>
      <vt:lpstr>Code for the Ring-Buffer Queue</vt:lpstr>
      <vt:lpstr>Code for the Ring-Buffer Queue</vt:lpstr>
      <vt:lpstr>Code for the Ring-Buffer Queue</vt:lpstr>
      <vt:lpstr>Code for the Ring-Buffer Queue</vt:lpstr>
      <vt:lpstr>Implementing a Linked-List Queue</vt:lpstr>
      <vt:lpstr>Structure for the List-Based Queue</vt:lpstr>
      <vt:lpstr>Tracing the List-Based Queue</vt:lpstr>
      <vt:lpstr>Tracing the List-Based Queue</vt:lpstr>
      <vt:lpstr>Tracing the List-Based Queue</vt:lpstr>
      <vt:lpstr>Tracing the List-Based Queue</vt:lpstr>
      <vt:lpstr>Tracing the List-Based Queue</vt:lpstr>
      <vt:lpstr>Tracing the List-Based Queue</vt:lpstr>
      <vt:lpstr>Tracing the List-Based Queue</vt:lpstr>
      <vt:lpstr>Code for the Linked-List Queue</vt:lpstr>
      <vt:lpstr>Code for the Linked-List Queue</vt:lpstr>
      <vt:lpstr>Code for the Linked-List Queue</vt:lpstr>
      <vt:lpstr>Code for the Linked-List Queue</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145</cp:revision>
  <dcterms:created xsi:type="dcterms:W3CDTF">2015-02-12T18:25:31Z</dcterms:created>
  <dcterms:modified xsi:type="dcterms:W3CDTF">2015-02-12T18:28:06Z</dcterms:modified>
</cp:coreProperties>
</file>