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rels" ContentType="application/vnd.openxmlformats-package.relationships+xml"/>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15"/>
  </p:notesMasterIdLst>
  <p:sldIdLst>
    <p:sldId id="517" r:id="rId2"/>
    <p:sldId id="489" r:id="rId3"/>
    <p:sldId id="518" r:id="rId4"/>
    <p:sldId id="490" r:id="rId5"/>
    <p:sldId id="512" r:id="rId6"/>
    <p:sldId id="491" r:id="rId7"/>
    <p:sldId id="493" r:id="rId8"/>
    <p:sldId id="494" r:id="rId9"/>
    <p:sldId id="499" r:id="rId10"/>
    <p:sldId id="500" r:id="rId11"/>
    <p:sldId id="501" r:id="rId12"/>
    <p:sldId id="502" r:id="rId13"/>
    <p:sldId id="369" r:id="rId14"/>
  </p:sldIdLst>
  <p:sldSz cx="9144000" cy="6858000" type="screen4x3"/>
  <p:notesSz cx="9144000" cy="6858000"/>
  <p:defaultTextStyle>
    <a:defPPr>
      <a:defRPr lang="en-US"/>
    </a:defPPr>
    <a:lvl1pPr algn="ctr"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ctr"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ctr"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ctr"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ctr"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312B183D-9F12-8B4D-B84D-200D2A6A54F8}"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0DFF59-FF5E-E642-8333-6A7AC9E80ADD}"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5FD60C-B64C-E042-9B98-28CF7E78CE40}" type="slidenum">
              <a:rPr lang="en-US"/>
              <a:pPr/>
              <a:t>10</a:t>
            </a:fld>
            <a:endParaRPr lang="en-US"/>
          </a:p>
        </p:txBody>
      </p:sp>
      <p:sp>
        <p:nvSpPr>
          <p:cNvPr id="10383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383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53FB74-754B-DB44-9CA2-1C51BF751EC8}" type="slidenum">
              <a:rPr lang="en-US"/>
              <a:pPr/>
              <a:t>11</a:t>
            </a:fld>
            <a:endParaRPr lang="en-US"/>
          </a:p>
        </p:txBody>
      </p:sp>
      <p:sp>
        <p:nvSpPr>
          <p:cNvPr id="1040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40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7EEF2F-DEF2-874E-BC81-514FDE9F214B}" type="slidenum">
              <a:rPr lang="en-US"/>
              <a:pPr/>
              <a:t>12</a:t>
            </a:fld>
            <a:endParaRPr lang="en-US"/>
          </a:p>
        </p:txBody>
      </p:sp>
      <p:sp>
        <p:nvSpPr>
          <p:cNvPr id="10424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424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C8CEBC-5813-6641-98E2-CB48A920363A}" type="slidenum">
              <a:rPr lang="en-US"/>
              <a:pPr/>
              <a:t>13</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6EA8A8-3C50-3946-B24E-C532BFE04B17}" type="slidenum">
              <a:rPr lang="en-US"/>
              <a:pPr/>
              <a:t>2</a:t>
            </a:fld>
            <a:endParaRPr lang="en-US"/>
          </a:p>
        </p:txBody>
      </p:sp>
      <p:sp>
        <p:nvSpPr>
          <p:cNvPr id="1015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15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6EA8A8-3C50-3946-B24E-C532BFE04B17}" type="slidenum">
              <a:rPr lang="en-US"/>
              <a:pPr/>
              <a:t>3</a:t>
            </a:fld>
            <a:endParaRPr lang="en-US"/>
          </a:p>
        </p:txBody>
      </p:sp>
      <p:sp>
        <p:nvSpPr>
          <p:cNvPr id="1015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15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FF091-9513-E34F-AE79-D3255674AE1D}" type="slidenum">
              <a:rPr lang="en-US"/>
              <a:pPr/>
              <a:t>4</a:t>
            </a:fld>
            <a:endParaRPr lang="en-US"/>
          </a:p>
        </p:txBody>
      </p:sp>
      <p:sp>
        <p:nvSpPr>
          <p:cNvPr id="10178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178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FF091-9513-E34F-AE79-D3255674AE1D}" type="slidenum">
              <a:rPr lang="en-US"/>
              <a:pPr/>
              <a:t>5</a:t>
            </a:fld>
            <a:endParaRPr lang="en-US"/>
          </a:p>
        </p:txBody>
      </p:sp>
      <p:sp>
        <p:nvSpPr>
          <p:cNvPr id="10178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178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B6939-92ED-AF40-8480-CD7FAB04F051}" type="slidenum">
              <a:rPr lang="en-US"/>
              <a:pPr/>
              <a:t>6</a:t>
            </a:fld>
            <a:endParaRPr lang="en-US"/>
          </a:p>
        </p:txBody>
      </p:sp>
      <p:sp>
        <p:nvSpPr>
          <p:cNvPr id="1019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19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F06226-8D4F-C640-82B2-DA79F9FBA141}" type="slidenum">
              <a:rPr lang="en-US"/>
              <a:pPr/>
              <a:t>7</a:t>
            </a:fld>
            <a:endParaRPr lang="en-US"/>
          </a:p>
        </p:txBody>
      </p:sp>
      <p:sp>
        <p:nvSpPr>
          <p:cNvPr id="10240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240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7C2877-AA8E-8D43-B3C7-613A492738E0}" type="slidenum">
              <a:rPr lang="en-US"/>
              <a:pPr/>
              <a:t>8</a:t>
            </a:fld>
            <a:endParaRPr lang="en-US"/>
          </a:p>
        </p:txBody>
      </p:sp>
      <p:sp>
        <p:nvSpPr>
          <p:cNvPr id="1026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26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DA7CB1-060E-BC48-A79A-03C137B35097}" type="slidenum">
              <a:rPr lang="en-US"/>
              <a:pPr/>
              <a:t>9</a:t>
            </a:fld>
            <a:endParaRPr lang="en-US"/>
          </a:p>
        </p:txBody>
      </p:sp>
      <p:sp>
        <p:nvSpPr>
          <p:cNvPr id="1036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1036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5935DE1E-EEEF-3D41-9285-FC3FD06B1D1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5CD69D9-3CAE-DE43-88A5-AAFB30ADD18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2D01546-9988-6743-93EC-7EF61ACCAFC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1460D055-BEA5-F14B-81B4-628A1AA974C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5E6BD03A-5485-5446-B695-E25D50F32E4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0EEE7A16-5856-7F41-BF26-4E7020ED11A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18D91146-FBE8-C748-9393-323BBEAD060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50F219A3-0DBE-0B45-86A4-B413C2529C3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AF2A2B5F-03F3-594C-A6B2-0B6CCEADAF7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0F1F1B24-6C41-A94C-8EED-7288BFF62E7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390CDEBD-2067-1842-92CB-DC554D80040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2BFEC100-5E2C-374B-8B03-1D3A84642E1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a:solidFill>
                  <a:srgbClr val="FF0000"/>
                </a:solidFill>
              </a:rPr>
              <a:t>Template Structures</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3200" b="0" dirty="0" smtClean="0"/>
              <a:t>Eric Roberts</a:t>
            </a:r>
          </a:p>
          <a:p>
            <a:pPr>
              <a:lnSpc>
                <a:spcPct val="85000"/>
              </a:lnSpc>
            </a:pPr>
            <a:r>
              <a:rPr lang="en-US" sz="3200" b="0" dirty="0"/>
              <a:t>CS 106B</a:t>
            </a:r>
            <a:endParaRPr lang="en-US" sz="3200" b="0" dirty="0" smtClean="0"/>
          </a:p>
          <a:p>
            <a:pPr>
              <a:lnSpc>
                <a:spcPct val="85000"/>
              </a:lnSpc>
            </a:pPr>
            <a:r>
              <a:rPr lang="en-US" sz="3200" b="0" dirty="0" smtClean="0"/>
              <a:t>February 9,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731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Shallow </a:t>
            </a:r>
            <a:r>
              <a:rPr lang="en-US" sz="4000" i="1">
                <a:solidFill>
                  <a:srgbClr val="FF0000"/>
                </a:solidFill>
              </a:rPr>
              <a:t>vs.</a:t>
            </a:r>
            <a:r>
              <a:rPr lang="en-US" sz="4000">
                <a:solidFill>
                  <a:srgbClr val="FF0000"/>
                </a:solidFill>
              </a:rPr>
              <a:t> Deep Copying</a:t>
            </a:r>
          </a:p>
        </p:txBody>
      </p:sp>
      <p:sp>
        <p:nvSpPr>
          <p:cNvPr id="1037315" name="Rectangle 3"/>
          <p:cNvSpPr>
            <a:spLocks noChangeArrowheads="1"/>
          </p:cNvSpPr>
          <p:nvPr/>
        </p:nvSpPr>
        <p:spPr bwMode="auto">
          <a:xfrm>
            <a:off x="482600" y="1155700"/>
            <a:ext cx="4165600" cy="524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ts val="2304"/>
              </a:spcAft>
              <a:buFontTx/>
              <a:buChar char="•"/>
            </a:pPr>
            <a:r>
              <a:rPr lang="en-US" sz="2400" b="0" dirty="0"/>
              <a:t>Suppose that you have </a:t>
            </a:r>
            <a:r>
              <a:rPr lang="en-US" sz="2400" b="0" dirty="0" smtClean="0"/>
              <a:t>a </a:t>
            </a:r>
            <a:r>
              <a:rPr lang="en-US" sz="2000" dirty="0" smtClean="0">
                <a:latin typeface="Courier New" charset="0"/>
              </a:rPr>
              <a:t>Stack&lt;</a:t>
            </a:r>
            <a:r>
              <a:rPr lang="en-US" sz="2000" dirty="0" err="1">
                <a:latin typeface="Courier New" charset="0"/>
              </a:rPr>
              <a:t>int</a:t>
            </a:r>
            <a:r>
              <a:rPr lang="en-US" sz="2000" dirty="0">
                <a:latin typeface="Courier New" charset="0"/>
              </a:rPr>
              <a:t>&gt;</a:t>
            </a:r>
            <a:r>
              <a:rPr lang="en-US" sz="2400" b="0" dirty="0" smtClean="0"/>
              <a:t> containing three </a:t>
            </a:r>
            <a:r>
              <a:rPr lang="en-US" sz="2400" b="0" dirty="0"/>
              <a:t>elements as shown in the diagram to the right.</a:t>
            </a:r>
          </a:p>
          <a:p>
            <a:pPr marL="342900" indent="-342900" algn="just">
              <a:lnSpc>
                <a:spcPct val="85000"/>
              </a:lnSpc>
              <a:spcAft>
                <a:spcPct val="80000"/>
              </a:spcAft>
              <a:buFontTx/>
              <a:buChar char="•"/>
            </a:pPr>
            <a:r>
              <a:rPr lang="en-US" sz="2400" b="0" dirty="0"/>
              <a:t>A </a:t>
            </a:r>
            <a:r>
              <a:rPr lang="en-US" sz="2400" i="1" dirty="0"/>
              <a:t>shallow copy </a:t>
            </a:r>
            <a:r>
              <a:rPr lang="en-US" sz="2400" b="0" dirty="0"/>
              <a:t>allocates new fields for the object itself and copies the information from the original.  Unfortunately, the dynamic array is copied as an address, not the data.</a:t>
            </a:r>
          </a:p>
          <a:p>
            <a:pPr marL="342900" indent="-342900" algn="just">
              <a:lnSpc>
                <a:spcPct val="85000"/>
              </a:lnSpc>
              <a:spcAft>
                <a:spcPct val="50000"/>
              </a:spcAft>
              <a:buFontTx/>
              <a:buChar char="•"/>
            </a:pPr>
            <a:r>
              <a:rPr lang="en-US" sz="2400" b="0" dirty="0"/>
              <a:t>A </a:t>
            </a:r>
            <a:r>
              <a:rPr lang="en-US" sz="2400" i="1" dirty="0"/>
              <a:t>deep copy</a:t>
            </a:r>
            <a:r>
              <a:rPr lang="en-US" sz="2400" b="0" dirty="0"/>
              <a:t> also copies the contents of the dynamic array and therefore creates two independent structures</a:t>
            </a:r>
          </a:p>
        </p:txBody>
      </p:sp>
      <p:grpSp>
        <p:nvGrpSpPr>
          <p:cNvPr id="1037391" name="Group 79"/>
          <p:cNvGrpSpPr>
            <a:grpSpLocks/>
          </p:cNvGrpSpPr>
          <p:nvPr/>
        </p:nvGrpSpPr>
        <p:grpSpPr bwMode="auto">
          <a:xfrm>
            <a:off x="4849812" y="1241425"/>
            <a:ext cx="4086224" cy="1327149"/>
            <a:chOff x="3055" y="782"/>
            <a:chExt cx="2574" cy="836"/>
          </a:xfrm>
        </p:grpSpPr>
        <p:sp>
          <p:nvSpPr>
            <p:cNvPr id="1037317" name="Text Box 5"/>
            <p:cNvSpPr txBox="1">
              <a:spLocks noChangeArrowheads="1"/>
            </p:cNvSpPr>
            <p:nvPr/>
          </p:nvSpPr>
          <p:spPr bwMode="auto">
            <a:xfrm>
              <a:off x="4970" y="793"/>
              <a:ext cx="659" cy="194"/>
            </a:xfrm>
            <a:prstGeom prst="rect">
              <a:avLst/>
            </a:prstGeom>
            <a:noFill/>
            <a:ln w="9525">
              <a:noFill/>
              <a:miter lim="800000"/>
              <a:headEnd/>
              <a:tailEnd/>
            </a:ln>
            <a:effectLst/>
          </p:spPr>
          <p:txBody>
            <a:bodyPr wrap="none">
              <a:prstTxWarp prst="textNoShape">
                <a:avLst/>
              </a:prstTxWarp>
              <a:spAutoFit/>
            </a:bodyPr>
            <a:lstStyle/>
            <a:p>
              <a:pPr algn="l"/>
              <a:r>
                <a:rPr lang="en-US" dirty="0" smtClean="0">
                  <a:latin typeface="Courier New" charset="0"/>
                </a:rPr>
                <a:t>elements</a:t>
              </a:r>
              <a:endParaRPr lang="en-US" dirty="0">
                <a:latin typeface="Courier New" charset="0"/>
              </a:endParaRPr>
            </a:p>
          </p:txBody>
        </p:sp>
        <p:sp>
          <p:nvSpPr>
            <p:cNvPr id="1037321" name="Rectangle 9"/>
            <p:cNvSpPr>
              <a:spLocks noChangeArrowheads="1"/>
            </p:cNvSpPr>
            <p:nvPr/>
          </p:nvSpPr>
          <p:spPr bwMode="auto">
            <a:xfrm>
              <a:off x="4358" y="808"/>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22" name="Text Box 10"/>
            <p:cNvSpPr txBox="1">
              <a:spLocks noChangeArrowheads="1"/>
            </p:cNvSpPr>
            <p:nvPr/>
          </p:nvSpPr>
          <p:spPr bwMode="auto">
            <a:xfrm>
              <a:off x="4368" y="793"/>
              <a:ext cx="624"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1000</a:t>
              </a:r>
            </a:p>
          </p:txBody>
        </p:sp>
        <p:sp>
          <p:nvSpPr>
            <p:cNvPr id="1037335" name="Text Box 23"/>
            <p:cNvSpPr txBox="1">
              <a:spLocks noChangeArrowheads="1"/>
            </p:cNvSpPr>
            <p:nvPr/>
          </p:nvSpPr>
          <p:spPr bwMode="auto">
            <a:xfrm>
              <a:off x="4970" y="975"/>
              <a:ext cx="654"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capacity</a:t>
              </a:r>
            </a:p>
          </p:txBody>
        </p:sp>
        <p:sp>
          <p:nvSpPr>
            <p:cNvPr id="1037336" name="Rectangle 24"/>
            <p:cNvSpPr>
              <a:spLocks noChangeArrowheads="1"/>
            </p:cNvSpPr>
            <p:nvPr/>
          </p:nvSpPr>
          <p:spPr bwMode="auto">
            <a:xfrm>
              <a:off x="4358" y="990"/>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37" name="Text Box 25"/>
            <p:cNvSpPr txBox="1">
              <a:spLocks noChangeArrowheads="1"/>
            </p:cNvSpPr>
            <p:nvPr/>
          </p:nvSpPr>
          <p:spPr bwMode="auto">
            <a:xfrm>
              <a:off x="4368" y="959"/>
              <a:ext cx="624" cy="212"/>
            </a:xfrm>
            <a:prstGeom prst="rect">
              <a:avLst/>
            </a:prstGeom>
            <a:noFill/>
            <a:ln w="9525">
              <a:noFill/>
              <a:miter lim="800000"/>
              <a:headEnd/>
              <a:tailEnd/>
            </a:ln>
            <a:effectLst/>
          </p:spPr>
          <p:txBody>
            <a:bodyPr>
              <a:prstTxWarp prst="textNoShape">
                <a:avLst/>
              </a:prstTxWarp>
              <a:spAutoFit/>
            </a:bodyPr>
            <a:lstStyle/>
            <a:p>
              <a:r>
                <a:rPr lang="en-US" sz="1600" b="0" dirty="0"/>
                <a:t>100</a:t>
              </a:r>
            </a:p>
          </p:txBody>
        </p:sp>
        <p:sp>
          <p:nvSpPr>
            <p:cNvPr id="1037339" name="Text Box 27"/>
            <p:cNvSpPr txBox="1">
              <a:spLocks noChangeArrowheads="1"/>
            </p:cNvSpPr>
            <p:nvPr/>
          </p:nvSpPr>
          <p:spPr bwMode="auto">
            <a:xfrm>
              <a:off x="4970" y="1156"/>
              <a:ext cx="452"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count</a:t>
              </a:r>
            </a:p>
          </p:txBody>
        </p:sp>
        <p:sp>
          <p:nvSpPr>
            <p:cNvPr id="1037340" name="Rectangle 28"/>
            <p:cNvSpPr>
              <a:spLocks noChangeArrowheads="1"/>
            </p:cNvSpPr>
            <p:nvPr/>
          </p:nvSpPr>
          <p:spPr bwMode="auto">
            <a:xfrm>
              <a:off x="4358" y="1171"/>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41" name="Text Box 29"/>
            <p:cNvSpPr txBox="1">
              <a:spLocks noChangeArrowheads="1"/>
            </p:cNvSpPr>
            <p:nvPr/>
          </p:nvSpPr>
          <p:spPr bwMode="auto">
            <a:xfrm>
              <a:off x="4368" y="1140"/>
              <a:ext cx="624" cy="212"/>
            </a:xfrm>
            <a:prstGeom prst="rect">
              <a:avLst/>
            </a:prstGeom>
            <a:noFill/>
            <a:ln w="9525">
              <a:noFill/>
              <a:miter lim="800000"/>
              <a:headEnd/>
              <a:tailEnd/>
            </a:ln>
            <a:effectLst/>
          </p:spPr>
          <p:txBody>
            <a:bodyPr>
              <a:prstTxWarp prst="textNoShape">
                <a:avLst/>
              </a:prstTxWarp>
              <a:spAutoFit/>
            </a:bodyPr>
            <a:lstStyle/>
            <a:p>
              <a:r>
                <a:rPr lang="en-US" sz="1600" b="0" dirty="0"/>
                <a:t>3</a:t>
              </a:r>
            </a:p>
          </p:txBody>
        </p:sp>
        <p:sp>
          <p:nvSpPr>
            <p:cNvPr id="1037346" name="Rectangle 34"/>
            <p:cNvSpPr>
              <a:spLocks noChangeArrowheads="1"/>
            </p:cNvSpPr>
            <p:nvPr/>
          </p:nvSpPr>
          <p:spPr bwMode="auto">
            <a:xfrm>
              <a:off x="3408" y="813"/>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47" name="Text Box 35"/>
            <p:cNvSpPr txBox="1">
              <a:spLocks noChangeArrowheads="1"/>
            </p:cNvSpPr>
            <p:nvPr/>
          </p:nvSpPr>
          <p:spPr bwMode="auto">
            <a:xfrm>
              <a:off x="3418" y="782"/>
              <a:ext cx="624" cy="212"/>
            </a:xfrm>
            <a:prstGeom prst="rect">
              <a:avLst/>
            </a:prstGeom>
            <a:noFill/>
            <a:ln w="9525">
              <a:noFill/>
              <a:miter lim="800000"/>
              <a:headEnd/>
              <a:tailEnd/>
            </a:ln>
            <a:effectLst/>
          </p:spPr>
          <p:txBody>
            <a:bodyPr>
              <a:prstTxWarp prst="textNoShape">
                <a:avLst/>
              </a:prstTxWarp>
              <a:spAutoFit/>
            </a:bodyPr>
            <a:lstStyle/>
            <a:p>
              <a:r>
                <a:rPr lang="en-US" sz="1600" b="0" dirty="0"/>
                <a:t>10</a:t>
              </a:r>
              <a:endParaRPr lang="en-US" sz="1800" b="0" dirty="0"/>
            </a:p>
          </p:txBody>
        </p:sp>
        <p:sp>
          <p:nvSpPr>
            <p:cNvPr id="1037348" name="Rectangle 36"/>
            <p:cNvSpPr>
              <a:spLocks noChangeArrowheads="1"/>
            </p:cNvSpPr>
            <p:nvPr/>
          </p:nvSpPr>
          <p:spPr bwMode="auto">
            <a:xfrm>
              <a:off x="3408" y="995"/>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49" name="Text Box 37"/>
            <p:cNvSpPr txBox="1">
              <a:spLocks noChangeArrowheads="1"/>
            </p:cNvSpPr>
            <p:nvPr/>
          </p:nvSpPr>
          <p:spPr bwMode="auto">
            <a:xfrm>
              <a:off x="3418" y="964"/>
              <a:ext cx="624" cy="212"/>
            </a:xfrm>
            <a:prstGeom prst="rect">
              <a:avLst/>
            </a:prstGeom>
            <a:noFill/>
            <a:ln w="9525">
              <a:noFill/>
              <a:miter lim="800000"/>
              <a:headEnd/>
              <a:tailEnd/>
            </a:ln>
            <a:effectLst/>
          </p:spPr>
          <p:txBody>
            <a:bodyPr>
              <a:prstTxWarp prst="textNoShape">
                <a:avLst/>
              </a:prstTxWarp>
              <a:spAutoFit/>
            </a:bodyPr>
            <a:lstStyle/>
            <a:p>
              <a:r>
                <a:rPr lang="en-US" sz="1600" b="0" dirty="0"/>
                <a:t>20</a:t>
              </a:r>
            </a:p>
          </p:txBody>
        </p:sp>
        <p:sp>
          <p:nvSpPr>
            <p:cNvPr id="1037350" name="Rectangle 38"/>
            <p:cNvSpPr>
              <a:spLocks noChangeArrowheads="1"/>
            </p:cNvSpPr>
            <p:nvPr/>
          </p:nvSpPr>
          <p:spPr bwMode="auto">
            <a:xfrm>
              <a:off x="3408" y="1176"/>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51" name="Text Box 39"/>
            <p:cNvSpPr txBox="1">
              <a:spLocks noChangeArrowheads="1"/>
            </p:cNvSpPr>
            <p:nvPr/>
          </p:nvSpPr>
          <p:spPr bwMode="auto">
            <a:xfrm>
              <a:off x="3418" y="1145"/>
              <a:ext cx="624" cy="212"/>
            </a:xfrm>
            <a:prstGeom prst="rect">
              <a:avLst/>
            </a:prstGeom>
            <a:noFill/>
            <a:ln w="9525">
              <a:noFill/>
              <a:miter lim="800000"/>
              <a:headEnd/>
              <a:tailEnd/>
            </a:ln>
            <a:effectLst/>
          </p:spPr>
          <p:txBody>
            <a:bodyPr>
              <a:prstTxWarp prst="textNoShape">
                <a:avLst/>
              </a:prstTxWarp>
              <a:spAutoFit/>
            </a:bodyPr>
            <a:lstStyle/>
            <a:p>
              <a:r>
                <a:rPr lang="en-US" sz="1600" b="0" dirty="0"/>
                <a:t>30</a:t>
              </a:r>
            </a:p>
          </p:txBody>
        </p:sp>
        <p:sp>
          <p:nvSpPr>
            <p:cNvPr id="1037352" name="Text Box 40"/>
            <p:cNvSpPr txBox="1">
              <a:spLocks noChangeArrowheads="1"/>
            </p:cNvSpPr>
            <p:nvPr/>
          </p:nvSpPr>
          <p:spPr bwMode="auto">
            <a:xfrm>
              <a:off x="3055" y="816"/>
              <a:ext cx="385" cy="192"/>
            </a:xfrm>
            <a:prstGeom prst="rect">
              <a:avLst/>
            </a:prstGeom>
            <a:noFill/>
            <a:ln w="9525">
              <a:noFill/>
              <a:miter lim="800000"/>
              <a:headEnd/>
              <a:tailEnd/>
            </a:ln>
            <a:effectLst/>
          </p:spPr>
          <p:txBody>
            <a:bodyPr wrap="none">
              <a:prstTxWarp prst="textNoShape">
                <a:avLst/>
              </a:prstTxWarp>
              <a:spAutoFit/>
            </a:bodyPr>
            <a:lstStyle/>
            <a:p>
              <a:pPr algn="l"/>
              <a:r>
                <a:rPr lang="en-US" dirty="0" smtClean="0">
                  <a:latin typeface="Courier New" charset="0"/>
                </a:rPr>
                <a:t>1000 </a:t>
              </a:r>
              <a:endParaRPr lang="en-US" dirty="0">
                <a:latin typeface="Courier New" charset="0"/>
              </a:endParaRPr>
            </a:p>
          </p:txBody>
        </p:sp>
        <p:sp>
          <p:nvSpPr>
            <p:cNvPr id="1037353" name="Rectangle 41"/>
            <p:cNvSpPr>
              <a:spLocks noChangeArrowheads="1"/>
            </p:cNvSpPr>
            <p:nvPr/>
          </p:nvSpPr>
          <p:spPr bwMode="auto">
            <a:xfrm>
              <a:off x="3408" y="1352"/>
              <a:ext cx="632" cy="266"/>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56" name="Text Box 44"/>
            <p:cNvSpPr txBox="1">
              <a:spLocks noChangeArrowheads="1"/>
            </p:cNvSpPr>
            <p:nvPr/>
          </p:nvSpPr>
          <p:spPr bwMode="auto">
            <a:xfrm>
              <a:off x="3504" y="1400"/>
              <a:ext cx="432" cy="212"/>
            </a:xfrm>
            <a:prstGeom prst="rect">
              <a:avLst/>
            </a:prstGeom>
            <a:noFill/>
            <a:ln w="9525">
              <a:noFill/>
              <a:miter lim="800000"/>
              <a:headEnd/>
              <a:tailEnd/>
            </a:ln>
            <a:effectLst/>
          </p:spPr>
          <p:txBody>
            <a:bodyPr>
              <a:prstTxWarp prst="textNoShape">
                <a:avLst/>
              </a:prstTxWarp>
              <a:spAutoFit/>
            </a:bodyPr>
            <a:lstStyle/>
            <a:p>
              <a:r>
                <a:rPr lang="en-US" sz="1600" b="0"/>
                <a:t>.</a:t>
              </a:r>
            </a:p>
          </p:txBody>
        </p:sp>
        <p:sp>
          <p:nvSpPr>
            <p:cNvPr id="1037357" name="Text Box 45"/>
            <p:cNvSpPr txBox="1">
              <a:spLocks noChangeArrowheads="1"/>
            </p:cNvSpPr>
            <p:nvPr/>
          </p:nvSpPr>
          <p:spPr bwMode="auto">
            <a:xfrm>
              <a:off x="3504" y="1336"/>
              <a:ext cx="432" cy="212"/>
            </a:xfrm>
            <a:prstGeom prst="rect">
              <a:avLst/>
            </a:prstGeom>
            <a:noFill/>
            <a:ln w="9525">
              <a:noFill/>
              <a:miter lim="800000"/>
              <a:headEnd/>
              <a:tailEnd/>
            </a:ln>
            <a:effectLst/>
          </p:spPr>
          <p:txBody>
            <a:bodyPr>
              <a:prstTxWarp prst="textNoShape">
                <a:avLst/>
              </a:prstTxWarp>
              <a:spAutoFit/>
            </a:bodyPr>
            <a:lstStyle/>
            <a:p>
              <a:r>
                <a:rPr lang="en-US" sz="1600" b="0"/>
                <a:t>.</a:t>
              </a:r>
            </a:p>
          </p:txBody>
        </p:sp>
        <p:sp>
          <p:nvSpPr>
            <p:cNvPr id="1037358" name="Text Box 46"/>
            <p:cNvSpPr txBox="1">
              <a:spLocks noChangeArrowheads="1"/>
            </p:cNvSpPr>
            <p:nvPr/>
          </p:nvSpPr>
          <p:spPr bwMode="auto">
            <a:xfrm>
              <a:off x="3504" y="1265"/>
              <a:ext cx="432" cy="213"/>
            </a:xfrm>
            <a:prstGeom prst="rect">
              <a:avLst/>
            </a:prstGeom>
            <a:noFill/>
            <a:ln w="9525">
              <a:noFill/>
              <a:miter lim="800000"/>
              <a:headEnd/>
              <a:tailEnd/>
            </a:ln>
            <a:effectLst/>
          </p:spPr>
          <p:txBody>
            <a:bodyPr>
              <a:prstTxWarp prst="textNoShape">
                <a:avLst/>
              </a:prstTxWarp>
              <a:spAutoFit/>
            </a:bodyPr>
            <a:lstStyle/>
            <a:p>
              <a:r>
                <a:rPr lang="en-US" sz="1600" b="0" dirty="0" smtClean="0"/>
                <a:t>.</a:t>
              </a:r>
              <a:endParaRPr lang="en-US" sz="1600" b="0" dirty="0"/>
            </a:p>
          </p:txBody>
        </p:sp>
      </p:grpSp>
      <p:grpSp>
        <p:nvGrpSpPr>
          <p:cNvPr id="1037390" name="Group 78"/>
          <p:cNvGrpSpPr>
            <a:grpSpLocks/>
          </p:cNvGrpSpPr>
          <p:nvPr/>
        </p:nvGrpSpPr>
        <p:grpSpPr bwMode="auto">
          <a:xfrm>
            <a:off x="6921502" y="2962274"/>
            <a:ext cx="2017713" cy="888999"/>
            <a:chOff x="4360" y="1866"/>
            <a:chExt cx="1271" cy="560"/>
          </a:xfrm>
        </p:grpSpPr>
        <p:sp>
          <p:nvSpPr>
            <p:cNvPr id="1037359" name="Text Box 47"/>
            <p:cNvSpPr txBox="1">
              <a:spLocks noChangeArrowheads="1"/>
            </p:cNvSpPr>
            <p:nvPr/>
          </p:nvSpPr>
          <p:spPr bwMode="auto">
            <a:xfrm>
              <a:off x="4972" y="1866"/>
              <a:ext cx="659" cy="194"/>
            </a:xfrm>
            <a:prstGeom prst="rect">
              <a:avLst/>
            </a:prstGeom>
            <a:noFill/>
            <a:ln w="9525">
              <a:noFill/>
              <a:miter lim="800000"/>
              <a:headEnd/>
              <a:tailEnd/>
            </a:ln>
            <a:effectLst/>
          </p:spPr>
          <p:txBody>
            <a:bodyPr wrap="none">
              <a:prstTxWarp prst="textNoShape">
                <a:avLst/>
              </a:prstTxWarp>
              <a:spAutoFit/>
            </a:bodyPr>
            <a:lstStyle/>
            <a:p>
              <a:pPr algn="l"/>
              <a:r>
                <a:rPr lang="en-US" dirty="0" smtClean="0">
                  <a:latin typeface="Courier New" charset="0"/>
                </a:rPr>
                <a:t>elements</a:t>
              </a:r>
              <a:endParaRPr lang="en-US" dirty="0">
                <a:latin typeface="Courier New" charset="0"/>
              </a:endParaRPr>
            </a:p>
          </p:txBody>
        </p:sp>
        <p:sp>
          <p:nvSpPr>
            <p:cNvPr id="1037360" name="Rectangle 48"/>
            <p:cNvSpPr>
              <a:spLocks noChangeArrowheads="1"/>
            </p:cNvSpPr>
            <p:nvPr/>
          </p:nvSpPr>
          <p:spPr bwMode="auto">
            <a:xfrm>
              <a:off x="4360" y="1881"/>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61" name="Text Box 49"/>
            <p:cNvSpPr txBox="1">
              <a:spLocks noChangeArrowheads="1"/>
            </p:cNvSpPr>
            <p:nvPr/>
          </p:nvSpPr>
          <p:spPr bwMode="auto">
            <a:xfrm>
              <a:off x="4370" y="1866"/>
              <a:ext cx="624"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1000</a:t>
              </a:r>
            </a:p>
          </p:txBody>
        </p:sp>
        <p:sp>
          <p:nvSpPr>
            <p:cNvPr id="1037362" name="Text Box 50"/>
            <p:cNvSpPr txBox="1">
              <a:spLocks noChangeArrowheads="1"/>
            </p:cNvSpPr>
            <p:nvPr/>
          </p:nvSpPr>
          <p:spPr bwMode="auto">
            <a:xfrm>
              <a:off x="4972" y="2048"/>
              <a:ext cx="654"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capacity</a:t>
              </a:r>
            </a:p>
          </p:txBody>
        </p:sp>
        <p:sp>
          <p:nvSpPr>
            <p:cNvPr id="1037363" name="Rectangle 51"/>
            <p:cNvSpPr>
              <a:spLocks noChangeArrowheads="1"/>
            </p:cNvSpPr>
            <p:nvPr/>
          </p:nvSpPr>
          <p:spPr bwMode="auto">
            <a:xfrm>
              <a:off x="4360" y="2063"/>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64" name="Text Box 52"/>
            <p:cNvSpPr txBox="1">
              <a:spLocks noChangeArrowheads="1"/>
            </p:cNvSpPr>
            <p:nvPr/>
          </p:nvSpPr>
          <p:spPr bwMode="auto">
            <a:xfrm>
              <a:off x="4370" y="2032"/>
              <a:ext cx="624" cy="212"/>
            </a:xfrm>
            <a:prstGeom prst="rect">
              <a:avLst/>
            </a:prstGeom>
            <a:noFill/>
            <a:ln w="9525">
              <a:noFill/>
              <a:miter lim="800000"/>
              <a:headEnd/>
              <a:tailEnd/>
            </a:ln>
            <a:effectLst/>
          </p:spPr>
          <p:txBody>
            <a:bodyPr>
              <a:prstTxWarp prst="textNoShape">
                <a:avLst/>
              </a:prstTxWarp>
              <a:spAutoFit/>
            </a:bodyPr>
            <a:lstStyle/>
            <a:p>
              <a:r>
                <a:rPr lang="en-US" sz="1600" b="0" dirty="0"/>
                <a:t>100</a:t>
              </a:r>
            </a:p>
          </p:txBody>
        </p:sp>
        <p:sp>
          <p:nvSpPr>
            <p:cNvPr id="1037365" name="Text Box 53"/>
            <p:cNvSpPr txBox="1">
              <a:spLocks noChangeArrowheads="1"/>
            </p:cNvSpPr>
            <p:nvPr/>
          </p:nvSpPr>
          <p:spPr bwMode="auto">
            <a:xfrm>
              <a:off x="4972" y="2229"/>
              <a:ext cx="452"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count</a:t>
              </a:r>
            </a:p>
          </p:txBody>
        </p:sp>
        <p:sp>
          <p:nvSpPr>
            <p:cNvPr id="1037366" name="Rectangle 54"/>
            <p:cNvSpPr>
              <a:spLocks noChangeArrowheads="1"/>
            </p:cNvSpPr>
            <p:nvPr/>
          </p:nvSpPr>
          <p:spPr bwMode="auto">
            <a:xfrm>
              <a:off x="4360" y="2244"/>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67" name="Text Box 55"/>
            <p:cNvSpPr txBox="1">
              <a:spLocks noChangeArrowheads="1"/>
            </p:cNvSpPr>
            <p:nvPr/>
          </p:nvSpPr>
          <p:spPr bwMode="auto">
            <a:xfrm>
              <a:off x="4370" y="2213"/>
              <a:ext cx="624" cy="212"/>
            </a:xfrm>
            <a:prstGeom prst="rect">
              <a:avLst/>
            </a:prstGeom>
            <a:noFill/>
            <a:ln w="9525">
              <a:noFill/>
              <a:miter lim="800000"/>
              <a:headEnd/>
              <a:tailEnd/>
            </a:ln>
            <a:effectLst/>
          </p:spPr>
          <p:txBody>
            <a:bodyPr>
              <a:prstTxWarp prst="textNoShape">
                <a:avLst/>
              </a:prstTxWarp>
              <a:spAutoFit/>
            </a:bodyPr>
            <a:lstStyle/>
            <a:p>
              <a:r>
                <a:rPr lang="en-US" sz="1600" b="0" dirty="0"/>
                <a:t>3</a:t>
              </a:r>
            </a:p>
          </p:txBody>
        </p:sp>
      </p:grpSp>
      <p:grpSp>
        <p:nvGrpSpPr>
          <p:cNvPr id="1037389" name="Group 77"/>
          <p:cNvGrpSpPr>
            <a:grpSpLocks/>
          </p:cNvGrpSpPr>
          <p:nvPr/>
        </p:nvGrpSpPr>
        <p:grpSpPr bwMode="auto">
          <a:xfrm>
            <a:off x="4851401" y="5045074"/>
            <a:ext cx="4100513" cy="1330324"/>
            <a:chOff x="3056" y="3178"/>
            <a:chExt cx="2583" cy="838"/>
          </a:xfrm>
        </p:grpSpPr>
        <p:sp>
          <p:nvSpPr>
            <p:cNvPr id="1037368" name="Text Box 56"/>
            <p:cNvSpPr txBox="1">
              <a:spLocks noChangeArrowheads="1"/>
            </p:cNvSpPr>
            <p:nvPr/>
          </p:nvSpPr>
          <p:spPr bwMode="auto">
            <a:xfrm>
              <a:off x="4980" y="3194"/>
              <a:ext cx="659" cy="194"/>
            </a:xfrm>
            <a:prstGeom prst="rect">
              <a:avLst/>
            </a:prstGeom>
            <a:noFill/>
            <a:ln w="9525">
              <a:noFill/>
              <a:miter lim="800000"/>
              <a:headEnd/>
              <a:tailEnd/>
            </a:ln>
            <a:effectLst/>
          </p:spPr>
          <p:txBody>
            <a:bodyPr wrap="none">
              <a:prstTxWarp prst="textNoShape">
                <a:avLst/>
              </a:prstTxWarp>
              <a:spAutoFit/>
            </a:bodyPr>
            <a:lstStyle/>
            <a:p>
              <a:pPr algn="l"/>
              <a:r>
                <a:rPr lang="en-US" dirty="0" smtClean="0">
                  <a:latin typeface="Courier New" charset="0"/>
                </a:rPr>
                <a:t>elements</a:t>
              </a:r>
              <a:endParaRPr lang="en-US" dirty="0">
                <a:latin typeface="Courier New" charset="0"/>
              </a:endParaRPr>
            </a:p>
          </p:txBody>
        </p:sp>
        <p:sp>
          <p:nvSpPr>
            <p:cNvPr id="1037369" name="Rectangle 57"/>
            <p:cNvSpPr>
              <a:spLocks noChangeArrowheads="1"/>
            </p:cNvSpPr>
            <p:nvPr/>
          </p:nvSpPr>
          <p:spPr bwMode="auto">
            <a:xfrm>
              <a:off x="4368" y="3209"/>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70" name="Text Box 58"/>
            <p:cNvSpPr txBox="1">
              <a:spLocks noChangeArrowheads="1"/>
            </p:cNvSpPr>
            <p:nvPr/>
          </p:nvSpPr>
          <p:spPr bwMode="auto">
            <a:xfrm>
              <a:off x="4378" y="3194"/>
              <a:ext cx="624"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2000</a:t>
              </a:r>
            </a:p>
          </p:txBody>
        </p:sp>
        <p:sp>
          <p:nvSpPr>
            <p:cNvPr id="1037371" name="Text Box 59"/>
            <p:cNvSpPr txBox="1">
              <a:spLocks noChangeArrowheads="1"/>
            </p:cNvSpPr>
            <p:nvPr/>
          </p:nvSpPr>
          <p:spPr bwMode="auto">
            <a:xfrm>
              <a:off x="4980" y="3376"/>
              <a:ext cx="654"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capacity</a:t>
              </a:r>
            </a:p>
          </p:txBody>
        </p:sp>
        <p:sp>
          <p:nvSpPr>
            <p:cNvPr id="1037372" name="Rectangle 60"/>
            <p:cNvSpPr>
              <a:spLocks noChangeArrowheads="1"/>
            </p:cNvSpPr>
            <p:nvPr/>
          </p:nvSpPr>
          <p:spPr bwMode="auto">
            <a:xfrm>
              <a:off x="4368" y="3391"/>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73" name="Text Box 61"/>
            <p:cNvSpPr txBox="1">
              <a:spLocks noChangeArrowheads="1"/>
            </p:cNvSpPr>
            <p:nvPr/>
          </p:nvSpPr>
          <p:spPr bwMode="auto">
            <a:xfrm>
              <a:off x="4378" y="3360"/>
              <a:ext cx="624" cy="212"/>
            </a:xfrm>
            <a:prstGeom prst="rect">
              <a:avLst/>
            </a:prstGeom>
            <a:noFill/>
            <a:ln w="9525">
              <a:noFill/>
              <a:miter lim="800000"/>
              <a:headEnd/>
              <a:tailEnd/>
            </a:ln>
            <a:effectLst/>
          </p:spPr>
          <p:txBody>
            <a:bodyPr>
              <a:prstTxWarp prst="textNoShape">
                <a:avLst/>
              </a:prstTxWarp>
              <a:spAutoFit/>
            </a:bodyPr>
            <a:lstStyle/>
            <a:p>
              <a:r>
                <a:rPr lang="en-US" sz="1600" b="0" dirty="0"/>
                <a:t>100</a:t>
              </a:r>
            </a:p>
          </p:txBody>
        </p:sp>
        <p:sp>
          <p:nvSpPr>
            <p:cNvPr id="1037374" name="Text Box 62"/>
            <p:cNvSpPr txBox="1">
              <a:spLocks noChangeArrowheads="1"/>
            </p:cNvSpPr>
            <p:nvPr/>
          </p:nvSpPr>
          <p:spPr bwMode="auto">
            <a:xfrm>
              <a:off x="4980" y="3557"/>
              <a:ext cx="452"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count</a:t>
              </a:r>
            </a:p>
          </p:txBody>
        </p:sp>
        <p:sp>
          <p:nvSpPr>
            <p:cNvPr id="1037375" name="Rectangle 63"/>
            <p:cNvSpPr>
              <a:spLocks noChangeArrowheads="1"/>
            </p:cNvSpPr>
            <p:nvPr/>
          </p:nvSpPr>
          <p:spPr bwMode="auto">
            <a:xfrm>
              <a:off x="4368" y="3572"/>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76" name="Text Box 64"/>
            <p:cNvSpPr txBox="1">
              <a:spLocks noChangeArrowheads="1"/>
            </p:cNvSpPr>
            <p:nvPr/>
          </p:nvSpPr>
          <p:spPr bwMode="auto">
            <a:xfrm>
              <a:off x="4378" y="3541"/>
              <a:ext cx="624" cy="212"/>
            </a:xfrm>
            <a:prstGeom prst="rect">
              <a:avLst/>
            </a:prstGeom>
            <a:noFill/>
            <a:ln w="9525">
              <a:noFill/>
              <a:miter lim="800000"/>
              <a:headEnd/>
              <a:tailEnd/>
            </a:ln>
            <a:effectLst/>
          </p:spPr>
          <p:txBody>
            <a:bodyPr>
              <a:prstTxWarp prst="textNoShape">
                <a:avLst/>
              </a:prstTxWarp>
              <a:spAutoFit/>
            </a:bodyPr>
            <a:lstStyle/>
            <a:p>
              <a:r>
                <a:rPr lang="en-US" sz="1600" b="0" dirty="0"/>
                <a:t>3</a:t>
              </a:r>
            </a:p>
          </p:txBody>
        </p:sp>
        <p:sp>
          <p:nvSpPr>
            <p:cNvPr id="1037377" name="Rectangle 65"/>
            <p:cNvSpPr>
              <a:spLocks noChangeArrowheads="1"/>
            </p:cNvSpPr>
            <p:nvPr/>
          </p:nvSpPr>
          <p:spPr bwMode="auto">
            <a:xfrm>
              <a:off x="3409" y="3209"/>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78" name="Text Box 66"/>
            <p:cNvSpPr txBox="1">
              <a:spLocks noChangeArrowheads="1"/>
            </p:cNvSpPr>
            <p:nvPr/>
          </p:nvSpPr>
          <p:spPr bwMode="auto">
            <a:xfrm>
              <a:off x="3419" y="3178"/>
              <a:ext cx="624" cy="212"/>
            </a:xfrm>
            <a:prstGeom prst="rect">
              <a:avLst/>
            </a:prstGeom>
            <a:noFill/>
            <a:ln w="9525">
              <a:noFill/>
              <a:miter lim="800000"/>
              <a:headEnd/>
              <a:tailEnd/>
            </a:ln>
            <a:effectLst/>
          </p:spPr>
          <p:txBody>
            <a:bodyPr>
              <a:prstTxWarp prst="textNoShape">
                <a:avLst/>
              </a:prstTxWarp>
              <a:spAutoFit/>
            </a:bodyPr>
            <a:lstStyle/>
            <a:p>
              <a:r>
                <a:rPr lang="en-US" sz="1600" b="0" dirty="0"/>
                <a:t>10</a:t>
              </a:r>
              <a:endParaRPr lang="en-US" sz="1800" b="0" dirty="0"/>
            </a:p>
          </p:txBody>
        </p:sp>
        <p:sp>
          <p:nvSpPr>
            <p:cNvPr id="1037379" name="Rectangle 67"/>
            <p:cNvSpPr>
              <a:spLocks noChangeArrowheads="1"/>
            </p:cNvSpPr>
            <p:nvPr/>
          </p:nvSpPr>
          <p:spPr bwMode="auto">
            <a:xfrm>
              <a:off x="3409" y="3391"/>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80" name="Text Box 68"/>
            <p:cNvSpPr txBox="1">
              <a:spLocks noChangeArrowheads="1"/>
            </p:cNvSpPr>
            <p:nvPr/>
          </p:nvSpPr>
          <p:spPr bwMode="auto">
            <a:xfrm>
              <a:off x="3419" y="3360"/>
              <a:ext cx="624" cy="212"/>
            </a:xfrm>
            <a:prstGeom prst="rect">
              <a:avLst/>
            </a:prstGeom>
            <a:noFill/>
            <a:ln w="9525">
              <a:noFill/>
              <a:miter lim="800000"/>
              <a:headEnd/>
              <a:tailEnd/>
            </a:ln>
            <a:effectLst/>
          </p:spPr>
          <p:txBody>
            <a:bodyPr>
              <a:prstTxWarp prst="textNoShape">
                <a:avLst/>
              </a:prstTxWarp>
              <a:spAutoFit/>
            </a:bodyPr>
            <a:lstStyle/>
            <a:p>
              <a:r>
                <a:rPr lang="en-US" sz="1600" b="0" dirty="0"/>
                <a:t>20</a:t>
              </a:r>
            </a:p>
          </p:txBody>
        </p:sp>
        <p:sp>
          <p:nvSpPr>
            <p:cNvPr id="1037381" name="Rectangle 69"/>
            <p:cNvSpPr>
              <a:spLocks noChangeArrowheads="1"/>
            </p:cNvSpPr>
            <p:nvPr/>
          </p:nvSpPr>
          <p:spPr bwMode="auto">
            <a:xfrm>
              <a:off x="3409" y="3572"/>
              <a:ext cx="632" cy="18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82" name="Text Box 70"/>
            <p:cNvSpPr txBox="1">
              <a:spLocks noChangeArrowheads="1"/>
            </p:cNvSpPr>
            <p:nvPr/>
          </p:nvSpPr>
          <p:spPr bwMode="auto">
            <a:xfrm>
              <a:off x="3419" y="3541"/>
              <a:ext cx="624" cy="212"/>
            </a:xfrm>
            <a:prstGeom prst="rect">
              <a:avLst/>
            </a:prstGeom>
            <a:noFill/>
            <a:ln w="9525">
              <a:noFill/>
              <a:miter lim="800000"/>
              <a:headEnd/>
              <a:tailEnd/>
            </a:ln>
            <a:effectLst/>
          </p:spPr>
          <p:txBody>
            <a:bodyPr>
              <a:prstTxWarp prst="textNoShape">
                <a:avLst/>
              </a:prstTxWarp>
              <a:spAutoFit/>
            </a:bodyPr>
            <a:lstStyle/>
            <a:p>
              <a:r>
                <a:rPr lang="en-US" sz="1600" b="0" dirty="0"/>
                <a:t>30</a:t>
              </a:r>
            </a:p>
          </p:txBody>
        </p:sp>
        <p:sp>
          <p:nvSpPr>
            <p:cNvPr id="1037383" name="Text Box 71"/>
            <p:cNvSpPr txBox="1">
              <a:spLocks noChangeArrowheads="1"/>
            </p:cNvSpPr>
            <p:nvPr/>
          </p:nvSpPr>
          <p:spPr bwMode="auto">
            <a:xfrm>
              <a:off x="3056" y="3197"/>
              <a:ext cx="385" cy="192"/>
            </a:xfrm>
            <a:prstGeom prst="rect">
              <a:avLst/>
            </a:prstGeom>
            <a:noFill/>
            <a:ln w="9525">
              <a:noFill/>
              <a:miter lim="800000"/>
              <a:headEnd/>
              <a:tailEnd/>
            </a:ln>
            <a:effectLst/>
          </p:spPr>
          <p:txBody>
            <a:bodyPr wrap="none">
              <a:prstTxWarp prst="textNoShape">
                <a:avLst/>
              </a:prstTxWarp>
              <a:spAutoFit/>
            </a:bodyPr>
            <a:lstStyle/>
            <a:p>
              <a:pPr algn="l"/>
              <a:r>
                <a:rPr lang="en-US" dirty="0">
                  <a:latin typeface="Courier New" charset="0"/>
                </a:rPr>
                <a:t>2000</a:t>
              </a:r>
            </a:p>
          </p:txBody>
        </p:sp>
        <p:sp>
          <p:nvSpPr>
            <p:cNvPr id="1037384" name="Rectangle 72"/>
            <p:cNvSpPr>
              <a:spLocks noChangeArrowheads="1"/>
            </p:cNvSpPr>
            <p:nvPr/>
          </p:nvSpPr>
          <p:spPr bwMode="auto">
            <a:xfrm>
              <a:off x="3409" y="3748"/>
              <a:ext cx="632" cy="266"/>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7385" name="Text Box 73"/>
            <p:cNvSpPr txBox="1">
              <a:spLocks noChangeArrowheads="1"/>
            </p:cNvSpPr>
            <p:nvPr/>
          </p:nvSpPr>
          <p:spPr bwMode="auto">
            <a:xfrm>
              <a:off x="3505" y="3804"/>
              <a:ext cx="432" cy="212"/>
            </a:xfrm>
            <a:prstGeom prst="rect">
              <a:avLst/>
            </a:prstGeom>
            <a:noFill/>
            <a:ln w="9525">
              <a:noFill/>
              <a:miter lim="800000"/>
              <a:headEnd/>
              <a:tailEnd/>
            </a:ln>
            <a:effectLst/>
          </p:spPr>
          <p:txBody>
            <a:bodyPr>
              <a:prstTxWarp prst="textNoShape">
                <a:avLst/>
              </a:prstTxWarp>
              <a:spAutoFit/>
            </a:bodyPr>
            <a:lstStyle/>
            <a:p>
              <a:r>
                <a:rPr lang="en-US" sz="1600" b="0"/>
                <a:t>.</a:t>
              </a:r>
            </a:p>
          </p:txBody>
        </p:sp>
        <p:sp>
          <p:nvSpPr>
            <p:cNvPr id="1037386" name="Text Box 74"/>
            <p:cNvSpPr txBox="1">
              <a:spLocks noChangeArrowheads="1"/>
            </p:cNvSpPr>
            <p:nvPr/>
          </p:nvSpPr>
          <p:spPr bwMode="auto">
            <a:xfrm>
              <a:off x="3505" y="3732"/>
              <a:ext cx="432" cy="212"/>
            </a:xfrm>
            <a:prstGeom prst="rect">
              <a:avLst/>
            </a:prstGeom>
            <a:noFill/>
            <a:ln w="9525">
              <a:noFill/>
              <a:miter lim="800000"/>
              <a:headEnd/>
              <a:tailEnd/>
            </a:ln>
            <a:effectLst/>
          </p:spPr>
          <p:txBody>
            <a:bodyPr>
              <a:prstTxWarp prst="textNoShape">
                <a:avLst/>
              </a:prstTxWarp>
              <a:spAutoFit/>
            </a:bodyPr>
            <a:lstStyle/>
            <a:p>
              <a:r>
                <a:rPr lang="en-US" sz="1600" b="0"/>
                <a:t>.</a:t>
              </a:r>
            </a:p>
          </p:txBody>
        </p:sp>
        <p:sp>
          <p:nvSpPr>
            <p:cNvPr id="1037387" name="Text Box 75"/>
            <p:cNvSpPr txBox="1">
              <a:spLocks noChangeArrowheads="1"/>
            </p:cNvSpPr>
            <p:nvPr/>
          </p:nvSpPr>
          <p:spPr bwMode="auto">
            <a:xfrm>
              <a:off x="3505" y="3661"/>
              <a:ext cx="432" cy="212"/>
            </a:xfrm>
            <a:prstGeom prst="rect">
              <a:avLst/>
            </a:prstGeom>
            <a:noFill/>
            <a:ln w="9525">
              <a:noFill/>
              <a:miter lim="800000"/>
              <a:headEnd/>
              <a:tailEnd/>
            </a:ln>
            <a:effectLst/>
          </p:spPr>
          <p:txBody>
            <a:bodyPr>
              <a:prstTxWarp prst="textNoShape">
                <a:avLst/>
              </a:prstTxWarp>
              <a:spAutoFit/>
            </a:bodyPr>
            <a:lstStyle/>
            <a:p>
              <a:r>
                <a:rPr lang="en-US" sz="1600" b="0" dirty="0"/>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37315">
                                            <p:txEl>
                                              <p:pRg st="1" end="1"/>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103739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1037315">
                                            <p:txEl>
                                              <p:pRg st="2" end="2"/>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1037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7315" grpId="0" build="p"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936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Implementing Deep Copy Semantics</a:t>
            </a:r>
          </a:p>
        </p:txBody>
      </p:sp>
      <p:sp>
        <p:nvSpPr>
          <p:cNvPr id="1039363" name="Rectangle 3"/>
          <p:cNvSpPr>
            <a:spLocks noChangeArrowheads="1"/>
          </p:cNvSpPr>
          <p:nvPr/>
        </p:nvSpPr>
        <p:spPr bwMode="auto">
          <a:xfrm>
            <a:off x="482600" y="1155700"/>
            <a:ext cx="8164513" cy="524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When you are defining a new abstract data type in C++, you typically need to define two methods to ensure that copies are handled correctly:</a:t>
            </a:r>
          </a:p>
          <a:p>
            <a:pPr marL="742950" lvl="1" indent="-285750" algn="just">
              <a:lnSpc>
                <a:spcPct val="85000"/>
              </a:lnSpc>
              <a:spcAft>
                <a:spcPct val="20000"/>
              </a:spcAft>
              <a:buFontTx/>
              <a:buChar char="–"/>
            </a:pPr>
            <a:r>
              <a:rPr lang="en-US" sz="2200" b="0">
                <a:ea typeface="ＭＳ Ｐゴシック" charset="-128"/>
              </a:rPr>
              <a:t>The operator </a:t>
            </a:r>
            <a:r>
              <a:rPr lang="en-US" sz="1800">
                <a:latin typeface="Courier New" charset="0"/>
                <a:ea typeface="ＭＳ Ｐゴシック" charset="-128"/>
              </a:rPr>
              <a:t>operator=</a:t>
            </a:r>
            <a:r>
              <a:rPr lang="en-US" sz="2200" b="0">
                <a:ea typeface="ＭＳ Ｐゴシック" charset="-128"/>
              </a:rPr>
              <a:t>, which takes care of assignment</a:t>
            </a:r>
          </a:p>
          <a:p>
            <a:pPr marL="742950" lvl="1" indent="-285750" algn="just">
              <a:lnSpc>
                <a:spcPct val="85000"/>
              </a:lnSpc>
              <a:spcAft>
                <a:spcPct val="70000"/>
              </a:spcAft>
              <a:buFontTx/>
              <a:buChar char="–"/>
            </a:pPr>
            <a:r>
              <a:rPr lang="en-US" sz="2200" b="0">
                <a:ea typeface="ＭＳ Ｐゴシック" charset="-128"/>
              </a:rPr>
              <a:t>A </a:t>
            </a:r>
            <a:r>
              <a:rPr lang="en-US" sz="2200" i="1">
                <a:ea typeface="ＭＳ Ｐゴシック" charset="-128"/>
              </a:rPr>
              <a:t>copy constructor</a:t>
            </a:r>
            <a:r>
              <a:rPr lang="en-US" sz="2200" b="0" i="1">
                <a:ea typeface="ＭＳ Ｐゴシック" charset="-128"/>
              </a:rPr>
              <a:t>,</a:t>
            </a:r>
            <a:r>
              <a:rPr lang="en-US" sz="2200" b="0">
                <a:ea typeface="ＭＳ Ｐゴシック" charset="-128"/>
              </a:rPr>
              <a:t> which takes care of by-value parameters</a:t>
            </a:r>
            <a:endParaRPr lang="en-US" sz="2000" b="0">
              <a:ea typeface="ＭＳ Ｐゴシック" charset="-128"/>
            </a:endParaRPr>
          </a:p>
          <a:p>
            <a:pPr marL="342900" indent="-342900" algn="just">
              <a:lnSpc>
                <a:spcPct val="85000"/>
              </a:lnSpc>
              <a:spcAft>
                <a:spcPct val="50000"/>
              </a:spcAft>
              <a:buFontTx/>
              <a:buChar char="•"/>
            </a:pPr>
            <a:r>
              <a:rPr lang="en-US" sz="2400" b="0"/>
              <a:t>These methods have well-defined signatures and structures, and the easiest thing to do is simply to copy the code on the next slide, adapting it as necessary to account for the specific instance variables that need to be copied in the underlying representation.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3936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39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9363" grpId="0" build="p"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141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1041411" name="Text Box 3"/>
          <p:cNvSpPr txBox="1">
            <a:spLocks noChangeArrowheads="1"/>
          </p:cNvSpPr>
          <p:nvPr/>
        </p:nvSpPr>
        <p:spPr bwMode="auto">
          <a:xfrm>
            <a:off x="342900" y="1193800"/>
            <a:ext cx="8440738" cy="4749506"/>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 Code to support deep copying for the</a:t>
            </a:r>
            <a:r>
              <a:rPr lang="en-US" dirty="0" smtClean="0">
                <a:solidFill>
                  <a:srgbClr val="0000FF"/>
                </a:solidFill>
                <a:latin typeface="Courier New" charset="0"/>
              </a:rPr>
              <a:t> Stack class </a:t>
            </a:r>
            <a:r>
              <a:rPr lang="en-US" dirty="0">
                <a:solidFill>
                  <a:srgbClr val="0000FF"/>
                </a:solidFill>
                <a:latin typeface="Courier New" charset="0"/>
              </a:rPr>
              <a:t>*/</a:t>
            </a:r>
          </a:p>
          <a:p>
            <a:pPr algn="l">
              <a:lnSpc>
                <a:spcPct val="90000"/>
              </a:lnSpc>
            </a:pPr>
            <a:endParaRPr lang="en-US" dirty="0" smtClean="0">
              <a:latin typeface="Courier New" charset="0"/>
            </a:endParaRPr>
          </a:p>
          <a:p>
            <a:pPr algn="l">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gn="l">
              <a:lnSpc>
                <a:spcPct val="90000"/>
              </a:lnSpc>
            </a:pPr>
            <a:r>
              <a:rPr lang="en-US" dirty="0" smtClean="0">
                <a:latin typeface="Courier New" charset="0"/>
              </a:rPr>
              <a:t>Stack&lt;</a:t>
            </a:r>
            <a:r>
              <a:rPr lang="en-US" dirty="0" err="1" smtClean="0">
                <a:latin typeface="Courier New" charset="0"/>
              </a:rPr>
              <a:t>ValueType</a:t>
            </a:r>
            <a:r>
              <a:rPr lang="en-US" dirty="0" smtClean="0">
                <a:latin typeface="Courier New" charset="0"/>
              </a:rPr>
              <a:t>&gt;::</a:t>
            </a:r>
            <a:r>
              <a:rPr lang="en-US" dirty="0" err="1" smtClean="0">
                <a:latin typeface="Courier New" charset="0"/>
              </a:rPr>
              <a:t>Stack(const</a:t>
            </a:r>
            <a:r>
              <a:rPr lang="en-US" dirty="0" smtClean="0">
                <a:latin typeface="Courier New" charset="0"/>
              </a:rPr>
              <a:t> Stack &amp; </a:t>
            </a:r>
            <a:r>
              <a:rPr lang="en-US" dirty="0" err="1" smtClean="0">
                <a:latin typeface="Courier New" charset="0"/>
              </a:rPr>
              <a:t>src</a:t>
            </a:r>
            <a:r>
              <a:rPr lang="en-US" dirty="0" smtClean="0">
                <a:latin typeface="Courier New" charset="0"/>
              </a:rPr>
              <a:t>) {</a:t>
            </a:r>
          </a:p>
          <a:p>
            <a:pPr algn="l">
              <a:lnSpc>
                <a:spcPct val="90000"/>
              </a:lnSpc>
            </a:pPr>
            <a:r>
              <a:rPr lang="en-US" dirty="0" smtClean="0">
                <a:latin typeface="Courier New" charset="0"/>
              </a:rPr>
              <a:t>   </a:t>
            </a:r>
            <a:r>
              <a:rPr lang="en-US" dirty="0" err="1" smtClean="0">
                <a:latin typeface="Courier New" charset="0"/>
              </a:rPr>
              <a:t>deepCopy(src</a:t>
            </a:r>
            <a:r>
              <a:rPr lang="en-US" dirty="0" smtClean="0">
                <a:latin typeface="Courier New" charset="0"/>
              </a:rPr>
              <a:t>);</a:t>
            </a:r>
          </a:p>
          <a:p>
            <a:pPr algn="l">
              <a:lnSpc>
                <a:spcPct val="90000"/>
              </a:lnSpc>
            </a:pPr>
            <a:r>
              <a:rPr lang="en-US" dirty="0" smtClean="0">
                <a:latin typeface="Courier New" charset="0"/>
              </a:rPr>
              <a:t>}</a:t>
            </a:r>
          </a:p>
          <a:p>
            <a:pPr algn="l">
              <a:lnSpc>
                <a:spcPct val="90000"/>
              </a:lnSpc>
            </a:pPr>
            <a:endParaRPr lang="en-US" dirty="0" smtClean="0">
              <a:latin typeface="Courier New" charset="0"/>
            </a:endParaRPr>
          </a:p>
          <a:p>
            <a:pPr algn="l">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gn="l">
              <a:lnSpc>
                <a:spcPct val="90000"/>
              </a:lnSpc>
            </a:pPr>
            <a:r>
              <a:rPr lang="en-US" dirty="0" smtClean="0">
                <a:latin typeface="Courier New" charset="0"/>
              </a:rPr>
              <a:t>Stack&lt;</a:t>
            </a:r>
            <a:r>
              <a:rPr lang="en-US" dirty="0" err="1" smtClean="0">
                <a:latin typeface="Courier New" charset="0"/>
              </a:rPr>
              <a:t>ValueType</a:t>
            </a:r>
            <a:r>
              <a:rPr lang="en-US" dirty="0" smtClean="0">
                <a:latin typeface="Courier New" charset="0"/>
              </a:rPr>
              <a:t>&gt; &amp; Stack&lt;</a:t>
            </a:r>
            <a:r>
              <a:rPr lang="en-US" dirty="0" err="1" smtClean="0">
                <a:latin typeface="Courier New" charset="0"/>
              </a:rPr>
              <a:t>ValueType</a:t>
            </a:r>
            <a:r>
              <a:rPr lang="en-US" dirty="0" smtClean="0">
                <a:latin typeface="Courier New" charset="0"/>
              </a:rPr>
              <a:t>&gt;::operator=(const Stack &amp; </a:t>
            </a:r>
            <a:r>
              <a:rPr lang="en-US" dirty="0" err="1" smtClean="0">
                <a:latin typeface="Courier New" charset="0"/>
              </a:rPr>
              <a:t>src</a:t>
            </a:r>
            <a:r>
              <a:rPr lang="en-US" dirty="0" smtClean="0">
                <a:latin typeface="Courier New" charset="0"/>
              </a:rPr>
              <a:t>) {</a:t>
            </a:r>
          </a:p>
          <a:p>
            <a:pPr algn="l">
              <a:lnSpc>
                <a:spcPct val="90000"/>
              </a:lnSpc>
            </a:pPr>
            <a:r>
              <a:rPr lang="en-US" dirty="0" smtClean="0">
                <a:latin typeface="Courier New" charset="0"/>
              </a:rPr>
              <a:t>   if (this != &amp;</a:t>
            </a:r>
            <a:r>
              <a:rPr lang="en-US" dirty="0" err="1" smtClean="0">
                <a:latin typeface="Courier New" charset="0"/>
              </a:rPr>
              <a:t>src</a:t>
            </a:r>
            <a:r>
              <a:rPr lang="en-US" dirty="0" smtClean="0">
                <a:latin typeface="Courier New" charset="0"/>
              </a:rPr>
              <a:t>) {</a:t>
            </a:r>
          </a:p>
          <a:p>
            <a:pPr algn="l">
              <a:lnSpc>
                <a:spcPct val="90000"/>
              </a:lnSpc>
            </a:pPr>
            <a:r>
              <a:rPr lang="en-US" dirty="0" smtClean="0">
                <a:latin typeface="Courier New" charset="0"/>
              </a:rPr>
              <a:t>      if (elements != NULL) delete[] elements;</a:t>
            </a:r>
          </a:p>
          <a:p>
            <a:pPr algn="l">
              <a:lnSpc>
                <a:spcPct val="90000"/>
              </a:lnSpc>
            </a:pPr>
            <a:r>
              <a:rPr lang="en-US" dirty="0" smtClean="0">
                <a:latin typeface="Courier New" charset="0"/>
              </a:rPr>
              <a:t>      </a:t>
            </a:r>
            <a:r>
              <a:rPr lang="en-US" dirty="0" err="1" smtClean="0">
                <a:latin typeface="Courier New" charset="0"/>
              </a:rPr>
              <a:t>deepCopy(src</a:t>
            </a:r>
            <a:r>
              <a:rPr lang="en-US" dirty="0" smtClean="0">
                <a:latin typeface="Courier New" charset="0"/>
              </a:rPr>
              <a:t>);</a:t>
            </a:r>
          </a:p>
          <a:p>
            <a:pPr algn="l">
              <a:lnSpc>
                <a:spcPct val="90000"/>
              </a:lnSpc>
            </a:pPr>
            <a:r>
              <a:rPr lang="en-US" dirty="0" smtClean="0">
                <a:latin typeface="Courier New" charset="0"/>
              </a:rPr>
              <a:t>   }</a:t>
            </a:r>
          </a:p>
          <a:p>
            <a:pPr algn="l">
              <a:lnSpc>
                <a:spcPct val="90000"/>
              </a:lnSpc>
            </a:pPr>
            <a:r>
              <a:rPr lang="en-US" dirty="0" smtClean="0">
                <a:latin typeface="Courier New" charset="0"/>
              </a:rPr>
              <a:t>   return *this;</a:t>
            </a:r>
          </a:p>
          <a:p>
            <a:pPr algn="l">
              <a:lnSpc>
                <a:spcPct val="90000"/>
              </a:lnSpc>
            </a:pPr>
            <a:r>
              <a:rPr lang="en-US" dirty="0" smtClean="0">
                <a:latin typeface="Courier New" charset="0"/>
              </a:rPr>
              <a:t>}</a:t>
            </a:r>
          </a:p>
          <a:p>
            <a:pPr algn="l">
              <a:lnSpc>
                <a:spcPct val="90000"/>
              </a:lnSpc>
            </a:pPr>
            <a:endParaRPr lang="en-US" dirty="0" smtClean="0">
              <a:latin typeface="Courier New" charset="0"/>
            </a:endParaRPr>
          </a:p>
          <a:p>
            <a:pPr algn="l">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gn="l">
              <a:lnSpc>
                <a:spcPct val="90000"/>
              </a:lnSpc>
            </a:pPr>
            <a:r>
              <a:rPr lang="en-US" dirty="0" smtClean="0">
                <a:latin typeface="Courier New" charset="0"/>
              </a:rPr>
              <a:t>void Stack&lt;</a:t>
            </a:r>
            <a:r>
              <a:rPr lang="en-US" dirty="0" err="1" smtClean="0">
                <a:latin typeface="Courier New" charset="0"/>
              </a:rPr>
              <a:t>ValueType</a:t>
            </a:r>
            <a:r>
              <a:rPr lang="en-US" dirty="0" smtClean="0">
                <a:latin typeface="Courier New" charset="0"/>
              </a:rPr>
              <a:t>&gt;::</a:t>
            </a:r>
            <a:r>
              <a:rPr lang="en-US" dirty="0" err="1" smtClean="0">
                <a:latin typeface="Courier New" charset="0"/>
              </a:rPr>
              <a:t>deepCopy(const</a:t>
            </a:r>
            <a:r>
              <a:rPr lang="en-US" dirty="0" smtClean="0">
                <a:latin typeface="Courier New" charset="0"/>
              </a:rPr>
              <a:t> Stack &amp; </a:t>
            </a:r>
            <a:r>
              <a:rPr lang="en-US" dirty="0" err="1" smtClean="0">
                <a:latin typeface="Courier New" charset="0"/>
              </a:rPr>
              <a:t>src</a:t>
            </a:r>
            <a:r>
              <a:rPr lang="en-US" dirty="0" smtClean="0">
                <a:latin typeface="Courier New" charset="0"/>
              </a:rPr>
              <a:t>) {</a:t>
            </a:r>
          </a:p>
          <a:p>
            <a:pPr algn="l">
              <a:lnSpc>
                <a:spcPct val="90000"/>
              </a:lnSpc>
            </a:pPr>
            <a:r>
              <a:rPr lang="en-US" dirty="0" smtClean="0">
                <a:latin typeface="Courier New" charset="0"/>
              </a:rPr>
              <a:t>   count = capacity = </a:t>
            </a:r>
            <a:r>
              <a:rPr lang="en-US" dirty="0" err="1" smtClean="0">
                <a:latin typeface="Courier New" charset="0"/>
              </a:rPr>
              <a:t>src.count</a:t>
            </a:r>
            <a:r>
              <a:rPr lang="en-US" dirty="0" smtClean="0">
                <a:latin typeface="Courier New" charset="0"/>
              </a:rPr>
              <a:t>;</a:t>
            </a:r>
          </a:p>
          <a:p>
            <a:pPr algn="l">
              <a:lnSpc>
                <a:spcPct val="90000"/>
              </a:lnSpc>
            </a:pPr>
            <a:r>
              <a:rPr lang="en-US" dirty="0" smtClean="0">
                <a:latin typeface="Courier New" charset="0"/>
              </a:rPr>
              <a:t>   elements = (capacity == 0) ? NULL : new </a:t>
            </a:r>
            <a:r>
              <a:rPr lang="en-US" dirty="0" err="1" smtClean="0">
                <a:latin typeface="Courier New" charset="0"/>
              </a:rPr>
              <a:t>ValueType[capacity</a:t>
            </a:r>
            <a:r>
              <a:rPr lang="en-US" dirty="0" smtClean="0">
                <a:latin typeface="Courier New" charset="0"/>
              </a:rPr>
              <a:t>];</a:t>
            </a:r>
          </a:p>
          <a:p>
            <a:pPr algn="l">
              <a:lnSpc>
                <a:spcPct val="90000"/>
              </a:lnSpc>
            </a:pPr>
            <a:r>
              <a:rPr lang="en-US" dirty="0" smtClean="0">
                <a:latin typeface="Courier New" charset="0"/>
              </a:rPr>
              <a:t>   for (</a:t>
            </a:r>
            <a:r>
              <a:rPr lang="en-US" dirty="0" err="1" smtClean="0">
                <a:latin typeface="Courier New" charset="0"/>
              </a:rPr>
              <a:t>int</a:t>
            </a:r>
            <a:r>
              <a:rPr lang="en-US" dirty="0" smtClean="0">
                <a:latin typeface="Courier New" charset="0"/>
              </a:rPr>
              <a:t> </a:t>
            </a:r>
            <a:r>
              <a:rPr lang="en-US" dirty="0" err="1" smtClean="0">
                <a:latin typeface="Courier New" charset="0"/>
              </a:rPr>
              <a:t>i</a:t>
            </a:r>
            <a:r>
              <a:rPr lang="en-US" dirty="0" smtClean="0">
                <a:latin typeface="Courier New" charset="0"/>
              </a:rPr>
              <a:t> = 0; </a:t>
            </a:r>
            <a:r>
              <a:rPr lang="en-US" dirty="0" err="1" smtClean="0">
                <a:latin typeface="Courier New" charset="0"/>
              </a:rPr>
              <a:t>i</a:t>
            </a:r>
            <a:r>
              <a:rPr lang="en-US" dirty="0" smtClean="0">
                <a:latin typeface="Courier New" charset="0"/>
              </a:rPr>
              <a:t> &lt; count; </a:t>
            </a:r>
            <a:r>
              <a:rPr lang="en-US" dirty="0" err="1" smtClean="0">
                <a:latin typeface="Courier New" charset="0"/>
              </a:rPr>
              <a:t>i</a:t>
            </a:r>
            <a:r>
              <a:rPr lang="en-US" dirty="0" smtClean="0">
                <a:latin typeface="Courier New" charset="0"/>
              </a:rPr>
              <a:t>++) {</a:t>
            </a:r>
          </a:p>
          <a:p>
            <a:pPr algn="l">
              <a:lnSpc>
                <a:spcPct val="90000"/>
              </a:lnSpc>
            </a:pPr>
            <a:r>
              <a:rPr lang="en-US" dirty="0" smtClean="0">
                <a:latin typeface="Courier New" charset="0"/>
              </a:rPr>
              <a:t>      </a:t>
            </a:r>
            <a:r>
              <a:rPr lang="en-US" dirty="0" err="1" smtClean="0">
                <a:latin typeface="Courier New" charset="0"/>
              </a:rPr>
              <a:t>elements[i</a:t>
            </a:r>
            <a:r>
              <a:rPr lang="en-US" dirty="0" smtClean="0">
                <a:latin typeface="Courier New" charset="0"/>
              </a:rPr>
              <a:t>] = </a:t>
            </a:r>
            <a:r>
              <a:rPr lang="en-US" dirty="0" err="1" smtClean="0">
                <a:latin typeface="Courier New" charset="0"/>
              </a:rPr>
              <a:t>src.elements[i</a:t>
            </a:r>
            <a:r>
              <a:rPr lang="en-US" dirty="0" smtClean="0">
                <a:latin typeface="Courier New" charset="0"/>
              </a:rPr>
              <a:t>];</a:t>
            </a:r>
          </a:p>
          <a:p>
            <a:pPr algn="l">
              <a:lnSpc>
                <a:spcPct val="90000"/>
              </a:lnSpc>
            </a:pPr>
            <a:r>
              <a:rPr lang="en-US" dirty="0" smtClean="0">
                <a:latin typeface="Courier New" charset="0"/>
              </a:rPr>
              <a:t>   }</a:t>
            </a:r>
          </a:p>
          <a:p>
            <a:pPr algn="l">
              <a:lnSpc>
                <a:spcPct val="90000"/>
              </a:lnSpc>
            </a:pPr>
            <a:r>
              <a:rPr lang="en-US" dirty="0" smtClean="0">
                <a:latin typeface="Courier New" charset="0"/>
              </a:rPr>
              <a:t>}</a:t>
            </a:r>
            <a:endParaRPr lang="en-US" dirty="0">
              <a:latin typeface="Courier New" charset="0"/>
            </a:endParaRPr>
          </a:p>
        </p:txBody>
      </p:sp>
      <p:sp>
        <p:nvSpPr>
          <p:cNvPr id="1041412"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41413"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041414"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Code to Implement Deep Copying</a:t>
            </a:r>
          </a:p>
        </p:txBody>
      </p:sp>
      <p:sp>
        <p:nvSpPr>
          <p:cNvPr id="1041415"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478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In Memoriam</a:t>
            </a:r>
            <a:endParaRPr lang="en-US" dirty="0">
              <a:solidFill>
                <a:schemeClr val="tx1"/>
              </a:solidFill>
            </a:endParaRPr>
          </a:p>
        </p:txBody>
      </p:sp>
      <p:pic>
        <p:nvPicPr>
          <p:cNvPr id="11" name="Picture 10" descr="Anne90thBirthday.jpg"/>
          <p:cNvPicPr>
            <a:picLocks noChangeAspect="1"/>
          </p:cNvPicPr>
          <p:nvPr/>
        </p:nvPicPr>
        <p:blipFill>
          <a:blip r:embed="rId3"/>
          <a:stretch>
            <a:fillRect/>
          </a:stretch>
        </p:blipFill>
        <p:spPr>
          <a:xfrm>
            <a:off x="2339975" y="1196975"/>
            <a:ext cx="4464050" cy="4464050"/>
          </a:xfrm>
          <a:prstGeom prst="rect">
            <a:avLst/>
          </a:prstGeom>
        </p:spPr>
      </p:pic>
      <p:sp>
        <p:nvSpPr>
          <p:cNvPr id="12" name="TextBox 11"/>
          <p:cNvSpPr txBox="1"/>
          <p:nvPr/>
        </p:nvSpPr>
        <p:spPr>
          <a:xfrm>
            <a:off x="0" y="5751285"/>
            <a:ext cx="9144000" cy="954107"/>
          </a:xfrm>
          <a:prstGeom prst="rect">
            <a:avLst/>
          </a:prstGeom>
          <a:noFill/>
        </p:spPr>
        <p:txBody>
          <a:bodyPr wrap="square" rtlCol="0">
            <a:spAutoFit/>
          </a:bodyPr>
          <a:lstStyle/>
          <a:p>
            <a:r>
              <a:rPr lang="en-US" sz="2800" b="0" dirty="0" smtClean="0"/>
              <a:t>Anne Estep Roberts</a:t>
            </a:r>
          </a:p>
          <a:p>
            <a:r>
              <a:rPr lang="en-US" sz="2800" b="0" dirty="0" smtClean="0"/>
              <a:t>(1922</a:t>
            </a:r>
            <a:r>
              <a:rPr lang="en-US" sz="3200" b="0" baseline="10000" dirty="0" smtClean="0"/>
              <a:t>–</a:t>
            </a:r>
            <a:r>
              <a:rPr lang="en-US" sz="2800" b="0" dirty="0" smtClean="0"/>
              <a:t>2015)</a:t>
            </a:r>
            <a:endParaRPr lang="en-US" sz="2800" b="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478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Templates</a:t>
            </a:r>
            <a:endParaRPr lang="en-US">
              <a:solidFill>
                <a:schemeClr val="tx1"/>
              </a:solidFill>
            </a:endParaRPr>
          </a:p>
        </p:txBody>
      </p:sp>
      <p:sp>
        <p:nvSpPr>
          <p:cNvPr id="1014787" name="Rectangle 3"/>
          <p:cNvSpPr>
            <a:spLocks noChangeArrowheads="1"/>
          </p:cNvSpPr>
          <p:nvPr/>
        </p:nvSpPr>
        <p:spPr bwMode="auto">
          <a:xfrm>
            <a:off x="482600" y="1155700"/>
            <a:ext cx="8164513"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of the most powerful features in C++ is the template facility, which makes it possible to define functions and classes that work for a variety of types</a:t>
            </a:r>
            <a:r>
              <a:rPr lang="en-US" sz="2400" b="0" dirty="0" smtClean="0"/>
              <a:t>.</a:t>
            </a:r>
            <a:endParaRPr lang="en-US" sz="2400" b="0" dirty="0"/>
          </a:p>
        </p:txBody>
      </p:sp>
      <p:grpSp>
        <p:nvGrpSpPr>
          <p:cNvPr id="2" name="Group 9"/>
          <p:cNvGrpSpPr/>
          <p:nvPr/>
        </p:nvGrpSpPr>
        <p:grpSpPr>
          <a:xfrm>
            <a:off x="482600" y="2282975"/>
            <a:ext cx="8164513" cy="3889225"/>
            <a:chOff x="482600" y="2282975"/>
            <a:chExt cx="8164513" cy="3889225"/>
          </a:xfrm>
        </p:grpSpPr>
        <p:sp>
          <p:nvSpPr>
            <p:cNvPr id="1014790" name="Rectangle 6"/>
            <p:cNvSpPr>
              <a:spLocks noChangeArrowheads="1"/>
            </p:cNvSpPr>
            <p:nvPr/>
          </p:nvSpPr>
          <p:spPr bwMode="auto">
            <a:xfrm>
              <a:off x="2362200" y="2819400"/>
              <a:ext cx="4724400" cy="6096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14791" name="Text Box 7"/>
            <p:cNvSpPr txBox="1">
              <a:spLocks noChangeArrowheads="1"/>
            </p:cNvSpPr>
            <p:nvPr/>
          </p:nvSpPr>
          <p:spPr bwMode="auto">
            <a:xfrm>
              <a:off x="2487613" y="2925763"/>
              <a:ext cx="4446588" cy="396875"/>
            </a:xfrm>
            <a:prstGeom prst="rect">
              <a:avLst/>
            </a:prstGeom>
            <a:noFill/>
            <a:ln w="9525">
              <a:noFill/>
              <a:miter lim="800000"/>
              <a:headEnd/>
              <a:tailEnd/>
            </a:ln>
            <a:effectLst/>
          </p:spPr>
          <p:txBody>
            <a:bodyPr wrap="none">
              <a:prstTxWarp prst="textNoShape">
                <a:avLst/>
              </a:prstTxWarp>
              <a:spAutoFit/>
            </a:bodyPr>
            <a:lstStyle/>
            <a:p>
              <a:pPr algn="l"/>
              <a:r>
                <a:rPr lang="en-US" sz="2000">
                  <a:latin typeface="Courier New" charset="0"/>
                </a:rPr>
                <a:t>template &lt;typename </a:t>
              </a:r>
              <a:r>
                <a:rPr lang="en-US" sz="2000" b="0" i="1"/>
                <a:t>placeholder</a:t>
              </a:r>
              <a:r>
                <a:rPr lang="en-US" sz="2000">
                  <a:latin typeface="Courier New" charset="0"/>
                </a:rPr>
                <a:t>&gt;</a:t>
              </a:r>
            </a:p>
          </p:txBody>
        </p:sp>
        <p:sp>
          <p:nvSpPr>
            <p:cNvPr id="1014792" name="Rectangle 8"/>
            <p:cNvSpPr>
              <a:spLocks noChangeArrowheads="1"/>
            </p:cNvSpPr>
            <p:nvPr/>
          </p:nvSpPr>
          <p:spPr bwMode="auto">
            <a:xfrm>
              <a:off x="482600" y="3670300"/>
              <a:ext cx="8164513" cy="2501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where </a:t>
              </a:r>
              <a:r>
                <a:rPr lang="en-US" sz="2400" b="0" i="1"/>
                <a:t>placeholder</a:t>
              </a:r>
              <a:r>
                <a:rPr lang="en-US" sz="2400" b="0"/>
                <a:t> is an identifier that is used to stand for a specific type when the definition following the </a:t>
              </a:r>
              <a:r>
                <a:rPr lang="en-US" sz="2000">
                  <a:latin typeface="Courier New" charset="0"/>
                </a:rPr>
                <a:t>template </a:t>
              </a:r>
              <a:r>
                <a:rPr lang="en-US" sz="2400" b="0"/>
                <a:t>specification is compiled.</a:t>
              </a:r>
            </a:p>
          </p:txBody>
        </p:sp>
        <p:sp>
          <p:nvSpPr>
            <p:cNvPr id="9" name="Rectangle 3"/>
            <p:cNvSpPr>
              <a:spLocks noChangeArrowheads="1"/>
            </p:cNvSpPr>
            <p:nvPr/>
          </p:nvSpPr>
          <p:spPr bwMode="auto">
            <a:xfrm>
              <a:off x="482600" y="2282975"/>
              <a:ext cx="8164513" cy="977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a:t>
              </a:r>
              <a:r>
                <a:rPr lang="en-US" sz="2400" b="0" dirty="0"/>
                <a:t>most common form of a template specification is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683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Templates in Functions</a:t>
            </a:r>
            <a:endParaRPr lang="en-US">
              <a:solidFill>
                <a:schemeClr val="tx1"/>
              </a:solidFill>
            </a:endParaRPr>
          </a:p>
        </p:txBody>
      </p:sp>
      <p:sp>
        <p:nvSpPr>
          <p:cNvPr id="1016835" name="Rectangle 3"/>
          <p:cNvSpPr>
            <a:spLocks noChangeArrowheads="1"/>
          </p:cNvSpPr>
          <p:nvPr/>
        </p:nvSpPr>
        <p:spPr bwMode="auto">
          <a:xfrm>
            <a:off x="482600" y="1155700"/>
            <a:ext cx="8164513"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Templates can be used before a function definition to create a generic collection of functions that can be applied to values of various types</a:t>
            </a:r>
            <a:r>
              <a:rPr lang="en-US" sz="2400" b="0" dirty="0" smtClean="0"/>
              <a:t>.</a:t>
            </a:r>
            <a:endParaRPr lang="en-US" sz="2400" b="0" dirty="0"/>
          </a:p>
        </p:txBody>
      </p:sp>
      <p:sp>
        <p:nvSpPr>
          <p:cNvPr id="8" name="Rectangle 3"/>
          <p:cNvSpPr>
            <a:spLocks noChangeArrowheads="1"/>
          </p:cNvSpPr>
          <p:nvPr/>
        </p:nvSpPr>
        <p:spPr bwMode="auto">
          <a:xfrm>
            <a:off x="485020" y="4520595"/>
            <a:ext cx="8164513" cy="1968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compiler will generate the code for many different versions of </a:t>
            </a:r>
            <a:r>
              <a:rPr lang="en-US" sz="2000" dirty="0" smtClean="0">
                <a:latin typeface="Courier New"/>
                <a:cs typeface="Courier New"/>
              </a:rPr>
              <a:t>max</a:t>
            </a:r>
            <a:r>
              <a:rPr lang="en-US" sz="2400" b="0" dirty="0" smtClean="0"/>
              <a:t>, one for each type that the client uses.</a:t>
            </a:r>
          </a:p>
          <a:p>
            <a:pPr marL="342900" indent="-342900" algn="just">
              <a:lnSpc>
                <a:spcPct val="85000"/>
              </a:lnSpc>
              <a:spcAft>
                <a:spcPct val="50000"/>
              </a:spcAft>
              <a:buFontTx/>
              <a:buChar char="•"/>
            </a:pPr>
            <a:r>
              <a:rPr lang="en-US" sz="2400" b="0" dirty="0" smtClean="0"/>
              <a:t>The function </a:t>
            </a:r>
            <a:r>
              <a:rPr lang="en-US" sz="2000" dirty="0" smtClean="0">
                <a:latin typeface="Courier New"/>
                <a:cs typeface="Courier New"/>
              </a:rPr>
              <a:t>max</a:t>
            </a:r>
            <a:r>
              <a:rPr lang="en-US" sz="2400" b="0" dirty="0" smtClean="0"/>
              <a:t> can be used only with types that implement the </a:t>
            </a:r>
            <a:r>
              <a:rPr lang="en-US" sz="2000" dirty="0" smtClean="0">
                <a:latin typeface="Courier New"/>
                <a:cs typeface="Courier New"/>
              </a:rPr>
              <a:t>&gt;</a:t>
            </a:r>
            <a:r>
              <a:rPr lang="en-US" sz="2400" b="0" dirty="0" smtClean="0"/>
              <a:t> operator.  If you call </a:t>
            </a:r>
            <a:r>
              <a:rPr lang="en-US" sz="2000" dirty="0" smtClean="0">
                <a:latin typeface="Courier New"/>
                <a:cs typeface="Courier New"/>
              </a:rPr>
              <a:t>max</a:t>
            </a:r>
            <a:r>
              <a:rPr lang="en-US" sz="2400" b="0" dirty="0" smtClean="0"/>
              <a:t> on some type </a:t>
            </a:r>
            <a:r>
              <a:rPr lang="en-US" sz="2400" b="0" smtClean="0"/>
              <a:t>that doesn’t</a:t>
            </a:r>
            <a:r>
              <a:rPr lang="en-US" sz="2400" b="0" dirty="0" smtClean="0"/>
              <a:t>, the compiler will signal an error.</a:t>
            </a:r>
            <a:endParaRPr lang="en-US" sz="2400" b="0" dirty="0"/>
          </a:p>
        </p:txBody>
      </p:sp>
      <p:grpSp>
        <p:nvGrpSpPr>
          <p:cNvPr id="11" name="Group 10"/>
          <p:cNvGrpSpPr/>
          <p:nvPr/>
        </p:nvGrpSpPr>
        <p:grpSpPr>
          <a:xfrm>
            <a:off x="482600" y="2279345"/>
            <a:ext cx="8164513" cy="2140255"/>
            <a:chOff x="482600" y="2279345"/>
            <a:chExt cx="8164513" cy="2140255"/>
          </a:xfrm>
        </p:grpSpPr>
        <p:sp>
          <p:nvSpPr>
            <p:cNvPr id="1016838" name="Rectangle 6"/>
            <p:cNvSpPr>
              <a:spLocks noChangeArrowheads="1"/>
            </p:cNvSpPr>
            <p:nvPr/>
          </p:nvSpPr>
          <p:spPr bwMode="auto">
            <a:xfrm>
              <a:off x="1371600" y="3124200"/>
              <a:ext cx="6705600" cy="12954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16839" name="Text Box 7"/>
            <p:cNvSpPr txBox="1">
              <a:spLocks noChangeArrowheads="1"/>
            </p:cNvSpPr>
            <p:nvPr/>
          </p:nvSpPr>
          <p:spPr bwMode="auto">
            <a:xfrm>
              <a:off x="1447800" y="3176588"/>
              <a:ext cx="5480050" cy="1077913"/>
            </a:xfrm>
            <a:prstGeom prst="rect">
              <a:avLst/>
            </a:prstGeom>
            <a:noFill/>
            <a:ln w="9525">
              <a:noFill/>
              <a:miter lim="800000"/>
              <a:headEnd/>
              <a:tailEnd/>
            </a:ln>
            <a:effectLst/>
          </p:spPr>
          <p:txBody>
            <a:bodyPr wrap="none">
              <a:prstTxWarp prst="textNoShape">
                <a:avLst/>
              </a:prstTxWarp>
              <a:spAutoFit/>
            </a:bodyPr>
            <a:lstStyle/>
            <a:p>
              <a:pPr algn="l"/>
              <a:r>
                <a:rPr lang="en-US" sz="1600" dirty="0">
                  <a:latin typeface="Courier New" charset="0"/>
                </a:rPr>
                <a:t>template &lt;</a:t>
              </a:r>
              <a:r>
                <a:rPr lang="en-US" sz="1600" dirty="0" err="1">
                  <a:latin typeface="Courier New" charset="0"/>
                </a:rPr>
                <a:t>typename</a:t>
              </a:r>
              <a:r>
                <a:rPr lang="en-US" sz="1600" dirty="0" smtClean="0">
                  <a:latin typeface="Courier New" charset="0"/>
                </a:rPr>
                <a:t> </a:t>
              </a:r>
              <a:r>
                <a:rPr lang="en-US" sz="1600" dirty="0" err="1" smtClean="0">
                  <a:latin typeface="Courier New" charset="0"/>
                </a:rPr>
                <a:t>ValueType</a:t>
              </a:r>
              <a:r>
                <a:rPr lang="en-US" sz="1600" dirty="0" smtClean="0">
                  <a:latin typeface="Courier New" charset="0"/>
                </a:rPr>
                <a:t>&gt;</a:t>
              </a:r>
            </a:p>
            <a:p>
              <a:pPr algn="l"/>
              <a:r>
                <a:rPr lang="en-US" sz="1600" dirty="0" err="1" smtClean="0">
                  <a:latin typeface="Courier New" charset="0"/>
                </a:rPr>
                <a:t>ValueType</a:t>
              </a:r>
              <a:r>
                <a:rPr lang="en-US" sz="1600" dirty="0" smtClean="0">
                  <a:latin typeface="Courier New" charset="0"/>
                </a:rPr>
                <a:t> </a:t>
              </a:r>
              <a:r>
                <a:rPr lang="en-US" sz="1600" dirty="0" err="1" smtClean="0">
                  <a:latin typeface="Courier New" charset="0"/>
                </a:rPr>
                <a:t>max(ValueType</a:t>
              </a:r>
              <a:r>
                <a:rPr lang="en-US" sz="1600" dirty="0" smtClean="0">
                  <a:latin typeface="Courier New" charset="0"/>
                </a:rPr>
                <a:t> v1, </a:t>
              </a:r>
              <a:r>
                <a:rPr lang="en-US" sz="1600" dirty="0" err="1" smtClean="0">
                  <a:latin typeface="Courier New" charset="0"/>
                </a:rPr>
                <a:t>ValueType</a:t>
              </a:r>
              <a:r>
                <a:rPr lang="en-US" sz="1600" dirty="0" smtClean="0">
                  <a:latin typeface="Courier New" charset="0"/>
                </a:rPr>
                <a:t> v2) </a:t>
              </a:r>
              <a:r>
                <a:rPr lang="en-US" sz="1600" dirty="0">
                  <a:latin typeface="Courier New" charset="0"/>
                </a:rPr>
                <a:t>{</a:t>
              </a:r>
            </a:p>
            <a:p>
              <a:pPr algn="l"/>
              <a:r>
                <a:rPr lang="en-US" sz="1600" dirty="0">
                  <a:latin typeface="Courier New" charset="0"/>
                </a:rPr>
                <a:t>  </a:t>
              </a:r>
              <a:r>
                <a:rPr lang="en-US" sz="1600" dirty="0" smtClean="0">
                  <a:latin typeface="Courier New" charset="0"/>
                </a:rPr>
                <a:t> return (v1 &gt; v2) ? v1 : v2;</a:t>
              </a:r>
            </a:p>
            <a:p>
              <a:pPr algn="l"/>
              <a:r>
                <a:rPr lang="en-US" sz="1600" dirty="0">
                  <a:latin typeface="Courier New" charset="0"/>
                </a:rPr>
                <a:t>}</a:t>
              </a:r>
            </a:p>
          </p:txBody>
        </p:sp>
        <p:sp>
          <p:nvSpPr>
            <p:cNvPr id="9" name="Rectangle 3"/>
            <p:cNvSpPr>
              <a:spLocks noChangeArrowheads="1"/>
            </p:cNvSpPr>
            <p:nvPr/>
          </p:nvSpPr>
          <p:spPr bwMode="auto">
            <a:xfrm>
              <a:off x="482600" y="2279345"/>
              <a:ext cx="8164513" cy="768655"/>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a:t>
              </a:r>
              <a:r>
                <a:rPr lang="en-US" sz="2400" b="0" dirty="0"/>
                <a:t>following code, for example, creates a template for</a:t>
              </a:r>
              <a:r>
                <a:rPr lang="en-US" sz="2400" b="0" dirty="0" smtClean="0"/>
                <a:t> the </a:t>
              </a:r>
              <a:r>
                <a:rPr lang="en-US" sz="2000" dirty="0" smtClean="0">
                  <a:latin typeface="Courier New"/>
                  <a:cs typeface="Courier New"/>
                </a:rPr>
                <a:t>max</a:t>
              </a:r>
              <a:r>
                <a:rPr lang="en-US" sz="2400" b="0" dirty="0" smtClean="0"/>
                <a:t> function, which returns the larger of its two arguments: </a:t>
              </a:r>
              <a:endParaRPr lang="en-US" sz="24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683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Exercise: Rewrite </a:t>
            </a:r>
            <a:r>
              <a:rPr lang="en-US" sz="3600" b="1" dirty="0" smtClean="0">
                <a:solidFill>
                  <a:srgbClr val="FF0000"/>
                </a:solidFill>
                <a:latin typeface="Courier New"/>
                <a:cs typeface="Courier New"/>
              </a:rPr>
              <a:t>sort</a:t>
            </a:r>
            <a:r>
              <a:rPr lang="en-US" sz="4000" dirty="0" smtClean="0">
                <a:solidFill>
                  <a:srgbClr val="FF0000"/>
                </a:solidFill>
              </a:rPr>
              <a:t> as a Template</a:t>
            </a:r>
            <a:endParaRPr lang="en-US" dirty="0">
              <a:solidFill>
                <a:schemeClr val="tx1"/>
              </a:solidFill>
            </a:endParaRPr>
          </a:p>
        </p:txBody>
      </p:sp>
      <p:sp>
        <p:nvSpPr>
          <p:cNvPr id="12" name="Rectangle 3"/>
          <p:cNvSpPr>
            <a:spLocks noChangeArrowheads="1"/>
          </p:cNvSpPr>
          <p:nvPr/>
        </p:nvSpPr>
        <p:spPr bwMode="auto">
          <a:xfrm>
            <a:off x="482600" y="1155700"/>
            <a:ext cx="8164513" cy="977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Rewrite the following code so that it sorts any type that implements the </a:t>
            </a:r>
            <a:r>
              <a:rPr lang="en-US" sz="2000" dirty="0" smtClean="0">
                <a:latin typeface="Courier New"/>
                <a:cs typeface="Courier New"/>
              </a:rPr>
              <a:t>&lt;</a:t>
            </a:r>
            <a:r>
              <a:rPr lang="en-US" sz="2400" b="0" dirty="0" smtClean="0"/>
              <a:t> operator:</a:t>
            </a:r>
          </a:p>
        </p:txBody>
      </p:sp>
      <p:grpSp>
        <p:nvGrpSpPr>
          <p:cNvPr id="2" name="Group 5"/>
          <p:cNvGrpSpPr>
            <a:grpSpLocks/>
          </p:cNvGrpSpPr>
          <p:nvPr/>
        </p:nvGrpSpPr>
        <p:grpSpPr bwMode="auto">
          <a:xfrm>
            <a:off x="1447800" y="2019300"/>
            <a:ext cx="6705600" cy="3543300"/>
            <a:chOff x="864" y="1968"/>
            <a:chExt cx="4224" cy="2232"/>
          </a:xfrm>
          <a:noFill/>
        </p:grpSpPr>
        <p:sp>
          <p:nvSpPr>
            <p:cNvPr id="15" name="Rectangle 6"/>
            <p:cNvSpPr>
              <a:spLocks noChangeArrowheads="1"/>
            </p:cNvSpPr>
            <p:nvPr/>
          </p:nvSpPr>
          <p:spPr bwMode="auto">
            <a:xfrm>
              <a:off x="864" y="1968"/>
              <a:ext cx="4224" cy="223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6" name="Text Box 7"/>
            <p:cNvSpPr txBox="1">
              <a:spLocks noChangeArrowheads="1"/>
            </p:cNvSpPr>
            <p:nvPr/>
          </p:nvSpPr>
          <p:spPr bwMode="auto">
            <a:xfrm>
              <a:off x="912" y="2001"/>
              <a:ext cx="2967" cy="2094"/>
            </a:xfrm>
            <a:prstGeom prst="rect">
              <a:avLst/>
            </a:prstGeom>
            <a:grpFill/>
            <a:ln w="9525">
              <a:noFill/>
              <a:miter lim="800000"/>
              <a:headEnd/>
              <a:tailEnd/>
            </a:ln>
            <a:effectLst/>
          </p:spPr>
          <p:txBody>
            <a:bodyPr wrap="none">
              <a:prstTxWarp prst="textNoShape">
                <a:avLst/>
              </a:prstTxWarp>
              <a:spAutoFit/>
            </a:bodyPr>
            <a:lstStyle/>
            <a:p>
              <a:pPr algn="l"/>
              <a:r>
                <a:rPr lang="en-US" dirty="0" smtClean="0">
                  <a:latin typeface="Courier New" charset="0"/>
                </a:rPr>
                <a:t>void </a:t>
              </a:r>
              <a:r>
                <a:rPr lang="en-US" dirty="0" err="1">
                  <a:latin typeface="Courier New" charset="0"/>
                </a:rPr>
                <a:t>s</a:t>
              </a:r>
              <a:r>
                <a:rPr lang="en-US" dirty="0" err="1" smtClean="0">
                  <a:latin typeface="Courier New" charset="0"/>
                </a:rPr>
                <a:t>ort(int</a:t>
              </a:r>
              <a:r>
                <a:rPr lang="en-US" dirty="0" smtClean="0">
                  <a:latin typeface="Courier New" charset="0"/>
                </a:rPr>
                <a:t> array</a:t>
              </a:r>
              <a:r>
                <a:rPr lang="en-US" dirty="0">
                  <a:latin typeface="Courier New" charset="0"/>
                </a:rPr>
                <a:t>[], </a:t>
              </a:r>
              <a:r>
                <a:rPr lang="en-US" dirty="0" err="1">
                  <a:latin typeface="Courier New" charset="0"/>
                </a:rPr>
                <a:t>int</a:t>
              </a:r>
              <a:r>
                <a:rPr lang="en-US" dirty="0">
                  <a:latin typeface="Courier New" charset="0"/>
                </a:rPr>
                <a:t> </a:t>
              </a:r>
              <a:r>
                <a:rPr lang="en-US" dirty="0" err="1">
                  <a:latin typeface="Courier New" charset="0"/>
                </a:rPr>
                <a:t>n</a:t>
              </a:r>
              <a:r>
                <a:rPr lang="en-US" dirty="0">
                  <a:latin typeface="Courier New" charset="0"/>
                </a:rPr>
                <a:t>) {</a:t>
              </a:r>
            </a:p>
            <a:p>
              <a:pPr algn="l"/>
              <a:r>
                <a:rPr lang="en-US" dirty="0">
                  <a:latin typeface="Courier New" charset="0"/>
                </a:rPr>
                <a:t>  </a:t>
              </a:r>
              <a:r>
                <a:rPr lang="en-US" dirty="0" smtClean="0">
                  <a:latin typeface="Courier New" charset="0"/>
                </a:rPr>
                <a:t> for </a:t>
              </a:r>
              <a:r>
                <a:rPr lang="en-US" dirty="0">
                  <a:latin typeface="Courier New" charset="0"/>
                </a:rPr>
                <a:t>(</a:t>
              </a:r>
              <a:r>
                <a:rPr lang="en-US" dirty="0" err="1">
                  <a:latin typeface="Courier New" charset="0"/>
                </a:rPr>
                <a:t>int</a:t>
              </a:r>
              <a:r>
                <a:rPr lang="en-US" dirty="0" smtClean="0">
                  <a:latin typeface="Courier New" charset="0"/>
                </a:rPr>
                <a:t> </a:t>
              </a:r>
              <a:r>
                <a:rPr lang="en-US" dirty="0" err="1" smtClean="0">
                  <a:latin typeface="Courier New" charset="0"/>
                </a:rPr>
                <a:t>lh</a:t>
              </a:r>
              <a:r>
                <a:rPr lang="en-US" dirty="0" smtClean="0">
                  <a:latin typeface="Courier New" charset="0"/>
                </a:rPr>
                <a:t> = </a:t>
              </a:r>
              <a:r>
                <a:rPr lang="en-US" dirty="0">
                  <a:latin typeface="Courier New" charset="0"/>
                </a:rPr>
                <a:t>0;</a:t>
              </a:r>
              <a:r>
                <a:rPr lang="en-US" dirty="0" smtClean="0">
                  <a:latin typeface="Courier New" charset="0"/>
                </a:rPr>
                <a:t> </a:t>
              </a:r>
              <a:r>
                <a:rPr lang="en-US" dirty="0" err="1" smtClean="0">
                  <a:latin typeface="Courier New" charset="0"/>
                </a:rPr>
                <a:t>lh</a:t>
              </a:r>
              <a:r>
                <a:rPr lang="en-US" dirty="0" smtClean="0">
                  <a:latin typeface="Courier New" charset="0"/>
                </a:rPr>
                <a:t> &lt; </a:t>
              </a:r>
              <a:r>
                <a:rPr lang="en-US" dirty="0" err="1">
                  <a:latin typeface="Courier New" charset="0"/>
                </a:rPr>
                <a:t>n</a:t>
              </a:r>
              <a:r>
                <a:rPr lang="en-US" dirty="0">
                  <a:latin typeface="Courier New" charset="0"/>
                </a:rPr>
                <a:t>;</a:t>
              </a:r>
              <a:r>
                <a:rPr lang="en-US" dirty="0" smtClean="0">
                  <a:latin typeface="Courier New" charset="0"/>
                </a:rPr>
                <a:t> </a:t>
              </a:r>
              <a:r>
                <a:rPr lang="en-US" dirty="0" err="1" smtClean="0">
                  <a:latin typeface="Courier New" charset="0"/>
                </a:rPr>
                <a:t>lh</a:t>
              </a:r>
              <a:r>
                <a:rPr lang="en-US" dirty="0" smtClean="0">
                  <a:latin typeface="Courier New" charset="0"/>
                </a:rPr>
                <a:t>+</a:t>
              </a:r>
              <a:r>
                <a:rPr lang="en-US" dirty="0">
                  <a:latin typeface="Courier New" charset="0"/>
                </a:rPr>
                <a:t>+) {</a:t>
              </a:r>
            </a:p>
            <a:p>
              <a:pPr algn="l"/>
              <a:r>
                <a:rPr lang="en-US" dirty="0">
                  <a:latin typeface="Courier New" charset="0"/>
                </a:rPr>
                <a:t>     </a:t>
              </a:r>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err="1" smtClean="0">
                  <a:latin typeface="Courier New" charset="0"/>
                </a:rPr>
                <a:t>rh</a:t>
              </a:r>
              <a:r>
                <a:rPr lang="en-US" dirty="0" smtClean="0">
                  <a:latin typeface="Courier New" charset="0"/>
                </a:rPr>
                <a:t> = </a:t>
              </a:r>
              <a:r>
                <a:rPr lang="en-US" dirty="0" err="1" smtClean="0">
                  <a:latin typeface="Courier New" charset="0"/>
                </a:rPr>
                <a:t>lh</a:t>
              </a:r>
              <a:r>
                <a:rPr lang="en-US" dirty="0" smtClean="0">
                  <a:latin typeface="Courier New" charset="0"/>
                </a:rPr>
                <a:t>;</a:t>
              </a:r>
              <a:endParaRPr lang="en-US" dirty="0">
                <a:latin typeface="Courier New" charset="0"/>
              </a:endParaRPr>
            </a:p>
            <a:p>
              <a:pPr algn="l"/>
              <a:r>
                <a:rPr lang="en-US" dirty="0">
                  <a:latin typeface="Courier New" charset="0"/>
                </a:rPr>
                <a:t>     </a:t>
              </a:r>
              <a:r>
                <a:rPr lang="en-US" dirty="0" smtClean="0">
                  <a:latin typeface="Courier New" charset="0"/>
                </a:rPr>
                <a:t> for </a:t>
              </a:r>
              <a:r>
                <a:rPr lang="en-US" dirty="0">
                  <a:latin typeface="Courier New" charset="0"/>
                </a:rPr>
                <a:t>(</a:t>
              </a:r>
              <a:r>
                <a:rPr lang="en-US" dirty="0" err="1">
                  <a:latin typeface="Courier New" charset="0"/>
                </a:rPr>
                <a:t>int</a:t>
              </a:r>
              <a:r>
                <a:rPr lang="en-US" dirty="0" smtClean="0">
                  <a:latin typeface="Courier New" charset="0"/>
                </a:rPr>
                <a:t> </a:t>
              </a:r>
              <a:r>
                <a:rPr lang="en-US" dirty="0" err="1" smtClean="0">
                  <a:latin typeface="Courier New" charset="0"/>
                </a:rPr>
                <a:t>i</a:t>
              </a:r>
              <a:r>
                <a:rPr lang="en-US" dirty="0" smtClean="0">
                  <a:latin typeface="Courier New" charset="0"/>
                </a:rPr>
                <a:t> </a:t>
              </a:r>
              <a:r>
                <a:rPr lang="en-US" dirty="0">
                  <a:latin typeface="Courier New" charset="0"/>
                </a:rPr>
                <a:t>=</a:t>
              </a:r>
              <a:r>
                <a:rPr lang="en-US" dirty="0" smtClean="0">
                  <a:latin typeface="Courier New" charset="0"/>
                </a:rPr>
                <a:t> </a:t>
              </a:r>
              <a:r>
                <a:rPr lang="en-US" dirty="0" err="1" smtClean="0">
                  <a:latin typeface="Courier New" charset="0"/>
                </a:rPr>
                <a:t>lh</a:t>
              </a:r>
              <a:r>
                <a:rPr lang="en-US" dirty="0" smtClean="0">
                  <a:latin typeface="Courier New" charset="0"/>
                </a:rPr>
                <a:t> + </a:t>
              </a:r>
              <a:r>
                <a:rPr lang="en-US" dirty="0">
                  <a:latin typeface="Courier New" charset="0"/>
                </a:rPr>
                <a:t>1;</a:t>
              </a:r>
              <a:r>
                <a:rPr lang="en-US" dirty="0" smtClean="0">
                  <a:latin typeface="Courier New" charset="0"/>
                </a:rPr>
                <a:t> </a:t>
              </a:r>
              <a:r>
                <a:rPr lang="en-US" dirty="0" err="1" smtClean="0">
                  <a:latin typeface="Courier New" charset="0"/>
                </a:rPr>
                <a:t>i</a:t>
              </a:r>
              <a:r>
                <a:rPr lang="en-US" dirty="0" smtClean="0">
                  <a:latin typeface="Courier New" charset="0"/>
                </a:rPr>
                <a:t> </a:t>
              </a:r>
              <a:r>
                <a:rPr lang="en-US" dirty="0">
                  <a:latin typeface="Courier New" charset="0"/>
                </a:rPr>
                <a:t>&lt; </a:t>
              </a:r>
              <a:r>
                <a:rPr lang="en-US" dirty="0" err="1">
                  <a:latin typeface="Courier New" charset="0"/>
                </a:rPr>
                <a:t>n</a:t>
              </a:r>
              <a:r>
                <a:rPr lang="en-US" dirty="0">
                  <a:latin typeface="Courier New" charset="0"/>
                </a:rPr>
                <a:t>;</a:t>
              </a:r>
              <a:r>
                <a:rPr lang="en-US" dirty="0" smtClean="0">
                  <a:latin typeface="Courier New" charset="0"/>
                </a:rPr>
                <a:t> </a:t>
              </a:r>
              <a:r>
                <a:rPr lang="en-US" dirty="0" err="1" smtClean="0">
                  <a:latin typeface="Courier New" charset="0"/>
                </a:rPr>
                <a:t>i</a:t>
              </a:r>
              <a:r>
                <a:rPr lang="en-US" dirty="0" smtClean="0">
                  <a:latin typeface="Courier New" charset="0"/>
                </a:rPr>
                <a:t>+</a:t>
              </a:r>
              <a:r>
                <a:rPr lang="en-US" dirty="0">
                  <a:latin typeface="Courier New" charset="0"/>
                </a:rPr>
                <a:t>+) {</a:t>
              </a:r>
            </a:p>
            <a:p>
              <a:pPr algn="l"/>
              <a:r>
                <a:rPr lang="en-US" dirty="0">
                  <a:latin typeface="Courier New" charset="0"/>
                </a:rPr>
                <a:t>      </a:t>
              </a:r>
              <a:r>
                <a:rPr lang="en-US" dirty="0" smtClean="0">
                  <a:latin typeface="Courier New" charset="0"/>
                </a:rPr>
                <a:t>   </a:t>
              </a:r>
              <a:r>
                <a:rPr lang="en-US" dirty="0">
                  <a:latin typeface="Courier New" charset="0"/>
                </a:rPr>
                <a:t>if (</a:t>
              </a:r>
              <a:r>
                <a:rPr lang="en-US" dirty="0" err="1">
                  <a:latin typeface="Courier New" charset="0"/>
                </a:rPr>
                <a:t>array</a:t>
              </a:r>
              <a:r>
                <a:rPr lang="en-US" dirty="0" err="1" smtClean="0">
                  <a:latin typeface="Courier New" charset="0"/>
                </a:rPr>
                <a:t>[i</a:t>
              </a:r>
              <a:r>
                <a:rPr lang="en-US" dirty="0" smtClean="0">
                  <a:latin typeface="Courier New" charset="0"/>
                </a:rPr>
                <a:t>] </a:t>
              </a:r>
              <a:r>
                <a:rPr lang="en-US" dirty="0">
                  <a:latin typeface="Courier New" charset="0"/>
                </a:rPr>
                <a:t>&lt; </a:t>
              </a:r>
              <a:r>
                <a:rPr lang="en-US" dirty="0" err="1">
                  <a:latin typeface="Courier New" charset="0"/>
                </a:rPr>
                <a:t>array</a:t>
              </a:r>
              <a:r>
                <a:rPr lang="en-US" dirty="0" err="1" smtClean="0">
                  <a:latin typeface="Courier New" charset="0"/>
                </a:rPr>
                <a:t>[rh</a:t>
              </a:r>
              <a:r>
                <a:rPr lang="en-US" dirty="0" smtClean="0">
                  <a:latin typeface="Courier New" charset="0"/>
                </a:rPr>
                <a:t>]</a:t>
              </a:r>
              <a:r>
                <a:rPr lang="en-US" dirty="0">
                  <a:latin typeface="Courier New" charset="0"/>
                </a:rPr>
                <a:t>)</a:t>
              </a:r>
              <a:r>
                <a:rPr lang="en-US" dirty="0" smtClean="0">
                  <a:latin typeface="Courier New" charset="0"/>
                </a:rPr>
                <a:t> </a:t>
              </a:r>
              <a:r>
                <a:rPr lang="en-US" dirty="0" err="1" smtClean="0">
                  <a:latin typeface="Courier New" charset="0"/>
                </a:rPr>
                <a:t>rh</a:t>
              </a:r>
              <a:r>
                <a:rPr lang="en-US" dirty="0" smtClean="0">
                  <a:latin typeface="Courier New" charset="0"/>
                </a:rPr>
                <a:t> = </a:t>
              </a:r>
              <a:r>
                <a:rPr lang="en-US" dirty="0" err="1" smtClean="0">
                  <a:latin typeface="Courier New" charset="0"/>
                </a:rPr>
                <a:t>i</a:t>
              </a:r>
              <a:r>
                <a:rPr lang="en-US" dirty="0" smtClean="0">
                  <a:latin typeface="Courier New" charset="0"/>
                </a:rPr>
                <a:t>;</a:t>
              </a:r>
              <a:endParaRPr lang="en-US" dirty="0">
                <a:latin typeface="Courier New" charset="0"/>
              </a:endParaRPr>
            </a:p>
            <a:p>
              <a:pPr algn="l"/>
              <a:r>
                <a:rPr lang="en-US" dirty="0">
                  <a:latin typeface="Courier New" charset="0"/>
                </a:rPr>
                <a:t>     </a:t>
              </a:r>
              <a:r>
                <a:rPr lang="en-US" dirty="0" smtClean="0">
                  <a:latin typeface="Courier New" charset="0"/>
                </a:rPr>
                <a:t> }</a:t>
              </a:r>
            </a:p>
            <a:p>
              <a:pPr algn="l"/>
              <a:r>
                <a:rPr lang="en-US" dirty="0" smtClean="0">
                  <a:latin typeface="Courier New" charset="0"/>
                </a:rPr>
                <a:t>      </a:t>
              </a:r>
              <a:r>
                <a:rPr lang="en-US" dirty="0" err="1" smtClean="0">
                  <a:latin typeface="Courier New" charset="0"/>
                </a:rPr>
                <a:t>swap(array[lh</a:t>
              </a:r>
              <a:r>
                <a:rPr lang="en-US" dirty="0" smtClean="0">
                  <a:latin typeface="Courier New" charset="0"/>
                </a:rPr>
                <a:t>], </a:t>
              </a:r>
              <a:r>
                <a:rPr lang="en-US" dirty="0" err="1" smtClean="0">
                  <a:latin typeface="Courier New" charset="0"/>
                </a:rPr>
                <a:t>array[rh</a:t>
              </a:r>
              <a:r>
                <a:rPr lang="en-US" dirty="0" smtClean="0">
                  <a:latin typeface="Courier New" charset="0"/>
                </a:rPr>
                <a:t>]);</a:t>
              </a:r>
            </a:p>
            <a:p>
              <a:pPr algn="l"/>
              <a:r>
                <a:rPr lang="en-US" dirty="0" smtClean="0">
                  <a:latin typeface="Courier New" charset="0"/>
                </a:rPr>
                <a:t>   }</a:t>
              </a:r>
            </a:p>
            <a:p>
              <a:pPr algn="l"/>
              <a:r>
                <a:rPr lang="en-US" dirty="0" smtClean="0">
                  <a:latin typeface="Courier New" charset="0"/>
                </a:rPr>
                <a:t>}</a:t>
              </a:r>
            </a:p>
            <a:p>
              <a:pPr algn="l"/>
              <a:endParaRPr lang="en-US" dirty="0" smtClean="0">
                <a:latin typeface="Courier New" charset="0"/>
              </a:endParaRPr>
            </a:p>
            <a:p>
              <a:pPr algn="l"/>
              <a:r>
                <a:rPr lang="en-US" dirty="0" smtClean="0">
                  <a:latin typeface="Courier New" charset="0"/>
                </a:rPr>
                <a:t>void </a:t>
              </a:r>
              <a:r>
                <a:rPr lang="en-US" dirty="0" err="1" smtClean="0">
                  <a:latin typeface="Courier New" charset="0"/>
                </a:rPr>
                <a:t>swap(int</a:t>
              </a:r>
              <a:r>
                <a:rPr lang="en-US" dirty="0" smtClean="0">
                  <a:latin typeface="Courier New" charset="0"/>
                </a:rPr>
                <a:t> &amp; </a:t>
              </a:r>
              <a:r>
                <a:rPr lang="en-US" dirty="0" err="1" smtClean="0">
                  <a:latin typeface="Courier New" charset="0"/>
                </a:rPr>
                <a:t>x</a:t>
              </a:r>
              <a:r>
                <a:rPr lang="en-US" dirty="0" smtClean="0">
                  <a:latin typeface="Courier New" charset="0"/>
                </a:rPr>
                <a:t>, </a:t>
              </a:r>
              <a:r>
                <a:rPr lang="en-US" dirty="0" err="1" smtClean="0">
                  <a:latin typeface="Courier New" charset="0"/>
                </a:rPr>
                <a:t>int</a:t>
              </a:r>
              <a:r>
                <a:rPr lang="en-US" dirty="0" smtClean="0">
                  <a:latin typeface="Courier New" charset="0"/>
                </a:rPr>
                <a:t> &amp; </a:t>
              </a:r>
              <a:r>
                <a:rPr lang="en-US" dirty="0" err="1" smtClean="0">
                  <a:latin typeface="Courier New" charset="0"/>
                </a:rPr>
                <a:t>y</a:t>
              </a:r>
              <a:r>
                <a:rPr lang="en-US" dirty="0" smtClean="0">
                  <a:latin typeface="Courier New" charset="0"/>
                </a:rPr>
                <a:t>) {</a:t>
              </a:r>
            </a:p>
            <a:p>
              <a:pPr algn="l"/>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err="1" smtClean="0">
                  <a:latin typeface="Courier New" charset="0"/>
                </a:rPr>
                <a:t>tmp</a:t>
              </a:r>
              <a:r>
                <a:rPr lang="en-US" dirty="0" smtClean="0">
                  <a:latin typeface="Courier New" charset="0"/>
                </a:rPr>
                <a:t> = </a:t>
              </a:r>
              <a:r>
                <a:rPr lang="en-US" dirty="0" err="1" smtClean="0">
                  <a:latin typeface="Courier New" charset="0"/>
                </a:rPr>
                <a:t>x</a:t>
              </a:r>
              <a:r>
                <a:rPr lang="en-US" dirty="0" smtClean="0">
                  <a:latin typeface="Courier New" charset="0"/>
                </a:rPr>
                <a:t>;</a:t>
              </a:r>
            </a:p>
            <a:p>
              <a:pPr algn="l"/>
              <a:r>
                <a:rPr lang="en-US" dirty="0" smtClean="0">
                  <a:latin typeface="Courier New" charset="0"/>
                </a:rPr>
                <a:t>   </a:t>
              </a:r>
              <a:r>
                <a:rPr lang="en-US" dirty="0" err="1" smtClean="0">
                  <a:latin typeface="Courier New" charset="0"/>
                </a:rPr>
                <a:t>x</a:t>
              </a:r>
              <a:r>
                <a:rPr lang="en-US" dirty="0" smtClean="0">
                  <a:latin typeface="Courier New" charset="0"/>
                </a:rPr>
                <a:t> = </a:t>
              </a:r>
              <a:r>
                <a:rPr lang="en-US" dirty="0" err="1" smtClean="0">
                  <a:latin typeface="Courier New" charset="0"/>
                </a:rPr>
                <a:t>y</a:t>
              </a:r>
              <a:r>
                <a:rPr lang="en-US" dirty="0" smtClean="0">
                  <a:latin typeface="Courier New" charset="0"/>
                </a:rPr>
                <a:t>;</a:t>
              </a:r>
            </a:p>
            <a:p>
              <a:pPr algn="l"/>
              <a:r>
                <a:rPr lang="en-US" dirty="0" smtClean="0">
                  <a:latin typeface="Courier New" charset="0"/>
                </a:rPr>
                <a:t>   </a:t>
              </a:r>
              <a:r>
                <a:rPr lang="en-US" dirty="0" err="1" smtClean="0">
                  <a:latin typeface="Courier New" charset="0"/>
                </a:rPr>
                <a:t>y</a:t>
              </a:r>
              <a:r>
                <a:rPr lang="en-US" dirty="0" smtClean="0">
                  <a:latin typeface="Courier New" charset="0"/>
                </a:rPr>
                <a:t> = </a:t>
              </a:r>
              <a:r>
                <a:rPr lang="en-US" dirty="0" err="1" smtClean="0">
                  <a:latin typeface="Courier New" charset="0"/>
                </a:rPr>
                <a:t>tmp</a:t>
              </a:r>
              <a:r>
                <a:rPr lang="en-US" dirty="0" smtClean="0">
                  <a:latin typeface="Courier New" charset="0"/>
                </a:rPr>
                <a:t>;</a:t>
              </a:r>
            </a:p>
            <a:p>
              <a:pPr algn="l"/>
              <a:r>
                <a:rPr lang="en-US" dirty="0" smtClean="0">
                  <a:latin typeface="Courier New" charset="0"/>
                </a:rPr>
                <a:t>}</a:t>
              </a:r>
              <a:endParaRPr lang="en-US" dirty="0">
                <a:latin typeface="Courier New"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888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Templates in Class Definitions</a:t>
            </a:r>
            <a:endParaRPr lang="en-US">
              <a:solidFill>
                <a:schemeClr val="tx1"/>
              </a:solidFill>
            </a:endParaRPr>
          </a:p>
        </p:txBody>
      </p:sp>
      <p:sp>
        <p:nvSpPr>
          <p:cNvPr id="1018883" name="Rectangle 3"/>
          <p:cNvSpPr>
            <a:spLocks noChangeArrowheads="1"/>
          </p:cNvSpPr>
          <p:nvPr/>
        </p:nvSpPr>
        <p:spPr bwMode="auto">
          <a:xfrm>
            <a:off x="482600" y="1155700"/>
            <a:ext cx="8164513" cy="5473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Templates are more commonly used to define generic classes.  When they are used in this way, the </a:t>
            </a:r>
            <a:r>
              <a:rPr lang="en-US" sz="2000" dirty="0">
                <a:latin typeface="Courier New" charset="0"/>
              </a:rPr>
              <a:t>template</a:t>
            </a:r>
            <a:r>
              <a:rPr lang="en-US" sz="2400" b="0" dirty="0"/>
              <a:t> keyword must appear before the class definition and before each of the implementations of the member functions.</a:t>
            </a:r>
          </a:p>
          <a:p>
            <a:pPr marL="342900" indent="-342900" algn="just">
              <a:lnSpc>
                <a:spcPct val="85000"/>
              </a:lnSpc>
              <a:spcAft>
                <a:spcPct val="50000"/>
              </a:spcAft>
              <a:buFontTx/>
              <a:buChar char="•"/>
            </a:pPr>
            <a:r>
              <a:rPr lang="en-US" sz="2400" b="0" dirty="0"/>
              <a:t>The most inconvenient aspect of using templates to create generic classes is that the compiler cannot process them correctly unless it has access to both the interface and the implementation at the same time</a:t>
            </a:r>
            <a:r>
              <a:rPr lang="en-US" sz="2400" b="0" dirty="0" smtClean="0"/>
              <a:t>.  The effect of this restriction is that the </a:t>
            </a:r>
            <a:r>
              <a:rPr lang="en-US" sz="2000" dirty="0" smtClean="0">
                <a:latin typeface="Courier New"/>
                <a:cs typeface="Courier New"/>
              </a:rPr>
              <a:t>.</a:t>
            </a:r>
            <a:r>
              <a:rPr lang="en-US" sz="2000" dirty="0" err="1" smtClean="0">
                <a:latin typeface="Courier New"/>
                <a:cs typeface="Courier New"/>
              </a:rPr>
              <a:t>h</a:t>
            </a:r>
            <a:r>
              <a:rPr lang="en-US" sz="2400" b="0" dirty="0" smtClean="0"/>
              <a:t> files for template classes must contain </a:t>
            </a:r>
            <a:r>
              <a:rPr lang="en-US" sz="2400" b="0" i="1" dirty="0" smtClean="0"/>
              <a:t>both</a:t>
            </a:r>
            <a:r>
              <a:rPr lang="en-US" sz="2400" b="0" dirty="0" smtClean="0"/>
              <a:t> the prototypes and the corresponding code.</a:t>
            </a:r>
          </a:p>
          <a:p>
            <a:pPr marL="342900" indent="-342900" algn="just">
              <a:lnSpc>
                <a:spcPct val="85000"/>
              </a:lnSpc>
              <a:spcAft>
                <a:spcPct val="50000"/>
              </a:spcAft>
              <a:buFontTx/>
              <a:buChar char="•"/>
            </a:pPr>
            <a:r>
              <a:rPr lang="en-US" sz="2400" b="0" dirty="0"/>
              <a:t>To emphasize the conceptual separation between the interface and the associated implementation,</a:t>
            </a:r>
            <a:r>
              <a:rPr lang="en-US" sz="2400" b="0" dirty="0" smtClean="0"/>
              <a:t> you should make sure to include an appropriate comment before the private section and the implementation warning casual clients away from the details.</a:t>
            </a:r>
            <a:endParaRPr lang="en-US" sz="2400" b="0" dirty="0"/>
          </a:p>
        </p:txBody>
      </p:sp>
      <p:sp>
        <p:nvSpPr>
          <p:cNvPr id="1018884" name="Text Box 4"/>
          <p:cNvSpPr txBox="1">
            <a:spLocks noChangeArrowheads="1"/>
          </p:cNvSpPr>
          <p:nvPr/>
        </p:nvSpPr>
        <p:spPr bwMode="auto">
          <a:xfrm>
            <a:off x="1127125" y="2532063"/>
            <a:ext cx="184150" cy="304800"/>
          </a:xfrm>
          <a:prstGeom prst="rect">
            <a:avLst/>
          </a:prstGeom>
          <a:noFill/>
          <a:ln w="9525">
            <a:noFill/>
            <a:miter lim="800000"/>
            <a:headEnd/>
            <a:tailEnd/>
          </a:ln>
          <a:effectLst/>
        </p:spPr>
        <p:txBody>
          <a:bodyPr wrap="none">
            <a:prstTxWarp prst="textNoShape">
              <a:avLst/>
            </a:prstTxWarp>
            <a:spAutoFit/>
          </a:bodyPr>
          <a:lstStyle/>
          <a:p>
            <a:pPr algn="l"/>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88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88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888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297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Template Version of the</a:t>
            </a:r>
            <a:r>
              <a:rPr lang="en-US" sz="4000" dirty="0" smtClean="0">
                <a:solidFill>
                  <a:srgbClr val="FF0000"/>
                </a:solidFill>
              </a:rPr>
              <a:t> </a:t>
            </a:r>
            <a:r>
              <a:rPr lang="en-US" sz="3600" b="1" dirty="0" smtClean="0">
                <a:solidFill>
                  <a:srgbClr val="FF0000"/>
                </a:solidFill>
                <a:latin typeface="Courier New" charset="0"/>
              </a:rPr>
              <a:t>Stack</a:t>
            </a:r>
            <a:r>
              <a:rPr lang="en-US" sz="4000" dirty="0" smtClean="0">
                <a:solidFill>
                  <a:srgbClr val="FF0000"/>
                </a:solidFill>
              </a:rPr>
              <a:t> </a:t>
            </a:r>
            <a:r>
              <a:rPr lang="en-US" sz="4000" dirty="0">
                <a:solidFill>
                  <a:srgbClr val="FF0000"/>
                </a:solidFill>
              </a:rPr>
              <a:t>Class</a:t>
            </a:r>
          </a:p>
        </p:txBody>
      </p:sp>
      <p:sp>
        <p:nvSpPr>
          <p:cNvPr id="1022979" name="Rectangle 3"/>
          <p:cNvSpPr>
            <a:spLocks noChangeArrowheads="1"/>
          </p:cNvSpPr>
          <p:nvPr/>
        </p:nvSpPr>
        <p:spPr bwMode="auto">
          <a:xfrm>
            <a:off x="482600" y="1155700"/>
            <a:ext cx="8164513"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first step in writing the template version of the</a:t>
            </a:r>
            <a:r>
              <a:rPr lang="en-US" sz="2400" b="0" dirty="0" smtClean="0"/>
              <a:t> </a:t>
            </a:r>
            <a:r>
              <a:rPr lang="en-US" sz="2000" dirty="0" smtClean="0">
                <a:latin typeface="Courier New" charset="0"/>
              </a:rPr>
              <a:t>Stack</a:t>
            </a:r>
            <a:r>
              <a:rPr lang="en-US" sz="2400" b="0" dirty="0" smtClean="0"/>
              <a:t> </a:t>
            </a:r>
            <a:r>
              <a:rPr lang="en-US" sz="2400" b="0" dirty="0"/>
              <a:t>class is to add the </a:t>
            </a:r>
            <a:r>
              <a:rPr lang="en-US" sz="2000" dirty="0">
                <a:latin typeface="Courier New" charset="0"/>
              </a:rPr>
              <a:t>template</a:t>
            </a:r>
            <a:r>
              <a:rPr lang="en-US" sz="2400" b="0" dirty="0"/>
              <a:t> keyword to the interface just before the class definition:</a:t>
            </a:r>
          </a:p>
        </p:txBody>
      </p:sp>
      <p:sp>
        <p:nvSpPr>
          <p:cNvPr id="1022981" name="Rectangle 5"/>
          <p:cNvSpPr>
            <a:spLocks noChangeArrowheads="1"/>
          </p:cNvSpPr>
          <p:nvPr/>
        </p:nvSpPr>
        <p:spPr bwMode="auto">
          <a:xfrm>
            <a:off x="1295400" y="2298700"/>
            <a:ext cx="6934200" cy="14478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22982" name="Text Box 6"/>
          <p:cNvSpPr txBox="1">
            <a:spLocks noChangeArrowheads="1"/>
          </p:cNvSpPr>
          <p:nvPr/>
        </p:nvSpPr>
        <p:spPr bwMode="auto">
          <a:xfrm>
            <a:off x="1371600" y="2314425"/>
            <a:ext cx="6705600" cy="1343445"/>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sz="1800" dirty="0">
                <a:latin typeface="Courier New" charset="0"/>
              </a:rPr>
              <a:t>template &lt;</a:t>
            </a:r>
            <a:r>
              <a:rPr lang="en-US" sz="1800" dirty="0" err="1">
                <a:latin typeface="Courier New" charset="0"/>
              </a:rPr>
              <a:t>typename</a:t>
            </a:r>
            <a:r>
              <a:rPr lang="en-US" sz="1800" dirty="0" smtClean="0">
                <a:latin typeface="Courier New" charset="0"/>
              </a:rPr>
              <a:t> </a:t>
            </a:r>
            <a:r>
              <a:rPr lang="en-US" sz="1800" dirty="0" err="1" smtClean="0">
                <a:latin typeface="Courier New" charset="0"/>
              </a:rPr>
              <a:t>ValueType</a:t>
            </a:r>
            <a:r>
              <a:rPr lang="en-US" sz="1800" dirty="0" smtClean="0">
                <a:latin typeface="Courier New" charset="0"/>
              </a:rPr>
              <a:t>&gt;</a:t>
            </a:r>
            <a:endParaRPr lang="en-US" sz="1800" dirty="0">
              <a:latin typeface="Courier New" charset="0"/>
            </a:endParaRPr>
          </a:p>
          <a:p>
            <a:pPr algn="l">
              <a:lnSpc>
                <a:spcPct val="90000"/>
              </a:lnSpc>
            </a:pPr>
            <a:r>
              <a:rPr lang="en-US" sz="1800" dirty="0">
                <a:latin typeface="Courier New" charset="0"/>
              </a:rPr>
              <a:t>class</a:t>
            </a:r>
            <a:r>
              <a:rPr lang="en-US" sz="1800" dirty="0" smtClean="0">
                <a:latin typeface="Courier New" charset="0"/>
              </a:rPr>
              <a:t> Stack </a:t>
            </a:r>
            <a:r>
              <a:rPr lang="en-US" sz="1800" dirty="0">
                <a:latin typeface="Courier New" charset="0"/>
              </a:rPr>
              <a:t>{</a:t>
            </a:r>
          </a:p>
          <a:p>
            <a:pPr algn="l">
              <a:lnSpc>
                <a:spcPct val="90000"/>
              </a:lnSpc>
            </a:pPr>
            <a:endParaRPr lang="en-US" sz="900" dirty="0">
              <a:latin typeface="Courier New" charset="0"/>
            </a:endParaRPr>
          </a:p>
          <a:p>
            <a:pPr algn="l">
              <a:lnSpc>
                <a:spcPct val="90000"/>
              </a:lnSpc>
            </a:pPr>
            <a:r>
              <a:rPr lang="en-US" sz="1800" dirty="0">
                <a:latin typeface="Courier New" charset="0"/>
              </a:rPr>
              <a:t>    . . . </a:t>
            </a:r>
            <a:r>
              <a:rPr lang="en-US" sz="1800" b="0" i="1" dirty="0"/>
              <a:t>body of the class</a:t>
            </a:r>
            <a:r>
              <a:rPr lang="en-US" sz="1800" dirty="0">
                <a:latin typeface="Courier New" charset="0"/>
              </a:rPr>
              <a:t> . . .</a:t>
            </a:r>
          </a:p>
          <a:p>
            <a:pPr algn="l">
              <a:lnSpc>
                <a:spcPct val="90000"/>
              </a:lnSpc>
            </a:pPr>
            <a:endParaRPr lang="en-US" sz="900" dirty="0">
              <a:latin typeface="Courier New" charset="0"/>
            </a:endParaRPr>
          </a:p>
          <a:p>
            <a:pPr algn="l">
              <a:lnSpc>
                <a:spcPct val="90000"/>
              </a:lnSpc>
            </a:pPr>
            <a:r>
              <a:rPr lang="en-US" sz="1800" dirty="0">
                <a:latin typeface="Courier New" charset="0"/>
              </a:rPr>
              <a:t>};</a:t>
            </a:r>
            <a:endParaRPr lang="en-US" dirty="0">
              <a:latin typeface="Courier New" charset="0"/>
            </a:endParaRPr>
          </a:p>
        </p:txBody>
      </p:sp>
      <p:grpSp>
        <p:nvGrpSpPr>
          <p:cNvPr id="1022991" name="Group 15"/>
          <p:cNvGrpSpPr>
            <a:grpSpLocks/>
          </p:cNvGrpSpPr>
          <p:nvPr/>
        </p:nvGrpSpPr>
        <p:grpSpPr bwMode="auto">
          <a:xfrm>
            <a:off x="484188" y="3962400"/>
            <a:ext cx="8164512" cy="2590800"/>
            <a:chOff x="305" y="2496"/>
            <a:chExt cx="5143" cy="1632"/>
          </a:xfrm>
        </p:grpSpPr>
        <p:sp>
          <p:nvSpPr>
            <p:cNvPr id="1022983" name="Rectangle 7"/>
            <p:cNvSpPr>
              <a:spLocks noChangeArrowheads="1"/>
            </p:cNvSpPr>
            <p:nvPr/>
          </p:nvSpPr>
          <p:spPr bwMode="auto">
            <a:xfrm>
              <a:off x="305" y="2496"/>
              <a:ext cx="5143" cy="76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Once you have made this change, each instance of the specific type (formerly</a:t>
              </a:r>
              <a:r>
                <a:rPr lang="en-US" sz="2400" b="0" dirty="0" smtClean="0"/>
                <a:t> </a:t>
              </a:r>
              <a:r>
                <a:rPr lang="en-US" sz="2000" dirty="0" smtClean="0">
                  <a:latin typeface="Courier New" charset="0"/>
                </a:rPr>
                <a:t>char</a:t>
              </a:r>
              <a:r>
                <a:rPr lang="en-US" sz="2400" b="0" dirty="0" smtClean="0"/>
                <a:t> in </a:t>
              </a:r>
              <a:r>
                <a:rPr lang="en-US" sz="2400" b="0" dirty="0"/>
                <a:t>the</a:t>
              </a:r>
              <a:r>
                <a:rPr lang="en-US" sz="2400" b="0" dirty="0" smtClean="0"/>
                <a:t> </a:t>
              </a:r>
              <a:r>
                <a:rPr lang="en-US" sz="2000" dirty="0" err="1" smtClean="0">
                  <a:latin typeface="Courier New" charset="0"/>
                </a:rPr>
                <a:t>CharStack</a:t>
              </a:r>
              <a:r>
                <a:rPr lang="en-US" sz="2400" b="0" dirty="0" smtClean="0"/>
                <a:t> </a:t>
              </a:r>
              <a:r>
                <a:rPr lang="en-US" sz="2400" b="0" dirty="0"/>
                <a:t>class) must be replaced by the</a:t>
              </a:r>
              <a:r>
                <a:rPr lang="en-US" sz="2400" b="0" dirty="0" smtClean="0"/>
                <a:t> </a:t>
              </a:r>
              <a:r>
                <a:rPr lang="en-US" sz="2000" dirty="0" err="1" smtClean="0">
                  <a:latin typeface="Courier New" charset="0"/>
                </a:rPr>
                <a:t>ValueType</a:t>
              </a:r>
              <a:r>
                <a:rPr lang="en-US" sz="2400" b="0" dirty="0" smtClean="0"/>
                <a:t> </a:t>
              </a:r>
              <a:r>
                <a:rPr lang="en-US" sz="2400" b="0" dirty="0"/>
                <a:t>placeholder for the generic type, as in</a:t>
              </a:r>
            </a:p>
          </p:txBody>
        </p:sp>
        <p:sp>
          <p:nvSpPr>
            <p:cNvPr id="1022984" name="Rectangle 8"/>
            <p:cNvSpPr>
              <a:spLocks noChangeArrowheads="1"/>
            </p:cNvSpPr>
            <p:nvPr/>
          </p:nvSpPr>
          <p:spPr bwMode="auto">
            <a:xfrm>
              <a:off x="817" y="3216"/>
              <a:ext cx="4368"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22985" name="Text Box 9"/>
            <p:cNvSpPr txBox="1">
              <a:spLocks noChangeArrowheads="1"/>
            </p:cNvSpPr>
            <p:nvPr/>
          </p:nvSpPr>
          <p:spPr bwMode="auto">
            <a:xfrm>
              <a:off x="865" y="3241"/>
              <a:ext cx="4224" cy="218"/>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sz="1800" dirty="0" err="1" smtClean="0">
                  <a:latin typeface="Courier New" charset="0"/>
                </a:rPr>
                <a:t>ValueType</a:t>
              </a:r>
              <a:r>
                <a:rPr lang="en-US" sz="1800" dirty="0" smtClean="0">
                  <a:latin typeface="Courier New" charset="0"/>
                </a:rPr>
                <a:t> *elements;</a:t>
              </a:r>
              <a:endParaRPr lang="en-US" dirty="0">
                <a:latin typeface="Courier New" charset="0"/>
              </a:endParaRPr>
            </a:p>
          </p:txBody>
        </p:sp>
        <p:sp>
          <p:nvSpPr>
            <p:cNvPr id="1022988" name="Rectangle 12"/>
            <p:cNvSpPr>
              <a:spLocks noChangeArrowheads="1"/>
            </p:cNvSpPr>
            <p:nvPr/>
          </p:nvSpPr>
          <p:spPr bwMode="auto">
            <a:xfrm>
              <a:off x="305" y="3520"/>
              <a:ext cx="5143" cy="27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or</a:t>
              </a:r>
            </a:p>
          </p:txBody>
        </p:sp>
        <p:sp>
          <p:nvSpPr>
            <p:cNvPr id="1022989" name="Rectangle 13"/>
            <p:cNvSpPr>
              <a:spLocks noChangeArrowheads="1"/>
            </p:cNvSpPr>
            <p:nvPr/>
          </p:nvSpPr>
          <p:spPr bwMode="auto">
            <a:xfrm>
              <a:off x="817" y="3840"/>
              <a:ext cx="4368"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22990" name="Text Box 14"/>
            <p:cNvSpPr txBox="1">
              <a:spLocks noChangeArrowheads="1"/>
            </p:cNvSpPr>
            <p:nvPr/>
          </p:nvSpPr>
          <p:spPr bwMode="auto">
            <a:xfrm>
              <a:off x="865" y="3865"/>
              <a:ext cx="4224" cy="218"/>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sz="1800" dirty="0">
                  <a:latin typeface="Courier New" charset="0"/>
                </a:rPr>
                <a:t>void</a:t>
              </a:r>
              <a:r>
                <a:rPr lang="en-US" sz="1800" dirty="0" smtClean="0">
                  <a:latin typeface="Courier New" charset="0"/>
                </a:rPr>
                <a:t> </a:t>
              </a:r>
              <a:r>
                <a:rPr lang="en-US" sz="1800" dirty="0" err="1" smtClean="0">
                  <a:latin typeface="Courier New" charset="0"/>
                </a:rPr>
                <a:t>push(ValueType</a:t>
              </a:r>
              <a:r>
                <a:rPr lang="en-US" sz="1800" dirty="0" smtClean="0">
                  <a:latin typeface="Courier New" charset="0"/>
                </a:rPr>
                <a:t> </a:t>
              </a:r>
              <a:r>
                <a:rPr lang="en-US" sz="1800" dirty="0">
                  <a:latin typeface="Courier New" charset="0"/>
                </a:rPr>
                <a:t>value);</a:t>
              </a:r>
              <a:endParaRPr lang="en-US" sz="2400" b="0" dirty="0">
                <a:solidFill>
                  <a:srgbClr val="000000"/>
                </a:solidFill>
                <a:latin typeface="Monaco"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229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Implementing the Template Class</a:t>
            </a:r>
          </a:p>
        </p:txBody>
      </p:sp>
      <p:sp>
        <p:nvSpPr>
          <p:cNvPr id="1025027" name="Rectangle 3"/>
          <p:cNvSpPr>
            <a:spLocks noChangeArrowheads="1"/>
          </p:cNvSpPr>
          <p:nvPr/>
        </p:nvSpPr>
        <p:spPr bwMode="auto">
          <a:xfrm>
            <a:off x="482600" y="1155700"/>
            <a:ext cx="8164513"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final change necessary to implement the template class is to add </a:t>
            </a:r>
            <a:r>
              <a:rPr lang="en-US" sz="2000" dirty="0">
                <a:latin typeface="Courier New" charset="0"/>
              </a:rPr>
              <a:t>template</a:t>
            </a:r>
            <a:r>
              <a:rPr lang="en-US" sz="2400" b="0" dirty="0" smtClean="0"/>
              <a:t> declarations to </a:t>
            </a:r>
            <a:r>
              <a:rPr lang="en-US" sz="2400" b="0" dirty="0"/>
              <a:t>every</a:t>
            </a:r>
            <a:r>
              <a:rPr lang="en-US" sz="2400" b="0" dirty="0" smtClean="0"/>
              <a:t> method body, </a:t>
            </a:r>
            <a:r>
              <a:rPr lang="en-US" sz="2400" b="0" dirty="0"/>
              <a:t>as in the following updated version of the constructor:</a:t>
            </a:r>
          </a:p>
        </p:txBody>
      </p:sp>
      <p:sp>
        <p:nvSpPr>
          <p:cNvPr id="1025028" name="Rectangle 4"/>
          <p:cNvSpPr>
            <a:spLocks noChangeArrowheads="1"/>
          </p:cNvSpPr>
          <p:nvPr/>
        </p:nvSpPr>
        <p:spPr bwMode="auto">
          <a:xfrm>
            <a:off x="1295400" y="2298700"/>
            <a:ext cx="6934200" cy="17399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25029" name="Text Box 5"/>
          <p:cNvSpPr txBox="1">
            <a:spLocks noChangeArrowheads="1"/>
          </p:cNvSpPr>
          <p:nvPr/>
        </p:nvSpPr>
        <p:spPr bwMode="auto">
          <a:xfrm>
            <a:off x="1371600" y="2374900"/>
            <a:ext cx="6705600" cy="1577975"/>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sz="1800" dirty="0">
                <a:latin typeface="Courier New" charset="0"/>
              </a:rPr>
              <a:t>template &lt;</a:t>
            </a:r>
            <a:r>
              <a:rPr lang="en-US" sz="1800" dirty="0" err="1">
                <a:latin typeface="Courier New" charset="0"/>
              </a:rPr>
              <a:t>typename</a:t>
            </a:r>
            <a:r>
              <a:rPr lang="en-US" sz="1800" dirty="0" smtClean="0">
                <a:latin typeface="Courier New" charset="0"/>
              </a:rPr>
              <a:t> </a:t>
            </a:r>
            <a:r>
              <a:rPr lang="en-US" sz="1800" dirty="0" err="1" smtClean="0">
                <a:latin typeface="Courier New" charset="0"/>
              </a:rPr>
              <a:t>ValueType</a:t>
            </a:r>
            <a:r>
              <a:rPr lang="en-US" sz="1800" dirty="0" smtClean="0">
                <a:latin typeface="Courier New" charset="0"/>
              </a:rPr>
              <a:t>&gt;</a:t>
            </a:r>
          </a:p>
          <a:p>
            <a:pPr algn="l">
              <a:lnSpc>
                <a:spcPct val="90000"/>
              </a:lnSpc>
            </a:pPr>
            <a:r>
              <a:rPr lang="en-US" sz="1800" dirty="0" smtClean="0">
                <a:latin typeface="Courier New" charset="0"/>
              </a:rPr>
              <a:t>Stack&lt;</a:t>
            </a:r>
            <a:r>
              <a:rPr lang="en-US" sz="1800" dirty="0" err="1" smtClean="0">
                <a:latin typeface="Courier New" charset="0"/>
              </a:rPr>
              <a:t>ValueType</a:t>
            </a:r>
            <a:r>
              <a:rPr lang="en-US" sz="1800" dirty="0" smtClean="0">
                <a:latin typeface="Courier New" charset="0"/>
              </a:rPr>
              <a:t>&gt;</a:t>
            </a:r>
            <a:r>
              <a:rPr lang="en-US" sz="1800" dirty="0">
                <a:latin typeface="Courier New" charset="0"/>
              </a:rPr>
              <a:t>:</a:t>
            </a:r>
            <a:r>
              <a:rPr lang="en-US" sz="1800" dirty="0" smtClean="0">
                <a:latin typeface="Courier New" charset="0"/>
              </a:rPr>
              <a:t>:Stack(</a:t>
            </a:r>
            <a:r>
              <a:rPr lang="en-US" sz="1800" dirty="0">
                <a:latin typeface="Courier New" charset="0"/>
              </a:rPr>
              <a:t>) {</a:t>
            </a:r>
          </a:p>
          <a:p>
            <a:pPr algn="l">
              <a:lnSpc>
                <a:spcPct val="90000"/>
              </a:lnSpc>
            </a:pPr>
            <a:r>
              <a:rPr lang="en-US" sz="1800" dirty="0">
                <a:latin typeface="Courier New" charset="0"/>
              </a:rPr>
              <a:t>    capacity = INITIAL_CAPACITY;</a:t>
            </a:r>
          </a:p>
          <a:p>
            <a:pPr algn="l">
              <a:lnSpc>
                <a:spcPct val="90000"/>
              </a:lnSpc>
            </a:pPr>
            <a:r>
              <a:rPr lang="en-US" sz="1800" dirty="0">
                <a:latin typeface="Courier New" charset="0"/>
              </a:rPr>
              <a:t>    count = 0;</a:t>
            </a:r>
          </a:p>
          <a:p>
            <a:pPr algn="l">
              <a:lnSpc>
                <a:spcPct val="90000"/>
              </a:lnSpc>
            </a:pPr>
            <a:r>
              <a:rPr lang="en-US" sz="1800" dirty="0">
                <a:latin typeface="Courier New" charset="0"/>
              </a:rPr>
              <a:t>   </a:t>
            </a:r>
            <a:r>
              <a:rPr lang="en-US" sz="1800" dirty="0" smtClean="0">
                <a:latin typeface="Courier New" charset="0"/>
              </a:rPr>
              <a:t> elements = </a:t>
            </a:r>
            <a:r>
              <a:rPr lang="en-US" sz="1800" dirty="0">
                <a:latin typeface="Courier New" charset="0"/>
              </a:rPr>
              <a:t>new</a:t>
            </a:r>
            <a:r>
              <a:rPr lang="en-US" sz="1800" dirty="0" smtClean="0">
                <a:latin typeface="Courier New" charset="0"/>
              </a:rPr>
              <a:t> </a:t>
            </a:r>
            <a:r>
              <a:rPr lang="en-US" sz="1800" dirty="0" err="1" smtClean="0">
                <a:latin typeface="Courier New" charset="0"/>
              </a:rPr>
              <a:t>ValueType[</a:t>
            </a:r>
            <a:r>
              <a:rPr lang="en-US" sz="1800" dirty="0" err="1">
                <a:latin typeface="Courier New" charset="0"/>
              </a:rPr>
              <a:t>capacity</a:t>
            </a:r>
            <a:r>
              <a:rPr lang="en-US" sz="1800" dirty="0">
                <a:latin typeface="Courier New" charset="0"/>
              </a:rPr>
              <a:t>];</a:t>
            </a:r>
          </a:p>
          <a:p>
            <a:pPr algn="l">
              <a:lnSpc>
                <a:spcPct val="90000"/>
              </a:lnSpc>
            </a:pPr>
            <a:r>
              <a:rPr lang="en-US" sz="1800" dirty="0">
                <a:latin typeface="Courier New" charset="0"/>
              </a:rPr>
              <a:t>}</a:t>
            </a:r>
          </a:p>
        </p:txBody>
      </p:sp>
      <p:sp>
        <p:nvSpPr>
          <p:cNvPr id="1025030" name="Rectangle 6"/>
          <p:cNvSpPr>
            <a:spLocks noChangeArrowheads="1"/>
          </p:cNvSpPr>
          <p:nvPr/>
        </p:nvSpPr>
        <p:spPr bwMode="auto">
          <a:xfrm>
            <a:off x="482600" y="4203700"/>
            <a:ext cx="8164513" cy="1739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Because of the restrictions that C++ imposes on template types, the implementations </a:t>
            </a:r>
            <a:r>
              <a:rPr lang="en-US" sz="2400" b="0" dirty="0"/>
              <a:t>of the methods need to be included as part of the</a:t>
            </a:r>
            <a:r>
              <a:rPr lang="en-US" sz="2400" b="0" dirty="0" smtClean="0"/>
              <a:t> </a:t>
            </a:r>
            <a:r>
              <a:rPr lang="en-US" sz="2000" dirty="0" err="1" smtClean="0">
                <a:latin typeface="Courier New" charset="0"/>
              </a:rPr>
              <a:t>stack.h</a:t>
            </a:r>
            <a:r>
              <a:rPr lang="en-US" sz="2400" b="0" dirty="0" smtClean="0"/>
              <a:t> header.</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50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30" grpId="0" build="p"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Assignment and Copy Constructors</a:t>
            </a:r>
          </a:p>
        </p:txBody>
      </p:sp>
      <p:sp>
        <p:nvSpPr>
          <p:cNvPr id="1035267" name="Rectangle 3"/>
          <p:cNvSpPr>
            <a:spLocks noChangeArrowheads="1"/>
          </p:cNvSpPr>
          <p:nvPr/>
        </p:nvSpPr>
        <p:spPr bwMode="auto">
          <a:xfrm>
            <a:off x="482600" y="1155700"/>
            <a:ext cx="8164513" cy="524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There is one remaining issue about creating new abstract classes that is extremely important in practice, which is how such objects behave if you copy them using assignment or by passing them by value to parameters in methods.</a:t>
            </a:r>
            <a:endParaRPr lang="en-US" sz="2400" b="0" dirty="0" smtClean="0"/>
          </a:p>
          <a:p>
            <a:pPr marL="342900" indent="-342900" algn="just">
              <a:lnSpc>
                <a:spcPct val="85000"/>
              </a:lnSpc>
              <a:spcAft>
                <a:spcPct val="50000"/>
              </a:spcAft>
              <a:buFontTx/>
              <a:buChar char="•"/>
            </a:pPr>
            <a:r>
              <a:rPr lang="en-US" sz="2400" b="0" dirty="0" smtClean="0"/>
              <a:t>The </a:t>
            </a:r>
            <a:r>
              <a:rPr lang="en-US" sz="2400" b="0" dirty="0"/>
              <a:t>crux of the problem is that copying an abstract data object typically needs to copy the underlying data and not just the fields directly accessible in the object.  Unfortunately, the default interpretation in C++ is to copy only the top-level fields, which can lead to serious errors</a:t>
            </a:r>
            <a:r>
              <a:rPr lang="en-US" sz="2400" b="0" dirty="0" smtClean="0"/>
              <a:t>.</a:t>
            </a:r>
          </a:p>
          <a:p>
            <a:pPr marL="342900" indent="-342900" algn="just">
              <a:lnSpc>
                <a:spcPct val="85000"/>
              </a:lnSpc>
              <a:spcAft>
                <a:spcPct val="50000"/>
              </a:spcAft>
              <a:buFontTx/>
              <a:buChar char="•"/>
            </a:pPr>
            <a:r>
              <a:rPr lang="en-US" sz="2400" b="0" dirty="0" smtClean="0"/>
              <a:t>Even though the text includes an extensive discussion of the issues surrounding assignment and copy constructors, we won’t hold you responsible for these topics </a:t>
            </a:r>
            <a:r>
              <a:rPr lang="en-US" sz="2400" b="0" smtClean="0"/>
              <a:t>on the exams.  </a:t>
            </a:r>
            <a:r>
              <a:rPr lang="en-US" sz="2400" b="0" dirty="0" smtClean="0"/>
              <a:t>If, however, you are applying for a job that requires you to use   C++, you absolutely need to review this material.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35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352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267" grpId="0" build="p"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22987</TotalTime>
  <Words>1270</Words>
  <Application>Microsoft Macintosh PowerPoint</Application>
  <PresentationFormat>On-screen Show (4:3)</PresentationFormat>
  <Paragraphs>147</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Blank Presentation</vt:lpstr>
      <vt:lpstr>Template Structures</vt:lpstr>
      <vt:lpstr>In Memoriam</vt:lpstr>
      <vt:lpstr>Templates</vt:lpstr>
      <vt:lpstr>Templates in Functions</vt:lpstr>
      <vt:lpstr>Exercise: Rewrite sort as a Template</vt:lpstr>
      <vt:lpstr>Templates in Class Definitions</vt:lpstr>
      <vt:lpstr>A Template Version of the Stack Class</vt:lpstr>
      <vt:lpstr>Implementing the Template Class</vt:lpstr>
      <vt:lpstr>Assignment and Copy Constructors</vt:lpstr>
      <vt:lpstr>Shallow vs. Deep Copying</vt:lpstr>
      <vt:lpstr>Implementing Deep Copy Semantics</vt:lpstr>
      <vt:lpstr>Code to Implement Deep Copying</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250</cp:revision>
  <dcterms:created xsi:type="dcterms:W3CDTF">2015-02-09T21:47:05Z</dcterms:created>
  <dcterms:modified xsi:type="dcterms:W3CDTF">2015-02-10T00:49:18Z</dcterms:modified>
</cp:coreProperties>
</file>