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Default Extension="gif" ContentType="image/gif"/>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1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19"/>
  </p:notesMasterIdLst>
  <p:sldIdLst>
    <p:sldId id="441" r:id="rId2"/>
    <p:sldId id="458" r:id="rId3"/>
    <p:sldId id="490" r:id="rId4"/>
    <p:sldId id="491" r:id="rId5"/>
    <p:sldId id="497" r:id="rId6"/>
    <p:sldId id="442" r:id="rId7"/>
    <p:sldId id="478" r:id="rId8"/>
    <p:sldId id="479" r:id="rId9"/>
    <p:sldId id="489" r:id="rId10"/>
    <p:sldId id="472" r:id="rId11"/>
    <p:sldId id="496" r:id="rId12"/>
    <p:sldId id="473" r:id="rId13"/>
    <p:sldId id="474" r:id="rId14"/>
    <p:sldId id="477" r:id="rId15"/>
    <p:sldId id="475" r:id="rId16"/>
    <p:sldId id="488" r:id="rId17"/>
    <p:sldId id="369" r:id="rId18"/>
  </p:sldIdLst>
  <p:sldSz cx="9144000" cy="6858000" type="screen4x3"/>
  <p:notesSz cx="9144000" cy="6858000"/>
  <p:defaultTextStyle>
    <a:defPPr>
      <a:defRPr lang="en-US"/>
    </a:defPPr>
    <a:lvl1pPr algn="ctr"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ctr"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ctr"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ctr"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ctr"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CCCCC"/>
    <a:srgbClr val="000000"/>
    <a:srgbClr val="009900"/>
    <a:srgbClr val="66FF66"/>
    <a:srgbClr val="969696"/>
    <a:srgbClr val="FFFF66"/>
    <a:srgbClr val="FF0000"/>
    <a:srgbClr val="CCFFFF"/>
    <a:srgbClr val="FFFF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32787"/>
    <p:restoredTop sz="90929"/>
  </p:normalViewPr>
  <p:slideViewPr>
    <p:cSldViewPr>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interSettings" Target="printerSettings/printerSettings1.bin"/><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224137F7-9B29-254C-AB3A-641C613F24D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6D9883-C9F2-DD44-AABF-0B70E6076D12}"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6F8048-4584-5643-A393-36E8896DE440}" type="slidenum">
              <a:rPr lang="en-US"/>
              <a:pPr/>
              <a:t>10</a:t>
            </a:fld>
            <a:endParaRPr lang="en-US"/>
          </a:p>
        </p:txBody>
      </p:sp>
      <p:sp>
        <p:nvSpPr>
          <p:cNvPr id="9789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789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00202D-6FBD-EA46-A283-2BD807C3E1CC}" type="slidenum">
              <a:rPr lang="en-US"/>
              <a:pPr/>
              <a:t>11</a:t>
            </a:fld>
            <a:endParaRPr lang="en-US"/>
          </a:p>
        </p:txBody>
      </p:sp>
      <p:sp>
        <p:nvSpPr>
          <p:cNvPr id="997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97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909370-89B1-6542-8159-825764BD8BC7}" type="slidenum">
              <a:rPr lang="en-US"/>
              <a:pPr/>
              <a:t>12</a:t>
            </a:fld>
            <a:endParaRPr lang="en-US"/>
          </a:p>
        </p:txBody>
      </p:sp>
      <p:sp>
        <p:nvSpPr>
          <p:cNvPr id="9809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809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708F3E-B515-8648-B986-A23BB72E41CD}" type="slidenum">
              <a:rPr lang="en-US"/>
              <a:pPr/>
              <a:t>13</a:t>
            </a:fld>
            <a:endParaRPr lang="en-US"/>
          </a:p>
        </p:txBody>
      </p:sp>
      <p:sp>
        <p:nvSpPr>
          <p:cNvPr id="98304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8304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541EC5-E34C-D34B-8708-67BA81B417CA}" type="slidenum">
              <a:rPr lang="en-US"/>
              <a:pPr/>
              <a:t>14</a:t>
            </a:fld>
            <a:endParaRPr lang="en-US"/>
          </a:p>
        </p:txBody>
      </p:sp>
      <p:sp>
        <p:nvSpPr>
          <p:cNvPr id="9891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891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54418F-0B3E-C445-B690-0A636FD7FDC6}" type="slidenum">
              <a:rPr lang="en-US"/>
              <a:pPr/>
              <a:t>15</a:t>
            </a:fld>
            <a:endParaRPr lang="en-US"/>
          </a:p>
        </p:txBody>
      </p:sp>
      <p:sp>
        <p:nvSpPr>
          <p:cNvPr id="9850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850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08378D-F2E0-B949-BCD9-5D88D1FB5A4C}" type="slidenum">
              <a:rPr lang="en-US"/>
              <a:pPr/>
              <a:t>16</a:t>
            </a:fld>
            <a:endParaRPr lang="en-US"/>
          </a:p>
        </p:txBody>
      </p:sp>
      <p:sp>
        <p:nvSpPr>
          <p:cNvPr id="9482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482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AF24E7-AA31-A842-A500-E12A64E647B6}" type="slidenum">
              <a:rPr lang="en-US"/>
              <a:pPr/>
              <a:t>17</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59CF0E-9D5F-E641-8931-69233DA4B73F}" type="slidenum">
              <a:rPr lang="en-US"/>
              <a:pPr/>
              <a:t>2</a:t>
            </a:fld>
            <a:endParaRPr lang="en-US"/>
          </a:p>
        </p:txBody>
      </p:sp>
      <p:sp>
        <p:nvSpPr>
          <p:cNvPr id="9482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482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2BD33A-60C9-6940-90B2-B7E75493F062}" type="slidenum">
              <a:rPr lang="en-US"/>
              <a:pPr/>
              <a:t>3</a:t>
            </a:fld>
            <a:endParaRPr lang="en-US"/>
          </a:p>
        </p:txBody>
      </p:sp>
      <p:sp>
        <p:nvSpPr>
          <p:cNvPr id="6932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932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C5E50F-F0C3-BC4A-934B-5205F75D6524}" type="slidenum">
              <a:rPr lang="en-US"/>
              <a:pPr/>
              <a:t>4</a:t>
            </a:fld>
            <a:endParaRPr lang="en-US"/>
          </a:p>
        </p:txBody>
      </p:sp>
      <p:sp>
        <p:nvSpPr>
          <p:cNvPr id="7895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895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786BC6-C010-9F41-B3B4-358A7E3576DA}" type="slidenum">
              <a:rPr lang="en-US"/>
              <a:pPr/>
              <a:t>5</a:t>
            </a:fld>
            <a:endParaRPr lang="en-US"/>
          </a:p>
        </p:txBody>
      </p:sp>
      <p:sp>
        <p:nvSpPr>
          <p:cNvPr id="7956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956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907D18-6A96-1143-860F-51390C30D674}" type="slidenum">
              <a:rPr lang="en-US"/>
              <a:pPr/>
              <a:t>6</a:t>
            </a:fld>
            <a:endParaRPr lang="en-US"/>
          </a:p>
        </p:txBody>
      </p:sp>
      <p:sp>
        <p:nvSpPr>
          <p:cNvPr id="90112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0112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8DB39D-E42E-C84D-A4C6-2D95FD42EA42}" type="slidenum">
              <a:rPr lang="en-US"/>
              <a:pPr/>
              <a:t>7</a:t>
            </a:fld>
            <a:endParaRPr lang="en-US"/>
          </a:p>
        </p:txBody>
      </p:sp>
      <p:sp>
        <p:nvSpPr>
          <p:cNvPr id="99123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9123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EE75EE-DC4B-6947-AF54-BCCF16A664A8}" type="slidenum">
              <a:rPr lang="en-US"/>
              <a:pPr/>
              <a:t>8</a:t>
            </a:fld>
            <a:endParaRPr lang="en-US"/>
          </a:p>
        </p:txBody>
      </p:sp>
      <p:sp>
        <p:nvSpPr>
          <p:cNvPr id="99328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9328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DCE32B-E9C1-2C48-AD84-AC9FCB33FD4F}" type="slidenum">
              <a:rPr lang="en-US"/>
              <a:pPr/>
              <a:t>9</a:t>
            </a:fld>
            <a:endParaRPr lang="en-US"/>
          </a:p>
        </p:txBody>
      </p:sp>
      <p:sp>
        <p:nvSpPr>
          <p:cNvPr id="94413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4413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EC78AF6B-1D32-454C-ADEC-B3CC9B29231F}"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9BC4967B-9DC2-1D4F-A4E3-3D5DCCEF83D3}"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6EC9EA31-85E3-FA40-A0ED-F1CAF61AC929}"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7D791E53-ECCE-D349-A032-24E10B940AE7}"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EE1C0674-E05A-7949-9121-CE66F2478AB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E878C55B-5F0A-154B-A3A0-6712EF4D195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4B11D16B-5733-214A-8C6F-7D514790FE9F}"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21DDE575-186D-714C-8407-BD0189D6F81C}"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1FA56F7E-8859-E641-BDEB-9C0D6772A192}"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79C393A7-7C5B-E948-8A22-CAF3F7E6E8C7}"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EB0A528E-002A-AC45-9632-F00DEB0ADF7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19877394-CC30-F745-A1DB-03548AEB222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5C12.%20Simple%20Stack%20Class%5C%5Bppt%5D%5CSimpleStackClass.ppt%23482,2,Exercise:%20Define%20a%20Stack%20of%20Character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5C12.%20Simple%20Stack%20Class%5C%5Bppt%5D%5CSimpleStackClass.ppt%23482,2,Exercise:%20Define%20a%20Stack%20of%20Character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hyperlink" Target="%5C12.%20Simple%20Stack%20Class%5C%5Bppt%5D%5CSimpleStackClass.ppt%23482,2,Exercise:%20Define%20a%20Stack%20of%20Characters" TargetMode="External"/><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hyperlink" Target="%5C12.%20Simple%20Stack%20Class%5C%5Bppt%5D%5CSimpleStackClass.ppt%23482,2,Exercise:%20Define%20a%20Stack%20of%20Characters" TargetMode="External"/><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smtClean="0">
                <a:solidFill>
                  <a:srgbClr val="FF0000"/>
                </a:solidFill>
              </a:rPr>
              <a:t>Linked Lists</a:t>
            </a:r>
            <a:endParaRPr lang="en-US" sz="6000" dirty="0">
              <a:solidFill>
                <a:srgbClr val="FF0000"/>
              </a:solidFill>
            </a:endParaRP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3200" b="0" dirty="0"/>
              <a:t>Eric Roberts</a:t>
            </a:r>
          </a:p>
          <a:p>
            <a:pPr>
              <a:lnSpc>
                <a:spcPct val="85000"/>
              </a:lnSpc>
            </a:pPr>
            <a:r>
              <a:rPr lang="en-US" sz="3200" b="0" dirty="0"/>
              <a:t>CS 106B</a:t>
            </a:r>
            <a:endParaRPr lang="en-US" sz="3200" b="0" dirty="0" smtClean="0"/>
          </a:p>
          <a:p>
            <a:pPr>
              <a:lnSpc>
                <a:spcPct val="85000"/>
              </a:lnSpc>
            </a:pPr>
            <a:r>
              <a:rPr lang="en-US" sz="3200" b="0" dirty="0" smtClean="0"/>
              <a:t>February</a:t>
            </a:r>
            <a:r>
              <a:rPr lang="en-US" sz="3200" b="0" dirty="0" smtClean="0"/>
              <a:t> 6, 2015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792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977923" name="Text Box 3"/>
          <p:cNvSpPr txBox="1">
            <a:spLocks noChangeArrowheads="1"/>
          </p:cNvSpPr>
          <p:nvPr/>
        </p:nvSpPr>
        <p:spPr bwMode="auto">
          <a:xfrm>
            <a:off x="342900" y="1193800"/>
            <a:ext cx="8440738" cy="5472780"/>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smtClean="0">
                <a:solidFill>
                  <a:srgbClr val="0000FF"/>
                </a:solidFill>
                <a:latin typeface="Courier New" charset="0"/>
              </a:rPr>
              <a:t>/*</a:t>
            </a:r>
          </a:p>
          <a:p>
            <a:pPr algn="l">
              <a:lnSpc>
                <a:spcPct val="90000"/>
              </a:lnSpc>
            </a:pPr>
            <a:r>
              <a:rPr lang="en-US" dirty="0" smtClean="0">
                <a:solidFill>
                  <a:srgbClr val="0000FF"/>
                </a:solidFill>
                <a:latin typeface="Courier New" charset="0"/>
              </a:rPr>
              <a:t> * Implementation notes</a:t>
            </a:r>
          </a:p>
          <a:p>
            <a:pPr algn="l">
              <a:lnSpc>
                <a:spcPct val="90000"/>
              </a:lnSpc>
            </a:pPr>
            <a:r>
              <a:rPr lang="en-US" dirty="0" smtClean="0">
                <a:solidFill>
                  <a:srgbClr val="0000FF"/>
                </a:solidFill>
                <a:latin typeface="Courier New" charset="0"/>
              </a:rPr>
              <a:t> * --------------------</a:t>
            </a:r>
          </a:p>
          <a:p>
            <a:pPr algn="l"/>
            <a:r>
              <a:rPr lang="en-US" dirty="0" smtClean="0">
                <a:solidFill>
                  <a:srgbClr val="0000FF"/>
                </a:solidFill>
                <a:latin typeface="Courier New"/>
                <a:cs typeface="Courier New"/>
              </a:rPr>
              <a:t> * In the linked-list implementation of the buffer, the characters in the</a:t>
            </a:r>
          </a:p>
          <a:p>
            <a:pPr algn="l"/>
            <a:r>
              <a:rPr lang="en-US" dirty="0" smtClean="0">
                <a:solidFill>
                  <a:srgbClr val="0000FF"/>
                </a:solidFill>
                <a:latin typeface="Courier New"/>
                <a:cs typeface="Courier New"/>
              </a:rPr>
              <a:t> * buffer are stored in a list of Cell structures, each of which contains</a:t>
            </a:r>
          </a:p>
          <a:p>
            <a:pPr algn="l"/>
            <a:r>
              <a:rPr lang="en-US" dirty="0" smtClean="0">
                <a:solidFill>
                  <a:srgbClr val="0000FF"/>
                </a:solidFill>
                <a:latin typeface="Courier New"/>
                <a:cs typeface="Courier New"/>
              </a:rPr>
              <a:t> * a character and a pointer to the next cell in the chain.  To simplify</a:t>
            </a:r>
          </a:p>
          <a:p>
            <a:pPr algn="l"/>
            <a:r>
              <a:rPr lang="en-US" dirty="0" smtClean="0">
                <a:solidFill>
                  <a:srgbClr val="0000FF"/>
                </a:solidFill>
                <a:latin typeface="Courier New"/>
                <a:cs typeface="Courier New"/>
              </a:rPr>
              <a:t> * the code used to maintain the cursor, this implementation adds an extra</a:t>
            </a:r>
          </a:p>
          <a:p>
            <a:pPr algn="l"/>
            <a:r>
              <a:rPr lang="en-US" dirty="0" smtClean="0">
                <a:solidFill>
                  <a:srgbClr val="0000FF"/>
                </a:solidFill>
                <a:latin typeface="Courier New"/>
                <a:cs typeface="Courier New"/>
              </a:rPr>
              <a:t> * "dummy" cell at the beginning of the list.  The following diagram shows</a:t>
            </a:r>
          </a:p>
          <a:p>
            <a:pPr algn="l"/>
            <a:r>
              <a:rPr lang="en-US" dirty="0" smtClean="0">
                <a:solidFill>
                  <a:srgbClr val="0000FF"/>
                </a:solidFill>
                <a:latin typeface="Courier New"/>
                <a:cs typeface="Courier New"/>
              </a:rPr>
              <a:t> * a buffer containing "ABC" with the cursor at the beginning:</a:t>
            </a:r>
          </a:p>
          <a:p>
            <a:pPr algn="l"/>
            <a:r>
              <a:rPr lang="en-US" dirty="0" smtClean="0">
                <a:solidFill>
                  <a:srgbClr val="0000FF"/>
                </a:solidFill>
                <a:latin typeface="Courier New"/>
                <a:cs typeface="Courier New"/>
              </a:rPr>
              <a:t> *</a:t>
            </a:r>
          </a:p>
          <a:p>
            <a:pPr algn="l"/>
            <a:r>
              <a:rPr lang="en-US" dirty="0" smtClean="0">
                <a:solidFill>
                  <a:srgbClr val="0000FF"/>
                </a:solidFill>
                <a:latin typeface="Courier New"/>
                <a:cs typeface="Courier New"/>
              </a:rPr>
              <a:t> *        +-----+      +-----+      +-----+      +-----+      +-----+</a:t>
            </a:r>
          </a:p>
          <a:p>
            <a:pPr algn="l"/>
            <a:r>
              <a:rPr lang="en-US" dirty="0" smtClean="0">
                <a:solidFill>
                  <a:srgbClr val="0000FF"/>
                </a:solidFill>
                <a:latin typeface="Courier New"/>
                <a:cs typeface="Courier New"/>
              </a:rPr>
              <a:t> *  start |  </a:t>
            </a:r>
            <a:r>
              <a:rPr lang="en-US" dirty="0" err="1" smtClean="0">
                <a:solidFill>
                  <a:srgbClr val="0000FF"/>
                </a:solidFill>
                <a:latin typeface="Courier New"/>
                <a:cs typeface="Courier New"/>
              </a:rPr>
              <a:t>o</a:t>
            </a:r>
            <a:r>
              <a:rPr lang="en-US" dirty="0" smtClean="0">
                <a:solidFill>
                  <a:srgbClr val="0000FF"/>
                </a:solidFill>
                <a:latin typeface="Courier New"/>
                <a:cs typeface="Courier New"/>
              </a:rPr>
              <a:t>--+---==&gt;|     |   --&gt;|  A  |   --&gt;|  B  |   --&gt;|  C  |</a:t>
            </a:r>
          </a:p>
          <a:p>
            <a:pPr algn="l"/>
            <a:r>
              <a:rPr lang="en-US" dirty="0" smtClean="0">
                <a:solidFill>
                  <a:srgbClr val="0000FF"/>
                </a:solidFill>
                <a:latin typeface="Courier New"/>
                <a:cs typeface="Courier New"/>
              </a:rPr>
              <a:t> *        +-----+  /   +-----+  /   +-----+  /   +-----+  /   +-----+</a:t>
            </a:r>
          </a:p>
          <a:p>
            <a:pPr algn="l"/>
            <a:r>
              <a:rPr lang="en-US" dirty="0" smtClean="0">
                <a:solidFill>
                  <a:srgbClr val="0000FF"/>
                </a:solidFill>
                <a:latin typeface="Courier New"/>
                <a:cs typeface="Courier New"/>
              </a:rPr>
              <a:t> * cursor |  </a:t>
            </a:r>
            <a:r>
              <a:rPr lang="en-US" dirty="0" err="1" smtClean="0">
                <a:solidFill>
                  <a:srgbClr val="0000FF"/>
                </a:solidFill>
                <a:latin typeface="Courier New"/>
                <a:cs typeface="Courier New"/>
              </a:rPr>
              <a:t>o</a:t>
            </a:r>
            <a:r>
              <a:rPr lang="en-US" dirty="0" smtClean="0">
                <a:solidFill>
                  <a:srgbClr val="0000FF"/>
                </a:solidFill>
                <a:latin typeface="Courier New"/>
                <a:cs typeface="Courier New"/>
              </a:rPr>
              <a:t>--+--    |  </a:t>
            </a:r>
            <a:r>
              <a:rPr lang="en-US" dirty="0" err="1" smtClean="0">
                <a:solidFill>
                  <a:srgbClr val="0000FF"/>
                </a:solidFill>
                <a:latin typeface="Courier New"/>
                <a:cs typeface="Courier New"/>
              </a:rPr>
              <a:t>o</a:t>
            </a:r>
            <a:r>
              <a:rPr lang="en-US" dirty="0" smtClean="0">
                <a:solidFill>
                  <a:srgbClr val="0000FF"/>
                </a:solidFill>
                <a:latin typeface="Courier New"/>
                <a:cs typeface="Courier New"/>
              </a:rPr>
              <a:t>--+--    |  </a:t>
            </a:r>
            <a:r>
              <a:rPr lang="en-US" dirty="0" err="1" smtClean="0">
                <a:solidFill>
                  <a:srgbClr val="0000FF"/>
                </a:solidFill>
                <a:latin typeface="Courier New"/>
                <a:cs typeface="Courier New"/>
              </a:rPr>
              <a:t>o</a:t>
            </a:r>
            <a:r>
              <a:rPr lang="en-US" dirty="0" smtClean="0">
                <a:solidFill>
                  <a:srgbClr val="0000FF"/>
                </a:solidFill>
                <a:latin typeface="Courier New"/>
                <a:cs typeface="Courier New"/>
              </a:rPr>
              <a:t>--+--    |  </a:t>
            </a:r>
            <a:r>
              <a:rPr lang="en-US" dirty="0" err="1" smtClean="0">
                <a:solidFill>
                  <a:srgbClr val="0000FF"/>
                </a:solidFill>
                <a:latin typeface="Courier New"/>
                <a:cs typeface="Courier New"/>
              </a:rPr>
              <a:t>o</a:t>
            </a:r>
            <a:r>
              <a:rPr lang="en-US" dirty="0" smtClean="0">
                <a:solidFill>
                  <a:srgbClr val="0000FF"/>
                </a:solidFill>
                <a:latin typeface="Courier New"/>
                <a:cs typeface="Courier New"/>
              </a:rPr>
              <a:t>--+--    |  /  |</a:t>
            </a:r>
          </a:p>
          <a:p>
            <a:pPr algn="l"/>
            <a:r>
              <a:rPr lang="en-US" dirty="0" smtClean="0">
                <a:solidFill>
                  <a:srgbClr val="0000FF"/>
                </a:solidFill>
                <a:latin typeface="Courier New"/>
                <a:cs typeface="Courier New"/>
              </a:rPr>
              <a:t> *        +-----+      +-----+      +-----+      +-----+      +-----+</a:t>
            </a:r>
          </a:p>
          <a:p>
            <a:pPr algn="l"/>
            <a:r>
              <a:rPr lang="en-US" dirty="0" smtClean="0">
                <a:solidFill>
                  <a:srgbClr val="0000FF"/>
                </a:solidFill>
                <a:latin typeface="Courier New"/>
                <a:cs typeface="Courier New"/>
              </a:rPr>
              <a:t> */</a:t>
            </a:r>
          </a:p>
          <a:p>
            <a:pPr algn="l">
              <a:lnSpc>
                <a:spcPct val="90000"/>
              </a:lnSpc>
            </a:pPr>
            <a:endParaRPr lang="en-US" sz="1050" dirty="0" smtClean="0">
              <a:latin typeface="Courier New" charset="0"/>
            </a:endParaRPr>
          </a:p>
          <a:p>
            <a:pPr algn="l">
              <a:lnSpc>
                <a:spcPct val="90000"/>
              </a:lnSpc>
            </a:pPr>
            <a:r>
              <a:rPr lang="en-US" dirty="0" smtClean="0">
                <a:latin typeface="Courier New" charset="0"/>
              </a:rPr>
              <a:t>   </a:t>
            </a:r>
            <a:r>
              <a:rPr lang="en-US" dirty="0" err="1" smtClean="0">
                <a:latin typeface="Courier New" charset="0"/>
              </a:rPr>
              <a:t>struct</a:t>
            </a:r>
            <a:r>
              <a:rPr lang="en-US" dirty="0" smtClean="0">
                <a:latin typeface="Courier New" charset="0"/>
              </a:rPr>
              <a:t> Cell </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char </a:t>
            </a:r>
            <a:r>
              <a:rPr lang="en-US" dirty="0" err="1">
                <a:latin typeface="Courier New" charset="0"/>
              </a:rPr>
              <a:t>ch</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Cell </a:t>
            </a:r>
            <a:r>
              <a:rPr lang="en-US" dirty="0">
                <a:latin typeface="Courier New" charset="0"/>
              </a:rPr>
              <a:t>*link;</a:t>
            </a:r>
            <a:endParaRPr lang="en-US" dirty="0" smtClean="0">
              <a:latin typeface="Courier New" charset="0"/>
            </a:endParaRPr>
          </a:p>
          <a:p>
            <a:pPr algn="l">
              <a:lnSpc>
                <a:spcPct val="90000"/>
              </a:lnSpc>
            </a:pPr>
            <a:r>
              <a:rPr lang="en-US" dirty="0" smtClean="0">
                <a:latin typeface="Courier New" charset="0"/>
              </a:rPr>
              <a:t>   }</a:t>
            </a: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solidFill>
                  <a:srgbClr val="0000FF"/>
                </a:solidFill>
                <a:latin typeface="Courier New" charset="0"/>
              </a:rPr>
              <a:t>/* Data fields required for the linked-list representation */</a:t>
            </a:r>
          </a:p>
          <a:p>
            <a:pPr algn="l">
              <a:lnSpc>
                <a:spcPct val="90000"/>
              </a:lnSpc>
            </a:pPr>
            <a:endParaRPr lang="en-US" sz="900" dirty="0" smtClean="0">
              <a:latin typeface="Courier New" charset="0"/>
            </a:endParaRPr>
          </a:p>
          <a:p>
            <a:pPr algn="l">
              <a:lnSpc>
                <a:spcPct val="90000"/>
              </a:lnSpc>
            </a:pPr>
            <a:r>
              <a:rPr lang="en-US" dirty="0" smtClean="0">
                <a:latin typeface="Courier New" charset="0"/>
              </a:rPr>
              <a:t>   Cell </a:t>
            </a:r>
            <a:r>
              <a:rPr lang="en-US" dirty="0">
                <a:latin typeface="Courier New" charset="0"/>
              </a:rPr>
              <a:t>*start;         </a:t>
            </a:r>
            <a:r>
              <a:rPr lang="en-US" dirty="0">
                <a:solidFill>
                  <a:srgbClr val="0000FF"/>
                </a:solidFill>
                <a:latin typeface="Courier New" charset="0"/>
              </a:rPr>
              <a:t>/* Pointer to the dummy cell      */</a:t>
            </a:r>
            <a:endParaRPr lang="en-US" dirty="0" smtClean="0">
              <a:latin typeface="Courier New" charset="0"/>
            </a:endParaRPr>
          </a:p>
          <a:p>
            <a:pPr algn="l">
              <a:lnSpc>
                <a:spcPct val="90000"/>
              </a:lnSpc>
            </a:pPr>
            <a:r>
              <a:rPr lang="en-US" dirty="0" smtClean="0">
                <a:latin typeface="Courier New" charset="0"/>
              </a:rPr>
              <a:t>   Cell </a:t>
            </a:r>
            <a:r>
              <a:rPr lang="en-US" dirty="0">
                <a:latin typeface="Courier New" charset="0"/>
              </a:rPr>
              <a:t>*cursor;        </a:t>
            </a:r>
            <a:r>
              <a:rPr lang="en-US" dirty="0">
                <a:solidFill>
                  <a:srgbClr val="0000FF"/>
                </a:solidFill>
                <a:latin typeface="Courier New" charset="0"/>
              </a:rPr>
              <a:t>/* Pointer to cell before cursor  */</a:t>
            </a:r>
            <a:endParaRPr lang="en-US" dirty="0">
              <a:latin typeface="Courier New" charset="0"/>
            </a:endParaRPr>
          </a:p>
          <a:p>
            <a:pPr algn="l">
              <a:lnSpc>
                <a:spcPct val="90000"/>
              </a:lnSpc>
            </a:pPr>
            <a:endParaRPr lang="en-US" dirty="0">
              <a:latin typeface="Courier New" charset="0"/>
            </a:endParaRPr>
          </a:p>
        </p:txBody>
      </p:sp>
      <p:sp>
        <p:nvSpPr>
          <p:cNvPr id="977924"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77925"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77926" name="Rectangle 6"/>
          <p:cNvSpPr>
            <a:spLocks noGrp="1" noChangeArrowheads="1"/>
          </p:cNvSpPr>
          <p:nvPr>
            <p:ph type="title"/>
          </p:nvPr>
        </p:nvSpPr>
        <p:spPr>
          <a:xfrm>
            <a:off x="0" y="76200"/>
            <a:ext cx="9144000" cy="1143000"/>
          </a:xfrm>
          <a:noFill/>
          <a:ln/>
        </p:spPr>
        <p:txBody>
          <a:bodyPr/>
          <a:lstStyle/>
          <a:p>
            <a:r>
              <a:rPr lang="en-US" sz="4000">
                <a:solidFill>
                  <a:srgbClr val="FF0000"/>
                </a:solidFill>
              </a:rPr>
              <a:t>List-Based Private Data for Buffer</a:t>
            </a:r>
          </a:p>
        </p:txBody>
      </p:sp>
      <p:sp>
        <p:nvSpPr>
          <p:cNvPr id="977927"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6358" name="Rectangle 6"/>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List Editor Simulation</a:t>
            </a:r>
            <a:endParaRPr lang="en-US" sz="4000" dirty="0">
              <a:solidFill>
                <a:srgbClr val="FF0000"/>
              </a:solidFill>
            </a:endParaRPr>
          </a:p>
        </p:txBody>
      </p:sp>
      <p:pic>
        <p:nvPicPr>
          <p:cNvPr id="8" name="Picture 7" descr="Console-4.00.png"/>
          <p:cNvPicPr>
            <a:picLocks noChangeAspect="1"/>
          </p:cNvPicPr>
          <p:nvPr/>
        </p:nvPicPr>
        <p:blipFill>
          <a:blip r:embed="rId3"/>
          <a:srcRect r="59900"/>
          <a:stretch>
            <a:fillRect/>
          </a:stretch>
        </p:blipFill>
        <p:spPr>
          <a:xfrm>
            <a:off x="381000" y="1143000"/>
            <a:ext cx="3060688" cy="3657600"/>
          </a:xfrm>
          <a:prstGeom prst="rect">
            <a:avLst/>
          </a:prstGeom>
        </p:spPr>
      </p:pic>
      <p:pic>
        <p:nvPicPr>
          <p:cNvPr id="9" name="Picture 8" descr="Console-4.00.png"/>
          <p:cNvPicPr>
            <a:picLocks noChangeAspect="1"/>
          </p:cNvPicPr>
          <p:nvPr/>
        </p:nvPicPr>
        <p:blipFill>
          <a:blip r:embed="rId3"/>
          <a:srcRect l="71880"/>
          <a:stretch>
            <a:fillRect/>
          </a:stretch>
        </p:blipFill>
        <p:spPr>
          <a:xfrm>
            <a:off x="2032005" y="1143000"/>
            <a:ext cx="2146300" cy="3657600"/>
          </a:xfrm>
          <a:prstGeom prst="rect">
            <a:avLst/>
          </a:prstGeom>
        </p:spPr>
      </p:pic>
      <p:sp>
        <p:nvSpPr>
          <p:cNvPr id="10" name="TextBox 9"/>
          <p:cNvSpPr txBox="1"/>
          <p:nvPr/>
        </p:nvSpPr>
        <p:spPr>
          <a:xfrm>
            <a:off x="429380" y="1399420"/>
            <a:ext cx="457200" cy="307777"/>
          </a:xfrm>
          <a:prstGeom prst="rect">
            <a:avLst/>
          </a:prstGeom>
          <a:noFill/>
        </p:spPr>
        <p:txBody>
          <a:bodyPr wrap="square" rtlCol="0">
            <a:spAutoFit/>
          </a:bodyPr>
          <a:lstStyle/>
          <a:p>
            <a:pPr algn="l"/>
            <a:r>
              <a:rPr lang="en-US" b="1" dirty="0" smtClean="0">
                <a:latin typeface="Courier New"/>
                <a:cs typeface="Courier New"/>
              </a:rPr>
              <a:t>*</a:t>
            </a:r>
            <a:endParaRPr lang="en-US" b="1" dirty="0">
              <a:latin typeface="Courier New"/>
              <a:cs typeface="Courier New"/>
            </a:endParaRPr>
          </a:p>
        </p:txBody>
      </p:sp>
      <p:sp>
        <p:nvSpPr>
          <p:cNvPr id="11" name="TextBox 10"/>
          <p:cNvSpPr txBox="1"/>
          <p:nvPr/>
        </p:nvSpPr>
        <p:spPr>
          <a:xfrm>
            <a:off x="597505" y="1399420"/>
            <a:ext cx="1475620" cy="307777"/>
          </a:xfrm>
          <a:prstGeom prst="rect">
            <a:avLst/>
          </a:prstGeom>
          <a:noFill/>
        </p:spPr>
        <p:txBody>
          <a:bodyPr wrap="square" rtlCol="0">
            <a:spAutoFit/>
          </a:bodyPr>
          <a:lstStyle/>
          <a:p>
            <a:pPr algn="l"/>
            <a:r>
              <a:rPr lang="en-US" b="1" dirty="0" err="1" smtClean="0">
                <a:solidFill>
                  <a:srgbClr val="0000FF"/>
                </a:solidFill>
                <a:latin typeface="Courier New"/>
                <a:cs typeface="Courier New"/>
              </a:rPr>
              <a:t>Iacxde</a:t>
            </a:r>
            <a:endParaRPr lang="en-US" b="1" dirty="0">
              <a:solidFill>
                <a:srgbClr val="0000FF"/>
              </a:solidFill>
              <a:latin typeface="Courier New"/>
              <a:cs typeface="Courier New"/>
            </a:endParaRPr>
          </a:p>
        </p:txBody>
      </p:sp>
      <p:pic>
        <p:nvPicPr>
          <p:cNvPr id="12" name="Picture 11" descr="Console-4.00.png"/>
          <p:cNvPicPr>
            <a:picLocks noChangeAspect="1"/>
          </p:cNvPicPr>
          <p:nvPr/>
        </p:nvPicPr>
        <p:blipFill>
          <a:blip r:embed="rId3"/>
          <a:srcRect t="25000" r="59900"/>
          <a:stretch>
            <a:fillRect/>
          </a:stretch>
        </p:blipFill>
        <p:spPr>
          <a:xfrm>
            <a:off x="381000" y="3576565"/>
            <a:ext cx="3060688" cy="2743200"/>
          </a:xfrm>
          <a:prstGeom prst="rect">
            <a:avLst/>
          </a:prstGeom>
        </p:spPr>
      </p:pic>
      <p:pic>
        <p:nvPicPr>
          <p:cNvPr id="13" name="Picture 12" descr="Console-4.00.png"/>
          <p:cNvPicPr>
            <a:picLocks noChangeAspect="1"/>
          </p:cNvPicPr>
          <p:nvPr/>
        </p:nvPicPr>
        <p:blipFill>
          <a:blip r:embed="rId3"/>
          <a:srcRect l="71880" t="25000"/>
          <a:stretch>
            <a:fillRect/>
          </a:stretch>
        </p:blipFill>
        <p:spPr>
          <a:xfrm>
            <a:off x="2032005" y="3576565"/>
            <a:ext cx="2146300" cy="2743200"/>
          </a:xfrm>
          <a:prstGeom prst="rect">
            <a:avLst/>
          </a:prstGeom>
        </p:spPr>
      </p:pic>
      <p:sp>
        <p:nvSpPr>
          <p:cNvPr id="14" name="TextBox 13"/>
          <p:cNvSpPr txBox="1"/>
          <p:nvPr/>
        </p:nvSpPr>
        <p:spPr>
          <a:xfrm>
            <a:off x="436640" y="1648580"/>
            <a:ext cx="2001760"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15" name="TextBox 14"/>
          <p:cNvSpPr txBox="1"/>
          <p:nvPr/>
        </p:nvSpPr>
        <p:spPr>
          <a:xfrm>
            <a:off x="445104" y="1885645"/>
            <a:ext cx="1993296"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          ^</a:t>
            </a:r>
            <a:endParaRPr lang="en-US" b="1" dirty="0">
              <a:solidFill>
                <a:srgbClr val="000000"/>
              </a:solidFill>
              <a:latin typeface="Courier New"/>
              <a:cs typeface="Courier New"/>
            </a:endParaRPr>
          </a:p>
        </p:txBody>
      </p:sp>
      <p:sp>
        <p:nvSpPr>
          <p:cNvPr id="16" name="TextBox 15"/>
          <p:cNvSpPr txBox="1"/>
          <p:nvPr/>
        </p:nvSpPr>
        <p:spPr>
          <a:xfrm>
            <a:off x="425750" y="2109410"/>
            <a:ext cx="457200" cy="307777"/>
          </a:xfrm>
          <a:prstGeom prst="rect">
            <a:avLst/>
          </a:prstGeom>
          <a:noFill/>
        </p:spPr>
        <p:txBody>
          <a:bodyPr wrap="square" rtlCol="0">
            <a:spAutoFit/>
          </a:bodyPr>
          <a:lstStyle/>
          <a:p>
            <a:pPr algn="l"/>
            <a:r>
              <a:rPr lang="en-US" b="1" dirty="0" smtClean="0">
                <a:latin typeface="Courier New"/>
                <a:cs typeface="Courier New"/>
              </a:rPr>
              <a:t>*</a:t>
            </a:r>
            <a:endParaRPr lang="en-US" b="1" dirty="0">
              <a:latin typeface="Courier New"/>
              <a:cs typeface="Courier New"/>
            </a:endParaRPr>
          </a:p>
        </p:txBody>
      </p:sp>
      <p:sp>
        <p:nvSpPr>
          <p:cNvPr id="17" name="TextBox 16"/>
          <p:cNvSpPr txBox="1"/>
          <p:nvPr/>
        </p:nvSpPr>
        <p:spPr>
          <a:xfrm>
            <a:off x="593875" y="2109410"/>
            <a:ext cx="1475620" cy="307777"/>
          </a:xfrm>
          <a:prstGeom prst="rect">
            <a:avLst/>
          </a:prstGeom>
          <a:noFill/>
        </p:spPr>
        <p:txBody>
          <a:bodyPr wrap="square" rtlCol="0">
            <a:spAutoFit/>
          </a:bodyPr>
          <a:lstStyle/>
          <a:p>
            <a:pPr algn="l"/>
            <a:r>
              <a:rPr lang="en-US" b="1" dirty="0" smtClean="0">
                <a:solidFill>
                  <a:srgbClr val="0000FF"/>
                </a:solidFill>
                <a:latin typeface="Courier New"/>
                <a:cs typeface="Courier New"/>
              </a:rPr>
              <a:t>J</a:t>
            </a:r>
            <a:endParaRPr lang="en-US" b="1" dirty="0">
              <a:solidFill>
                <a:srgbClr val="0000FF"/>
              </a:solidFill>
              <a:latin typeface="Courier New"/>
              <a:cs typeface="Courier New"/>
            </a:endParaRPr>
          </a:p>
        </p:txBody>
      </p:sp>
      <p:sp>
        <p:nvSpPr>
          <p:cNvPr id="18" name="TextBox 17"/>
          <p:cNvSpPr txBox="1"/>
          <p:nvPr/>
        </p:nvSpPr>
        <p:spPr>
          <a:xfrm>
            <a:off x="433010" y="2358570"/>
            <a:ext cx="2001760"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19" name="TextBox 18"/>
          <p:cNvSpPr txBox="1"/>
          <p:nvPr/>
        </p:nvSpPr>
        <p:spPr>
          <a:xfrm>
            <a:off x="441474" y="2595635"/>
            <a:ext cx="1993296"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a:t>
            </a:r>
            <a:endParaRPr lang="en-US" b="1" dirty="0">
              <a:solidFill>
                <a:srgbClr val="000000"/>
              </a:solidFill>
              <a:latin typeface="Courier New"/>
              <a:cs typeface="Courier New"/>
            </a:endParaRPr>
          </a:p>
        </p:txBody>
      </p:sp>
      <p:sp>
        <p:nvSpPr>
          <p:cNvPr id="20" name="TextBox 19"/>
          <p:cNvSpPr txBox="1"/>
          <p:nvPr/>
        </p:nvSpPr>
        <p:spPr>
          <a:xfrm>
            <a:off x="433010" y="2806085"/>
            <a:ext cx="457200" cy="307777"/>
          </a:xfrm>
          <a:prstGeom prst="rect">
            <a:avLst/>
          </a:prstGeom>
          <a:noFill/>
        </p:spPr>
        <p:txBody>
          <a:bodyPr wrap="square" rtlCol="0">
            <a:spAutoFit/>
          </a:bodyPr>
          <a:lstStyle/>
          <a:p>
            <a:pPr algn="l"/>
            <a:r>
              <a:rPr lang="en-US" b="1" dirty="0" smtClean="0">
                <a:latin typeface="Courier New"/>
                <a:cs typeface="Courier New"/>
              </a:rPr>
              <a:t>*</a:t>
            </a:r>
            <a:endParaRPr lang="en-US" b="1" dirty="0">
              <a:latin typeface="Courier New"/>
              <a:cs typeface="Courier New"/>
            </a:endParaRPr>
          </a:p>
        </p:txBody>
      </p:sp>
      <p:sp>
        <p:nvSpPr>
          <p:cNvPr id="21" name="TextBox 20"/>
          <p:cNvSpPr txBox="1"/>
          <p:nvPr/>
        </p:nvSpPr>
        <p:spPr>
          <a:xfrm>
            <a:off x="601135" y="2806085"/>
            <a:ext cx="1475620" cy="307777"/>
          </a:xfrm>
          <a:prstGeom prst="rect">
            <a:avLst/>
          </a:prstGeom>
          <a:noFill/>
        </p:spPr>
        <p:txBody>
          <a:bodyPr wrap="square" rtlCol="0">
            <a:spAutoFit/>
          </a:bodyPr>
          <a:lstStyle/>
          <a:p>
            <a:pPr algn="l"/>
            <a:r>
              <a:rPr lang="en-US" b="1" dirty="0">
                <a:solidFill>
                  <a:srgbClr val="0000FF"/>
                </a:solidFill>
                <a:latin typeface="Courier New"/>
                <a:cs typeface="Courier New"/>
              </a:rPr>
              <a:t>F</a:t>
            </a:r>
          </a:p>
        </p:txBody>
      </p:sp>
      <p:sp>
        <p:nvSpPr>
          <p:cNvPr id="22" name="TextBox 21"/>
          <p:cNvSpPr txBox="1"/>
          <p:nvPr/>
        </p:nvSpPr>
        <p:spPr>
          <a:xfrm>
            <a:off x="440270" y="3055245"/>
            <a:ext cx="2001760"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23" name="TextBox 22"/>
          <p:cNvSpPr txBox="1"/>
          <p:nvPr/>
        </p:nvSpPr>
        <p:spPr>
          <a:xfrm>
            <a:off x="448734" y="3292310"/>
            <a:ext cx="1993296"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  ^</a:t>
            </a:r>
            <a:endParaRPr lang="en-US" b="1" dirty="0">
              <a:solidFill>
                <a:srgbClr val="000000"/>
              </a:solidFill>
              <a:latin typeface="Courier New"/>
              <a:cs typeface="Courier New"/>
            </a:endParaRPr>
          </a:p>
        </p:txBody>
      </p:sp>
      <p:sp>
        <p:nvSpPr>
          <p:cNvPr id="24" name="TextBox 23"/>
          <p:cNvSpPr txBox="1"/>
          <p:nvPr/>
        </p:nvSpPr>
        <p:spPr>
          <a:xfrm>
            <a:off x="440270" y="3514855"/>
            <a:ext cx="457200" cy="307777"/>
          </a:xfrm>
          <a:prstGeom prst="rect">
            <a:avLst/>
          </a:prstGeom>
          <a:noFill/>
        </p:spPr>
        <p:txBody>
          <a:bodyPr wrap="square" rtlCol="0">
            <a:spAutoFit/>
          </a:bodyPr>
          <a:lstStyle/>
          <a:p>
            <a:pPr algn="l"/>
            <a:r>
              <a:rPr lang="en-US" b="1" dirty="0" smtClean="0">
                <a:latin typeface="Courier New"/>
                <a:cs typeface="Courier New"/>
              </a:rPr>
              <a:t>*</a:t>
            </a:r>
            <a:endParaRPr lang="en-US" b="1" dirty="0">
              <a:latin typeface="Courier New"/>
              <a:cs typeface="Courier New"/>
            </a:endParaRPr>
          </a:p>
        </p:txBody>
      </p:sp>
      <p:sp>
        <p:nvSpPr>
          <p:cNvPr id="25" name="TextBox 24"/>
          <p:cNvSpPr txBox="1"/>
          <p:nvPr/>
        </p:nvSpPr>
        <p:spPr>
          <a:xfrm>
            <a:off x="608395" y="3514855"/>
            <a:ext cx="1475620" cy="307777"/>
          </a:xfrm>
          <a:prstGeom prst="rect">
            <a:avLst/>
          </a:prstGeom>
          <a:noFill/>
        </p:spPr>
        <p:txBody>
          <a:bodyPr wrap="square" rtlCol="0">
            <a:spAutoFit/>
          </a:bodyPr>
          <a:lstStyle/>
          <a:p>
            <a:pPr algn="l"/>
            <a:r>
              <a:rPr lang="en-US" b="1" dirty="0" err="1" smtClean="0">
                <a:solidFill>
                  <a:srgbClr val="0000FF"/>
                </a:solidFill>
                <a:latin typeface="Courier New"/>
                <a:cs typeface="Courier New"/>
              </a:rPr>
              <a:t>Ib</a:t>
            </a:r>
            <a:endParaRPr lang="en-US" b="1" dirty="0">
              <a:solidFill>
                <a:srgbClr val="0000FF"/>
              </a:solidFill>
              <a:latin typeface="Courier New"/>
              <a:cs typeface="Courier New"/>
            </a:endParaRPr>
          </a:p>
        </p:txBody>
      </p:sp>
      <p:sp>
        <p:nvSpPr>
          <p:cNvPr id="26" name="TextBox 25"/>
          <p:cNvSpPr txBox="1"/>
          <p:nvPr/>
        </p:nvSpPr>
        <p:spPr>
          <a:xfrm>
            <a:off x="447530" y="3764015"/>
            <a:ext cx="2001760"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b</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27" name="TextBox 26"/>
          <p:cNvSpPr txBox="1"/>
          <p:nvPr/>
        </p:nvSpPr>
        <p:spPr>
          <a:xfrm>
            <a:off x="455994" y="4001080"/>
            <a:ext cx="1993296"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    ^</a:t>
            </a:r>
            <a:endParaRPr lang="en-US" b="1" dirty="0">
              <a:solidFill>
                <a:srgbClr val="000000"/>
              </a:solidFill>
              <a:latin typeface="Courier New"/>
              <a:cs typeface="Courier New"/>
            </a:endParaRPr>
          </a:p>
        </p:txBody>
      </p:sp>
      <p:sp>
        <p:nvSpPr>
          <p:cNvPr id="28" name="TextBox 27"/>
          <p:cNvSpPr txBox="1"/>
          <p:nvPr/>
        </p:nvSpPr>
        <p:spPr>
          <a:xfrm>
            <a:off x="447530" y="4235720"/>
            <a:ext cx="457200" cy="307777"/>
          </a:xfrm>
          <a:prstGeom prst="rect">
            <a:avLst/>
          </a:prstGeom>
          <a:noFill/>
        </p:spPr>
        <p:txBody>
          <a:bodyPr wrap="square" rtlCol="0">
            <a:spAutoFit/>
          </a:bodyPr>
          <a:lstStyle/>
          <a:p>
            <a:pPr algn="l"/>
            <a:r>
              <a:rPr lang="en-US" b="1" dirty="0" smtClean="0">
                <a:latin typeface="Courier New"/>
                <a:cs typeface="Courier New"/>
              </a:rPr>
              <a:t>*</a:t>
            </a:r>
            <a:endParaRPr lang="en-US" b="1" dirty="0">
              <a:latin typeface="Courier New"/>
              <a:cs typeface="Courier New"/>
            </a:endParaRPr>
          </a:p>
        </p:txBody>
      </p:sp>
      <p:sp>
        <p:nvSpPr>
          <p:cNvPr id="29" name="TextBox 28"/>
          <p:cNvSpPr txBox="1"/>
          <p:nvPr/>
        </p:nvSpPr>
        <p:spPr>
          <a:xfrm>
            <a:off x="615655" y="4235720"/>
            <a:ext cx="1475620" cy="307777"/>
          </a:xfrm>
          <a:prstGeom prst="rect">
            <a:avLst/>
          </a:prstGeom>
          <a:noFill/>
        </p:spPr>
        <p:txBody>
          <a:bodyPr wrap="square" rtlCol="0">
            <a:spAutoFit/>
          </a:bodyPr>
          <a:lstStyle/>
          <a:p>
            <a:pPr algn="l"/>
            <a:r>
              <a:rPr lang="en-US" b="1" dirty="0" smtClean="0">
                <a:solidFill>
                  <a:srgbClr val="0000FF"/>
                </a:solidFill>
                <a:latin typeface="Courier New"/>
                <a:cs typeface="Courier New"/>
              </a:rPr>
              <a:t>F</a:t>
            </a:r>
            <a:endParaRPr lang="en-US" b="1" dirty="0">
              <a:solidFill>
                <a:srgbClr val="0000FF"/>
              </a:solidFill>
              <a:latin typeface="Courier New"/>
              <a:cs typeface="Courier New"/>
            </a:endParaRPr>
          </a:p>
        </p:txBody>
      </p:sp>
      <p:sp>
        <p:nvSpPr>
          <p:cNvPr id="30" name="TextBox 29"/>
          <p:cNvSpPr txBox="1"/>
          <p:nvPr/>
        </p:nvSpPr>
        <p:spPr>
          <a:xfrm>
            <a:off x="454790" y="4484880"/>
            <a:ext cx="2001760"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b</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x</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31" name="TextBox 30"/>
          <p:cNvSpPr txBox="1"/>
          <p:nvPr/>
        </p:nvSpPr>
        <p:spPr>
          <a:xfrm>
            <a:off x="463254" y="4721945"/>
            <a:ext cx="1993296"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      ^</a:t>
            </a:r>
            <a:endParaRPr lang="en-US" b="1" dirty="0">
              <a:solidFill>
                <a:srgbClr val="000000"/>
              </a:solidFill>
              <a:latin typeface="Courier New"/>
              <a:cs typeface="Courier New"/>
            </a:endParaRPr>
          </a:p>
        </p:txBody>
      </p:sp>
      <p:sp>
        <p:nvSpPr>
          <p:cNvPr id="32" name="TextBox 31"/>
          <p:cNvSpPr txBox="1"/>
          <p:nvPr/>
        </p:nvSpPr>
        <p:spPr>
          <a:xfrm>
            <a:off x="454790" y="4956585"/>
            <a:ext cx="457200" cy="307777"/>
          </a:xfrm>
          <a:prstGeom prst="rect">
            <a:avLst/>
          </a:prstGeom>
          <a:noFill/>
        </p:spPr>
        <p:txBody>
          <a:bodyPr wrap="square" rtlCol="0">
            <a:spAutoFit/>
          </a:bodyPr>
          <a:lstStyle/>
          <a:p>
            <a:pPr algn="l"/>
            <a:r>
              <a:rPr lang="en-US" b="1" dirty="0" smtClean="0">
                <a:latin typeface="Courier New"/>
                <a:cs typeface="Courier New"/>
              </a:rPr>
              <a:t>*</a:t>
            </a:r>
            <a:endParaRPr lang="en-US" b="1" dirty="0">
              <a:latin typeface="Courier New"/>
              <a:cs typeface="Courier New"/>
            </a:endParaRPr>
          </a:p>
        </p:txBody>
      </p:sp>
      <p:sp>
        <p:nvSpPr>
          <p:cNvPr id="33" name="TextBox 32"/>
          <p:cNvSpPr txBox="1"/>
          <p:nvPr/>
        </p:nvSpPr>
        <p:spPr>
          <a:xfrm>
            <a:off x="622915" y="4956585"/>
            <a:ext cx="1475620" cy="307777"/>
          </a:xfrm>
          <a:prstGeom prst="rect">
            <a:avLst/>
          </a:prstGeom>
          <a:noFill/>
        </p:spPr>
        <p:txBody>
          <a:bodyPr wrap="square" rtlCol="0">
            <a:spAutoFit/>
          </a:bodyPr>
          <a:lstStyle/>
          <a:p>
            <a:pPr algn="l"/>
            <a:r>
              <a:rPr lang="en-US" b="1" dirty="0" smtClean="0">
                <a:solidFill>
                  <a:srgbClr val="0000FF"/>
                </a:solidFill>
                <a:latin typeface="Courier New"/>
                <a:cs typeface="Courier New"/>
              </a:rPr>
              <a:t>D</a:t>
            </a:r>
            <a:endParaRPr lang="en-US" b="1" dirty="0">
              <a:solidFill>
                <a:srgbClr val="0000FF"/>
              </a:solidFill>
              <a:latin typeface="Courier New"/>
              <a:cs typeface="Courier New"/>
            </a:endParaRPr>
          </a:p>
        </p:txBody>
      </p:sp>
      <p:sp>
        <p:nvSpPr>
          <p:cNvPr id="34" name="TextBox 33"/>
          <p:cNvSpPr txBox="1"/>
          <p:nvPr/>
        </p:nvSpPr>
        <p:spPr>
          <a:xfrm>
            <a:off x="462050" y="5205745"/>
            <a:ext cx="2001760"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 a </a:t>
            </a:r>
            <a:r>
              <a:rPr lang="en-US" b="1" dirty="0" err="1" smtClean="0">
                <a:solidFill>
                  <a:srgbClr val="000000"/>
                </a:solidFill>
                <a:latin typeface="Courier New"/>
                <a:cs typeface="Courier New"/>
              </a:rPr>
              <a:t>b</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c</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d</a:t>
            </a:r>
            <a:r>
              <a:rPr lang="en-US" b="1" dirty="0" smtClean="0">
                <a:solidFill>
                  <a:srgbClr val="000000"/>
                </a:solidFill>
                <a:latin typeface="Courier New"/>
                <a:cs typeface="Courier New"/>
              </a:rPr>
              <a:t> </a:t>
            </a:r>
            <a:r>
              <a:rPr lang="en-US" b="1" dirty="0" err="1" smtClean="0">
                <a:solidFill>
                  <a:srgbClr val="000000"/>
                </a:solidFill>
                <a:latin typeface="Courier New"/>
                <a:cs typeface="Courier New"/>
              </a:rPr>
              <a:t>e</a:t>
            </a:r>
            <a:endParaRPr lang="en-US" b="1" dirty="0">
              <a:solidFill>
                <a:srgbClr val="000000"/>
              </a:solidFill>
              <a:latin typeface="Courier New"/>
              <a:cs typeface="Courier New"/>
            </a:endParaRPr>
          </a:p>
        </p:txBody>
      </p:sp>
      <p:sp>
        <p:nvSpPr>
          <p:cNvPr id="35" name="TextBox 34"/>
          <p:cNvSpPr txBox="1"/>
          <p:nvPr/>
        </p:nvSpPr>
        <p:spPr>
          <a:xfrm>
            <a:off x="470514" y="5442810"/>
            <a:ext cx="1993296" cy="307777"/>
          </a:xfrm>
          <a:prstGeom prst="rect">
            <a:avLst/>
          </a:prstGeom>
          <a:noFill/>
        </p:spPr>
        <p:txBody>
          <a:bodyPr wrap="square" rtlCol="0">
            <a:spAutoFit/>
          </a:bodyPr>
          <a:lstStyle/>
          <a:p>
            <a:pPr algn="l"/>
            <a:r>
              <a:rPr lang="en-US" b="1" dirty="0" smtClean="0">
                <a:solidFill>
                  <a:srgbClr val="000000"/>
                </a:solidFill>
                <a:latin typeface="Courier New"/>
                <a:cs typeface="Courier New"/>
              </a:rPr>
              <a:t>      ^</a:t>
            </a:r>
            <a:endParaRPr lang="en-US" b="1" dirty="0">
              <a:solidFill>
                <a:srgbClr val="000000"/>
              </a:solidFill>
              <a:latin typeface="Courier New"/>
              <a:cs typeface="Courier New"/>
            </a:endParaRPr>
          </a:p>
        </p:txBody>
      </p:sp>
      <p:sp>
        <p:nvSpPr>
          <p:cNvPr id="36" name="TextBox 35"/>
          <p:cNvSpPr txBox="1"/>
          <p:nvPr/>
        </p:nvSpPr>
        <p:spPr>
          <a:xfrm>
            <a:off x="462050" y="5689545"/>
            <a:ext cx="457200" cy="307777"/>
          </a:xfrm>
          <a:prstGeom prst="rect">
            <a:avLst/>
          </a:prstGeom>
          <a:noFill/>
        </p:spPr>
        <p:txBody>
          <a:bodyPr wrap="square" rtlCol="0">
            <a:spAutoFit/>
          </a:bodyPr>
          <a:lstStyle/>
          <a:p>
            <a:pPr algn="l"/>
            <a:r>
              <a:rPr lang="en-US" b="1" dirty="0" smtClean="0">
                <a:latin typeface="Courier New"/>
                <a:cs typeface="Courier New"/>
              </a:rPr>
              <a:t>*</a:t>
            </a:r>
            <a:endParaRPr lang="en-US" b="1" dirty="0">
              <a:latin typeface="Courier New"/>
              <a:cs typeface="Courier New"/>
            </a:endParaRPr>
          </a:p>
        </p:txBody>
      </p:sp>
      <p:grpSp>
        <p:nvGrpSpPr>
          <p:cNvPr id="191" name="Group 190"/>
          <p:cNvGrpSpPr/>
          <p:nvPr/>
        </p:nvGrpSpPr>
        <p:grpSpPr>
          <a:xfrm>
            <a:off x="4668755" y="5041295"/>
            <a:ext cx="1015219" cy="749905"/>
            <a:chOff x="4552640" y="5041295"/>
            <a:chExt cx="1015219" cy="749905"/>
          </a:xfrm>
        </p:grpSpPr>
        <p:sp>
          <p:nvSpPr>
            <p:cNvPr id="68" name="Rectangle 10"/>
            <p:cNvSpPr>
              <a:spLocks noChangeArrowheads="1"/>
            </p:cNvSpPr>
            <p:nvPr/>
          </p:nvSpPr>
          <p:spPr bwMode="auto">
            <a:xfrm>
              <a:off x="4552640" y="504129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endParaRPr lang="en-US" sz="2400" dirty="0" smtClean="0">
                <a:latin typeface="Helvetica Neue"/>
                <a:cs typeface="Helvetica Neue"/>
              </a:endParaRPr>
            </a:p>
          </p:txBody>
        </p:sp>
        <p:sp>
          <p:nvSpPr>
            <p:cNvPr id="69" name="Rectangle 10"/>
            <p:cNvSpPr>
              <a:spLocks noChangeArrowheads="1"/>
            </p:cNvSpPr>
            <p:nvPr/>
          </p:nvSpPr>
          <p:spPr bwMode="auto">
            <a:xfrm>
              <a:off x="4552640" y="5410200"/>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endParaRPr lang="en-US" sz="1600" b="0" dirty="0">
                <a:latin typeface="Times New Roman"/>
                <a:cs typeface="Times New Roman"/>
              </a:endParaRPr>
            </a:p>
          </p:txBody>
        </p:sp>
      </p:grpSp>
      <p:grpSp>
        <p:nvGrpSpPr>
          <p:cNvPr id="85" name="Group 84"/>
          <p:cNvGrpSpPr/>
          <p:nvPr/>
        </p:nvGrpSpPr>
        <p:grpSpPr>
          <a:xfrm>
            <a:off x="4608290" y="1207105"/>
            <a:ext cx="1286935" cy="685800"/>
            <a:chOff x="4359130" y="1207105"/>
            <a:chExt cx="1286935" cy="685800"/>
          </a:xfrm>
        </p:grpSpPr>
        <p:sp>
          <p:nvSpPr>
            <p:cNvPr id="50" name="TextBox 49"/>
            <p:cNvSpPr txBox="1"/>
            <p:nvPr/>
          </p:nvSpPr>
          <p:spPr>
            <a:xfrm>
              <a:off x="4359130" y="1207105"/>
              <a:ext cx="1286935" cy="338554"/>
            </a:xfrm>
            <a:prstGeom prst="rect">
              <a:avLst/>
            </a:prstGeom>
            <a:noFill/>
          </p:spPr>
          <p:txBody>
            <a:bodyPr wrap="square" rtlCol="0">
              <a:spAutoFit/>
            </a:bodyPr>
            <a:lstStyle/>
            <a:p>
              <a:pPr algn="l"/>
              <a:r>
                <a:rPr lang="en-US" sz="1600" b="1" dirty="0" smtClean="0">
                  <a:latin typeface="Courier New"/>
                  <a:cs typeface="Courier New"/>
                </a:rPr>
                <a:t>start</a:t>
              </a:r>
              <a:endParaRPr lang="en-US" b="1" dirty="0">
                <a:latin typeface="Courier New"/>
                <a:cs typeface="Courier New"/>
              </a:endParaRPr>
            </a:p>
          </p:txBody>
        </p:sp>
        <p:sp>
          <p:nvSpPr>
            <p:cNvPr id="55" name="Rectangle 10"/>
            <p:cNvSpPr>
              <a:spLocks noChangeArrowheads="1"/>
            </p:cNvSpPr>
            <p:nvPr/>
          </p:nvSpPr>
          <p:spPr bwMode="auto">
            <a:xfrm>
              <a:off x="4426865" y="151190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90000"/>
                </a:lnSpc>
              </a:pPr>
              <a:endParaRPr lang="en-US" sz="1600" b="0" dirty="0">
                <a:latin typeface="Times New Roman"/>
                <a:cs typeface="Times New Roman"/>
              </a:endParaRPr>
            </a:p>
          </p:txBody>
        </p:sp>
        <p:sp>
          <p:nvSpPr>
            <p:cNvPr id="75" name="Oval 8"/>
            <p:cNvSpPr>
              <a:spLocks noChangeArrowheads="1"/>
            </p:cNvSpPr>
            <p:nvPr/>
          </p:nvSpPr>
          <p:spPr bwMode="auto">
            <a:xfrm>
              <a:off x="4897168" y="1665099"/>
              <a:ext cx="74612"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grpSp>
      <p:grpSp>
        <p:nvGrpSpPr>
          <p:cNvPr id="86" name="Group 85"/>
          <p:cNvGrpSpPr/>
          <p:nvPr/>
        </p:nvGrpSpPr>
        <p:grpSpPr>
          <a:xfrm>
            <a:off x="6068180" y="1210735"/>
            <a:ext cx="1286935" cy="685800"/>
            <a:chOff x="5867400" y="1210735"/>
            <a:chExt cx="1286935" cy="685800"/>
          </a:xfrm>
        </p:grpSpPr>
        <p:sp>
          <p:nvSpPr>
            <p:cNvPr id="51" name="Rectangle 10"/>
            <p:cNvSpPr>
              <a:spLocks noChangeArrowheads="1"/>
            </p:cNvSpPr>
            <p:nvPr/>
          </p:nvSpPr>
          <p:spPr bwMode="auto">
            <a:xfrm>
              <a:off x="5935135" y="151553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90000"/>
                </a:lnSpc>
              </a:pPr>
              <a:endParaRPr lang="en-US" sz="1600" b="0" dirty="0">
                <a:latin typeface="Times New Roman"/>
                <a:cs typeface="Times New Roman"/>
              </a:endParaRPr>
            </a:p>
          </p:txBody>
        </p:sp>
        <p:sp>
          <p:nvSpPr>
            <p:cNvPr id="52" name="TextBox 51"/>
            <p:cNvSpPr txBox="1"/>
            <p:nvPr/>
          </p:nvSpPr>
          <p:spPr>
            <a:xfrm>
              <a:off x="5867400" y="1210735"/>
              <a:ext cx="1286935" cy="338554"/>
            </a:xfrm>
            <a:prstGeom prst="rect">
              <a:avLst/>
            </a:prstGeom>
            <a:noFill/>
          </p:spPr>
          <p:txBody>
            <a:bodyPr wrap="square" rtlCol="0">
              <a:spAutoFit/>
            </a:bodyPr>
            <a:lstStyle/>
            <a:p>
              <a:pPr algn="l"/>
              <a:r>
                <a:rPr lang="en-US" sz="1600" b="1" dirty="0" smtClean="0">
                  <a:latin typeface="Courier New"/>
                  <a:cs typeface="Courier New"/>
                </a:rPr>
                <a:t>cursor</a:t>
              </a:r>
              <a:endParaRPr lang="en-US" b="1" dirty="0">
                <a:latin typeface="Courier New"/>
                <a:cs typeface="Courier New"/>
              </a:endParaRPr>
            </a:p>
          </p:txBody>
        </p:sp>
        <p:sp>
          <p:nvSpPr>
            <p:cNvPr id="76" name="Oval 8"/>
            <p:cNvSpPr>
              <a:spLocks noChangeArrowheads="1"/>
            </p:cNvSpPr>
            <p:nvPr/>
          </p:nvSpPr>
          <p:spPr bwMode="auto">
            <a:xfrm>
              <a:off x="6405438" y="1668729"/>
              <a:ext cx="74612"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grpSp>
      <p:grpSp>
        <p:nvGrpSpPr>
          <p:cNvPr id="154" name="Group 153"/>
          <p:cNvGrpSpPr/>
          <p:nvPr/>
        </p:nvGrpSpPr>
        <p:grpSpPr>
          <a:xfrm>
            <a:off x="4676025" y="2602895"/>
            <a:ext cx="1015219" cy="749905"/>
            <a:chOff x="4559910" y="2602895"/>
            <a:chExt cx="1015219" cy="749905"/>
          </a:xfrm>
        </p:grpSpPr>
        <p:sp>
          <p:nvSpPr>
            <p:cNvPr id="56" name="Rectangle 10"/>
            <p:cNvSpPr>
              <a:spLocks noChangeArrowheads="1"/>
            </p:cNvSpPr>
            <p:nvPr/>
          </p:nvSpPr>
          <p:spPr bwMode="auto">
            <a:xfrm>
              <a:off x="4559910" y="2602895"/>
              <a:ext cx="1015219" cy="381000"/>
            </a:xfrm>
            <a:prstGeom prst="rect">
              <a:avLst/>
            </a:prstGeom>
            <a:solidFill>
              <a:srgbClr val="CCCCCC"/>
            </a:solidFill>
            <a:ln w="9525">
              <a:solidFill>
                <a:schemeClr val="tx1"/>
              </a:solidFill>
              <a:miter lim="800000"/>
              <a:headEnd/>
              <a:tailEnd/>
            </a:ln>
            <a:effectLst/>
          </p:spPr>
          <p:txBody>
            <a:bodyPr anchor="ctr">
              <a:prstTxWarp prst="textNoShape">
                <a:avLst/>
              </a:prstTxWarp>
            </a:bodyPr>
            <a:lstStyle/>
            <a:p>
              <a:pPr>
                <a:lnSpc>
                  <a:spcPct val="85000"/>
                </a:lnSpc>
              </a:pPr>
              <a:endParaRPr lang="en-US" sz="1600" b="0" dirty="0">
                <a:latin typeface="Times New Roman"/>
                <a:cs typeface="Times New Roman"/>
              </a:endParaRPr>
            </a:p>
          </p:txBody>
        </p:sp>
        <p:sp>
          <p:nvSpPr>
            <p:cNvPr id="57" name="Rectangle 10"/>
            <p:cNvSpPr>
              <a:spLocks noChangeArrowheads="1"/>
            </p:cNvSpPr>
            <p:nvPr/>
          </p:nvSpPr>
          <p:spPr bwMode="auto">
            <a:xfrm>
              <a:off x="4559910" y="2971800"/>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endParaRPr lang="en-US" sz="1600" b="0" dirty="0">
                <a:latin typeface="Times New Roman"/>
                <a:cs typeface="Times New Roman"/>
              </a:endParaRPr>
            </a:p>
          </p:txBody>
        </p:sp>
      </p:grpSp>
      <p:sp>
        <p:nvSpPr>
          <p:cNvPr id="77" name="Oval 8"/>
          <p:cNvSpPr>
            <a:spLocks noChangeArrowheads="1"/>
          </p:cNvSpPr>
          <p:nvPr/>
        </p:nvSpPr>
        <p:spPr bwMode="auto">
          <a:xfrm>
            <a:off x="5146328" y="3124994"/>
            <a:ext cx="74612"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grpSp>
        <p:nvGrpSpPr>
          <p:cNvPr id="88" name="Group 87"/>
          <p:cNvGrpSpPr/>
          <p:nvPr/>
        </p:nvGrpSpPr>
        <p:grpSpPr>
          <a:xfrm>
            <a:off x="6144380" y="2590800"/>
            <a:ext cx="1015219" cy="749905"/>
            <a:chOff x="5943600" y="2590800"/>
            <a:chExt cx="1015219" cy="749905"/>
          </a:xfrm>
        </p:grpSpPr>
        <p:sp>
          <p:nvSpPr>
            <p:cNvPr id="58" name="Rectangle 10"/>
            <p:cNvSpPr>
              <a:spLocks noChangeArrowheads="1"/>
            </p:cNvSpPr>
            <p:nvPr/>
          </p:nvSpPr>
          <p:spPr bwMode="auto">
            <a:xfrm>
              <a:off x="5943600" y="2590800"/>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r>
                <a:rPr lang="en-US" sz="2400" dirty="0" smtClean="0">
                  <a:latin typeface="Helvetica Neue"/>
                  <a:cs typeface="Helvetica Neue"/>
                </a:rPr>
                <a:t>a</a:t>
              </a:r>
              <a:endParaRPr lang="en-US" sz="2400" dirty="0">
                <a:latin typeface="Helvetica Neue"/>
                <a:cs typeface="Helvetica Neue"/>
              </a:endParaRPr>
            </a:p>
          </p:txBody>
        </p:sp>
        <p:sp>
          <p:nvSpPr>
            <p:cNvPr id="59" name="Rectangle 10"/>
            <p:cNvSpPr>
              <a:spLocks noChangeArrowheads="1"/>
            </p:cNvSpPr>
            <p:nvPr/>
          </p:nvSpPr>
          <p:spPr bwMode="auto">
            <a:xfrm>
              <a:off x="5943600" y="295970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endParaRPr lang="en-US" sz="1600" b="0" dirty="0">
                <a:latin typeface="Times New Roman"/>
                <a:cs typeface="Times New Roman"/>
              </a:endParaRPr>
            </a:p>
          </p:txBody>
        </p:sp>
        <p:sp>
          <p:nvSpPr>
            <p:cNvPr id="78" name="Oval 8"/>
            <p:cNvSpPr>
              <a:spLocks noChangeArrowheads="1"/>
            </p:cNvSpPr>
            <p:nvPr/>
          </p:nvSpPr>
          <p:spPr bwMode="auto">
            <a:xfrm>
              <a:off x="6413903" y="3112899"/>
              <a:ext cx="74612"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grpSp>
      <p:grpSp>
        <p:nvGrpSpPr>
          <p:cNvPr id="89" name="Group 88"/>
          <p:cNvGrpSpPr/>
          <p:nvPr/>
        </p:nvGrpSpPr>
        <p:grpSpPr>
          <a:xfrm>
            <a:off x="7612735" y="2578705"/>
            <a:ext cx="1015219" cy="749905"/>
            <a:chOff x="7460335" y="2578705"/>
            <a:chExt cx="1015219" cy="749905"/>
          </a:xfrm>
        </p:grpSpPr>
        <p:sp>
          <p:nvSpPr>
            <p:cNvPr id="60" name="Rectangle 10"/>
            <p:cNvSpPr>
              <a:spLocks noChangeArrowheads="1"/>
            </p:cNvSpPr>
            <p:nvPr/>
          </p:nvSpPr>
          <p:spPr bwMode="auto">
            <a:xfrm>
              <a:off x="7460335" y="257870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r>
                <a:rPr lang="en-US" sz="2400" dirty="0" err="1" smtClean="0">
                  <a:latin typeface="Helvetica Neue"/>
                  <a:cs typeface="Helvetica Neue"/>
                </a:rPr>
                <a:t>c</a:t>
              </a:r>
              <a:endParaRPr lang="en-US" sz="2400" dirty="0">
                <a:latin typeface="Helvetica Neue"/>
                <a:cs typeface="Helvetica Neue"/>
              </a:endParaRPr>
            </a:p>
          </p:txBody>
        </p:sp>
        <p:sp>
          <p:nvSpPr>
            <p:cNvPr id="61" name="Rectangle 10"/>
            <p:cNvSpPr>
              <a:spLocks noChangeArrowheads="1"/>
            </p:cNvSpPr>
            <p:nvPr/>
          </p:nvSpPr>
          <p:spPr bwMode="auto">
            <a:xfrm>
              <a:off x="7460335" y="2947610"/>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endParaRPr lang="en-US" sz="1600" b="0" dirty="0">
                <a:latin typeface="Times New Roman"/>
                <a:cs typeface="Times New Roman"/>
              </a:endParaRPr>
            </a:p>
          </p:txBody>
        </p:sp>
        <p:sp>
          <p:nvSpPr>
            <p:cNvPr id="79" name="Oval 8"/>
            <p:cNvSpPr>
              <a:spLocks noChangeArrowheads="1"/>
            </p:cNvSpPr>
            <p:nvPr/>
          </p:nvSpPr>
          <p:spPr bwMode="auto">
            <a:xfrm>
              <a:off x="7930638" y="3100804"/>
              <a:ext cx="74612"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grpSp>
      <p:grpSp>
        <p:nvGrpSpPr>
          <p:cNvPr id="90" name="Group 89"/>
          <p:cNvGrpSpPr/>
          <p:nvPr/>
        </p:nvGrpSpPr>
        <p:grpSpPr>
          <a:xfrm>
            <a:off x="4672390" y="3822095"/>
            <a:ext cx="1015219" cy="749905"/>
            <a:chOff x="4423230" y="3822095"/>
            <a:chExt cx="1015219" cy="749905"/>
          </a:xfrm>
        </p:grpSpPr>
        <p:sp>
          <p:nvSpPr>
            <p:cNvPr id="62" name="Rectangle 10"/>
            <p:cNvSpPr>
              <a:spLocks noChangeArrowheads="1"/>
            </p:cNvSpPr>
            <p:nvPr/>
          </p:nvSpPr>
          <p:spPr bwMode="auto">
            <a:xfrm>
              <a:off x="4423230" y="382209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r>
                <a:rPr lang="en-US" sz="2400" dirty="0" err="1" smtClean="0">
                  <a:latin typeface="Helvetica Neue"/>
                  <a:cs typeface="Helvetica Neue"/>
                </a:rPr>
                <a:t>x</a:t>
              </a:r>
              <a:endParaRPr lang="en-US" sz="2400" dirty="0" smtClean="0">
                <a:latin typeface="Helvetica Neue"/>
                <a:cs typeface="Helvetica Neue"/>
              </a:endParaRPr>
            </a:p>
          </p:txBody>
        </p:sp>
        <p:sp>
          <p:nvSpPr>
            <p:cNvPr id="63" name="Rectangle 10"/>
            <p:cNvSpPr>
              <a:spLocks noChangeArrowheads="1"/>
            </p:cNvSpPr>
            <p:nvPr/>
          </p:nvSpPr>
          <p:spPr bwMode="auto">
            <a:xfrm>
              <a:off x="4423230" y="4191000"/>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endParaRPr lang="en-US" sz="1600" b="0" dirty="0">
                <a:latin typeface="Times New Roman"/>
                <a:cs typeface="Times New Roman"/>
              </a:endParaRPr>
            </a:p>
          </p:txBody>
        </p:sp>
        <p:sp>
          <p:nvSpPr>
            <p:cNvPr id="80" name="Oval 8"/>
            <p:cNvSpPr>
              <a:spLocks noChangeArrowheads="1"/>
            </p:cNvSpPr>
            <p:nvPr/>
          </p:nvSpPr>
          <p:spPr bwMode="auto">
            <a:xfrm>
              <a:off x="4893533" y="4344194"/>
              <a:ext cx="74612"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grpSp>
      <p:grpSp>
        <p:nvGrpSpPr>
          <p:cNvPr id="91" name="Group 90"/>
          <p:cNvGrpSpPr/>
          <p:nvPr/>
        </p:nvGrpSpPr>
        <p:grpSpPr>
          <a:xfrm>
            <a:off x="6140745" y="3810000"/>
            <a:ext cx="1015219" cy="749905"/>
            <a:chOff x="5939965" y="3810000"/>
            <a:chExt cx="1015219" cy="749905"/>
          </a:xfrm>
        </p:grpSpPr>
        <p:sp>
          <p:nvSpPr>
            <p:cNvPr id="64" name="Rectangle 10"/>
            <p:cNvSpPr>
              <a:spLocks noChangeArrowheads="1"/>
            </p:cNvSpPr>
            <p:nvPr/>
          </p:nvSpPr>
          <p:spPr bwMode="auto">
            <a:xfrm>
              <a:off x="5939965" y="3810000"/>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r>
                <a:rPr lang="en-US" sz="2400" dirty="0" err="1" smtClean="0">
                  <a:latin typeface="Helvetica Neue"/>
                  <a:cs typeface="Helvetica Neue"/>
                </a:rPr>
                <a:t>d</a:t>
              </a:r>
              <a:endParaRPr lang="en-US" sz="2400" dirty="0" smtClean="0">
                <a:latin typeface="Helvetica Neue"/>
                <a:cs typeface="Helvetica Neue"/>
              </a:endParaRPr>
            </a:p>
          </p:txBody>
        </p:sp>
        <p:sp>
          <p:nvSpPr>
            <p:cNvPr id="65" name="Rectangle 10"/>
            <p:cNvSpPr>
              <a:spLocks noChangeArrowheads="1"/>
            </p:cNvSpPr>
            <p:nvPr/>
          </p:nvSpPr>
          <p:spPr bwMode="auto">
            <a:xfrm>
              <a:off x="5939965" y="417890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endParaRPr lang="en-US" sz="1600" b="0" dirty="0">
                <a:latin typeface="Times New Roman"/>
                <a:cs typeface="Times New Roman"/>
              </a:endParaRPr>
            </a:p>
          </p:txBody>
        </p:sp>
        <p:sp>
          <p:nvSpPr>
            <p:cNvPr id="82" name="Oval 8"/>
            <p:cNvSpPr>
              <a:spLocks noChangeArrowheads="1"/>
            </p:cNvSpPr>
            <p:nvPr/>
          </p:nvSpPr>
          <p:spPr bwMode="auto">
            <a:xfrm>
              <a:off x="6410268" y="4332099"/>
              <a:ext cx="74612"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grpSp>
      <p:sp>
        <p:nvSpPr>
          <p:cNvPr id="84" name="Oval 8"/>
          <p:cNvSpPr>
            <a:spLocks noChangeArrowheads="1"/>
          </p:cNvSpPr>
          <p:nvPr/>
        </p:nvSpPr>
        <p:spPr bwMode="auto">
          <a:xfrm>
            <a:off x="5139058" y="5563394"/>
            <a:ext cx="74612"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grpSp>
        <p:nvGrpSpPr>
          <p:cNvPr id="94" name="Group 93"/>
          <p:cNvGrpSpPr/>
          <p:nvPr/>
        </p:nvGrpSpPr>
        <p:grpSpPr>
          <a:xfrm>
            <a:off x="7609100" y="3797905"/>
            <a:ext cx="1015219" cy="749905"/>
            <a:chOff x="7456700" y="3797905"/>
            <a:chExt cx="1015219" cy="749905"/>
          </a:xfrm>
        </p:grpSpPr>
        <p:sp>
          <p:nvSpPr>
            <p:cNvPr id="66" name="Rectangle 10"/>
            <p:cNvSpPr>
              <a:spLocks noChangeArrowheads="1"/>
            </p:cNvSpPr>
            <p:nvPr/>
          </p:nvSpPr>
          <p:spPr bwMode="auto">
            <a:xfrm>
              <a:off x="7456700" y="3797905"/>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r>
                <a:rPr lang="en-US" sz="2400" dirty="0" err="1" smtClean="0">
                  <a:latin typeface="Helvetica Neue"/>
                  <a:cs typeface="Helvetica Neue"/>
                </a:rPr>
                <a:t>e</a:t>
              </a:r>
              <a:endParaRPr lang="en-US" sz="2400" dirty="0" smtClean="0">
                <a:latin typeface="Helvetica Neue"/>
                <a:cs typeface="Helvetica Neue"/>
              </a:endParaRPr>
            </a:p>
          </p:txBody>
        </p:sp>
        <p:sp>
          <p:nvSpPr>
            <p:cNvPr id="67" name="Rectangle 10"/>
            <p:cNvSpPr>
              <a:spLocks noChangeArrowheads="1"/>
            </p:cNvSpPr>
            <p:nvPr/>
          </p:nvSpPr>
          <p:spPr bwMode="auto">
            <a:xfrm>
              <a:off x="7456700" y="4166810"/>
              <a:ext cx="1015219" cy="381000"/>
            </a:xfrm>
            <a:prstGeom prst="rect">
              <a:avLst/>
            </a:prstGeom>
            <a:solidFill>
              <a:srgbClr val="FFFFFF"/>
            </a:solidFill>
            <a:ln w="9525">
              <a:solidFill>
                <a:schemeClr val="tx1"/>
              </a:solidFill>
              <a:miter lim="800000"/>
              <a:headEnd/>
              <a:tailEnd/>
            </a:ln>
            <a:effectLst/>
          </p:spPr>
          <p:txBody>
            <a:bodyPr anchor="ctr">
              <a:prstTxWarp prst="textNoShape">
                <a:avLst/>
              </a:prstTxWarp>
            </a:bodyPr>
            <a:lstStyle/>
            <a:p>
              <a:pPr>
                <a:lnSpc>
                  <a:spcPct val="85000"/>
                </a:lnSpc>
              </a:pPr>
              <a:endParaRPr lang="en-US" sz="1600" b="0" dirty="0">
                <a:latin typeface="Times New Roman"/>
                <a:cs typeface="Times New Roman"/>
              </a:endParaRPr>
            </a:p>
          </p:txBody>
        </p:sp>
        <p:cxnSp>
          <p:nvCxnSpPr>
            <p:cNvPr id="93" name="Straight Connector 92"/>
            <p:cNvCxnSpPr/>
            <p:nvPr/>
          </p:nvCxnSpPr>
          <p:spPr bwMode="auto">
            <a:xfrm flipV="1">
              <a:off x="7462762" y="4172857"/>
              <a:ext cx="1003905" cy="374904"/>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cxnSp>
        <p:nvCxnSpPr>
          <p:cNvPr id="74" name="AutoShape 233"/>
          <p:cNvCxnSpPr>
            <a:cxnSpLocks noChangeShapeType="1"/>
          </p:cNvCxnSpPr>
          <p:nvPr/>
        </p:nvCxnSpPr>
        <p:spPr bwMode="auto">
          <a:xfrm flipV="1">
            <a:off x="5220940" y="2781300"/>
            <a:ext cx="923440" cy="381001"/>
          </a:xfrm>
          <a:prstGeom prst="bentConnector3">
            <a:avLst>
              <a:gd name="adj1" fmla="val 74886"/>
            </a:avLst>
          </a:prstGeom>
          <a:noFill/>
          <a:ln w="9525">
            <a:solidFill>
              <a:schemeClr val="tx1"/>
            </a:solidFill>
            <a:miter lim="800000"/>
            <a:headEnd/>
            <a:tailEnd type="triangle" w="med" len="med"/>
          </a:ln>
          <a:effectLst/>
        </p:spPr>
      </p:cxnSp>
      <p:cxnSp>
        <p:nvCxnSpPr>
          <p:cNvPr id="100" name="AutoShape 233"/>
          <p:cNvCxnSpPr>
            <a:cxnSpLocks noChangeShapeType="1"/>
          </p:cNvCxnSpPr>
          <p:nvPr/>
        </p:nvCxnSpPr>
        <p:spPr bwMode="auto">
          <a:xfrm flipV="1">
            <a:off x="6677780" y="2769205"/>
            <a:ext cx="934955" cy="379187"/>
          </a:xfrm>
          <a:prstGeom prst="bentConnector3">
            <a:avLst>
              <a:gd name="adj1" fmla="val 75874"/>
            </a:avLst>
          </a:prstGeom>
          <a:noFill/>
          <a:ln w="9525">
            <a:solidFill>
              <a:schemeClr val="tx1"/>
            </a:solidFill>
            <a:miter lim="800000"/>
            <a:headEnd/>
            <a:tailEnd type="triangle" w="med" len="med"/>
          </a:ln>
          <a:effectLst/>
        </p:spPr>
      </p:cxnSp>
      <p:cxnSp>
        <p:nvCxnSpPr>
          <p:cNvPr id="104" name="AutoShape 233"/>
          <p:cNvCxnSpPr>
            <a:cxnSpLocks noChangeShapeType="1"/>
          </p:cNvCxnSpPr>
          <p:nvPr/>
        </p:nvCxnSpPr>
        <p:spPr bwMode="auto">
          <a:xfrm flipV="1">
            <a:off x="5217305" y="4000500"/>
            <a:ext cx="923440" cy="381001"/>
          </a:xfrm>
          <a:prstGeom prst="bentConnector3">
            <a:avLst>
              <a:gd name="adj1" fmla="val 74886"/>
            </a:avLst>
          </a:prstGeom>
          <a:noFill/>
          <a:ln w="9525">
            <a:solidFill>
              <a:schemeClr val="tx1"/>
            </a:solidFill>
            <a:miter lim="800000"/>
            <a:headEnd/>
            <a:tailEnd type="triangle" w="med" len="med"/>
          </a:ln>
          <a:effectLst/>
        </p:spPr>
      </p:cxnSp>
      <p:cxnSp>
        <p:nvCxnSpPr>
          <p:cNvPr id="107" name="AutoShape 233"/>
          <p:cNvCxnSpPr>
            <a:cxnSpLocks noChangeShapeType="1"/>
          </p:cNvCxnSpPr>
          <p:nvPr/>
        </p:nvCxnSpPr>
        <p:spPr bwMode="auto">
          <a:xfrm flipV="1">
            <a:off x="6685660" y="3988405"/>
            <a:ext cx="923440" cy="381001"/>
          </a:xfrm>
          <a:prstGeom prst="bentConnector3">
            <a:avLst>
              <a:gd name="adj1" fmla="val 74886"/>
            </a:avLst>
          </a:prstGeom>
          <a:noFill/>
          <a:ln w="9525">
            <a:solidFill>
              <a:schemeClr val="tx1"/>
            </a:solidFill>
            <a:miter lim="800000"/>
            <a:headEnd/>
            <a:tailEnd type="triangle" w="med" len="med"/>
          </a:ln>
          <a:effectLst/>
        </p:spPr>
      </p:cxnSp>
      <p:cxnSp>
        <p:nvCxnSpPr>
          <p:cNvPr id="113" name="AutoShape 233"/>
          <p:cNvCxnSpPr>
            <a:cxnSpLocks noChangeShapeType="1"/>
          </p:cNvCxnSpPr>
          <p:nvPr/>
        </p:nvCxnSpPr>
        <p:spPr bwMode="auto">
          <a:xfrm rot="5400000">
            <a:off x="5977778" y="1870029"/>
            <a:ext cx="837178" cy="3447954"/>
          </a:xfrm>
          <a:prstGeom prst="bentConnector4">
            <a:avLst>
              <a:gd name="adj1" fmla="val 48736"/>
              <a:gd name="adj2" fmla="val 104174"/>
            </a:avLst>
          </a:prstGeom>
          <a:noFill/>
          <a:ln w="9525">
            <a:solidFill>
              <a:schemeClr val="tx1"/>
            </a:solidFill>
            <a:miter lim="800000"/>
            <a:headEnd/>
            <a:tailEnd type="triangle" w="med" len="med"/>
          </a:ln>
          <a:effectLst/>
        </p:spPr>
      </p:cxnSp>
      <p:cxnSp>
        <p:nvCxnSpPr>
          <p:cNvPr id="122" name="AutoShape 233"/>
          <p:cNvCxnSpPr>
            <a:cxnSpLocks noChangeShapeType="1"/>
          </p:cNvCxnSpPr>
          <p:nvPr/>
        </p:nvCxnSpPr>
        <p:spPr bwMode="auto">
          <a:xfrm rot="5400000">
            <a:off x="4398137" y="2007512"/>
            <a:ext cx="1063772" cy="507995"/>
          </a:xfrm>
          <a:prstGeom prst="bentConnector4">
            <a:avLst>
              <a:gd name="adj1" fmla="val 41046"/>
              <a:gd name="adj2" fmla="val 147381"/>
            </a:avLst>
          </a:prstGeom>
          <a:noFill/>
          <a:ln w="9525">
            <a:solidFill>
              <a:schemeClr val="tx1"/>
            </a:solidFill>
            <a:miter lim="800000"/>
            <a:headEnd/>
            <a:tailEnd type="triangle" w="med" len="med"/>
          </a:ln>
          <a:effectLst/>
        </p:spPr>
      </p:cxnSp>
      <p:grpSp>
        <p:nvGrpSpPr>
          <p:cNvPr id="174" name="Group 173"/>
          <p:cNvGrpSpPr/>
          <p:nvPr/>
        </p:nvGrpSpPr>
        <p:grpSpPr>
          <a:xfrm>
            <a:off x="6657220" y="1704220"/>
            <a:ext cx="2145696" cy="2175330"/>
            <a:chOff x="6541105" y="1692125"/>
            <a:chExt cx="2145696" cy="2175330"/>
          </a:xfrm>
        </p:grpSpPr>
        <p:cxnSp>
          <p:nvCxnSpPr>
            <p:cNvPr id="141" name="Straight Connector 140"/>
            <p:cNvCxnSpPr/>
            <p:nvPr/>
          </p:nvCxnSpPr>
          <p:spPr bwMode="auto">
            <a:xfrm flipV="1">
              <a:off x="6541105" y="1700590"/>
              <a:ext cx="2145695"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3" name="AutoShape 233"/>
            <p:cNvCxnSpPr>
              <a:cxnSpLocks noChangeShapeType="1"/>
            </p:cNvCxnSpPr>
            <p:nvPr/>
          </p:nvCxnSpPr>
          <p:spPr bwMode="auto">
            <a:xfrm rot="5400000">
              <a:off x="7002228" y="2182882"/>
              <a:ext cx="2175330" cy="1193816"/>
            </a:xfrm>
            <a:prstGeom prst="bentConnector4">
              <a:avLst>
                <a:gd name="adj1" fmla="val 91771"/>
                <a:gd name="adj2" fmla="val 119149"/>
              </a:avLst>
            </a:prstGeom>
            <a:noFill/>
            <a:ln w="9525">
              <a:solidFill>
                <a:schemeClr val="tx1"/>
              </a:solidFill>
              <a:miter lim="800000"/>
              <a:headEnd/>
              <a:tailEnd type="triangle" w="med" len="med"/>
            </a:ln>
            <a:effectLst/>
          </p:spPr>
        </p:cxnSp>
      </p:grpSp>
      <p:cxnSp>
        <p:nvCxnSpPr>
          <p:cNvPr id="155" name="Straight Connector 154"/>
          <p:cNvCxnSpPr/>
          <p:nvPr/>
        </p:nvCxnSpPr>
        <p:spPr bwMode="auto">
          <a:xfrm flipV="1">
            <a:off x="4676020" y="2971800"/>
            <a:ext cx="1016000" cy="374904"/>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6" name="AutoShape 233"/>
          <p:cNvCxnSpPr>
            <a:cxnSpLocks noChangeShapeType="1"/>
          </p:cNvCxnSpPr>
          <p:nvPr/>
        </p:nvCxnSpPr>
        <p:spPr bwMode="auto">
          <a:xfrm rot="5400000">
            <a:off x="5910221" y="1934750"/>
            <a:ext cx="965014" cy="496695"/>
          </a:xfrm>
          <a:prstGeom prst="bentConnector4">
            <a:avLst>
              <a:gd name="adj1" fmla="val 48336"/>
              <a:gd name="adj2" fmla="val 146024"/>
            </a:avLst>
          </a:prstGeom>
          <a:noFill/>
          <a:ln w="9525">
            <a:solidFill>
              <a:schemeClr val="tx1"/>
            </a:solidFill>
            <a:miter lim="800000"/>
            <a:headEnd/>
            <a:tailEnd type="triangle" w="med" len="med"/>
          </a:ln>
          <a:effectLst/>
        </p:spPr>
      </p:cxnSp>
      <p:sp>
        <p:nvSpPr>
          <p:cNvPr id="190" name="Rectangle 189"/>
          <p:cNvSpPr/>
          <p:nvPr/>
        </p:nvSpPr>
        <p:spPr>
          <a:xfrm>
            <a:off x="4676019" y="5025570"/>
            <a:ext cx="1008833" cy="415498"/>
          </a:xfrm>
          <a:prstGeom prst="rect">
            <a:avLst/>
          </a:prstGeom>
        </p:spPr>
        <p:txBody>
          <a:bodyPr wrap="square">
            <a:spAutoFit/>
          </a:bodyPr>
          <a:lstStyle/>
          <a:p>
            <a:pPr>
              <a:lnSpc>
                <a:spcPct val="85000"/>
              </a:lnSpc>
            </a:pPr>
            <a:r>
              <a:rPr lang="en-US" sz="2400" dirty="0" err="1" smtClean="0">
                <a:latin typeface="Helvetica Neue"/>
                <a:cs typeface="Helvetica Neue"/>
              </a:rPr>
              <a:t>b</a:t>
            </a:r>
            <a:endParaRPr lang="en-US" sz="2400" dirty="0" smtClean="0">
              <a:latin typeface="Helvetica Neue"/>
              <a:cs typeface="Helvetica Neue"/>
            </a:endParaRPr>
          </a:p>
        </p:txBody>
      </p:sp>
      <p:grpSp>
        <p:nvGrpSpPr>
          <p:cNvPr id="215" name="Group 214"/>
          <p:cNvGrpSpPr/>
          <p:nvPr/>
        </p:nvGrpSpPr>
        <p:grpSpPr>
          <a:xfrm>
            <a:off x="5221515" y="2185610"/>
            <a:ext cx="3733800" cy="3418721"/>
            <a:chOff x="5105400" y="2185610"/>
            <a:chExt cx="3733800" cy="3418721"/>
          </a:xfrm>
        </p:grpSpPr>
        <p:cxnSp>
          <p:nvCxnSpPr>
            <p:cNvPr id="203" name="Elbow Connector 202"/>
            <p:cNvCxnSpPr/>
            <p:nvPr/>
          </p:nvCxnSpPr>
          <p:spPr bwMode="auto">
            <a:xfrm flipV="1">
              <a:off x="5105400" y="2185611"/>
              <a:ext cx="3733800" cy="3418720"/>
            </a:xfrm>
            <a:prstGeom prst="bentConnector3">
              <a:avLst>
                <a:gd name="adj1" fmla="val 100211"/>
              </a:avLst>
            </a:prstGeom>
            <a:solidFill>
              <a:schemeClr val="accent1"/>
            </a:solidFill>
            <a:ln w="9525" cap="flat" cmpd="sng" algn="ctr">
              <a:solidFill>
                <a:schemeClr val="tx1"/>
              </a:solidFill>
              <a:prstDash val="solid"/>
              <a:round/>
              <a:headEnd type="none" w="med" len="med"/>
              <a:tailEnd type="none" w="med" len="med"/>
            </a:ln>
            <a:effectLst/>
          </p:spPr>
        </p:cxnSp>
        <p:cxnSp>
          <p:nvCxnSpPr>
            <p:cNvPr id="207" name="AutoShape 233"/>
            <p:cNvCxnSpPr>
              <a:cxnSpLocks noChangeShapeType="1"/>
            </p:cNvCxnSpPr>
            <p:nvPr/>
          </p:nvCxnSpPr>
          <p:spPr bwMode="auto">
            <a:xfrm rot="10800000" flipV="1">
              <a:off x="7496620" y="2185610"/>
              <a:ext cx="1342580" cy="445105"/>
            </a:xfrm>
            <a:prstGeom prst="bentConnector3">
              <a:avLst>
                <a:gd name="adj1" fmla="val 117027"/>
              </a:avLst>
            </a:prstGeom>
            <a:noFill/>
            <a:ln w="9525">
              <a:solidFill>
                <a:schemeClr val="tx1"/>
              </a:solidFill>
              <a:miter lim="800000"/>
              <a:headEnd/>
              <a:tailEnd type="triangle" w="med" len="med"/>
            </a:ln>
            <a:effectLst/>
          </p:spPr>
        </p:cxnSp>
      </p:grpSp>
      <p:cxnSp>
        <p:nvCxnSpPr>
          <p:cNvPr id="210" name="AutoShape 233"/>
          <p:cNvCxnSpPr>
            <a:cxnSpLocks noChangeShapeType="1"/>
            <a:endCxn id="190" idx="1"/>
          </p:cNvCxnSpPr>
          <p:nvPr/>
        </p:nvCxnSpPr>
        <p:spPr bwMode="auto">
          <a:xfrm rot="5400000">
            <a:off x="4641101" y="3222430"/>
            <a:ext cx="2045807" cy="1975970"/>
          </a:xfrm>
          <a:prstGeom prst="bentConnector4">
            <a:avLst>
              <a:gd name="adj1" fmla="val 12997"/>
              <a:gd name="adj2" fmla="val 114017"/>
            </a:avLst>
          </a:prstGeom>
          <a:noFill/>
          <a:ln w="9525">
            <a:solidFill>
              <a:schemeClr val="tx1"/>
            </a:solidFill>
            <a:miter lim="800000"/>
            <a:headEnd/>
            <a:tailEnd type="triangle" w="med" len="med"/>
          </a:ln>
          <a:effectLst/>
        </p:spPr>
      </p:cxnSp>
      <p:grpSp>
        <p:nvGrpSpPr>
          <p:cNvPr id="229" name="Group 228"/>
          <p:cNvGrpSpPr/>
          <p:nvPr/>
        </p:nvGrpSpPr>
        <p:grpSpPr>
          <a:xfrm>
            <a:off x="6641495" y="1743342"/>
            <a:ext cx="957116" cy="1027678"/>
            <a:chOff x="6643524" y="1743342"/>
            <a:chExt cx="957116" cy="1027678"/>
          </a:xfrm>
        </p:grpSpPr>
        <p:cxnSp>
          <p:nvCxnSpPr>
            <p:cNvPr id="222" name="Straight Arrow Connector 221"/>
            <p:cNvCxnSpPr/>
            <p:nvPr/>
          </p:nvCxnSpPr>
          <p:spPr bwMode="auto">
            <a:xfrm rot="5400000" flipH="1" flipV="1">
              <a:off x="7454336" y="2622902"/>
              <a:ext cx="0" cy="292608"/>
            </a:xfrm>
            <a:prstGeom prst="straightConnector1">
              <a:avLst/>
            </a:prstGeom>
            <a:solidFill>
              <a:schemeClr val="accent1"/>
            </a:solidFill>
            <a:ln w="9525" cap="flat" cmpd="sng" algn="ctr">
              <a:solidFill>
                <a:schemeClr val="tx1"/>
              </a:solidFill>
              <a:prstDash val="solid"/>
              <a:round/>
              <a:headEnd type="none" w="med" len="med"/>
              <a:tailEnd type="triangle" w="med" len="med"/>
            </a:ln>
            <a:effectLst/>
          </p:spPr>
        </p:cxnSp>
        <p:cxnSp>
          <p:nvCxnSpPr>
            <p:cNvPr id="224" name="Elbow Connector 223"/>
            <p:cNvCxnSpPr>
              <a:stCxn id="76" idx="4"/>
            </p:cNvCxnSpPr>
            <p:nvPr/>
          </p:nvCxnSpPr>
          <p:spPr bwMode="auto">
            <a:xfrm rot="16200000" flipH="1">
              <a:off x="6460383" y="1926483"/>
              <a:ext cx="1027678" cy="661396"/>
            </a:xfrm>
            <a:prstGeom prst="bentConnector3">
              <a:avLst>
                <a:gd name="adj1" fmla="val 60593"/>
              </a:avLst>
            </a:prstGeom>
            <a:solidFill>
              <a:schemeClr val="accent1"/>
            </a:solidFill>
            <a:ln w="9525" cap="flat" cmpd="sng" algn="ctr">
              <a:solidFill>
                <a:schemeClr val="tx1"/>
              </a:solidFill>
              <a:prstDash val="solid"/>
              <a:round/>
              <a:headEnd type="none" w="med" len="med"/>
              <a:tailEnd type="none" w="med" len="med"/>
            </a:ln>
            <a:effectLst/>
          </p:spPr>
        </p:cxnSp>
      </p:grpSp>
      <p:cxnSp>
        <p:nvCxnSpPr>
          <p:cNvPr id="228" name="AutoShape 233"/>
          <p:cNvCxnSpPr>
            <a:cxnSpLocks noChangeShapeType="1"/>
          </p:cNvCxnSpPr>
          <p:nvPr/>
        </p:nvCxnSpPr>
        <p:spPr bwMode="auto">
          <a:xfrm rot="5400000">
            <a:off x="5179392" y="1197224"/>
            <a:ext cx="961347" cy="1968079"/>
          </a:xfrm>
          <a:prstGeom prst="bentConnector4">
            <a:avLst>
              <a:gd name="adj1" fmla="val 61481"/>
              <a:gd name="adj2" fmla="val 106084"/>
            </a:avLst>
          </a:prstGeom>
          <a:noFill/>
          <a:ln w="9525">
            <a:solidFill>
              <a:schemeClr val="tx1"/>
            </a:solidFill>
            <a:miter lim="800000"/>
            <a:headEnd/>
            <a:tailEnd type="triangle" w="med" len="med"/>
          </a:ln>
          <a:effectLst/>
        </p:spPr>
      </p:cxnSp>
      <p:cxnSp>
        <p:nvCxnSpPr>
          <p:cNvPr id="230" name="AutoShape 233"/>
          <p:cNvCxnSpPr>
            <a:cxnSpLocks noChangeShapeType="1"/>
          </p:cNvCxnSpPr>
          <p:nvPr/>
        </p:nvCxnSpPr>
        <p:spPr bwMode="auto">
          <a:xfrm rot="5400000">
            <a:off x="6766980" y="2525785"/>
            <a:ext cx="723900" cy="1976370"/>
          </a:xfrm>
          <a:prstGeom prst="bentConnector4">
            <a:avLst>
              <a:gd name="adj1" fmla="val 53550"/>
              <a:gd name="adj2" fmla="val 111567"/>
            </a:avLst>
          </a:prstGeom>
          <a:noFill/>
          <a:ln w="9525">
            <a:solidFill>
              <a:schemeClr val="tx1"/>
            </a:solidFill>
            <a:miter lim="800000"/>
            <a:headEnd/>
            <a:tailEnd type="triangle" w="med" len="med"/>
          </a:ln>
          <a:effectLst/>
        </p:spPr>
      </p:cxnSp>
      <p:cxnSp>
        <p:nvCxnSpPr>
          <p:cNvPr id="92" name="AutoShape 233"/>
          <p:cNvCxnSpPr>
            <a:cxnSpLocks noChangeShapeType="1"/>
          </p:cNvCxnSpPr>
          <p:nvPr/>
        </p:nvCxnSpPr>
        <p:spPr bwMode="auto">
          <a:xfrm rot="5400000">
            <a:off x="3952419" y="2432652"/>
            <a:ext cx="3402995" cy="1970321"/>
          </a:xfrm>
          <a:prstGeom prst="bentConnector4">
            <a:avLst>
              <a:gd name="adj1" fmla="val 7748"/>
              <a:gd name="adj2" fmla="val 118968"/>
            </a:avLst>
          </a:prstGeom>
          <a:noFill/>
          <a:ln w="9525">
            <a:solidFill>
              <a:schemeClr val="tx1"/>
            </a:solidFill>
            <a:miter lim="800000"/>
            <a:headEnd/>
            <a:tailEnd type="triangle" w="med" len="med"/>
          </a:ln>
          <a:effectLst/>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28"/>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55"/>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9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7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par>
                          <p:cTn id="41" fill="hold">
                            <p:stCondLst>
                              <p:cond delay="0"/>
                            </p:stCondLst>
                            <p:childTnLst>
                              <p:par>
                                <p:cTn id="42" presetID="1"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xit" presetSubtype="0" fill="hold" nodeType="clickEffect">
                                  <p:stCondLst>
                                    <p:cond delay="0"/>
                                  </p:stCondLst>
                                  <p:childTnLst>
                                    <p:set>
                                      <p:cBhvr>
                                        <p:cTn id="51" dur="1" fill="hold">
                                          <p:stCondLst>
                                            <p:cond delay="0"/>
                                          </p:stCondLst>
                                        </p:cTn>
                                        <p:tgtEl>
                                          <p:spTgt spid="174"/>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228"/>
                                        </p:tgtEl>
                                        <p:attrNameLst>
                                          <p:attrName>style.visibility</p:attrName>
                                        </p:attrNameLst>
                                      </p:cBhvr>
                                      <p:to>
                                        <p:strVal val="visible"/>
                                      </p:to>
                                    </p:set>
                                  </p:childTnLst>
                                </p:cTn>
                              </p:par>
                            </p:childTnLst>
                          </p:cTn>
                        </p:par>
                        <p:par>
                          <p:cTn id="54" fill="hold">
                            <p:stCondLst>
                              <p:cond delay="0"/>
                            </p:stCondLst>
                            <p:childTnLst>
                              <p:par>
                                <p:cTn id="55" presetID="1"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228"/>
                                        </p:tgtEl>
                                        <p:attrNameLst>
                                          <p:attrName>style.visibility</p:attrName>
                                        </p:attrNameLst>
                                      </p:cBhvr>
                                      <p:to>
                                        <p:strVal val="hidden"/>
                                      </p:to>
                                    </p:set>
                                  </p:childTnLst>
                                </p:cTn>
                              </p:par>
                              <p:par>
                                <p:cTn id="69" presetID="1" presetClass="entr" presetSubtype="0" fill="hold" nodeType="withEffect">
                                  <p:stCondLst>
                                    <p:cond delay="0"/>
                                  </p:stCondLst>
                                  <p:childTnLst>
                                    <p:set>
                                      <p:cBhvr>
                                        <p:cTn id="70" dur="1" fill="hold">
                                          <p:stCondLst>
                                            <p:cond delay="0"/>
                                          </p:stCondLst>
                                        </p:cTn>
                                        <p:tgtEl>
                                          <p:spTgt spid="176"/>
                                        </p:tgtEl>
                                        <p:attrNameLst>
                                          <p:attrName>style.visibility</p:attrName>
                                        </p:attrNameLst>
                                      </p:cBhvr>
                                      <p:to>
                                        <p:strVal val="visible"/>
                                      </p:to>
                                    </p:set>
                                  </p:childTnLst>
                                </p:cTn>
                              </p:par>
                            </p:childTnLst>
                          </p:cTn>
                        </p:par>
                        <p:par>
                          <p:cTn id="71" fill="hold">
                            <p:stCondLst>
                              <p:cond delay="0"/>
                            </p:stCondLst>
                            <p:childTnLst>
                              <p:par>
                                <p:cTn id="72" presetID="1" presetClass="entr" presetSubtype="0"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childTnLst>
                                </p:cTn>
                              </p:par>
                            </p:childTnLst>
                          </p:cTn>
                        </p:par>
                        <p:par>
                          <p:cTn id="76" fill="hold">
                            <p:stCondLst>
                              <p:cond delay="0"/>
                            </p:stCondLst>
                            <p:childTnLst>
                              <p:par>
                                <p:cTn id="77" presetID="1"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19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90"/>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84"/>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215"/>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100"/>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210"/>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nodeType="clickEffect">
                                  <p:stCondLst>
                                    <p:cond delay="0"/>
                                  </p:stCondLst>
                                  <p:childTnLst>
                                    <p:set>
                                      <p:cBhvr>
                                        <p:cTn id="106" dur="1" fill="hold">
                                          <p:stCondLst>
                                            <p:cond delay="0"/>
                                          </p:stCondLst>
                                        </p:cTn>
                                        <p:tgtEl>
                                          <p:spTgt spid="176"/>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92"/>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7"/>
                                        </p:tgtEl>
                                        <p:attrNameLst>
                                          <p:attrName>style.visibility</p:attrName>
                                        </p:attrNameLst>
                                      </p:cBhvr>
                                      <p:to>
                                        <p:strVal val="visible"/>
                                      </p:to>
                                    </p:set>
                                  </p:childTnLst>
                                </p:cTn>
                              </p:par>
                            </p:childTnLst>
                          </p:cTn>
                        </p:par>
                        <p:par>
                          <p:cTn id="113" fill="hold">
                            <p:stCondLst>
                              <p:cond delay="0"/>
                            </p:stCondLst>
                            <p:childTnLst>
                              <p:par>
                                <p:cTn id="114" presetID="1" presetClass="entr" presetSubtype="0" fill="hold" grpId="0" nodeType="afterEffect">
                                  <p:stCondLst>
                                    <p:cond delay="0"/>
                                  </p:stCondLst>
                                  <p:childTnLst>
                                    <p:set>
                                      <p:cBhvr>
                                        <p:cTn id="115" dur="1" fill="hold">
                                          <p:stCondLst>
                                            <p:cond delay="0"/>
                                          </p:stCondLst>
                                        </p:cTn>
                                        <p:tgtEl>
                                          <p:spTgt spid="28"/>
                                        </p:tgtEl>
                                        <p:attrNameLst>
                                          <p:attrName>style.visibility</p:attrName>
                                        </p:attrNameLst>
                                      </p:cBhvr>
                                      <p:to>
                                        <p:strVal val="visible"/>
                                      </p:to>
                                    </p:set>
                                  </p:childTnLst>
                                </p:cTn>
                              </p:par>
                            </p:childTnLst>
                          </p:cTn>
                        </p:par>
                      </p:childTnLst>
                    </p:cTn>
                  </p:par>
                  <p:par>
                    <p:cTn id="116" fill="hold">
                      <p:stCondLst>
                        <p:cond delay="indefinite"/>
                      </p:stCondLst>
                      <p:childTnLst>
                        <p:par>
                          <p:cTn id="117" fill="hold">
                            <p:stCondLst>
                              <p:cond delay="0"/>
                            </p:stCondLst>
                            <p:childTnLst>
                              <p:par>
                                <p:cTn id="118" presetID="1" presetClass="entr" presetSubtype="0" fill="hold" grpId="0" nodeType="clickEffect">
                                  <p:stCondLst>
                                    <p:cond delay="0"/>
                                  </p:stCondLst>
                                  <p:childTnLst>
                                    <p:set>
                                      <p:cBhvr>
                                        <p:cTn id="119" dur="1" fill="hold">
                                          <p:stCondLst>
                                            <p:cond delay="0"/>
                                          </p:stCondLst>
                                        </p:cTn>
                                        <p:tgtEl>
                                          <p:spTgt spid="29"/>
                                        </p:tgtEl>
                                        <p:attrNameLst>
                                          <p:attrName>style.visibility</p:attrName>
                                        </p:attrNameLst>
                                      </p:cBhvr>
                                      <p:to>
                                        <p:strVal val="visible"/>
                                      </p:to>
                                    </p:set>
                                  </p:childTnLst>
                                </p:cTn>
                              </p:par>
                            </p:childTnLst>
                          </p:cTn>
                        </p:par>
                      </p:childTnLst>
                    </p:cTn>
                  </p:par>
                  <p:par>
                    <p:cTn id="120" fill="hold">
                      <p:stCondLst>
                        <p:cond delay="indefinite"/>
                      </p:stCondLst>
                      <p:childTnLst>
                        <p:par>
                          <p:cTn id="121" fill="hold">
                            <p:stCondLst>
                              <p:cond delay="0"/>
                            </p:stCondLst>
                            <p:childTnLst>
                              <p:par>
                                <p:cTn id="122" presetID="1" presetClass="exit" presetSubtype="0" fill="hold" nodeType="clickEffect">
                                  <p:stCondLst>
                                    <p:cond delay="0"/>
                                  </p:stCondLst>
                                  <p:childTnLst>
                                    <p:set>
                                      <p:cBhvr>
                                        <p:cTn id="123" dur="1" fill="hold">
                                          <p:stCondLst>
                                            <p:cond delay="0"/>
                                          </p:stCondLst>
                                        </p:cTn>
                                        <p:tgtEl>
                                          <p:spTgt spid="176"/>
                                        </p:tgtEl>
                                        <p:attrNameLst>
                                          <p:attrName>style.visibility</p:attrName>
                                        </p:attrNameLst>
                                      </p:cBhvr>
                                      <p:to>
                                        <p:strVal val="hidden"/>
                                      </p:to>
                                    </p:set>
                                  </p:childTnLst>
                                </p:cTn>
                              </p:par>
                              <p:par>
                                <p:cTn id="124" presetID="1" presetClass="exit" presetSubtype="0" fill="hold" nodeType="withEffect">
                                  <p:stCondLst>
                                    <p:cond delay="0"/>
                                  </p:stCondLst>
                                  <p:childTnLst>
                                    <p:set>
                                      <p:cBhvr>
                                        <p:cTn id="125" dur="1" fill="hold">
                                          <p:stCondLst>
                                            <p:cond delay="0"/>
                                          </p:stCondLst>
                                        </p:cTn>
                                        <p:tgtEl>
                                          <p:spTgt spid="92"/>
                                        </p:tgtEl>
                                        <p:attrNameLst>
                                          <p:attrName>style.visibility</p:attrName>
                                        </p:attrNameLst>
                                      </p:cBhvr>
                                      <p:to>
                                        <p:strVal val="hidden"/>
                                      </p:to>
                                    </p:set>
                                  </p:childTnLst>
                                </p:cTn>
                              </p:par>
                              <p:par>
                                <p:cTn id="126" presetID="1" presetClass="entr" presetSubtype="0" fill="hold" nodeType="withEffect">
                                  <p:stCondLst>
                                    <p:cond delay="0"/>
                                  </p:stCondLst>
                                  <p:childTnLst>
                                    <p:set>
                                      <p:cBhvr>
                                        <p:cTn id="127" dur="1" fill="hold">
                                          <p:stCondLst>
                                            <p:cond delay="0"/>
                                          </p:stCondLst>
                                        </p:cTn>
                                        <p:tgtEl>
                                          <p:spTgt spid="229"/>
                                        </p:tgtEl>
                                        <p:attrNameLst>
                                          <p:attrName>style.visibility</p:attrName>
                                        </p:attrNameLst>
                                      </p:cBhvr>
                                      <p:to>
                                        <p:strVal val="visible"/>
                                      </p:to>
                                    </p:set>
                                  </p:childTnLst>
                                </p:cTn>
                              </p:par>
                            </p:childTnLst>
                          </p:cTn>
                        </p:par>
                        <p:par>
                          <p:cTn id="128" fill="hold">
                            <p:stCondLst>
                              <p:cond delay="0"/>
                            </p:stCondLst>
                            <p:childTnLst>
                              <p:par>
                                <p:cTn id="129" presetID="1" presetClass="entr" presetSubtype="0" fill="hold" grpId="0" nodeType="afterEffect">
                                  <p:stCondLst>
                                    <p:cond delay="0"/>
                                  </p:stCondLst>
                                  <p:childTnLst>
                                    <p:set>
                                      <p:cBhvr>
                                        <p:cTn id="130" dur="1" fill="hold">
                                          <p:stCondLst>
                                            <p:cond delay="0"/>
                                          </p:stCondLst>
                                        </p:cTn>
                                        <p:tgtEl>
                                          <p:spTgt spid="30"/>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31"/>
                                        </p:tgtEl>
                                        <p:attrNameLst>
                                          <p:attrName>style.visibility</p:attrName>
                                        </p:attrNameLst>
                                      </p:cBhvr>
                                      <p:to>
                                        <p:strVal val="visible"/>
                                      </p:to>
                                    </p:set>
                                  </p:childTnLst>
                                </p:cTn>
                              </p:par>
                            </p:childTnLst>
                          </p:cTn>
                        </p:par>
                        <p:par>
                          <p:cTn id="133" fill="hold">
                            <p:stCondLst>
                              <p:cond delay="0"/>
                            </p:stCondLst>
                            <p:childTnLst>
                              <p:par>
                                <p:cTn id="134" presetID="1" presetClass="entr" presetSubtype="0" fill="hold" grpId="0" nodeType="afterEffect">
                                  <p:stCondLst>
                                    <p:cond delay="0"/>
                                  </p:stCondLst>
                                  <p:childTnLst>
                                    <p:set>
                                      <p:cBhvr>
                                        <p:cTn id="135" dur="1" fill="hold">
                                          <p:stCondLst>
                                            <p:cond delay="0"/>
                                          </p:stCondLst>
                                        </p:cTn>
                                        <p:tgtEl>
                                          <p:spTgt spid="32"/>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1" presetClass="entr" presetSubtype="0" fill="hold" grpId="0" nodeType="clickEffect">
                                  <p:stCondLst>
                                    <p:cond delay="0"/>
                                  </p:stCondLst>
                                  <p:childTnLst>
                                    <p:set>
                                      <p:cBhvr>
                                        <p:cTn id="139" dur="1" fill="hold">
                                          <p:stCondLst>
                                            <p:cond delay="0"/>
                                          </p:stCondLst>
                                        </p:cTn>
                                        <p:tgtEl>
                                          <p:spTgt spid="33"/>
                                        </p:tgtEl>
                                        <p:attrNameLst>
                                          <p:attrName>style.visibility</p:attrName>
                                        </p:attrNameLst>
                                      </p:cBhvr>
                                      <p:to>
                                        <p:strVal val="visible"/>
                                      </p:to>
                                    </p:set>
                                  </p:childTnLst>
                                </p:cTn>
                              </p:par>
                            </p:childTnLst>
                          </p:cTn>
                        </p:par>
                      </p:childTnLst>
                    </p:cTn>
                  </p:par>
                  <p:par>
                    <p:cTn id="140" fill="hold">
                      <p:stCondLst>
                        <p:cond delay="indefinite"/>
                      </p:stCondLst>
                      <p:childTnLst>
                        <p:par>
                          <p:cTn id="141" fill="hold">
                            <p:stCondLst>
                              <p:cond delay="0"/>
                            </p:stCondLst>
                            <p:childTnLst>
                              <p:par>
                                <p:cTn id="142" presetID="1" presetClass="exit" presetSubtype="0" fill="hold" nodeType="clickEffect">
                                  <p:stCondLst>
                                    <p:cond delay="0"/>
                                  </p:stCondLst>
                                  <p:childTnLst>
                                    <p:set>
                                      <p:cBhvr>
                                        <p:cTn id="143" dur="1" fill="hold">
                                          <p:stCondLst>
                                            <p:cond delay="0"/>
                                          </p:stCondLst>
                                        </p:cTn>
                                        <p:tgtEl>
                                          <p:spTgt spid="113"/>
                                        </p:tgtEl>
                                        <p:attrNameLst>
                                          <p:attrName>style.visibility</p:attrName>
                                        </p:attrNameLst>
                                      </p:cBhvr>
                                      <p:to>
                                        <p:strVal val="hidden"/>
                                      </p:to>
                                    </p:set>
                                  </p:childTnLst>
                                </p:cTn>
                              </p:par>
                              <p:par>
                                <p:cTn id="144" presetID="1" presetClass="entr" presetSubtype="0" fill="hold" nodeType="withEffect">
                                  <p:stCondLst>
                                    <p:cond delay="0"/>
                                  </p:stCondLst>
                                  <p:childTnLst>
                                    <p:set>
                                      <p:cBhvr>
                                        <p:cTn id="145" dur="1" fill="hold">
                                          <p:stCondLst>
                                            <p:cond delay="0"/>
                                          </p:stCondLst>
                                        </p:cTn>
                                        <p:tgtEl>
                                          <p:spTgt spid="230"/>
                                        </p:tgtEl>
                                        <p:attrNameLst>
                                          <p:attrName>style.visibility</p:attrName>
                                        </p:attrNameLst>
                                      </p:cBhvr>
                                      <p:to>
                                        <p:strVal val="visible"/>
                                      </p:to>
                                    </p:set>
                                  </p:childTnLst>
                                </p:cTn>
                              </p:par>
                            </p:childTnLst>
                          </p:cTn>
                        </p:par>
                      </p:childTnLst>
                    </p:cTn>
                  </p:par>
                  <p:par>
                    <p:cTn id="146" fill="hold">
                      <p:stCondLst>
                        <p:cond delay="indefinite"/>
                      </p:stCondLst>
                      <p:childTnLst>
                        <p:par>
                          <p:cTn id="147" fill="hold">
                            <p:stCondLst>
                              <p:cond delay="0"/>
                            </p:stCondLst>
                            <p:childTnLst>
                              <p:par>
                                <p:cTn id="148" presetID="1" presetClass="exit" presetSubtype="0" fill="hold" nodeType="clickEffect">
                                  <p:stCondLst>
                                    <p:cond delay="0"/>
                                  </p:stCondLst>
                                  <p:childTnLst>
                                    <p:set>
                                      <p:cBhvr>
                                        <p:cTn id="149" dur="1" fill="hold">
                                          <p:stCondLst>
                                            <p:cond delay="0"/>
                                          </p:stCondLst>
                                        </p:cTn>
                                        <p:tgtEl>
                                          <p:spTgt spid="90"/>
                                        </p:tgtEl>
                                        <p:attrNameLst>
                                          <p:attrName>style.visibility</p:attrName>
                                        </p:attrNameLst>
                                      </p:cBhvr>
                                      <p:to>
                                        <p:strVal val="hidden"/>
                                      </p:to>
                                    </p:set>
                                  </p:childTnLst>
                                </p:cTn>
                              </p:par>
                              <p:par>
                                <p:cTn id="150" presetID="1" presetClass="exit" presetSubtype="0" fill="hold" nodeType="withEffect">
                                  <p:stCondLst>
                                    <p:cond delay="0"/>
                                  </p:stCondLst>
                                  <p:childTnLst>
                                    <p:set>
                                      <p:cBhvr>
                                        <p:cTn id="151" dur="1" fill="hold">
                                          <p:stCondLst>
                                            <p:cond delay="0"/>
                                          </p:stCondLst>
                                        </p:cTn>
                                        <p:tgtEl>
                                          <p:spTgt spid="104"/>
                                        </p:tgtEl>
                                        <p:attrNameLst>
                                          <p:attrName>style.visibility</p:attrName>
                                        </p:attrNameLst>
                                      </p:cBhvr>
                                      <p:to>
                                        <p:strVal val="hidden"/>
                                      </p:to>
                                    </p:set>
                                  </p:childTnLst>
                                </p:cTn>
                              </p:par>
                              <p:par>
                                <p:cTn id="152" presetID="1" presetClass="entr" presetSubtype="0" fill="hold" grpId="0" nodeType="withEffect">
                                  <p:stCondLst>
                                    <p:cond delay="0"/>
                                  </p:stCondLst>
                                  <p:childTnLst>
                                    <p:set>
                                      <p:cBhvr>
                                        <p:cTn id="153" dur="1" fill="hold">
                                          <p:stCondLst>
                                            <p:cond delay="0"/>
                                          </p:stCondLst>
                                        </p:cTn>
                                        <p:tgtEl>
                                          <p:spTgt spid="34"/>
                                        </p:tgtEl>
                                        <p:attrNameLst>
                                          <p:attrName>style.visibility</p:attrName>
                                        </p:attrNameLst>
                                      </p:cBhvr>
                                      <p:to>
                                        <p:strVal val="visible"/>
                                      </p:to>
                                    </p:set>
                                  </p:childTnLst>
                                </p:cTn>
                              </p:par>
                              <p:par>
                                <p:cTn id="154" presetID="1" presetClass="entr" presetSubtype="0" fill="hold" grpId="0" nodeType="withEffect">
                                  <p:stCondLst>
                                    <p:cond delay="0"/>
                                  </p:stCondLst>
                                  <p:childTnLst>
                                    <p:set>
                                      <p:cBhvr>
                                        <p:cTn id="155" dur="1" fill="hold">
                                          <p:stCondLst>
                                            <p:cond delay="0"/>
                                          </p:stCondLst>
                                        </p:cTn>
                                        <p:tgtEl>
                                          <p:spTgt spid="35"/>
                                        </p:tgtEl>
                                        <p:attrNameLst>
                                          <p:attrName>style.visibility</p:attrName>
                                        </p:attrNameLst>
                                      </p:cBhvr>
                                      <p:to>
                                        <p:strVal val="visible"/>
                                      </p:to>
                                    </p:set>
                                  </p:childTnLst>
                                </p:cTn>
                              </p:par>
                            </p:childTnLst>
                          </p:cTn>
                        </p:par>
                        <p:par>
                          <p:cTn id="156" fill="hold">
                            <p:stCondLst>
                              <p:cond delay="0"/>
                            </p:stCondLst>
                            <p:childTnLst>
                              <p:par>
                                <p:cTn id="157" presetID="1" presetClass="entr" presetSubtype="0" fill="hold" grpId="0" nodeType="afterEffect">
                                  <p:stCondLst>
                                    <p:cond delay="0"/>
                                  </p:stCondLst>
                                  <p:childTnLst>
                                    <p:set>
                                      <p:cBhvr>
                                        <p:cTn id="15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77" grpId="0" animBg="1"/>
      <p:bldP spid="84" grpId="0" animBg="1"/>
      <p:bldP spid="190" grpId="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997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979971" name="Text Box 3"/>
          <p:cNvSpPr txBox="1">
            <a:spLocks noChangeArrowheads="1"/>
          </p:cNvSpPr>
          <p:nvPr/>
        </p:nvSpPr>
        <p:spPr bwMode="auto">
          <a:xfrm>
            <a:off x="342900" y="1193800"/>
            <a:ext cx="8440738" cy="5158848"/>
          </a:xfrm>
          <a:prstGeom prst="rect">
            <a:avLst/>
          </a:prstGeom>
          <a:noFill/>
          <a:ln w="9525">
            <a:noFill/>
            <a:miter lim="800000"/>
            <a:headEnd/>
            <a:tailEnd/>
          </a:ln>
          <a:effectLst/>
        </p:spPr>
        <p:txBody>
          <a:bodyPr>
            <a:prstTxWarp prst="textNoShape">
              <a:avLst/>
            </a:prstTxWarp>
            <a:spAutoFit/>
          </a:bodyPr>
          <a:lstStyle/>
          <a:p>
            <a:pPr algn="l"/>
            <a:r>
              <a:rPr lang="en-US" dirty="0" smtClean="0">
                <a:solidFill>
                  <a:srgbClr val="0000FF"/>
                </a:solidFill>
                <a:latin typeface="Courier New"/>
                <a:cs typeface="Courier New"/>
              </a:rPr>
              <a:t>/*</a:t>
            </a:r>
          </a:p>
          <a:p>
            <a:pPr algn="l"/>
            <a:r>
              <a:rPr lang="en-US" dirty="0" smtClean="0">
                <a:solidFill>
                  <a:srgbClr val="0000FF"/>
                </a:solidFill>
                <a:latin typeface="Courier New"/>
                <a:cs typeface="Courier New"/>
              </a:rPr>
              <a:t> * File: </a:t>
            </a:r>
            <a:r>
              <a:rPr lang="en-US" dirty="0" err="1" smtClean="0">
                <a:solidFill>
                  <a:srgbClr val="0000FF"/>
                </a:solidFill>
                <a:latin typeface="Courier New"/>
                <a:cs typeface="Courier New"/>
              </a:rPr>
              <a:t>buffer.cpp</a:t>
            </a:r>
            <a:r>
              <a:rPr lang="en-US" dirty="0" smtClean="0">
                <a:solidFill>
                  <a:srgbClr val="0000FF"/>
                </a:solidFill>
                <a:latin typeface="Courier New"/>
                <a:cs typeface="Courier New"/>
              </a:rPr>
              <a:t> (list version)</a:t>
            </a:r>
          </a:p>
          <a:p>
            <a:pPr algn="l"/>
            <a:r>
              <a:rPr lang="en-US" dirty="0" smtClean="0">
                <a:solidFill>
                  <a:srgbClr val="0000FF"/>
                </a:solidFill>
                <a:latin typeface="Courier New"/>
                <a:cs typeface="Courier New"/>
              </a:rPr>
              <a:t> * -------------------------------</a:t>
            </a:r>
          </a:p>
          <a:p>
            <a:pPr algn="l"/>
            <a:r>
              <a:rPr lang="en-US" dirty="0" smtClean="0">
                <a:solidFill>
                  <a:srgbClr val="0000FF"/>
                </a:solidFill>
                <a:latin typeface="Courier New"/>
                <a:cs typeface="Courier New"/>
              </a:rPr>
              <a:t> * This file implements the </a:t>
            </a:r>
            <a:r>
              <a:rPr lang="en-US" dirty="0" err="1" smtClean="0">
                <a:solidFill>
                  <a:srgbClr val="0000FF"/>
                </a:solidFill>
                <a:latin typeface="Courier New"/>
                <a:cs typeface="Courier New"/>
              </a:rPr>
              <a:t>EditorBuffer</a:t>
            </a:r>
            <a:r>
              <a:rPr lang="en-US" dirty="0" smtClean="0">
                <a:solidFill>
                  <a:srgbClr val="0000FF"/>
                </a:solidFill>
                <a:latin typeface="Courier New"/>
                <a:cs typeface="Courier New"/>
              </a:rPr>
              <a:t> class using a linked</a:t>
            </a:r>
          </a:p>
          <a:p>
            <a:pPr algn="l"/>
            <a:r>
              <a:rPr lang="en-US" dirty="0" smtClean="0">
                <a:solidFill>
                  <a:srgbClr val="0000FF"/>
                </a:solidFill>
                <a:latin typeface="Courier New"/>
                <a:cs typeface="Courier New"/>
              </a:rPr>
              <a:t> * list to represent the buffer.</a:t>
            </a:r>
          </a:p>
          <a:p>
            <a:pPr algn="l"/>
            <a:r>
              <a:rPr lang="en-US" dirty="0" smtClean="0">
                <a:solidFill>
                  <a:srgbClr val="0000FF"/>
                </a:solidFill>
                <a:latin typeface="Courier New"/>
                <a:cs typeface="Courier New"/>
              </a:rPr>
              <a:t> */</a:t>
            </a:r>
          </a:p>
          <a:p>
            <a:pPr algn="l"/>
            <a:endParaRPr lang="en-US" dirty="0" smtClean="0">
              <a:solidFill>
                <a:srgbClr val="0000FF"/>
              </a:solidFill>
              <a:latin typeface="Courier New"/>
              <a:cs typeface="Courier New"/>
            </a:endParaRPr>
          </a:p>
          <a:p>
            <a:pPr algn="l"/>
            <a:r>
              <a:rPr lang="en-US" dirty="0" smtClean="0">
                <a:solidFill>
                  <a:srgbClr val="000000"/>
                </a:solidFill>
                <a:latin typeface="Courier New"/>
                <a:cs typeface="Courier New"/>
              </a:rPr>
              <a:t>#include &lt;</a:t>
            </a:r>
            <a:r>
              <a:rPr lang="en-US" dirty="0" err="1" smtClean="0">
                <a:solidFill>
                  <a:srgbClr val="000000"/>
                </a:solidFill>
                <a:latin typeface="Courier New"/>
                <a:cs typeface="Courier New"/>
              </a:rPr>
              <a:t>iostream</a:t>
            </a:r>
            <a:r>
              <a:rPr lang="en-US" dirty="0" smtClean="0">
                <a:solidFill>
                  <a:srgbClr val="000000"/>
                </a:solidFill>
                <a:latin typeface="Courier New"/>
                <a:cs typeface="Courier New"/>
              </a:rPr>
              <a:t>&gt;</a:t>
            </a:r>
          </a:p>
          <a:p>
            <a:pPr algn="l"/>
            <a:r>
              <a:rPr lang="en-US" dirty="0" smtClean="0">
                <a:solidFill>
                  <a:srgbClr val="000000"/>
                </a:solidFill>
                <a:latin typeface="Courier New"/>
                <a:cs typeface="Courier New"/>
              </a:rPr>
              <a:t>#include "</a:t>
            </a:r>
            <a:r>
              <a:rPr lang="en-US" dirty="0" err="1" smtClean="0">
                <a:solidFill>
                  <a:srgbClr val="000000"/>
                </a:solidFill>
                <a:latin typeface="Courier New"/>
                <a:cs typeface="Courier New"/>
              </a:rPr>
              <a:t>buffer.h</a:t>
            </a:r>
            <a:r>
              <a:rPr lang="en-US" dirty="0" smtClean="0">
                <a:solidFill>
                  <a:srgbClr val="000000"/>
                </a:solidFill>
                <a:latin typeface="Courier New"/>
                <a:cs typeface="Courier New"/>
              </a:rPr>
              <a:t>"</a:t>
            </a:r>
          </a:p>
          <a:p>
            <a:pPr algn="l"/>
            <a:r>
              <a:rPr lang="en-US" dirty="0" smtClean="0">
                <a:solidFill>
                  <a:srgbClr val="000000"/>
                </a:solidFill>
                <a:latin typeface="Courier New"/>
                <a:cs typeface="Courier New"/>
              </a:rPr>
              <a:t>using namespace std;</a:t>
            </a:r>
          </a:p>
          <a:p>
            <a:pPr algn="l"/>
            <a:r>
              <a:rPr lang="en-US" dirty="0" smtClean="0">
                <a:solidFill>
                  <a:srgbClr val="000000"/>
                </a:solidFill>
                <a:latin typeface="Courier New"/>
                <a:cs typeface="Courier New"/>
              </a:rPr>
              <a:t> </a:t>
            </a:r>
          </a:p>
          <a:p>
            <a:pPr algn="l"/>
            <a:r>
              <a:rPr lang="en-US" dirty="0" smtClean="0">
                <a:solidFill>
                  <a:srgbClr val="0000FF"/>
                </a:solidFill>
                <a:latin typeface="Courier New"/>
                <a:cs typeface="Courier New"/>
              </a:rPr>
              <a:t>/*</a:t>
            </a:r>
          </a:p>
          <a:p>
            <a:pPr algn="l"/>
            <a:r>
              <a:rPr lang="en-US" dirty="0" smtClean="0">
                <a:solidFill>
                  <a:srgbClr val="0000FF"/>
                </a:solidFill>
                <a:latin typeface="Courier New"/>
                <a:cs typeface="Courier New"/>
              </a:rPr>
              <a:t> * Implementation notes: </a:t>
            </a:r>
            <a:r>
              <a:rPr lang="en-US" dirty="0" err="1" smtClean="0">
                <a:solidFill>
                  <a:srgbClr val="0000FF"/>
                </a:solidFill>
                <a:latin typeface="Courier New"/>
                <a:cs typeface="Courier New"/>
              </a:rPr>
              <a:t>EditorBuffer</a:t>
            </a:r>
            <a:r>
              <a:rPr lang="en-US" dirty="0" smtClean="0">
                <a:solidFill>
                  <a:srgbClr val="0000FF"/>
                </a:solidFill>
                <a:latin typeface="Courier New"/>
                <a:cs typeface="Courier New"/>
              </a:rPr>
              <a:t> constructor</a:t>
            </a:r>
          </a:p>
          <a:p>
            <a:pPr algn="l"/>
            <a:r>
              <a:rPr lang="en-US" dirty="0" smtClean="0">
                <a:solidFill>
                  <a:srgbClr val="0000FF"/>
                </a:solidFill>
                <a:latin typeface="Courier New"/>
                <a:cs typeface="Courier New"/>
              </a:rPr>
              <a:t> * ----------------------------------------------</a:t>
            </a:r>
          </a:p>
          <a:p>
            <a:pPr algn="l"/>
            <a:r>
              <a:rPr lang="en-US" dirty="0" smtClean="0">
                <a:solidFill>
                  <a:srgbClr val="0000FF"/>
                </a:solidFill>
                <a:latin typeface="Courier New"/>
                <a:cs typeface="Courier New"/>
              </a:rPr>
              <a:t> * This function initializes an empty editor buffer represented as a</a:t>
            </a:r>
          </a:p>
          <a:p>
            <a:pPr algn="l"/>
            <a:r>
              <a:rPr lang="en-US" dirty="0" smtClean="0">
                <a:solidFill>
                  <a:srgbClr val="0000FF"/>
                </a:solidFill>
                <a:latin typeface="Courier New"/>
                <a:cs typeface="Courier New"/>
              </a:rPr>
              <a:t> * linked list.  In this representation, the empty buffer contains a</a:t>
            </a:r>
          </a:p>
          <a:p>
            <a:pPr algn="l"/>
            <a:r>
              <a:rPr lang="en-US" dirty="0" smtClean="0">
                <a:solidFill>
                  <a:srgbClr val="0000FF"/>
                </a:solidFill>
                <a:latin typeface="Courier New"/>
                <a:cs typeface="Courier New"/>
              </a:rPr>
              <a:t> * "dummy" cell whose </a:t>
            </a:r>
            <a:r>
              <a:rPr lang="en-US" dirty="0" err="1" smtClean="0">
                <a:solidFill>
                  <a:srgbClr val="0000FF"/>
                </a:solidFill>
                <a:latin typeface="Courier New"/>
                <a:cs typeface="Courier New"/>
              </a:rPr>
              <a:t>ch</a:t>
            </a:r>
            <a:r>
              <a:rPr lang="en-US" dirty="0" smtClean="0">
                <a:solidFill>
                  <a:srgbClr val="0000FF"/>
                </a:solidFill>
                <a:latin typeface="Courier New"/>
                <a:cs typeface="Courier New"/>
              </a:rPr>
              <a:t> field is never used.  The constructor must</a:t>
            </a:r>
          </a:p>
          <a:p>
            <a:pPr algn="l"/>
            <a:r>
              <a:rPr lang="en-US" dirty="0" smtClean="0">
                <a:solidFill>
                  <a:srgbClr val="0000FF"/>
                </a:solidFill>
                <a:latin typeface="Courier New"/>
                <a:cs typeface="Courier New"/>
              </a:rPr>
              <a:t> * allocate this dummy cell and set the internal pointers correctly.</a:t>
            </a:r>
          </a:p>
          <a:p>
            <a:pPr algn="l"/>
            <a:r>
              <a:rPr lang="en-US" dirty="0" smtClean="0">
                <a:solidFill>
                  <a:srgbClr val="0000FF"/>
                </a:solidFill>
                <a:latin typeface="Courier New"/>
                <a:cs typeface="Courier New"/>
              </a:rPr>
              <a:t> */</a:t>
            </a:r>
          </a:p>
          <a:p>
            <a:pPr algn="l">
              <a:lnSpc>
                <a:spcPct val="90000"/>
              </a:lnSpc>
            </a:pPr>
            <a:endParaRPr lang="en-US" dirty="0" smtClean="0">
              <a:latin typeface="Courier New" charset="0"/>
            </a:endParaRPr>
          </a:p>
          <a:p>
            <a:pPr algn="l">
              <a:lnSpc>
                <a:spcPct val="90000"/>
              </a:lnSpc>
            </a:pPr>
            <a:r>
              <a:rPr lang="en-US" dirty="0" err="1">
                <a:latin typeface="Courier New" charset="0"/>
              </a:rPr>
              <a:t>EditorBuffer::EditorBuffer</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start </a:t>
            </a:r>
            <a:r>
              <a:rPr lang="en-US" dirty="0">
                <a:latin typeface="Courier New" charset="0"/>
              </a:rPr>
              <a:t>= cursor = new</a:t>
            </a:r>
            <a:r>
              <a:rPr lang="en-US" dirty="0" smtClean="0">
                <a:latin typeface="Courier New" charset="0"/>
              </a:rPr>
              <a:t> Cell;</a:t>
            </a:r>
          </a:p>
          <a:p>
            <a:pPr algn="l">
              <a:lnSpc>
                <a:spcPct val="90000"/>
              </a:lnSpc>
            </a:pPr>
            <a:r>
              <a:rPr lang="en-US" dirty="0" smtClean="0">
                <a:latin typeface="Courier New" charset="0"/>
              </a:rPr>
              <a:t>   start</a:t>
            </a:r>
            <a:r>
              <a:rPr lang="en-US" dirty="0">
                <a:latin typeface="Courier New" charset="0"/>
              </a:rPr>
              <a:t>-&gt;link = NULL;</a:t>
            </a:r>
          </a:p>
          <a:p>
            <a:pPr algn="l">
              <a:lnSpc>
                <a:spcPct val="90000"/>
              </a:lnSpc>
            </a:pPr>
            <a:r>
              <a:rPr lang="en-US" dirty="0">
                <a:latin typeface="Courier New" charset="0"/>
              </a:rPr>
              <a:t>}</a:t>
            </a:r>
          </a:p>
        </p:txBody>
      </p:sp>
      <p:sp>
        <p:nvSpPr>
          <p:cNvPr id="979972"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79973"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79974" name="Rectangle 6"/>
          <p:cNvSpPr>
            <a:spLocks noGrp="1" noChangeArrowheads="1"/>
          </p:cNvSpPr>
          <p:nvPr>
            <p:ph type="title"/>
          </p:nvPr>
        </p:nvSpPr>
        <p:spPr>
          <a:xfrm>
            <a:off x="0" y="76200"/>
            <a:ext cx="9144000" cy="1143000"/>
          </a:xfrm>
          <a:noFill/>
          <a:ln/>
        </p:spPr>
        <p:txBody>
          <a:bodyPr/>
          <a:lstStyle/>
          <a:p>
            <a:r>
              <a:rPr lang="en-US" sz="4000">
                <a:solidFill>
                  <a:srgbClr val="FF0000"/>
                </a:solidFill>
              </a:rPr>
              <a:t>List-Based Buffer Implementation</a:t>
            </a:r>
          </a:p>
        </p:txBody>
      </p:sp>
      <p:sp>
        <p:nvSpPr>
          <p:cNvPr id="979975"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201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982019" name="Text Box 3"/>
          <p:cNvSpPr txBox="1">
            <a:spLocks noChangeArrowheads="1"/>
          </p:cNvSpPr>
          <p:nvPr/>
        </p:nvSpPr>
        <p:spPr bwMode="auto">
          <a:xfrm>
            <a:off x="350838" y="1219200"/>
            <a:ext cx="8440737" cy="5158848"/>
          </a:xfrm>
          <a:prstGeom prst="rect">
            <a:avLst/>
          </a:prstGeom>
          <a:noFill/>
          <a:ln w="9525">
            <a:noFill/>
            <a:miter lim="800000"/>
            <a:headEnd/>
            <a:tailEnd/>
          </a:ln>
          <a:effectLst/>
        </p:spPr>
        <p:txBody>
          <a:bodyPr>
            <a:prstTxWarp prst="textNoShape">
              <a:avLst/>
            </a:prstTxWarp>
            <a:spAutoFit/>
          </a:bodyPr>
          <a:lstStyle/>
          <a:p>
            <a:pPr algn="l"/>
            <a:r>
              <a:rPr lang="en-US" dirty="0" smtClean="0">
                <a:solidFill>
                  <a:srgbClr val="0000FF"/>
                </a:solidFill>
                <a:latin typeface="Courier New"/>
                <a:cs typeface="Courier New"/>
              </a:rPr>
              <a:t>/*</a:t>
            </a:r>
          </a:p>
          <a:p>
            <a:pPr algn="l"/>
            <a:r>
              <a:rPr lang="en-US" dirty="0" smtClean="0">
                <a:solidFill>
                  <a:srgbClr val="0000FF"/>
                </a:solidFill>
                <a:latin typeface="Courier New"/>
                <a:cs typeface="Courier New"/>
              </a:rPr>
              <a:t> * File: </a:t>
            </a:r>
            <a:r>
              <a:rPr lang="en-US" dirty="0" err="1" smtClean="0">
                <a:solidFill>
                  <a:srgbClr val="0000FF"/>
                </a:solidFill>
                <a:latin typeface="Courier New"/>
                <a:cs typeface="Courier New"/>
              </a:rPr>
              <a:t>buffer.cpp</a:t>
            </a:r>
            <a:r>
              <a:rPr lang="en-US" dirty="0" smtClean="0">
                <a:solidFill>
                  <a:srgbClr val="0000FF"/>
                </a:solidFill>
                <a:latin typeface="Courier New"/>
                <a:cs typeface="Courier New"/>
              </a:rPr>
              <a:t> (list version)</a:t>
            </a:r>
          </a:p>
          <a:p>
            <a:pPr algn="l"/>
            <a:r>
              <a:rPr lang="en-US" dirty="0" smtClean="0">
                <a:solidFill>
                  <a:srgbClr val="0000FF"/>
                </a:solidFill>
                <a:latin typeface="Courier New"/>
                <a:cs typeface="Courier New"/>
              </a:rPr>
              <a:t> * -------------------------------</a:t>
            </a:r>
          </a:p>
          <a:p>
            <a:pPr algn="l"/>
            <a:r>
              <a:rPr lang="en-US" dirty="0" smtClean="0">
                <a:solidFill>
                  <a:srgbClr val="0000FF"/>
                </a:solidFill>
                <a:latin typeface="Courier New"/>
                <a:cs typeface="Courier New"/>
              </a:rPr>
              <a:t> * This file implements the </a:t>
            </a:r>
            <a:r>
              <a:rPr lang="en-US" dirty="0" err="1" smtClean="0">
                <a:solidFill>
                  <a:srgbClr val="0000FF"/>
                </a:solidFill>
                <a:latin typeface="Courier New"/>
                <a:cs typeface="Courier New"/>
              </a:rPr>
              <a:t>EditorBuffer</a:t>
            </a:r>
            <a:r>
              <a:rPr lang="en-US" dirty="0" smtClean="0">
                <a:solidFill>
                  <a:srgbClr val="0000FF"/>
                </a:solidFill>
                <a:latin typeface="Courier New"/>
                <a:cs typeface="Courier New"/>
              </a:rPr>
              <a:t> class using a linked</a:t>
            </a:r>
          </a:p>
          <a:p>
            <a:pPr algn="l"/>
            <a:r>
              <a:rPr lang="en-US" dirty="0" smtClean="0">
                <a:solidFill>
                  <a:srgbClr val="0000FF"/>
                </a:solidFill>
                <a:latin typeface="Courier New"/>
                <a:cs typeface="Courier New"/>
              </a:rPr>
              <a:t> * list to represent the buffer.</a:t>
            </a:r>
          </a:p>
          <a:p>
            <a:pPr algn="l"/>
            <a:r>
              <a:rPr lang="en-US" dirty="0" smtClean="0">
                <a:solidFill>
                  <a:srgbClr val="0000FF"/>
                </a:solidFill>
                <a:latin typeface="Courier New"/>
                <a:cs typeface="Courier New"/>
              </a:rPr>
              <a:t> */</a:t>
            </a:r>
          </a:p>
          <a:p>
            <a:pPr algn="l"/>
            <a:endParaRPr lang="en-US" dirty="0" smtClean="0">
              <a:solidFill>
                <a:srgbClr val="0000FF"/>
              </a:solidFill>
              <a:latin typeface="Courier New"/>
              <a:cs typeface="Courier New"/>
            </a:endParaRPr>
          </a:p>
          <a:p>
            <a:pPr algn="l"/>
            <a:r>
              <a:rPr lang="en-US" dirty="0" smtClean="0">
                <a:solidFill>
                  <a:srgbClr val="000000"/>
                </a:solidFill>
                <a:latin typeface="Courier New"/>
                <a:cs typeface="Courier New"/>
              </a:rPr>
              <a:t>#include &lt;</a:t>
            </a:r>
            <a:r>
              <a:rPr lang="en-US" dirty="0" err="1" smtClean="0">
                <a:solidFill>
                  <a:srgbClr val="000000"/>
                </a:solidFill>
                <a:latin typeface="Courier New"/>
                <a:cs typeface="Courier New"/>
              </a:rPr>
              <a:t>iostream</a:t>
            </a:r>
            <a:r>
              <a:rPr lang="en-US" dirty="0" smtClean="0">
                <a:solidFill>
                  <a:srgbClr val="000000"/>
                </a:solidFill>
                <a:latin typeface="Courier New"/>
                <a:cs typeface="Courier New"/>
              </a:rPr>
              <a:t>&gt;</a:t>
            </a:r>
          </a:p>
          <a:p>
            <a:pPr algn="l"/>
            <a:r>
              <a:rPr lang="en-US" dirty="0" smtClean="0">
                <a:solidFill>
                  <a:srgbClr val="000000"/>
                </a:solidFill>
                <a:latin typeface="Courier New"/>
                <a:cs typeface="Courier New"/>
              </a:rPr>
              <a:t>#include "</a:t>
            </a:r>
            <a:r>
              <a:rPr lang="en-US" dirty="0" err="1" smtClean="0">
                <a:solidFill>
                  <a:srgbClr val="000000"/>
                </a:solidFill>
                <a:latin typeface="Courier New"/>
                <a:cs typeface="Courier New"/>
              </a:rPr>
              <a:t>buffer.h</a:t>
            </a:r>
            <a:r>
              <a:rPr lang="en-US" dirty="0" smtClean="0">
                <a:solidFill>
                  <a:srgbClr val="000000"/>
                </a:solidFill>
                <a:latin typeface="Courier New"/>
                <a:cs typeface="Courier New"/>
              </a:rPr>
              <a:t>"</a:t>
            </a:r>
          </a:p>
          <a:p>
            <a:pPr algn="l"/>
            <a:r>
              <a:rPr lang="en-US" dirty="0" smtClean="0">
                <a:solidFill>
                  <a:srgbClr val="000000"/>
                </a:solidFill>
                <a:latin typeface="Courier New"/>
                <a:cs typeface="Courier New"/>
              </a:rPr>
              <a:t>using namespace std;</a:t>
            </a:r>
          </a:p>
          <a:p>
            <a:pPr algn="l"/>
            <a:r>
              <a:rPr lang="en-US" dirty="0" smtClean="0">
                <a:solidFill>
                  <a:srgbClr val="000000"/>
                </a:solidFill>
                <a:latin typeface="Courier New"/>
                <a:cs typeface="Courier New"/>
              </a:rPr>
              <a:t> </a:t>
            </a:r>
          </a:p>
          <a:p>
            <a:pPr algn="l"/>
            <a:r>
              <a:rPr lang="en-US" dirty="0" smtClean="0">
                <a:solidFill>
                  <a:srgbClr val="0000FF"/>
                </a:solidFill>
                <a:latin typeface="Courier New"/>
                <a:cs typeface="Courier New"/>
              </a:rPr>
              <a:t>/*</a:t>
            </a:r>
          </a:p>
          <a:p>
            <a:pPr algn="l"/>
            <a:r>
              <a:rPr lang="en-US" dirty="0" smtClean="0">
                <a:solidFill>
                  <a:srgbClr val="0000FF"/>
                </a:solidFill>
                <a:latin typeface="Courier New"/>
                <a:cs typeface="Courier New"/>
              </a:rPr>
              <a:t> * Implementation notes: </a:t>
            </a:r>
            <a:r>
              <a:rPr lang="en-US" dirty="0" err="1" smtClean="0">
                <a:solidFill>
                  <a:srgbClr val="0000FF"/>
                </a:solidFill>
                <a:latin typeface="Courier New"/>
                <a:cs typeface="Courier New"/>
              </a:rPr>
              <a:t>EditorBuffer</a:t>
            </a:r>
            <a:r>
              <a:rPr lang="en-US" dirty="0" smtClean="0">
                <a:solidFill>
                  <a:srgbClr val="0000FF"/>
                </a:solidFill>
                <a:latin typeface="Courier New"/>
                <a:cs typeface="Courier New"/>
              </a:rPr>
              <a:t> constructor</a:t>
            </a:r>
          </a:p>
          <a:p>
            <a:pPr algn="l"/>
            <a:r>
              <a:rPr lang="en-US" dirty="0" smtClean="0">
                <a:solidFill>
                  <a:srgbClr val="0000FF"/>
                </a:solidFill>
                <a:latin typeface="Courier New"/>
                <a:cs typeface="Courier New"/>
              </a:rPr>
              <a:t> * ----------------------------------------------</a:t>
            </a:r>
          </a:p>
          <a:p>
            <a:pPr algn="l"/>
            <a:r>
              <a:rPr lang="en-US" dirty="0" smtClean="0">
                <a:solidFill>
                  <a:srgbClr val="0000FF"/>
                </a:solidFill>
                <a:latin typeface="Courier New"/>
                <a:cs typeface="Courier New"/>
              </a:rPr>
              <a:t> * This function initializes an empty editor buffer represented as a</a:t>
            </a:r>
          </a:p>
          <a:p>
            <a:pPr algn="l"/>
            <a:r>
              <a:rPr lang="en-US" dirty="0" smtClean="0">
                <a:solidFill>
                  <a:srgbClr val="0000FF"/>
                </a:solidFill>
                <a:latin typeface="Courier New"/>
                <a:cs typeface="Courier New"/>
              </a:rPr>
              <a:t> * linked list.  In this representation, the empty buffer contains a</a:t>
            </a:r>
          </a:p>
          <a:p>
            <a:pPr algn="l"/>
            <a:r>
              <a:rPr lang="en-US" dirty="0" smtClean="0">
                <a:solidFill>
                  <a:srgbClr val="0000FF"/>
                </a:solidFill>
                <a:latin typeface="Courier New"/>
                <a:cs typeface="Courier New"/>
              </a:rPr>
              <a:t> * "dummy" cell whose </a:t>
            </a:r>
            <a:r>
              <a:rPr lang="en-US" dirty="0" err="1" smtClean="0">
                <a:solidFill>
                  <a:srgbClr val="0000FF"/>
                </a:solidFill>
                <a:latin typeface="Courier New"/>
                <a:cs typeface="Courier New"/>
              </a:rPr>
              <a:t>ch</a:t>
            </a:r>
            <a:r>
              <a:rPr lang="en-US" dirty="0" smtClean="0">
                <a:solidFill>
                  <a:srgbClr val="0000FF"/>
                </a:solidFill>
                <a:latin typeface="Courier New"/>
                <a:cs typeface="Courier New"/>
              </a:rPr>
              <a:t> field is never used.  The constructor must</a:t>
            </a:r>
          </a:p>
          <a:p>
            <a:pPr algn="l"/>
            <a:r>
              <a:rPr lang="en-US" dirty="0" smtClean="0">
                <a:solidFill>
                  <a:srgbClr val="0000FF"/>
                </a:solidFill>
                <a:latin typeface="Courier New"/>
                <a:cs typeface="Courier New"/>
              </a:rPr>
              <a:t> * allocate this dummy cell and set the internal pointers correctly.</a:t>
            </a:r>
          </a:p>
          <a:p>
            <a:pPr algn="l"/>
            <a:r>
              <a:rPr lang="en-US" dirty="0" smtClean="0">
                <a:solidFill>
                  <a:srgbClr val="0000FF"/>
                </a:solidFill>
                <a:latin typeface="Courier New"/>
                <a:cs typeface="Courier New"/>
              </a:rPr>
              <a:t> */</a:t>
            </a:r>
          </a:p>
          <a:p>
            <a:pPr algn="l">
              <a:lnSpc>
                <a:spcPct val="90000"/>
              </a:lnSpc>
            </a:pPr>
            <a:endParaRPr lang="en-US" dirty="0" smtClean="0">
              <a:latin typeface="Courier New" charset="0"/>
            </a:endParaRPr>
          </a:p>
          <a:p>
            <a:pPr algn="l">
              <a:lnSpc>
                <a:spcPct val="90000"/>
              </a:lnSpc>
            </a:pPr>
            <a:r>
              <a:rPr lang="en-US" dirty="0" err="1" smtClean="0">
                <a:latin typeface="Courier New" charset="0"/>
              </a:rPr>
              <a:t>EditorBuffer::EditorBuffer</a:t>
            </a:r>
            <a:r>
              <a:rPr lang="en-US" dirty="0" smtClean="0">
                <a:latin typeface="Courier New" charset="0"/>
              </a:rPr>
              <a:t>() {</a:t>
            </a:r>
          </a:p>
          <a:p>
            <a:pPr algn="l">
              <a:lnSpc>
                <a:spcPct val="90000"/>
              </a:lnSpc>
            </a:pPr>
            <a:r>
              <a:rPr lang="en-US" dirty="0" smtClean="0">
                <a:latin typeface="Courier New" charset="0"/>
              </a:rPr>
              <a:t>   start = cursor = new Cell;</a:t>
            </a:r>
          </a:p>
          <a:p>
            <a:pPr algn="l">
              <a:lnSpc>
                <a:spcPct val="90000"/>
              </a:lnSpc>
            </a:pPr>
            <a:r>
              <a:rPr lang="en-US" dirty="0" smtClean="0">
                <a:latin typeface="Courier New" charset="0"/>
              </a:rPr>
              <a:t>   start-&gt;link = NULL;</a:t>
            </a:r>
          </a:p>
          <a:p>
            <a:pPr algn="l">
              <a:lnSpc>
                <a:spcPct val="90000"/>
              </a:lnSpc>
            </a:pPr>
            <a:r>
              <a:rPr lang="en-US" dirty="0" smtClean="0">
                <a:latin typeface="Courier New" charset="0"/>
              </a:rPr>
              <a:t>}</a:t>
            </a:r>
            <a:endParaRPr lang="en-US" dirty="0">
              <a:latin typeface="Courier New" charset="0"/>
            </a:endParaRPr>
          </a:p>
        </p:txBody>
      </p:sp>
      <p:grpSp>
        <p:nvGrpSpPr>
          <p:cNvPr id="982020" name="Group 4"/>
          <p:cNvGrpSpPr>
            <a:grpSpLocks/>
          </p:cNvGrpSpPr>
          <p:nvPr/>
        </p:nvGrpSpPr>
        <p:grpSpPr bwMode="auto">
          <a:xfrm>
            <a:off x="355600" y="1143000"/>
            <a:ext cx="8494713" cy="5257800"/>
            <a:chOff x="240" y="720"/>
            <a:chExt cx="5280" cy="3312"/>
          </a:xfrm>
        </p:grpSpPr>
        <p:sp>
          <p:nvSpPr>
            <p:cNvPr id="982021"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82022" name="Text Box 6"/>
            <p:cNvSpPr txBox="1">
              <a:spLocks noChangeArrowheads="1"/>
            </p:cNvSpPr>
            <p:nvPr/>
          </p:nvSpPr>
          <p:spPr bwMode="auto">
            <a:xfrm>
              <a:off x="251" y="752"/>
              <a:ext cx="5261" cy="2653"/>
            </a:xfrm>
            <a:prstGeom prst="rect">
              <a:avLst/>
            </a:prstGeom>
            <a:noFill/>
            <a:ln w="9525">
              <a:noFill/>
              <a:miter lim="800000"/>
              <a:headEnd/>
              <a:tailEnd/>
            </a:ln>
            <a:effectLst/>
          </p:spPr>
          <p:txBody>
            <a:bodyPr>
              <a:prstTxWarp prst="textNoShape">
                <a:avLst/>
              </a:prstTxWarp>
              <a:spAutoFit/>
            </a:bodyPr>
            <a:lstStyle/>
            <a:p>
              <a:pPr algn="l"/>
              <a:r>
                <a:rPr lang="en-US" dirty="0" smtClean="0">
                  <a:solidFill>
                    <a:srgbClr val="0000FF"/>
                  </a:solidFill>
                  <a:latin typeface="Courier New"/>
                  <a:cs typeface="Courier New"/>
                </a:rPr>
                <a:t>/*</a:t>
              </a:r>
            </a:p>
            <a:p>
              <a:pPr algn="l"/>
              <a:r>
                <a:rPr lang="en-US" dirty="0" smtClean="0">
                  <a:solidFill>
                    <a:srgbClr val="0000FF"/>
                  </a:solidFill>
                  <a:latin typeface="Courier New"/>
                  <a:cs typeface="Courier New"/>
                </a:rPr>
                <a:t> * Implementation notes: </a:t>
              </a:r>
              <a:r>
                <a:rPr lang="en-US" dirty="0" err="1" smtClean="0">
                  <a:solidFill>
                    <a:srgbClr val="0000FF"/>
                  </a:solidFill>
                  <a:latin typeface="Courier New"/>
                  <a:cs typeface="Courier New"/>
                </a:rPr>
                <a:t>EditorBuffer</a:t>
              </a:r>
              <a:r>
                <a:rPr lang="en-US" dirty="0" smtClean="0">
                  <a:solidFill>
                    <a:srgbClr val="0000FF"/>
                  </a:solidFill>
                  <a:latin typeface="Courier New"/>
                  <a:cs typeface="Courier New"/>
                </a:rPr>
                <a:t> destructor</a:t>
              </a:r>
            </a:p>
            <a:p>
              <a:pPr algn="l"/>
              <a:r>
                <a:rPr lang="en-US" dirty="0" smtClean="0">
                  <a:solidFill>
                    <a:srgbClr val="0000FF"/>
                  </a:solidFill>
                  <a:latin typeface="Courier New"/>
                  <a:cs typeface="Courier New"/>
                </a:rPr>
                <a:t> * ---------------------------------------------</a:t>
              </a:r>
            </a:p>
            <a:p>
              <a:pPr algn="l"/>
              <a:r>
                <a:rPr lang="en-US" dirty="0" smtClean="0">
                  <a:solidFill>
                    <a:srgbClr val="0000FF"/>
                  </a:solidFill>
                  <a:latin typeface="Courier New"/>
                  <a:cs typeface="Courier New"/>
                </a:rPr>
                <a:t> * The destructor must delete every cell in the buffer.  Note that the loop</a:t>
              </a:r>
            </a:p>
            <a:p>
              <a:pPr algn="l"/>
              <a:r>
                <a:rPr lang="en-US" dirty="0" smtClean="0">
                  <a:solidFill>
                    <a:srgbClr val="0000FF"/>
                  </a:solidFill>
                  <a:latin typeface="Courier New"/>
                  <a:cs typeface="Courier New"/>
                </a:rPr>
                <a:t> * structure is not exactly the standard for loop pattern for processing</a:t>
              </a:r>
            </a:p>
            <a:p>
              <a:pPr algn="l"/>
              <a:r>
                <a:rPr lang="en-US" dirty="0" smtClean="0">
                  <a:solidFill>
                    <a:srgbClr val="0000FF"/>
                  </a:solidFill>
                  <a:latin typeface="Courier New"/>
                  <a:cs typeface="Courier New"/>
                </a:rPr>
                <a:t> * every cell within a linked list.  The complication that forces this</a:t>
              </a:r>
            </a:p>
            <a:p>
              <a:pPr algn="l"/>
              <a:r>
                <a:rPr lang="en-US" dirty="0" smtClean="0">
                  <a:solidFill>
                    <a:srgbClr val="0000FF"/>
                  </a:solidFill>
                  <a:latin typeface="Courier New"/>
                  <a:cs typeface="Courier New"/>
                </a:rPr>
                <a:t> * change is that the body of the loop can't free the current cell and</a:t>
              </a:r>
            </a:p>
            <a:p>
              <a:pPr algn="l"/>
              <a:r>
                <a:rPr lang="en-US" dirty="0" smtClean="0">
                  <a:solidFill>
                    <a:srgbClr val="0000FF"/>
                  </a:solidFill>
                  <a:latin typeface="Courier New"/>
                  <a:cs typeface="Courier New"/>
                </a:rPr>
                <a:t> * later have the for loop use the link field of that cell to move to</a:t>
              </a:r>
            </a:p>
            <a:p>
              <a:pPr algn="l"/>
              <a:r>
                <a:rPr lang="en-US" dirty="0" smtClean="0">
                  <a:solidFill>
                    <a:srgbClr val="0000FF"/>
                  </a:solidFill>
                  <a:latin typeface="Courier New"/>
                  <a:cs typeface="Courier New"/>
                </a:rPr>
                <a:t> * the next one.  To avoid this problem, this implementation copies the</a:t>
              </a:r>
            </a:p>
            <a:p>
              <a:pPr algn="l"/>
              <a:r>
                <a:rPr lang="en-US" dirty="0" smtClean="0">
                  <a:solidFill>
                    <a:srgbClr val="0000FF"/>
                  </a:solidFill>
                  <a:latin typeface="Courier New"/>
                  <a:cs typeface="Courier New"/>
                </a:rPr>
                <a:t> * link pointer before calling delete.</a:t>
              </a:r>
            </a:p>
            <a:p>
              <a:pPr algn="l"/>
              <a:r>
                <a:rPr lang="en-US" dirty="0" smtClean="0">
                  <a:solidFill>
                    <a:srgbClr val="0000FF"/>
                  </a:solidFill>
                  <a:latin typeface="Courier New"/>
                  <a:cs typeface="Courier New"/>
                </a:rPr>
                <a:t> */</a:t>
              </a:r>
            </a:p>
            <a:p>
              <a:pPr algn="l">
                <a:lnSpc>
                  <a:spcPct val="90000"/>
                </a:lnSpc>
              </a:pPr>
              <a:endParaRPr lang="en-US" dirty="0" smtClean="0">
                <a:latin typeface="Courier New" charset="0"/>
              </a:endParaRPr>
            </a:p>
            <a:p>
              <a:pPr algn="l">
                <a:lnSpc>
                  <a:spcPct val="90000"/>
                </a:lnSpc>
              </a:pPr>
              <a:r>
                <a:rPr lang="en-US" dirty="0" err="1">
                  <a:latin typeface="Courier New" charset="0"/>
                </a:rPr>
                <a:t>EditorBuffer::~EditorBuffer</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Cell </a:t>
              </a:r>
              <a:r>
                <a:rPr lang="en-US" dirty="0">
                  <a:latin typeface="Courier New" charset="0"/>
                </a:rPr>
                <a:t>*cp = start;</a:t>
              </a:r>
              <a:endParaRPr lang="en-US" dirty="0" smtClean="0">
                <a:latin typeface="Courier New" charset="0"/>
              </a:endParaRPr>
            </a:p>
            <a:p>
              <a:pPr algn="l">
                <a:lnSpc>
                  <a:spcPct val="90000"/>
                </a:lnSpc>
              </a:pPr>
              <a:r>
                <a:rPr lang="en-US" dirty="0" smtClean="0">
                  <a:latin typeface="Courier New" charset="0"/>
                </a:rPr>
                <a:t>   while </a:t>
              </a:r>
              <a:r>
                <a:rPr lang="en-US" dirty="0">
                  <a:latin typeface="Courier New" charset="0"/>
                </a:rPr>
                <a:t>(cp != NULL) {</a:t>
              </a:r>
              <a:endParaRPr lang="en-US" dirty="0" smtClean="0">
                <a:latin typeface="Courier New" charset="0"/>
              </a:endParaRPr>
            </a:p>
            <a:p>
              <a:pPr algn="l">
                <a:lnSpc>
                  <a:spcPct val="90000"/>
                </a:lnSpc>
              </a:pPr>
              <a:r>
                <a:rPr lang="en-US" dirty="0" smtClean="0">
                  <a:latin typeface="Courier New" charset="0"/>
                </a:rPr>
                <a:t>      Cell </a:t>
              </a:r>
              <a:r>
                <a:rPr lang="en-US" dirty="0">
                  <a:latin typeface="Courier New" charset="0"/>
                </a:rPr>
                <a:t>*next = cp-&gt;link;</a:t>
              </a:r>
              <a:endParaRPr lang="en-US" dirty="0" smtClean="0">
                <a:latin typeface="Courier New" charset="0"/>
              </a:endParaRPr>
            </a:p>
            <a:p>
              <a:pPr algn="l">
                <a:lnSpc>
                  <a:spcPct val="90000"/>
                </a:lnSpc>
              </a:pPr>
              <a:r>
                <a:rPr lang="en-US" dirty="0" smtClean="0">
                  <a:latin typeface="Courier New" charset="0"/>
                </a:rPr>
                <a:t>      delete </a:t>
              </a:r>
              <a:r>
                <a:rPr lang="en-US" dirty="0">
                  <a:latin typeface="Courier New" charset="0"/>
                </a:rPr>
                <a:t>cp;</a:t>
              </a:r>
              <a:endParaRPr lang="en-US" dirty="0" smtClean="0">
                <a:latin typeface="Courier New" charset="0"/>
              </a:endParaRPr>
            </a:p>
            <a:p>
              <a:pPr algn="l">
                <a:lnSpc>
                  <a:spcPct val="90000"/>
                </a:lnSpc>
              </a:pPr>
              <a:r>
                <a:rPr lang="en-US" dirty="0" smtClean="0">
                  <a:latin typeface="Courier New" charset="0"/>
                </a:rPr>
                <a:t>      cp </a:t>
              </a:r>
              <a:r>
                <a:rPr lang="en-US" dirty="0">
                  <a:latin typeface="Courier New" charset="0"/>
                </a:rPr>
                <a:t>= next;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p:txBody>
        </p:sp>
      </p:grpSp>
      <p:sp>
        <p:nvSpPr>
          <p:cNvPr id="982023"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82024"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82025"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List-Based Buffer Implementation</a:t>
            </a:r>
          </a:p>
        </p:txBody>
      </p:sp>
      <p:sp>
        <p:nvSpPr>
          <p:cNvPr id="982026"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82019"/>
                                        </p:tgtEl>
                                        <p:attrNameLst>
                                          <p:attrName>ppt_x</p:attrName>
                                        </p:attrNameLst>
                                      </p:cBhvr>
                                      <p:tavLst>
                                        <p:tav tm="0">
                                          <p:val>
                                            <p:strVal val="ppt_x"/>
                                          </p:val>
                                        </p:tav>
                                        <p:tav tm="100000">
                                          <p:val>
                                            <p:strVal val="ppt_x"/>
                                          </p:val>
                                        </p:tav>
                                      </p:tavLst>
                                    </p:anim>
                                    <p:anim calcmode="lin" valueType="num">
                                      <p:cBhvr additive="base">
                                        <p:cTn id="7" dur="1000"/>
                                        <p:tgtEl>
                                          <p:spTgt spid="982019"/>
                                        </p:tgtEl>
                                        <p:attrNameLst>
                                          <p:attrName>ppt_y</p:attrName>
                                        </p:attrNameLst>
                                      </p:cBhvr>
                                      <p:tavLst>
                                        <p:tav tm="0">
                                          <p:val>
                                            <p:strVal val="ppt_y"/>
                                          </p:val>
                                        </p:tav>
                                        <p:tav tm="100000">
                                          <p:val>
                                            <p:strVal val="0-ppt_h/2"/>
                                          </p:val>
                                        </p:tav>
                                      </p:tavLst>
                                    </p:anim>
                                    <p:set>
                                      <p:cBhvr>
                                        <p:cTn id="8" dur="1" fill="hold">
                                          <p:stCondLst>
                                            <p:cond delay="999"/>
                                          </p:stCondLst>
                                        </p:cTn>
                                        <p:tgtEl>
                                          <p:spTgt spid="982019"/>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982020"/>
                                        </p:tgtEl>
                                        <p:attrNameLst>
                                          <p:attrName>style.visibility</p:attrName>
                                        </p:attrNameLst>
                                      </p:cBhvr>
                                      <p:to>
                                        <p:strVal val="visible"/>
                                      </p:to>
                                    </p:set>
                                    <p:anim calcmode="lin" valueType="num">
                                      <p:cBhvr additive="base">
                                        <p:cTn id="11" dur="1000" fill="hold"/>
                                        <p:tgtEl>
                                          <p:spTgt spid="982020"/>
                                        </p:tgtEl>
                                        <p:attrNameLst>
                                          <p:attrName>ppt_x</p:attrName>
                                        </p:attrNameLst>
                                      </p:cBhvr>
                                      <p:tavLst>
                                        <p:tav tm="0">
                                          <p:val>
                                            <p:strVal val="#ppt_x"/>
                                          </p:val>
                                        </p:tav>
                                        <p:tav tm="100000">
                                          <p:val>
                                            <p:strVal val="#ppt_x"/>
                                          </p:val>
                                        </p:tav>
                                      </p:tavLst>
                                    </p:anim>
                                    <p:anim calcmode="lin" valueType="num">
                                      <p:cBhvr additive="base">
                                        <p:cTn id="12" dur="1000" fill="hold"/>
                                        <p:tgtEl>
                                          <p:spTgt spid="9820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2019"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816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988163" name="Text Box 3"/>
          <p:cNvSpPr txBox="1">
            <a:spLocks noChangeArrowheads="1"/>
          </p:cNvSpPr>
          <p:nvPr/>
        </p:nvSpPr>
        <p:spPr bwMode="auto">
          <a:xfrm>
            <a:off x="350838" y="1219200"/>
            <a:ext cx="8440737" cy="4210897"/>
          </a:xfrm>
          <a:prstGeom prst="rect">
            <a:avLst/>
          </a:prstGeom>
          <a:noFill/>
          <a:ln w="9525">
            <a:noFill/>
            <a:miter lim="800000"/>
            <a:headEnd/>
            <a:tailEnd/>
          </a:ln>
          <a:effectLst/>
        </p:spPr>
        <p:txBody>
          <a:bodyPr>
            <a:prstTxWarp prst="textNoShape">
              <a:avLst/>
            </a:prstTxWarp>
            <a:spAutoFit/>
          </a:bodyPr>
          <a:lstStyle/>
          <a:p>
            <a:pPr algn="l"/>
            <a:r>
              <a:rPr lang="en-US" dirty="0" smtClean="0">
                <a:solidFill>
                  <a:srgbClr val="0000FF"/>
                </a:solidFill>
                <a:latin typeface="Courier New"/>
                <a:cs typeface="Courier New"/>
              </a:rPr>
              <a:t>/*</a:t>
            </a:r>
          </a:p>
          <a:p>
            <a:pPr algn="l"/>
            <a:r>
              <a:rPr lang="en-US" dirty="0" smtClean="0">
                <a:solidFill>
                  <a:srgbClr val="0000FF"/>
                </a:solidFill>
                <a:latin typeface="Courier New"/>
                <a:cs typeface="Courier New"/>
              </a:rPr>
              <a:t> * Implementation notes: </a:t>
            </a:r>
            <a:r>
              <a:rPr lang="en-US" dirty="0" err="1" smtClean="0">
                <a:solidFill>
                  <a:srgbClr val="0000FF"/>
                </a:solidFill>
                <a:latin typeface="Courier New"/>
                <a:cs typeface="Courier New"/>
              </a:rPr>
              <a:t>EditorBuffer</a:t>
            </a:r>
            <a:r>
              <a:rPr lang="en-US" dirty="0" smtClean="0">
                <a:solidFill>
                  <a:srgbClr val="0000FF"/>
                </a:solidFill>
                <a:latin typeface="Courier New"/>
                <a:cs typeface="Courier New"/>
              </a:rPr>
              <a:t> destructor</a:t>
            </a:r>
          </a:p>
          <a:p>
            <a:pPr algn="l"/>
            <a:r>
              <a:rPr lang="en-US" dirty="0" smtClean="0">
                <a:solidFill>
                  <a:srgbClr val="0000FF"/>
                </a:solidFill>
                <a:latin typeface="Courier New"/>
                <a:cs typeface="Courier New"/>
              </a:rPr>
              <a:t> * ---------------------------------------------</a:t>
            </a:r>
          </a:p>
          <a:p>
            <a:pPr algn="l"/>
            <a:r>
              <a:rPr lang="en-US" dirty="0" smtClean="0">
                <a:solidFill>
                  <a:srgbClr val="0000FF"/>
                </a:solidFill>
                <a:latin typeface="Courier New"/>
                <a:cs typeface="Courier New"/>
              </a:rPr>
              <a:t> * The destructor must delete every cell in the buffer.  Note that the loop</a:t>
            </a:r>
          </a:p>
          <a:p>
            <a:pPr algn="l"/>
            <a:r>
              <a:rPr lang="en-US" dirty="0" smtClean="0">
                <a:solidFill>
                  <a:srgbClr val="0000FF"/>
                </a:solidFill>
                <a:latin typeface="Courier New"/>
                <a:cs typeface="Courier New"/>
              </a:rPr>
              <a:t> * structure is not exactly the standard for loop pattern for processing</a:t>
            </a:r>
          </a:p>
          <a:p>
            <a:pPr algn="l"/>
            <a:r>
              <a:rPr lang="en-US" dirty="0" smtClean="0">
                <a:solidFill>
                  <a:srgbClr val="0000FF"/>
                </a:solidFill>
                <a:latin typeface="Courier New"/>
                <a:cs typeface="Courier New"/>
              </a:rPr>
              <a:t> * every cell within a linked list.  The complication that forces this</a:t>
            </a:r>
          </a:p>
          <a:p>
            <a:pPr algn="l"/>
            <a:r>
              <a:rPr lang="en-US" dirty="0" smtClean="0">
                <a:solidFill>
                  <a:srgbClr val="0000FF"/>
                </a:solidFill>
                <a:latin typeface="Courier New"/>
                <a:cs typeface="Courier New"/>
              </a:rPr>
              <a:t> * change is that the body of the loop can't free the current cell and</a:t>
            </a:r>
          </a:p>
          <a:p>
            <a:pPr algn="l"/>
            <a:r>
              <a:rPr lang="en-US" dirty="0" smtClean="0">
                <a:solidFill>
                  <a:srgbClr val="0000FF"/>
                </a:solidFill>
                <a:latin typeface="Courier New"/>
                <a:cs typeface="Courier New"/>
              </a:rPr>
              <a:t> * later have the for loop use the link field of that cell to move to</a:t>
            </a:r>
          </a:p>
          <a:p>
            <a:pPr algn="l"/>
            <a:r>
              <a:rPr lang="en-US" dirty="0" smtClean="0">
                <a:solidFill>
                  <a:srgbClr val="0000FF"/>
                </a:solidFill>
                <a:latin typeface="Courier New"/>
                <a:cs typeface="Courier New"/>
              </a:rPr>
              <a:t> * the next one.  To avoid this problem, this implementation copies the</a:t>
            </a:r>
          </a:p>
          <a:p>
            <a:pPr algn="l"/>
            <a:r>
              <a:rPr lang="en-US" dirty="0" smtClean="0">
                <a:solidFill>
                  <a:srgbClr val="0000FF"/>
                </a:solidFill>
                <a:latin typeface="Courier New"/>
                <a:cs typeface="Courier New"/>
              </a:rPr>
              <a:t> * link pointer before calling delete.</a:t>
            </a:r>
          </a:p>
          <a:p>
            <a:pPr algn="l"/>
            <a:r>
              <a:rPr lang="en-US" dirty="0" smtClean="0">
                <a:solidFill>
                  <a:srgbClr val="0000FF"/>
                </a:solidFill>
                <a:latin typeface="Courier New"/>
                <a:cs typeface="Courier New"/>
              </a:rPr>
              <a:t> */</a:t>
            </a:r>
          </a:p>
          <a:p>
            <a:pPr algn="l">
              <a:lnSpc>
                <a:spcPct val="90000"/>
              </a:lnSpc>
            </a:pPr>
            <a:endParaRPr lang="en-US" dirty="0" smtClean="0">
              <a:latin typeface="Courier New" charset="0"/>
            </a:endParaRPr>
          </a:p>
          <a:p>
            <a:pPr algn="l">
              <a:lnSpc>
                <a:spcPct val="90000"/>
              </a:lnSpc>
            </a:pPr>
            <a:r>
              <a:rPr lang="en-US" dirty="0" err="1" smtClean="0">
                <a:latin typeface="Courier New" charset="0"/>
              </a:rPr>
              <a:t>EditorBuffer::~EditorBuffer</a:t>
            </a:r>
            <a:r>
              <a:rPr lang="en-US" dirty="0" smtClean="0">
                <a:latin typeface="Courier New" charset="0"/>
              </a:rPr>
              <a:t>() {</a:t>
            </a:r>
          </a:p>
          <a:p>
            <a:pPr algn="l">
              <a:lnSpc>
                <a:spcPct val="90000"/>
              </a:lnSpc>
            </a:pPr>
            <a:r>
              <a:rPr lang="en-US" dirty="0" smtClean="0">
                <a:latin typeface="Courier New" charset="0"/>
              </a:rPr>
              <a:t>   Cell *cp = start;</a:t>
            </a:r>
          </a:p>
          <a:p>
            <a:pPr algn="l">
              <a:lnSpc>
                <a:spcPct val="90000"/>
              </a:lnSpc>
            </a:pPr>
            <a:r>
              <a:rPr lang="en-US" dirty="0" smtClean="0">
                <a:latin typeface="Courier New" charset="0"/>
              </a:rPr>
              <a:t>   while (cp != NULL) {</a:t>
            </a:r>
          </a:p>
          <a:p>
            <a:pPr algn="l">
              <a:lnSpc>
                <a:spcPct val="90000"/>
              </a:lnSpc>
            </a:pPr>
            <a:r>
              <a:rPr lang="en-US" dirty="0" smtClean="0">
                <a:latin typeface="Courier New" charset="0"/>
              </a:rPr>
              <a:t>      Cell *next = cp-&gt;link;</a:t>
            </a:r>
          </a:p>
          <a:p>
            <a:pPr algn="l">
              <a:lnSpc>
                <a:spcPct val="90000"/>
              </a:lnSpc>
            </a:pPr>
            <a:r>
              <a:rPr lang="en-US" dirty="0" smtClean="0">
                <a:latin typeface="Courier New" charset="0"/>
              </a:rPr>
              <a:t>      delete cp;</a:t>
            </a:r>
          </a:p>
          <a:p>
            <a:pPr algn="l">
              <a:lnSpc>
                <a:spcPct val="90000"/>
              </a:lnSpc>
            </a:pPr>
            <a:r>
              <a:rPr lang="en-US" dirty="0" smtClean="0">
                <a:latin typeface="Courier New" charset="0"/>
              </a:rPr>
              <a:t>      cp = next;</a:t>
            </a:r>
          </a:p>
          <a:p>
            <a:pPr algn="l">
              <a:lnSpc>
                <a:spcPct val="90000"/>
              </a:lnSpc>
            </a:pPr>
            <a:r>
              <a:rPr lang="en-US" dirty="0" smtClean="0">
                <a:latin typeface="Courier New" charset="0"/>
              </a:rPr>
              <a:t>   }</a:t>
            </a:r>
          </a:p>
          <a:p>
            <a:pPr algn="l">
              <a:lnSpc>
                <a:spcPct val="90000"/>
              </a:lnSpc>
            </a:pPr>
            <a:r>
              <a:rPr lang="en-US" dirty="0" smtClean="0">
                <a:latin typeface="Courier New" charset="0"/>
              </a:rPr>
              <a:t>}</a:t>
            </a:r>
            <a:endParaRPr lang="en-US" dirty="0">
              <a:latin typeface="Courier New" charset="0"/>
            </a:endParaRPr>
          </a:p>
        </p:txBody>
      </p:sp>
      <p:grpSp>
        <p:nvGrpSpPr>
          <p:cNvPr id="988164" name="Group 4"/>
          <p:cNvGrpSpPr>
            <a:grpSpLocks/>
          </p:cNvGrpSpPr>
          <p:nvPr/>
        </p:nvGrpSpPr>
        <p:grpSpPr bwMode="auto">
          <a:xfrm>
            <a:off x="355600" y="1143000"/>
            <a:ext cx="8494713" cy="5257800"/>
            <a:chOff x="240" y="720"/>
            <a:chExt cx="5280" cy="3312"/>
          </a:xfrm>
        </p:grpSpPr>
        <p:sp>
          <p:nvSpPr>
            <p:cNvPr id="98816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88166" name="Text Box 6"/>
            <p:cNvSpPr txBox="1">
              <a:spLocks noChangeArrowheads="1"/>
            </p:cNvSpPr>
            <p:nvPr/>
          </p:nvSpPr>
          <p:spPr bwMode="auto">
            <a:xfrm>
              <a:off x="251" y="752"/>
              <a:ext cx="5261" cy="2983"/>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a:latin typeface="Courier New" charset="0"/>
                </a:rPr>
                <a:t>void </a:t>
              </a:r>
              <a:r>
                <a:rPr lang="en-US" dirty="0" err="1">
                  <a:latin typeface="Courier New" charset="0"/>
                </a:rPr>
                <a:t>EditorBuffer::moveCursorForward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(cursor-&gt;link != NULL) {</a:t>
              </a:r>
              <a:endParaRPr lang="en-US" dirty="0" smtClean="0">
                <a:latin typeface="Courier New" charset="0"/>
              </a:endParaRPr>
            </a:p>
            <a:p>
              <a:pPr algn="l">
                <a:lnSpc>
                  <a:spcPct val="90000"/>
                </a:lnSpc>
              </a:pPr>
              <a:r>
                <a:rPr lang="en-US" dirty="0" smtClean="0">
                  <a:latin typeface="Courier New" charset="0"/>
                </a:rPr>
                <a:t>      cursor </a:t>
              </a:r>
              <a:r>
                <a:rPr lang="en-US" dirty="0">
                  <a:latin typeface="Courier New" charset="0"/>
                </a:rPr>
                <a:t>= cursor-&gt;link;</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EditorBuffer::moveCursorBackward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Cell </a:t>
              </a:r>
              <a:r>
                <a:rPr lang="en-US" dirty="0">
                  <a:latin typeface="Courier New" charset="0"/>
                </a:rPr>
                <a:t>*cp = start;</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(cursor != start) {</a:t>
              </a:r>
              <a:endParaRPr lang="en-US" dirty="0" smtClean="0">
                <a:latin typeface="Courier New" charset="0"/>
              </a:endParaRPr>
            </a:p>
            <a:p>
              <a:pPr algn="l">
                <a:lnSpc>
                  <a:spcPct val="90000"/>
                </a:lnSpc>
              </a:pPr>
              <a:r>
                <a:rPr lang="en-US" dirty="0" smtClean="0">
                  <a:latin typeface="Courier New" charset="0"/>
                </a:rPr>
                <a:t>      while </a:t>
              </a:r>
              <a:r>
                <a:rPr lang="en-US" dirty="0">
                  <a:latin typeface="Courier New" charset="0"/>
                </a:rPr>
                <a:t>(cp-&gt;link != cursor) {</a:t>
              </a:r>
              <a:endParaRPr lang="en-US" dirty="0" smtClean="0">
                <a:latin typeface="Courier New" charset="0"/>
              </a:endParaRPr>
            </a:p>
            <a:p>
              <a:pPr algn="l">
                <a:lnSpc>
                  <a:spcPct val="90000"/>
                </a:lnSpc>
              </a:pPr>
              <a:r>
                <a:rPr lang="en-US" dirty="0" smtClean="0">
                  <a:latin typeface="Courier New" charset="0"/>
                </a:rPr>
                <a:t>         cp </a:t>
              </a:r>
              <a:r>
                <a:rPr lang="en-US" dirty="0">
                  <a:latin typeface="Courier New" charset="0"/>
                </a:rPr>
                <a:t>= cp-&gt;link;</a:t>
              </a:r>
              <a:endParaRPr lang="en-US" dirty="0" smtClean="0">
                <a:latin typeface="Courier New" charset="0"/>
              </a:endParaRPr>
            </a:p>
            <a:p>
              <a:pPr algn="l">
                <a:lnSpc>
                  <a:spcPct val="90000"/>
                </a:lnSpc>
              </a:pPr>
              <a:r>
                <a:rPr lang="en-US" dirty="0" smtClean="0">
                  <a:latin typeface="Courier New" charset="0"/>
                </a:rPr>
                <a:t>      }</a:t>
              </a:r>
            </a:p>
            <a:p>
              <a:pPr algn="l">
                <a:lnSpc>
                  <a:spcPct val="90000"/>
                </a:lnSpc>
              </a:pPr>
              <a:r>
                <a:rPr lang="en-US" dirty="0" smtClean="0">
                  <a:latin typeface="Courier New" charset="0"/>
                </a:rPr>
                <a:t>      cursor </a:t>
              </a:r>
              <a:r>
                <a:rPr lang="en-US" dirty="0">
                  <a:latin typeface="Courier New" charset="0"/>
                </a:rPr>
                <a:t>= cp;</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EditorBuffer::moveCursorToStart</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cursor </a:t>
              </a:r>
              <a:r>
                <a:rPr lang="en-US" dirty="0">
                  <a:latin typeface="Courier New" charset="0"/>
                </a:rPr>
                <a:t>= start;</a:t>
              </a: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EditorBuffer::moveCursorToEnd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while </a:t>
              </a:r>
              <a:r>
                <a:rPr lang="en-US" dirty="0">
                  <a:latin typeface="Courier New" charset="0"/>
                </a:rPr>
                <a:t>(cursor-&gt;link != NULL) {</a:t>
              </a:r>
              <a:endParaRPr lang="en-US" dirty="0" smtClean="0">
                <a:latin typeface="Courier New" charset="0"/>
              </a:endParaRPr>
            </a:p>
            <a:p>
              <a:pPr algn="l">
                <a:lnSpc>
                  <a:spcPct val="90000"/>
                </a:lnSpc>
              </a:pPr>
              <a:r>
                <a:rPr lang="en-US" dirty="0" smtClean="0">
                  <a:latin typeface="Courier New" charset="0"/>
                </a:rPr>
                <a:t>      </a:t>
              </a:r>
              <a:r>
                <a:rPr lang="en-US" dirty="0" err="1" smtClean="0">
                  <a:latin typeface="Courier New" charset="0"/>
                </a:rPr>
                <a:t>moveCursorForward</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p:txBody>
        </p:sp>
      </p:grpSp>
      <p:sp>
        <p:nvSpPr>
          <p:cNvPr id="98816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8816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88169"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List-Based Buffer Implementation</a:t>
            </a:r>
          </a:p>
        </p:txBody>
      </p:sp>
      <p:sp>
        <p:nvSpPr>
          <p:cNvPr id="98817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88163"/>
                                        </p:tgtEl>
                                        <p:attrNameLst>
                                          <p:attrName>ppt_x</p:attrName>
                                        </p:attrNameLst>
                                      </p:cBhvr>
                                      <p:tavLst>
                                        <p:tav tm="0">
                                          <p:val>
                                            <p:strVal val="ppt_x"/>
                                          </p:val>
                                        </p:tav>
                                        <p:tav tm="100000">
                                          <p:val>
                                            <p:strVal val="ppt_x"/>
                                          </p:val>
                                        </p:tav>
                                      </p:tavLst>
                                    </p:anim>
                                    <p:anim calcmode="lin" valueType="num">
                                      <p:cBhvr additive="base">
                                        <p:cTn id="7" dur="1000"/>
                                        <p:tgtEl>
                                          <p:spTgt spid="988163"/>
                                        </p:tgtEl>
                                        <p:attrNameLst>
                                          <p:attrName>ppt_y</p:attrName>
                                        </p:attrNameLst>
                                      </p:cBhvr>
                                      <p:tavLst>
                                        <p:tav tm="0">
                                          <p:val>
                                            <p:strVal val="ppt_y"/>
                                          </p:val>
                                        </p:tav>
                                        <p:tav tm="100000">
                                          <p:val>
                                            <p:strVal val="0-ppt_h/2"/>
                                          </p:val>
                                        </p:tav>
                                      </p:tavLst>
                                    </p:anim>
                                    <p:set>
                                      <p:cBhvr>
                                        <p:cTn id="8" dur="1" fill="hold">
                                          <p:stCondLst>
                                            <p:cond delay="999"/>
                                          </p:stCondLst>
                                        </p:cTn>
                                        <p:tgtEl>
                                          <p:spTgt spid="98816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988164"/>
                                        </p:tgtEl>
                                        <p:attrNameLst>
                                          <p:attrName>style.visibility</p:attrName>
                                        </p:attrNameLst>
                                      </p:cBhvr>
                                      <p:to>
                                        <p:strVal val="visible"/>
                                      </p:to>
                                    </p:set>
                                    <p:anim calcmode="lin" valueType="num">
                                      <p:cBhvr additive="base">
                                        <p:cTn id="11" dur="1000" fill="hold"/>
                                        <p:tgtEl>
                                          <p:spTgt spid="988164"/>
                                        </p:tgtEl>
                                        <p:attrNameLst>
                                          <p:attrName>ppt_x</p:attrName>
                                        </p:attrNameLst>
                                      </p:cBhvr>
                                      <p:tavLst>
                                        <p:tav tm="0">
                                          <p:val>
                                            <p:strVal val="#ppt_x"/>
                                          </p:val>
                                        </p:tav>
                                        <p:tav tm="100000">
                                          <p:val>
                                            <p:strVal val="#ppt_x"/>
                                          </p:val>
                                        </p:tav>
                                      </p:tavLst>
                                    </p:anim>
                                    <p:anim calcmode="lin" valueType="num">
                                      <p:cBhvr additive="base">
                                        <p:cTn id="12" dur="1000" fill="hold"/>
                                        <p:tgtEl>
                                          <p:spTgt spid="9881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8163" grpId="0"/>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406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2400" b="0"/>
          </a:p>
        </p:txBody>
      </p:sp>
      <p:sp>
        <p:nvSpPr>
          <p:cNvPr id="984067" name="Text Box 3"/>
          <p:cNvSpPr txBox="1">
            <a:spLocks noChangeArrowheads="1"/>
          </p:cNvSpPr>
          <p:nvPr/>
        </p:nvSpPr>
        <p:spPr bwMode="auto">
          <a:xfrm>
            <a:off x="373063" y="1193800"/>
            <a:ext cx="8440737" cy="4735656"/>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a:latin typeface="Courier New" charset="0"/>
              </a:rPr>
              <a:t>void </a:t>
            </a:r>
            <a:r>
              <a:rPr lang="en-US" dirty="0" err="1">
                <a:latin typeface="Courier New" charset="0"/>
              </a:rPr>
              <a:t>EditorBuffer::moveCursorForward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(cursor-&gt;link != NULL) {</a:t>
            </a:r>
            <a:endParaRPr lang="en-US" dirty="0" smtClean="0">
              <a:latin typeface="Courier New" charset="0"/>
            </a:endParaRPr>
          </a:p>
          <a:p>
            <a:pPr algn="l">
              <a:lnSpc>
                <a:spcPct val="90000"/>
              </a:lnSpc>
            </a:pPr>
            <a:r>
              <a:rPr lang="en-US" dirty="0" smtClean="0">
                <a:latin typeface="Courier New" charset="0"/>
              </a:rPr>
              <a:t>      cursor </a:t>
            </a:r>
            <a:r>
              <a:rPr lang="en-US" dirty="0">
                <a:latin typeface="Courier New" charset="0"/>
              </a:rPr>
              <a:t>= cursor-&gt;link;</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EditorBuffer::moveCursorBackward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Cell </a:t>
            </a:r>
            <a:r>
              <a:rPr lang="en-US" dirty="0">
                <a:latin typeface="Courier New" charset="0"/>
              </a:rPr>
              <a:t>*cp = start;</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(cursor != start) {</a:t>
            </a:r>
            <a:endParaRPr lang="en-US" dirty="0" smtClean="0">
              <a:latin typeface="Courier New" charset="0"/>
            </a:endParaRPr>
          </a:p>
          <a:p>
            <a:pPr algn="l">
              <a:lnSpc>
                <a:spcPct val="90000"/>
              </a:lnSpc>
            </a:pPr>
            <a:r>
              <a:rPr lang="en-US" dirty="0" smtClean="0">
                <a:latin typeface="Courier New" charset="0"/>
              </a:rPr>
              <a:t>      while </a:t>
            </a:r>
            <a:r>
              <a:rPr lang="en-US" dirty="0">
                <a:latin typeface="Courier New" charset="0"/>
              </a:rPr>
              <a:t>(cp-&gt;link != cursor) {</a:t>
            </a:r>
            <a:endParaRPr lang="en-US" dirty="0" smtClean="0">
              <a:latin typeface="Courier New" charset="0"/>
            </a:endParaRPr>
          </a:p>
          <a:p>
            <a:pPr algn="l">
              <a:lnSpc>
                <a:spcPct val="90000"/>
              </a:lnSpc>
            </a:pPr>
            <a:r>
              <a:rPr lang="en-US" dirty="0" smtClean="0">
                <a:latin typeface="Courier New" charset="0"/>
              </a:rPr>
              <a:t>         cp </a:t>
            </a:r>
            <a:r>
              <a:rPr lang="en-US" dirty="0">
                <a:latin typeface="Courier New" charset="0"/>
              </a:rPr>
              <a:t>= cp-&gt;link;</a:t>
            </a:r>
            <a:endParaRPr lang="en-US" dirty="0" smtClean="0">
              <a:latin typeface="Courier New" charset="0"/>
            </a:endParaRPr>
          </a:p>
          <a:p>
            <a:pPr algn="l">
              <a:lnSpc>
                <a:spcPct val="90000"/>
              </a:lnSpc>
            </a:pPr>
            <a:r>
              <a:rPr lang="en-US" dirty="0" smtClean="0">
                <a:latin typeface="Courier New" charset="0"/>
              </a:rPr>
              <a:t>      }</a:t>
            </a:r>
          </a:p>
          <a:p>
            <a:pPr algn="l">
              <a:lnSpc>
                <a:spcPct val="90000"/>
              </a:lnSpc>
            </a:pPr>
            <a:r>
              <a:rPr lang="en-US" dirty="0" smtClean="0">
                <a:latin typeface="Courier New" charset="0"/>
              </a:rPr>
              <a:t>      cursor </a:t>
            </a:r>
            <a:r>
              <a:rPr lang="en-US" dirty="0">
                <a:latin typeface="Courier New" charset="0"/>
              </a:rPr>
              <a:t>= cp;</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EditorBuffer::moveCursorToStart</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cursor </a:t>
            </a:r>
            <a:r>
              <a:rPr lang="en-US" dirty="0">
                <a:latin typeface="Courier New" charset="0"/>
              </a:rPr>
              <a:t>= start;</a:t>
            </a:r>
          </a:p>
          <a:p>
            <a:pPr algn="l">
              <a:lnSpc>
                <a:spcPct val="90000"/>
              </a:lnSpc>
            </a:pPr>
            <a:r>
              <a:rPr lang="en-US" dirty="0">
                <a:latin typeface="Courier New" charset="0"/>
              </a:rPr>
              <a:t>}</a:t>
            </a:r>
          </a:p>
          <a:p>
            <a:pPr algn="l">
              <a:lnSpc>
                <a:spcPct val="90000"/>
              </a:lnSpc>
            </a:pPr>
            <a:endParaRPr lang="en-US" sz="900" dirty="0">
              <a:latin typeface="Courier New" charset="0"/>
            </a:endParaRPr>
          </a:p>
          <a:p>
            <a:pPr algn="l">
              <a:lnSpc>
                <a:spcPct val="90000"/>
              </a:lnSpc>
            </a:pPr>
            <a:r>
              <a:rPr lang="en-US" dirty="0">
                <a:latin typeface="Courier New" charset="0"/>
              </a:rPr>
              <a:t>void </a:t>
            </a:r>
            <a:r>
              <a:rPr lang="en-US" dirty="0" err="1">
                <a:latin typeface="Courier New" charset="0"/>
              </a:rPr>
              <a:t>EditorBuffer::moveCursorToEnd</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while </a:t>
            </a:r>
            <a:r>
              <a:rPr lang="en-US" dirty="0">
                <a:latin typeface="Courier New" charset="0"/>
              </a:rPr>
              <a:t>(cursor-&gt;link != NULL) {</a:t>
            </a:r>
            <a:endParaRPr lang="en-US" dirty="0" smtClean="0">
              <a:latin typeface="Courier New" charset="0"/>
            </a:endParaRPr>
          </a:p>
          <a:p>
            <a:pPr algn="l">
              <a:lnSpc>
                <a:spcPct val="90000"/>
              </a:lnSpc>
            </a:pPr>
            <a:r>
              <a:rPr lang="en-US" dirty="0" smtClean="0">
                <a:latin typeface="Courier New" charset="0"/>
              </a:rPr>
              <a:t>      </a:t>
            </a:r>
            <a:r>
              <a:rPr lang="en-US" dirty="0" err="1" smtClean="0">
                <a:latin typeface="Courier New" charset="0"/>
              </a:rPr>
              <a:t>moveCursorForward</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p:txBody>
      </p:sp>
      <p:grpSp>
        <p:nvGrpSpPr>
          <p:cNvPr id="984068" name="Group 4"/>
          <p:cNvGrpSpPr>
            <a:grpSpLocks/>
          </p:cNvGrpSpPr>
          <p:nvPr/>
        </p:nvGrpSpPr>
        <p:grpSpPr bwMode="auto">
          <a:xfrm>
            <a:off x="355600" y="1143000"/>
            <a:ext cx="8494713" cy="5402263"/>
            <a:chOff x="224" y="720"/>
            <a:chExt cx="5351" cy="3403"/>
          </a:xfrm>
        </p:grpSpPr>
        <p:sp>
          <p:nvSpPr>
            <p:cNvPr id="984069" name="Rectangle 5"/>
            <p:cNvSpPr>
              <a:spLocks noChangeArrowheads="1"/>
            </p:cNvSpPr>
            <p:nvPr/>
          </p:nvSpPr>
          <p:spPr bwMode="auto">
            <a:xfrm>
              <a:off x="224" y="720"/>
              <a:ext cx="5351" cy="3403"/>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84070" name="Text Box 6"/>
            <p:cNvSpPr txBox="1">
              <a:spLocks noChangeArrowheads="1"/>
            </p:cNvSpPr>
            <p:nvPr/>
          </p:nvSpPr>
          <p:spPr bwMode="auto">
            <a:xfrm>
              <a:off x="235" y="752"/>
              <a:ext cx="5332" cy="3114"/>
            </a:xfrm>
            <a:prstGeom prst="rect">
              <a:avLst/>
            </a:prstGeom>
            <a:noFill/>
            <a:ln w="9525">
              <a:noFill/>
              <a:miter lim="800000"/>
              <a:headEnd/>
              <a:tailEnd/>
            </a:ln>
            <a:effectLst/>
          </p:spPr>
          <p:txBody>
            <a:bodyPr>
              <a:prstTxWarp prst="textNoShape">
                <a:avLst/>
              </a:prstTxWarp>
              <a:spAutoFit/>
            </a:bodyPr>
            <a:lstStyle/>
            <a:p>
              <a:pPr algn="l">
                <a:lnSpc>
                  <a:spcPct val="90000"/>
                </a:lnSpc>
              </a:pPr>
              <a:r>
                <a:rPr lang="en-US" dirty="0">
                  <a:solidFill>
                    <a:srgbClr val="0000FF"/>
                  </a:solidFill>
                  <a:latin typeface="Courier New" charset="0"/>
                </a:rPr>
                <a:t>/*</a:t>
              </a:r>
            </a:p>
            <a:p>
              <a:pPr algn="l">
                <a:lnSpc>
                  <a:spcPct val="90000"/>
                </a:lnSpc>
              </a:pPr>
              <a:r>
                <a:rPr lang="en-US" dirty="0">
                  <a:solidFill>
                    <a:srgbClr val="0000FF"/>
                  </a:solidFill>
                  <a:latin typeface="Courier New" charset="0"/>
                </a:rPr>
                <a:t> * Implementation notes: </a:t>
              </a:r>
              <a:r>
                <a:rPr lang="en-US" dirty="0" err="1">
                  <a:solidFill>
                    <a:srgbClr val="0000FF"/>
                  </a:solidFill>
                  <a:latin typeface="Courier New" charset="0"/>
                </a:rPr>
                <a:t>insertCharacter</a:t>
              </a:r>
              <a:r>
                <a:rPr lang="en-US" dirty="0">
                  <a:solidFill>
                    <a:srgbClr val="0000FF"/>
                  </a:solidFill>
                  <a:latin typeface="Courier New" charset="0"/>
                </a:rPr>
                <a:t>, </a:t>
              </a:r>
              <a:r>
                <a:rPr lang="en-US" dirty="0" err="1">
                  <a:solidFill>
                    <a:srgbClr val="0000FF"/>
                  </a:solidFill>
                  <a:latin typeface="Courier New" charset="0"/>
                </a:rPr>
                <a:t>deleteCharacter</a:t>
              </a:r>
              <a:endParaRPr lang="en-US" dirty="0">
                <a:solidFill>
                  <a:srgbClr val="0000FF"/>
                </a:solidFill>
                <a:latin typeface="Courier New" charset="0"/>
              </a:endParaRPr>
            </a:p>
            <a:p>
              <a:pPr algn="l">
                <a:lnSpc>
                  <a:spcPct val="90000"/>
                </a:lnSpc>
              </a:pPr>
              <a:r>
                <a:rPr lang="en-US" dirty="0">
                  <a:solidFill>
                    <a:srgbClr val="0000FF"/>
                  </a:solidFill>
                  <a:latin typeface="Courier New" charset="0"/>
                </a:rPr>
                <a:t> * ------------------------------------------------------</a:t>
              </a:r>
            </a:p>
            <a:p>
              <a:pPr algn="l">
                <a:lnSpc>
                  <a:spcPct val="90000"/>
                </a:lnSpc>
              </a:pPr>
              <a:r>
                <a:rPr lang="en-US" dirty="0">
                  <a:solidFill>
                    <a:srgbClr val="0000FF"/>
                  </a:solidFill>
                  <a:latin typeface="Courier New" charset="0"/>
                </a:rPr>
                <a:t> * The primary advantage of the linked list representation for</a:t>
              </a:r>
            </a:p>
            <a:p>
              <a:pPr algn="l">
                <a:lnSpc>
                  <a:spcPct val="90000"/>
                </a:lnSpc>
              </a:pPr>
              <a:r>
                <a:rPr lang="en-US" dirty="0">
                  <a:solidFill>
                    <a:srgbClr val="0000FF"/>
                  </a:solidFill>
                  <a:latin typeface="Courier New" charset="0"/>
                </a:rPr>
                <a:t> * the buffer is that the insert and delete operations can be</a:t>
              </a:r>
            </a:p>
            <a:p>
              <a:pPr algn="l">
                <a:lnSpc>
                  <a:spcPct val="90000"/>
                </a:lnSpc>
              </a:pPr>
              <a:r>
                <a:rPr lang="en-US" dirty="0">
                  <a:solidFill>
                    <a:srgbClr val="0000FF"/>
                  </a:solidFill>
                  <a:latin typeface="Courier New" charset="0"/>
                </a:rPr>
                <a:t> * performed in constant time by updating pointers instead of</a:t>
              </a:r>
            </a:p>
            <a:p>
              <a:pPr algn="l">
                <a:lnSpc>
                  <a:spcPct val="90000"/>
                </a:lnSpc>
              </a:pPr>
              <a:r>
                <a:rPr lang="en-US" dirty="0">
                  <a:solidFill>
                    <a:srgbClr val="0000FF"/>
                  </a:solidFill>
                  <a:latin typeface="Courier New" charset="0"/>
                </a:rPr>
                <a:t> * moving data.</a:t>
              </a:r>
            </a:p>
            <a:p>
              <a:pPr algn="l">
                <a:lnSpc>
                  <a:spcPct val="90000"/>
                </a:lnSpc>
              </a:pPr>
              <a:r>
                <a:rPr lang="en-US" dirty="0">
                  <a:solidFill>
                    <a:srgbClr val="0000FF"/>
                  </a:solidFill>
                  <a:latin typeface="Courier New" charset="0"/>
                </a:rPr>
                <a:t> */</a:t>
              </a:r>
            </a:p>
            <a:p>
              <a:pPr algn="l">
                <a:lnSpc>
                  <a:spcPct val="90000"/>
                </a:lnSpc>
              </a:pPr>
              <a:endParaRPr lang="en-US" dirty="0">
                <a:latin typeface="Courier New" charset="0"/>
              </a:endParaRPr>
            </a:p>
            <a:p>
              <a:pPr algn="l">
                <a:lnSpc>
                  <a:spcPct val="90000"/>
                </a:lnSpc>
              </a:pPr>
              <a:r>
                <a:rPr lang="en-US" dirty="0">
                  <a:latin typeface="Courier New" charset="0"/>
                </a:rPr>
                <a:t>void </a:t>
              </a:r>
              <a:r>
                <a:rPr lang="en-US" dirty="0" err="1">
                  <a:latin typeface="Courier New" charset="0"/>
                </a:rPr>
                <a:t>EditorBuffer::insertCharacter(char</a:t>
              </a:r>
              <a:r>
                <a:rPr lang="en-US" dirty="0">
                  <a:latin typeface="Courier New" charset="0"/>
                </a:rPr>
                <a:t> </a:t>
              </a:r>
              <a:r>
                <a:rPr lang="en-US" dirty="0" err="1">
                  <a:latin typeface="Courier New" charset="0"/>
                </a:rPr>
                <a:t>ch</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Cell </a:t>
              </a:r>
              <a:r>
                <a:rPr lang="en-US" dirty="0">
                  <a:latin typeface="Courier New" charset="0"/>
                </a:rPr>
                <a:t>*cp = new</a:t>
              </a:r>
              <a:r>
                <a:rPr lang="en-US" dirty="0" smtClean="0">
                  <a:latin typeface="Courier New" charset="0"/>
                </a:rPr>
                <a:t> Cell;</a:t>
              </a:r>
            </a:p>
            <a:p>
              <a:pPr algn="l">
                <a:lnSpc>
                  <a:spcPct val="90000"/>
                </a:lnSpc>
              </a:pPr>
              <a:r>
                <a:rPr lang="en-US" dirty="0" smtClean="0">
                  <a:latin typeface="Courier New" charset="0"/>
                </a:rPr>
                <a:t>   cp</a:t>
              </a:r>
              <a:r>
                <a:rPr lang="en-US" dirty="0">
                  <a:latin typeface="Courier New" charset="0"/>
                </a:rPr>
                <a:t>-&gt;</a:t>
              </a:r>
              <a:r>
                <a:rPr lang="en-US" dirty="0" err="1">
                  <a:latin typeface="Courier New" charset="0"/>
                </a:rPr>
                <a:t>ch</a:t>
              </a:r>
              <a:r>
                <a:rPr lang="en-US" dirty="0">
                  <a:latin typeface="Courier New" charset="0"/>
                </a:rPr>
                <a:t> = </a:t>
              </a:r>
              <a:r>
                <a:rPr lang="en-US" dirty="0" err="1">
                  <a:latin typeface="Courier New" charset="0"/>
                </a:rPr>
                <a:t>ch</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cp</a:t>
              </a:r>
              <a:r>
                <a:rPr lang="en-US" dirty="0">
                  <a:latin typeface="Courier New" charset="0"/>
                </a:rPr>
                <a:t>-&gt;link = cursor-&gt;link;</a:t>
              </a:r>
              <a:endParaRPr lang="en-US" dirty="0" smtClean="0">
                <a:latin typeface="Courier New" charset="0"/>
              </a:endParaRPr>
            </a:p>
            <a:p>
              <a:pPr algn="l">
                <a:lnSpc>
                  <a:spcPct val="90000"/>
                </a:lnSpc>
              </a:pPr>
              <a:r>
                <a:rPr lang="en-US" dirty="0" smtClean="0">
                  <a:latin typeface="Courier New" charset="0"/>
                </a:rPr>
                <a:t>   cursor</a:t>
              </a:r>
              <a:r>
                <a:rPr lang="en-US" dirty="0">
                  <a:latin typeface="Courier New" charset="0"/>
                </a:rPr>
                <a:t>-&gt;link = cp;</a:t>
              </a:r>
              <a:endParaRPr lang="en-US" dirty="0" smtClean="0">
                <a:latin typeface="Courier New" charset="0"/>
              </a:endParaRPr>
            </a:p>
            <a:p>
              <a:pPr algn="l">
                <a:lnSpc>
                  <a:spcPct val="90000"/>
                </a:lnSpc>
              </a:pPr>
              <a:r>
                <a:rPr lang="en-US" dirty="0" smtClean="0">
                  <a:latin typeface="Courier New" charset="0"/>
                </a:rPr>
                <a:t>   cursor </a:t>
              </a:r>
              <a:r>
                <a:rPr lang="en-US" dirty="0">
                  <a:latin typeface="Courier New" charset="0"/>
                </a:rPr>
                <a:t>= cp;</a:t>
              </a:r>
            </a:p>
            <a:p>
              <a:pPr algn="l">
                <a:lnSpc>
                  <a:spcPct val="90000"/>
                </a:lnSpc>
              </a:pPr>
              <a:r>
                <a:rPr lang="en-US" dirty="0">
                  <a:latin typeface="Courier New" charset="0"/>
                </a:rPr>
                <a:t>}</a:t>
              </a:r>
            </a:p>
            <a:p>
              <a:pPr algn="l">
                <a:lnSpc>
                  <a:spcPct val="90000"/>
                </a:lnSpc>
              </a:pPr>
              <a:endParaRPr lang="en-US" dirty="0">
                <a:latin typeface="Courier New" charset="0"/>
              </a:endParaRPr>
            </a:p>
            <a:p>
              <a:pPr algn="l">
                <a:lnSpc>
                  <a:spcPct val="90000"/>
                </a:lnSpc>
              </a:pPr>
              <a:r>
                <a:rPr lang="en-US" dirty="0">
                  <a:latin typeface="Courier New" charset="0"/>
                </a:rPr>
                <a:t>void </a:t>
              </a:r>
              <a:r>
                <a:rPr lang="en-US" dirty="0" err="1">
                  <a:latin typeface="Courier New" charset="0"/>
                </a:rPr>
                <a:t>EditorBuffer::deleteCharacter</a:t>
              </a:r>
              <a:r>
                <a:rPr lang="en-US" dirty="0">
                  <a:latin typeface="Courier New" charset="0"/>
                </a:rPr>
                <a:t>() {</a:t>
              </a:r>
              <a:endParaRPr lang="en-US" dirty="0" smtClean="0">
                <a:latin typeface="Courier New" charset="0"/>
              </a:endParaRPr>
            </a:p>
            <a:p>
              <a:pPr algn="l">
                <a:lnSpc>
                  <a:spcPct val="90000"/>
                </a:lnSpc>
              </a:pPr>
              <a:r>
                <a:rPr lang="en-US" dirty="0" smtClean="0">
                  <a:latin typeface="Courier New" charset="0"/>
                </a:rPr>
                <a:t>   if </a:t>
              </a:r>
              <a:r>
                <a:rPr lang="en-US" dirty="0">
                  <a:latin typeface="Courier New" charset="0"/>
                </a:rPr>
                <a:t>(cursor-&gt;link != NULL) {</a:t>
              </a:r>
              <a:endParaRPr lang="en-US" dirty="0" smtClean="0">
                <a:latin typeface="Courier New" charset="0"/>
              </a:endParaRPr>
            </a:p>
            <a:p>
              <a:pPr algn="l">
                <a:lnSpc>
                  <a:spcPct val="90000"/>
                </a:lnSpc>
              </a:pPr>
              <a:r>
                <a:rPr lang="en-US" dirty="0" smtClean="0">
                  <a:latin typeface="Courier New" charset="0"/>
                </a:rPr>
                <a:t>      Cell </a:t>
              </a:r>
              <a:r>
                <a:rPr lang="en-US" dirty="0">
                  <a:latin typeface="Courier New" charset="0"/>
                </a:rPr>
                <a:t>*</a:t>
              </a:r>
              <a:r>
                <a:rPr lang="en-US" dirty="0" err="1">
                  <a:latin typeface="Courier New" charset="0"/>
                </a:rPr>
                <a:t>oldcell</a:t>
              </a:r>
              <a:r>
                <a:rPr lang="en-US" dirty="0">
                  <a:latin typeface="Courier New" charset="0"/>
                </a:rPr>
                <a:t> = cursor-&gt;link;</a:t>
              </a:r>
              <a:endParaRPr lang="en-US" dirty="0" smtClean="0">
                <a:latin typeface="Courier New" charset="0"/>
              </a:endParaRPr>
            </a:p>
            <a:p>
              <a:pPr algn="l">
                <a:lnSpc>
                  <a:spcPct val="90000"/>
                </a:lnSpc>
              </a:pPr>
              <a:r>
                <a:rPr lang="en-US" dirty="0" smtClean="0">
                  <a:latin typeface="Courier New" charset="0"/>
                </a:rPr>
                <a:t>      cursor</a:t>
              </a:r>
              <a:r>
                <a:rPr lang="en-US" dirty="0">
                  <a:latin typeface="Courier New" charset="0"/>
                </a:rPr>
                <a:t>-&gt;link = </a:t>
              </a:r>
              <a:r>
                <a:rPr lang="en-US" dirty="0" err="1">
                  <a:latin typeface="Courier New" charset="0"/>
                </a:rPr>
                <a:t>oldcell</a:t>
              </a:r>
              <a:r>
                <a:rPr lang="en-US" dirty="0">
                  <a:latin typeface="Courier New" charset="0"/>
                </a:rPr>
                <a:t>-&gt;link;</a:t>
              </a:r>
              <a:endParaRPr lang="en-US" dirty="0" smtClean="0">
                <a:latin typeface="Courier New" charset="0"/>
              </a:endParaRPr>
            </a:p>
            <a:p>
              <a:pPr algn="l">
                <a:lnSpc>
                  <a:spcPct val="90000"/>
                </a:lnSpc>
              </a:pPr>
              <a:r>
                <a:rPr lang="en-US" dirty="0" smtClean="0">
                  <a:latin typeface="Courier New" charset="0"/>
                </a:rPr>
                <a:t>      delete </a:t>
              </a:r>
              <a:r>
                <a:rPr lang="en-US" dirty="0" err="1">
                  <a:latin typeface="Courier New" charset="0"/>
                </a:rPr>
                <a:t>oldcell</a:t>
              </a:r>
              <a:r>
                <a:rPr lang="en-US" dirty="0">
                  <a:latin typeface="Courier New" charset="0"/>
                </a:rPr>
                <a:t>;</a:t>
              </a:r>
              <a:endParaRPr lang="en-US" dirty="0" smtClean="0">
                <a:latin typeface="Courier New" charset="0"/>
              </a:endParaRPr>
            </a:p>
            <a:p>
              <a:pPr algn="l">
                <a:lnSpc>
                  <a:spcPct val="90000"/>
                </a:lnSpc>
              </a:pPr>
              <a:r>
                <a:rPr lang="en-US" dirty="0" smtClean="0">
                  <a:latin typeface="Courier New" charset="0"/>
                </a:rPr>
                <a:t>   }</a:t>
              </a:r>
              <a:endParaRPr lang="en-US" dirty="0">
                <a:latin typeface="Courier New" charset="0"/>
              </a:endParaRPr>
            </a:p>
            <a:p>
              <a:pPr algn="l">
                <a:lnSpc>
                  <a:spcPct val="90000"/>
                </a:lnSpc>
              </a:pPr>
              <a:r>
                <a:rPr lang="en-US" dirty="0">
                  <a:latin typeface="Courier New" charset="0"/>
                </a:rPr>
                <a:t>}</a:t>
              </a:r>
            </a:p>
            <a:p>
              <a:pPr algn="l">
                <a:lnSpc>
                  <a:spcPct val="90000"/>
                </a:lnSpc>
              </a:pPr>
              <a:endParaRPr lang="en-US" dirty="0">
                <a:latin typeface="Courier New" charset="0"/>
              </a:endParaRPr>
            </a:p>
          </p:txBody>
        </p:sp>
      </p:grpSp>
      <p:sp>
        <p:nvSpPr>
          <p:cNvPr id="984071"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84072"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84073"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List-Based Buffer Implementation</a:t>
            </a:r>
          </a:p>
        </p:txBody>
      </p:sp>
      <p:sp>
        <p:nvSpPr>
          <p:cNvPr id="984074"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84067"/>
                                        </p:tgtEl>
                                        <p:attrNameLst>
                                          <p:attrName>ppt_x</p:attrName>
                                        </p:attrNameLst>
                                      </p:cBhvr>
                                      <p:tavLst>
                                        <p:tav tm="0">
                                          <p:val>
                                            <p:strVal val="ppt_x"/>
                                          </p:val>
                                        </p:tav>
                                        <p:tav tm="100000">
                                          <p:val>
                                            <p:strVal val="ppt_x"/>
                                          </p:val>
                                        </p:tav>
                                      </p:tavLst>
                                    </p:anim>
                                    <p:anim calcmode="lin" valueType="num">
                                      <p:cBhvr additive="base">
                                        <p:cTn id="7" dur="1000"/>
                                        <p:tgtEl>
                                          <p:spTgt spid="984067"/>
                                        </p:tgtEl>
                                        <p:attrNameLst>
                                          <p:attrName>ppt_y</p:attrName>
                                        </p:attrNameLst>
                                      </p:cBhvr>
                                      <p:tavLst>
                                        <p:tav tm="0">
                                          <p:val>
                                            <p:strVal val="ppt_y"/>
                                          </p:val>
                                        </p:tav>
                                        <p:tav tm="100000">
                                          <p:val>
                                            <p:strVal val="0-ppt_h/2"/>
                                          </p:val>
                                        </p:tav>
                                      </p:tavLst>
                                    </p:anim>
                                    <p:set>
                                      <p:cBhvr>
                                        <p:cTn id="8" dur="1" fill="hold">
                                          <p:stCondLst>
                                            <p:cond delay="999"/>
                                          </p:stCondLst>
                                        </p:cTn>
                                        <p:tgtEl>
                                          <p:spTgt spid="984067"/>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984068"/>
                                        </p:tgtEl>
                                        <p:attrNameLst>
                                          <p:attrName>style.visibility</p:attrName>
                                        </p:attrNameLst>
                                      </p:cBhvr>
                                      <p:to>
                                        <p:strVal val="visible"/>
                                      </p:to>
                                    </p:set>
                                    <p:anim calcmode="lin" valueType="num">
                                      <p:cBhvr additive="base">
                                        <p:cTn id="11" dur="1000" fill="hold"/>
                                        <p:tgtEl>
                                          <p:spTgt spid="984068"/>
                                        </p:tgtEl>
                                        <p:attrNameLst>
                                          <p:attrName>ppt_x</p:attrName>
                                        </p:attrNameLst>
                                      </p:cBhvr>
                                      <p:tavLst>
                                        <p:tav tm="0">
                                          <p:val>
                                            <p:strVal val="#ppt_x"/>
                                          </p:val>
                                        </p:tav>
                                        <p:tav tm="100000">
                                          <p:val>
                                            <p:strVal val="#ppt_x"/>
                                          </p:val>
                                        </p:tav>
                                      </p:tavLst>
                                    </p:anim>
                                    <p:anim calcmode="lin" valueType="num">
                                      <p:cBhvr additive="base">
                                        <p:cTn id="12" dur="1000" fill="hold"/>
                                        <p:tgtEl>
                                          <p:spTgt spid="9840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4067"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7202"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Complexity of the Editor Operations</a:t>
            </a:r>
            <a:endParaRPr lang="en-US" dirty="0">
              <a:solidFill>
                <a:schemeClr val="tx1"/>
              </a:solidFill>
            </a:endParaRPr>
          </a:p>
        </p:txBody>
      </p:sp>
      <p:grpSp>
        <p:nvGrpSpPr>
          <p:cNvPr id="2" name="Group 55"/>
          <p:cNvGrpSpPr>
            <a:grpSpLocks/>
          </p:cNvGrpSpPr>
          <p:nvPr/>
        </p:nvGrpSpPr>
        <p:grpSpPr bwMode="auto">
          <a:xfrm>
            <a:off x="927100" y="1651000"/>
            <a:ext cx="7620000" cy="457200"/>
            <a:chOff x="480" y="1152"/>
            <a:chExt cx="4800" cy="417"/>
          </a:xfrm>
        </p:grpSpPr>
        <p:sp>
          <p:nvSpPr>
            <p:cNvPr id="947256" name="Rectangle 56"/>
            <p:cNvSpPr>
              <a:spLocks noChangeArrowheads="1"/>
            </p:cNvSpPr>
            <p:nvPr/>
          </p:nvSpPr>
          <p:spPr bwMode="auto">
            <a:xfrm>
              <a:off x="480" y="1152"/>
              <a:ext cx="304"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1800">
                  <a:latin typeface="Courier New" charset="0"/>
                </a:rPr>
                <a:t>F</a:t>
              </a:r>
              <a:endParaRPr lang="en-US" sz="1600">
                <a:latin typeface="Courier New" charset="0"/>
              </a:endParaRPr>
            </a:p>
          </p:txBody>
        </p:sp>
        <p:sp>
          <p:nvSpPr>
            <p:cNvPr id="947257" name="Rectangle 57"/>
            <p:cNvSpPr>
              <a:spLocks noChangeArrowheads="1"/>
            </p:cNvSpPr>
            <p:nvPr/>
          </p:nvSpPr>
          <p:spPr bwMode="auto">
            <a:xfrm>
              <a:off x="784" y="1152"/>
              <a:ext cx="2210"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l"/>
              <a:r>
                <a:rPr lang="en-US" sz="1800">
                  <a:latin typeface="Courier New" charset="0"/>
                </a:rPr>
                <a:t> moveCursorForward()</a:t>
              </a:r>
              <a:endParaRPr lang="en-US" sz="1600">
                <a:latin typeface="Courier New" charset="0"/>
              </a:endParaRPr>
            </a:p>
          </p:txBody>
        </p:sp>
        <p:sp>
          <p:nvSpPr>
            <p:cNvPr id="947258" name="Rectangle 58"/>
            <p:cNvSpPr>
              <a:spLocks noChangeArrowheads="1"/>
            </p:cNvSpPr>
            <p:nvPr/>
          </p:nvSpPr>
          <p:spPr bwMode="auto">
            <a:xfrm>
              <a:off x="298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endParaRPr lang="en-US" sz="2000" b="0" i="1"/>
            </a:p>
          </p:txBody>
        </p:sp>
        <p:sp>
          <p:nvSpPr>
            <p:cNvPr id="947259" name="Rectangle 59"/>
            <p:cNvSpPr>
              <a:spLocks noChangeArrowheads="1"/>
            </p:cNvSpPr>
            <p:nvPr/>
          </p:nvSpPr>
          <p:spPr bwMode="auto">
            <a:xfrm>
              <a:off x="374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p>
          </p:txBody>
        </p:sp>
        <p:sp>
          <p:nvSpPr>
            <p:cNvPr id="947260" name="Rectangle 60"/>
            <p:cNvSpPr>
              <a:spLocks noChangeArrowheads="1"/>
            </p:cNvSpPr>
            <p:nvPr/>
          </p:nvSpPr>
          <p:spPr bwMode="auto">
            <a:xfrm>
              <a:off x="4512"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p>
          </p:txBody>
        </p:sp>
      </p:grpSp>
      <p:grpSp>
        <p:nvGrpSpPr>
          <p:cNvPr id="3" name="Group 61"/>
          <p:cNvGrpSpPr>
            <a:grpSpLocks/>
          </p:cNvGrpSpPr>
          <p:nvPr/>
        </p:nvGrpSpPr>
        <p:grpSpPr bwMode="auto">
          <a:xfrm>
            <a:off x="927100" y="2108200"/>
            <a:ext cx="7620000" cy="457200"/>
            <a:chOff x="480" y="1152"/>
            <a:chExt cx="4800" cy="417"/>
          </a:xfrm>
        </p:grpSpPr>
        <p:sp>
          <p:nvSpPr>
            <p:cNvPr id="947262" name="Rectangle 62"/>
            <p:cNvSpPr>
              <a:spLocks noChangeArrowheads="1"/>
            </p:cNvSpPr>
            <p:nvPr/>
          </p:nvSpPr>
          <p:spPr bwMode="auto">
            <a:xfrm>
              <a:off x="480" y="1152"/>
              <a:ext cx="304"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1800">
                  <a:latin typeface="Courier New" charset="0"/>
                </a:rPr>
                <a:t>B</a:t>
              </a:r>
              <a:endParaRPr lang="en-US" sz="1600">
                <a:latin typeface="Courier New" charset="0"/>
              </a:endParaRPr>
            </a:p>
          </p:txBody>
        </p:sp>
        <p:sp>
          <p:nvSpPr>
            <p:cNvPr id="947263" name="Rectangle 63"/>
            <p:cNvSpPr>
              <a:spLocks noChangeArrowheads="1"/>
            </p:cNvSpPr>
            <p:nvPr/>
          </p:nvSpPr>
          <p:spPr bwMode="auto">
            <a:xfrm>
              <a:off x="784" y="1152"/>
              <a:ext cx="2210"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l"/>
              <a:r>
                <a:rPr lang="en-US" sz="1800">
                  <a:latin typeface="Courier New" charset="0"/>
                </a:rPr>
                <a:t> moveCursorBackward()</a:t>
              </a:r>
              <a:endParaRPr lang="en-US" sz="1600">
                <a:latin typeface="Courier New" charset="0"/>
              </a:endParaRPr>
            </a:p>
          </p:txBody>
        </p:sp>
        <p:sp>
          <p:nvSpPr>
            <p:cNvPr id="947264" name="Rectangle 64"/>
            <p:cNvSpPr>
              <a:spLocks noChangeArrowheads="1"/>
            </p:cNvSpPr>
            <p:nvPr/>
          </p:nvSpPr>
          <p:spPr bwMode="auto">
            <a:xfrm>
              <a:off x="298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endParaRPr lang="en-US" sz="2000" b="0" i="1"/>
            </a:p>
          </p:txBody>
        </p:sp>
        <p:sp>
          <p:nvSpPr>
            <p:cNvPr id="947265" name="Rectangle 65"/>
            <p:cNvSpPr>
              <a:spLocks noChangeArrowheads="1"/>
            </p:cNvSpPr>
            <p:nvPr/>
          </p:nvSpPr>
          <p:spPr bwMode="auto">
            <a:xfrm>
              <a:off x="374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p>
          </p:txBody>
        </p:sp>
        <p:sp>
          <p:nvSpPr>
            <p:cNvPr id="947266" name="Rectangle 66"/>
            <p:cNvSpPr>
              <a:spLocks noChangeArrowheads="1"/>
            </p:cNvSpPr>
            <p:nvPr/>
          </p:nvSpPr>
          <p:spPr bwMode="auto">
            <a:xfrm>
              <a:off x="4512"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a:t>
              </a:r>
              <a:r>
                <a:rPr lang="en-US" sz="2000" b="0" i="1"/>
                <a:t>N</a:t>
              </a:r>
              <a:r>
                <a:rPr lang="en-US" sz="2000" b="0"/>
                <a:t>)</a:t>
              </a:r>
            </a:p>
          </p:txBody>
        </p:sp>
      </p:grpSp>
      <p:grpSp>
        <p:nvGrpSpPr>
          <p:cNvPr id="4" name="Group 67"/>
          <p:cNvGrpSpPr>
            <a:grpSpLocks/>
          </p:cNvGrpSpPr>
          <p:nvPr/>
        </p:nvGrpSpPr>
        <p:grpSpPr bwMode="auto">
          <a:xfrm>
            <a:off x="927100" y="2563813"/>
            <a:ext cx="7620000" cy="457200"/>
            <a:chOff x="480" y="1152"/>
            <a:chExt cx="4800" cy="417"/>
          </a:xfrm>
        </p:grpSpPr>
        <p:sp>
          <p:nvSpPr>
            <p:cNvPr id="947268" name="Rectangle 68"/>
            <p:cNvSpPr>
              <a:spLocks noChangeArrowheads="1"/>
            </p:cNvSpPr>
            <p:nvPr/>
          </p:nvSpPr>
          <p:spPr bwMode="auto">
            <a:xfrm>
              <a:off x="480" y="1152"/>
              <a:ext cx="304"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1800">
                  <a:latin typeface="Courier New" charset="0"/>
                </a:rPr>
                <a:t>J</a:t>
              </a:r>
              <a:endParaRPr lang="en-US" sz="1600">
                <a:latin typeface="Courier New" charset="0"/>
              </a:endParaRPr>
            </a:p>
          </p:txBody>
        </p:sp>
        <p:sp>
          <p:nvSpPr>
            <p:cNvPr id="947269" name="Rectangle 69"/>
            <p:cNvSpPr>
              <a:spLocks noChangeArrowheads="1"/>
            </p:cNvSpPr>
            <p:nvPr/>
          </p:nvSpPr>
          <p:spPr bwMode="auto">
            <a:xfrm>
              <a:off x="784" y="1152"/>
              <a:ext cx="2210"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l"/>
              <a:r>
                <a:rPr lang="en-US" sz="1800">
                  <a:latin typeface="Courier New" charset="0"/>
                </a:rPr>
                <a:t> moveCursorToStart()</a:t>
              </a:r>
              <a:endParaRPr lang="en-US" sz="1600">
                <a:latin typeface="Courier New" charset="0"/>
              </a:endParaRPr>
            </a:p>
          </p:txBody>
        </p:sp>
        <p:sp>
          <p:nvSpPr>
            <p:cNvPr id="947270" name="Rectangle 70"/>
            <p:cNvSpPr>
              <a:spLocks noChangeArrowheads="1"/>
            </p:cNvSpPr>
            <p:nvPr/>
          </p:nvSpPr>
          <p:spPr bwMode="auto">
            <a:xfrm>
              <a:off x="298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endParaRPr lang="en-US" sz="2000" b="0" i="1"/>
            </a:p>
          </p:txBody>
        </p:sp>
        <p:sp>
          <p:nvSpPr>
            <p:cNvPr id="947271" name="Rectangle 71"/>
            <p:cNvSpPr>
              <a:spLocks noChangeArrowheads="1"/>
            </p:cNvSpPr>
            <p:nvPr/>
          </p:nvSpPr>
          <p:spPr bwMode="auto">
            <a:xfrm>
              <a:off x="374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a:t>
              </a:r>
              <a:r>
                <a:rPr lang="en-US" sz="2000" b="0" i="1"/>
                <a:t>N</a:t>
              </a:r>
              <a:r>
                <a:rPr lang="en-US" sz="2000" b="0"/>
                <a:t>)</a:t>
              </a:r>
            </a:p>
          </p:txBody>
        </p:sp>
        <p:sp>
          <p:nvSpPr>
            <p:cNvPr id="947272" name="Rectangle 72"/>
            <p:cNvSpPr>
              <a:spLocks noChangeArrowheads="1"/>
            </p:cNvSpPr>
            <p:nvPr/>
          </p:nvSpPr>
          <p:spPr bwMode="auto">
            <a:xfrm>
              <a:off x="4512"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p>
          </p:txBody>
        </p:sp>
      </p:grpSp>
      <p:grpSp>
        <p:nvGrpSpPr>
          <p:cNvPr id="5" name="Group 73"/>
          <p:cNvGrpSpPr>
            <a:grpSpLocks/>
          </p:cNvGrpSpPr>
          <p:nvPr/>
        </p:nvGrpSpPr>
        <p:grpSpPr bwMode="auto">
          <a:xfrm>
            <a:off x="927100" y="3019425"/>
            <a:ext cx="7620000" cy="457200"/>
            <a:chOff x="480" y="1152"/>
            <a:chExt cx="4800" cy="417"/>
          </a:xfrm>
        </p:grpSpPr>
        <p:sp>
          <p:nvSpPr>
            <p:cNvPr id="947274" name="Rectangle 74"/>
            <p:cNvSpPr>
              <a:spLocks noChangeArrowheads="1"/>
            </p:cNvSpPr>
            <p:nvPr/>
          </p:nvSpPr>
          <p:spPr bwMode="auto">
            <a:xfrm>
              <a:off x="480" y="1152"/>
              <a:ext cx="304"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1800">
                  <a:latin typeface="Courier New" charset="0"/>
                </a:rPr>
                <a:t>Z</a:t>
              </a:r>
              <a:endParaRPr lang="en-US" sz="1600">
                <a:latin typeface="Courier New" charset="0"/>
              </a:endParaRPr>
            </a:p>
          </p:txBody>
        </p:sp>
        <p:sp>
          <p:nvSpPr>
            <p:cNvPr id="947275" name="Rectangle 75"/>
            <p:cNvSpPr>
              <a:spLocks noChangeArrowheads="1"/>
            </p:cNvSpPr>
            <p:nvPr/>
          </p:nvSpPr>
          <p:spPr bwMode="auto">
            <a:xfrm>
              <a:off x="784" y="1152"/>
              <a:ext cx="2210"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l"/>
              <a:r>
                <a:rPr lang="en-US" sz="1800">
                  <a:latin typeface="Courier New" charset="0"/>
                </a:rPr>
                <a:t> moveCursorToEnd()</a:t>
              </a:r>
              <a:endParaRPr lang="en-US" sz="1600">
                <a:latin typeface="Courier New" charset="0"/>
              </a:endParaRPr>
            </a:p>
          </p:txBody>
        </p:sp>
        <p:sp>
          <p:nvSpPr>
            <p:cNvPr id="947276" name="Rectangle 76"/>
            <p:cNvSpPr>
              <a:spLocks noChangeArrowheads="1"/>
            </p:cNvSpPr>
            <p:nvPr/>
          </p:nvSpPr>
          <p:spPr bwMode="auto">
            <a:xfrm>
              <a:off x="298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endParaRPr lang="en-US" sz="2000" b="0" i="1"/>
            </a:p>
          </p:txBody>
        </p:sp>
        <p:sp>
          <p:nvSpPr>
            <p:cNvPr id="947277" name="Rectangle 77"/>
            <p:cNvSpPr>
              <a:spLocks noChangeArrowheads="1"/>
            </p:cNvSpPr>
            <p:nvPr/>
          </p:nvSpPr>
          <p:spPr bwMode="auto">
            <a:xfrm>
              <a:off x="374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a:t>
              </a:r>
              <a:r>
                <a:rPr lang="en-US" sz="2000" b="0" i="1"/>
                <a:t>N</a:t>
              </a:r>
              <a:r>
                <a:rPr lang="en-US" sz="2000" b="0"/>
                <a:t>)</a:t>
              </a:r>
            </a:p>
          </p:txBody>
        </p:sp>
        <p:sp>
          <p:nvSpPr>
            <p:cNvPr id="947278" name="Rectangle 78"/>
            <p:cNvSpPr>
              <a:spLocks noChangeArrowheads="1"/>
            </p:cNvSpPr>
            <p:nvPr/>
          </p:nvSpPr>
          <p:spPr bwMode="auto">
            <a:xfrm>
              <a:off x="4512"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a:t>
              </a:r>
              <a:r>
                <a:rPr lang="en-US" sz="2000" b="0" i="1"/>
                <a:t>N</a:t>
              </a:r>
              <a:r>
                <a:rPr lang="en-US" sz="2000" b="0"/>
                <a:t>)</a:t>
              </a:r>
            </a:p>
          </p:txBody>
        </p:sp>
      </p:grpSp>
      <p:grpSp>
        <p:nvGrpSpPr>
          <p:cNvPr id="6" name="Group 79"/>
          <p:cNvGrpSpPr>
            <a:grpSpLocks/>
          </p:cNvGrpSpPr>
          <p:nvPr/>
        </p:nvGrpSpPr>
        <p:grpSpPr bwMode="auto">
          <a:xfrm>
            <a:off x="927100" y="3475038"/>
            <a:ext cx="7620000" cy="457200"/>
            <a:chOff x="480" y="1152"/>
            <a:chExt cx="4800" cy="417"/>
          </a:xfrm>
        </p:grpSpPr>
        <p:sp>
          <p:nvSpPr>
            <p:cNvPr id="947280" name="Rectangle 80"/>
            <p:cNvSpPr>
              <a:spLocks noChangeArrowheads="1"/>
            </p:cNvSpPr>
            <p:nvPr/>
          </p:nvSpPr>
          <p:spPr bwMode="auto">
            <a:xfrm>
              <a:off x="480" y="1152"/>
              <a:ext cx="304"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1800">
                  <a:latin typeface="Courier New" charset="0"/>
                </a:rPr>
                <a:t>I</a:t>
              </a:r>
              <a:endParaRPr lang="en-US" sz="1600">
                <a:latin typeface="Courier New" charset="0"/>
              </a:endParaRPr>
            </a:p>
          </p:txBody>
        </p:sp>
        <p:sp>
          <p:nvSpPr>
            <p:cNvPr id="947281" name="Rectangle 81"/>
            <p:cNvSpPr>
              <a:spLocks noChangeArrowheads="1"/>
            </p:cNvSpPr>
            <p:nvPr/>
          </p:nvSpPr>
          <p:spPr bwMode="auto">
            <a:xfrm>
              <a:off x="784" y="1152"/>
              <a:ext cx="2210"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l"/>
              <a:r>
                <a:rPr lang="en-US" sz="1800">
                  <a:latin typeface="Courier New" charset="0"/>
                </a:rPr>
                <a:t> insertCharacter(ch)</a:t>
              </a:r>
              <a:endParaRPr lang="en-US" sz="1600">
                <a:latin typeface="Courier New" charset="0"/>
              </a:endParaRPr>
            </a:p>
          </p:txBody>
        </p:sp>
        <p:sp>
          <p:nvSpPr>
            <p:cNvPr id="947282" name="Rectangle 82"/>
            <p:cNvSpPr>
              <a:spLocks noChangeArrowheads="1"/>
            </p:cNvSpPr>
            <p:nvPr/>
          </p:nvSpPr>
          <p:spPr bwMode="auto">
            <a:xfrm>
              <a:off x="298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a:t>
              </a:r>
              <a:r>
                <a:rPr lang="en-US" sz="2000" b="0" i="1"/>
                <a:t>N</a:t>
              </a:r>
              <a:r>
                <a:rPr lang="en-US" sz="2000" b="0"/>
                <a:t>)</a:t>
              </a:r>
            </a:p>
          </p:txBody>
        </p:sp>
        <p:sp>
          <p:nvSpPr>
            <p:cNvPr id="947283" name="Rectangle 83"/>
            <p:cNvSpPr>
              <a:spLocks noChangeArrowheads="1"/>
            </p:cNvSpPr>
            <p:nvPr/>
          </p:nvSpPr>
          <p:spPr bwMode="auto">
            <a:xfrm>
              <a:off x="374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p>
          </p:txBody>
        </p:sp>
        <p:sp>
          <p:nvSpPr>
            <p:cNvPr id="947284" name="Rectangle 84"/>
            <p:cNvSpPr>
              <a:spLocks noChangeArrowheads="1"/>
            </p:cNvSpPr>
            <p:nvPr/>
          </p:nvSpPr>
          <p:spPr bwMode="auto">
            <a:xfrm>
              <a:off x="4512"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p>
          </p:txBody>
        </p:sp>
      </p:grpSp>
      <p:grpSp>
        <p:nvGrpSpPr>
          <p:cNvPr id="7" name="Group 85"/>
          <p:cNvGrpSpPr>
            <a:grpSpLocks/>
          </p:cNvGrpSpPr>
          <p:nvPr/>
        </p:nvGrpSpPr>
        <p:grpSpPr bwMode="auto">
          <a:xfrm>
            <a:off x="927100" y="3930650"/>
            <a:ext cx="7620000" cy="457200"/>
            <a:chOff x="480" y="1152"/>
            <a:chExt cx="4800" cy="417"/>
          </a:xfrm>
        </p:grpSpPr>
        <p:sp>
          <p:nvSpPr>
            <p:cNvPr id="947286" name="Rectangle 86"/>
            <p:cNvSpPr>
              <a:spLocks noChangeArrowheads="1"/>
            </p:cNvSpPr>
            <p:nvPr/>
          </p:nvSpPr>
          <p:spPr bwMode="auto">
            <a:xfrm>
              <a:off x="480" y="1152"/>
              <a:ext cx="304"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1800">
                  <a:latin typeface="Courier New" charset="0"/>
                </a:rPr>
                <a:t>D</a:t>
              </a:r>
              <a:endParaRPr lang="en-US" sz="1600">
                <a:latin typeface="Courier New" charset="0"/>
              </a:endParaRPr>
            </a:p>
          </p:txBody>
        </p:sp>
        <p:sp>
          <p:nvSpPr>
            <p:cNvPr id="947287" name="Rectangle 87"/>
            <p:cNvSpPr>
              <a:spLocks noChangeArrowheads="1"/>
            </p:cNvSpPr>
            <p:nvPr/>
          </p:nvSpPr>
          <p:spPr bwMode="auto">
            <a:xfrm>
              <a:off x="784" y="1152"/>
              <a:ext cx="2210"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l"/>
              <a:r>
                <a:rPr lang="en-US" sz="1800">
                  <a:latin typeface="Courier New" charset="0"/>
                </a:rPr>
                <a:t> deleteCharacter()</a:t>
              </a:r>
              <a:endParaRPr lang="en-US" sz="1600">
                <a:latin typeface="Courier New" charset="0"/>
              </a:endParaRPr>
            </a:p>
          </p:txBody>
        </p:sp>
        <p:sp>
          <p:nvSpPr>
            <p:cNvPr id="947288" name="Rectangle 88"/>
            <p:cNvSpPr>
              <a:spLocks noChangeArrowheads="1"/>
            </p:cNvSpPr>
            <p:nvPr/>
          </p:nvSpPr>
          <p:spPr bwMode="auto">
            <a:xfrm>
              <a:off x="298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a:t>
              </a:r>
              <a:r>
                <a:rPr lang="en-US" sz="2000" b="0" i="1"/>
                <a:t>N</a:t>
              </a:r>
              <a:r>
                <a:rPr lang="en-US" sz="2000" b="0"/>
                <a:t>)</a:t>
              </a:r>
            </a:p>
          </p:txBody>
        </p:sp>
        <p:sp>
          <p:nvSpPr>
            <p:cNvPr id="947289" name="Rectangle 89"/>
            <p:cNvSpPr>
              <a:spLocks noChangeArrowheads="1"/>
            </p:cNvSpPr>
            <p:nvPr/>
          </p:nvSpPr>
          <p:spPr bwMode="auto">
            <a:xfrm>
              <a:off x="3744"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p>
          </p:txBody>
        </p:sp>
        <p:sp>
          <p:nvSpPr>
            <p:cNvPr id="947290" name="Rectangle 90"/>
            <p:cNvSpPr>
              <a:spLocks noChangeArrowheads="1"/>
            </p:cNvSpPr>
            <p:nvPr/>
          </p:nvSpPr>
          <p:spPr bwMode="auto">
            <a:xfrm>
              <a:off x="4512" y="1152"/>
              <a:ext cx="768"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000" b="0" i="1"/>
                <a:t>O</a:t>
              </a:r>
              <a:r>
                <a:rPr lang="en-US" sz="2000" b="0"/>
                <a:t>(1)</a:t>
              </a:r>
            </a:p>
          </p:txBody>
        </p:sp>
      </p:grpSp>
      <p:sp>
        <p:nvSpPr>
          <p:cNvPr id="947291" name="Text Box 91"/>
          <p:cNvSpPr txBox="1">
            <a:spLocks noChangeArrowheads="1"/>
          </p:cNvSpPr>
          <p:nvPr/>
        </p:nvSpPr>
        <p:spPr bwMode="auto">
          <a:xfrm>
            <a:off x="4889500" y="1295400"/>
            <a:ext cx="12192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i="1"/>
              <a:t>array</a:t>
            </a:r>
          </a:p>
        </p:txBody>
      </p:sp>
      <p:sp>
        <p:nvSpPr>
          <p:cNvPr id="947292" name="Text Box 92"/>
          <p:cNvSpPr txBox="1">
            <a:spLocks noChangeArrowheads="1"/>
          </p:cNvSpPr>
          <p:nvPr/>
        </p:nvSpPr>
        <p:spPr bwMode="auto">
          <a:xfrm>
            <a:off x="6108700" y="1295400"/>
            <a:ext cx="12192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i="1"/>
              <a:t>stack</a:t>
            </a:r>
          </a:p>
        </p:txBody>
      </p:sp>
      <p:sp>
        <p:nvSpPr>
          <p:cNvPr id="947293" name="Text Box 93"/>
          <p:cNvSpPr txBox="1">
            <a:spLocks noChangeArrowheads="1"/>
          </p:cNvSpPr>
          <p:nvPr/>
        </p:nvSpPr>
        <p:spPr bwMode="auto">
          <a:xfrm>
            <a:off x="7327900" y="1295400"/>
            <a:ext cx="12192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i="1"/>
              <a:t>list</a:t>
            </a:r>
          </a:p>
        </p:txBody>
      </p:sp>
      <p:sp>
        <p:nvSpPr>
          <p:cNvPr id="947295" name="Rectangle 95">
            <a:hlinkClick r:id="rId3" action="ppaction://hlinkpres?slideindex=2&amp;slidetitle=Exercise: Define a Stack of Characters"/>
          </p:cNvPr>
          <p:cNvSpPr>
            <a:spLocks noChangeArrowheads="1"/>
          </p:cNvSpPr>
          <p:nvPr/>
        </p:nvSpPr>
        <p:spPr bwMode="auto">
          <a:xfrm>
            <a:off x="482600" y="4616450"/>
            <a:ext cx="8164513"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Is it possible to reimplement the editor buffer so that all six of these operations run in constant time?</a:t>
            </a:r>
          </a:p>
        </p:txBody>
      </p:sp>
      <p:sp>
        <p:nvSpPr>
          <p:cNvPr id="947296" name="Rectangle 96">
            <a:hlinkClick r:id="rId3" action="ppaction://hlinkpres?slideindex=2&amp;slidetitle=Exercise: Define a Stack of Characters"/>
          </p:cNvPr>
          <p:cNvSpPr>
            <a:spLocks noChangeArrowheads="1"/>
          </p:cNvSpPr>
          <p:nvPr/>
        </p:nvSpPr>
        <p:spPr bwMode="auto">
          <a:xfrm>
            <a:off x="484188" y="5416550"/>
            <a:ext cx="8164512"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answer is yes, and you </a:t>
            </a:r>
            <a:r>
              <a:rPr lang="en-US" sz="2400" b="0" dirty="0"/>
              <a:t>will have the opportunity to</a:t>
            </a:r>
            <a:r>
              <a:rPr lang="en-US" sz="2400" b="0" dirty="0" smtClean="0"/>
              <a:t> write the necessary </a:t>
            </a:r>
            <a:r>
              <a:rPr lang="en-US" sz="2400" b="0" smtClean="0"/>
              <a:t>code for next </a:t>
            </a:r>
            <a:r>
              <a:rPr lang="en-US" sz="2400" b="0" dirty="0"/>
              <a:t>week’s section.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472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4729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7295" grpId="0" build="p" autoUpdateAnimBg="0"/>
      <p:bldP spid="947296" grpId="0" build="p" autoUpdateAnimBg="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720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In Our Last Episode . . .</a:t>
            </a:r>
            <a:endParaRPr lang="en-US" dirty="0">
              <a:solidFill>
                <a:schemeClr val="tx1"/>
              </a:solidFill>
            </a:endParaRPr>
          </a:p>
        </p:txBody>
      </p:sp>
      <p:sp>
        <p:nvSpPr>
          <p:cNvPr id="947203" name="Rectangle 3">
            <a:hlinkClick r:id="rId3" action="ppaction://hlinkpres?slideindex=2&amp;slidetitle=Exercise: Define a Stack of Characters"/>
          </p:cNvPr>
          <p:cNvSpPr>
            <a:spLocks noChangeArrowheads="1"/>
          </p:cNvSpPr>
          <p:nvPr/>
        </p:nvSpPr>
        <p:spPr bwMode="auto">
          <a:xfrm>
            <a:off x="482600" y="1231900"/>
            <a:ext cx="8164513"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On</a:t>
            </a:r>
            <a:r>
              <a:rPr lang="en-US" sz="2400" b="0" dirty="0" smtClean="0"/>
              <a:t> Wednesday</a:t>
            </a:r>
            <a:r>
              <a:rPr lang="en-US" sz="2400" b="0" dirty="0"/>
              <a:t>, I talked about command-line editors and</a:t>
            </a:r>
            <a:r>
              <a:rPr lang="en-US" sz="2400" b="0" dirty="0" smtClean="0"/>
              <a:t> introduced the </a:t>
            </a:r>
            <a:r>
              <a:rPr lang="en-US" sz="2000" dirty="0" err="1" smtClean="0">
                <a:latin typeface="Courier New" charset="0"/>
              </a:rPr>
              <a:t>buffer.h</a:t>
            </a:r>
            <a:r>
              <a:rPr lang="en-US" sz="2400" b="0" dirty="0" smtClean="0"/>
              <a:t> interface, </a:t>
            </a:r>
            <a:r>
              <a:rPr lang="en-US" sz="2400" b="0" dirty="0"/>
              <a:t>which exports</a:t>
            </a:r>
            <a:r>
              <a:rPr lang="en-US" sz="2400" b="0" dirty="0" smtClean="0"/>
              <a:t> a class called </a:t>
            </a:r>
            <a:r>
              <a:rPr lang="en-US" sz="2000" dirty="0" err="1" smtClean="0">
                <a:latin typeface="Courier New" charset="0"/>
              </a:rPr>
              <a:t>EditorBuffer</a:t>
            </a:r>
            <a:r>
              <a:rPr lang="en-US" sz="2400" b="0" dirty="0" smtClean="0"/>
              <a:t>.</a:t>
            </a:r>
            <a:endParaRPr lang="en-US" sz="2400" b="0" dirty="0"/>
          </a:p>
        </p:txBody>
      </p:sp>
      <p:grpSp>
        <p:nvGrpSpPr>
          <p:cNvPr id="947254" name="Group 54"/>
          <p:cNvGrpSpPr>
            <a:grpSpLocks/>
          </p:cNvGrpSpPr>
          <p:nvPr/>
        </p:nvGrpSpPr>
        <p:grpSpPr bwMode="auto">
          <a:xfrm>
            <a:off x="482600" y="2362200"/>
            <a:ext cx="8164513" cy="2538413"/>
            <a:chOff x="304" y="1488"/>
            <a:chExt cx="5143" cy="1599"/>
          </a:xfrm>
        </p:grpSpPr>
        <p:sp>
          <p:nvSpPr>
            <p:cNvPr id="947243" name="Rectangle 43">
              <a:hlinkClick r:id="rId3" action="ppaction://hlinkpres?slideindex=2&amp;slidetitle=Exercise: Define a Stack of Characters"/>
            </p:cNvPr>
            <p:cNvSpPr>
              <a:spLocks noChangeArrowheads="1"/>
            </p:cNvSpPr>
            <p:nvPr/>
          </p:nvSpPr>
          <p:spPr bwMode="auto">
            <a:xfrm>
              <a:off x="304" y="1488"/>
              <a:ext cx="5143" cy="1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Our goal for</a:t>
              </a:r>
              <a:r>
                <a:rPr lang="en-US" sz="2400" b="0" dirty="0" smtClean="0"/>
                <a:t> the week is </a:t>
              </a:r>
              <a:r>
                <a:rPr lang="en-US" sz="2400" b="0" dirty="0"/>
                <a:t>to implement the </a:t>
              </a:r>
              <a:r>
                <a:rPr lang="en-US" sz="2000" dirty="0" err="1">
                  <a:latin typeface="Courier New" charset="0"/>
                </a:rPr>
                <a:t>EditorBuffer</a:t>
              </a:r>
              <a:r>
                <a:rPr lang="en-US" sz="2400" b="0" dirty="0"/>
                <a:t> class in three different ways and to compare the algorithmic efficiency of the various options.  Those representations are:</a:t>
              </a:r>
            </a:p>
          </p:txBody>
        </p:sp>
        <p:grpSp>
          <p:nvGrpSpPr>
            <p:cNvPr id="947244" name="Group 44"/>
            <p:cNvGrpSpPr>
              <a:grpSpLocks/>
            </p:cNvGrpSpPr>
            <p:nvPr/>
          </p:nvGrpSpPr>
          <p:grpSpPr bwMode="auto">
            <a:xfrm>
              <a:off x="712" y="2200"/>
              <a:ext cx="4712" cy="343"/>
              <a:chOff x="712" y="1672"/>
              <a:chExt cx="4712" cy="343"/>
            </a:xfrm>
          </p:grpSpPr>
          <p:sp>
            <p:nvSpPr>
              <p:cNvPr id="947245" name="Text Box 45"/>
              <p:cNvSpPr txBox="1">
                <a:spLocks noChangeArrowheads="1"/>
              </p:cNvSpPr>
              <p:nvPr/>
            </p:nvSpPr>
            <p:spPr bwMode="auto">
              <a:xfrm>
                <a:off x="960" y="1672"/>
                <a:ext cx="4464" cy="245"/>
              </a:xfrm>
              <a:prstGeom prst="rect">
                <a:avLst/>
              </a:prstGeom>
              <a:noFill/>
              <a:ln w="9525">
                <a:noFill/>
                <a:miter lim="800000"/>
                <a:headEnd/>
                <a:tailEnd/>
              </a:ln>
              <a:effectLst/>
            </p:spPr>
            <p:txBody>
              <a:bodyPr>
                <a:prstTxWarp prst="textNoShape">
                  <a:avLst/>
                </a:prstTxWarp>
                <a:spAutoFit/>
              </a:bodyPr>
              <a:lstStyle/>
              <a:p>
                <a:pPr algn="l">
                  <a:lnSpc>
                    <a:spcPct val="85000"/>
                  </a:lnSpc>
                  <a:spcAft>
                    <a:spcPct val="50000"/>
                  </a:spcAft>
                </a:pPr>
                <a:r>
                  <a:rPr lang="en-US" sz="2200" b="0" dirty="0"/>
                  <a:t>A simple </a:t>
                </a:r>
                <a:r>
                  <a:rPr lang="en-US" sz="2200" b="0" i="1" dirty="0"/>
                  <a:t>array </a:t>
                </a:r>
                <a:r>
                  <a:rPr lang="en-US" sz="2200" b="0" i="1" dirty="0" smtClean="0"/>
                  <a:t>model,</a:t>
                </a:r>
                <a:r>
                  <a:rPr lang="en-US" sz="2200" b="0" dirty="0" smtClean="0"/>
                  <a:t> which I introduced last time.</a:t>
                </a:r>
                <a:endParaRPr lang="en-US" dirty="0"/>
              </a:p>
            </p:txBody>
          </p:sp>
          <p:sp>
            <p:nvSpPr>
              <p:cNvPr id="947246" name="Text Box 46"/>
              <p:cNvSpPr txBox="1">
                <a:spLocks noChangeArrowheads="1"/>
              </p:cNvSpPr>
              <p:nvPr/>
            </p:nvSpPr>
            <p:spPr bwMode="auto">
              <a:xfrm>
                <a:off x="712" y="1672"/>
                <a:ext cx="288" cy="343"/>
              </a:xfrm>
              <a:prstGeom prst="rect">
                <a:avLst/>
              </a:prstGeom>
              <a:noFill/>
              <a:ln w="9525">
                <a:noFill/>
                <a:miter lim="800000"/>
                <a:headEnd/>
                <a:tailEnd/>
              </a:ln>
              <a:effectLst/>
            </p:spPr>
            <p:txBody>
              <a:bodyPr>
                <a:prstTxWarp prst="textNoShape">
                  <a:avLst/>
                </a:prstTxWarp>
                <a:spAutoFit/>
              </a:bodyPr>
              <a:lstStyle/>
              <a:p>
                <a:pPr algn="l">
                  <a:lnSpc>
                    <a:spcPct val="85000"/>
                  </a:lnSpc>
                  <a:spcAft>
                    <a:spcPct val="50000"/>
                  </a:spcAft>
                </a:pPr>
                <a:r>
                  <a:rPr lang="en-US" sz="2200" b="0"/>
                  <a:t>1.</a:t>
                </a:r>
                <a:endParaRPr lang="en-US"/>
              </a:p>
            </p:txBody>
          </p:sp>
        </p:grpSp>
        <p:grpSp>
          <p:nvGrpSpPr>
            <p:cNvPr id="947247" name="Group 47"/>
            <p:cNvGrpSpPr>
              <a:grpSpLocks/>
            </p:cNvGrpSpPr>
            <p:nvPr/>
          </p:nvGrpSpPr>
          <p:grpSpPr bwMode="auto">
            <a:xfrm>
              <a:off x="712" y="2472"/>
              <a:ext cx="4712" cy="343"/>
              <a:chOff x="712" y="1913"/>
              <a:chExt cx="4712" cy="343"/>
            </a:xfrm>
          </p:grpSpPr>
          <p:sp>
            <p:nvSpPr>
              <p:cNvPr id="947248" name="Text Box 48"/>
              <p:cNvSpPr txBox="1">
                <a:spLocks noChangeArrowheads="1"/>
              </p:cNvSpPr>
              <p:nvPr/>
            </p:nvSpPr>
            <p:spPr bwMode="auto">
              <a:xfrm>
                <a:off x="960" y="1913"/>
                <a:ext cx="4464" cy="343"/>
              </a:xfrm>
              <a:prstGeom prst="rect">
                <a:avLst/>
              </a:prstGeom>
              <a:noFill/>
              <a:ln w="9525">
                <a:noFill/>
                <a:miter lim="800000"/>
                <a:headEnd/>
                <a:tailEnd/>
              </a:ln>
              <a:effectLst/>
            </p:spPr>
            <p:txBody>
              <a:bodyPr>
                <a:prstTxWarp prst="textNoShape">
                  <a:avLst/>
                </a:prstTxWarp>
                <a:spAutoFit/>
              </a:bodyPr>
              <a:lstStyle/>
              <a:p>
                <a:pPr algn="l">
                  <a:lnSpc>
                    <a:spcPct val="85000"/>
                  </a:lnSpc>
                  <a:spcAft>
                    <a:spcPct val="50000"/>
                  </a:spcAft>
                </a:pPr>
                <a:r>
                  <a:rPr lang="en-US" sz="2200" b="0"/>
                  <a:t>A </a:t>
                </a:r>
                <a:r>
                  <a:rPr lang="en-US" sz="2200" b="0" i="1"/>
                  <a:t>two-stack model</a:t>
                </a:r>
                <a:r>
                  <a:rPr lang="en-US" sz="2200" b="0"/>
                  <a:t> that uses a pair of character stacks.</a:t>
                </a:r>
                <a:endParaRPr lang="en-US"/>
              </a:p>
            </p:txBody>
          </p:sp>
          <p:sp>
            <p:nvSpPr>
              <p:cNvPr id="947249" name="Text Box 49"/>
              <p:cNvSpPr txBox="1">
                <a:spLocks noChangeArrowheads="1"/>
              </p:cNvSpPr>
              <p:nvPr/>
            </p:nvSpPr>
            <p:spPr bwMode="auto">
              <a:xfrm>
                <a:off x="712" y="1913"/>
                <a:ext cx="288" cy="343"/>
              </a:xfrm>
              <a:prstGeom prst="rect">
                <a:avLst/>
              </a:prstGeom>
              <a:noFill/>
              <a:ln w="9525">
                <a:noFill/>
                <a:miter lim="800000"/>
                <a:headEnd/>
                <a:tailEnd/>
              </a:ln>
              <a:effectLst/>
            </p:spPr>
            <p:txBody>
              <a:bodyPr>
                <a:prstTxWarp prst="textNoShape">
                  <a:avLst/>
                </a:prstTxWarp>
                <a:spAutoFit/>
              </a:bodyPr>
              <a:lstStyle/>
              <a:p>
                <a:pPr algn="l">
                  <a:lnSpc>
                    <a:spcPct val="85000"/>
                  </a:lnSpc>
                  <a:spcAft>
                    <a:spcPct val="50000"/>
                  </a:spcAft>
                </a:pPr>
                <a:r>
                  <a:rPr lang="en-US" sz="2200" b="0"/>
                  <a:t>2.</a:t>
                </a:r>
                <a:endParaRPr lang="en-US"/>
              </a:p>
            </p:txBody>
          </p:sp>
        </p:grpSp>
        <p:grpSp>
          <p:nvGrpSpPr>
            <p:cNvPr id="947250" name="Group 50"/>
            <p:cNvGrpSpPr>
              <a:grpSpLocks/>
            </p:cNvGrpSpPr>
            <p:nvPr/>
          </p:nvGrpSpPr>
          <p:grpSpPr bwMode="auto">
            <a:xfrm>
              <a:off x="712" y="2744"/>
              <a:ext cx="4712" cy="343"/>
              <a:chOff x="720" y="2208"/>
              <a:chExt cx="4712" cy="343"/>
            </a:xfrm>
          </p:grpSpPr>
          <p:sp>
            <p:nvSpPr>
              <p:cNvPr id="947251" name="Text Box 51"/>
              <p:cNvSpPr txBox="1">
                <a:spLocks noChangeArrowheads="1"/>
              </p:cNvSpPr>
              <p:nvPr/>
            </p:nvSpPr>
            <p:spPr bwMode="auto">
              <a:xfrm>
                <a:off x="968" y="2208"/>
                <a:ext cx="4464" cy="343"/>
              </a:xfrm>
              <a:prstGeom prst="rect">
                <a:avLst/>
              </a:prstGeom>
              <a:noFill/>
              <a:ln w="9525">
                <a:noFill/>
                <a:miter lim="800000"/>
                <a:headEnd/>
                <a:tailEnd/>
              </a:ln>
              <a:effectLst/>
            </p:spPr>
            <p:txBody>
              <a:bodyPr>
                <a:prstTxWarp prst="textNoShape">
                  <a:avLst/>
                </a:prstTxWarp>
                <a:spAutoFit/>
              </a:bodyPr>
              <a:lstStyle/>
              <a:p>
                <a:pPr algn="l">
                  <a:lnSpc>
                    <a:spcPct val="85000"/>
                  </a:lnSpc>
                  <a:spcAft>
                    <a:spcPct val="50000"/>
                  </a:spcAft>
                </a:pPr>
                <a:r>
                  <a:rPr lang="en-US" sz="2200" b="0"/>
                  <a:t>A </a:t>
                </a:r>
                <a:r>
                  <a:rPr lang="en-US" sz="2200" b="0" i="1"/>
                  <a:t>linked-list model</a:t>
                </a:r>
                <a:r>
                  <a:rPr lang="en-US" sz="2200" b="0"/>
                  <a:t> that uses pointers to indicate the order.</a:t>
                </a:r>
                <a:endParaRPr lang="en-US"/>
              </a:p>
            </p:txBody>
          </p:sp>
          <p:sp>
            <p:nvSpPr>
              <p:cNvPr id="947252" name="Text Box 52"/>
              <p:cNvSpPr txBox="1">
                <a:spLocks noChangeArrowheads="1"/>
              </p:cNvSpPr>
              <p:nvPr/>
            </p:nvSpPr>
            <p:spPr bwMode="auto">
              <a:xfrm>
                <a:off x="720" y="2208"/>
                <a:ext cx="288" cy="343"/>
              </a:xfrm>
              <a:prstGeom prst="rect">
                <a:avLst/>
              </a:prstGeom>
              <a:noFill/>
              <a:ln w="9525">
                <a:noFill/>
                <a:miter lim="800000"/>
                <a:headEnd/>
                <a:tailEnd/>
              </a:ln>
              <a:effectLst/>
            </p:spPr>
            <p:txBody>
              <a:bodyPr>
                <a:prstTxWarp prst="textNoShape">
                  <a:avLst/>
                </a:prstTxWarp>
                <a:spAutoFit/>
              </a:bodyPr>
              <a:lstStyle/>
              <a:p>
                <a:pPr algn="l">
                  <a:lnSpc>
                    <a:spcPct val="85000"/>
                  </a:lnSpc>
                  <a:spcAft>
                    <a:spcPct val="50000"/>
                  </a:spcAft>
                </a:pPr>
                <a:r>
                  <a:rPr lang="en-US" sz="2200" b="0"/>
                  <a:t>3.</a:t>
                </a:r>
                <a:endParaRPr lang="en-US"/>
              </a:p>
            </p:txBody>
          </p:sp>
        </p:grpSp>
      </p:grpSp>
      <p:sp>
        <p:nvSpPr>
          <p:cNvPr id="947253" name="Rectangle 53">
            <a:hlinkClick r:id="rId3" action="ppaction://hlinkpres?slideindex=2&amp;slidetitle=Exercise: Define a Stack of Characters"/>
          </p:cNvPr>
          <p:cNvSpPr>
            <a:spLocks noChangeArrowheads="1"/>
          </p:cNvSpPr>
          <p:nvPr/>
        </p:nvSpPr>
        <p:spPr bwMode="auto">
          <a:xfrm>
            <a:off x="482600" y="4914900"/>
            <a:ext cx="8164513" cy="158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For each model, we’ll calculate the complexity of each of the six fundamental methods in the </a:t>
            </a:r>
            <a:r>
              <a:rPr lang="en-US" sz="2000" dirty="0" err="1">
                <a:latin typeface="Courier New" charset="0"/>
              </a:rPr>
              <a:t>EditorBuffer</a:t>
            </a:r>
            <a:r>
              <a:rPr lang="en-US" sz="2400" b="0" dirty="0"/>
              <a:t> class.  Some operations will be more efficient with one model, others will be more efficient with a different</a:t>
            </a:r>
            <a:r>
              <a:rPr lang="en-US" sz="2400" b="0" dirty="0" smtClean="0"/>
              <a:t> one.</a:t>
            </a:r>
            <a:endParaRPr lang="en-US"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9472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94725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7253" grpId="0" build="p" autoUpdateAnimBg="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2226" name="Rectangle 2"/>
          <p:cNvSpPr>
            <a:spLocks noGrp="1" noChangeArrowheads="1"/>
          </p:cNvSpPr>
          <p:nvPr>
            <p:ph type="title"/>
          </p:nvPr>
        </p:nvSpPr>
        <p:spPr>
          <a:xfrm>
            <a:off x="0" y="76200"/>
            <a:ext cx="9144000" cy="1143000"/>
          </a:xfrm>
          <a:noFill/>
          <a:ln/>
        </p:spPr>
        <p:txBody>
          <a:bodyPr/>
          <a:lstStyle/>
          <a:p>
            <a:r>
              <a:rPr lang="en-US">
                <a:solidFill>
                  <a:srgbClr val="FF0000"/>
                </a:solidFill>
                <a:latin typeface="Times New Roman" charset="0"/>
              </a:rPr>
              <a:t>Linking Objects Together</a:t>
            </a:r>
            <a:endParaRPr lang="en-US">
              <a:solidFill>
                <a:schemeClr val="tx1"/>
              </a:solidFill>
            </a:endParaRPr>
          </a:p>
        </p:txBody>
      </p:sp>
      <p:sp>
        <p:nvSpPr>
          <p:cNvPr id="692458" name="Rectangle 234"/>
          <p:cNvSpPr>
            <a:spLocks noChangeArrowheads="1"/>
          </p:cNvSpPr>
          <p:nvPr/>
        </p:nvSpPr>
        <p:spPr bwMode="auto">
          <a:xfrm>
            <a:off x="482600" y="1155700"/>
            <a:ext cx="8128000" cy="1739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latin typeface="Times New Roman" charset="0"/>
              </a:rPr>
              <a:t>Pointers are important </a:t>
            </a:r>
            <a:r>
              <a:rPr lang="en-US" sz="2400" b="0" dirty="0">
                <a:latin typeface="Times New Roman" charset="0"/>
              </a:rPr>
              <a:t>in</a:t>
            </a:r>
            <a:r>
              <a:rPr lang="en-US" sz="2400" b="0" dirty="0" smtClean="0">
                <a:latin typeface="Times New Roman" charset="0"/>
              </a:rPr>
              <a:t> programming because </a:t>
            </a:r>
            <a:r>
              <a:rPr lang="en-US" sz="2400" b="0" dirty="0">
                <a:latin typeface="Times New Roman" charset="0"/>
              </a:rPr>
              <a:t>they make it possible to represent the relationship among objects by linking them together in various ways.</a:t>
            </a:r>
          </a:p>
        </p:txBody>
      </p:sp>
      <p:sp>
        <p:nvSpPr>
          <p:cNvPr id="692484" name="Rectangle 260"/>
          <p:cNvSpPr>
            <a:spLocks noChangeArrowheads="1"/>
          </p:cNvSpPr>
          <p:nvPr/>
        </p:nvSpPr>
        <p:spPr bwMode="auto">
          <a:xfrm>
            <a:off x="482600" y="4683280"/>
            <a:ext cx="8128000" cy="87932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latin typeface="Times New Roman"/>
                <a:cs typeface="Times New Roman"/>
              </a:rPr>
              <a:t>C++ marks </a:t>
            </a:r>
            <a:r>
              <a:rPr lang="en-US" sz="2400" b="0" dirty="0">
                <a:latin typeface="Times New Roman"/>
                <a:cs typeface="Times New Roman"/>
              </a:rPr>
              <a:t>the end of linked list using the constant</a:t>
            </a:r>
            <a:r>
              <a:rPr lang="en-US" sz="2400" b="0" dirty="0" smtClean="0">
                <a:latin typeface="Times New Roman"/>
                <a:cs typeface="Times New Roman"/>
              </a:rPr>
              <a:t> </a:t>
            </a:r>
            <a:r>
              <a:rPr lang="en-US" sz="2000" dirty="0" smtClean="0">
                <a:latin typeface="Courier New"/>
                <a:cs typeface="Courier New"/>
              </a:rPr>
              <a:t>NULL</a:t>
            </a:r>
            <a:r>
              <a:rPr lang="en-US" sz="2400" b="0" dirty="0" smtClean="0">
                <a:latin typeface="Times New Roman"/>
                <a:cs typeface="Times New Roman"/>
              </a:rPr>
              <a:t>, </a:t>
            </a:r>
            <a:r>
              <a:rPr lang="en-US" sz="2400" b="0" dirty="0">
                <a:latin typeface="Times New Roman"/>
                <a:cs typeface="Times New Roman"/>
              </a:rPr>
              <a:t>which</a:t>
            </a:r>
            <a:r>
              <a:rPr lang="en-US" sz="2400" b="0" dirty="0" smtClean="0">
                <a:latin typeface="Times New Roman"/>
                <a:cs typeface="Times New Roman"/>
              </a:rPr>
              <a:t> signifies a pointer that does not have an actual target.</a:t>
            </a:r>
            <a:endParaRPr lang="en-US" sz="2400" b="0" dirty="0">
              <a:latin typeface="Times New Roman"/>
              <a:cs typeface="Times New Roman"/>
            </a:endParaRPr>
          </a:p>
        </p:txBody>
      </p:sp>
      <p:sp>
        <p:nvSpPr>
          <p:cNvPr id="44" name="Rectangle 260"/>
          <p:cNvSpPr>
            <a:spLocks noChangeArrowheads="1"/>
          </p:cNvSpPr>
          <p:nvPr/>
        </p:nvSpPr>
        <p:spPr bwMode="auto">
          <a:xfrm>
            <a:off x="481390" y="5442855"/>
            <a:ext cx="8128000" cy="87932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latin typeface="Times New Roman"/>
                <a:cs typeface="Times New Roman"/>
              </a:rPr>
              <a:t>In diagrams, the </a:t>
            </a:r>
            <a:r>
              <a:rPr lang="en-US" sz="2000" dirty="0" smtClean="0">
                <a:latin typeface="Courier New"/>
                <a:cs typeface="Courier New"/>
              </a:rPr>
              <a:t>NULL</a:t>
            </a:r>
            <a:r>
              <a:rPr lang="en-US" sz="2400" b="0" dirty="0" smtClean="0">
                <a:latin typeface="Times New Roman"/>
                <a:cs typeface="Times New Roman"/>
              </a:rPr>
              <a:t> value marking the end of a list is often indicated by drawing a diagonal line across the box.</a:t>
            </a:r>
            <a:endParaRPr lang="en-US" sz="2400" b="0" dirty="0">
              <a:latin typeface="Times New Roman"/>
              <a:cs typeface="Times New Roman"/>
            </a:endParaRPr>
          </a:p>
        </p:txBody>
      </p:sp>
      <p:sp>
        <p:nvSpPr>
          <p:cNvPr id="46" name="TextBox 45"/>
          <p:cNvSpPr txBox="1"/>
          <p:nvPr/>
        </p:nvSpPr>
        <p:spPr>
          <a:xfrm>
            <a:off x="9978571" y="2152952"/>
            <a:ext cx="184666" cy="307777"/>
          </a:xfrm>
          <a:prstGeom prst="rect">
            <a:avLst/>
          </a:prstGeom>
          <a:noFill/>
        </p:spPr>
        <p:txBody>
          <a:bodyPr wrap="none" rtlCol="0">
            <a:spAutoFit/>
          </a:bodyPr>
          <a:lstStyle/>
          <a:p>
            <a:endParaRPr lang="en-US" dirty="0"/>
          </a:p>
        </p:txBody>
      </p:sp>
      <p:grpSp>
        <p:nvGrpSpPr>
          <p:cNvPr id="51" name="Group 50"/>
          <p:cNvGrpSpPr/>
          <p:nvPr/>
        </p:nvGrpSpPr>
        <p:grpSpPr>
          <a:xfrm>
            <a:off x="482600" y="2286000"/>
            <a:ext cx="8128000" cy="2123297"/>
            <a:chOff x="482600" y="2286000"/>
            <a:chExt cx="8128000" cy="2123297"/>
          </a:xfrm>
        </p:grpSpPr>
        <p:sp>
          <p:nvSpPr>
            <p:cNvPr id="692459" name="Rectangle 235"/>
            <p:cNvSpPr>
              <a:spLocks noChangeArrowheads="1"/>
            </p:cNvSpPr>
            <p:nvPr/>
          </p:nvSpPr>
          <p:spPr bwMode="auto">
            <a:xfrm>
              <a:off x="482600" y="2286000"/>
              <a:ext cx="8128000" cy="13716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latin typeface="Times New Roman" charset="0"/>
                </a:rPr>
                <a:t>The simplest example of a linked structure </a:t>
              </a:r>
              <a:r>
                <a:rPr lang="en-US" sz="2400" b="0" dirty="0">
                  <a:latin typeface="Times New Roman" charset="0"/>
                </a:rPr>
                <a:t>(which</a:t>
              </a:r>
              <a:r>
                <a:rPr lang="en-US" sz="2400" b="0" dirty="0" smtClean="0">
                  <a:latin typeface="Times New Roman" charset="0"/>
                </a:rPr>
                <a:t> appears first in Chapter 12 and is used throughout the later chapters) </a:t>
              </a:r>
              <a:r>
                <a:rPr lang="en-US" sz="2400" b="0" dirty="0">
                  <a:latin typeface="Times New Roman" charset="0"/>
                </a:rPr>
                <a:t>is called a </a:t>
              </a:r>
              <a:r>
                <a:rPr lang="en-US" sz="2400" i="1" dirty="0">
                  <a:latin typeface="Times New Roman" charset="0"/>
                </a:rPr>
                <a:t>linked list</a:t>
              </a:r>
              <a:r>
                <a:rPr lang="en-US" sz="2400" b="0" i="1" dirty="0">
                  <a:latin typeface="Times New Roman" charset="0"/>
                </a:rPr>
                <a:t>,</a:t>
              </a:r>
              <a:r>
                <a:rPr lang="en-US" sz="2400" b="0" dirty="0">
                  <a:latin typeface="Times New Roman" charset="0"/>
                </a:rPr>
                <a:t> in which each object in a sequence contains a reference to the one that follows it:</a:t>
              </a:r>
            </a:p>
          </p:txBody>
        </p:sp>
        <p:sp>
          <p:nvSpPr>
            <p:cNvPr id="692406" name="Rectangle 182"/>
            <p:cNvSpPr>
              <a:spLocks noChangeArrowheads="1"/>
            </p:cNvSpPr>
            <p:nvPr/>
          </p:nvSpPr>
          <p:spPr bwMode="auto">
            <a:xfrm>
              <a:off x="1714500" y="4107545"/>
              <a:ext cx="990600" cy="30175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90000"/>
                </a:lnSpc>
              </a:pPr>
              <a:r>
                <a:rPr lang="en-US" sz="1000" b="1"/>
                <a:t> </a:t>
              </a:r>
            </a:p>
          </p:txBody>
        </p:sp>
        <p:sp>
          <p:nvSpPr>
            <p:cNvPr id="692409" name="Rectangle 185"/>
            <p:cNvSpPr>
              <a:spLocks noChangeArrowheads="1"/>
            </p:cNvSpPr>
            <p:nvPr/>
          </p:nvSpPr>
          <p:spPr bwMode="auto">
            <a:xfrm>
              <a:off x="1714500" y="3807585"/>
              <a:ext cx="990600" cy="30175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90000"/>
                </a:lnSpc>
              </a:pPr>
              <a:r>
                <a:rPr lang="en-US" sz="1000" b="1"/>
                <a:t> </a:t>
              </a:r>
            </a:p>
          </p:txBody>
        </p:sp>
        <p:sp>
          <p:nvSpPr>
            <p:cNvPr id="692454" name="Oval 230"/>
            <p:cNvSpPr>
              <a:spLocks noChangeArrowheads="1"/>
            </p:cNvSpPr>
            <p:nvPr/>
          </p:nvSpPr>
          <p:spPr bwMode="auto">
            <a:xfrm>
              <a:off x="2165350" y="4224793"/>
              <a:ext cx="74613"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90000"/>
                </a:lnSpc>
              </a:pPr>
              <a:endParaRPr lang="en-US"/>
            </a:p>
          </p:txBody>
        </p:sp>
        <p:cxnSp>
          <p:nvCxnSpPr>
            <p:cNvPr id="692457" name="AutoShape 233"/>
            <p:cNvCxnSpPr>
              <a:cxnSpLocks noChangeShapeType="1"/>
              <a:stCxn id="692454" idx="6"/>
              <a:endCxn id="692462" idx="1"/>
            </p:cNvCxnSpPr>
            <p:nvPr/>
          </p:nvCxnSpPr>
          <p:spPr bwMode="auto">
            <a:xfrm flipV="1">
              <a:off x="2239963" y="3958461"/>
              <a:ext cx="1252537" cy="303639"/>
            </a:xfrm>
            <a:prstGeom prst="bentConnector3">
              <a:avLst>
                <a:gd name="adj1" fmla="val 68348"/>
              </a:avLst>
            </a:prstGeom>
            <a:noFill/>
            <a:ln w="9525">
              <a:solidFill>
                <a:schemeClr val="tx1"/>
              </a:solidFill>
              <a:miter lim="800000"/>
              <a:headEnd/>
              <a:tailEnd type="triangle" w="med" len="med"/>
            </a:ln>
            <a:effectLst/>
          </p:spPr>
        </p:cxnSp>
        <p:sp>
          <p:nvSpPr>
            <p:cNvPr id="692460" name="Rectangle 236"/>
            <p:cNvSpPr>
              <a:spLocks noChangeArrowheads="1"/>
            </p:cNvSpPr>
            <p:nvPr/>
          </p:nvSpPr>
          <p:spPr bwMode="auto">
            <a:xfrm>
              <a:off x="3492500" y="4107545"/>
              <a:ext cx="990600" cy="30175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90000"/>
                </a:lnSpc>
              </a:pPr>
              <a:r>
                <a:rPr lang="en-US" sz="1000" b="1"/>
                <a:t> </a:t>
              </a:r>
            </a:p>
          </p:txBody>
        </p:sp>
        <p:sp>
          <p:nvSpPr>
            <p:cNvPr id="692462" name="Rectangle 238"/>
            <p:cNvSpPr>
              <a:spLocks noChangeArrowheads="1"/>
            </p:cNvSpPr>
            <p:nvPr/>
          </p:nvSpPr>
          <p:spPr bwMode="auto">
            <a:xfrm>
              <a:off x="3492500" y="3807585"/>
              <a:ext cx="990600" cy="30175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90000"/>
                </a:lnSpc>
              </a:pPr>
              <a:r>
                <a:rPr lang="en-US" sz="1000" b="1"/>
                <a:t> </a:t>
              </a:r>
            </a:p>
          </p:txBody>
        </p:sp>
        <p:sp>
          <p:nvSpPr>
            <p:cNvPr id="692465" name="Oval 241"/>
            <p:cNvSpPr>
              <a:spLocks noChangeArrowheads="1"/>
            </p:cNvSpPr>
            <p:nvPr/>
          </p:nvSpPr>
          <p:spPr bwMode="auto">
            <a:xfrm>
              <a:off x="3943350" y="4224793"/>
              <a:ext cx="74613"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90000"/>
                </a:lnSpc>
              </a:pPr>
              <a:endParaRPr lang="en-US"/>
            </a:p>
          </p:txBody>
        </p:sp>
        <p:cxnSp>
          <p:nvCxnSpPr>
            <p:cNvPr id="692467" name="AutoShape 243"/>
            <p:cNvCxnSpPr>
              <a:cxnSpLocks noChangeShapeType="1"/>
              <a:stCxn id="692465" idx="6"/>
              <a:endCxn id="692470" idx="1"/>
            </p:cNvCxnSpPr>
            <p:nvPr/>
          </p:nvCxnSpPr>
          <p:spPr bwMode="auto">
            <a:xfrm flipV="1">
              <a:off x="4017963" y="3958461"/>
              <a:ext cx="1252537" cy="303639"/>
            </a:xfrm>
            <a:prstGeom prst="bentConnector3">
              <a:avLst>
                <a:gd name="adj1" fmla="val 69313"/>
              </a:avLst>
            </a:prstGeom>
            <a:noFill/>
            <a:ln w="9525">
              <a:solidFill>
                <a:schemeClr val="tx1"/>
              </a:solidFill>
              <a:miter lim="800000"/>
              <a:headEnd/>
              <a:tailEnd type="triangle" w="med" len="med"/>
            </a:ln>
            <a:effectLst/>
          </p:spPr>
        </p:cxnSp>
        <p:sp>
          <p:nvSpPr>
            <p:cNvPr id="692468" name="Rectangle 244"/>
            <p:cNvSpPr>
              <a:spLocks noChangeArrowheads="1"/>
            </p:cNvSpPr>
            <p:nvPr/>
          </p:nvSpPr>
          <p:spPr bwMode="auto">
            <a:xfrm>
              <a:off x="5270500" y="4107545"/>
              <a:ext cx="990600" cy="30175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90000"/>
                </a:lnSpc>
              </a:pPr>
              <a:r>
                <a:rPr lang="en-US" sz="1000" b="1"/>
                <a:t> </a:t>
              </a:r>
            </a:p>
          </p:txBody>
        </p:sp>
        <p:sp>
          <p:nvSpPr>
            <p:cNvPr id="692470" name="Rectangle 246"/>
            <p:cNvSpPr>
              <a:spLocks noChangeArrowheads="1"/>
            </p:cNvSpPr>
            <p:nvPr/>
          </p:nvSpPr>
          <p:spPr bwMode="auto">
            <a:xfrm>
              <a:off x="5270500" y="3807585"/>
              <a:ext cx="990600" cy="30175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90000"/>
                </a:lnSpc>
              </a:pPr>
              <a:r>
                <a:rPr lang="en-US" sz="1000" b="1"/>
                <a:t> </a:t>
              </a:r>
            </a:p>
          </p:txBody>
        </p:sp>
        <p:sp>
          <p:nvSpPr>
            <p:cNvPr id="692473" name="Oval 249"/>
            <p:cNvSpPr>
              <a:spLocks noChangeArrowheads="1"/>
            </p:cNvSpPr>
            <p:nvPr/>
          </p:nvSpPr>
          <p:spPr bwMode="auto">
            <a:xfrm>
              <a:off x="5721350" y="4224793"/>
              <a:ext cx="74613"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90000"/>
                </a:lnSpc>
              </a:pPr>
              <a:endParaRPr lang="en-US"/>
            </a:p>
          </p:txBody>
        </p:sp>
        <p:cxnSp>
          <p:nvCxnSpPr>
            <p:cNvPr id="692475" name="AutoShape 251"/>
            <p:cNvCxnSpPr>
              <a:cxnSpLocks noChangeShapeType="1"/>
              <a:stCxn id="692473" idx="6"/>
              <a:endCxn id="692478" idx="1"/>
            </p:cNvCxnSpPr>
            <p:nvPr/>
          </p:nvCxnSpPr>
          <p:spPr bwMode="auto">
            <a:xfrm flipV="1">
              <a:off x="5795963" y="3958461"/>
              <a:ext cx="1252537" cy="303639"/>
            </a:xfrm>
            <a:prstGeom prst="bentConnector3">
              <a:avLst>
                <a:gd name="adj1" fmla="val 66416"/>
              </a:avLst>
            </a:prstGeom>
            <a:noFill/>
            <a:ln w="9525">
              <a:solidFill>
                <a:schemeClr val="tx1"/>
              </a:solidFill>
              <a:miter lim="800000"/>
              <a:headEnd/>
              <a:tailEnd type="triangle" w="med" len="med"/>
            </a:ln>
            <a:effectLst/>
          </p:spPr>
        </p:cxnSp>
        <p:sp>
          <p:nvSpPr>
            <p:cNvPr id="692476" name="Rectangle 252"/>
            <p:cNvSpPr>
              <a:spLocks noChangeArrowheads="1"/>
            </p:cNvSpPr>
            <p:nvPr/>
          </p:nvSpPr>
          <p:spPr bwMode="auto">
            <a:xfrm>
              <a:off x="7048500" y="4107545"/>
              <a:ext cx="990600" cy="30175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90000"/>
                </a:lnSpc>
              </a:pPr>
              <a:r>
                <a:rPr lang="en-US" sz="1000" b="1" dirty="0" smtClean="0"/>
                <a:t> </a:t>
              </a:r>
              <a:endParaRPr lang="en-US" sz="1200" b="1" dirty="0">
                <a:latin typeface="Courier New" charset="0"/>
              </a:endParaRPr>
            </a:p>
          </p:txBody>
        </p:sp>
        <p:sp>
          <p:nvSpPr>
            <p:cNvPr id="692478" name="Rectangle 254"/>
            <p:cNvSpPr>
              <a:spLocks noChangeArrowheads="1"/>
            </p:cNvSpPr>
            <p:nvPr/>
          </p:nvSpPr>
          <p:spPr bwMode="auto">
            <a:xfrm>
              <a:off x="7048500" y="3807585"/>
              <a:ext cx="990600" cy="30175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90000"/>
                </a:lnSpc>
              </a:pPr>
              <a:r>
                <a:rPr lang="en-US" sz="1000" b="1"/>
                <a:t> </a:t>
              </a:r>
            </a:p>
          </p:txBody>
        </p:sp>
        <p:sp>
          <p:nvSpPr>
            <p:cNvPr id="47" name="TextBox 46"/>
            <p:cNvSpPr txBox="1"/>
            <p:nvPr/>
          </p:nvSpPr>
          <p:spPr>
            <a:xfrm>
              <a:off x="1705429" y="3797905"/>
              <a:ext cx="1003903" cy="304800"/>
            </a:xfrm>
            <a:prstGeom prst="rect">
              <a:avLst/>
            </a:prstGeom>
            <a:noFill/>
          </p:spPr>
          <p:txBody>
            <a:bodyPr wrap="square" rtlCol="0">
              <a:spAutoFit/>
            </a:bodyPr>
            <a:lstStyle/>
            <a:p>
              <a:r>
                <a:rPr lang="en-US" b="0" i="1" dirty="0" smtClean="0"/>
                <a:t>data</a:t>
              </a:r>
              <a:endParaRPr lang="en-US" b="0" i="1" dirty="0"/>
            </a:p>
          </p:txBody>
        </p:sp>
        <p:sp>
          <p:nvSpPr>
            <p:cNvPr id="48" name="TextBox 47"/>
            <p:cNvSpPr txBox="1"/>
            <p:nvPr/>
          </p:nvSpPr>
          <p:spPr>
            <a:xfrm>
              <a:off x="3488267" y="3797905"/>
              <a:ext cx="1003903" cy="304800"/>
            </a:xfrm>
            <a:prstGeom prst="rect">
              <a:avLst/>
            </a:prstGeom>
            <a:noFill/>
          </p:spPr>
          <p:txBody>
            <a:bodyPr wrap="square" rtlCol="0">
              <a:spAutoFit/>
            </a:bodyPr>
            <a:lstStyle/>
            <a:p>
              <a:r>
                <a:rPr lang="en-US" b="0" i="1" dirty="0" smtClean="0"/>
                <a:t>data</a:t>
              </a:r>
              <a:endParaRPr lang="en-US" b="0" i="1" dirty="0"/>
            </a:p>
          </p:txBody>
        </p:sp>
        <p:sp>
          <p:nvSpPr>
            <p:cNvPr id="49" name="TextBox 48"/>
            <p:cNvSpPr txBox="1"/>
            <p:nvPr/>
          </p:nvSpPr>
          <p:spPr>
            <a:xfrm>
              <a:off x="5259010" y="3797905"/>
              <a:ext cx="1003903" cy="304800"/>
            </a:xfrm>
            <a:prstGeom prst="rect">
              <a:avLst/>
            </a:prstGeom>
            <a:noFill/>
          </p:spPr>
          <p:txBody>
            <a:bodyPr wrap="square" rtlCol="0">
              <a:spAutoFit/>
            </a:bodyPr>
            <a:lstStyle/>
            <a:p>
              <a:r>
                <a:rPr lang="en-US" b="0" i="1" dirty="0" smtClean="0"/>
                <a:t>data</a:t>
              </a:r>
              <a:endParaRPr lang="en-US" b="0" i="1" dirty="0"/>
            </a:p>
          </p:txBody>
        </p:sp>
        <p:sp>
          <p:nvSpPr>
            <p:cNvPr id="50" name="TextBox 49"/>
            <p:cNvSpPr txBox="1"/>
            <p:nvPr/>
          </p:nvSpPr>
          <p:spPr>
            <a:xfrm>
              <a:off x="7041848" y="3797905"/>
              <a:ext cx="1003903" cy="304800"/>
            </a:xfrm>
            <a:prstGeom prst="rect">
              <a:avLst/>
            </a:prstGeom>
            <a:noFill/>
          </p:spPr>
          <p:txBody>
            <a:bodyPr wrap="square" rtlCol="0">
              <a:spAutoFit/>
            </a:bodyPr>
            <a:lstStyle/>
            <a:p>
              <a:r>
                <a:rPr lang="en-US" b="0" i="1" dirty="0" smtClean="0"/>
                <a:t>data</a:t>
              </a:r>
              <a:endParaRPr lang="en-US" b="0" i="1" dirty="0"/>
            </a:p>
          </p:txBody>
        </p:sp>
      </p:grpSp>
      <p:sp>
        <p:nvSpPr>
          <p:cNvPr id="41" name="Rectangle 40"/>
          <p:cNvSpPr/>
          <p:nvPr/>
        </p:nvSpPr>
        <p:spPr>
          <a:xfrm>
            <a:off x="7055817" y="4074885"/>
            <a:ext cx="987516" cy="338554"/>
          </a:xfrm>
          <a:prstGeom prst="rect">
            <a:avLst/>
          </a:prstGeom>
        </p:spPr>
        <p:txBody>
          <a:bodyPr wrap="square">
            <a:spAutoFit/>
          </a:bodyPr>
          <a:lstStyle/>
          <a:p>
            <a:r>
              <a:rPr lang="en-US" sz="1600" dirty="0" smtClean="0">
                <a:latin typeface="Courier New" charset="0"/>
              </a:rPr>
              <a:t>NULL</a:t>
            </a:r>
            <a:endParaRPr lang="en-US" sz="1600" dirty="0"/>
          </a:p>
        </p:txBody>
      </p:sp>
      <p:cxnSp>
        <p:nvCxnSpPr>
          <p:cNvPr id="43" name="Straight Connector 42"/>
          <p:cNvCxnSpPr/>
          <p:nvPr/>
        </p:nvCxnSpPr>
        <p:spPr bwMode="auto">
          <a:xfrm flipH="1">
            <a:off x="7046685" y="4106335"/>
            <a:ext cx="996696" cy="301752"/>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4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692484">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44">
                                            <p:txEl>
                                              <p:pRg st="0" end="0"/>
                                            </p:txEl>
                                          </p:spTgt>
                                        </p:tgtEl>
                                        <p:attrNameLst>
                                          <p:attrName>style.visibility</p:attrName>
                                        </p:attrNameLst>
                                      </p:cBhvr>
                                      <p:to>
                                        <p:strVal val="visible"/>
                                      </p:to>
                                    </p:set>
                                  </p:childTnLst>
                                </p:cTn>
                              </p:par>
                            </p:childTnLst>
                          </p:cTn>
                        </p:par>
                        <p:par>
                          <p:cTn id="18" fill="hold">
                            <p:stCondLst>
                              <p:cond delay="500"/>
                            </p:stCondLst>
                            <p:childTnLst>
                              <p:par>
                                <p:cTn id="19" presetID="1" presetClass="exit" presetSubtype="0" fill="hold" grpId="1" nodeType="afterEffect">
                                  <p:stCondLst>
                                    <p:cond delay="0"/>
                                  </p:stCondLst>
                                  <p:childTnLst>
                                    <p:set>
                                      <p:cBhvr>
                                        <p:cTn id="20" dur="1" fill="hold">
                                          <p:stCondLst>
                                            <p:cond delay="0"/>
                                          </p:stCondLst>
                                        </p:cTn>
                                        <p:tgtEl>
                                          <p:spTgt spid="41"/>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2484" grpId="0" build="p" autoUpdateAnimBg="0"/>
      <p:bldP spid="44" grpId="0" build="p" autoUpdateAnimBg="0"/>
      <p:bldP spid="41" grpId="0"/>
      <p:bldP spid="41" grpId="1"/>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
          <p:cNvGrpSpPr>
            <a:grpSpLocks/>
          </p:cNvGrpSpPr>
          <p:nvPr/>
        </p:nvGrpSpPr>
        <p:grpSpPr bwMode="auto">
          <a:xfrm>
            <a:off x="8369300" y="4995863"/>
            <a:ext cx="306388" cy="792162"/>
            <a:chOff x="591" y="1592"/>
            <a:chExt cx="193" cy="499"/>
          </a:xfrm>
        </p:grpSpPr>
        <p:sp>
          <p:nvSpPr>
            <p:cNvPr id="788483" name="AutoShape 3"/>
            <p:cNvSpPr>
              <a:spLocks noChangeArrowheads="1"/>
            </p:cNvSpPr>
            <p:nvPr/>
          </p:nvSpPr>
          <p:spPr bwMode="auto">
            <a:xfrm>
              <a:off x="592" y="1592"/>
              <a:ext cx="192" cy="192"/>
            </a:xfrm>
            <a:prstGeom prst="wave">
              <a:avLst>
                <a:gd name="adj1" fmla="val 13005"/>
                <a:gd name="adj2" fmla="val 0"/>
              </a:avLst>
            </a:prstGeom>
            <a:solidFill>
              <a:srgbClr val="FF0000"/>
            </a:solidFill>
            <a:ln w="9525">
              <a:solidFill>
                <a:schemeClr val="tx1"/>
              </a:solidFill>
              <a:round/>
              <a:headEnd/>
              <a:tailEnd/>
            </a:ln>
            <a:effectLst/>
          </p:spPr>
          <p:txBody>
            <a:bodyPr wrap="none" anchor="ctr">
              <a:prstTxWarp prst="textNoShape">
                <a:avLst/>
              </a:prstTxWarp>
            </a:bodyPr>
            <a:lstStyle/>
            <a:p>
              <a:endParaRPr lang="en-US"/>
            </a:p>
          </p:txBody>
        </p:sp>
        <p:sp>
          <p:nvSpPr>
            <p:cNvPr id="788484" name="Line 4"/>
            <p:cNvSpPr>
              <a:spLocks noChangeShapeType="1"/>
            </p:cNvSpPr>
            <p:nvPr/>
          </p:nvSpPr>
          <p:spPr bwMode="auto">
            <a:xfrm>
              <a:off x="591" y="1606"/>
              <a:ext cx="0" cy="485"/>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grpSp>
        <p:nvGrpSpPr>
          <p:cNvPr id="3" name="Group 5"/>
          <p:cNvGrpSpPr>
            <a:grpSpLocks/>
          </p:cNvGrpSpPr>
          <p:nvPr/>
        </p:nvGrpSpPr>
        <p:grpSpPr bwMode="auto">
          <a:xfrm>
            <a:off x="823913" y="5033963"/>
            <a:ext cx="306387" cy="792162"/>
            <a:chOff x="591" y="1592"/>
            <a:chExt cx="193" cy="499"/>
          </a:xfrm>
        </p:grpSpPr>
        <p:sp>
          <p:nvSpPr>
            <p:cNvPr id="788486" name="AutoShape 6"/>
            <p:cNvSpPr>
              <a:spLocks noChangeArrowheads="1"/>
            </p:cNvSpPr>
            <p:nvPr/>
          </p:nvSpPr>
          <p:spPr bwMode="auto">
            <a:xfrm>
              <a:off x="592" y="1592"/>
              <a:ext cx="192" cy="192"/>
            </a:xfrm>
            <a:prstGeom prst="wave">
              <a:avLst>
                <a:gd name="adj1" fmla="val 13005"/>
                <a:gd name="adj2" fmla="val 0"/>
              </a:avLst>
            </a:prstGeom>
            <a:solidFill>
              <a:srgbClr val="FF0000"/>
            </a:solidFill>
            <a:ln w="9525">
              <a:solidFill>
                <a:schemeClr val="tx1"/>
              </a:solidFill>
              <a:round/>
              <a:headEnd/>
              <a:tailEnd/>
            </a:ln>
            <a:effectLst/>
          </p:spPr>
          <p:txBody>
            <a:bodyPr wrap="none" anchor="ctr">
              <a:prstTxWarp prst="textNoShape">
                <a:avLst/>
              </a:prstTxWarp>
            </a:bodyPr>
            <a:lstStyle/>
            <a:p>
              <a:endParaRPr lang="en-US"/>
            </a:p>
          </p:txBody>
        </p:sp>
        <p:sp>
          <p:nvSpPr>
            <p:cNvPr id="788487" name="Line 7"/>
            <p:cNvSpPr>
              <a:spLocks noChangeShapeType="1"/>
            </p:cNvSpPr>
            <p:nvPr/>
          </p:nvSpPr>
          <p:spPr bwMode="auto">
            <a:xfrm>
              <a:off x="591" y="1606"/>
              <a:ext cx="0" cy="485"/>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sp>
        <p:nvSpPr>
          <p:cNvPr id="788488" name="AutoShape 8"/>
          <p:cNvSpPr>
            <a:spLocks noChangeArrowheads="1"/>
          </p:cNvSpPr>
          <p:nvPr/>
        </p:nvSpPr>
        <p:spPr bwMode="auto">
          <a:xfrm>
            <a:off x="736600" y="5559425"/>
            <a:ext cx="174625" cy="465138"/>
          </a:xfrm>
          <a:prstGeom prst="triangle">
            <a:avLst>
              <a:gd name="adj" fmla="val 50000"/>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8489" name="Rectangle 9"/>
          <p:cNvSpPr>
            <a:spLocks noChangeArrowheads="1"/>
          </p:cNvSpPr>
          <p:nvPr/>
        </p:nvSpPr>
        <p:spPr bwMode="auto">
          <a:xfrm>
            <a:off x="673100" y="5732463"/>
            <a:ext cx="311150" cy="746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8490" name="Rectangle 10"/>
          <p:cNvSpPr>
            <a:spLocks noChangeArrowheads="1"/>
          </p:cNvSpPr>
          <p:nvPr/>
        </p:nvSpPr>
        <p:spPr bwMode="auto">
          <a:xfrm>
            <a:off x="647700" y="5783263"/>
            <a:ext cx="365125" cy="746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8491" name="Rectangle 11"/>
          <p:cNvSpPr>
            <a:spLocks noChangeArrowheads="1"/>
          </p:cNvSpPr>
          <p:nvPr/>
        </p:nvSpPr>
        <p:spPr bwMode="auto">
          <a:xfrm>
            <a:off x="620713" y="5832475"/>
            <a:ext cx="420687" cy="74613"/>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8492" name="Rectangle 12"/>
          <p:cNvSpPr>
            <a:spLocks noChangeArrowheads="1"/>
          </p:cNvSpPr>
          <p:nvPr/>
        </p:nvSpPr>
        <p:spPr bwMode="auto">
          <a:xfrm>
            <a:off x="595313" y="5873750"/>
            <a:ext cx="474662" cy="74613"/>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8493" name="Rectangle 13"/>
          <p:cNvSpPr>
            <a:spLocks noChangeArrowheads="1"/>
          </p:cNvSpPr>
          <p:nvPr/>
        </p:nvSpPr>
        <p:spPr bwMode="auto">
          <a:xfrm>
            <a:off x="565150" y="5924550"/>
            <a:ext cx="539750" cy="74613"/>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8494" name="Rectangle 14"/>
          <p:cNvSpPr>
            <a:spLocks noChangeArrowheads="1"/>
          </p:cNvSpPr>
          <p:nvPr/>
        </p:nvSpPr>
        <p:spPr bwMode="auto">
          <a:xfrm>
            <a:off x="528638" y="5975350"/>
            <a:ext cx="593725" cy="74613"/>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8495" name="Rectangle 15"/>
          <p:cNvSpPr>
            <a:spLocks noChangeArrowheads="1"/>
          </p:cNvSpPr>
          <p:nvPr/>
        </p:nvSpPr>
        <p:spPr bwMode="auto">
          <a:xfrm>
            <a:off x="495300" y="6026150"/>
            <a:ext cx="661988" cy="74613"/>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8496" name="Rectangle 16"/>
          <p:cNvSpPr>
            <a:spLocks noGrp="1" noChangeArrowheads="1"/>
          </p:cNvSpPr>
          <p:nvPr>
            <p:ph type="title"/>
          </p:nvPr>
        </p:nvSpPr>
        <p:spPr>
          <a:xfrm>
            <a:off x="0" y="76200"/>
            <a:ext cx="9144000" cy="1143000"/>
          </a:xfrm>
          <a:noFill/>
          <a:ln/>
        </p:spPr>
        <p:txBody>
          <a:bodyPr/>
          <a:lstStyle/>
          <a:p>
            <a:r>
              <a:rPr lang="en-US">
                <a:solidFill>
                  <a:srgbClr val="FF0000"/>
                </a:solidFill>
                <a:latin typeface="Times New Roman" charset="0"/>
              </a:rPr>
              <a:t>The Beacons of Gondor</a:t>
            </a:r>
            <a:endParaRPr lang="en-US">
              <a:solidFill>
                <a:schemeClr val="tx1"/>
              </a:solidFill>
            </a:endParaRPr>
          </a:p>
        </p:txBody>
      </p:sp>
      <p:pic>
        <p:nvPicPr>
          <p:cNvPr id="788497" name="Picture 17" descr="Feuer10"/>
          <p:cNvPicPr>
            <a:picLocks noChangeAspect="1" noChangeArrowheads="1"/>
          </p:cNvPicPr>
          <p:nvPr/>
        </p:nvPicPr>
        <p:blipFill>
          <a:blip r:embed="rId3"/>
          <a:srcRect/>
          <a:stretch>
            <a:fillRect/>
          </a:stretch>
        </p:blipFill>
        <p:spPr bwMode="auto">
          <a:xfrm>
            <a:off x="1485900" y="5173663"/>
            <a:ext cx="533400" cy="644525"/>
          </a:xfrm>
          <a:prstGeom prst="rect">
            <a:avLst/>
          </a:prstGeom>
          <a:noFill/>
        </p:spPr>
      </p:pic>
      <p:pic>
        <p:nvPicPr>
          <p:cNvPr id="788498" name="Picture 18" descr="Feuer10"/>
          <p:cNvPicPr>
            <a:picLocks noChangeAspect="1" noChangeArrowheads="1"/>
          </p:cNvPicPr>
          <p:nvPr/>
        </p:nvPicPr>
        <p:blipFill>
          <a:blip r:embed="rId3"/>
          <a:srcRect/>
          <a:stretch>
            <a:fillRect/>
          </a:stretch>
        </p:blipFill>
        <p:spPr bwMode="auto">
          <a:xfrm>
            <a:off x="2395538" y="5173663"/>
            <a:ext cx="533400" cy="644525"/>
          </a:xfrm>
          <a:prstGeom prst="rect">
            <a:avLst/>
          </a:prstGeom>
          <a:noFill/>
        </p:spPr>
      </p:pic>
      <p:pic>
        <p:nvPicPr>
          <p:cNvPr id="788499" name="Picture 19" descr="Feuer10"/>
          <p:cNvPicPr>
            <a:picLocks noChangeAspect="1" noChangeArrowheads="1"/>
          </p:cNvPicPr>
          <p:nvPr/>
        </p:nvPicPr>
        <p:blipFill>
          <a:blip r:embed="rId3"/>
          <a:srcRect/>
          <a:stretch>
            <a:fillRect/>
          </a:stretch>
        </p:blipFill>
        <p:spPr bwMode="auto">
          <a:xfrm>
            <a:off x="3322638" y="5173663"/>
            <a:ext cx="533400" cy="644525"/>
          </a:xfrm>
          <a:prstGeom prst="rect">
            <a:avLst/>
          </a:prstGeom>
          <a:noFill/>
        </p:spPr>
      </p:pic>
      <p:pic>
        <p:nvPicPr>
          <p:cNvPr id="788500" name="Picture 20" descr="Feuer10"/>
          <p:cNvPicPr>
            <a:picLocks noChangeAspect="1" noChangeArrowheads="1"/>
          </p:cNvPicPr>
          <p:nvPr/>
        </p:nvPicPr>
        <p:blipFill>
          <a:blip r:embed="rId3"/>
          <a:srcRect/>
          <a:stretch>
            <a:fillRect/>
          </a:stretch>
        </p:blipFill>
        <p:spPr bwMode="auto">
          <a:xfrm>
            <a:off x="4237038" y="5173663"/>
            <a:ext cx="533400" cy="644525"/>
          </a:xfrm>
          <a:prstGeom prst="rect">
            <a:avLst/>
          </a:prstGeom>
          <a:noFill/>
        </p:spPr>
      </p:pic>
      <p:pic>
        <p:nvPicPr>
          <p:cNvPr id="788501" name="Picture 21" descr="Feuer10"/>
          <p:cNvPicPr>
            <a:picLocks noChangeAspect="1" noChangeArrowheads="1"/>
          </p:cNvPicPr>
          <p:nvPr/>
        </p:nvPicPr>
        <p:blipFill>
          <a:blip r:embed="rId3"/>
          <a:srcRect/>
          <a:stretch>
            <a:fillRect/>
          </a:stretch>
        </p:blipFill>
        <p:spPr bwMode="auto">
          <a:xfrm>
            <a:off x="5138738" y="5173663"/>
            <a:ext cx="533400" cy="644525"/>
          </a:xfrm>
          <a:prstGeom prst="rect">
            <a:avLst/>
          </a:prstGeom>
          <a:noFill/>
        </p:spPr>
      </p:pic>
      <p:pic>
        <p:nvPicPr>
          <p:cNvPr id="788502" name="Picture 22" descr="Feuer10"/>
          <p:cNvPicPr>
            <a:picLocks noChangeAspect="1" noChangeArrowheads="1"/>
          </p:cNvPicPr>
          <p:nvPr/>
        </p:nvPicPr>
        <p:blipFill>
          <a:blip r:embed="rId3"/>
          <a:srcRect/>
          <a:stretch>
            <a:fillRect/>
          </a:stretch>
        </p:blipFill>
        <p:spPr bwMode="auto">
          <a:xfrm>
            <a:off x="6065838" y="5173663"/>
            <a:ext cx="533400" cy="644525"/>
          </a:xfrm>
          <a:prstGeom prst="rect">
            <a:avLst/>
          </a:prstGeom>
          <a:noFill/>
        </p:spPr>
      </p:pic>
      <p:sp>
        <p:nvSpPr>
          <p:cNvPr id="788503" name="Freeform 23"/>
          <p:cNvSpPr>
            <a:spLocks/>
          </p:cNvSpPr>
          <p:nvPr/>
        </p:nvSpPr>
        <p:spPr bwMode="auto">
          <a:xfrm>
            <a:off x="1333500" y="5554663"/>
            <a:ext cx="762000" cy="609600"/>
          </a:xfrm>
          <a:custGeom>
            <a:avLst/>
            <a:gdLst/>
            <a:ahLst/>
            <a:cxnLst>
              <a:cxn ang="0">
                <a:pos x="0" y="384"/>
              </a:cxn>
              <a:cxn ang="0">
                <a:pos x="144" y="96"/>
              </a:cxn>
              <a:cxn ang="0">
                <a:pos x="192" y="192"/>
              </a:cxn>
              <a:cxn ang="0">
                <a:pos x="240" y="48"/>
              </a:cxn>
              <a:cxn ang="0">
                <a:pos x="288" y="96"/>
              </a:cxn>
              <a:cxn ang="0">
                <a:pos x="384" y="0"/>
              </a:cxn>
              <a:cxn ang="0">
                <a:pos x="480" y="384"/>
              </a:cxn>
              <a:cxn ang="0">
                <a:pos x="0" y="384"/>
              </a:cxn>
            </a:cxnLst>
            <a:rect l="0" t="0" r="r" b="b"/>
            <a:pathLst>
              <a:path w="480" h="384">
                <a:moveTo>
                  <a:pt x="0" y="384"/>
                </a:moveTo>
                <a:lnTo>
                  <a:pt x="144" y="96"/>
                </a:lnTo>
                <a:lnTo>
                  <a:pt x="192" y="192"/>
                </a:lnTo>
                <a:lnTo>
                  <a:pt x="240" y="48"/>
                </a:lnTo>
                <a:lnTo>
                  <a:pt x="288" y="96"/>
                </a:lnTo>
                <a:lnTo>
                  <a:pt x="384" y="0"/>
                </a:lnTo>
                <a:lnTo>
                  <a:pt x="480" y="384"/>
                </a:lnTo>
                <a:lnTo>
                  <a:pt x="0" y="384"/>
                </a:lnTo>
                <a:close/>
              </a:path>
            </a:pathLst>
          </a:custGeom>
          <a:solidFill>
            <a:srgbClr val="999933"/>
          </a:solidFill>
          <a:ln w="9525">
            <a:solidFill>
              <a:schemeClr val="tx1"/>
            </a:solidFill>
            <a:round/>
            <a:headEnd/>
            <a:tailEnd/>
          </a:ln>
          <a:effectLst/>
        </p:spPr>
        <p:txBody>
          <a:bodyPr wrap="none" anchor="ctr">
            <a:prstTxWarp prst="textNoShape">
              <a:avLst/>
            </a:prstTxWarp>
          </a:bodyPr>
          <a:lstStyle/>
          <a:p>
            <a:endParaRPr lang="en-US"/>
          </a:p>
        </p:txBody>
      </p:sp>
      <p:sp>
        <p:nvSpPr>
          <p:cNvPr id="788504" name="Freeform 24"/>
          <p:cNvSpPr>
            <a:spLocks/>
          </p:cNvSpPr>
          <p:nvPr/>
        </p:nvSpPr>
        <p:spPr bwMode="auto">
          <a:xfrm>
            <a:off x="2247900" y="5554663"/>
            <a:ext cx="762000" cy="609600"/>
          </a:xfrm>
          <a:custGeom>
            <a:avLst/>
            <a:gdLst/>
            <a:ahLst/>
            <a:cxnLst>
              <a:cxn ang="0">
                <a:pos x="0" y="384"/>
              </a:cxn>
              <a:cxn ang="0">
                <a:pos x="144" y="96"/>
              </a:cxn>
              <a:cxn ang="0">
                <a:pos x="192" y="192"/>
              </a:cxn>
              <a:cxn ang="0">
                <a:pos x="240" y="48"/>
              </a:cxn>
              <a:cxn ang="0">
                <a:pos x="288" y="96"/>
              </a:cxn>
              <a:cxn ang="0">
                <a:pos x="384" y="0"/>
              </a:cxn>
              <a:cxn ang="0">
                <a:pos x="480" y="384"/>
              </a:cxn>
              <a:cxn ang="0">
                <a:pos x="0" y="384"/>
              </a:cxn>
            </a:cxnLst>
            <a:rect l="0" t="0" r="r" b="b"/>
            <a:pathLst>
              <a:path w="480" h="384">
                <a:moveTo>
                  <a:pt x="0" y="384"/>
                </a:moveTo>
                <a:lnTo>
                  <a:pt x="144" y="96"/>
                </a:lnTo>
                <a:lnTo>
                  <a:pt x="192" y="192"/>
                </a:lnTo>
                <a:lnTo>
                  <a:pt x="240" y="48"/>
                </a:lnTo>
                <a:lnTo>
                  <a:pt x="288" y="96"/>
                </a:lnTo>
                <a:lnTo>
                  <a:pt x="384" y="0"/>
                </a:lnTo>
                <a:lnTo>
                  <a:pt x="480" y="384"/>
                </a:lnTo>
                <a:lnTo>
                  <a:pt x="0" y="384"/>
                </a:lnTo>
                <a:close/>
              </a:path>
            </a:pathLst>
          </a:custGeom>
          <a:solidFill>
            <a:srgbClr val="999933"/>
          </a:solidFill>
          <a:ln w="9525">
            <a:solidFill>
              <a:schemeClr val="tx1"/>
            </a:solidFill>
            <a:round/>
            <a:headEnd/>
            <a:tailEnd/>
          </a:ln>
          <a:effectLst/>
        </p:spPr>
        <p:txBody>
          <a:bodyPr wrap="none" anchor="ctr">
            <a:prstTxWarp prst="textNoShape">
              <a:avLst/>
            </a:prstTxWarp>
          </a:bodyPr>
          <a:lstStyle/>
          <a:p>
            <a:endParaRPr lang="en-US"/>
          </a:p>
        </p:txBody>
      </p:sp>
      <p:sp>
        <p:nvSpPr>
          <p:cNvPr id="788505" name="Freeform 25"/>
          <p:cNvSpPr>
            <a:spLocks/>
          </p:cNvSpPr>
          <p:nvPr/>
        </p:nvSpPr>
        <p:spPr bwMode="auto">
          <a:xfrm>
            <a:off x="3162300" y="5554663"/>
            <a:ext cx="762000" cy="609600"/>
          </a:xfrm>
          <a:custGeom>
            <a:avLst/>
            <a:gdLst/>
            <a:ahLst/>
            <a:cxnLst>
              <a:cxn ang="0">
                <a:pos x="0" y="384"/>
              </a:cxn>
              <a:cxn ang="0">
                <a:pos x="144" y="96"/>
              </a:cxn>
              <a:cxn ang="0">
                <a:pos x="192" y="192"/>
              </a:cxn>
              <a:cxn ang="0">
                <a:pos x="240" y="48"/>
              </a:cxn>
              <a:cxn ang="0">
                <a:pos x="288" y="96"/>
              </a:cxn>
              <a:cxn ang="0">
                <a:pos x="384" y="0"/>
              </a:cxn>
              <a:cxn ang="0">
                <a:pos x="480" y="384"/>
              </a:cxn>
              <a:cxn ang="0">
                <a:pos x="0" y="384"/>
              </a:cxn>
            </a:cxnLst>
            <a:rect l="0" t="0" r="r" b="b"/>
            <a:pathLst>
              <a:path w="480" h="384">
                <a:moveTo>
                  <a:pt x="0" y="384"/>
                </a:moveTo>
                <a:lnTo>
                  <a:pt x="144" y="96"/>
                </a:lnTo>
                <a:lnTo>
                  <a:pt x="192" y="192"/>
                </a:lnTo>
                <a:lnTo>
                  <a:pt x="240" y="48"/>
                </a:lnTo>
                <a:lnTo>
                  <a:pt x="288" y="96"/>
                </a:lnTo>
                <a:lnTo>
                  <a:pt x="384" y="0"/>
                </a:lnTo>
                <a:lnTo>
                  <a:pt x="480" y="384"/>
                </a:lnTo>
                <a:lnTo>
                  <a:pt x="0" y="384"/>
                </a:lnTo>
                <a:close/>
              </a:path>
            </a:pathLst>
          </a:custGeom>
          <a:solidFill>
            <a:srgbClr val="999933"/>
          </a:solidFill>
          <a:ln w="9525">
            <a:solidFill>
              <a:schemeClr val="tx1"/>
            </a:solidFill>
            <a:round/>
            <a:headEnd/>
            <a:tailEnd/>
          </a:ln>
          <a:effectLst/>
        </p:spPr>
        <p:txBody>
          <a:bodyPr wrap="none" anchor="ctr">
            <a:prstTxWarp prst="textNoShape">
              <a:avLst/>
            </a:prstTxWarp>
          </a:bodyPr>
          <a:lstStyle/>
          <a:p>
            <a:endParaRPr lang="en-US"/>
          </a:p>
        </p:txBody>
      </p:sp>
      <p:sp>
        <p:nvSpPr>
          <p:cNvPr id="788506" name="Freeform 26"/>
          <p:cNvSpPr>
            <a:spLocks/>
          </p:cNvSpPr>
          <p:nvPr/>
        </p:nvSpPr>
        <p:spPr bwMode="auto">
          <a:xfrm>
            <a:off x="4076700" y="5554663"/>
            <a:ext cx="762000" cy="609600"/>
          </a:xfrm>
          <a:custGeom>
            <a:avLst/>
            <a:gdLst/>
            <a:ahLst/>
            <a:cxnLst>
              <a:cxn ang="0">
                <a:pos x="0" y="384"/>
              </a:cxn>
              <a:cxn ang="0">
                <a:pos x="144" y="96"/>
              </a:cxn>
              <a:cxn ang="0">
                <a:pos x="192" y="192"/>
              </a:cxn>
              <a:cxn ang="0">
                <a:pos x="240" y="48"/>
              </a:cxn>
              <a:cxn ang="0">
                <a:pos x="288" y="96"/>
              </a:cxn>
              <a:cxn ang="0">
                <a:pos x="384" y="0"/>
              </a:cxn>
              <a:cxn ang="0">
                <a:pos x="480" y="384"/>
              </a:cxn>
              <a:cxn ang="0">
                <a:pos x="0" y="384"/>
              </a:cxn>
            </a:cxnLst>
            <a:rect l="0" t="0" r="r" b="b"/>
            <a:pathLst>
              <a:path w="480" h="384">
                <a:moveTo>
                  <a:pt x="0" y="384"/>
                </a:moveTo>
                <a:lnTo>
                  <a:pt x="144" y="96"/>
                </a:lnTo>
                <a:lnTo>
                  <a:pt x="192" y="192"/>
                </a:lnTo>
                <a:lnTo>
                  <a:pt x="240" y="48"/>
                </a:lnTo>
                <a:lnTo>
                  <a:pt x="288" y="96"/>
                </a:lnTo>
                <a:lnTo>
                  <a:pt x="384" y="0"/>
                </a:lnTo>
                <a:lnTo>
                  <a:pt x="480" y="384"/>
                </a:lnTo>
                <a:lnTo>
                  <a:pt x="0" y="384"/>
                </a:lnTo>
                <a:close/>
              </a:path>
            </a:pathLst>
          </a:custGeom>
          <a:solidFill>
            <a:srgbClr val="999933"/>
          </a:solidFill>
          <a:ln w="9525">
            <a:solidFill>
              <a:schemeClr val="tx1"/>
            </a:solidFill>
            <a:round/>
            <a:headEnd/>
            <a:tailEnd/>
          </a:ln>
          <a:effectLst/>
        </p:spPr>
        <p:txBody>
          <a:bodyPr wrap="none" anchor="ctr">
            <a:prstTxWarp prst="textNoShape">
              <a:avLst/>
            </a:prstTxWarp>
          </a:bodyPr>
          <a:lstStyle/>
          <a:p>
            <a:endParaRPr lang="en-US"/>
          </a:p>
        </p:txBody>
      </p:sp>
      <p:sp>
        <p:nvSpPr>
          <p:cNvPr id="788507" name="Freeform 27"/>
          <p:cNvSpPr>
            <a:spLocks/>
          </p:cNvSpPr>
          <p:nvPr/>
        </p:nvSpPr>
        <p:spPr bwMode="auto">
          <a:xfrm>
            <a:off x="4991100" y="5554663"/>
            <a:ext cx="762000" cy="609600"/>
          </a:xfrm>
          <a:custGeom>
            <a:avLst/>
            <a:gdLst/>
            <a:ahLst/>
            <a:cxnLst>
              <a:cxn ang="0">
                <a:pos x="0" y="384"/>
              </a:cxn>
              <a:cxn ang="0">
                <a:pos x="144" y="96"/>
              </a:cxn>
              <a:cxn ang="0">
                <a:pos x="192" y="192"/>
              </a:cxn>
              <a:cxn ang="0">
                <a:pos x="240" y="48"/>
              </a:cxn>
              <a:cxn ang="0">
                <a:pos x="288" y="96"/>
              </a:cxn>
              <a:cxn ang="0">
                <a:pos x="384" y="0"/>
              </a:cxn>
              <a:cxn ang="0">
                <a:pos x="480" y="384"/>
              </a:cxn>
              <a:cxn ang="0">
                <a:pos x="0" y="384"/>
              </a:cxn>
            </a:cxnLst>
            <a:rect l="0" t="0" r="r" b="b"/>
            <a:pathLst>
              <a:path w="480" h="384">
                <a:moveTo>
                  <a:pt x="0" y="384"/>
                </a:moveTo>
                <a:lnTo>
                  <a:pt x="144" y="96"/>
                </a:lnTo>
                <a:lnTo>
                  <a:pt x="192" y="192"/>
                </a:lnTo>
                <a:lnTo>
                  <a:pt x="240" y="48"/>
                </a:lnTo>
                <a:lnTo>
                  <a:pt x="288" y="96"/>
                </a:lnTo>
                <a:lnTo>
                  <a:pt x="384" y="0"/>
                </a:lnTo>
                <a:lnTo>
                  <a:pt x="480" y="384"/>
                </a:lnTo>
                <a:lnTo>
                  <a:pt x="0" y="384"/>
                </a:lnTo>
                <a:close/>
              </a:path>
            </a:pathLst>
          </a:custGeom>
          <a:solidFill>
            <a:srgbClr val="999933"/>
          </a:solidFill>
          <a:ln w="9525">
            <a:solidFill>
              <a:schemeClr val="tx1"/>
            </a:solidFill>
            <a:round/>
            <a:headEnd/>
            <a:tailEnd/>
          </a:ln>
          <a:effectLst/>
        </p:spPr>
        <p:txBody>
          <a:bodyPr wrap="none" anchor="ctr">
            <a:prstTxWarp prst="textNoShape">
              <a:avLst/>
            </a:prstTxWarp>
          </a:bodyPr>
          <a:lstStyle/>
          <a:p>
            <a:endParaRPr lang="en-US"/>
          </a:p>
        </p:txBody>
      </p:sp>
      <p:sp>
        <p:nvSpPr>
          <p:cNvPr id="788508" name="Freeform 28"/>
          <p:cNvSpPr>
            <a:spLocks/>
          </p:cNvSpPr>
          <p:nvPr/>
        </p:nvSpPr>
        <p:spPr bwMode="auto">
          <a:xfrm>
            <a:off x="5905500" y="5554663"/>
            <a:ext cx="762000" cy="609600"/>
          </a:xfrm>
          <a:custGeom>
            <a:avLst/>
            <a:gdLst/>
            <a:ahLst/>
            <a:cxnLst>
              <a:cxn ang="0">
                <a:pos x="0" y="384"/>
              </a:cxn>
              <a:cxn ang="0">
                <a:pos x="144" y="96"/>
              </a:cxn>
              <a:cxn ang="0">
                <a:pos x="192" y="192"/>
              </a:cxn>
              <a:cxn ang="0">
                <a:pos x="240" y="48"/>
              </a:cxn>
              <a:cxn ang="0">
                <a:pos x="288" y="96"/>
              </a:cxn>
              <a:cxn ang="0">
                <a:pos x="384" y="0"/>
              </a:cxn>
              <a:cxn ang="0">
                <a:pos x="480" y="384"/>
              </a:cxn>
              <a:cxn ang="0">
                <a:pos x="0" y="384"/>
              </a:cxn>
            </a:cxnLst>
            <a:rect l="0" t="0" r="r" b="b"/>
            <a:pathLst>
              <a:path w="480" h="384">
                <a:moveTo>
                  <a:pt x="0" y="384"/>
                </a:moveTo>
                <a:lnTo>
                  <a:pt x="144" y="96"/>
                </a:lnTo>
                <a:lnTo>
                  <a:pt x="192" y="192"/>
                </a:lnTo>
                <a:lnTo>
                  <a:pt x="240" y="48"/>
                </a:lnTo>
                <a:lnTo>
                  <a:pt x="288" y="96"/>
                </a:lnTo>
                <a:lnTo>
                  <a:pt x="384" y="0"/>
                </a:lnTo>
                <a:lnTo>
                  <a:pt x="480" y="384"/>
                </a:lnTo>
                <a:lnTo>
                  <a:pt x="0" y="384"/>
                </a:lnTo>
                <a:close/>
              </a:path>
            </a:pathLst>
          </a:custGeom>
          <a:solidFill>
            <a:srgbClr val="999933"/>
          </a:solidFill>
          <a:ln w="9525">
            <a:solidFill>
              <a:schemeClr val="tx1"/>
            </a:solidFill>
            <a:round/>
            <a:headEnd/>
            <a:tailEnd/>
          </a:ln>
          <a:effectLst/>
        </p:spPr>
        <p:txBody>
          <a:bodyPr wrap="none" anchor="ctr">
            <a:prstTxWarp prst="textNoShape">
              <a:avLst/>
            </a:prstTxWarp>
          </a:bodyPr>
          <a:lstStyle/>
          <a:p>
            <a:endParaRPr lang="en-US"/>
          </a:p>
        </p:txBody>
      </p:sp>
      <p:sp>
        <p:nvSpPr>
          <p:cNvPr id="788509" name="Text Box 29"/>
          <p:cNvSpPr txBox="1">
            <a:spLocks noChangeArrowheads="1"/>
          </p:cNvSpPr>
          <p:nvPr/>
        </p:nvSpPr>
        <p:spPr bwMode="auto">
          <a:xfrm>
            <a:off x="342900" y="6164263"/>
            <a:ext cx="990600" cy="274637"/>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a:latin typeface="Times New Roman" charset="0"/>
              </a:rPr>
              <a:t>Minas Tirith</a:t>
            </a:r>
          </a:p>
        </p:txBody>
      </p:sp>
      <p:sp>
        <p:nvSpPr>
          <p:cNvPr id="788510" name="Text Box 30"/>
          <p:cNvSpPr txBox="1">
            <a:spLocks noChangeArrowheads="1"/>
          </p:cNvSpPr>
          <p:nvPr/>
        </p:nvSpPr>
        <p:spPr bwMode="auto">
          <a:xfrm>
            <a:off x="1231900" y="6164263"/>
            <a:ext cx="990600" cy="274637"/>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a:latin typeface="Times New Roman" charset="0"/>
              </a:rPr>
              <a:t>Amon D</a:t>
            </a:r>
            <a:r>
              <a:rPr lang="en-US" altLang="ja-JP" sz="1200">
                <a:latin typeface="Times New Roman" charset="0"/>
                <a:ea typeface="ＭＳ Ｐゴシック" charset="-128"/>
                <a:cs typeface="ＭＳ Ｐゴシック" charset="-128"/>
              </a:rPr>
              <a:t>în</a:t>
            </a:r>
            <a:endParaRPr lang="en-US" sz="1200">
              <a:latin typeface="Times New Roman" charset="0"/>
            </a:endParaRPr>
          </a:p>
        </p:txBody>
      </p:sp>
      <p:sp>
        <p:nvSpPr>
          <p:cNvPr id="788511" name="Text Box 31"/>
          <p:cNvSpPr txBox="1">
            <a:spLocks noChangeArrowheads="1"/>
          </p:cNvSpPr>
          <p:nvPr/>
        </p:nvSpPr>
        <p:spPr bwMode="auto">
          <a:xfrm>
            <a:off x="2146300" y="6164263"/>
            <a:ext cx="990600" cy="274637"/>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a:latin typeface="Times New Roman" charset="0"/>
              </a:rPr>
              <a:t>Eilenach</a:t>
            </a:r>
          </a:p>
        </p:txBody>
      </p:sp>
      <p:sp>
        <p:nvSpPr>
          <p:cNvPr id="788512" name="Text Box 32"/>
          <p:cNvSpPr txBox="1">
            <a:spLocks noChangeArrowheads="1"/>
          </p:cNvSpPr>
          <p:nvPr/>
        </p:nvSpPr>
        <p:spPr bwMode="auto">
          <a:xfrm>
            <a:off x="3060700" y="6164263"/>
            <a:ext cx="990600" cy="274637"/>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a:latin typeface="Times New Roman" charset="0"/>
              </a:rPr>
              <a:t>Nardol</a:t>
            </a:r>
          </a:p>
        </p:txBody>
      </p:sp>
      <p:sp>
        <p:nvSpPr>
          <p:cNvPr id="788513" name="Text Box 33"/>
          <p:cNvSpPr txBox="1">
            <a:spLocks noChangeArrowheads="1"/>
          </p:cNvSpPr>
          <p:nvPr/>
        </p:nvSpPr>
        <p:spPr bwMode="auto">
          <a:xfrm>
            <a:off x="3975100" y="6164263"/>
            <a:ext cx="990600" cy="274637"/>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a:latin typeface="Times New Roman" charset="0"/>
              </a:rPr>
              <a:t>Erelas</a:t>
            </a:r>
          </a:p>
        </p:txBody>
      </p:sp>
      <p:sp>
        <p:nvSpPr>
          <p:cNvPr id="788514" name="Text Box 34"/>
          <p:cNvSpPr txBox="1">
            <a:spLocks noChangeArrowheads="1"/>
          </p:cNvSpPr>
          <p:nvPr/>
        </p:nvSpPr>
        <p:spPr bwMode="auto">
          <a:xfrm>
            <a:off x="4840288" y="6164263"/>
            <a:ext cx="1063625" cy="274637"/>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a:latin typeface="Times New Roman" charset="0"/>
              </a:rPr>
              <a:t>Min-Rimmon</a:t>
            </a:r>
          </a:p>
        </p:txBody>
      </p:sp>
      <p:sp>
        <p:nvSpPr>
          <p:cNvPr id="788515" name="Text Box 35"/>
          <p:cNvSpPr txBox="1">
            <a:spLocks noChangeArrowheads="1"/>
          </p:cNvSpPr>
          <p:nvPr/>
        </p:nvSpPr>
        <p:spPr bwMode="auto">
          <a:xfrm>
            <a:off x="5803900" y="6164263"/>
            <a:ext cx="990600" cy="274637"/>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a:latin typeface="Times New Roman" charset="0"/>
              </a:rPr>
              <a:t>Calenhad</a:t>
            </a:r>
          </a:p>
        </p:txBody>
      </p:sp>
      <p:sp>
        <p:nvSpPr>
          <p:cNvPr id="788516" name="Text Box 36"/>
          <p:cNvSpPr txBox="1">
            <a:spLocks noChangeArrowheads="1"/>
          </p:cNvSpPr>
          <p:nvPr/>
        </p:nvSpPr>
        <p:spPr bwMode="auto">
          <a:xfrm>
            <a:off x="6743700" y="6164263"/>
            <a:ext cx="990600" cy="274637"/>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a:latin typeface="Times New Roman" charset="0"/>
              </a:rPr>
              <a:t>Halifirien</a:t>
            </a:r>
          </a:p>
        </p:txBody>
      </p:sp>
      <p:sp>
        <p:nvSpPr>
          <p:cNvPr id="788517" name="Text Box 37"/>
          <p:cNvSpPr txBox="1">
            <a:spLocks noChangeArrowheads="1"/>
          </p:cNvSpPr>
          <p:nvPr/>
        </p:nvSpPr>
        <p:spPr bwMode="auto">
          <a:xfrm>
            <a:off x="7848600" y="6164263"/>
            <a:ext cx="990600" cy="274637"/>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a:latin typeface="Times New Roman" charset="0"/>
              </a:rPr>
              <a:t>Rohan</a:t>
            </a:r>
          </a:p>
        </p:txBody>
      </p:sp>
      <p:pic>
        <p:nvPicPr>
          <p:cNvPr id="788518" name="Picture 38" descr="Feuer10"/>
          <p:cNvPicPr>
            <a:picLocks noChangeAspect="1" noChangeArrowheads="1"/>
          </p:cNvPicPr>
          <p:nvPr/>
        </p:nvPicPr>
        <p:blipFill>
          <a:blip r:embed="rId3"/>
          <a:srcRect/>
          <a:stretch>
            <a:fillRect/>
          </a:stretch>
        </p:blipFill>
        <p:spPr bwMode="auto">
          <a:xfrm>
            <a:off x="6967538" y="5173663"/>
            <a:ext cx="533400" cy="644525"/>
          </a:xfrm>
          <a:prstGeom prst="rect">
            <a:avLst/>
          </a:prstGeom>
          <a:noFill/>
        </p:spPr>
      </p:pic>
      <p:sp>
        <p:nvSpPr>
          <p:cNvPr id="788519" name="Freeform 39"/>
          <p:cNvSpPr>
            <a:spLocks/>
          </p:cNvSpPr>
          <p:nvPr/>
        </p:nvSpPr>
        <p:spPr bwMode="auto">
          <a:xfrm>
            <a:off x="6819900" y="5554663"/>
            <a:ext cx="762000" cy="609600"/>
          </a:xfrm>
          <a:custGeom>
            <a:avLst/>
            <a:gdLst/>
            <a:ahLst/>
            <a:cxnLst>
              <a:cxn ang="0">
                <a:pos x="0" y="384"/>
              </a:cxn>
              <a:cxn ang="0">
                <a:pos x="144" y="96"/>
              </a:cxn>
              <a:cxn ang="0">
                <a:pos x="192" y="192"/>
              </a:cxn>
              <a:cxn ang="0">
                <a:pos x="240" y="48"/>
              </a:cxn>
              <a:cxn ang="0">
                <a:pos x="288" y="96"/>
              </a:cxn>
              <a:cxn ang="0">
                <a:pos x="384" y="0"/>
              </a:cxn>
              <a:cxn ang="0">
                <a:pos x="480" y="384"/>
              </a:cxn>
              <a:cxn ang="0">
                <a:pos x="0" y="384"/>
              </a:cxn>
            </a:cxnLst>
            <a:rect l="0" t="0" r="r" b="b"/>
            <a:pathLst>
              <a:path w="480" h="384">
                <a:moveTo>
                  <a:pt x="0" y="384"/>
                </a:moveTo>
                <a:lnTo>
                  <a:pt x="144" y="96"/>
                </a:lnTo>
                <a:lnTo>
                  <a:pt x="192" y="192"/>
                </a:lnTo>
                <a:lnTo>
                  <a:pt x="240" y="48"/>
                </a:lnTo>
                <a:lnTo>
                  <a:pt x="288" y="96"/>
                </a:lnTo>
                <a:lnTo>
                  <a:pt x="384" y="0"/>
                </a:lnTo>
                <a:lnTo>
                  <a:pt x="480" y="384"/>
                </a:lnTo>
                <a:lnTo>
                  <a:pt x="0" y="384"/>
                </a:lnTo>
                <a:close/>
              </a:path>
            </a:pathLst>
          </a:custGeom>
          <a:solidFill>
            <a:srgbClr val="999933"/>
          </a:solidFill>
          <a:ln w="9525">
            <a:solidFill>
              <a:schemeClr val="tx1"/>
            </a:solidFill>
            <a:round/>
            <a:headEnd/>
            <a:tailEnd/>
          </a:ln>
          <a:effectLst/>
        </p:spPr>
        <p:txBody>
          <a:bodyPr wrap="none" anchor="ctr">
            <a:prstTxWarp prst="textNoShape">
              <a:avLst/>
            </a:prstTxWarp>
          </a:bodyPr>
          <a:lstStyle/>
          <a:p>
            <a:endParaRPr lang="en-US"/>
          </a:p>
        </p:txBody>
      </p:sp>
      <p:sp>
        <p:nvSpPr>
          <p:cNvPr id="788520" name="Rectangle 40"/>
          <p:cNvSpPr>
            <a:spLocks noChangeArrowheads="1"/>
          </p:cNvSpPr>
          <p:nvPr/>
        </p:nvSpPr>
        <p:spPr bwMode="auto">
          <a:xfrm>
            <a:off x="474663" y="6075363"/>
            <a:ext cx="701675" cy="746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grpSp>
        <p:nvGrpSpPr>
          <p:cNvPr id="4" name="Group 41"/>
          <p:cNvGrpSpPr>
            <a:grpSpLocks/>
          </p:cNvGrpSpPr>
          <p:nvPr/>
        </p:nvGrpSpPr>
        <p:grpSpPr bwMode="auto">
          <a:xfrm>
            <a:off x="7913688" y="5516563"/>
            <a:ext cx="925512" cy="655637"/>
            <a:chOff x="1824" y="3650"/>
            <a:chExt cx="864" cy="528"/>
          </a:xfrm>
        </p:grpSpPr>
        <p:sp>
          <p:nvSpPr>
            <p:cNvPr id="788522" name="Freeform 42"/>
            <p:cNvSpPr>
              <a:spLocks/>
            </p:cNvSpPr>
            <p:nvPr/>
          </p:nvSpPr>
          <p:spPr bwMode="auto">
            <a:xfrm>
              <a:off x="1824" y="3794"/>
              <a:ext cx="96" cy="384"/>
            </a:xfrm>
            <a:custGeom>
              <a:avLst/>
              <a:gdLst/>
              <a:ahLst/>
              <a:cxnLst>
                <a:cxn ang="0">
                  <a:pos x="0" y="384"/>
                </a:cxn>
                <a:cxn ang="0">
                  <a:pos x="0" y="48"/>
                </a:cxn>
                <a:cxn ang="0">
                  <a:pos x="48" y="0"/>
                </a:cxn>
                <a:cxn ang="0">
                  <a:pos x="96" y="48"/>
                </a:cxn>
                <a:cxn ang="0">
                  <a:pos x="96" y="384"/>
                </a:cxn>
                <a:cxn ang="0">
                  <a:pos x="0" y="384"/>
                </a:cxn>
              </a:cxnLst>
              <a:rect l="0" t="0" r="r" b="b"/>
              <a:pathLst>
                <a:path w="96" h="384">
                  <a:moveTo>
                    <a:pt x="0" y="384"/>
                  </a:moveTo>
                  <a:lnTo>
                    <a:pt x="0" y="48"/>
                  </a:lnTo>
                  <a:lnTo>
                    <a:pt x="48" y="0"/>
                  </a:lnTo>
                  <a:lnTo>
                    <a:pt x="96" y="48"/>
                  </a:lnTo>
                  <a:lnTo>
                    <a:pt x="96" y="384"/>
                  </a:lnTo>
                  <a:lnTo>
                    <a:pt x="0" y="384"/>
                  </a:lnTo>
                  <a:close/>
                </a:path>
              </a:pathLst>
            </a:custGeom>
            <a:solidFill>
              <a:srgbClr val="FFFF66"/>
            </a:solidFill>
            <a:ln w="9525">
              <a:solidFill>
                <a:schemeClr val="tx1"/>
              </a:solidFill>
              <a:round/>
              <a:headEnd/>
              <a:tailEnd/>
            </a:ln>
            <a:effectLst/>
          </p:spPr>
          <p:txBody>
            <a:bodyPr wrap="none" anchor="ctr">
              <a:prstTxWarp prst="textNoShape">
                <a:avLst/>
              </a:prstTxWarp>
            </a:bodyPr>
            <a:lstStyle/>
            <a:p>
              <a:endParaRPr lang="en-US"/>
            </a:p>
          </p:txBody>
        </p:sp>
        <p:sp>
          <p:nvSpPr>
            <p:cNvPr id="788523" name="Freeform 43"/>
            <p:cNvSpPr>
              <a:spLocks/>
            </p:cNvSpPr>
            <p:nvPr/>
          </p:nvSpPr>
          <p:spPr bwMode="auto">
            <a:xfrm>
              <a:off x="1920" y="3650"/>
              <a:ext cx="672" cy="528"/>
            </a:xfrm>
            <a:custGeom>
              <a:avLst/>
              <a:gdLst/>
              <a:ahLst/>
              <a:cxnLst>
                <a:cxn ang="0">
                  <a:pos x="0" y="528"/>
                </a:cxn>
                <a:cxn ang="0">
                  <a:pos x="0" y="336"/>
                </a:cxn>
                <a:cxn ang="0">
                  <a:pos x="240" y="0"/>
                </a:cxn>
                <a:cxn ang="0">
                  <a:pos x="480" y="336"/>
                </a:cxn>
                <a:cxn ang="0">
                  <a:pos x="480" y="528"/>
                </a:cxn>
                <a:cxn ang="0">
                  <a:pos x="0" y="528"/>
                </a:cxn>
              </a:cxnLst>
              <a:rect l="0" t="0" r="r" b="b"/>
              <a:pathLst>
                <a:path w="480" h="528">
                  <a:moveTo>
                    <a:pt x="0" y="528"/>
                  </a:moveTo>
                  <a:lnTo>
                    <a:pt x="0" y="336"/>
                  </a:lnTo>
                  <a:lnTo>
                    <a:pt x="240" y="0"/>
                  </a:lnTo>
                  <a:lnTo>
                    <a:pt x="480" y="336"/>
                  </a:lnTo>
                  <a:lnTo>
                    <a:pt x="480" y="528"/>
                  </a:lnTo>
                  <a:lnTo>
                    <a:pt x="0" y="528"/>
                  </a:lnTo>
                  <a:close/>
                </a:path>
              </a:pathLst>
            </a:custGeom>
            <a:solidFill>
              <a:srgbClr val="FFFF66"/>
            </a:solidFill>
            <a:ln w="9525">
              <a:solidFill>
                <a:schemeClr val="tx1"/>
              </a:solidFill>
              <a:round/>
              <a:headEnd/>
              <a:tailEnd/>
            </a:ln>
            <a:effectLst/>
          </p:spPr>
          <p:txBody>
            <a:bodyPr wrap="none" anchor="ctr">
              <a:prstTxWarp prst="textNoShape">
                <a:avLst/>
              </a:prstTxWarp>
            </a:bodyPr>
            <a:lstStyle/>
            <a:p>
              <a:endParaRPr lang="en-US"/>
            </a:p>
          </p:txBody>
        </p:sp>
        <p:sp>
          <p:nvSpPr>
            <p:cNvPr id="788524" name="Freeform 44"/>
            <p:cNvSpPr>
              <a:spLocks/>
            </p:cNvSpPr>
            <p:nvPr/>
          </p:nvSpPr>
          <p:spPr bwMode="auto">
            <a:xfrm>
              <a:off x="2592" y="3794"/>
              <a:ext cx="96" cy="384"/>
            </a:xfrm>
            <a:custGeom>
              <a:avLst/>
              <a:gdLst/>
              <a:ahLst/>
              <a:cxnLst>
                <a:cxn ang="0">
                  <a:pos x="0" y="384"/>
                </a:cxn>
                <a:cxn ang="0">
                  <a:pos x="0" y="48"/>
                </a:cxn>
                <a:cxn ang="0">
                  <a:pos x="48" y="0"/>
                </a:cxn>
                <a:cxn ang="0">
                  <a:pos x="96" y="48"/>
                </a:cxn>
                <a:cxn ang="0">
                  <a:pos x="96" y="384"/>
                </a:cxn>
                <a:cxn ang="0">
                  <a:pos x="0" y="384"/>
                </a:cxn>
              </a:cxnLst>
              <a:rect l="0" t="0" r="r" b="b"/>
              <a:pathLst>
                <a:path w="96" h="384">
                  <a:moveTo>
                    <a:pt x="0" y="384"/>
                  </a:moveTo>
                  <a:lnTo>
                    <a:pt x="0" y="48"/>
                  </a:lnTo>
                  <a:lnTo>
                    <a:pt x="48" y="0"/>
                  </a:lnTo>
                  <a:lnTo>
                    <a:pt x="96" y="48"/>
                  </a:lnTo>
                  <a:lnTo>
                    <a:pt x="96" y="384"/>
                  </a:lnTo>
                  <a:lnTo>
                    <a:pt x="0" y="384"/>
                  </a:lnTo>
                  <a:close/>
                </a:path>
              </a:pathLst>
            </a:custGeom>
            <a:solidFill>
              <a:srgbClr val="FFFF66"/>
            </a:solidFill>
            <a:ln w="9525">
              <a:solidFill>
                <a:schemeClr val="tx1"/>
              </a:solidFill>
              <a:round/>
              <a:headEnd/>
              <a:tailEnd/>
            </a:ln>
            <a:effectLst/>
          </p:spPr>
          <p:txBody>
            <a:bodyPr wrap="none" anchor="ctr">
              <a:prstTxWarp prst="textNoShape">
                <a:avLst/>
              </a:prstTxWarp>
            </a:bodyPr>
            <a:lstStyle/>
            <a:p>
              <a:endParaRPr lang="en-US"/>
            </a:p>
          </p:txBody>
        </p:sp>
        <p:sp>
          <p:nvSpPr>
            <p:cNvPr id="788525" name="Rectangle 45"/>
            <p:cNvSpPr>
              <a:spLocks noChangeArrowheads="1"/>
            </p:cNvSpPr>
            <p:nvPr/>
          </p:nvSpPr>
          <p:spPr bwMode="auto">
            <a:xfrm>
              <a:off x="2200" y="4032"/>
              <a:ext cx="115" cy="146"/>
            </a:xfrm>
            <a:prstGeom prst="rect">
              <a:avLst/>
            </a:prstGeom>
            <a:solidFill>
              <a:srgbClr val="666666"/>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8526" name="Rectangle 46"/>
            <p:cNvSpPr>
              <a:spLocks noChangeArrowheads="1"/>
            </p:cNvSpPr>
            <p:nvPr/>
          </p:nvSpPr>
          <p:spPr bwMode="auto">
            <a:xfrm>
              <a:off x="2392" y="4032"/>
              <a:ext cx="115" cy="146"/>
            </a:xfrm>
            <a:prstGeom prst="rect">
              <a:avLst/>
            </a:prstGeom>
            <a:solidFill>
              <a:srgbClr val="666666"/>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8527" name="Rectangle 47"/>
            <p:cNvSpPr>
              <a:spLocks noChangeArrowheads="1"/>
            </p:cNvSpPr>
            <p:nvPr/>
          </p:nvSpPr>
          <p:spPr bwMode="auto">
            <a:xfrm>
              <a:off x="2008" y="4032"/>
              <a:ext cx="115" cy="146"/>
            </a:xfrm>
            <a:prstGeom prst="rect">
              <a:avLst/>
            </a:prstGeom>
            <a:solidFill>
              <a:srgbClr val="666666"/>
            </a:solidFill>
            <a:ln w="9525">
              <a:solidFill>
                <a:schemeClr val="tx1"/>
              </a:solidFill>
              <a:miter lim="800000"/>
              <a:headEnd/>
              <a:tailEnd/>
            </a:ln>
            <a:effectLst/>
          </p:spPr>
          <p:txBody>
            <a:bodyPr wrap="none" anchor="ctr">
              <a:prstTxWarp prst="textNoShape">
                <a:avLst/>
              </a:prstTxWarp>
            </a:bodyPr>
            <a:lstStyle/>
            <a:p>
              <a:endParaRPr lang="en-US"/>
            </a:p>
          </p:txBody>
        </p:sp>
      </p:grpSp>
      <p:sp>
        <p:nvSpPr>
          <p:cNvPr id="788528" name="Line 48"/>
          <p:cNvSpPr>
            <a:spLocks noChangeShapeType="1"/>
          </p:cNvSpPr>
          <p:nvPr/>
        </p:nvSpPr>
        <p:spPr bwMode="auto">
          <a:xfrm>
            <a:off x="1143000" y="5702300"/>
            <a:ext cx="266700" cy="0"/>
          </a:xfrm>
          <a:prstGeom prst="line">
            <a:avLst/>
          </a:prstGeom>
          <a:noFill/>
          <a:ln w="9525">
            <a:solidFill>
              <a:srgbClr val="FF0000"/>
            </a:solidFill>
            <a:round/>
            <a:headEnd/>
            <a:tailEnd type="triangle" w="med" len="med"/>
          </a:ln>
          <a:effectLst/>
        </p:spPr>
        <p:txBody>
          <a:bodyPr wrap="none" anchor="ctr">
            <a:prstTxWarp prst="textNoShape">
              <a:avLst/>
            </a:prstTxWarp>
          </a:bodyPr>
          <a:lstStyle/>
          <a:p>
            <a:endParaRPr lang="en-US"/>
          </a:p>
        </p:txBody>
      </p:sp>
      <p:sp>
        <p:nvSpPr>
          <p:cNvPr id="788529" name="Line 49"/>
          <p:cNvSpPr>
            <a:spLocks noChangeShapeType="1"/>
          </p:cNvSpPr>
          <p:nvPr/>
        </p:nvSpPr>
        <p:spPr bwMode="auto">
          <a:xfrm>
            <a:off x="2082800" y="5702300"/>
            <a:ext cx="266700" cy="0"/>
          </a:xfrm>
          <a:prstGeom prst="line">
            <a:avLst/>
          </a:prstGeom>
          <a:noFill/>
          <a:ln w="9525">
            <a:solidFill>
              <a:srgbClr val="FF0000"/>
            </a:solidFill>
            <a:round/>
            <a:headEnd/>
            <a:tailEnd type="triangle" w="med" len="med"/>
          </a:ln>
          <a:effectLst/>
        </p:spPr>
        <p:txBody>
          <a:bodyPr wrap="none" anchor="ctr">
            <a:prstTxWarp prst="textNoShape">
              <a:avLst/>
            </a:prstTxWarp>
          </a:bodyPr>
          <a:lstStyle/>
          <a:p>
            <a:endParaRPr lang="en-US"/>
          </a:p>
        </p:txBody>
      </p:sp>
      <p:sp>
        <p:nvSpPr>
          <p:cNvPr id="788530" name="Line 50"/>
          <p:cNvSpPr>
            <a:spLocks noChangeShapeType="1"/>
          </p:cNvSpPr>
          <p:nvPr/>
        </p:nvSpPr>
        <p:spPr bwMode="auto">
          <a:xfrm>
            <a:off x="2997200" y="5702300"/>
            <a:ext cx="266700" cy="0"/>
          </a:xfrm>
          <a:prstGeom prst="line">
            <a:avLst/>
          </a:prstGeom>
          <a:noFill/>
          <a:ln w="9525">
            <a:solidFill>
              <a:srgbClr val="FF0000"/>
            </a:solidFill>
            <a:round/>
            <a:headEnd/>
            <a:tailEnd type="triangle" w="med" len="med"/>
          </a:ln>
          <a:effectLst/>
        </p:spPr>
        <p:txBody>
          <a:bodyPr wrap="none" anchor="ctr">
            <a:prstTxWarp prst="textNoShape">
              <a:avLst/>
            </a:prstTxWarp>
          </a:bodyPr>
          <a:lstStyle/>
          <a:p>
            <a:endParaRPr lang="en-US"/>
          </a:p>
        </p:txBody>
      </p:sp>
      <p:sp>
        <p:nvSpPr>
          <p:cNvPr id="788531" name="Line 51"/>
          <p:cNvSpPr>
            <a:spLocks noChangeShapeType="1"/>
          </p:cNvSpPr>
          <p:nvPr/>
        </p:nvSpPr>
        <p:spPr bwMode="auto">
          <a:xfrm>
            <a:off x="3911600" y="5702300"/>
            <a:ext cx="266700" cy="0"/>
          </a:xfrm>
          <a:prstGeom prst="line">
            <a:avLst/>
          </a:prstGeom>
          <a:noFill/>
          <a:ln w="9525">
            <a:solidFill>
              <a:srgbClr val="FF0000"/>
            </a:solidFill>
            <a:round/>
            <a:headEnd/>
            <a:tailEnd type="triangle" w="med" len="med"/>
          </a:ln>
          <a:effectLst/>
        </p:spPr>
        <p:txBody>
          <a:bodyPr wrap="none" anchor="ctr">
            <a:prstTxWarp prst="textNoShape">
              <a:avLst/>
            </a:prstTxWarp>
          </a:bodyPr>
          <a:lstStyle/>
          <a:p>
            <a:endParaRPr lang="en-US"/>
          </a:p>
        </p:txBody>
      </p:sp>
      <p:sp>
        <p:nvSpPr>
          <p:cNvPr id="788532" name="Line 52"/>
          <p:cNvSpPr>
            <a:spLocks noChangeShapeType="1"/>
          </p:cNvSpPr>
          <p:nvPr/>
        </p:nvSpPr>
        <p:spPr bwMode="auto">
          <a:xfrm>
            <a:off x="4826000" y="5702300"/>
            <a:ext cx="266700" cy="0"/>
          </a:xfrm>
          <a:prstGeom prst="line">
            <a:avLst/>
          </a:prstGeom>
          <a:noFill/>
          <a:ln w="9525">
            <a:solidFill>
              <a:srgbClr val="FF0000"/>
            </a:solidFill>
            <a:round/>
            <a:headEnd/>
            <a:tailEnd type="triangle" w="med" len="med"/>
          </a:ln>
          <a:effectLst/>
        </p:spPr>
        <p:txBody>
          <a:bodyPr wrap="none" anchor="ctr">
            <a:prstTxWarp prst="textNoShape">
              <a:avLst/>
            </a:prstTxWarp>
          </a:bodyPr>
          <a:lstStyle/>
          <a:p>
            <a:endParaRPr lang="en-US"/>
          </a:p>
        </p:txBody>
      </p:sp>
      <p:sp>
        <p:nvSpPr>
          <p:cNvPr id="788533" name="Line 53"/>
          <p:cNvSpPr>
            <a:spLocks noChangeShapeType="1"/>
          </p:cNvSpPr>
          <p:nvPr/>
        </p:nvSpPr>
        <p:spPr bwMode="auto">
          <a:xfrm>
            <a:off x="5740400" y="5702300"/>
            <a:ext cx="266700" cy="0"/>
          </a:xfrm>
          <a:prstGeom prst="line">
            <a:avLst/>
          </a:prstGeom>
          <a:noFill/>
          <a:ln w="9525">
            <a:solidFill>
              <a:srgbClr val="FF0000"/>
            </a:solidFill>
            <a:round/>
            <a:headEnd/>
            <a:tailEnd type="triangle" w="med" len="med"/>
          </a:ln>
          <a:effectLst/>
        </p:spPr>
        <p:txBody>
          <a:bodyPr wrap="none" anchor="ctr">
            <a:prstTxWarp prst="textNoShape">
              <a:avLst/>
            </a:prstTxWarp>
          </a:bodyPr>
          <a:lstStyle/>
          <a:p>
            <a:endParaRPr lang="en-US"/>
          </a:p>
        </p:txBody>
      </p:sp>
      <p:sp>
        <p:nvSpPr>
          <p:cNvPr id="788534" name="Line 54"/>
          <p:cNvSpPr>
            <a:spLocks noChangeShapeType="1"/>
          </p:cNvSpPr>
          <p:nvPr/>
        </p:nvSpPr>
        <p:spPr bwMode="auto">
          <a:xfrm>
            <a:off x="6654800" y="5702300"/>
            <a:ext cx="266700" cy="0"/>
          </a:xfrm>
          <a:prstGeom prst="line">
            <a:avLst/>
          </a:prstGeom>
          <a:noFill/>
          <a:ln w="9525">
            <a:solidFill>
              <a:srgbClr val="FF0000"/>
            </a:solidFill>
            <a:round/>
            <a:headEnd/>
            <a:tailEnd type="triangle" w="med" len="med"/>
          </a:ln>
          <a:effectLst/>
        </p:spPr>
        <p:txBody>
          <a:bodyPr wrap="none" anchor="ctr">
            <a:prstTxWarp prst="textNoShape">
              <a:avLst/>
            </a:prstTxWarp>
          </a:bodyPr>
          <a:lstStyle/>
          <a:p>
            <a:endParaRPr lang="en-US"/>
          </a:p>
        </p:txBody>
      </p:sp>
      <p:sp>
        <p:nvSpPr>
          <p:cNvPr id="788535" name="Line 55"/>
          <p:cNvSpPr>
            <a:spLocks noChangeShapeType="1"/>
          </p:cNvSpPr>
          <p:nvPr/>
        </p:nvSpPr>
        <p:spPr bwMode="auto">
          <a:xfrm>
            <a:off x="7569200" y="5702300"/>
            <a:ext cx="266700" cy="0"/>
          </a:xfrm>
          <a:prstGeom prst="line">
            <a:avLst/>
          </a:prstGeom>
          <a:noFill/>
          <a:ln w="9525">
            <a:solidFill>
              <a:srgbClr val="FF0000"/>
            </a:solidFill>
            <a:round/>
            <a:headEnd/>
            <a:tailEnd type="triangle" w="med" len="med"/>
          </a:ln>
          <a:effectLst/>
        </p:spPr>
        <p:txBody>
          <a:bodyPr wrap="none" anchor="ctr">
            <a:prstTxWarp prst="textNoShape">
              <a:avLst/>
            </a:prstTxWarp>
          </a:bodyPr>
          <a:lstStyle/>
          <a:p>
            <a:endParaRPr lang="en-US"/>
          </a:p>
        </p:txBody>
      </p:sp>
      <p:sp>
        <p:nvSpPr>
          <p:cNvPr id="788537" name="Rectangle 57"/>
          <p:cNvSpPr>
            <a:spLocks noChangeArrowheads="1"/>
          </p:cNvSpPr>
          <p:nvPr/>
        </p:nvSpPr>
        <p:spPr bwMode="auto">
          <a:xfrm>
            <a:off x="1403350" y="1246188"/>
            <a:ext cx="6253163" cy="18780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a:p>
        </p:txBody>
      </p:sp>
      <p:sp>
        <p:nvSpPr>
          <p:cNvPr id="788536" name="Text Box 56"/>
          <p:cNvSpPr txBox="1">
            <a:spLocks noChangeArrowheads="1"/>
          </p:cNvSpPr>
          <p:nvPr/>
        </p:nvSpPr>
        <p:spPr bwMode="auto">
          <a:xfrm>
            <a:off x="1447800" y="1295400"/>
            <a:ext cx="6172200" cy="1830501"/>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1800" b="0" i="1" dirty="0">
                <a:latin typeface="Times New Roman" charset="0"/>
              </a:rPr>
              <a:t>For answer Gandalf cried aloud to his horse. “On, </a:t>
            </a:r>
            <a:r>
              <a:rPr lang="en-US" sz="1800" b="0" i="1" dirty="0" err="1">
                <a:latin typeface="Times New Roman" charset="0"/>
              </a:rPr>
              <a:t>Shadowfax</a:t>
            </a:r>
            <a:r>
              <a:rPr lang="en-US" sz="1800" b="0" i="1" dirty="0">
                <a:latin typeface="Times New Roman" charset="0"/>
              </a:rPr>
              <a:t>! We must hasten. Time is short. See! The beacons of </a:t>
            </a:r>
            <a:r>
              <a:rPr lang="en-US" sz="1800" b="0" i="1" dirty="0" err="1">
                <a:latin typeface="Times New Roman" charset="0"/>
              </a:rPr>
              <a:t>Gondor</a:t>
            </a:r>
            <a:r>
              <a:rPr lang="en-US" sz="1800" b="0" i="1" dirty="0">
                <a:latin typeface="Times New Roman" charset="0"/>
              </a:rPr>
              <a:t> are alight, calling for aid. War is kindled. See, there is the fire on </a:t>
            </a:r>
            <a:r>
              <a:rPr lang="en-US" sz="1800" b="0" i="1" dirty="0" err="1">
                <a:latin typeface="Times New Roman" charset="0"/>
              </a:rPr>
              <a:t>Amon</a:t>
            </a:r>
            <a:r>
              <a:rPr lang="en-US" sz="1800" b="0" i="1" dirty="0">
                <a:latin typeface="Times New Roman" charset="0"/>
              </a:rPr>
              <a:t> </a:t>
            </a:r>
            <a:r>
              <a:rPr lang="en-US" sz="1800" b="0" i="1" dirty="0" err="1">
                <a:latin typeface="Times New Roman" charset="0"/>
              </a:rPr>
              <a:t>D</a:t>
            </a:r>
            <a:r>
              <a:rPr lang="en-US" altLang="ja-JP" sz="1800" b="0" i="1" dirty="0" err="1">
                <a:latin typeface="Times New Roman" charset="0"/>
                <a:ea typeface="ＭＳ Ｐゴシック" charset="-128"/>
                <a:cs typeface="ＭＳ Ｐゴシック" charset="-128"/>
              </a:rPr>
              <a:t>î</a:t>
            </a:r>
            <a:r>
              <a:rPr lang="en-US" sz="1800" b="0" i="1" dirty="0" err="1">
                <a:latin typeface="Times New Roman" charset="0"/>
              </a:rPr>
              <a:t>n</a:t>
            </a:r>
            <a:r>
              <a:rPr lang="en-US" sz="1800" b="0" i="1" dirty="0">
                <a:latin typeface="Times New Roman" charset="0"/>
              </a:rPr>
              <a:t>, and flame on </a:t>
            </a:r>
            <a:r>
              <a:rPr lang="en-US" sz="1800" b="0" i="1" dirty="0" err="1">
                <a:latin typeface="Times New Roman" charset="0"/>
              </a:rPr>
              <a:t>Eilenach</a:t>
            </a:r>
            <a:r>
              <a:rPr lang="en-US" sz="1800" b="0" i="1" dirty="0">
                <a:latin typeface="Times New Roman" charset="0"/>
              </a:rPr>
              <a:t>; and there they go speeding west: </a:t>
            </a:r>
            <a:r>
              <a:rPr lang="en-US" sz="1800" b="0" i="1" dirty="0" err="1">
                <a:latin typeface="Times New Roman" charset="0"/>
              </a:rPr>
              <a:t>Nardol</a:t>
            </a:r>
            <a:r>
              <a:rPr lang="en-US" sz="1800" b="0" i="1" dirty="0">
                <a:latin typeface="Times New Roman" charset="0"/>
              </a:rPr>
              <a:t>, </a:t>
            </a:r>
            <a:r>
              <a:rPr lang="en-US" sz="1800" b="0" i="1" dirty="0" err="1">
                <a:latin typeface="Times New Roman" charset="0"/>
              </a:rPr>
              <a:t>Erelas</a:t>
            </a:r>
            <a:r>
              <a:rPr lang="en-US" sz="1800" b="0" i="1" dirty="0">
                <a:latin typeface="Times New Roman" charset="0"/>
              </a:rPr>
              <a:t>, Min-</a:t>
            </a:r>
            <a:r>
              <a:rPr lang="en-US" sz="1800" b="0" i="1" dirty="0" err="1">
                <a:latin typeface="Times New Roman" charset="0"/>
              </a:rPr>
              <a:t>Rimmon</a:t>
            </a:r>
            <a:r>
              <a:rPr lang="en-US" sz="1800" b="0" i="1" dirty="0">
                <a:latin typeface="Times New Roman" charset="0"/>
              </a:rPr>
              <a:t>, </a:t>
            </a:r>
            <a:r>
              <a:rPr lang="en-US" sz="1800" b="0" i="1" dirty="0" err="1">
                <a:latin typeface="Times New Roman" charset="0"/>
              </a:rPr>
              <a:t>Calenhad</a:t>
            </a:r>
            <a:r>
              <a:rPr lang="en-US" sz="1800" b="0" i="1" dirty="0">
                <a:latin typeface="Times New Roman" charset="0"/>
              </a:rPr>
              <a:t>, and the </a:t>
            </a:r>
            <a:r>
              <a:rPr lang="en-US" sz="1800" b="0" i="1" dirty="0" err="1">
                <a:latin typeface="Times New Roman" charset="0"/>
              </a:rPr>
              <a:t>Halifirien</a:t>
            </a:r>
            <a:r>
              <a:rPr lang="en-US" sz="1800" b="0" i="1" dirty="0">
                <a:latin typeface="Times New Roman" charset="0"/>
              </a:rPr>
              <a:t> on the borders of </a:t>
            </a:r>
            <a:r>
              <a:rPr lang="en-US" sz="1800" b="0" i="1" dirty="0" err="1">
                <a:latin typeface="Times New Roman" charset="0"/>
              </a:rPr>
              <a:t>Rohan</a:t>
            </a:r>
            <a:r>
              <a:rPr lang="en-US" sz="1800" b="0" i="1" dirty="0">
                <a:latin typeface="Times New Roman" charset="0"/>
              </a:rPr>
              <a:t>.”</a:t>
            </a:r>
          </a:p>
          <a:p>
            <a:pPr algn="r">
              <a:lnSpc>
                <a:spcPct val="85000"/>
              </a:lnSpc>
              <a:spcBef>
                <a:spcPct val="30000"/>
              </a:spcBef>
            </a:pPr>
            <a:r>
              <a:rPr lang="en-US" sz="1800" b="0" dirty="0">
                <a:latin typeface="Times New Roman" charset="0"/>
              </a:rPr>
              <a:t>—J. R. R. Tolkien, </a:t>
            </a:r>
            <a:r>
              <a:rPr lang="en-US" sz="1800" b="0" i="1" dirty="0">
                <a:latin typeface="Times New Roman" charset="0"/>
              </a:rPr>
              <a:t>The Return of the King,</a:t>
            </a:r>
            <a:r>
              <a:rPr lang="en-US" sz="1800" b="0" dirty="0">
                <a:latin typeface="Times New Roman" charset="0"/>
              </a:rPr>
              <a:t> 1955</a:t>
            </a:r>
            <a:endParaRPr lang="en-US" b="0" dirty="0">
              <a:latin typeface="Times New Roman" charset="0"/>
            </a:endParaRPr>
          </a:p>
        </p:txBody>
      </p:sp>
      <p:sp>
        <p:nvSpPr>
          <p:cNvPr id="788538" name="Text Box 58"/>
          <p:cNvSpPr txBox="1">
            <a:spLocks noChangeArrowheads="1"/>
          </p:cNvSpPr>
          <p:nvPr/>
        </p:nvSpPr>
        <p:spPr bwMode="auto">
          <a:xfrm>
            <a:off x="457200" y="3276600"/>
            <a:ext cx="8229600" cy="1671227"/>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dirty="0">
                <a:latin typeface="Times New Roman" charset="0"/>
              </a:rPr>
              <a:t>In a scene that was brilliantly captured in Peter Jackson’s film adaptation of </a:t>
            </a:r>
            <a:r>
              <a:rPr lang="en-US" sz="2400" b="0" i="1" dirty="0">
                <a:latin typeface="Times New Roman" charset="0"/>
              </a:rPr>
              <a:t>The Return of the King,</a:t>
            </a:r>
            <a:r>
              <a:rPr lang="en-US" sz="2400" b="0" dirty="0">
                <a:latin typeface="Times New Roman" charset="0"/>
              </a:rPr>
              <a:t> </a:t>
            </a:r>
            <a:r>
              <a:rPr lang="en-US" sz="2400" b="0" dirty="0" err="1">
                <a:latin typeface="Times New Roman" charset="0"/>
              </a:rPr>
              <a:t>Rohan</a:t>
            </a:r>
            <a:r>
              <a:rPr lang="en-US" sz="2400" b="0" dirty="0">
                <a:latin typeface="Times New Roman" charset="0"/>
              </a:rPr>
              <a:t> is alerted to the danger to </a:t>
            </a:r>
            <a:r>
              <a:rPr lang="en-US" sz="2400" b="0" dirty="0" err="1">
                <a:latin typeface="Times New Roman" charset="0"/>
              </a:rPr>
              <a:t>Gondor</a:t>
            </a:r>
            <a:r>
              <a:rPr lang="en-US" sz="2400" b="0" dirty="0">
                <a:latin typeface="Times New Roman" charset="0"/>
              </a:rPr>
              <a:t> by a succession of signal fires moving from mountain top to mountain top.  This scene is a perfect illustration of the idea of message passing in a linked list.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499"/>
                                          </p:stCondLst>
                                        </p:cTn>
                                        <p:tgtEl>
                                          <p:spTgt spid="788528"/>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499"/>
                                          </p:stCondLst>
                                        </p:cTn>
                                        <p:tgtEl>
                                          <p:spTgt spid="788497"/>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788529"/>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499"/>
                                          </p:stCondLst>
                                        </p:cTn>
                                        <p:tgtEl>
                                          <p:spTgt spid="788498"/>
                                        </p:tgtEl>
                                        <p:attrNameLst>
                                          <p:attrName>style.visibility</p:attrName>
                                        </p:attrNameLst>
                                      </p:cBhvr>
                                      <p:to>
                                        <p:strVal val="visible"/>
                                      </p:to>
                                    </p:set>
                                  </p:childTnLst>
                                </p:cTn>
                              </p:par>
                            </p:childTnLst>
                          </p:cTn>
                        </p:par>
                        <p:par>
                          <p:cTn id="19" fill="hold">
                            <p:stCondLst>
                              <p:cond delay="3000"/>
                            </p:stCondLst>
                            <p:childTnLst>
                              <p:par>
                                <p:cTn id="20" presetID="1" presetClass="entr" presetSubtype="0" fill="hold" grpId="0" nodeType="afterEffect">
                                  <p:stCondLst>
                                    <p:cond delay="0"/>
                                  </p:stCondLst>
                                  <p:childTnLst>
                                    <p:set>
                                      <p:cBhvr>
                                        <p:cTn id="21" dur="1" fill="hold">
                                          <p:stCondLst>
                                            <p:cond delay="499"/>
                                          </p:stCondLst>
                                        </p:cTn>
                                        <p:tgtEl>
                                          <p:spTgt spid="788530"/>
                                        </p:tgtEl>
                                        <p:attrNameLst>
                                          <p:attrName>style.visibility</p:attrName>
                                        </p:attrNameLst>
                                      </p:cBhvr>
                                      <p:to>
                                        <p:strVal val="visible"/>
                                      </p:to>
                                    </p:set>
                                  </p:childTnLst>
                                </p:cTn>
                              </p:par>
                            </p:childTnLst>
                          </p:cTn>
                        </p:par>
                        <p:par>
                          <p:cTn id="22" fill="hold">
                            <p:stCondLst>
                              <p:cond delay="3500"/>
                            </p:stCondLst>
                            <p:childTnLst>
                              <p:par>
                                <p:cTn id="23" presetID="1" presetClass="entr" presetSubtype="0" fill="hold" nodeType="afterEffect">
                                  <p:stCondLst>
                                    <p:cond delay="500"/>
                                  </p:stCondLst>
                                  <p:childTnLst>
                                    <p:set>
                                      <p:cBhvr>
                                        <p:cTn id="24" dur="1" fill="hold">
                                          <p:stCondLst>
                                            <p:cond delay="499"/>
                                          </p:stCondLst>
                                        </p:cTn>
                                        <p:tgtEl>
                                          <p:spTgt spid="788499"/>
                                        </p:tgtEl>
                                        <p:attrNameLst>
                                          <p:attrName>style.visibility</p:attrName>
                                        </p:attrNameLst>
                                      </p:cBhvr>
                                      <p:to>
                                        <p:strVal val="visible"/>
                                      </p:to>
                                    </p:set>
                                  </p:childTnLst>
                                </p:cTn>
                              </p:par>
                            </p:childTnLst>
                          </p:cTn>
                        </p:par>
                        <p:par>
                          <p:cTn id="25" fill="hold">
                            <p:stCondLst>
                              <p:cond delay="4500"/>
                            </p:stCondLst>
                            <p:childTnLst>
                              <p:par>
                                <p:cTn id="26" presetID="1" presetClass="entr" presetSubtype="0" fill="hold" grpId="0" nodeType="afterEffect">
                                  <p:stCondLst>
                                    <p:cond delay="0"/>
                                  </p:stCondLst>
                                  <p:childTnLst>
                                    <p:set>
                                      <p:cBhvr>
                                        <p:cTn id="27" dur="1" fill="hold">
                                          <p:stCondLst>
                                            <p:cond delay="499"/>
                                          </p:stCondLst>
                                        </p:cTn>
                                        <p:tgtEl>
                                          <p:spTgt spid="788531"/>
                                        </p:tgtEl>
                                        <p:attrNameLst>
                                          <p:attrName>style.visibility</p:attrName>
                                        </p:attrNameLst>
                                      </p:cBhvr>
                                      <p:to>
                                        <p:strVal val="visible"/>
                                      </p:to>
                                    </p:set>
                                  </p:childTnLst>
                                </p:cTn>
                              </p:par>
                            </p:childTnLst>
                          </p:cTn>
                        </p:par>
                        <p:par>
                          <p:cTn id="28" fill="hold">
                            <p:stCondLst>
                              <p:cond delay="5000"/>
                            </p:stCondLst>
                            <p:childTnLst>
                              <p:par>
                                <p:cTn id="29" presetID="1" presetClass="entr" presetSubtype="0" fill="hold" nodeType="afterEffect">
                                  <p:stCondLst>
                                    <p:cond delay="500"/>
                                  </p:stCondLst>
                                  <p:childTnLst>
                                    <p:set>
                                      <p:cBhvr>
                                        <p:cTn id="30" dur="1" fill="hold">
                                          <p:stCondLst>
                                            <p:cond delay="499"/>
                                          </p:stCondLst>
                                        </p:cTn>
                                        <p:tgtEl>
                                          <p:spTgt spid="788500"/>
                                        </p:tgtEl>
                                        <p:attrNameLst>
                                          <p:attrName>style.visibility</p:attrName>
                                        </p:attrNameLst>
                                      </p:cBhvr>
                                      <p:to>
                                        <p:strVal val="visible"/>
                                      </p:to>
                                    </p:set>
                                  </p:childTnLst>
                                </p:cTn>
                              </p:par>
                            </p:childTnLst>
                          </p:cTn>
                        </p:par>
                        <p:par>
                          <p:cTn id="31" fill="hold">
                            <p:stCondLst>
                              <p:cond delay="6000"/>
                            </p:stCondLst>
                            <p:childTnLst>
                              <p:par>
                                <p:cTn id="32" presetID="1" presetClass="entr" presetSubtype="0" fill="hold" grpId="0" nodeType="afterEffect">
                                  <p:stCondLst>
                                    <p:cond delay="0"/>
                                  </p:stCondLst>
                                  <p:childTnLst>
                                    <p:set>
                                      <p:cBhvr>
                                        <p:cTn id="33" dur="1" fill="hold">
                                          <p:stCondLst>
                                            <p:cond delay="499"/>
                                          </p:stCondLst>
                                        </p:cTn>
                                        <p:tgtEl>
                                          <p:spTgt spid="788532"/>
                                        </p:tgtEl>
                                        <p:attrNameLst>
                                          <p:attrName>style.visibility</p:attrName>
                                        </p:attrNameLst>
                                      </p:cBhvr>
                                      <p:to>
                                        <p:strVal val="visible"/>
                                      </p:to>
                                    </p:set>
                                  </p:childTnLst>
                                </p:cTn>
                              </p:par>
                            </p:childTnLst>
                          </p:cTn>
                        </p:par>
                        <p:par>
                          <p:cTn id="34" fill="hold">
                            <p:stCondLst>
                              <p:cond delay="6500"/>
                            </p:stCondLst>
                            <p:childTnLst>
                              <p:par>
                                <p:cTn id="35" presetID="1" presetClass="entr" presetSubtype="0" fill="hold" nodeType="afterEffect">
                                  <p:stCondLst>
                                    <p:cond delay="500"/>
                                  </p:stCondLst>
                                  <p:childTnLst>
                                    <p:set>
                                      <p:cBhvr>
                                        <p:cTn id="36" dur="1" fill="hold">
                                          <p:stCondLst>
                                            <p:cond delay="499"/>
                                          </p:stCondLst>
                                        </p:cTn>
                                        <p:tgtEl>
                                          <p:spTgt spid="788501"/>
                                        </p:tgtEl>
                                        <p:attrNameLst>
                                          <p:attrName>style.visibility</p:attrName>
                                        </p:attrNameLst>
                                      </p:cBhvr>
                                      <p:to>
                                        <p:strVal val="visible"/>
                                      </p:to>
                                    </p:set>
                                  </p:childTnLst>
                                </p:cTn>
                              </p:par>
                            </p:childTnLst>
                          </p:cTn>
                        </p:par>
                        <p:par>
                          <p:cTn id="37" fill="hold">
                            <p:stCondLst>
                              <p:cond delay="7500"/>
                            </p:stCondLst>
                            <p:childTnLst>
                              <p:par>
                                <p:cTn id="38" presetID="1" presetClass="entr" presetSubtype="0" fill="hold" grpId="0" nodeType="afterEffect">
                                  <p:stCondLst>
                                    <p:cond delay="0"/>
                                  </p:stCondLst>
                                  <p:childTnLst>
                                    <p:set>
                                      <p:cBhvr>
                                        <p:cTn id="39" dur="1" fill="hold">
                                          <p:stCondLst>
                                            <p:cond delay="499"/>
                                          </p:stCondLst>
                                        </p:cTn>
                                        <p:tgtEl>
                                          <p:spTgt spid="788533"/>
                                        </p:tgtEl>
                                        <p:attrNameLst>
                                          <p:attrName>style.visibility</p:attrName>
                                        </p:attrNameLst>
                                      </p:cBhvr>
                                      <p:to>
                                        <p:strVal val="visible"/>
                                      </p:to>
                                    </p:set>
                                  </p:childTnLst>
                                </p:cTn>
                              </p:par>
                            </p:childTnLst>
                          </p:cTn>
                        </p:par>
                        <p:par>
                          <p:cTn id="40" fill="hold">
                            <p:stCondLst>
                              <p:cond delay="8000"/>
                            </p:stCondLst>
                            <p:childTnLst>
                              <p:par>
                                <p:cTn id="41" presetID="1" presetClass="entr" presetSubtype="0" fill="hold" nodeType="afterEffect">
                                  <p:stCondLst>
                                    <p:cond delay="500"/>
                                  </p:stCondLst>
                                  <p:childTnLst>
                                    <p:set>
                                      <p:cBhvr>
                                        <p:cTn id="42" dur="1" fill="hold">
                                          <p:stCondLst>
                                            <p:cond delay="499"/>
                                          </p:stCondLst>
                                        </p:cTn>
                                        <p:tgtEl>
                                          <p:spTgt spid="788502"/>
                                        </p:tgtEl>
                                        <p:attrNameLst>
                                          <p:attrName>style.visibility</p:attrName>
                                        </p:attrNameLst>
                                      </p:cBhvr>
                                      <p:to>
                                        <p:strVal val="visible"/>
                                      </p:to>
                                    </p:set>
                                  </p:childTnLst>
                                </p:cTn>
                              </p:par>
                            </p:childTnLst>
                          </p:cTn>
                        </p:par>
                        <p:par>
                          <p:cTn id="43" fill="hold">
                            <p:stCondLst>
                              <p:cond delay="9000"/>
                            </p:stCondLst>
                            <p:childTnLst>
                              <p:par>
                                <p:cTn id="44" presetID="1" presetClass="entr" presetSubtype="0" fill="hold" grpId="0" nodeType="afterEffect">
                                  <p:stCondLst>
                                    <p:cond delay="0"/>
                                  </p:stCondLst>
                                  <p:childTnLst>
                                    <p:set>
                                      <p:cBhvr>
                                        <p:cTn id="45" dur="1" fill="hold">
                                          <p:stCondLst>
                                            <p:cond delay="499"/>
                                          </p:stCondLst>
                                        </p:cTn>
                                        <p:tgtEl>
                                          <p:spTgt spid="788534"/>
                                        </p:tgtEl>
                                        <p:attrNameLst>
                                          <p:attrName>style.visibility</p:attrName>
                                        </p:attrNameLst>
                                      </p:cBhvr>
                                      <p:to>
                                        <p:strVal val="visible"/>
                                      </p:to>
                                    </p:set>
                                  </p:childTnLst>
                                </p:cTn>
                              </p:par>
                            </p:childTnLst>
                          </p:cTn>
                        </p:par>
                        <p:par>
                          <p:cTn id="46" fill="hold">
                            <p:stCondLst>
                              <p:cond delay="9500"/>
                            </p:stCondLst>
                            <p:childTnLst>
                              <p:par>
                                <p:cTn id="47" presetID="1" presetClass="entr" presetSubtype="0" fill="hold" nodeType="afterEffect">
                                  <p:stCondLst>
                                    <p:cond delay="500"/>
                                  </p:stCondLst>
                                  <p:childTnLst>
                                    <p:set>
                                      <p:cBhvr>
                                        <p:cTn id="48" dur="1" fill="hold">
                                          <p:stCondLst>
                                            <p:cond delay="499"/>
                                          </p:stCondLst>
                                        </p:cTn>
                                        <p:tgtEl>
                                          <p:spTgt spid="788518"/>
                                        </p:tgtEl>
                                        <p:attrNameLst>
                                          <p:attrName>style.visibility</p:attrName>
                                        </p:attrNameLst>
                                      </p:cBhvr>
                                      <p:to>
                                        <p:strVal val="visible"/>
                                      </p:to>
                                    </p:set>
                                  </p:childTnLst>
                                </p:cTn>
                              </p:par>
                            </p:childTnLst>
                          </p:cTn>
                        </p:par>
                        <p:par>
                          <p:cTn id="49" fill="hold">
                            <p:stCondLst>
                              <p:cond delay="10500"/>
                            </p:stCondLst>
                            <p:childTnLst>
                              <p:par>
                                <p:cTn id="50" presetID="1" presetClass="entr" presetSubtype="0" fill="hold" grpId="0" nodeType="afterEffect">
                                  <p:stCondLst>
                                    <p:cond delay="0"/>
                                  </p:stCondLst>
                                  <p:childTnLst>
                                    <p:set>
                                      <p:cBhvr>
                                        <p:cTn id="51" dur="1" fill="hold">
                                          <p:stCondLst>
                                            <p:cond delay="499"/>
                                          </p:stCondLst>
                                        </p:cTn>
                                        <p:tgtEl>
                                          <p:spTgt spid="788535"/>
                                        </p:tgtEl>
                                        <p:attrNameLst>
                                          <p:attrName>style.visibility</p:attrName>
                                        </p:attrNameLst>
                                      </p:cBhvr>
                                      <p:to>
                                        <p:strVal val="visible"/>
                                      </p:to>
                                    </p:set>
                                  </p:childTnLst>
                                </p:cTn>
                              </p:par>
                            </p:childTnLst>
                          </p:cTn>
                        </p:par>
                        <p:par>
                          <p:cTn id="52" fill="hold">
                            <p:stCondLst>
                              <p:cond delay="11000"/>
                            </p:stCondLst>
                            <p:childTnLst>
                              <p:par>
                                <p:cTn id="53" presetID="1" presetClass="entr" presetSubtype="0" fill="hold" nodeType="afterEffect">
                                  <p:stCondLst>
                                    <p:cond delay="1000"/>
                                  </p:stCondLst>
                                  <p:childTnLst>
                                    <p:set>
                                      <p:cBhvr>
                                        <p:cTn id="5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8" grpId="0" animBg="1"/>
      <p:bldP spid="788529" grpId="0" animBg="1"/>
      <p:bldP spid="788530" grpId="0" animBg="1"/>
      <p:bldP spid="788531" grpId="0" animBg="1"/>
      <p:bldP spid="788532" grpId="0" animBg="1"/>
      <p:bldP spid="788533" grpId="0" animBg="1"/>
      <p:bldP spid="788534" grpId="0" animBg="1"/>
      <p:bldP spid="788535" grpId="0" animBg="1"/>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4626" name="Rectangle 2"/>
          <p:cNvSpPr>
            <a:spLocks noGrp="1" noChangeArrowheads="1"/>
          </p:cNvSpPr>
          <p:nvPr>
            <p:ph type="title"/>
          </p:nvPr>
        </p:nvSpPr>
        <p:spPr>
          <a:xfrm>
            <a:off x="0" y="76200"/>
            <a:ext cx="9144000" cy="1143000"/>
          </a:xfrm>
          <a:noFill/>
          <a:ln/>
        </p:spPr>
        <p:txBody>
          <a:bodyPr/>
          <a:lstStyle/>
          <a:p>
            <a:r>
              <a:rPr lang="en-US">
                <a:solidFill>
                  <a:srgbClr val="FF0000"/>
                </a:solidFill>
                <a:latin typeface="Times New Roman" charset="0"/>
              </a:rPr>
              <a:t>Message Passing in Linked Structures</a:t>
            </a:r>
            <a:endParaRPr lang="en-US">
              <a:solidFill>
                <a:schemeClr val="tx1"/>
              </a:solidFill>
            </a:endParaRPr>
          </a:p>
        </p:txBody>
      </p:sp>
      <p:sp>
        <p:nvSpPr>
          <p:cNvPr id="794627" name="Rectangle 3"/>
          <p:cNvSpPr>
            <a:spLocks noChangeArrowheads="1"/>
          </p:cNvSpPr>
          <p:nvPr/>
        </p:nvSpPr>
        <p:spPr bwMode="auto">
          <a:xfrm>
            <a:off x="4267200" y="1154113"/>
            <a:ext cx="4643439" cy="5491162"/>
          </a:xfrm>
          <a:prstGeom prst="rect">
            <a:avLst/>
          </a:prstGeom>
          <a:solidFill>
            <a:schemeClr val="bg1"/>
          </a:solidFill>
          <a:ln w="9525">
            <a:solidFill>
              <a:schemeClr val="tx1"/>
            </a:solidFill>
            <a:miter lim="800000"/>
            <a:headEnd/>
            <a:tailEnd/>
          </a:ln>
          <a:effectLst/>
        </p:spPr>
        <p:txBody>
          <a:bodyPr wrap="none">
            <a:prstTxWarp prst="textNoShape">
              <a:avLst/>
            </a:prstTxWarp>
          </a:bodyPr>
          <a:lstStyle/>
          <a:p>
            <a:pPr algn="l"/>
            <a:r>
              <a:rPr lang="en-US" sz="1200" dirty="0" err="1" smtClean="0">
                <a:latin typeface="Courier New"/>
                <a:cs typeface="Courier New"/>
              </a:rPr>
              <a:t>struct</a:t>
            </a:r>
            <a:r>
              <a:rPr lang="en-US" sz="1200" dirty="0" smtClean="0">
                <a:latin typeface="Courier New"/>
                <a:cs typeface="Courier New"/>
              </a:rPr>
              <a:t> Tower {</a:t>
            </a:r>
          </a:p>
          <a:p>
            <a:pPr algn="l"/>
            <a:r>
              <a:rPr lang="en-US" sz="1200" dirty="0" smtClean="0">
                <a:latin typeface="Courier New"/>
                <a:cs typeface="Courier New"/>
              </a:rPr>
              <a:t>   string name;  </a:t>
            </a:r>
            <a:r>
              <a:rPr lang="en-US" sz="1200" dirty="0" smtClean="0">
                <a:solidFill>
                  <a:srgbClr val="0000FF"/>
                </a:solidFill>
                <a:latin typeface="Courier New"/>
                <a:cs typeface="Courier New"/>
              </a:rPr>
              <a:t>/* The name of this tower    */</a:t>
            </a:r>
          </a:p>
          <a:p>
            <a:pPr algn="l"/>
            <a:r>
              <a:rPr lang="en-US" sz="1200" dirty="0" smtClean="0">
                <a:latin typeface="Courier New"/>
                <a:cs typeface="Courier New"/>
              </a:rPr>
              <a:t>   Tower *link;  </a:t>
            </a:r>
            <a:r>
              <a:rPr lang="en-US" sz="1200" dirty="0" smtClean="0">
                <a:solidFill>
                  <a:srgbClr val="0000FF"/>
                </a:solidFill>
                <a:latin typeface="Courier New"/>
                <a:cs typeface="Courier New"/>
              </a:rPr>
              <a:t>/* Pointer to the next tower */</a:t>
            </a:r>
          </a:p>
          <a:p>
            <a:pPr algn="l"/>
            <a:r>
              <a:rPr lang="en-US" sz="1200" dirty="0" smtClean="0">
                <a:latin typeface="Courier New"/>
                <a:cs typeface="Courier New"/>
              </a:rPr>
              <a:t>};</a:t>
            </a:r>
          </a:p>
          <a:p>
            <a:pPr algn="l"/>
            <a:endParaRPr lang="en-US" sz="900" dirty="0" smtClean="0">
              <a:latin typeface="Courier New"/>
              <a:cs typeface="Courier New"/>
            </a:endParaRPr>
          </a:p>
          <a:p>
            <a:pPr algn="l"/>
            <a:r>
              <a:rPr lang="en-US" sz="1200" dirty="0" smtClean="0">
                <a:solidFill>
                  <a:srgbClr val="0000FF"/>
                </a:solidFill>
                <a:latin typeface="Courier New"/>
                <a:cs typeface="Courier New"/>
              </a:rPr>
              <a:t>/*</a:t>
            </a:r>
          </a:p>
          <a:p>
            <a:pPr algn="l"/>
            <a:r>
              <a:rPr lang="en-US" sz="1200" dirty="0" smtClean="0">
                <a:solidFill>
                  <a:srgbClr val="0000FF"/>
                </a:solidFill>
                <a:latin typeface="Courier New"/>
                <a:cs typeface="Courier New"/>
              </a:rPr>
              <a:t> * Function: </a:t>
            </a:r>
            <a:r>
              <a:rPr lang="en-US" sz="1200" dirty="0" err="1" smtClean="0">
                <a:solidFill>
                  <a:srgbClr val="0000FF"/>
                </a:solidFill>
                <a:latin typeface="Courier New"/>
                <a:cs typeface="Courier New"/>
              </a:rPr>
              <a:t>createTower(name</a:t>
            </a:r>
            <a:r>
              <a:rPr lang="en-US" sz="1200" dirty="0" smtClean="0">
                <a:solidFill>
                  <a:srgbClr val="0000FF"/>
                </a:solidFill>
                <a:latin typeface="Courier New"/>
                <a:cs typeface="Courier New"/>
              </a:rPr>
              <a:t>, link);</a:t>
            </a:r>
          </a:p>
          <a:p>
            <a:pPr algn="l"/>
            <a:r>
              <a:rPr lang="en-US" sz="1200" dirty="0" smtClean="0">
                <a:solidFill>
                  <a:srgbClr val="0000FF"/>
                </a:solidFill>
                <a:latin typeface="Courier New"/>
                <a:cs typeface="Courier New"/>
              </a:rPr>
              <a:t> * ----------------------------------</a:t>
            </a:r>
          </a:p>
          <a:p>
            <a:pPr algn="l"/>
            <a:r>
              <a:rPr lang="en-US" sz="1200" dirty="0" smtClean="0">
                <a:solidFill>
                  <a:srgbClr val="0000FF"/>
                </a:solidFill>
                <a:latin typeface="Courier New"/>
                <a:cs typeface="Courier New"/>
              </a:rPr>
              <a:t> * Creates a new Tower with the specified values.</a:t>
            </a:r>
          </a:p>
          <a:p>
            <a:pPr algn="l"/>
            <a:r>
              <a:rPr lang="en-US" sz="1200" dirty="0" smtClean="0">
                <a:solidFill>
                  <a:srgbClr val="0000FF"/>
                </a:solidFill>
                <a:latin typeface="Courier New"/>
                <a:cs typeface="Courier New"/>
              </a:rPr>
              <a:t> */</a:t>
            </a:r>
          </a:p>
          <a:p>
            <a:pPr algn="l"/>
            <a:endParaRPr lang="en-US" sz="800" dirty="0" smtClean="0">
              <a:solidFill>
                <a:srgbClr val="0000FF"/>
              </a:solidFill>
              <a:latin typeface="Courier New"/>
              <a:cs typeface="Courier New"/>
            </a:endParaRPr>
          </a:p>
          <a:p>
            <a:pPr algn="l"/>
            <a:r>
              <a:rPr lang="en-US" sz="1200" dirty="0" smtClean="0">
                <a:latin typeface="Courier New"/>
                <a:cs typeface="Courier New"/>
              </a:rPr>
              <a:t>Tower *</a:t>
            </a:r>
            <a:r>
              <a:rPr lang="en-US" sz="1200" dirty="0" err="1" smtClean="0">
                <a:latin typeface="Courier New"/>
                <a:cs typeface="Courier New"/>
              </a:rPr>
              <a:t>createTower(string</a:t>
            </a:r>
            <a:r>
              <a:rPr lang="en-US" sz="1200" dirty="0" smtClean="0">
                <a:latin typeface="Courier New"/>
                <a:cs typeface="Courier New"/>
              </a:rPr>
              <a:t> name, Tower *link) {</a:t>
            </a:r>
          </a:p>
          <a:p>
            <a:pPr algn="l"/>
            <a:r>
              <a:rPr lang="en-US" sz="1200" dirty="0" smtClean="0">
                <a:latin typeface="Courier New"/>
                <a:cs typeface="Courier New"/>
              </a:rPr>
              <a:t>   Tower *</a:t>
            </a:r>
            <a:r>
              <a:rPr lang="en-US" sz="1200" dirty="0" err="1" smtClean="0">
                <a:latin typeface="Courier New"/>
                <a:cs typeface="Courier New"/>
              </a:rPr>
              <a:t>tp</a:t>
            </a:r>
            <a:r>
              <a:rPr lang="en-US" sz="1200" dirty="0" smtClean="0">
                <a:latin typeface="Courier New"/>
                <a:cs typeface="Courier New"/>
              </a:rPr>
              <a:t> = new Tower;</a:t>
            </a:r>
          </a:p>
          <a:p>
            <a:pPr algn="l"/>
            <a:r>
              <a:rPr lang="en-US" sz="1200" dirty="0" smtClean="0">
                <a:latin typeface="Courier New"/>
                <a:cs typeface="Courier New"/>
              </a:rPr>
              <a:t>   </a:t>
            </a:r>
            <a:r>
              <a:rPr lang="en-US" sz="1200" dirty="0" err="1" smtClean="0">
                <a:latin typeface="Courier New"/>
                <a:cs typeface="Courier New"/>
              </a:rPr>
              <a:t>tp</a:t>
            </a:r>
            <a:r>
              <a:rPr lang="en-US" sz="1200" dirty="0" smtClean="0">
                <a:latin typeface="Courier New"/>
                <a:cs typeface="Courier New"/>
              </a:rPr>
              <a:t>-&gt;name = name;</a:t>
            </a:r>
          </a:p>
          <a:p>
            <a:pPr algn="l"/>
            <a:r>
              <a:rPr lang="en-US" sz="1200" dirty="0" smtClean="0">
                <a:latin typeface="Courier New"/>
                <a:cs typeface="Courier New"/>
              </a:rPr>
              <a:t>   </a:t>
            </a:r>
            <a:r>
              <a:rPr lang="en-US" sz="1200" dirty="0" err="1" smtClean="0">
                <a:latin typeface="Courier New"/>
                <a:cs typeface="Courier New"/>
              </a:rPr>
              <a:t>tp</a:t>
            </a:r>
            <a:r>
              <a:rPr lang="en-US" sz="1200" dirty="0" smtClean="0">
                <a:latin typeface="Courier New"/>
                <a:cs typeface="Courier New"/>
              </a:rPr>
              <a:t>-&gt;link = link;</a:t>
            </a:r>
          </a:p>
          <a:p>
            <a:pPr algn="l"/>
            <a:r>
              <a:rPr lang="en-US" sz="1200" dirty="0" smtClean="0">
                <a:latin typeface="Courier New"/>
                <a:cs typeface="Courier New"/>
              </a:rPr>
              <a:t>   return </a:t>
            </a:r>
            <a:r>
              <a:rPr lang="en-US" sz="1200" dirty="0" err="1" smtClean="0">
                <a:latin typeface="Courier New"/>
                <a:cs typeface="Courier New"/>
              </a:rPr>
              <a:t>tp</a:t>
            </a:r>
            <a:r>
              <a:rPr lang="en-US" sz="1200" dirty="0" smtClean="0">
                <a:latin typeface="Courier New"/>
                <a:cs typeface="Courier New"/>
              </a:rPr>
              <a:t>;</a:t>
            </a:r>
          </a:p>
          <a:p>
            <a:pPr algn="l"/>
            <a:r>
              <a:rPr lang="en-US" sz="1200" dirty="0" smtClean="0">
                <a:latin typeface="Courier New"/>
                <a:cs typeface="Courier New"/>
              </a:rPr>
              <a:t>}</a:t>
            </a:r>
          </a:p>
          <a:p>
            <a:pPr algn="l"/>
            <a:endParaRPr lang="en-US" sz="800" dirty="0" smtClean="0">
              <a:latin typeface="Courier New"/>
              <a:cs typeface="Courier New"/>
            </a:endParaRPr>
          </a:p>
          <a:p>
            <a:pPr algn="l"/>
            <a:r>
              <a:rPr lang="en-US" sz="1200" dirty="0" smtClean="0">
                <a:solidFill>
                  <a:srgbClr val="0000FF"/>
                </a:solidFill>
                <a:latin typeface="Courier New"/>
                <a:cs typeface="Courier New"/>
              </a:rPr>
              <a:t>/*</a:t>
            </a:r>
          </a:p>
          <a:p>
            <a:pPr algn="l"/>
            <a:r>
              <a:rPr lang="en-US" sz="1200" dirty="0" smtClean="0">
                <a:solidFill>
                  <a:srgbClr val="0000FF"/>
                </a:solidFill>
                <a:latin typeface="Courier New"/>
                <a:cs typeface="Courier New"/>
              </a:rPr>
              <a:t> * Function: </a:t>
            </a:r>
            <a:r>
              <a:rPr lang="en-US" sz="1200" dirty="0" err="1" smtClean="0">
                <a:solidFill>
                  <a:srgbClr val="0000FF"/>
                </a:solidFill>
                <a:latin typeface="Courier New"/>
                <a:cs typeface="Courier New"/>
              </a:rPr>
              <a:t>signal(start</a:t>
            </a:r>
            <a:r>
              <a:rPr lang="en-US" sz="1200" dirty="0" smtClean="0">
                <a:solidFill>
                  <a:srgbClr val="0000FF"/>
                </a:solidFill>
                <a:latin typeface="Courier New"/>
                <a:cs typeface="Courier New"/>
              </a:rPr>
              <a:t>);</a:t>
            </a:r>
          </a:p>
          <a:p>
            <a:pPr algn="l"/>
            <a:r>
              <a:rPr lang="en-US" sz="1200" dirty="0" smtClean="0">
                <a:solidFill>
                  <a:srgbClr val="0000FF"/>
                </a:solidFill>
                <a:latin typeface="Courier New"/>
                <a:cs typeface="Courier New"/>
              </a:rPr>
              <a:t> * ------------------------</a:t>
            </a:r>
          </a:p>
          <a:p>
            <a:pPr algn="l"/>
            <a:r>
              <a:rPr lang="en-US" sz="1200" dirty="0" smtClean="0">
                <a:solidFill>
                  <a:srgbClr val="0000FF"/>
                </a:solidFill>
                <a:latin typeface="Courier New"/>
                <a:cs typeface="Courier New"/>
              </a:rPr>
              <a:t> * Generates a signal beginning at start.</a:t>
            </a:r>
          </a:p>
          <a:p>
            <a:pPr algn="l"/>
            <a:r>
              <a:rPr lang="en-US" sz="1200" dirty="0" smtClean="0">
                <a:solidFill>
                  <a:srgbClr val="0000FF"/>
                </a:solidFill>
                <a:latin typeface="Courier New"/>
                <a:cs typeface="Courier New"/>
              </a:rPr>
              <a:t> */</a:t>
            </a:r>
          </a:p>
          <a:p>
            <a:pPr algn="l"/>
            <a:r>
              <a:rPr lang="en-US" sz="800" dirty="0" smtClean="0">
                <a:latin typeface="Courier New"/>
                <a:cs typeface="Courier New"/>
              </a:rPr>
              <a:t> </a:t>
            </a:r>
          </a:p>
          <a:p>
            <a:pPr algn="l"/>
            <a:r>
              <a:rPr lang="en-US" sz="1200" dirty="0" smtClean="0">
                <a:latin typeface="Courier New"/>
                <a:cs typeface="Courier New"/>
              </a:rPr>
              <a:t>void </a:t>
            </a:r>
            <a:r>
              <a:rPr lang="en-US" sz="1200" dirty="0" err="1" smtClean="0">
                <a:latin typeface="Courier New"/>
                <a:cs typeface="Courier New"/>
              </a:rPr>
              <a:t>signal(Tower</a:t>
            </a:r>
            <a:r>
              <a:rPr lang="en-US" sz="1200" dirty="0" smtClean="0">
                <a:latin typeface="Courier New"/>
                <a:cs typeface="Courier New"/>
              </a:rPr>
              <a:t> *start) {</a:t>
            </a:r>
          </a:p>
          <a:p>
            <a:pPr algn="l"/>
            <a:r>
              <a:rPr lang="en-US" sz="1200" dirty="0" smtClean="0">
                <a:latin typeface="Courier New"/>
                <a:cs typeface="Courier New"/>
              </a:rPr>
              <a:t>   if (start != NULL) {</a:t>
            </a:r>
          </a:p>
          <a:p>
            <a:pPr algn="l"/>
            <a:r>
              <a:rPr lang="en-US" sz="1200" dirty="0" smtClean="0">
                <a:latin typeface="Courier New"/>
                <a:cs typeface="Courier New"/>
              </a:rPr>
              <a:t>      </a:t>
            </a:r>
            <a:r>
              <a:rPr lang="en-US" sz="1200" dirty="0" err="1" smtClean="0">
                <a:latin typeface="Courier New"/>
                <a:cs typeface="Courier New"/>
              </a:rPr>
              <a:t>cout</a:t>
            </a:r>
            <a:r>
              <a:rPr lang="en-US" sz="1200" dirty="0" smtClean="0">
                <a:latin typeface="Courier New"/>
                <a:cs typeface="Courier New"/>
              </a:rPr>
              <a:t> &lt;&lt; "Lighting " &lt;&lt; start-&gt;name &lt;&lt; </a:t>
            </a:r>
            <a:r>
              <a:rPr lang="en-US" sz="1200" dirty="0" err="1" smtClean="0">
                <a:latin typeface="Courier New"/>
                <a:cs typeface="Courier New"/>
              </a:rPr>
              <a:t>endl</a:t>
            </a:r>
            <a:r>
              <a:rPr lang="en-US" sz="1200" dirty="0" smtClean="0">
                <a:latin typeface="Courier New"/>
                <a:cs typeface="Courier New"/>
              </a:rPr>
              <a:t>;</a:t>
            </a:r>
          </a:p>
          <a:p>
            <a:pPr algn="l"/>
            <a:r>
              <a:rPr lang="en-US" sz="1200" dirty="0" smtClean="0">
                <a:latin typeface="Courier New"/>
                <a:cs typeface="Courier New"/>
              </a:rPr>
              <a:t>      </a:t>
            </a:r>
            <a:r>
              <a:rPr lang="en-US" sz="1200" dirty="0" err="1" smtClean="0">
                <a:latin typeface="Courier New"/>
                <a:cs typeface="Courier New"/>
              </a:rPr>
              <a:t>signal(start</a:t>
            </a:r>
            <a:r>
              <a:rPr lang="en-US" sz="1200" dirty="0" smtClean="0">
                <a:latin typeface="Courier New"/>
                <a:cs typeface="Courier New"/>
              </a:rPr>
              <a:t>-&gt;link);</a:t>
            </a:r>
          </a:p>
          <a:p>
            <a:pPr algn="l"/>
            <a:r>
              <a:rPr lang="en-US" sz="1200" dirty="0" smtClean="0">
                <a:latin typeface="Courier New"/>
                <a:cs typeface="Courier New"/>
              </a:rPr>
              <a:t>   }</a:t>
            </a:r>
          </a:p>
          <a:p>
            <a:pPr algn="l"/>
            <a:r>
              <a:rPr lang="en-US" sz="1200" dirty="0" smtClean="0">
                <a:latin typeface="Courier New"/>
                <a:cs typeface="Courier New"/>
              </a:rPr>
              <a:t>}</a:t>
            </a:r>
          </a:p>
          <a:p>
            <a:pPr algn="l">
              <a:lnSpc>
                <a:spcPct val="90000"/>
              </a:lnSpc>
            </a:pPr>
            <a:endParaRPr lang="en-US" sz="1200" b="1" dirty="0">
              <a:latin typeface="Courier New"/>
              <a:cs typeface="Courier New"/>
            </a:endParaRPr>
          </a:p>
        </p:txBody>
      </p:sp>
      <p:sp>
        <p:nvSpPr>
          <p:cNvPr id="794628" name="Text Box 4"/>
          <p:cNvSpPr txBox="1">
            <a:spLocks noChangeArrowheads="1"/>
          </p:cNvSpPr>
          <p:nvPr/>
        </p:nvSpPr>
        <p:spPr bwMode="auto">
          <a:xfrm>
            <a:off x="396875" y="1143000"/>
            <a:ext cx="3794125" cy="884858"/>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000" b="0" dirty="0">
                <a:latin typeface="Times New Roman" charset="0"/>
              </a:rPr>
              <a:t>To represent this message-passing image, you might use a definition such as the one shown on the right.</a:t>
            </a:r>
          </a:p>
        </p:txBody>
      </p:sp>
      <p:sp>
        <p:nvSpPr>
          <p:cNvPr id="794629" name="Rectangle 5"/>
          <p:cNvSpPr>
            <a:spLocks noChangeArrowheads="1"/>
          </p:cNvSpPr>
          <p:nvPr/>
        </p:nvSpPr>
        <p:spPr bwMode="auto">
          <a:xfrm>
            <a:off x="901700" y="2825450"/>
            <a:ext cx="990600" cy="2540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75000"/>
              </a:lnSpc>
            </a:pPr>
            <a:r>
              <a:rPr lang="en-US" sz="1100" b="1" dirty="0"/>
              <a:t>Minas </a:t>
            </a:r>
            <a:r>
              <a:rPr lang="en-US" sz="1100" b="1" dirty="0" err="1"/>
              <a:t>Tirith</a:t>
            </a:r>
            <a:endParaRPr lang="en-US" sz="1100" b="1" dirty="0"/>
          </a:p>
        </p:txBody>
      </p:sp>
      <p:sp>
        <p:nvSpPr>
          <p:cNvPr id="794631" name="Rectangle 7"/>
          <p:cNvSpPr>
            <a:spLocks noChangeArrowheads="1"/>
          </p:cNvSpPr>
          <p:nvPr/>
        </p:nvSpPr>
        <p:spPr bwMode="auto">
          <a:xfrm>
            <a:off x="901700" y="3052463"/>
            <a:ext cx="990600" cy="2286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endParaRPr lang="en-US" sz="1000" b="1"/>
          </a:p>
        </p:txBody>
      </p:sp>
      <p:sp>
        <p:nvSpPr>
          <p:cNvPr id="794634" name="Rectangle 10"/>
          <p:cNvSpPr>
            <a:spLocks noChangeArrowheads="1"/>
          </p:cNvSpPr>
          <p:nvPr/>
        </p:nvSpPr>
        <p:spPr bwMode="auto">
          <a:xfrm>
            <a:off x="901700" y="3474738"/>
            <a:ext cx="990600" cy="2540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75000"/>
              </a:lnSpc>
            </a:pPr>
            <a:r>
              <a:rPr lang="en-US" sz="1100" b="1"/>
              <a:t>Amon D</a:t>
            </a:r>
            <a:r>
              <a:rPr lang="en-US" altLang="ja-JP" sz="1100" b="1">
                <a:ea typeface="ＭＳ Ｐゴシック" charset="-128"/>
                <a:cs typeface="ＭＳ Ｐゴシック" charset="-128"/>
              </a:rPr>
              <a:t>în</a:t>
            </a:r>
            <a:endParaRPr lang="en-US" sz="1100" b="1"/>
          </a:p>
        </p:txBody>
      </p:sp>
      <p:sp>
        <p:nvSpPr>
          <p:cNvPr id="794636" name="Rectangle 12"/>
          <p:cNvSpPr>
            <a:spLocks noChangeArrowheads="1"/>
          </p:cNvSpPr>
          <p:nvPr/>
        </p:nvSpPr>
        <p:spPr bwMode="auto">
          <a:xfrm>
            <a:off x="901700" y="3701750"/>
            <a:ext cx="990600" cy="2286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endParaRPr lang="en-US" sz="1000" b="1"/>
          </a:p>
        </p:txBody>
      </p:sp>
      <p:sp>
        <p:nvSpPr>
          <p:cNvPr id="794638" name="Rectangle 14"/>
          <p:cNvSpPr>
            <a:spLocks noChangeArrowheads="1"/>
          </p:cNvSpPr>
          <p:nvPr/>
        </p:nvSpPr>
        <p:spPr bwMode="auto">
          <a:xfrm>
            <a:off x="901700" y="4124025"/>
            <a:ext cx="990600" cy="2540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75000"/>
              </a:lnSpc>
            </a:pPr>
            <a:r>
              <a:rPr lang="en-US" sz="1100" b="1"/>
              <a:t>Eilenach</a:t>
            </a:r>
          </a:p>
        </p:txBody>
      </p:sp>
      <p:sp>
        <p:nvSpPr>
          <p:cNvPr id="794640" name="Rectangle 16"/>
          <p:cNvSpPr>
            <a:spLocks noChangeArrowheads="1"/>
          </p:cNvSpPr>
          <p:nvPr/>
        </p:nvSpPr>
        <p:spPr bwMode="auto">
          <a:xfrm>
            <a:off x="901700" y="4351038"/>
            <a:ext cx="990600" cy="2286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endParaRPr lang="en-US" sz="1000" b="1"/>
          </a:p>
        </p:txBody>
      </p:sp>
      <p:sp>
        <p:nvSpPr>
          <p:cNvPr id="794642" name="Rectangle 18"/>
          <p:cNvSpPr>
            <a:spLocks noChangeArrowheads="1"/>
          </p:cNvSpPr>
          <p:nvPr/>
        </p:nvSpPr>
        <p:spPr bwMode="auto">
          <a:xfrm>
            <a:off x="901700" y="4773313"/>
            <a:ext cx="990600" cy="2540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75000"/>
              </a:lnSpc>
            </a:pPr>
            <a:r>
              <a:rPr lang="en-US" sz="1100" b="1"/>
              <a:t>Nardol</a:t>
            </a:r>
          </a:p>
        </p:txBody>
      </p:sp>
      <p:sp>
        <p:nvSpPr>
          <p:cNvPr id="794644" name="Rectangle 20"/>
          <p:cNvSpPr>
            <a:spLocks noChangeArrowheads="1"/>
          </p:cNvSpPr>
          <p:nvPr/>
        </p:nvSpPr>
        <p:spPr bwMode="auto">
          <a:xfrm>
            <a:off x="901700" y="5000325"/>
            <a:ext cx="990600" cy="2286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endParaRPr lang="en-US" sz="1000" b="1"/>
          </a:p>
        </p:txBody>
      </p:sp>
      <p:sp>
        <p:nvSpPr>
          <p:cNvPr id="794646" name="Rectangle 22"/>
          <p:cNvSpPr>
            <a:spLocks noChangeArrowheads="1"/>
          </p:cNvSpPr>
          <p:nvPr/>
        </p:nvSpPr>
        <p:spPr bwMode="auto">
          <a:xfrm>
            <a:off x="901700" y="5422600"/>
            <a:ext cx="990600" cy="2540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75000"/>
              </a:lnSpc>
            </a:pPr>
            <a:r>
              <a:rPr lang="en-US" sz="1100" b="1"/>
              <a:t>Erelas</a:t>
            </a:r>
          </a:p>
        </p:txBody>
      </p:sp>
      <p:sp>
        <p:nvSpPr>
          <p:cNvPr id="794648" name="Rectangle 24"/>
          <p:cNvSpPr>
            <a:spLocks noChangeArrowheads="1"/>
          </p:cNvSpPr>
          <p:nvPr/>
        </p:nvSpPr>
        <p:spPr bwMode="auto">
          <a:xfrm>
            <a:off x="901700" y="5649613"/>
            <a:ext cx="990600" cy="2286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endParaRPr lang="en-US" sz="1000" b="1"/>
          </a:p>
        </p:txBody>
      </p:sp>
      <p:sp>
        <p:nvSpPr>
          <p:cNvPr id="794649" name="Rectangle 25"/>
          <p:cNvSpPr>
            <a:spLocks noChangeArrowheads="1"/>
          </p:cNvSpPr>
          <p:nvPr/>
        </p:nvSpPr>
        <p:spPr bwMode="auto">
          <a:xfrm>
            <a:off x="2514600" y="2830213"/>
            <a:ext cx="990600" cy="2540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75000"/>
              </a:lnSpc>
            </a:pPr>
            <a:r>
              <a:rPr lang="en-US" sz="1100" b="1"/>
              <a:t>Min-Rimmon</a:t>
            </a:r>
          </a:p>
        </p:txBody>
      </p:sp>
      <p:sp>
        <p:nvSpPr>
          <p:cNvPr id="794651" name="Rectangle 27"/>
          <p:cNvSpPr>
            <a:spLocks noChangeArrowheads="1"/>
          </p:cNvSpPr>
          <p:nvPr/>
        </p:nvSpPr>
        <p:spPr bwMode="auto">
          <a:xfrm>
            <a:off x="2514600" y="3057225"/>
            <a:ext cx="990600" cy="2286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endParaRPr lang="en-US" sz="1000" b="1"/>
          </a:p>
        </p:txBody>
      </p:sp>
      <p:sp>
        <p:nvSpPr>
          <p:cNvPr id="794653" name="Rectangle 29"/>
          <p:cNvSpPr>
            <a:spLocks noChangeArrowheads="1"/>
          </p:cNvSpPr>
          <p:nvPr/>
        </p:nvSpPr>
        <p:spPr bwMode="auto">
          <a:xfrm>
            <a:off x="2514600" y="3479500"/>
            <a:ext cx="990600" cy="2540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75000"/>
              </a:lnSpc>
            </a:pPr>
            <a:r>
              <a:rPr lang="en-US" sz="1100" b="1"/>
              <a:t>Calenhad</a:t>
            </a:r>
          </a:p>
        </p:txBody>
      </p:sp>
      <p:sp>
        <p:nvSpPr>
          <p:cNvPr id="794655" name="Rectangle 31"/>
          <p:cNvSpPr>
            <a:spLocks noChangeArrowheads="1"/>
          </p:cNvSpPr>
          <p:nvPr/>
        </p:nvSpPr>
        <p:spPr bwMode="auto">
          <a:xfrm>
            <a:off x="2514600" y="3706513"/>
            <a:ext cx="990600" cy="2286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endParaRPr lang="en-US" sz="1000" b="1"/>
          </a:p>
        </p:txBody>
      </p:sp>
      <p:sp>
        <p:nvSpPr>
          <p:cNvPr id="794657" name="Rectangle 33"/>
          <p:cNvSpPr>
            <a:spLocks noChangeArrowheads="1"/>
          </p:cNvSpPr>
          <p:nvPr/>
        </p:nvSpPr>
        <p:spPr bwMode="auto">
          <a:xfrm>
            <a:off x="2514600" y="4128788"/>
            <a:ext cx="990600" cy="2540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75000"/>
              </a:lnSpc>
            </a:pPr>
            <a:r>
              <a:rPr lang="en-US" sz="1100" b="1"/>
              <a:t>Halifirien</a:t>
            </a:r>
          </a:p>
        </p:txBody>
      </p:sp>
      <p:sp>
        <p:nvSpPr>
          <p:cNvPr id="794659" name="Rectangle 35"/>
          <p:cNvSpPr>
            <a:spLocks noChangeArrowheads="1"/>
          </p:cNvSpPr>
          <p:nvPr/>
        </p:nvSpPr>
        <p:spPr bwMode="auto">
          <a:xfrm>
            <a:off x="2514600" y="4355800"/>
            <a:ext cx="990600" cy="2286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endParaRPr lang="en-US" sz="1000" b="1"/>
          </a:p>
        </p:txBody>
      </p:sp>
      <p:sp>
        <p:nvSpPr>
          <p:cNvPr id="794661" name="Rectangle 37"/>
          <p:cNvSpPr>
            <a:spLocks noChangeArrowheads="1"/>
          </p:cNvSpPr>
          <p:nvPr/>
        </p:nvSpPr>
        <p:spPr bwMode="auto">
          <a:xfrm>
            <a:off x="2514600" y="4778075"/>
            <a:ext cx="990600" cy="2540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75000"/>
              </a:lnSpc>
            </a:pPr>
            <a:r>
              <a:rPr lang="en-US" sz="1100" b="1"/>
              <a:t>Rohan</a:t>
            </a:r>
          </a:p>
        </p:txBody>
      </p:sp>
      <p:sp>
        <p:nvSpPr>
          <p:cNvPr id="794663" name="Rectangle 39"/>
          <p:cNvSpPr>
            <a:spLocks noChangeArrowheads="1"/>
          </p:cNvSpPr>
          <p:nvPr/>
        </p:nvSpPr>
        <p:spPr bwMode="auto">
          <a:xfrm>
            <a:off x="2514600" y="5005088"/>
            <a:ext cx="990600" cy="2286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lnSpc>
                <a:spcPct val="85000"/>
              </a:lnSpc>
            </a:pPr>
            <a:endParaRPr lang="en-US" sz="1000" b="1" dirty="0"/>
          </a:p>
        </p:txBody>
      </p:sp>
      <p:sp>
        <p:nvSpPr>
          <p:cNvPr id="794632" name="Oval 8"/>
          <p:cNvSpPr>
            <a:spLocks noChangeArrowheads="1"/>
          </p:cNvSpPr>
          <p:nvPr/>
        </p:nvSpPr>
        <p:spPr bwMode="auto">
          <a:xfrm>
            <a:off x="1385888" y="3130250"/>
            <a:ext cx="74612"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sp>
        <p:nvSpPr>
          <p:cNvPr id="794637" name="Oval 13"/>
          <p:cNvSpPr>
            <a:spLocks noChangeArrowheads="1"/>
          </p:cNvSpPr>
          <p:nvPr/>
        </p:nvSpPr>
        <p:spPr bwMode="auto">
          <a:xfrm>
            <a:off x="1387475" y="3779538"/>
            <a:ext cx="74613" cy="74612"/>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sp>
        <p:nvSpPr>
          <p:cNvPr id="794641" name="Oval 17"/>
          <p:cNvSpPr>
            <a:spLocks noChangeArrowheads="1"/>
          </p:cNvSpPr>
          <p:nvPr/>
        </p:nvSpPr>
        <p:spPr bwMode="auto">
          <a:xfrm>
            <a:off x="1389063" y="4428825"/>
            <a:ext cx="74612"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sp>
        <p:nvSpPr>
          <p:cNvPr id="794645" name="Oval 21"/>
          <p:cNvSpPr>
            <a:spLocks noChangeArrowheads="1"/>
          </p:cNvSpPr>
          <p:nvPr/>
        </p:nvSpPr>
        <p:spPr bwMode="auto">
          <a:xfrm>
            <a:off x="1390650" y="5078113"/>
            <a:ext cx="74613" cy="74612"/>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sp>
        <p:nvSpPr>
          <p:cNvPr id="794652" name="Oval 28"/>
          <p:cNvSpPr>
            <a:spLocks noChangeArrowheads="1"/>
          </p:cNvSpPr>
          <p:nvPr/>
        </p:nvSpPr>
        <p:spPr bwMode="auto">
          <a:xfrm>
            <a:off x="2998788" y="3135013"/>
            <a:ext cx="74612" cy="74612"/>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sp>
        <p:nvSpPr>
          <p:cNvPr id="794656" name="Oval 32"/>
          <p:cNvSpPr>
            <a:spLocks noChangeArrowheads="1"/>
          </p:cNvSpPr>
          <p:nvPr/>
        </p:nvSpPr>
        <p:spPr bwMode="auto">
          <a:xfrm>
            <a:off x="3000375" y="3784300"/>
            <a:ext cx="74613"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sp>
        <p:nvSpPr>
          <p:cNvPr id="794660" name="Oval 36"/>
          <p:cNvSpPr>
            <a:spLocks noChangeArrowheads="1"/>
          </p:cNvSpPr>
          <p:nvPr/>
        </p:nvSpPr>
        <p:spPr bwMode="auto">
          <a:xfrm>
            <a:off x="3001963" y="4433588"/>
            <a:ext cx="74612" cy="74612"/>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sp>
        <p:nvSpPr>
          <p:cNvPr id="794664" name="Oval 40"/>
          <p:cNvSpPr>
            <a:spLocks noChangeArrowheads="1"/>
          </p:cNvSpPr>
          <p:nvPr/>
        </p:nvSpPr>
        <p:spPr bwMode="auto">
          <a:xfrm>
            <a:off x="1397000" y="5727400"/>
            <a:ext cx="74613" cy="74613"/>
          </a:xfrm>
          <a:prstGeom prst="ellipse">
            <a:avLst/>
          </a:prstGeom>
          <a:solidFill>
            <a:srgbClr val="000000"/>
          </a:solidFill>
          <a:ln w="9525">
            <a:noFill/>
            <a:round/>
            <a:headEnd/>
            <a:tailEnd/>
          </a:ln>
          <a:effectLst/>
        </p:spPr>
        <p:txBody>
          <a:bodyPr wrap="none" anchor="ctr">
            <a:prstTxWarp prst="textNoShape">
              <a:avLst/>
            </a:prstTxWarp>
          </a:bodyPr>
          <a:lstStyle/>
          <a:p>
            <a:pPr>
              <a:lnSpc>
                <a:spcPct val="85000"/>
              </a:lnSpc>
            </a:pPr>
            <a:endParaRPr lang="en-US"/>
          </a:p>
        </p:txBody>
      </p:sp>
      <p:cxnSp>
        <p:nvCxnSpPr>
          <p:cNvPr id="794633" name="AutoShape 9"/>
          <p:cNvCxnSpPr>
            <a:cxnSpLocks noChangeShapeType="1"/>
            <a:stCxn id="794632" idx="6"/>
            <a:endCxn id="794634" idx="3"/>
          </p:cNvCxnSpPr>
          <p:nvPr/>
        </p:nvCxnSpPr>
        <p:spPr bwMode="auto">
          <a:xfrm>
            <a:off x="1460500" y="3167557"/>
            <a:ext cx="431800" cy="434181"/>
          </a:xfrm>
          <a:prstGeom prst="bentConnector3">
            <a:avLst>
              <a:gd name="adj1" fmla="val 152941"/>
            </a:avLst>
          </a:prstGeom>
          <a:noFill/>
          <a:ln w="9525">
            <a:solidFill>
              <a:schemeClr val="tx1"/>
            </a:solidFill>
            <a:miter lim="800000"/>
            <a:headEnd/>
            <a:tailEnd type="triangle" w="med" len="med"/>
          </a:ln>
          <a:effectLst/>
        </p:spPr>
      </p:cxnSp>
      <p:cxnSp>
        <p:nvCxnSpPr>
          <p:cNvPr id="794665" name="AutoShape 41"/>
          <p:cNvCxnSpPr>
            <a:cxnSpLocks noChangeShapeType="1"/>
            <a:stCxn id="794637" idx="6"/>
            <a:endCxn id="794638" idx="3"/>
          </p:cNvCxnSpPr>
          <p:nvPr/>
        </p:nvCxnSpPr>
        <p:spPr bwMode="auto">
          <a:xfrm>
            <a:off x="1462088" y="3816844"/>
            <a:ext cx="430212" cy="434181"/>
          </a:xfrm>
          <a:prstGeom prst="bentConnector3">
            <a:avLst>
              <a:gd name="adj1" fmla="val 153137"/>
            </a:avLst>
          </a:prstGeom>
          <a:noFill/>
          <a:ln w="9525">
            <a:solidFill>
              <a:schemeClr val="tx1"/>
            </a:solidFill>
            <a:miter lim="800000"/>
            <a:headEnd/>
            <a:tailEnd type="triangle" w="med" len="med"/>
          </a:ln>
          <a:effectLst/>
        </p:spPr>
      </p:cxnSp>
      <p:cxnSp>
        <p:nvCxnSpPr>
          <p:cNvPr id="794666" name="AutoShape 42"/>
          <p:cNvCxnSpPr>
            <a:cxnSpLocks noChangeShapeType="1"/>
            <a:stCxn id="794641" idx="6"/>
            <a:endCxn id="794642" idx="3"/>
          </p:cNvCxnSpPr>
          <p:nvPr/>
        </p:nvCxnSpPr>
        <p:spPr bwMode="auto">
          <a:xfrm>
            <a:off x="1463675" y="4466132"/>
            <a:ext cx="428625" cy="434181"/>
          </a:xfrm>
          <a:prstGeom prst="bentConnector3">
            <a:avLst>
              <a:gd name="adj1" fmla="val 153333"/>
            </a:avLst>
          </a:prstGeom>
          <a:noFill/>
          <a:ln w="9525">
            <a:solidFill>
              <a:schemeClr val="tx1"/>
            </a:solidFill>
            <a:miter lim="800000"/>
            <a:headEnd/>
            <a:tailEnd type="triangle" w="med" len="med"/>
          </a:ln>
          <a:effectLst/>
        </p:spPr>
      </p:cxnSp>
      <p:cxnSp>
        <p:nvCxnSpPr>
          <p:cNvPr id="794667" name="AutoShape 43"/>
          <p:cNvCxnSpPr>
            <a:cxnSpLocks noChangeShapeType="1"/>
            <a:stCxn id="794645" idx="6"/>
            <a:endCxn id="794646" idx="3"/>
          </p:cNvCxnSpPr>
          <p:nvPr/>
        </p:nvCxnSpPr>
        <p:spPr bwMode="auto">
          <a:xfrm>
            <a:off x="1465263" y="5115419"/>
            <a:ext cx="427037" cy="434181"/>
          </a:xfrm>
          <a:prstGeom prst="bentConnector3">
            <a:avLst>
              <a:gd name="adj1" fmla="val 153532"/>
            </a:avLst>
          </a:prstGeom>
          <a:noFill/>
          <a:ln w="9525">
            <a:solidFill>
              <a:schemeClr val="tx1"/>
            </a:solidFill>
            <a:miter lim="800000"/>
            <a:headEnd/>
            <a:tailEnd type="triangle" w="med" len="med"/>
          </a:ln>
          <a:effectLst/>
        </p:spPr>
      </p:cxnSp>
      <p:cxnSp>
        <p:nvCxnSpPr>
          <p:cNvPr id="794668" name="AutoShape 44"/>
          <p:cNvCxnSpPr>
            <a:cxnSpLocks noChangeShapeType="1"/>
            <a:stCxn id="794664" idx="6"/>
            <a:endCxn id="794649" idx="1"/>
          </p:cNvCxnSpPr>
          <p:nvPr/>
        </p:nvCxnSpPr>
        <p:spPr bwMode="auto">
          <a:xfrm flipV="1">
            <a:off x="1471613" y="2957213"/>
            <a:ext cx="1042987" cy="2807494"/>
          </a:xfrm>
          <a:prstGeom prst="bentConnector3">
            <a:avLst>
              <a:gd name="adj1" fmla="val 80152"/>
            </a:avLst>
          </a:prstGeom>
          <a:noFill/>
          <a:ln w="9525">
            <a:solidFill>
              <a:schemeClr val="tx1"/>
            </a:solidFill>
            <a:miter lim="800000"/>
            <a:headEnd/>
            <a:tailEnd type="triangle" w="med" len="med"/>
          </a:ln>
          <a:effectLst/>
        </p:spPr>
      </p:cxnSp>
      <p:cxnSp>
        <p:nvCxnSpPr>
          <p:cNvPr id="794669" name="AutoShape 45"/>
          <p:cNvCxnSpPr>
            <a:cxnSpLocks noChangeShapeType="1"/>
            <a:stCxn id="794652" idx="6"/>
            <a:endCxn id="794653" idx="3"/>
          </p:cNvCxnSpPr>
          <p:nvPr/>
        </p:nvCxnSpPr>
        <p:spPr bwMode="auto">
          <a:xfrm>
            <a:off x="3073400" y="3172319"/>
            <a:ext cx="431800" cy="434181"/>
          </a:xfrm>
          <a:prstGeom prst="bentConnector3">
            <a:avLst>
              <a:gd name="adj1" fmla="val 152941"/>
            </a:avLst>
          </a:prstGeom>
          <a:noFill/>
          <a:ln w="9525">
            <a:solidFill>
              <a:schemeClr val="tx1"/>
            </a:solidFill>
            <a:miter lim="800000"/>
            <a:headEnd/>
            <a:tailEnd type="triangle" w="med" len="med"/>
          </a:ln>
          <a:effectLst/>
        </p:spPr>
      </p:cxnSp>
      <p:cxnSp>
        <p:nvCxnSpPr>
          <p:cNvPr id="794670" name="AutoShape 46"/>
          <p:cNvCxnSpPr>
            <a:cxnSpLocks noChangeShapeType="1"/>
            <a:stCxn id="794656" idx="6"/>
            <a:endCxn id="794657" idx="3"/>
          </p:cNvCxnSpPr>
          <p:nvPr/>
        </p:nvCxnSpPr>
        <p:spPr bwMode="auto">
          <a:xfrm>
            <a:off x="3074988" y="3821607"/>
            <a:ext cx="430212" cy="434181"/>
          </a:xfrm>
          <a:prstGeom prst="bentConnector3">
            <a:avLst>
              <a:gd name="adj1" fmla="val 153137"/>
            </a:avLst>
          </a:prstGeom>
          <a:noFill/>
          <a:ln w="9525">
            <a:solidFill>
              <a:schemeClr val="tx1"/>
            </a:solidFill>
            <a:miter lim="800000"/>
            <a:headEnd/>
            <a:tailEnd type="triangle" w="med" len="med"/>
          </a:ln>
          <a:effectLst/>
        </p:spPr>
      </p:cxnSp>
      <p:cxnSp>
        <p:nvCxnSpPr>
          <p:cNvPr id="794671" name="AutoShape 47"/>
          <p:cNvCxnSpPr>
            <a:cxnSpLocks noChangeShapeType="1"/>
            <a:stCxn id="794660" idx="6"/>
            <a:endCxn id="794661" idx="3"/>
          </p:cNvCxnSpPr>
          <p:nvPr/>
        </p:nvCxnSpPr>
        <p:spPr bwMode="auto">
          <a:xfrm>
            <a:off x="3076575" y="4470894"/>
            <a:ext cx="428625" cy="434181"/>
          </a:xfrm>
          <a:prstGeom prst="bentConnector3">
            <a:avLst>
              <a:gd name="adj1" fmla="val 153333"/>
            </a:avLst>
          </a:prstGeom>
          <a:noFill/>
          <a:ln w="9525">
            <a:solidFill>
              <a:schemeClr val="tx1"/>
            </a:solidFill>
            <a:miter lim="800000"/>
            <a:headEnd/>
            <a:tailEnd type="triangle" w="med" len="med"/>
          </a:ln>
          <a:effectLst/>
        </p:spPr>
      </p:cxnSp>
      <p:sp>
        <p:nvSpPr>
          <p:cNvPr id="794672" name="Text Box 48"/>
          <p:cNvSpPr txBox="1">
            <a:spLocks noChangeArrowheads="1"/>
          </p:cNvSpPr>
          <p:nvPr/>
        </p:nvSpPr>
        <p:spPr bwMode="auto">
          <a:xfrm>
            <a:off x="393700" y="2032000"/>
            <a:ext cx="3721100" cy="623248"/>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000" b="0" dirty="0">
                <a:latin typeface="Times New Roman"/>
                <a:cs typeface="Times New Roman"/>
              </a:rPr>
              <a:t>You can then initialize a chain of</a:t>
            </a:r>
            <a:r>
              <a:rPr lang="en-US" sz="2000" b="0" dirty="0" smtClean="0">
                <a:latin typeface="Times New Roman"/>
                <a:cs typeface="Times New Roman"/>
              </a:rPr>
              <a:t> </a:t>
            </a:r>
            <a:r>
              <a:rPr lang="en-US" sz="1600" dirty="0" smtClean="0">
                <a:latin typeface="Courier New"/>
                <a:cs typeface="Courier New"/>
              </a:rPr>
              <a:t>Tower</a:t>
            </a:r>
            <a:r>
              <a:rPr lang="en-US" sz="2000" b="0" dirty="0" smtClean="0">
                <a:latin typeface="Times New Roman"/>
                <a:cs typeface="Times New Roman"/>
              </a:rPr>
              <a:t> structures, </a:t>
            </a:r>
            <a:r>
              <a:rPr lang="en-US" sz="2000" b="0" dirty="0">
                <a:latin typeface="Times New Roman"/>
                <a:cs typeface="Times New Roman"/>
              </a:rPr>
              <a:t>like this:</a:t>
            </a:r>
          </a:p>
        </p:txBody>
      </p:sp>
      <p:sp>
        <p:nvSpPr>
          <p:cNvPr id="794673" name="Text Box 49"/>
          <p:cNvSpPr txBox="1">
            <a:spLocks noChangeArrowheads="1"/>
          </p:cNvSpPr>
          <p:nvPr/>
        </p:nvSpPr>
        <p:spPr bwMode="auto">
          <a:xfrm>
            <a:off x="387350" y="6070600"/>
            <a:ext cx="3727450" cy="623248"/>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000" b="0" dirty="0">
                <a:latin typeface="Times New Roman"/>
                <a:cs typeface="Times New Roman"/>
              </a:rPr>
              <a:t>Calling </a:t>
            </a:r>
            <a:r>
              <a:rPr lang="en-US" sz="1600" dirty="0">
                <a:latin typeface="Courier New"/>
                <a:cs typeface="Courier New"/>
              </a:rPr>
              <a:t>signal</a:t>
            </a:r>
            <a:r>
              <a:rPr lang="en-US" sz="2000" b="0" dirty="0">
                <a:latin typeface="Times New Roman"/>
                <a:cs typeface="Times New Roman"/>
              </a:rPr>
              <a:t> on the first tower sends a message down the chain.</a:t>
            </a:r>
          </a:p>
        </p:txBody>
      </p:sp>
      <p:cxnSp>
        <p:nvCxnSpPr>
          <p:cNvPr id="62" name="Straight Connector 61"/>
          <p:cNvCxnSpPr/>
          <p:nvPr/>
        </p:nvCxnSpPr>
        <p:spPr bwMode="auto">
          <a:xfrm flipV="1">
            <a:off x="2514600" y="5005010"/>
            <a:ext cx="990600" cy="2286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9467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946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946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9463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946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946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7946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9464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7946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79464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9464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79464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79465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9465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79465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499"/>
                                          </p:stCondLst>
                                        </p:cTn>
                                        <p:tgtEl>
                                          <p:spTgt spid="79465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79465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499"/>
                                          </p:stCondLst>
                                        </p:cTn>
                                        <p:tgtEl>
                                          <p:spTgt spid="79466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499"/>
                                          </p:stCondLst>
                                        </p:cTn>
                                        <p:tgtEl>
                                          <p:spTgt spid="79466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499"/>
                                          </p:stCondLst>
                                        </p:cTn>
                                        <p:tgtEl>
                                          <p:spTgt spid="7946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499"/>
                                          </p:stCondLst>
                                        </p:cTn>
                                        <p:tgtEl>
                                          <p:spTgt spid="79463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499"/>
                                          </p:stCondLst>
                                        </p:cTn>
                                        <p:tgtEl>
                                          <p:spTgt spid="79464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7946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499"/>
                                          </p:stCondLst>
                                        </p:cTn>
                                        <p:tgtEl>
                                          <p:spTgt spid="79465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499"/>
                                          </p:stCondLst>
                                        </p:cTn>
                                        <p:tgtEl>
                                          <p:spTgt spid="79465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499"/>
                                          </p:stCondLst>
                                        </p:cTn>
                                        <p:tgtEl>
                                          <p:spTgt spid="79466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499"/>
                                          </p:stCondLst>
                                        </p:cTn>
                                        <p:tgtEl>
                                          <p:spTgt spid="79466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499"/>
                                          </p:stCondLst>
                                        </p:cTn>
                                        <p:tgtEl>
                                          <p:spTgt spid="79463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499"/>
                                          </p:stCondLst>
                                        </p:cTn>
                                        <p:tgtEl>
                                          <p:spTgt spid="794665"/>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499"/>
                                          </p:stCondLst>
                                        </p:cTn>
                                        <p:tgtEl>
                                          <p:spTgt spid="794666"/>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499"/>
                                          </p:stCondLst>
                                        </p:cTn>
                                        <p:tgtEl>
                                          <p:spTgt spid="794667"/>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499"/>
                                          </p:stCondLst>
                                        </p:cTn>
                                        <p:tgtEl>
                                          <p:spTgt spid="794668"/>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499"/>
                                          </p:stCondLst>
                                        </p:cTn>
                                        <p:tgtEl>
                                          <p:spTgt spid="794669"/>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499"/>
                                          </p:stCondLst>
                                        </p:cTn>
                                        <p:tgtEl>
                                          <p:spTgt spid="794670"/>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499"/>
                                          </p:stCondLst>
                                        </p:cTn>
                                        <p:tgtEl>
                                          <p:spTgt spid="794671"/>
                                        </p:tgtEl>
                                        <p:attrNameLst>
                                          <p:attrName>style.visibility</p:attrName>
                                        </p:attrNameLst>
                                      </p:cBhvr>
                                      <p:to>
                                        <p:strVal val="visible"/>
                                      </p:to>
                                    </p:set>
                                  </p:childTnLst>
                                </p:cTn>
                              </p:par>
                            </p:childTnLst>
                          </p:cTn>
                        </p:par>
                        <p:par>
                          <p:cTn id="75" fill="hold">
                            <p:stCondLst>
                              <p:cond delay="500"/>
                            </p:stCondLst>
                            <p:childTnLst>
                              <p:par>
                                <p:cTn id="76" presetID="1" presetClass="entr" presetSubtype="0" fill="hold" nodeType="afterEffect">
                                  <p:stCondLst>
                                    <p:cond delay="0"/>
                                  </p:stCondLst>
                                  <p:childTnLst>
                                    <p:set>
                                      <p:cBhvr>
                                        <p:cTn id="77" dur="1" fill="hold">
                                          <p:stCondLst>
                                            <p:cond delay="0"/>
                                          </p:stCondLst>
                                        </p:cTn>
                                        <p:tgtEl>
                                          <p:spTgt spid="62"/>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499"/>
                                          </p:stCondLst>
                                        </p:cTn>
                                        <p:tgtEl>
                                          <p:spTgt spid="794673">
                                            <p:txEl>
                                              <p:pRg st="0" end="0"/>
                                            </p:txEl>
                                          </p:spTgt>
                                        </p:tgtEl>
                                        <p:attrNameLst>
                                          <p:attrName>style.visibility</p:attrName>
                                        </p:attrNameLst>
                                      </p:cBhvr>
                                      <p:to>
                                        <p:strVal val="visible"/>
                                      </p:to>
                                    </p:set>
                                  </p:childTnLst>
                                </p:cTn>
                              </p:par>
                            </p:childTnLst>
                          </p:cTn>
                        </p:par>
                        <p:par>
                          <p:cTn id="82" fill="hold">
                            <p:stCondLst>
                              <p:cond delay="500"/>
                            </p:stCondLst>
                            <p:childTnLst>
                              <p:par>
                                <p:cTn id="83" presetID="3" presetClass="emph" presetSubtype="2" fill="hold" grpId="1" nodeType="afterEffect">
                                  <p:stCondLst>
                                    <p:cond delay="0"/>
                                  </p:stCondLst>
                                  <p:childTnLst>
                                    <p:animClr clrSpc="rgb" dir="cw">
                                      <p:cBhvr override="childStyle">
                                        <p:cTn id="84" dur="100" fill="hold"/>
                                        <p:tgtEl>
                                          <p:spTgt spid="794629">
                                            <p:txEl>
                                              <p:charRg st="4294967295" end="4294967295"/>
                                            </p:txEl>
                                          </p:spTgt>
                                        </p:tgtEl>
                                        <p:attrNameLst>
                                          <p:attrName>style.color</p:attrName>
                                        </p:attrNameLst>
                                      </p:cBhvr>
                                      <p:to>
                                        <a:srgbClr val="FF0000"/>
                                      </p:to>
                                    </p:animClr>
                                  </p:childTnLst>
                                </p:cTn>
                              </p:par>
                            </p:childTnLst>
                          </p:cTn>
                        </p:par>
                        <p:par>
                          <p:cTn id="85" fill="hold">
                            <p:stCondLst>
                              <p:cond delay="600"/>
                            </p:stCondLst>
                            <p:childTnLst>
                              <p:par>
                                <p:cTn id="86" presetID="1" presetClass="emph" presetSubtype="2" fill="hold" nodeType="afterEffect">
                                  <p:stCondLst>
                                    <p:cond delay="0"/>
                                  </p:stCondLst>
                                  <p:childTnLst>
                                    <p:animClr clrSpc="rgb" dir="cw">
                                      <p:cBhvr>
                                        <p:cTn id="87" dur="100" fill="hold"/>
                                        <p:tgtEl>
                                          <p:spTgt spid="794632"/>
                                        </p:tgtEl>
                                        <p:attrNameLst>
                                          <p:attrName>fillcolor</p:attrName>
                                        </p:attrNameLst>
                                      </p:cBhvr>
                                      <p:to>
                                        <a:srgbClr val="FF0000"/>
                                      </p:to>
                                    </p:animClr>
                                    <p:set>
                                      <p:cBhvr>
                                        <p:cTn id="88" dur="100" fill="hold"/>
                                        <p:tgtEl>
                                          <p:spTgt spid="794632"/>
                                        </p:tgtEl>
                                        <p:attrNameLst>
                                          <p:attrName>fill.type</p:attrName>
                                        </p:attrNameLst>
                                      </p:cBhvr>
                                      <p:to>
                                        <p:strVal val="solid"/>
                                      </p:to>
                                    </p:set>
                                    <p:set>
                                      <p:cBhvr>
                                        <p:cTn id="89" dur="100" fill="hold"/>
                                        <p:tgtEl>
                                          <p:spTgt spid="794632"/>
                                        </p:tgtEl>
                                        <p:attrNameLst>
                                          <p:attrName>fill.on</p:attrName>
                                        </p:attrNameLst>
                                      </p:cBhvr>
                                      <p:to>
                                        <p:strVal val="true"/>
                                      </p:to>
                                    </p:set>
                                  </p:childTnLst>
                                </p:cTn>
                              </p:par>
                              <p:par>
                                <p:cTn id="90" presetID="7" presetClass="emph" presetSubtype="2" fill="hold" nodeType="withEffect">
                                  <p:stCondLst>
                                    <p:cond delay="0"/>
                                  </p:stCondLst>
                                  <p:childTnLst>
                                    <p:animClr clrSpc="rgb" dir="cw">
                                      <p:cBhvr>
                                        <p:cTn id="91" dur="100" fill="hold"/>
                                        <p:tgtEl>
                                          <p:spTgt spid="794633"/>
                                        </p:tgtEl>
                                        <p:attrNameLst>
                                          <p:attrName>stroke.color</p:attrName>
                                        </p:attrNameLst>
                                      </p:cBhvr>
                                      <p:to>
                                        <a:srgbClr val="FF0000"/>
                                      </p:to>
                                    </p:animClr>
                                    <p:set>
                                      <p:cBhvr>
                                        <p:cTn id="92" dur="100" fill="hold"/>
                                        <p:tgtEl>
                                          <p:spTgt spid="794633"/>
                                        </p:tgtEl>
                                        <p:attrNameLst>
                                          <p:attrName>stroke.on</p:attrName>
                                        </p:attrNameLst>
                                      </p:cBhvr>
                                      <p:to>
                                        <p:strVal val="true"/>
                                      </p:to>
                                    </p:set>
                                  </p:childTnLst>
                                </p:cTn>
                              </p:par>
                            </p:childTnLst>
                          </p:cTn>
                        </p:par>
                        <p:par>
                          <p:cTn id="93" fill="hold">
                            <p:stCondLst>
                              <p:cond delay="700"/>
                            </p:stCondLst>
                            <p:childTnLst>
                              <p:par>
                                <p:cTn id="94" presetID="3" presetClass="emph" presetSubtype="2" fill="hold" grpId="1" nodeType="afterEffect">
                                  <p:stCondLst>
                                    <p:cond delay="300"/>
                                  </p:stCondLst>
                                  <p:childTnLst>
                                    <p:animClr clrSpc="rgb" dir="cw">
                                      <p:cBhvr override="childStyle">
                                        <p:cTn id="95" dur="100" fill="hold"/>
                                        <p:tgtEl>
                                          <p:spTgt spid="794634">
                                            <p:txEl>
                                              <p:charRg st="4294967295" end="4294967295"/>
                                            </p:txEl>
                                          </p:spTgt>
                                        </p:tgtEl>
                                        <p:attrNameLst>
                                          <p:attrName>style.color</p:attrName>
                                        </p:attrNameLst>
                                      </p:cBhvr>
                                      <p:to>
                                        <a:srgbClr val="FF0000"/>
                                      </p:to>
                                    </p:animClr>
                                  </p:childTnLst>
                                </p:cTn>
                              </p:par>
                            </p:childTnLst>
                          </p:cTn>
                        </p:par>
                        <p:par>
                          <p:cTn id="96" fill="hold">
                            <p:stCondLst>
                              <p:cond delay="1100"/>
                            </p:stCondLst>
                            <p:childTnLst>
                              <p:par>
                                <p:cTn id="97" presetID="1" presetClass="emph" presetSubtype="2" fill="hold" nodeType="afterEffect">
                                  <p:stCondLst>
                                    <p:cond delay="0"/>
                                  </p:stCondLst>
                                  <p:childTnLst>
                                    <p:animClr clrSpc="rgb" dir="cw">
                                      <p:cBhvr>
                                        <p:cTn id="98" dur="100" fill="hold"/>
                                        <p:tgtEl>
                                          <p:spTgt spid="794632"/>
                                        </p:tgtEl>
                                        <p:attrNameLst>
                                          <p:attrName>fillcolor</p:attrName>
                                        </p:attrNameLst>
                                      </p:cBhvr>
                                      <p:to>
                                        <a:schemeClr val="tx1"/>
                                      </p:to>
                                    </p:animClr>
                                    <p:set>
                                      <p:cBhvr>
                                        <p:cTn id="99" dur="100" fill="hold"/>
                                        <p:tgtEl>
                                          <p:spTgt spid="794632"/>
                                        </p:tgtEl>
                                        <p:attrNameLst>
                                          <p:attrName>fill.type</p:attrName>
                                        </p:attrNameLst>
                                      </p:cBhvr>
                                      <p:to>
                                        <p:strVal val="solid"/>
                                      </p:to>
                                    </p:set>
                                    <p:set>
                                      <p:cBhvr>
                                        <p:cTn id="100" dur="100" fill="hold"/>
                                        <p:tgtEl>
                                          <p:spTgt spid="794632"/>
                                        </p:tgtEl>
                                        <p:attrNameLst>
                                          <p:attrName>fill.on</p:attrName>
                                        </p:attrNameLst>
                                      </p:cBhvr>
                                      <p:to>
                                        <p:strVal val="true"/>
                                      </p:to>
                                    </p:set>
                                  </p:childTnLst>
                                </p:cTn>
                              </p:par>
                              <p:par>
                                <p:cTn id="101" presetID="7" presetClass="emph" presetSubtype="2" fill="hold" nodeType="withEffect">
                                  <p:stCondLst>
                                    <p:cond delay="0"/>
                                  </p:stCondLst>
                                  <p:childTnLst>
                                    <p:animClr clrSpc="rgb" dir="cw">
                                      <p:cBhvr>
                                        <p:cTn id="102" dur="100" fill="hold"/>
                                        <p:tgtEl>
                                          <p:spTgt spid="794633"/>
                                        </p:tgtEl>
                                        <p:attrNameLst>
                                          <p:attrName>stroke.color</p:attrName>
                                        </p:attrNameLst>
                                      </p:cBhvr>
                                      <p:to>
                                        <a:schemeClr val="tx1"/>
                                      </p:to>
                                    </p:animClr>
                                    <p:set>
                                      <p:cBhvr>
                                        <p:cTn id="103" dur="100" fill="hold"/>
                                        <p:tgtEl>
                                          <p:spTgt spid="794633"/>
                                        </p:tgtEl>
                                        <p:attrNameLst>
                                          <p:attrName>stroke.on</p:attrName>
                                        </p:attrNameLst>
                                      </p:cBhvr>
                                      <p:to>
                                        <p:strVal val="true"/>
                                      </p:to>
                                    </p:set>
                                  </p:childTnLst>
                                </p:cTn>
                              </p:par>
                              <p:par>
                                <p:cTn id="104" presetID="1" presetClass="emph" presetSubtype="2" fill="hold" nodeType="withEffect">
                                  <p:stCondLst>
                                    <p:cond delay="0"/>
                                  </p:stCondLst>
                                  <p:childTnLst>
                                    <p:animClr clrSpc="rgb" dir="cw">
                                      <p:cBhvr>
                                        <p:cTn id="105" dur="100" fill="hold"/>
                                        <p:tgtEl>
                                          <p:spTgt spid="794637"/>
                                        </p:tgtEl>
                                        <p:attrNameLst>
                                          <p:attrName>fillcolor</p:attrName>
                                        </p:attrNameLst>
                                      </p:cBhvr>
                                      <p:to>
                                        <a:srgbClr val="FF0000"/>
                                      </p:to>
                                    </p:animClr>
                                    <p:set>
                                      <p:cBhvr>
                                        <p:cTn id="106" dur="100" fill="hold"/>
                                        <p:tgtEl>
                                          <p:spTgt spid="794637"/>
                                        </p:tgtEl>
                                        <p:attrNameLst>
                                          <p:attrName>fill.type</p:attrName>
                                        </p:attrNameLst>
                                      </p:cBhvr>
                                      <p:to>
                                        <p:strVal val="solid"/>
                                      </p:to>
                                    </p:set>
                                    <p:set>
                                      <p:cBhvr>
                                        <p:cTn id="107" dur="100" fill="hold"/>
                                        <p:tgtEl>
                                          <p:spTgt spid="794637"/>
                                        </p:tgtEl>
                                        <p:attrNameLst>
                                          <p:attrName>fill.on</p:attrName>
                                        </p:attrNameLst>
                                      </p:cBhvr>
                                      <p:to>
                                        <p:strVal val="true"/>
                                      </p:to>
                                    </p:set>
                                  </p:childTnLst>
                                </p:cTn>
                              </p:par>
                              <p:par>
                                <p:cTn id="108" presetID="7" presetClass="emph" presetSubtype="2" fill="hold" nodeType="withEffect">
                                  <p:stCondLst>
                                    <p:cond delay="0"/>
                                  </p:stCondLst>
                                  <p:childTnLst>
                                    <p:animClr clrSpc="rgb" dir="cw">
                                      <p:cBhvr>
                                        <p:cTn id="109" dur="100" fill="hold"/>
                                        <p:tgtEl>
                                          <p:spTgt spid="794665"/>
                                        </p:tgtEl>
                                        <p:attrNameLst>
                                          <p:attrName>stroke.color</p:attrName>
                                        </p:attrNameLst>
                                      </p:cBhvr>
                                      <p:to>
                                        <a:srgbClr val="FF0000"/>
                                      </p:to>
                                    </p:animClr>
                                    <p:set>
                                      <p:cBhvr>
                                        <p:cTn id="110" dur="100" fill="hold"/>
                                        <p:tgtEl>
                                          <p:spTgt spid="794665"/>
                                        </p:tgtEl>
                                        <p:attrNameLst>
                                          <p:attrName>stroke.on</p:attrName>
                                        </p:attrNameLst>
                                      </p:cBhvr>
                                      <p:to>
                                        <p:strVal val="true"/>
                                      </p:to>
                                    </p:set>
                                  </p:childTnLst>
                                </p:cTn>
                              </p:par>
                            </p:childTnLst>
                          </p:cTn>
                        </p:par>
                        <p:par>
                          <p:cTn id="111" fill="hold">
                            <p:stCondLst>
                              <p:cond delay="1200"/>
                            </p:stCondLst>
                            <p:childTnLst>
                              <p:par>
                                <p:cTn id="112" presetID="3" presetClass="emph" presetSubtype="2" fill="hold" grpId="1" nodeType="afterEffect">
                                  <p:stCondLst>
                                    <p:cond delay="300"/>
                                  </p:stCondLst>
                                  <p:childTnLst>
                                    <p:animClr clrSpc="rgb" dir="cw">
                                      <p:cBhvr override="childStyle">
                                        <p:cTn id="113" dur="100" fill="hold"/>
                                        <p:tgtEl>
                                          <p:spTgt spid="794638">
                                            <p:txEl>
                                              <p:charRg st="4294967295" end="4294967295"/>
                                            </p:txEl>
                                          </p:spTgt>
                                        </p:tgtEl>
                                        <p:attrNameLst>
                                          <p:attrName>style.color</p:attrName>
                                        </p:attrNameLst>
                                      </p:cBhvr>
                                      <p:to>
                                        <a:srgbClr val="FF0000"/>
                                      </p:to>
                                    </p:animClr>
                                  </p:childTnLst>
                                </p:cTn>
                              </p:par>
                            </p:childTnLst>
                          </p:cTn>
                        </p:par>
                        <p:par>
                          <p:cTn id="114" fill="hold">
                            <p:stCondLst>
                              <p:cond delay="1600"/>
                            </p:stCondLst>
                            <p:childTnLst>
                              <p:par>
                                <p:cTn id="115" presetID="1" presetClass="emph" presetSubtype="2" fill="hold" nodeType="afterEffect">
                                  <p:stCondLst>
                                    <p:cond delay="0"/>
                                  </p:stCondLst>
                                  <p:childTnLst>
                                    <p:animClr clrSpc="rgb" dir="cw">
                                      <p:cBhvr>
                                        <p:cTn id="116" dur="100" fill="hold"/>
                                        <p:tgtEl>
                                          <p:spTgt spid="794637"/>
                                        </p:tgtEl>
                                        <p:attrNameLst>
                                          <p:attrName>fillcolor</p:attrName>
                                        </p:attrNameLst>
                                      </p:cBhvr>
                                      <p:to>
                                        <a:schemeClr val="tx1"/>
                                      </p:to>
                                    </p:animClr>
                                    <p:set>
                                      <p:cBhvr>
                                        <p:cTn id="117" dur="100" fill="hold"/>
                                        <p:tgtEl>
                                          <p:spTgt spid="794637"/>
                                        </p:tgtEl>
                                        <p:attrNameLst>
                                          <p:attrName>fill.type</p:attrName>
                                        </p:attrNameLst>
                                      </p:cBhvr>
                                      <p:to>
                                        <p:strVal val="solid"/>
                                      </p:to>
                                    </p:set>
                                    <p:set>
                                      <p:cBhvr>
                                        <p:cTn id="118" dur="100" fill="hold"/>
                                        <p:tgtEl>
                                          <p:spTgt spid="794637"/>
                                        </p:tgtEl>
                                        <p:attrNameLst>
                                          <p:attrName>fill.on</p:attrName>
                                        </p:attrNameLst>
                                      </p:cBhvr>
                                      <p:to>
                                        <p:strVal val="true"/>
                                      </p:to>
                                    </p:set>
                                  </p:childTnLst>
                                </p:cTn>
                              </p:par>
                              <p:par>
                                <p:cTn id="119" presetID="7" presetClass="emph" presetSubtype="2" fill="hold" nodeType="withEffect">
                                  <p:stCondLst>
                                    <p:cond delay="0"/>
                                  </p:stCondLst>
                                  <p:childTnLst>
                                    <p:animClr clrSpc="rgb" dir="cw">
                                      <p:cBhvr>
                                        <p:cTn id="120" dur="100" fill="hold"/>
                                        <p:tgtEl>
                                          <p:spTgt spid="794665"/>
                                        </p:tgtEl>
                                        <p:attrNameLst>
                                          <p:attrName>stroke.color</p:attrName>
                                        </p:attrNameLst>
                                      </p:cBhvr>
                                      <p:to>
                                        <a:schemeClr val="tx1"/>
                                      </p:to>
                                    </p:animClr>
                                    <p:set>
                                      <p:cBhvr>
                                        <p:cTn id="121" dur="100" fill="hold"/>
                                        <p:tgtEl>
                                          <p:spTgt spid="794665"/>
                                        </p:tgtEl>
                                        <p:attrNameLst>
                                          <p:attrName>stroke.on</p:attrName>
                                        </p:attrNameLst>
                                      </p:cBhvr>
                                      <p:to>
                                        <p:strVal val="true"/>
                                      </p:to>
                                    </p:set>
                                  </p:childTnLst>
                                </p:cTn>
                              </p:par>
                              <p:par>
                                <p:cTn id="122" presetID="1" presetClass="emph" presetSubtype="2" fill="hold" nodeType="withEffect">
                                  <p:stCondLst>
                                    <p:cond delay="0"/>
                                  </p:stCondLst>
                                  <p:childTnLst>
                                    <p:animClr clrSpc="rgb" dir="cw">
                                      <p:cBhvr>
                                        <p:cTn id="123" dur="100" fill="hold"/>
                                        <p:tgtEl>
                                          <p:spTgt spid="794641"/>
                                        </p:tgtEl>
                                        <p:attrNameLst>
                                          <p:attrName>fillcolor</p:attrName>
                                        </p:attrNameLst>
                                      </p:cBhvr>
                                      <p:to>
                                        <a:srgbClr val="FF0000"/>
                                      </p:to>
                                    </p:animClr>
                                    <p:set>
                                      <p:cBhvr>
                                        <p:cTn id="124" dur="100" fill="hold"/>
                                        <p:tgtEl>
                                          <p:spTgt spid="794641"/>
                                        </p:tgtEl>
                                        <p:attrNameLst>
                                          <p:attrName>fill.type</p:attrName>
                                        </p:attrNameLst>
                                      </p:cBhvr>
                                      <p:to>
                                        <p:strVal val="solid"/>
                                      </p:to>
                                    </p:set>
                                    <p:set>
                                      <p:cBhvr>
                                        <p:cTn id="125" dur="100" fill="hold"/>
                                        <p:tgtEl>
                                          <p:spTgt spid="794641"/>
                                        </p:tgtEl>
                                        <p:attrNameLst>
                                          <p:attrName>fill.on</p:attrName>
                                        </p:attrNameLst>
                                      </p:cBhvr>
                                      <p:to>
                                        <p:strVal val="true"/>
                                      </p:to>
                                    </p:set>
                                  </p:childTnLst>
                                </p:cTn>
                              </p:par>
                              <p:par>
                                <p:cTn id="126" presetID="7" presetClass="emph" presetSubtype="2" fill="hold" nodeType="withEffect">
                                  <p:stCondLst>
                                    <p:cond delay="0"/>
                                  </p:stCondLst>
                                  <p:childTnLst>
                                    <p:animClr clrSpc="rgb" dir="cw">
                                      <p:cBhvr>
                                        <p:cTn id="127" dur="100" fill="hold"/>
                                        <p:tgtEl>
                                          <p:spTgt spid="794666"/>
                                        </p:tgtEl>
                                        <p:attrNameLst>
                                          <p:attrName>stroke.color</p:attrName>
                                        </p:attrNameLst>
                                      </p:cBhvr>
                                      <p:to>
                                        <a:srgbClr val="FF0000"/>
                                      </p:to>
                                    </p:animClr>
                                    <p:set>
                                      <p:cBhvr>
                                        <p:cTn id="128" dur="100" fill="hold"/>
                                        <p:tgtEl>
                                          <p:spTgt spid="794666"/>
                                        </p:tgtEl>
                                        <p:attrNameLst>
                                          <p:attrName>stroke.on</p:attrName>
                                        </p:attrNameLst>
                                      </p:cBhvr>
                                      <p:to>
                                        <p:strVal val="true"/>
                                      </p:to>
                                    </p:set>
                                  </p:childTnLst>
                                </p:cTn>
                              </p:par>
                            </p:childTnLst>
                          </p:cTn>
                        </p:par>
                        <p:par>
                          <p:cTn id="129" fill="hold">
                            <p:stCondLst>
                              <p:cond delay="1700"/>
                            </p:stCondLst>
                            <p:childTnLst>
                              <p:par>
                                <p:cTn id="130" presetID="3" presetClass="emph" presetSubtype="2" fill="hold" grpId="1" nodeType="afterEffect">
                                  <p:stCondLst>
                                    <p:cond delay="300"/>
                                  </p:stCondLst>
                                  <p:childTnLst>
                                    <p:animClr clrSpc="rgb" dir="cw">
                                      <p:cBhvr override="childStyle">
                                        <p:cTn id="131" dur="100" fill="hold"/>
                                        <p:tgtEl>
                                          <p:spTgt spid="794642">
                                            <p:txEl>
                                              <p:charRg st="4294967295" end="4294967295"/>
                                            </p:txEl>
                                          </p:spTgt>
                                        </p:tgtEl>
                                        <p:attrNameLst>
                                          <p:attrName>style.color</p:attrName>
                                        </p:attrNameLst>
                                      </p:cBhvr>
                                      <p:to>
                                        <a:srgbClr val="FF0000"/>
                                      </p:to>
                                    </p:animClr>
                                  </p:childTnLst>
                                </p:cTn>
                              </p:par>
                            </p:childTnLst>
                          </p:cTn>
                        </p:par>
                        <p:par>
                          <p:cTn id="132" fill="hold">
                            <p:stCondLst>
                              <p:cond delay="2100"/>
                            </p:stCondLst>
                            <p:childTnLst>
                              <p:par>
                                <p:cTn id="133" presetID="1" presetClass="emph" presetSubtype="2" fill="hold" nodeType="afterEffect">
                                  <p:stCondLst>
                                    <p:cond delay="0"/>
                                  </p:stCondLst>
                                  <p:childTnLst>
                                    <p:animClr clrSpc="rgb" dir="cw">
                                      <p:cBhvr>
                                        <p:cTn id="134" dur="100" fill="hold"/>
                                        <p:tgtEl>
                                          <p:spTgt spid="794641"/>
                                        </p:tgtEl>
                                        <p:attrNameLst>
                                          <p:attrName>fillcolor</p:attrName>
                                        </p:attrNameLst>
                                      </p:cBhvr>
                                      <p:to>
                                        <a:schemeClr val="tx1"/>
                                      </p:to>
                                    </p:animClr>
                                    <p:set>
                                      <p:cBhvr>
                                        <p:cTn id="135" dur="100" fill="hold"/>
                                        <p:tgtEl>
                                          <p:spTgt spid="794641"/>
                                        </p:tgtEl>
                                        <p:attrNameLst>
                                          <p:attrName>fill.type</p:attrName>
                                        </p:attrNameLst>
                                      </p:cBhvr>
                                      <p:to>
                                        <p:strVal val="solid"/>
                                      </p:to>
                                    </p:set>
                                    <p:set>
                                      <p:cBhvr>
                                        <p:cTn id="136" dur="100" fill="hold"/>
                                        <p:tgtEl>
                                          <p:spTgt spid="794641"/>
                                        </p:tgtEl>
                                        <p:attrNameLst>
                                          <p:attrName>fill.on</p:attrName>
                                        </p:attrNameLst>
                                      </p:cBhvr>
                                      <p:to>
                                        <p:strVal val="true"/>
                                      </p:to>
                                    </p:set>
                                  </p:childTnLst>
                                </p:cTn>
                              </p:par>
                              <p:par>
                                <p:cTn id="137" presetID="7" presetClass="emph" presetSubtype="2" fill="hold" nodeType="withEffect">
                                  <p:stCondLst>
                                    <p:cond delay="0"/>
                                  </p:stCondLst>
                                  <p:childTnLst>
                                    <p:animClr clrSpc="rgb" dir="cw">
                                      <p:cBhvr>
                                        <p:cTn id="138" dur="100" fill="hold"/>
                                        <p:tgtEl>
                                          <p:spTgt spid="794666"/>
                                        </p:tgtEl>
                                        <p:attrNameLst>
                                          <p:attrName>stroke.color</p:attrName>
                                        </p:attrNameLst>
                                      </p:cBhvr>
                                      <p:to>
                                        <a:schemeClr val="tx1"/>
                                      </p:to>
                                    </p:animClr>
                                    <p:set>
                                      <p:cBhvr>
                                        <p:cTn id="139" dur="100" fill="hold"/>
                                        <p:tgtEl>
                                          <p:spTgt spid="794666"/>
                                        </p:tgtEl>
                                        <p:attrNameLst>
                                          <p:attrName>stroke.on</p:attrName>
                                        </p:attrNameLst>
                                      </p:cBhvr>
                                      <p:to>
                                        <p:strVal val="true"/>
                                      </p:to>
                                    </p:set>
                                  </p:childTnLst>
                                </p:cTn>
                              </p:par>
                              <p:par>
                                <p:cTn id="140" presetID="1" presetClass="emph" presetSubtype="2" fill="hold" nodeType="withEffect">
                                  <p:stCondLst>
                                    <p:cond delay="0"/>
                                  </p:stCondLst>
                                  <p:childTnLst>
                                    <p:animClr clrSpc="rgb" dir="cw">
                                      <p:cBhvr>
                                        <p:cTn id="141" dur="100" fill="hold"/>
                                        <p:tgtEl>
                                          <p:spTgt spid="794645"/>
                                        </p:tgtEl>
                                        <p:attrNameLst>
                                          <p:attrName>fillcolor</p:attrName>
                                        </p:attrNameLst>
                                      </p:cBhvr>
                                      <p:to>
                                        <a:srgbClr val="FF0000"/>
                                      </p:to>
                                    </p:animClr>
                                    <p:set>
                                      <p:cBhvr>
                                        <p:cTn id="142" dur="100" fill="hold"/>
                                        <p:tgtEl>
                                          <p:spTgt spid="794645"/>
                                        </p:tgtEl>
                                        <p:attrNameLst>
                                          <p:attrName>fill.type</p:attrName>
                                        </p:attrNameLst>
                                      </p:cBhvr>
                                      <p:to>
                                        <p:strVal val="solid"/>
                                      </p:to>
                                    </p:set>
                                    <p:set>
                                      <p:cBhvr>
                                        <p:cTn id="143" dur="100" fill="hold"/>
                                        <p:tgtEl>
                                          <p:spTgt spid="794645"/>
                                        </p:tgtEl>
                                        <p:attrNameLst>
                                          <p:attrName>fill.on</p:attrName>
                                        </p:attrNameLst>
                                      </p:cBhvr>
                                      <p:to>
                                        <p:strVal val="true"/>
                                      </p:to>
                                    </p:set>
                                  </p:childTnLst>
                                </p:cTn>
                              </p:par>
                              <p:par>
                                <p:cTn id="144" presetID="7" presetClass="emph" presetSubtype="2" fill="hold" nodeType="withEffect">
                                  <p:stCondLst>
                                    <p:cond delay="0"/>
                                  </p:stCondLst>
                                  <p:childTnLst>
                                    <p:animClr clrSpc="rgb" dir="cw">
                                      <p:cBhvr>
                                        <p:cTn id="145" dur="100" fill="hold"/>
                                        <p:tgtEl>
                                          <p:spTgt spid="794667"/>
                                        </p:tgtEl>
                                        <p:attrNameLst>
                                          <p:attrName>stroke.color</p:attrName>
                                        </p:attrNameLst>
                                      </p:cBhvr>
                                      <p:to>
                                        <a:srgbClr val="FF0000"/>
                                      </p:to>
                                    </p:animClr>
                                    <p:set>
                                      <p:cBhvr>
                                        <p:cTn id="146" dur="100" fill="hold"/>
                                        <p:tgtEl>
                                          <p:spTgt spid="794667"/>
                                        </p:tgtEl>
                                        <p:attrNameLst>
                                          <p:attrName>stroke.on</p:attrName>
                                        </p:attrNameLst>
                                      </p:cBhvr>
                                      <p:to>
                                        <p:strVal val="true"/>
                                      </p:to>
                                    </p:set>
                                  </p:childTnLst>
                                </p:cTn>
                              </p:par>
                            </p:childTnLst>
                          </p:cTn>
                        </p:par>
                        <p:par>
                          <p:cTn id="147" fill="hold">
                            <p:stCondLst>
                              <p:cond delay="2200"/>
                            </p:stCondLst>
                            <p:childTnLst>
                              <p:par>
                                <p:cTn id="148" presetID="3" presetClass="emph" presetSubtype="2" fill="hold" grpId="1" nodeType="afterEffect">
                                  <p:stCondLst>
                                    <p:cond delay="300"/>
                                  </p:stCondLst>
                                  <p:childTnLst>
                                    <p:animClr clrSpc="rgb" dir="cw">
                                      <p:cBhvr override="childStyle">
                                        <p:cTn id="149" dur="100" fill="hold"/>
                                        <p:tgtEl>
                                          <p:spTgt spid="794646">
                                            <p:txEl>
                                              <p:charRg st="4294967295" end="4294967295"/>
                                            </p:txEl>
                                          </p:spTgt>
                                        </p:tgtEl>
                                        <p:attrNameLst>
                                          <p:attrName>style.color</p:attrName>
                                        </p:attrNameLst>
                                      </p:cBhvr>
                                      <p:to>
                                        <a:srgbClr val="FF0000"/>
                                      </p:to>
                                    </p:animClr>
                                  </p:childTnLst>
                                </p:cTn>
                              </p:par>
                            </p:childTnLst>
                          </p:cTn>
                        </p:par>
                        <p:par>
                          <p:cTn id="150" fill="hold">
                            <p:stCondLst>
                              <p:cond delay="2600"/>
                            </p:stCondLst>
                            <p:childTnLst>
                              <p:par>
                                <p:cTn id="151" presetID="1" presetClass="emph" presetSubtype="2" fill="hold" nodeType="afterEffect">
                                  <p:stCondLst>
                                    <p:cond delay="0"/>
                                  </p:stCondLst>
                                  <p:childTnLst>
                                    <p:animClr clrSpc="rgb" dir="cw">
                                      <p:cBhvr>
                                        <p:cTn id="152" dur="100" fill="hold"/>
                                        <p:tgtEl>
                                          <p:spTgt spid="794645"/>
                                        </p:tgtEl>
                                        <p:attrNameLst>
                                          <p:attrName>fillcolor</p:attrName>
                                        </p:attrNameLst>
                                      </p:cBhvr>
                                      <p:to>
                                        <a:schemeClr val="tx1"/>
                                      </p:to>
                                    </p:animClr>
                                    <p:set>
                                      <p:cBhvr>
                                        <p:cTn id="153" dur="100" fill="hold"/>
                                        <p:tgtEl>
                                          <p:spTgt spid="794645"/>
                                        </p:tgtEl>
                                        <p:attrNameLst>
                                          <p:attrName>fill.type</p:attrName>
                                        </p:attrNameLst>
                                      </p:cBhvr>
                                      <p:to>
                                        <p:strVal val="solid"/>
                                      </p:to>
                                    </p:set>
                                    <p:set>
                                      <p:cBhvr>
                                        <p:cTn id="154" dur="100" fill="hold"/>
                                        <p:tgtEl>
                                          <p:spTgt spid="794645"/>
                                        </p:tgtEl>
                                        <p:attrNameLst>
                                          <p:attrName>fill.on</p:attrName>
                                        </p:attrNameLst>
                                      </p:cBhvr>
                                      <p:to>
                                        <p:strVal val="true"/>
                                      </p:to>
                                    </p:set>
                                  </p:childTnLst>
                                </p:cTn>
                              </p:par>
                              <p:par>
                                <p:cTn id="155" presetID="7" presetClass="emph" presetSubtype="2" fill="hold" nodeType="withEffect">
                                  <p:stCondLst>
                                    <p:cond delay="0"/>
                                  </p:stCondLst>
                                  <p:childTnLst>
                                    <p:animClr clrSpc="rgb" dir="cw">
                                      <p:cBhvr>
                                        <p:cTn id="156" dur="100" fill="hold"/>
                                        <p:tgtEl>
                                          <p:spTgt spid="794667"/>
                                        </p:tgtEl>
                                        <p:attrNameLst>
                                          <p:attrName>stroke.color</p:attrName>
                                        </p:attrNameLst>
                                      </p:cBhvr>
                                      <p:to>
                                        <a:schemeClr val="tx1"/>
                                      </p:to>
                                    </p:animClr>
                                    <p:set>
                                      <p:cBhvr>
                                        <p:cTn id="157" dur="100" fill="hold"/>
                                        <p:tgtEl>
                                          <p:spTgt spid="794667"/>
                                        </p:tgtEl>
                                        <p:attrNameLst>
                                          <p:attrName>stroke.on</p:attrName>
                                        </p:attrNameLst>
                                      </p:cBhvr>
                                      <p:to>
                                        <p:strVal val="true"/>
                                      </p:to>
                                    </p:set>
                                  </p:childTnLst>
                                </p:cTn>
                              </p:par>
                              <p:par>
                                <p:cTn id="158" presetID="1" presetClass="emph" presetSubtype="2" fill="hold" nodeType="withEffect">
                                  <p:stCondLst>
                                    <p:cond delay="0"/>
                                  </p:stCondLst>
                                  <p:childTnLst>
                                    <p:animClr clrSpc="rgb" dir="cw">
                                      <p:cBhvr>
                                        <p:cTn id="159" dur="100" fill="hold"/>
                                        <p:tgtEl>
                                          <p:spTgt spid="794652"/>
                                        </p:tgtEl>
                                        <p:attrNameLst>
                                          <p:attrName>fillcolor</p:attrName>
                                        </p:attrNameLst>
                                      </p:cBhvr>
                                      <p:to>
                                        <a:srgbClr val="FF0000"/>
                                      </p:to>
                                    </p:animClr>
                                    <p:set>
                                      <p:cBhvr>
                                        <p:cTn id="160" dur="100" fill="hold"/>
                                        <p:tgtEl>
                                          <p:spTgt spid="794652"/>
                                        </p:tgtEl>
                                        <p:attrNameLst>
                                          <p:attrName>fill.type</p:attrName>
                                        </p:attrNameLst>
                                      </p:cBhvr>
                                      <p:to>
                                        <p:strVal val="solid"/>
                                      </p:to>
                                    </p:set>
                                    <p:set>
                                      <p:cBhvr>
                                        <p:cTn id="161" dur="100" fill="hold"/>
                                        <p:tgtEl>
                                          <p:spTgt spid="794652"/>
                                        </p:tgtEl>
                                        <p:attrNameLst>
                                          <p:attrName>fill.on</p:attrName>
                                        </p:attrNameLst>
                                      </p:cBhvr>
                                      <p:to>
                                        <p:strVal val="true"/>
                                      </p:to>
                                    </p:set>
                                  </p:childTnLst>
                                </p:cTn>
                              </p:par>
                              <p:par>
                                <p:cTn id="162" presetID="7" presetClass="emph" presetSubtype="2" fill="hold" nodeType="withEffect">
                                  <p:stCondLst>
                                    <p:cond delay="0"/>
                                  </p:stCondLst>
                                  <p:childTnLst>
                                    <p:animClr clrSpc="rgb" dir="cw">
                                      <p:cBhvr>
                                        <p:cTn id="163" dur="100" fill="hold"/>
                                        <p:tgtEl>
                                          <p:spTgt spid="794668"/>
                                        </p:tgtEl>
                                        <p:attrNameLst>
                                          <p:attrName>stroke.color</p:attrName>
                                        </p:attrNameLst>
                                      </p:cBhvr>
                                      <p:to>
                                        <a:srgbClr val="FF0000"/>
                                      </p:to>
                                    </p:animClr>
                                    <p:set>
                                      <p:cBhvr>
                                        <p:cTn id="164" dur="100" fill="hold"/>
                                        <p:tgtEl>
                                          <p:spTgt spid="794668"/>
                                        </p:tgtEl>
                                        <p:attrNameLst>
                                          <p:attrName>stroke.on</p:attrName>
                                        </p:attrNameLst>
                                      </p:cBhvr>
                                      <p:to>
                                        <p:strVal val="true"/>
                                      </p:to>
                                    </p:set>
                                  </p:childTnLst>
                                </p:cTn>
                              </p:par>
                            </p:childTnLst>
                          </p:cTn>
                        </p:par>
                        <p:par>
                          <p:cTn id="165" fill="hold">
                            <p:stCondLst>
                              <p:cond delay="2700"/>
                            </p:stCondLst>
                            <p:childTnLst>
                              <p:par>
                                <p:cTn id="166" presetID="3" presetClass="emph" presetSubtype="2" fill="hold" grpId="1" nodeType="afterEffect">
                                  <p:stCondLst>
                                    <p:cond delay="300"/>
                                  </p:stCondLst>
                                  <p:childTnLst>
                                    <p:animClr clrSpc="rgb" dir="cw">
                                      <p:cBhvr override="childStyle">
                                        <p:cTn id="167" dur="100" fill="hold"/>
                                        <p:tgtEl>
                                          <p:spTgt spid="794649">
                                            <p:txEl>
                                              <p:charRg st="4294967295" end="4294967295"/>
                                            </p:txEl>
                                          </p:spTgt>
                                        </p:tgtEl>
                                        <p:attrNameLst>
                                          <p:attrName>style.color</p:attrName>
                                        </p:attrNameLst>
                                      </p:cBhvr>
                                      <p:to>
                                        <a:srgbClr val="FF0000"/>
                                      </p:to>
                                    </p:animClr>
                                  </p:childTnLst>
                                </p:cTn>
                              </p:par>
                            </p:childTnLst>
                          </p:cTn>
                        </p:par>
                        <p:par>
                          <p:cTn id="168" fill="hold">
                            <p:stCondLst>
                              <p:cond delay="3100"/>
                            </p:stCondLst>
                            <p:childTnLst>
                              <p:par>
                                <p:cTn id="169" presetID="1" presetClass="emph" presetSubtype="2" fill="hold" nodeType="afterEffect">
                                  <p:stCondLst>
                                    <p:cond delay="0"/>
                                  </p:stCondLst>
                                  <p:childTnLst>
                                    <p:animClr clrSpc="rgb" dir="cw">
                                      <p:cBhvr>
                                        <p:cTn id="170" dur="100" fill="hold"/>
                                        <p:tgtEl>
                                          <p:spTgt spid="794652"/>
                                        </p:tgtEl>
                                        <p:attrNameLst>
                                          <p:attrName>fillcolor</p:attrName>
                                        </p:attrNameLst>
                                      </p:cBhvr>
                                      <p:to>
                                        <a:schemeClr val="tx1"/>
                                      </p:to>
                                    </p:animClr>
                                    <p:set>
                                      <p:cBhvr>
                                        <p:cTn id="171" dur="100" fill="hold"/>
                                        <p:tgtEl>
                                          <p:spTgt spid="794652"/>
                                        </p:tgtEl>
                                        <p:attrNameLst>
                                          <p:attrName>fill.type</p:attrName>
                                        </p:attrNameLst>
                                      </p:cBhvr>
                                      <p:to>
                                        <p:strVal val="solid"/>
                                      </p:to>
                                    </p:set>
                                    <p:set>
                                      <p:cBhvr>
                                        <p:cTn id="172" dur="100" fill="hold"/>
                                        <p:tgtEl>
                                          <p:spTgt spid="794652"/>
                                        </p:tgtEl>
                                        <p:attrNameLst>
                                          <p:attrName>fill.on</p:attrName>
                                        </p:attrNameLst>
                                      </p:cBhvr>
                                      <p:to>
                                        <p:strVal val="true"/>
                                      </p:to>
                                    </p:set>
                                  </p:childTnLst>
                                </p:cTn>
                              </p:par>
                              <p:par>
                                <p:cTn id="173" presetID="7" presetClass="emph" presetSubtype="2" fill="hold" nodeType="withEffect">
                                  <p:stCondLst>
                                    <p:cond delay="0"/>
                                  </p:stCondLst>
                                  <p:childTnLst>
                                    <p:animClr clrSpc="rgb" dir="cw">
                                      <p:cBhvr>
                                        <p:cTn id="174" dur="100" fill="hold"/>
                                        <p:tgtEl>
                                          <p:spTgt spid="794668"/>
                                        </p:tgtEl>
                                        <p:attrNameLst>
                                          <p:attrName>stroke.color</p:attrName>
                                        </p:attrNameLst>
                                      </p:cBhvr>
                                      <p:to>
                                        <a:schemeClr val="tx1"/>
                                      </p:to>
                                    </p:animClr>
                                    <p:set>
                                      <p:cBhvr>
                                        <p:cTn id="175" dur="100" fill="hold"/>
                                        <p:tgtEl>
                                          <p:spTgt spid="794668"/>
                                        </p:tgtEl>
                                        <p:attrNameLst>
                                          <p:attrName>stroke.on</p:attrName>
                                        </p:attrNameLst>
                                      </p:cBhvr>
                                      <p:to>
                                        <p:strVal val="true"/>
                                      </p:to>
                                    </p:set>
                                  </p:childTnLst>
                                </p:cTn>
                              </p:par>
                              <p:par>
                                <p:cTn id="176" presetID="1" presetClass="emph" presetSubtype="2" fill="hold" nodeType="withEffect">
                                  <p:stCondLst>
                                    <p:cond delay="0"/>
                                  </p:stCondLst>
                                  <p:childTnLst>
                                    <p:animClr clrSpc="rgb" dir="cw">
                                      <p:cBhvr>
                                        <p:cTn id="177" dur="100" fill="hold"/>
                                        <p:tgtEl>
                                          <p:spTgt spid="794656"/>
                                        </p:tgtEl>
                                        <p:attrNameLst>
                                          <p:attrName>fillcolor</p:attrName>
                                        </p:attrNameLst>
                                      </p:cBhvr>
                                      <p:to>
                                        <a:srgbClr val="FF0000"/>
                                      </p:to>
                                    </p:animClr>
                                    <p:set>
                                      <p:cBhvr>
                                        <p:cTn id="178" dur="100" fill="hold"/>
                                        <p:tgtEl>
                                          <p:spTgt spid="794656"/>
                                        </p:tgtEl>
                                        <p:attrNameLst>
                                          <p:attrName>fill.type</p:attrName>
                                        </p:attrNameLst>
                                      </p:cBhvr>
                                      <p:to>
                                        <p:strVal val="solid"/>
                                      </p:to>
                                    </p:set>
                                    <p:set>
                                      <p:cBhvr>
                                        <p:cTn id="179" dur="100" fill="hold"/>
                                        <p:tgtEl>
                                          <p:spTgt spid="794656"/>
                                        </p:tgtEl>
                                        <p:attrNameLst>
                                          <p:attrName>fill.on</p:attrName>
                                        </p:attrNameLst>
                                      </p:cBhvr>
                                      <p:to>
                                        <p:strVal val="true"/>
                                      </p:to>
                                    </p:set>
                                  </p:childTnLst>
                                </p:cTn>
                              </p:par>
                              <p:par>
                                <p:cTn id="180" presetID="7" presetClass="emph" presetSubtype="2" fill="hold" nodeType="withEffect">
                                  <p:stCondLst>
                                    <p:cond delay="0"/>
                                  </p:stCondLst>
                                  <p:childTnLst>
                                    <p:animClr clrSpc="rgb" dir="cw">
                                      <p:cBhvr>
                                        <p:cTn id="181" dur="100" fill="hold"/>
                                        <p:tgtEl>
                                          <p:spTgt spid="794669"/>
                                        </p:tgtEl>
                                        <p:attrNameLst>
                                          <p:attrName>stroke.color</p:attrName>
                                        </p:attrNameLst>
                                      </p:cBhvr>
                                      <p:to>
                                        <a:srgbClr val="FF0000"/>
                                      </p:to>
                                    </p:animClr>
                                    <p:set>
                                      <p:cBhvr>
                                        <p:cTn id="182" dur="100" fill="hold"/>
                                        <p:tgtEl>
                                          <p:spTgt spid="794669"/>
                                        </p:tgtEl>
                                        <p:attrNameLst>
                                          <p:attrName>stroke.on</p:attrName>
                                        </p:attrNameLst>
                                      </p:cBhvr>
                                      <p:to>
                                        <p:strVal val="true"/>
                                      </p:to>
                                    </p:set>
                                  </p:childTnLst>
                                </p:cTn>
                              </p:par>
                            </p:childTnLst>
                          </p:cTn>
                        </p:par>
                        <p:par>
                          <p:cTn id="183" fill="hold">
                            <p:stCondLst>
                              <p:cond delay="3200"/>
                            </p:stCondLst>
                            <p:childTnLst>
                              <p:par>
                                <p:cTn id="184" presetID="3" presetClass="emph" presetSubtype="2" fill="hold" grpId="1" nodeType="afterEffect">
                                  <p:stCondLst>
                                    <p:cond delay="300"/>
                                  </p:stCondLst>
                                  <p:childTnLst>
                                    <p:animClr clrSpc="rgb" dir="cw">
                                      <p:cBhvr override="childStyle">
                                        <p:cTn id="185" dur="100" fill="hold"/>
                                        <p:tgtEl>
                                          <p:spTgt spid="794653">
                                            <p:txEl>
                                              <p:charRg st="4294967295" end="4294967295"/>
                                            </p:txEl>
                                          </p:spTgt>
                                        </p:tgtEl>
                                        <p:attrNameLst>
                                          <p:attrName>style.color</p:attrName>
                                        </p:attrNameLst>
                                      </p:cBhvr>
                                      <p:to>
                                        <a:srgbClr val="FF0000"/>
                                      </p:to>
                                    </p:animClr>
                                  </p:childTnLst>
                                </p:cTn>
                              </p:par>
                            </p:childTnLst>
                          </p:cTn>
                        </p:par>
                        <p:par>
                          <p:cTn id="186" fill="hold">
                            <p:stCondLst>
                              <p:cond delay="3600"/>
                            </p:stCondLst>
                            <p:childTnLst>
                              <p:par>
                                <p:cTn id="187" presetID="1" presetClass="emph" presetSubtype="2" fill="hold" nodeType="afterEffect">
                                  <p:stCondLst>
                                    <p:cond delay="0"/>
                                  </p:stCondLst>
                                  <p:childTnLst>
                                    <p:animClr clrSpc="rgb" dir="cw">
                                      <p:cBhvr>
                                        <p:cTn id="188" dur="100" fill="hold"/>
                                        <p:tgtEl>
                                          <p:spTgt spid="794656"/>
                                        </p:tgtEl>
                                        <p:attrNameLst>
                                          <p:attrName>fillcolor</p:attrName>
                                        </p:attrNameLst>
                                      </p:cBhvr>
                                      <p:to>
                                        <a:schemeClr val="tx1"/>
                                      </p:to>
                                    </p:animClr>
                                    <p:set>
                                      <p:cBhvr>
                                        <p:cTn id="189" dur="100" fill="hold"/>
                                        <p:tgtEl>
                                          <p:spTgt spid="794656"/>
                                        </p:tgtEl>
                                        <p:attrNameLst>
                                          <p:attrName>fill.type</p:attrName>
                                        </p:attrNameLst>
                                      </p:cBhvr>
                                      <p:to>
                                        <p:strVal val="solid"/>
                                      </p:to>
                                    </p:set>
                                    <p:set>
                                      <p:cBhvr>
                                        <p:cTn id="190" dur="100" fill="hold"/>
                                        <p:tgtEl>
                                          <p:spTgt spid="794656"/>
                                        </p:tgtEl>
                                        <p:attrNameLst>
                                          <p:attrName>fill.on</p:attrName>
                                        </p:attrNameLst>
                                      </p:cBhvr>
                                      <p:to>
                                        <p:strVal val="true"/>
                                      </p:to>
                                    </p:set>
                                  </p:childTnLst>
                                </p:cTn>
                              </p:par>
                              <p:par>
                                <p:cTn id="191" presetID="7" presetClass="emph" presetSubtype="2" fill="hold" nodeType="withEffect">
                                  <p:stCondLst>
                                    <p:cond delay="0"/>
                                  </p:stCondLst>
                                  <p:childTnLst>
                                    <p:animClr clrSpc="rgb" dir="cw">
                                      <p:cBhvr>
                                        <p:cTn id="192" dur="100" fill="hold"/>
                                        <p:tgtEl>
                                          <p:spTgt spid="794669"/>
                                        </p:tgtEl>
                                        <p:attrNameLst>
                                          <p:attrName>stroke.color</p:attrName>
                                        </p:attrNameLst>
                                      </p:cBhvr>
                                      <p:to>
                                        <a:schemeClr val="tx1"/>
                                      </p:to>
                                    </p:animClr>
                                    <p:set>
                                      <p:cBhvr>
                                        <p:cTn id="193" dur="100" fill="hold"/>
                                        <p:tgtEl>
                                          <p:spTgt spid="794669"/>
                                        </p:tgtEl>
                                        <p:attrNameLst>
                                          <p:attrName>stroke.on</p:attrName>
                                        </p:attrNameLst>
                                      </p:cBhvr>
                                      <p:to>
                                        <p:strVal val="true"/>
                                      </p:to>
                                    </p:set>
                                  </p:childTnLst>
                                </p:cTn>
                              </p:par>
                              <p:par>
                                <p:cTn id="194" presetID="1" presetClass="emph" presetSubtype="2" fill="hold" nodeType="withEffect">
                                  <p:stCondLst>
                                    <p:cond delay="0"/>
                                  </p:stCondLst>
                                  <p:childTnLst>
                                    <p:animClr clrSpc="rgb" dir="cw">
                                      <p:cBhvr>
                                        <p:cTn id="195" dur="100" fill="hold"/>
                                        <p:tgtEl>
                                          <p:spTgt spid="794660"/>
                                        </p:tgtEl>
                                        <p:attrNameLst>
                                          <p:attrName>fillcolor</p:attrName>
                                        </p:attrNameLst>
                                      </p:cBhvr>
                                      <p:to>
                                        <a:srgbClr val="FF0000"/>
                                      </p:to>
                                    </p:animClr>
                                    <p:set>
                                      <p:cBhvr>
                                        <p:cTn id="196" dur="100" fill="hold"/>
                                        <p:tgtEl>
                                          <p:spTgt spid="794660"/>
                                        </p:tgtEl>
                                        <p:attrNameLst>
                                          <p:attrName>fill.type</p:attrName>
                                        </p:attrNameLst>
                                      </p:cBhvr>
                                      <p:to>
                                        <p:strVal val="solid"/>
                                      </p:to>
                                    </p:set>
                                    <p:set>
                                      <p:cBhvr>
                                        <p:cTn id="197" dur="100" fill="hold"/>
                                        <p:tgtEl>
                                          <p:spTgt spid="794660"/>
                                        </p:tgtEl>
                                        <p:attrNameLst>
                                          <p:attrName>fill.on</p:attrName>
                                        </p:attrNameLst>
                                      </p:cBhvr>
                                      <p:to>
                                        <p:strVal val="true"/>
                                      </p:to>
                                    </p:set>
                                  </p:childTnLst>
                                </p:cTn>
                              </p:par>
                              <p:par>
                                <p:cTn id="198" presetID="7" presetClass="emph" presetSubtype="2" fill="hold" nodeType="withEffect">
                                  <p:stCondLst>
                                    <p:cond delay="0"/>
                                  </p:stCondLst>
                                  <p:childTnLst>
                                    <p:animClr clrSpc="rgb" dir="cw">
                                      <p:cBhvr>
                                        <p:cTn id="199" dur="100" fill="hold"/>
                                        <p:tgtEl>
                                          <p:spTgt spid="794670"/>
                                        </p:tgtEl>
                                        <p:attrNameLst>
                                          <p:attrName>stroke.color</p:attrName>
                                        </p:attrNameLst>
                                      </p:cBhvr>
                                      <p:to>
                                        <a:srgbClr val="FF0000"/>
                                      </p:to>
                                    </p:animClr>
                                    <p:set>
                                      <p:cBhvr>
                                        <p:cTn id="200" dur="100" fill="hold"/>
                                        <p:tgtEl>
                                          <p:spTgt spid="794670"/>
                                        </p:tgtEl>
                                        <p:attrNameLst>
                                          <p:attrName>stroke.on</p:attrName>
                                        </p:attrNameLst>
                                      </p:cBhvr>
                                      <p:to>
                                        <p:strVal val="true"/>
                                      </p:to>
                                    </p:set>
                                  </p:childTnLst>
                                </p:cTn>
                              </p:par>
                            </p:childTnLst>
                          </p:cTn>
                        </p:par>
                        <p:par>
                          <p:cTn id="201" fill="hold">
                            <p:stCondLst>
                              <p:cond delay="3700"/>
                            </p:stCondLst>
                            <p:childTnLst>
                              <p:par>
                                <p:cTn id="202" presetID="3" presetClass="emph" presetSubtype="2" fill="hold" grpId="1" nodeType="afterEffect">
                                  <p:stCondLst>
                                    <p:cond delay="300"/>
                                  </p:stCondLst>
                                  <p:childTnLst>
                                    <p:animClr clrSpc="rgb" dir="cw">
                                      <p:cBhvr override="childStyle">
                                        <p:cTn id="203" dur="100" fill="hold"/>
                                        <p:tgtEl>
                                          <p:spTgt spid="794657">
                                            <p:txEl>
                                              <p:charRg st="4294967295" end="4294967295"/>
                                            </p:txEl>
                                          </p:spTgt>
                                        </p:tgtEl>
                                        <p:attrNameLst>
                                          <p:attrName>style.color</p:attrName>
                                        </p:attrNameLst>
                                      </p:cBhvr>
                                      <p:to>
                                        <a:srgbClr val="FF0000"/>
                                      </p:to>
                                    </p:animClr>
                                  </p:childTnLst>
                                </p:cTn>
                              </p:par>
                            </p:childTnLst>
                          </p:cTn>
                        </p:par>
                        <p:par>
                          <p:cTn id="204" fill="hold">
                            <p:stCondLst>
                              <p:cond delay="4100"/>
                            </p:stCondLst>
                            <p:childTnLst>
                              <p:par>
                                <p:cTn id="205" presetID="1" presetClass="emph" presetSubtype="2" fill="hold" nodeType="afterEffect">
                                  <p:stCondLst>
                                    <p:cond delay="0"/>
                                  </p:stCondLst>
                                  <p:childTnLst>
                                    <p:animClr clrSpc="rgb" dir="cw">
                                      <p:cBhvr>
                                        <p:cTn id="206" dur="100" fill="hold"/>
                                        <p:tgtEl>
                                          <p:spTgt spid="794660"/>
                                        </p:tgtEl>
                                        <p:attrNameLst>
                                          <p:attrName>fillcolor</p:attrName>
                                        </p:attrNameLst>
                                      </p:cBhvr>
                                      <p:to>
                                        <a:schemeClr val="tx1"/>
                                      </p:to>
                                    </p:animClr>
                                    <p:set>
                                      <p:cBhvr>
                                        <p:cTn id="207" dur="100" fill="hold"/>
                                        <p:tgtEl>
                                          <p:spTgt spid="794660"/>
                                        </p:tgtEl>
                                        <p:attrNameLst>
                                          <p:attrName>fill.type</p:attrName>
                                        </p:attrNameLst>
                                      </p:cBhvr>
                                      <p:to>
                                        <p:strVal val="solid"/>
                                      </p:to>
                                    </p:set>
                                    <p:set>
                                      <p:cBhvr>
                                        <p:cTn id="208" dur="100" fill="hold"/>
                                        <p:tgtEl>
                                          <p:spTgt spid="794660"/>
                                        </p:tgtEl>
                                        <p:attrNameLst>
                                          <p:attrName>fill.on</p:attrName>
                                        </p:attrNameLst>
                                      </p:cBhvr>
                                      <p:to>
                                        <p:strVal val="true"/>
                                      </p:to>
                                    </p:set>
                                  </p:childTnLst>
                                </p:cTn>
                              </p:par>
                              <p:par>
                                <p:cTn id="209" presetID="7" presetClass="emph" presetSubtype="2" fill="hold" nodeType="withEffect">
                                  <p:stCondLst>
                                    <p:cond delay="0"/>
                                  </p:stCondLst>
                                  <p:childTnLst>
                                    <p:animClr clrSpc="rgb" dir="cw">
                                      <p:cBhvr>
                                        <p:cTn id="210" dur="100" fill="hold"/>
                                        <p:tgtEl>
                                          <p:spTgt spid="794670"/>
                                        </p:tgtEl>
                                        <p:attrNameLst>
                                          <p:attrName>stroke.color</p:attrName>
                                        </p:attrNameLst>
                                      </p:cBhvr>
                                      <p:to>
                                        <a:schemeClr val="tx1"/>
                                      </p:to>
                                    </p:animClr>
                                    <p:set>
                                      <p:cBhvr>
                                        <p:cTn id="211" dur="100" fill="hold"/>
                                        <p:tgtEl>
                                          <p:spTgt spid="794670"/>
                                        </p:tgtEl>
                                        <p:attrNameLst>
                                          <p:attrName>stroke.on</p:attrName>
                                        </p:attrNameLst>
                                      </p:cBhvr>
                                      <p:to>
                                        <p:strVal val="true"/>
                                      </p:to>
                                    </p:set>
                                  </p:childTnLst>
                                </p:cTn>
                              </p:par>
                              <p:par>
                                <p:cTn id="212" presetID="1" presetClass="emph" presetSubtype="2" fill="hold" nodeType="withEffect">
                                  <p:stCondLst>
                                    <p:cond delay="0"/>
                                  </p:stCondLst>
                                  <p:childTnLst>
                                    <p:animClr clrSpc="rgb" dir="cw">
                                      <p:cBhvr>
                                        <p:cTn id="213" dur="100" fill="hold"/>
                                        <p:tgtEl>
                                          <p:spTgt spid="794664"/>
                                        </p:tgtEl>
                                        <p:attrNameLst>
                                          <p:attrName>fillcolor</p:attrName>
                                        </p:attrNameLst>
                                      </p:cBhvr>
                                      <p:to>
                                        <a:srgbClr val="FF0000"/>
                                      </p:to>
                                    </p:animClr>
                                    <p:set>
                                      <p:cBhvr>
                                        <p:cTn id="214" dur="100" fill="hold"/>
                                        <p:tgtEl>
                                          <p:spTgt spid="794664"/>
                                        </p:tgtEl>
                                        <p:attrNameLst>
                                          <p:attrName>fill.type</p:attrName>
                                        </p:attrNameLst>
                                      </p:cBhvr>
                                      <p:to>
                                        <p:strVal val="solid"/>
                                      </p:to>
                                    </p:set>
                                    <p:set>
                                      <p:cBhvr>
                                        <p:cTn id="215" dur="100" fill="hold"/>
                                        <p:tgtEl>
                                          <p:spTgt spid="794664"/>
                                        </p:tgtEl>
                                        <p:attrNameLst>
                                          <p:attrName>fill.on</p:attrName>
                                        </p:attrNameLst>
                                      </p:cBhvr>
                                      <p:to>
                                        <p:strVal val="true"/>
                                      </p:to>
                                    </p:set>
                                  </p:childTnLst>
                                </p:cTn>
                              </p:par>
                              <p:par>
                                <p:cTn id="216" presetID="7" presetClass="emph" presetSubtype="2" fill="hold" nodeType="withEffect">
                                  <p:stCondLst>
                                    <p:cond delay="0"/>
                                  </p:stCondLst>
                                  <p:childTnLst>
                                    <p:animClr clrSpc="rgb" dir="cw">
                                      <p:cBhvr>
                                        <p:cTn id="217" dur="100" fill="hold"/>
                                        <p:tgtEl>
                                          <p:spTgt spid="794671"/>
                                        </p:tgtEl>
                                        <p:attrNameLst>
                                          <p:attrName>stroke.color</p:attrName>
                                        </p:attrNameLst>
                                      </p:cBhvr>
                                      <p:to>
                                        <a:srgbClr val="FF0000"/>
                                      </p:to>
                                    </p:animClr>
                                    <p:set>
                                      <p:cBhvr>
                                        <p:cTn id="218" dur="100" fill="hold"/>
                                        <p:tgtEl>
                                          <p:spTgt spid="794671"/>
                                        </p:tgtEl>
                                        <p:attrNameLst>
                                          <p:attrName>stroke.on</p:attrName>
                                        </p:attrNameLst>
                                      </p:cBhvr>
                                      <p:to>
                                        <p:strVal val="true"/>
                                      </p:to>
                                    </p:set>
                                  </p:childTnLst>
                                </p:cTn>
                              </p:par>
                            </p:childTnLst>
                          </p:cTn>
                        </p:par>
                        <p:par>
                          <p:cTn id="219" fill="hold">
                            <p:stCondLst>
                              <p:cond delay="4200"/>
                            </p:stCondLst>
                            <p:childTnLst>
                              <p:par>
                                <p:cTn id="220" presetID="3" presetClass="emph" presetSubtype="2" fill="hold" grpId="1" nodeType="afterEffect">
                                  <p:stCondLst>
                                    <p:cond delay="300"/>
                                  </p:stCondLst>
                                  <p:childTnLst>
                                    <p:animClr clrSpc="rgb" dir="cw">
                                      <p:cBhvr override="childStyle">
                                        <p:cTn id="221" dur="100" fill="hold"/>
                                        <p:tgtEl>
                                          <p:spTgt spid="794661">
                                            <p:txEl>
                                              <p:charRg st="4294967295" end="4294967295"/>
                                            </p:txEl>
                                          </p:spTgt>
                                        </p:tgtEl>
                                        <p:attrNameLst>
                                          <p:attrName>style.color</p:attrName>
                                        </p:attrNameLst>
                                      </p:cBhvr>
                                      <p:to>
                                        <a:srgbClr val="FF0000"/>
                                      </p:to>
                                    </p:animClr>
                                  </p:childTnLst>
                                </p:cTn>
                              </p:par>
                            </p:childTnLst>
                          </p:cTn>
                        </p:par>
                        <p:par>
                          <p:cTn id="222" fill="hold">
                            <p:stCondLst>
                              <p:cond delay="4600"/>
                            </p:stCondLst>
                            <p:childTnLst>
                              <p:par>
                                <p:cTn id="223" presetID="1" presetClass="emph" presetSubtype="2" fill="hold" nodeType="afterEffect">
                                  <p:stCondLst>
                                    <p:cond delay="0"/>
                                  </p:stCondLst>
                                  <p:childTnLst>
                                    <p:animClr clrSpc="rgb" dir="cw">
                                      <p:cBhvr>
                                        <p:cTn id="224" dur="100" fill="hold"/>
                                        <p:tgtEl>
                                          <p:spTgt spid="794664"/>
                                        </p:tgtEl>
                                        <p:attrNameLst>
                                          <p:attrName>fillcolor</p:attrName>
                                        </p:attrNameLst>
                                      </p:cBhvr>
                                      <p:to>
                                        <a:schemeClr val="tx1"/>
                                      </p:to>
                                    </p:animClr>
                                    <p:set>
                                      <p:cBhvr>
                                        <p:cTn id="225" dur="100" fill="hold"/>
                                        <p:tgtEl>
                                          <p:spTgt spid="794664"/>
                                        </p:tgtEl>
                                        <p:attrNameLst>
                                          <p:attrName>fill.type</p:attrName>
                                        </p:attrNameLst>
                                      </p:cBhvr>
                                      <p:to>
                                        <p:strVal val="solid"/>
                                      </p:to>
                                    </p:set>
                                    <p:set>
                                      <p:cBhvr>
                                        <p:cTn id="226" dur="100" fill="hold"/>
                                        <p:tgtEl>
                                          <p:spTgt spid="794664"/>
                                        </p:tgtEl>
                                        <p:attrNameLst>
                                          <p:attrName>fill.on</p:attrName>
                                        </p:attrNameLst>
                                      </p:cBhvr>
                                      <p:to>
                                        <p:strVal val="true"/>
                                      </p:to>
                                    </p:set>
                                  </p:childTnLst>
                                </p:cTn>
                              </p:par>
                              <p:par>
                                <p:cTn id="227" presetID="7" presetClass="emph" presetSubtype="2" fill="hold" nodeType="withEffect">
                                  <p:stCondLst>
                                    <p:cond delay="0"/>
                                  </p:stCondLst>
                                  <p:childTnLst>
                                    <p:animClr clrSpc="rgb" dir="cw">
                                      <p:cBhvr>
                                        <p:cTn id="228" dur="100" fill="hold"/>
                                        <p:tgtEl>
                                          <p:spTgt spid="794671"/>
                                        </p:tgtEl>
                                        <p:attrNameLst>
                                          <p:attrName>stroke.color</p:attrName>
                                        </p:attrNameLst>
                                      </p:cBhvr>
                                      <p:to>
                                        <a:schemeClr val="tx1"/>
                                      </p:to>
                                    </p:animClr>
                                    <p:set>
                                      <p:cBhvr>
                                        <p:cTn id="229" dur="100" fill="hold"/>
                                        <p:tgtEl>
                                          <p:spTgt spid="794671"/>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4629" grpId="0" animBg="1" autoUpdateAnimBg="0"/>
      <p:bldP spid="794629" grpId="1"/>
      <p:bldP spid="794631" grpId="0" animBg="1" autoUpdateAnimBg="0"/>
      <p:bldP spid="794634" grpId="0" animBg="1" autoUpdateAnimBg="0"/>
      <p:bldP spid="794634" grpId="1"/>
      <p:bldP spid="794636" grpId="0" animBg="1" autoUpdateAnimBg="0"/>
      <p:bldP spid="794638" grpId="0" animBg="1" autoUpdateAnimBg="0"/>
      <p:bldP spid="794638" grpId="1"/>
      <p:bldP spid="794640" grpId="0" animBg="1" autoUpdateAnimBg="0"/>
      <p:bldP spid="794642" grpId="0" animBg="1" autoUpdateAnimBg="0"/>
      <p:bldP spid="794642" grpId="1"/>
      <p:bldP spid="794644" grpId="0" animBg="1" autoUpdateAnimBg="0"/>
      <p:bldP spid="794646" grpId="0" animBg="1" autoUpdateAnimBg="0"/>
      <p:bldP spid="794646" grpId="1"/>
      <p:bldP spid="794648" grpId="0" animBg="1" autoUpdateAnimBg="0"/>
      <p:bldP spid="794649" grpId="0" animBg="1" autoUpdateAnimBg="0"/>
      <p:bldP spid="794649" grpId="1"/>
      <p:bldP spid="794651" grpId="0" animBg="1" autoUpdateAnimBg="0"/>
      <p:bldP spid="794653" grpId="0" animBg="1" autoUpdateAnimBg="0"/>
      <p:bldP spid="794653" grpId="1"/>
      <p:bldP spid="794655" grpId="0" animBg="1" autoUpdateAnimBg="0"/>
      <p:bldP spid="794657" grpId="0" animBg="1" autoUpdateAnimBg="0"/>
      <p:bldP spid="794657" grpId="1"/>
      <p:bldP spid="794659" grpId="0" animBg="1" autoUpdateAnimBg="0"/>
      <p:bldP spid="794661" grpId="0" animBg="1" autoUpdateAnimBg="0"/>
      <p:bldP spid="794661" grpId="1"/>
      <p:bldP spid="794663" grpId="0" animBg="1" autoUpdateAnimBg="0"/>
      <p:bldP spid="794632" grpId="0" animBg="1"/>
      <p:bldP spid="794637" grpId="0" animBg="1"/>
      <p:bldP spid="794641" grpId="0" animBg="1"/>
      <p:bldP spid="794645" grpId="0" animBg="1"/>
      <p:bldP spid="794652" grpId="0" animBg="1"/>
      <p:bldP spid="794656" grpId="0" animBg="1"/>
      <p:bldP spid="794660" grpId="0" animBg="1"/>
      <p:bldP spid="794664" grpId="0" animBg="1"/>
      <p:bldP spid="794672" grpId="0" build="p" autoUpdateAnimBg="0"/>
      <p:bldP spid="794673" grpId="0" build="p" autoUpdateAnimBg="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0098"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Adding Links to Correct Errors</a:t>
            </a:r>
            <a:endParaRPr lang="en-US" dirty="0">
              <a:solidFill>
                <a:schemeClr val="tx1"/>
              </a:solidFill>
            </a:endParaRPr>
          </a:p>
        </p:txBody>
      </p:sp>
      <p:pic>
        <p:nvPicPr>
          <p:cNvPr id="900107" name="Picture 11" descr="USDecl"/>
          <p:cNvPicPr>
            <a:picLocks noChangeAspect="1" noChangeArrowheads="1"/>
          </p:cNvPicPr>
          <p:nvPr/>
        </p:nvPicPr>
        <p:blipFill>
          <a:blip r:embed="rId3"/>
          <a:srcRect/>
          <a:stretch>
            <a:fillRect/>
          </a:stretch>
        </p:blipFill>
        <p:spPr bwMode="auto">
          <a:xfrm>
            <a:off x="296863" y="1230313"/>
            <a:ext cx="4198937" cy="5094287"/>
          </a:xfrm>
          <a:prstGeom prst="rect">
            <a:avLst/>
          </a:prstGeom>
          <a:noFill/>
        </p:spPr>
      </p:pic>
      <p:pic>
        <p:nvPicPr>
          <p:cNvPr id="900108" name="Picture 12" descr="DeclInset"/>
          <p:cNvPicPr>
            <a:picLocks noChangeAspect="1" noChangeArrowheads="1"/>
          </p:cNvPicPr>
          <p:nvPr/>
        </p:nvPicPr>
        <p:blipFill>
          <a:blip r:embed="rId4"/>
          <a:srcRect l="10768" t="27132" r="9445" b="23256"/>
          <a:stretch>
            <a:fillRect/>
          </a:stretch>
        </p:blipFill>
        <p:spPr bwMode="auto">
          <a:xfrm>
            <a:off x="4800600" y="4572000"/>
            <a:ext cx="3862388" cy="1169988"/>
          </a:xfrm>
          <a:prstGeom prst="rect">
            <a:avLst/>
          </a:prstGeom>
          <a:noFill/>
        </p:spPr>
      </p:pic>
      <p:sp>
        <p:nvSpPr>
          <p:cNvPr id="900109" name="Oval 13"/>
          <p:cNvSpPr>
            <a:spLocks noChangeArrowheads="1"/>
          </p:cNvSpPr>
          <p:nvPr/>
        </p:nvSpPr>
        <p:spPr bwMode="auto">
          <a:xfrm>
            <a:off x="5791200" y="4584700"/>
            <a:ext cx="1600200" cy="1143000"/>
          </a:xfrm>
          <a:prstGeom prst="ellipse">
            <a:avLst/>
          </a:prstGeom>
          <a:noFill/>
          <a:ln w="19050">
            <a:solidFill>
              <a:srgbClr val="FF0000"/>
            </a:solidFill>
            <a:round/>
            <a:headEnd/>
            <a:tailEnd/>
          </a:ln>
          <a:effectLst/>
        </p:spPr>
        <p:txBody>
          <a:bodyPr wrap="none" anchor="ctr">
            <a:prstTxWarp prst="textNoShape">
              <a:avLst/>
            </a:prstTxWarp>
          </a:bodyPr>
          <a:lstStyle/>
          <a:p>
            <a:endParaRPr lang="en-US"/>
          </a:p>
        </p:txBody>
      </p:sp>
      <p:sp>
        <p:nvSpPr>
          <p:cNvPr id="900112" name="Text Box 16"/>
          <p:cNvSpPr txBox="1">
            <a:spLocks noChangeArrowheads="1"/>
          </p:cNvSpPr>
          <p:nvPr/>
        </p:nvSpPr>
        <p:spPr bwMode="auto">
          <a:xfrm>
            <a:off x="4724400" y="1371600"/>
            <a:ext cx="4070350" cy="2573338"/>
          </a:xfrm>
          <a:prstGeom prst="rect">
            <a:avLst/>
          </a:prstGeom>
          <a:noFill/>
          <a:ln w="9525">
            <a:noFill/>
            <a:miter lim="800000"/>
            <a:headEnd/>
            <a:tailEnd/>
          </a:ln>
          <a:effectLst/>
        </p:spPr>
        <p:txBody>
          <a:bodyPr>
            <a:prstTxWarp prst="textNoShape">
              <a:avLst/>
            </a:prstTxWarp>
            <a:spAutoFit/>
          </a:bodyPr>
          <a:lstStyle/>
          <a:p>
            <a:pPr algn="just">
              <a:lnSpc>
                <a:spcPct val="85000"/>
              </a:lnSpc>
              <a:spcAft>
                <a:spcPct val="50000"/>
              </a:spcAft>
            </a:pPr>
            <a:r>
              <a:rPr lang="en-US" sz="2000" b="0"/>
              <a:t>Suppose you’re Thomas Jefferson and that you’re writing timeless prose to mark our nation’s founding.  Of the British outrages, you’ve written that “our repeated petitions have been answered by repeated injury.”</a:t>
            </a:r>
          </a:p>
          <a:p>
            <a:pPr algn="just">
              <a:lnSpc>
                <a:spcPct val="85000"/>
              </a:lnSpc>
            </a:pPr>
            <a:r>
              <a:rPr lang="en-US" sz="2000" b="0"/>
              <a:t>Now someone wants you to add the word “only” after “answered” in the finished text.  What do you do?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001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900108"/>
                                        </p:tgtEl>
                                        <p:attrNameLst>
                                          <p:attrName>style.visibility</p:attrName>
                                        </p:attrNameLst>
                                      </p:cBhvr>
                                      <p:to>
                                        <p:strVal val="visible"/>
                                      </p:to>
                                    </p:set>
                                    <p:anim calcmode="lin" valueType="num">
                                      <p:cBhvr>
                                        <p:cTn id="11" dur="500" fill="hold"/>
                                        <p:tgtEl>
                                          <p:spTgt spid="900108"/>
                                        </p:tgtEl>
                                        <p:attrNameLst>
                                          <p:attrName>ppt_w</p:attrName>
                                        </p:attrNameLst>
                                      </p:cBhvr>
                                      <p:tavLst>
                                        <p:tav tm="0">
                                          <p:val>
                                            <p:fltVal val="0"/>
                                          </p:val>
                                        </p:tav>
                                        <p:tav tm="100000">
                                          <p:val>
                                            <p:strVal val="#ppt_w"/>
                                          </p:val>
                                        </p:tav>
                                      </p:tavLst>
                                    </p:anim>
                                    <p:anim calcmode="lin" valueType="num">
                                      <p:cBhvr>
                                        <p:cTn id="12" dur="500" fill="hold"/>
                                        <p:tgtEl>
                                          <p:spTgt spid="900108"/>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001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0109" grpId="0" animBg="1"/>
      <p:bldP spid="900112" grpId="0" build="p" autoUpdateAnimBg="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0210"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List-Based Buffers</a:t>
            </a:r>
          </a:p>
        </p:txBody>
      </p:sp>
      <p:grpSp>
        <p:nvGrpSpPr>
          <p:cNvPr id="990211" name="Group 3"/>
          <p:cNvGrpSpPr>
            <a:grpSpLocks/>
          </p:cNvGrpSpPr>
          <p:nvPr/>
        </p:nvGrpSpPr>
        <p:grpSpPr bwMode="auto">
          <a:xfrm>
            <a:off x="482600" y="1231900"/>
            <a:ext cx="8164513" cy="3035300"/>
            <a:chOff x="304" y="776"/>
            <a:chExt cx="5143" cy="1912"/>
          </a:xfrm>
        </p:grpSpPr>
        <p:sp>
          <p:nvSpPr>
            <p:cNvPr id="990212" name="Rectangle 4">
              <a:hlinkClick r:id="rId3" action="ppaction://hlinkpres?slideindex=2&amp;slidetitle=Exercise: Define a Stack of Characters"/>
            </p:cNvPr>
            <p:cNvSpPr>
              <a:spLocks noChangeArrowheads="1"/>
            </p:cNvSpPr>
            <p:nvPr/>
          </p:nvSpPr>
          <p:spPr bwMode="auto">
            <a:xfrm>
              <a:off x="304" y="776"/>
              <a:ext cx="5143" cy="664"/>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list-based model of the </a:t>
              </a:r>
              <a:r>
                <a:rPr lang="en-US" sz="2000">
                  <a:latin typeface="Courier New" charset="0"/>
                </a:rPr>
                <a:t>EditorBuffer</a:t>
              </a:r>
              <a:r>
                <a:rPr lang="en-US" sz="2400" b="0"/>
                <a:t> class uses pointers to indicate the order of characters in the buffer.   For example, the buffer containing</a:t>
              </a:r>
            </a:p>
          </p:txBody>
        </p:sp>
        <p:sp>
          <p:nvSpPr>
            <p:cNvPr id="990213" name="Rectangle 5"/>
            <p:cNvSpPr>
              <a:spLocks noChangeArrowheads="1"/>
            </p:cNvSpPr>
            <p:nvPr/>
          </p:nvSpPr>
          <p:spPr bwMode="auto">
            <a:xfrm>
              <a:off x="2370" y="1478"/>
              <a:ext cx="1020" cy="252"/>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990214" name="Text Box 6"/>
            <p:cNvSpPr txBox="1">
              <a:spLocks noChangeArrowheads="1"/>
            </p:cNvSpPr>
            <p:nvPr/>
          </p:nvSpPr>
          <p:spPr bwMode="auto">
            <a:xfrm>
              <a:off x="2304" y="1488"/>
              <a:ext cx="1152"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a:latin typeface="Courier New" charset="0"/>
                </a:rPr>
                <a:t>a b c d e</a:t>
              </a:r>
            </a:p>
          </p:txBody>
        </p:sp>
        <p:sp>
          <p:nvSpPr>
            <p:cNvPr id="990215" name="Rectangle 7">
              <a:hlinkClick r:id="rId3" action="ppaction://hlinkpres?slideindex=2&amp;slidetitle=Exercise: Define a Stack of Characters"/>
            </p:cNvPr>
            <p:cNvSpPr>
              <a:spLocks noChangeArrowheads="1"/>
            </p:cNvSpPr>
            <p:nvPr/>
          </p:nvSpPr>
          <p:spPr bwMode="auto">
            <a:xfrm>
              <a:off x="304" y="1824"/>
              <a:ext cx="5143" cy="336"/>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is modeled conceptually like this:</a:t>
              </a:r>
            </a:p>
          </p:txBody>
        </p:sp>
        <p:pic>
          <p:nvPicPr>
            <p:cNvPr id="990216" name="Picture 8" descr="SimpleList"/>
            <p:cNvPicPr>
              <a:picLocks noChangeAspect="1" noChangeArrowheads="1"/>
            </p:cNvPicPr>
            <p:nvPr/>
          </p:nvPicPr>
          <p:blipFill>
            <a:blip r:embed="rId4"/>
            <a:srcRect/>
            <a:stretch>
              <a:fillRect/>
            </a:stretch>
          </p:blipFill>
          <p:spPr bwMode="auto">
            <a:xfrm>
              <a:off x="1104" y="2124"/>
              <a:ext cx="3547" cy="564"/>
            </a:xfrm>
            <a:prstGeom prst="rect">
              <a:avLst/>
            </a:prstGeom>
            <a:noFill/>
          </p:spPr>
        </p:pic>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2258"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Representing the Cursor</a:t>
            </a:r>
          </a:p>
        </p:txBody>
      </p:sp>
      <p:sp>
        <p:nvSpPr>
          <p:cNvPr id="992259" name="Rectangle 3">
            <a:hlinkClick r:id="rId3" action="ppaction://hlinkpres?slideindex=2&amp;slidetitle=Exercise: Define a Stack of Characters"/>
          </p:cNvPr>
          <p:cNvSpPr>
            <a:spLocks noChangeArrowheads="1"/>
          </p:cNvSpPr>
          <p:nvPr/>
        </p:nvSpPr>
        <p:spPr bwMode="auto">
          <a:xfrm>
            <a:off x="482600" y="1231900"/>
            <a:ext cx="8164513"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diagram on the preceding slide did not indicate the cursor position, mostly because doing so is a bit tricky.</a:t>
            </a:r>
          </a:p>
        </p:txBody>
      </p:sp>
      <p:sp>
        <p:nvSpPr>
          <p:cNvPr id="992260" name="Rectangle 4">
            <a:hlinkClick r:id="rId3" action="ppaction://hlinkpres?slideindex=2&amp;slidetitle=Exercise: Define a Stack of Characters"/>
          </p:cNvPr>
          <p:cNvSpPr>
            <a:spLocks noChangeArrowheads="1"/>
          </p:cNvSpPr>
          <p:nvPr/>
        </p:nvSpPr>
        <p:spPr bwMode="auto">
          <a:xfrm>
            <a:off x="482600" y="2032000"/>
            <a:ext cx="8164513" cy="10922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If a list contains five cells, as in this example, there are </a:t>
            </a:r>
            <a:r>
              <a:rPr lang="en-US" sz="2400" i="1"/>
              <a:t>six</a:t>
            </a:r>
            <a:r>
              <a:rPr lang="en-US" sz="2400" b="0"/>
              <a:t> positions for the cursor.  Thus, it is impossible to represent all of the possible positions by pointing to some cell.</a:t>
            </a:r>
          </a:p>
        </p:txBody>
      </p:sp>
      <p:grpSp>
        <p:nvGrpSpPr>
          <p:cNvPr id="992261" name="Group 5"/>
          <p:cNvGrpSpPr>
            <a:grpSpLocks/>
          </p:cNvGrpSpPr>
          <p:nvPr/>
        </p:nvGrpSpPr>
        <p:grpSpPr bwMode="auto">
          <a:xfrm>
            <a:off x="482600" y="3149600"/>
            <a:ext cx="8164513" cy="3327400"/>
            <a:chOff x="304" y="1984"/>
            <a:chExt cx="5143" cy="2096"/>
          </a:xfrm>
        </p:grpSpPr>
        <p:sp>
          <p:nvSpPr>
            <p:cNvPr id="992262" name="Rectangle 6">
              <a:hlinkClick r:id="rId3" action="ppaction://hlinkpres?slideindex=2&amp;slidetitle=Exercise: Define a Stack of Characters"/>
            </p:cNvPr>
            <p:cNvSpPr>
              <a:spLocks noChangeArrowheads="1"/>
            </p:cNvSpPr>
            <p:nvPr/>
          </p:nvSpPr>
          <p:spPr bwMode="auto">
            <a:xfrm>
              <a:off x="304" y="1984"/>
              <a:ext cx="5143" cy="128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One standard strategy for solving this problem is to allocate an extra cell (usually called a </a:t>
              </a:r>
              <a:r>
                <a:rPr lang="en-US" sz="2400" i="1" dirty="0"/>
                <a:t>dummy cell</a:t>
              </a:r>
              <a:r>
                <a:rPr lang="en-US" sz="2400" b="0" dirty="0"/>
                <a:t>) at the beginning of the list, and then represent the position of the cursor by pointing to the cell </a:t>
              </a:r>
              <a:r>
                <a:rPr lang="en-US" sz="2400" b="0" i="1" dirty="0"/>
                <a:t>before </a:t>
              </a:r>
              <a:r>
                <a:rPr lang="en-US" sz="2400" b="0" dirty="0"/>
                <a:t>the insertion point.  Thus, if the cursor is between the </a:t>
              </a:r>
              <a:r>
                <a:rPr lang="en-US" sz="2000" dirty="0" err="1">
                  <a:latin typeface="Courier New" charset="0"/>
                </a:rPr>
                <a:t>c</a:t>
              </a:r>
              <a:r>
                <a:rPr lang="en-US" sz="2400" b="0" dirty="0"/>
                <a:t> and the </a:t>
              </a:r>
              <a:r>
                <a:rPr lang="en-US" sz="2000" dirty="0" err="1">
                  <a:latin typeface="Courier New" charset="0"/>
                </a:rPr>
                <a:t>d</a:t>
              </a:r>
              <a:r>
                <a:rPr lang="en-US" sz="2400" b="0" dirty="0"/>
                <a:t>, the five-character buffer would look like this: </a:t>
              </a:r>
            </a:p>
          </p:txBody>
        </p:sp>
        <p:pic>
          <p:nvPicPr>
            <p:cNvPr id="992263" name="Picture 7" descr="ListWithCursor"/>
            <p:cNvPicPr>
              <a:picLocks noChangeAspect="1" noChangeArrowheads="1"/>
            </p:cNvPicPr>
            <p:nvPr/>
          </p:nvPicPr>
          <p:blipFill>
            <a:blip r:embed="rId4"/>
            <a:srcRect/>
            <a:stretch>
              <a:fillRect/>
            </a:stretch>
          </p:blipFill>
          <p:spPr bwMode="auto">
            <a:xfrm>
              <a:off x="860" y="3244"/>
              <a:ext cx="4180" cy="836"/>
            </a:xfrm>
            <a:prstGeom prst="rect">
              <a:avLst/>
            </a:prstGeom>
            <a:noFill/>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922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9922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2260" grpId="0" build="p" autoUpdateAnimBg="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3106"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Methods in the </a:t>
            </a:r>
            <a:r>
              <a:rPr lang="en-US" sz="3600" b="1" dirty="0" err="1">
                <a:solidFill>
                  <a:srgbClr val="FF0000"/>
                </a:solidFill>
                <a:latin typeface="Courier New" charset="0"/>
              </a:rPr>
              <a:t>EditorBuffer</a:t>
            </a:r>
            <a:r>
              <a:rPr lang="en-US" sz="4000" dirty="0">
                <a:solidFill>
                  <a:srgbClr val="FF0000"/>
                </a:solidFill>
              </a:rPr>
              <a:t> Class</a:t>
            </a:r>
            <a:endParaRPr lang="en-US" dirty="0">
              <a:solidFill>
                <a:schemeClr val="tx1"/>
              </a:solidFill>
            </a:endParaRPr>
          </a:p>
        </p:txBody>
      </p:sp>
      <p:sp>
        <p:nvSpPr>
          <p:cNvPr id="943137" name="Rectangle 33"/>
          <p:cNvSpPr>
            <a:spLocks noChangeArrowheads="1"/>
          </p:cNvSpPr>
          <p:nvPr/>
        </p:nvSpPr>
        <p:spPr bwMode="auto">
          <a:xfrm>
            <a:off x="495300" y="1172635"/>
            <a:ext cx="8153400" cy="526203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l"/>
            <a:endParaRPr lang="en-US" sz="1600">
              <a:latin typeface="Courier New" charset="0"/>
            </a:endParaRPr>
          </a:p>
        </p:txBody>
      </p:sp>
      <p:sp>
        <p:nvSpPr>
          <p:cNvPr id="943138" name="Text Box 34"/>
          <p:cNvSpPr txBox="1">
            <a:spLocks noChangeArrowheads="1"/>
          </p:cNvSpPr>
          <p:nvPr/>
        </p:nvSpPr>
        <p:spPr bwMode="auto">
          <a:xfrm>
            <a:off x="647700" y="1172635"/>
            <a:ext cx="7848600" cy="396875"/>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2000" dirty="0" err="1">
                <a:latin typeface="Courier New" charset="0"/>
              </a:rPr>
              <a:t>buffer.moveCursorForward</a:t>
            </a:r>
            <a:r>
              <a:rPr lang="en-US" sz="2000" dirty="0">
                <a:latin typeface="Courier New" charset="0"/>
              </a:rPr>
              <a:t>()</a:t>
            </a:r>
          </a:p>
        </p:txBody>
      </p:sp>
      <p:sp>
        <p:nvSpPr>
          <p:cNvPr id="943139" name="Text Box 35"/>
          <p:cNvSpPr txBox="1">
            <a:spLocks noChangeArrowheads="1"/>
          </p:cNvSpPr>
          <p:nvPr/>
        </p:nvSpPr>
        <p:spPr bwMode="auto">
          <a:xfrm>
            <a:off x="952500" y="1453623"/>
            <a:ext cx="7620000" cy="366713"/>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1800" b="0"/>
              <a:t>Moves the cursor forward one character (does nothing if it’s at the end).</a:t>
            </a:r>
          </a:p>
        </p:txBody>
      </p:sp>
      <p:sp>
        <p:nvSpPr>
          <p:cNvPr id="943142" name="Text Box 38"/>
          <p:cNvSpPr txBox="1">
            <a:spLocks noChangeArrowheads="1"/>
          </p:cNvSpPr>
          <p:nvPr/>
        </p:nvSpPr>
        <p:spPr bwMode="auto">
          <a:xfrm>
            <a:off x="647700" y="1820335"/>
            <a:ext cx="7848600" cy="396875"/>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2000">
                <a:latin typeface="Courier New" charset="0"/>
              </a:rPr>
              <a:t>buffer.moveCursorBackward()</a:t>
            </a:r>
          </a:p>
        </p:txBody>
      </p:sp>
      <p:sp>
        <p:nvSpPr>
          <p:cNvPr id="943143" name="Text Box 39"/>
          <p:cNvSpPr txBox="1">
            <a:spLocks noChangeArrowheads="1"/>
          </p:cNvSpPr>
          <p:nvPr/>
        </p:nvSpPr>
        <p:spPr bwMode="auto">
          <a:xfrm>
            <a:off x="952500" y="2114023"/>
            <a:ext cx="7620000" cy="366713"/>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1800" b="0"/>
              <a:t>Moves the cursor backward one character (does nothing if it’s at the beginning).</a:t>
            </a:r>
          </a:p>
        </p:txBody>
      </p:sp>
      <p:sp>
        <p:nvSpPr>
          <p:cNvPr id="943146" name="Text Box 42"/>
          <p:cNvSpPr txBox="1">
            <a:spLocks noChangeArrowheads="1"/>
          </p:cNvSpPr>
          <p:nvPr/>
        </p:nvSpPr>
        <p:spPr bwMode="auto">
          <a:xfrm>
            <a:off x="647700" y="2480735"/>
            <a:ext cx="7848600" cy="396875"/>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2000">
                <a:latin typeface="Courier New" charset="0"/>
              </a:rPr>
              <a:t>buffer.moveCursorToStart()</a:t>
            </a:r>
          </a:p>
        </p:txBody>
      </p:sp>
      <p:sp>
        <p:nvSpPr>
          <p:cNvPr id="943147" name="Text Box 43"/>
          <p:cNvSpPr txBox="1">
            <a:spLocks noChangeArrowheads="1"/>
          </p:cNvSpPr>
          <p:nvPr/>
        </p:nvSpPr>
        <p:spPr bwMode="auto">
          <a:xfrm>
            <a:off x="952500" y="2761723"/>
            <a:ext cx="7620000" cy="366713"/>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1800" b="0"/>
              <a:t>Moves the cursor to the beginning of the buffer.</a:t>
            </a:r>
          </a:p>
        </p:txBody>
      </p:sp>
      <p:sp>
        <p:nvSpPr>
          <p:cNvPr id="943150" name="Text Box 46"/>
          <p:cNvSpPr txBox="1">
            <a:spLocks noChangeArrowheads="1"/>
          </p:cNvSpPr>
          <p:nvPr/>
        </p:nvSpPr>
        <p:spPr bwMode="auto">
          <a:xfrm>
            <a:off x="647700" y="3128435"/>
            <a:ext cx="7848600" cy="396875"/>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2000">
                <a:latin typeface="Courier New" charset="0"/>
              </a:rPr>
              <a:t>buffer.moveCursorToEnd()</a:t>
            </a:r>
          </a:p>
        </p:txBody>
      </p:sp>
      <p:sp>
        <p:nvSpPr>
          <p:cNvPr id="943151" name="Text Box 47"/>
          <p:cNvSpPr txBox="1">
            <a:spLocks noChangeArrowheads="1"/>
          </p:cNvSpPr>
          <p:nvPr/>
        </p:nvSpPr>
        <p:spPr bwMode="auto">
          <a:xfrm>
            <a:off x="952500" y="3422123"/>
            <a:ext cx="7620000" cy="366713"/>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1800" b="0"/>
              <a:t>Moves the cursor to the end of the buffer.</a:t>
            </a:r>
          </a:p>
        </p:txBody>
      </p:sp>
      <p:sp>
        <p:nvSpPr>
          <p:cNvPr id="943154" name="Text Box 50"/>
          <p:cNvSpPr txBox="1">
            <a:spLocks noChangeArrowheads="1"/>
          </p:cNvSpPr>
          <p:nvPr/>
        </p:nvSpPr>
        <p:spPr bwMode="auto">
          <a:xfrm>
            <a:off x="647700" y="3788835"/>
            <a:ext cx="7848600" cy="396875"/>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2000">
                <a:latin typeface="Courier New" charset="0"/>
              </a:rPr>
              <a:t>buffer.insertCharacter(ch)</a:t>
            </a:r>
          </a:p>
        </p:txBody>
      </p:sp>
      <p:sp>
        <p:nvSpPr>
          <p:cNvPr id="943155" name="Text Box 51"/>
          <p:cNvSpPr txBox="1">
            <a:spLocks noChangeArrowheads="1"/>
          </p:cNvSpPr>
          <p:nvPr/>
        </p:nvSpPr>
        <p:spPr bwMode="auto">
          <a:xfrm>
            <a:off x="952500" y="4082523"/>
            <a:ext cx="7620000" cy="366713"/>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1800" b="0"/>
              <a:t>Inserts the character </a:t>
            </a:r>
            <a:r>
              <a:rPr lang="en-US" sz="1600">
                <a:latin typeface="Courier New" charset="0"/>
              </a:rPr>
              <a:t>ch</a:t>
            </a:r>
            <a:r>
              <a:rPr lang="en-US" sz="1800" b="0"/>
              <a:t> at the cursor position and advances the cursor past it.</a:t>
            </a:r>
          </a:p>
        </p:txBody>
      </p:sp>
      <p:sp>
        <p:nvSpPr>
          <p:cNvPr id="943158" name="Text Box 54"/>
          <p:cNvSpPr txBox="1">
            <a:spLocks noChangeArrowheads="1"/>
          </p:cNvSpPr>
          <p:nvPr/>
        </p:nvSpPr>
        <p:spPr bwMode="auto">
          <a:xfrm>
            <a:off x="647700" y="4447648"/>
            <a:ext cx="7848600" cy="396875"/>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2000">
                <a:latin typeface="Courier New" charset="0"/>
              </a:rPr>
              <a:t>buffer.deleteCharacter()</a:t>
            </a:r>
          </a:p>
        </p:txBody>
      </p:sp>
      <p:sp>
        <p:nvSpPr>
          <p:cNvPr id="943159" name="Text Box 55"/>
          <p:cNvSpPr txBox="1">
            <a:spLocks noChangeArrowheads="1"/>
          </p:cNvSpPr>
          <p:nvPr/>
        </p:nvSpPr>
        <p:spPr bwMode="auto">
          <a:xfrm>
            <a:off x="952500" y="4741335"/>
            <a:ext cx="7620000" cy="366712"/>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1800" b="0"/>
              <a:t>Deletes the character after the cursor, if any.</a:t>
            </a:r>
          </a:p>
        </p:txBody>
      </p:sp>
      <p:sp>
        <p:nvSpPr>
          <p:cNvPr id="943162" name="Text Box 58"/>
          <p:cNvSpPr txBox="1">
            <a:spLocks noChangeArrowheads="1"/>
          </p:cNvSpPr>
          <p:nvPr/>
        </p:nvSpPr>
        <p:spPr bwMode="auto">
          <a:xfrm>
            <a:off x="647700" y="5095953"/>
            <a:ext cx="7848600" cy="396875"/>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2000" dirty="0" err="1" smtClean="0">
                <a:latin typeface="Courier New" charset="0"/>
              </a:rPr>
              <a:t>buffer.getText</a:t>
            </a:r>
            <a:r>
              <a:rPr lang="en-US" sz="2000" dirty="0" smtClean="0">
                <a:latin typeface="Courier New" charset="0"/>
              </a:rPr>
              <a:t>(</a:t>
            </a:r>
            <a:r>
              <a:rPr lang="en-US" sz="2000" dirty="0">
                <a:latin typeface="Courier New" charset="0"/>
              </a:rPr>
              <a:t>)</a:t>
            </a:r>
          </a:p>
        </p:txBody>
      </p:sp>
      <p:sp>
        <p:nvSpPr>
          <p:cNvPr id="943163" name="Text Box 59"/>
          <p:cNvSpPr txBox="1">
            <a:spLocks noChangeArrowheads="1"/>
          </p:cNvSpPr>
          <p:nvPr/>
        </p:nvSpPr>
        <p:spPr bwMode="auto">
          <a:xfrm>
            <a:off x="952500" y="5389640"/>
            <a:ext cx="7620000" cy="366712"/>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1800" b="0" dirty="0" smtClean="0"/>
              <a:t>Returns the contents of the buffer as a string.</a:t>
            </a:r>
            <a:endParaRPr lang="en-US" sz="1800" b="0" dirty="0"/>
          </a:p>
        </p:txBody>
      </p:sp>
      <p:sp>
        <p:nvSpPr>
          <p:cNvPr id="34" name="Text Box 58"/>
          <p:cNvSpPr txBox="1">
            <a:spLocks noChangeArrowheads="1"/>
          </p:cNvSpPr>
          <p:nvPr/>
        </p:nvSpPr>
        <p:spPr bwMode="auto">
          <a:xfrm>
            <a:off x="645885" y="5753933"/>
            <a:ext cx="7848600" cy="396875"/>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2000" dirty="0" err="1" smtClean="0">
                <a:latin typeface="Courier New" charset="0"/>
              </a:rPr>
              <a:t>buffer.getCursor</a:t>
            </a:r>
            <a:r>
              <a:rPr lang="en-US" sz="2000" dirty="0" smtClean="0">
                <a:latin typeface="Courier New" charset="0"/>
              </a:rPr>
              <a:t>(</a:t>
            </a:r>
            <a:r>
              <a:rPr lang="en-US" sz="2000" dirty="0">
                <a:latin typeface="Courier New" charset="0"/>
              </a:rPr>
              <a:t>)</a:t>
            </a:r>
          </a:p>
        </p:txBody>
      </p:sp>
      <p:sp>
        <p:nvSpPr>
          <p:cNvPr id="35" name="Text Box 59"/>
          <p:cNvSpPr txBox="1">
            <a:spLocks noChangeArrowheads="1"/>
          </p:cNvSpPr>
          <p:nvPr/>
        </p:nvSpPr>
        <p:spPr bwMode="auto">
          <a:xfrm>
            <a:off x="950685" y="6047620"/>
            <a:ext cx="7620000" cy="366712"/>
          </a:xfrm>
          <a:prstGeom prst="rect">
            <a:avLst/>
          </a:prstGeom>
          <a:noFill/>
          <a:ln w="9525">
            <a:noFill/>
            <a:miter lim="800000"/>
            <a:headEnd/>
            <a:tailEnd/>
          </a:ln>
          <a:effectLst/>
        </p:spPr>
        <p:txBody>
          <a:bodyPr>
            <a:prstTxWarp prst="textNoShape">
              <a:avLst/>
            </a:prstTxWarp>
            <a:spAutoFit/>
          </a:bodyPr>
          <a:lstStyle/>
          <a:p>
            <a:pPr algn="l">
              <a:spcBef>
                <a:spcPct val="50000"/>
              </a:spcBef>
            </a:pPr>
            <a:r>
              <a:rPr lang="en-US" sz="1800" b="0" dirty="0" smtClean="0"/>
              <a:t>Returns the position of the cursor.</a:t>
            </a:r>
            <a:endParaRPr lang="en-US" sz="1800" b="0" dirty="0"/>
          </a:p>
        </p:txBody>
      </p:sp>
      <p:cxnSp>
        <p:nvCxnSpPr>
          <p:cNvPr id="37" name="Straight Connector 36"/>
          <p:cNvCxnSpPr/>
          <p:nvPr/>
        </p:nvCxnSpPr>
        <p:spPr bwMode="auto">
          <a:xfrm rot="10800000" flipH="1">
            <a:off x="495300" y="1172635"/>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0" name="Straight Connector 39"/>
          <p:cNvCxnSpPr/>
          <p:nvPr/>
        </p:nvCxnSpPr>
        <p:spPr bwMode="auto">
          <a:xfrm rot="10800000" flipH="1">
            <a:off x="495300" y="1830190"/>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4" name="Straight Connector 43"/>
          <p:cNvCxnSpPr/>
          <p:nvPr/>
        </p:nvCxnSpPr>
        <p:spPr bwMode="auto">
          <a:xfrm rot="10800000" flipH="1">
            <a:off x="495300" y="2487745"/>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5" name="Straight Connector 44"/>
          <p:cNvCxnSpPr/>
          <p:nvPr/>
        </p:nvCxnSpPr>
        <p:spPr bwMode="auto">
          <a:xfrm rot="10800000" flipH="1">
            <a:off x="495300" y="3145300"/>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6" name="Straight Connector 45"/>
          <p:cNvCxnSpPr/>
          <p:nvPr/>
        </p:nvCxnSpPr>
        <p:spPr bwMode="auto">
          <a:xfrm rot="10800000" flipH="1">
            <a:off x="495300" y="3802855"/>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7" name="Straight Connector 46"/>
          <p:cNvCxnSpPr/>
          <p:nvPr/>
        </p:nvCxnSpPr>
        <p:spPr bwMode="auto">
          <a:xfrm rot="10800000" flipH="1">
            <a:off x="495300" y="4460410"/>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8" name="Straight Connector 47"/>
          <p:cNvCxnSpPr/>
          <p:nvPr/>
        </p:nvCxnSpPr>
        <p:spPr bwMode="auto">
          <a:xfrm rot="10800000" flipH="1">
            <a:off x="495300" y="5117965"/>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9" name="Straight Connector 48"/>
          <p:cNvCxnSpPr/>
          <p:nvPr/>
        </p:nvCxnSpPr>
        <p:spPr bwMode="auto">
          <a:xfrm rot="10800000" flipH="1">
            <a:off x="495300" y="5775520"/>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0" name="Straight Connector 49"/>
          <p:cNvCxnSpPr/>
          <p:nvPr/>
        </p:nvCxnSpPr>
        <p:spPr bwMode="auto">
          <a:xfrm rot="10800000" flipH="1">
            <a:off x="495300" y="6433078"/>
            <a:ext cx="81534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21459</TotalTime>
  <Words>3072</Words>
  <Application>Microsoft Macintosh PowerPoint</Application>
  <PresentationFormat>On-screen Show (4:3)</PresentationFormat>
  <Paragraphs>397</Paragraphs>
  <Slides>17</Slides>
  <Notes>17</Notes>
  <HiddenSlides>0</HiddenSlides>
  <MMClips>0</MMClips>
  <ScaleCrop>false</ScaleCrop>
  <HeadingPairs>
    <vt:vector size="4" baseType="variant">
      <vt:variant>
        <vt:lpstr>Design Template</vt:lpstr>
      </vt:variant>
      <vt:variant>
        <vt:i4>1</vt:i4>
      </vt:variant>
      <vt:variant>
        <vt:lpstr>Slide Titles</vt:lpstr>
      </vt:variant>
      <vt:variant>
        <vt:i4>17</vt:i4>
      </vt:variant>
    </vt:vector>
  </HeadingPairs>
  <TitlesOfParts>
    <vt:vector size="18" baseType="lpstr">
      <vt:lpstr>Blank Presentation</vt:lpstr>
      <vt:lpstr>Linked Lists</vt:lpstr>
      <vt:lpstr>In Our Last Episode . . .</vt:lpstr>
      <vt:lpstr>Linking Objects Together</vt:lpstr>
      <vt:lpstr>The Beacons of Gondor</vt:lpstr>
      <vt:lpstr>Message Passing in Linked Structures</vt:lpstr>
      <vt:lpstr>Adding Links to Correct Errors</vt:lpstr>
      <vt:lpstr>List-Based Buffers</vt:lpstr>
      <vt:lpstr>Representing the Cursor</vt:lpstr>
      <vt:lpstr>Methods in the EditorBuffer Class</vt:lpstr>
      <vt:lpstr>List-Based Private Data for Buffer</vt:lpstr>
      <vt:lpstr>List Editor Simulation</vt:lpstr>
      <vt:lpstr>List-Based Buffer Implementation</vt:lpstr>
      <vt:lpstr>List-Based Buffer Implementation</vt:lpstr>
      <vt:lpstr>List-Based Buffer Implementation</vt:lpstr>
      <vt:lpstr>List-Based Buffer Implementation</vt:lpstr>
      <vt:lpstr>Complexity of the Editor Operations</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245</cp:revision>
  <dcterms:created xsi:type="dcterms:W3CDTF">2015-01-28T18:29:12Z</dcterms:created>
  <dcterms:modified xsi:type="dcterms:W3CDTF">2015-01-28T18:36:10Z</dcterms:modified>
</cp:coreProperties>
</file>