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Override PartName="/ppt/notesSlides/notesSlide24.xml" ContentType="application/vnd.openxmlformats-officedocument.presentationml.notes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7"/>
  </p:notesMasterIdLst>
  <p:sldIdLst>
    <p:sldId id="441" r:id="rId2"/>
    <p:sldId id="454" r:id="rId3"/>
    <p:sldId id="453" r:id="rId4"/>
    <p:sldId id="455" r:id="rId5"/>
    <p:sldId id="456" r:id="rId6"/>
    <p:sldId id="457" r:id="rId7"/>
    <p:sldId id="459" r:id="rId8"/>
    <p:sldId id="460" r:id="rId9"/>
    <p:sldId id="463" r:id="rId10"/>
    <p:sldId id="464" r:id="rId11"/>
    <p:sldId id="458" r:id="rId12"/>
    <p:sldId id="475" r:id="rId13"/>
    <p:sldId id="467" r:id="rId14"/>
    <p:sldId id="483" r:id="rId15"/>
    <p:sldId id="468" r:id="rId16"/>
    <p:sldId id="470" r:id="rId17"/>
    <p:sldId id="471" r:id="rId18"/>
    <p:sldId id="472" r:id="rId19"/>
    <p:sldId id="480" r:id="rId20"/>
    <p:sldId id="476" r:id="rId21"/>
    <p:sldId id="484" r:id="rId22"/>
    <p:sldId id="477" r:id="rId23"/>
    <p:sldId id="478" r:id="rId24"/>
    <p:sldId id="479" r:id="rId25"/>
    <p:sldId id="369" r:id="rId26"/>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ferSingleView="1">
    <p:restoredLeft sz="32787"/>
    <p:restoredTop sz="90929"/>
  </p:normalViewPr>
  <p:slideViewPr>
    <p:cSldViewPr>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1D678D10-BE0F-854C-9E37-E5E37B1B1AF9}"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D463B1-D385-624A-90C3-9728A81B00A3}"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9A84A8-E568-6A46-B1BC-FEAB034E75EF}" type="slidenum">
              <a:rPr lang="en-US"/>
              <a:pPr/>
              <a:t>10</a:t>
            </a:fld>
            <a:endParaRPr lang="en-US"/>
          </a:p>
        </p:txBody>
      </p:sp>
      <p:sp>
        <p:nvSpPr>
          <p:cNvPr id="96051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6051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B87B9C-0103-D04B-A482-9864FCFA0754}" type="slidenum">
              <a:rPr lang="en-US"/>
              <a:pPr/>
              <a:t>11</a:t>
            </a:fld>
            <a:endParaRPr lang="en-US"/>
          </a:p>
        </p:txBody>
      </p:sp>
      <p:sp>
        <p:nvSpPr>
          <p:cNvPr id="9482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482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B87B9C-0103-D04B-A482-9864FCFA0754}" type="slidenum">
              <a:rPr lang="en-US"/>
              <a:pPr/>
              <a:t>12</a:t>
            </a:fld>
            <a:endParaRPr lang="en-US"/>
          </a:p>
        </p:txBody>
      </p:sp>
      <p:sp>
        <p:nvSpPr>
          <p:cNvPr id="9482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482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2C84CF-0090-BF45-814F-31C0E75BE718}" type="slidenum">
              <a:rPr lang="en-US"/>
              <a:pPr/>
              <a:t>13</a:t>
            </a:fld>
            <a:endParaRPr lang="en-US"/>
          </a:p>
        </p:txBody>
      </p:sp>
      <p:sp>
        <p:nvSpPr>
          <p:cNvPr id="9768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768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2C84CF-0090-BF45-814F-31C0E75BE718}" type="slidenum">
              <a:rPr lang="en-US"/>
              <a:pPr/>
              <a:t>14</a:t>
            </a:fld>
            <a:endParaRPr lang="en-US"/>
          </a:p>
        </p:txBody>
      </p:sp>
      <p:sp>
        <p:nvSpPr>
          <p:cNvPr id="9768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768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20709E-B2D0-284E-9076-78FFD7D74BEB}" type="slidenum">
              <a:rPr lang="en-US"/>
              <a:pPr/>
              <a:t>15</a:t>
            </a:fld>
            <a:endParaRPr lang="en-US"/>
          </a:p>
        </p:txBody>
      </p:sp>
      <p:sp>
        <p:nvSpPr>
          <p:cNvPr id="95437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5437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482E62-ECF6-AC43-914F-D627054ABEC8}" type="slidenum">
              <a:rPr lang="en-US"/>
              <a:pPr/>
              <a:t>16</a:t>
            </a:fld>
            <a:endParaRPr lang="en-US"/>
          </a:p>
        </p:txBody>
      </p:sp>
      <p:sp>
        <p:nvSpPr>
          <p:cNvPr id="100761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0761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0375F0-960C-734E-99E3-40F500DC64D0}" type="slidenum">
              <a:rPr lang="en-US"/>
              <a:pPr/>
              <a:t>17</a:t>
            </a:fld>
            <a:endParaRPr lang="en-US"/>
          </a:p>
        </p:txBody>
      </p:sp>
      <p:sp>
        <p:nvSpPr>
          <p:cNvPr id="9584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584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D6B654-B5C4-7549-A5CF-5B62DBDA8352}" type="slidenum">
              <a:rPr lang="en-US"/>
              <a:pPr/>
              <a:t>18</a:t>
            </a:fld>
            <a:endParaRPr lang="en-US"/>
          </a:p>
        </p:txBody>
      </p:sp>
      <p:sp>
        <p:nvSpPr>
          <p:cNvPr id="96051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6051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B830E3-D5A4-CF46-A9FC-443929648B34}" type="slidenum">
              <a:rPr lang="en-US"/>
              <a:pPr/>
              <a:t>19</a:t>
            </a:fld>
            <a:endParaRPr lang="en-US"/>
          </a:p>
        </p:txBody>
      </p:sp>
      <p:sp>
        <p:nvSpPr>
          <p:cNvPr id="9953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953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0A42CB-7827-BB41-97CD-883B82C63615}" type="slidenum">
              <a:rPr lang="en-US"/>
              <a:pPr/>
              <a:t>2</a:t>
            </a:fld>
            <a:endParaRPr lang="en-US"/>
          </a:p>
        </p:txBody>
      </p:sp>
      <p:sp>
        <p:nvSpPr>
          <p:cNvPr id="93593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3593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00202D-6FBD-EA46-A283-2BD807C3E1CC}" type="slidenum">
              <a:rPr lang="en-US"/>
              <a:pPr/>
              <a:t>20</a:t>
            </a:fld>
            <a:endParaRPr lang="en-US"/>
          </a:p>
        </p:txBody>
      </p:sp>
      <p:sp>
        <p:nvSpPr>
          <p:cNvPr id="997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97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00202D-6FBD-EA46-A283-2BD807C3E1CC}" type="slidenum">
              <a:rPr lang="en-US"/>
              <a:pPr/>
              <a:t>21</a:t>
            </a:fld>
            <a:endParaRPr lang="en-US"/>
          </a:p>
        </p:txBody>
      </p:sp>
      <p:sp>
        <p:nvSpPr>
          <p:cNvPr id="997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97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B10379-6CC9-6144-9A96-C7F9A283DDF1}" type="slidenum">
              <a:rPr lang="en-US"/>
              <a:pPr/>
              <a:t>22</a:t>
            </a:fld>
            <a:endParaRPr lang="en-US"/>
          </a:p>
        </p:txBody>
      </p:sp>
      <p:sp>
        <p:nvSpPr>
          <p:cNvPr id="9994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994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D46378-7924-BF4B-A44F-0A2CEFA0FAC4}" type="slidenum">
              <a:rPr lang="en-US"/>
              <a:pPr/>
              <a:t>23</a:t>
            </a:fld>
            <a:endParaRPr lang="en-US"/>
          </a:p>
        </p:txBody>
      </p:sp>
      <p:sp>
        <p:nvSpPr>
          <p:cNvPr id="10014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014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2845BF-598F-154E-8E18-357F87A235C7}" type="slidenum">
              <a:rPr lang="en-US"/>
              <a:pPr/>
              <a:t>24</a:t>
            </a:fld>
            <a:endParaRPr lang="en-US"/>
          </a:p>
        </p:txBody>
      </p:sp>
      <p:sp>
        <p:nvSpPr>
          <p:cNvPr id="100352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0352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17E542-C4AA-FE4F-8428-5C906F156D57}" type="slidenum">
              <a:rPr lang="en-US"/>
              <a:pPr/>
              <a:t>25</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69FE2C-D5D2-5748-8EEA-E201ABFEAB4E}" type="slidenum">
              <a:rPr lang="en-US"/>
              <a:pPr/>
              <a:t>3</a:t>
            </a:fld>
            <a:endParaRPr lang="en-US"/>
          </a:p>
        </p:txBody>
      </p:sp>
      <p:sp>
        <p:nvSpPr>
          <p:cNvPr id="9338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338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43603F-B528-6740-9082-A3A0D34EFBD0}" type="slidenum">
              <a:rPr lang="en-US"/>
              <a:pPr/>
              <a:t>4</a:t>
            </a:fld>
            <a:endParaRPr lang="en-US"/>
          </a:p>
        </p:txBody>
      </p:sp>
      <p:sp>
        <p:nvSpPr>
          <p:cNvPr id="9379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379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228AEA-B0EC-BC42-B9DF-62F76C9D3931}" type="slidenum">
              <a:rPr lang="en-US"/>
              <a:pPr/>
              <a:t>5</a:t>
            </a:fld>
            <a:endParaRPr lang="en-US"/>
          </a:p>
        </p:txBody>
      </p:sp>
      <p:sp>
        <p:nvSpPr>
          <p:cNvPr id="94003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4003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DCE32B-E9C1-2C48-AD84-AC9FCB33FD4F}" type="slidenum">
              <a:rPr lang="en-US"/>
              <a:pPr/>
              <a:t>6</a:t>
            </a:fld>
            <a:endParaRPr lang="en-US"/>
          </a:p>
        </p:txBody>
      </p:sp>
      <p:sp>
        <p:nvSpPr>
          <p:cNvPr id="9441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441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664B81-E8FB-3140-9BA1-D6B74B3694A0}" type="slidenum">
              <a:rPr lang="en-US"/>
              <a:pPr/>
              <a:t>7</a:t>
            </a:fld>
            <a:endParaRPr lang="en-US"/>
          </a:p>
        </p:txBody>
      </p:sp>
      <p:sp>
        <p:nvSpPr>
          <p:cNvPr id="9502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502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B91663-E38A-B54C-8296-9B4861075A81}" type="slidenum">
              <a:rPr lang="en-US"/>
              <a:pPr/>
              <a:t>8</a:t>
            </a:fld>
            <a:endParaRPr lang="en-US"/>
          </a:p>
        </p:txBody>
      </p:sp>
      <p:sp>
        <p:nvSpPr>
          <p:cNvPr id="95232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5232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C8BFBD-FEA2-1746-A1BA-37735C96AAA9}" type="slidenum">
              <a:rPr lang="en-US"/>
              <a:pPr/>
              <a:t>9</a:t>
            </a:fld>
            <a:endParaRPr lang="en-US"/>
          </a:p>
        </p:txBody>
      </p:sp>
      <p:sp>
        <p:nvSpPr>
          <p:cNvPr id="9584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584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7498AC61-EC73-B444-B5A3-882C3C9E087F}"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936AFE35-CC0A-6D4B-BC19-F983F26F968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33BB1F29-2FDC-D345-8A81-5FFFE8E0BD6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42B9C98B-5C80-4F4C-B65D-D8FF7A340F4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669F9EC2-44E8-4541-B680-080EE676A32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2B85DD73-CA57-EE4F-B340-7283102D58E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91EB2D3A-72F2-C14D-9E5F-EE193F568CC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4134918B-BED6-A04D-ACA5-9F7B2051950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4B088267-D5F9-2E4A-BB67-8E8D3C03593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0B58EAC2-1E3C-B540-9A01-9130C6E0E3A1}"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72DD4138-E97D-BF4F-A488-2DD8C48BCB3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1E93120D-FAA9-3A4C-B7A0-B5C1265F984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5C12.%20Simple%20Stack%20Class%5C%5Bppt%5D%5CSimpleStackClass.ppt%23482,2,Exercise:%20Define%20a%20Stack%20of%20Character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5C12.%20Simple%20Stack%20Class%5C%5Bppt%5D%5CSimpleStackClass.ppt%23482,2,Exercise:%20Define%20a%20Stack%20of%20Character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5C12.%20Simple%20Stack%20Class%5C%5Bppt%5D%5CSimpleStackClass.ppt%23482,2,Exercise:%20Define%20a%20Stack%20of%20Character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5C12.%20Simple%20Stack%20Class%5C%5Bppt%5D%5CSimpleStackClass.ppt%23482,2,Exercise:%20Define%20a%20Stack%20of%20Characters"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a:solidFill>
                  <a:srgbClr val="FF0000"/>
                </a:solidFill>
              </a:rPr>
              <a:t>Editor Buffers</a:t>
            </a: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smtClean="0"/>
              <a:t>February 4,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949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59491" name="Text Box 3"/>
          <p:cNvSpPr txBox="1">
            <a:spLocks noChangeArrowheads="1"/>
          </p:cNvSpPr>
          <p:nvPr/>
        </p:nvSpPr>
        <p:spPr bwMode="auto">
          <a:xfrm>
            <a:off x="355600" y="1196975"/>
            <a:ext cx="8440738" cy="419550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a:t>
            </a:r>
            <a:r>
              <a:rPr lang="en-US" dirty="0" err="1" smtClean="0">
                <a:solidFill>
                  <a:srgbClr val="0000FF"/>
                </a:solidFill>
                <a:latin typeface="Courier New" charset="0"/>
              </a:rPr>
              <a:t>insertCharacter</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buffer.insertCharacter(ch</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function inserts the single character </a:t>
            </a:r>
            <a:r>
              <a:rPr lang="en-US" dirty="0" err="1" smtClean="0">
                <a:solidFill>
                  <a:srgbClr val="0000FF"/>
                </a:solidFill>
                <a:latin typeface="Courier New" charset="0"/>
              </a:rPr>
              <a:t>ch</a:t>
            </a:r>
            <a:r>
              <a:rPr lang="en-US" dirty="0" smtClean="0">
                <a:solidFill>
                  <a:srgbClr val="0000FF"/>
                </a:solidFill>
                <a:latin typeface="Courier New" charset="0"/>
              </a:rPr>
              <a:t> into this</a:t>
            </a:r>
          </a:p>
          <a:p>
            <a:pPr>
              <a:lnSpc>
                <a:spcPct val="90000"/>
              </a:lnSpc>
            </a:pPr>
            <a:r>
              <a:rPr lang="en-US" dirty="0" smtClean="0">
                <a:solidFill>
                  <a:srgbClr val="0000FF"/>
                </a:solidFill>
                <a:latin typeface="Courier New" charset="0"/>
              </a:rPr>
              <a:t> * buffer at the current cursor position.  The cursor is</a:t>
            </a:r>
          </a:p>
          <a:p>
            <a:pPr>
              <a:lnSpc>
                <a:spcPct val="90000"/>
              </a:lnSpc>
            </a:pPr>
            <a:r>
              <a:rPr lang="en-US" dirty="0" smtClean="0">
                <a:solidFill>
                  <a:srgbClr val="0000FF"/>
                </a:solidFill>
                <a:latin typeface="Courier New" charset="0"/>
              </a:rPr>
              <a:t> * positioned after the inserted character, which allows</a:t>
            </a:r>
          </a:p>
          <a:p>
            <a:pPr>
              <a:lnSpc>
                <a:spcPct val="90000"/>
              </a:lnSpc>
            </a:pPr>
            <a:r>
              <a:rPr lang="en-US" dirty="0" smtClean="0">
                <a:solidFill>
                  <a:srgbClr val="0000FF"/>
                </a:solidFill>
                <a:latin typeface="Courier New" charset="0"/>
              </a:rPr>
              <a:t> * for consecutive insertions.</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void </a:t>
            </a:r>
            <a:r>
              <a:rPr lang="en-US" dirty="0" err="1" smtClean="0">
                <a:latin typeface="Courier New" charset="0"/>
              </a:rPr>
              <a:t>insertCharacter(char</a:t>
            </a:r>
            <a:r>
              <a:rPr lang="en-US" dirty="0" smtClean="0">
                <a:latin typeface="Courier New" charset="0"/>
              </a:rPr>
              <a:t> </a:t>
            </a:r>
            <a:r>
              <a:rPr lang="en-US" dirty="0" err="1" smtClean="0">
                <a:latin typeface="Courier New" charset="0"/>
              </a:rPr>
              <a:t>ch</a:t>
            </a:r>
            <a:r>
              <a:rPr lang="en-US" dirty="0" smtClean="0">
                <a:latin typeface="Courier New" charset="0"/>
              </a:rPr>
              <a:t>);</a:t>
            </a:r>
          </a:p>
          <a:p>
            <a:pPr>
              <a:lnSpc>
                <a:spcPct val="90000"/>
              </a:lnSpc>
            </a:pPr>
            <a:endParaRPr lang="en-US" sz="1200"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a:t>
            </a:r>
            <a:r>
              <a:rPr lang="en-US" dirty="0" err="1" smtClean="0">
                <a:solidFill>
                  <a:srgbClr val="0000FF"/>
                </a:solidFill>
                <a:latin typeface="Courier New" charset="0"/>
              </a:rPr>
              <a:t>deleteCharacter</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buffer.deleteCharacter</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function deletes the character immediately after</a:t>
            </a:r>
          </a:p>
          <a:p>
            <a:pPr>
              <a:lnSpc>
                <a:spcPct val="90000"/>
              </a:lnSpc>
            </a:pPr>
            <a:r>
              <a:rPr lang="en-US" dirty="0" smtClean="0">
                <a:solidFill>
                  <a:srgbClr val="0000FF"/>
                </a:solidFill>
                <a:latin typeface="Courier New" charset="0"/>
              </a:rPr>
              <a:t> * the cursor.  If the cursor is at the end of the buffer,</a:t>
            </a:r>
          </a:p>
          <a:p>
            <a:pPr>
              <a:lnSpc>
                <a:spcPct val="90000"/>
              </a:lnSpc>
            </a:pPr>
            <a:r>
              <a:rPr lang="en-US" dirty="0" smtClean="0">
                <a:solidFill>
                  <a:srgbClr val="0000FF"/>
                </a:solidFill>
                <a:latin typeface="Courier New" charset="0"/>
              </a:rPr>
              <a:t> * this function has no effect.</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void </a:t>
            </a:r>
            <a:r>
              <a:rPr lang="en-US" dirty="0" err="1" smtClean="0">
                <a:latin typeface="Courier New" charset="0"/>
              </a:rPr>
              <a:t>deleteCharacter</a:t>
            </a:r>
            <a:r>
              <a:rPr lang="en-US" dirty="0" smtClean="0">
                <a:latin typeface="Courier New" charset="0"/>
              </a:rPr>
              <a:t>();</a:t>
            </a:r>
            <a:endParaRPr lang="en-US" dirty="0">
              <a:latin typeface="Courier New" charset="0"/>
            </a:endParaRPr>
          </a:p>
        </p:txBody>
      </p:sp>
      <p:grpSp>
        <p:nvGrpSpPr>
          <p:cNvPr id="959492" name="Group 4"/>
          <p:cNvGrpSpPr>
            <a:grpSpLocks/>
          </p:cNvGrpSpPr>
          <p:nvPr/>
        </p:nvGrpSpPr>
        <p:grpSpPr bwMode="auto">
          <a:xfrm>
            <a:off x="355600" y="1143000"/>
            <a:ext cx="8494713" cy="5257800"/>
            <a:chOff x="240" y="720"/>
            <a:chExt cx="5280" cy="3312"/>
          </a:xfrm>
        </p:grpSpPr>
        <p:sp>
          <p:nvSpPr>
            <p:cNvPr id="95949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59494" name="Text Box 6"/>
            <p:cNvSpPr txBox="1">
              <a:spLocks noChangeArrowheads="1"/>
            </p:cNvSpPr>
            <p:nvPr/>
          </p:nvSpPr>
          <p:spPr bwMode="auto">
            <a:xfrm>
              <a:off x="251" y="752"/>
              <a:ext cx="5261" cy="2870"/>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a:t>
              </a:r>
              <a:r>
                <a:rPr lang="en-US" dirty="0" err="1" smtClean="0">
                  <a:solidFill>
                    <a:srgbClr val="0000FF"/>
                  </a:solidFill>
                  <a:latin typeface="Courier New" charset="0"/>
                </a:rPr>
                <a:t>getText</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string </a:t>
              </a:r>
              <a:r>
                <a:rPr lang="en-US" dirty="0" err="1" smtClean="0">
                  <a:solidFill>
                    <a:srgbClr val="0000FF"/>
                  </a:solidFill>
                  <a:latin typeface="Courier New" charset="0"/>
                </a:rPr>
                <a:t>str</a:t>
              </a:r>
              <a:r>
                <a:rPr lang="en-US" dirty="0" smtClean="0">
                  <a:solidFill>
                    <a:srgbClr val="0000FF"/>
                  </a:solidFill>
                  <a:latin typeface="Courier New" charset="0"/>
                </a:rPr>
                <a:t> = </a:t>
              </a:r>
              <a:r>
                <a:rPr lang="en-US" dirty="0" err="1" smtClean="0">
                  <a:solidFill>
                    <a:srgbClr val="0000FF"/>
                  </a:solidFill>
                  <a:latin typeface="Courier New" charset="0"/>
                </a:rPr>
                <a:t>buffer.getText</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Returns the contents of the buffer as a string.</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a:t>
              </a:r>
              <a:r>
                <a:rPr lang="en-US" dirty="0" err="1" smtClean="0">
                  <a:solidFill>
                    <a:srgbClr val="000000"/>
                  </a:solidFill>
                  <a:latin typeface="Courier New" charset="0"/>
                </a:rPr>
                <a:t>getText</a:t>
              </a:r>
              <a:r>
                <a:rPr lang="en-US" dirty="0" smtClean="0">
                  <a:solidFill>
                    <a:srgbClr val="000000"/>
                  </a:solidFill>
                  <a:latin typeface="Courier New" charset="0"/>
                </a:rPr>
                <a:t>() const;</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a:t>
              </a:r>
              <a:r>
                <a:rPr lang="en-US" dirty="0" err="1" smtClean="0">
                  <a:solidFill>
                    <a:srgbClr val="0000FF"/>
                  </a:solidFill>
                  <a:latin typeface="Courier New" charset="0"/>
                </a:rPr>
                <a:t>getCursor</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int</a:t>
              </a:r>
              <a:r>
                <a:rPr lang="en-US" dirty="0" smtClean="0">
                  <a:solidFill>
                    <a:srgbClr val="0000FF"/>
                  </a:solidFill>
                  <a:latin typeface="Courier New" charset="0"/>
                </a:rPr>
                <a:t> cursor = </a:t>
              </a:r>
              <a:r>
                <a:rPr lang="en-US" dirty="0" err="1" smtClean="0">
                  <a:solidFill>
                    <a:srgbClr val="0000FF"/>
                  </a:solidFill>
                  <a:latin typeface="Courier New" charset="0"/>
                </a:rPr>
                <a:t>buffer.getCursor</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Returns the index of the cursor.</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getCursor</a:t>
              </a:r>
              <a:r>
                <a:rPr lang="en-US" dirty="0" smtClean="0">
                  <a:solidFill>
                    <a:srgbClr val="000000"/>
                  </a:solidFill>
                  <a:latin typeface="Courier New" charset="0"/>
                </a:rPr>
                <a:t>() const;</a:t>
              </a:r>
            </a:p>
            <a:p>
              <a:pPr>
                <a:lnSpc>
                  <a:spcPct val="90000"/>
                </a:lnSpc>
              </a:pPr>
              <a:endParaRPr lang="en-US" dirty="0" smtClean="0">
                <a:solidFill>
                  <a:srgbClr val="0000FF"/>
                </a:solidFill>
                <a:latin typeface="Courier New" charset="0"/>
              </a:endParaRPr>
            </a:p>
            <a:p>
              <a:pPr>
                <a:lnSpc>
                  <a:spcPct val="90000"/>
                </a:lnSpc>
              </a:pPr>
              <a:endParaRPr lang="en-US" dirty="0" smtClean="0">
                <a:latin typeface="Courier New" charset="0"/>
              </a:endParaRPr>
            </a:p>
            <a:p>
              <a:pPr>
                <a:lnSpc>
                  <a:spcPct val="90000"/>
                </a:lnSpc>
              </a:pPr>
              <a:endParaRPr lang="en-US" dirty="0" smtClean="0">
                <a:latin typeface="Courier New" charset="0"/>
              </a:endParaRPr>
            </a:p>
            <a:p>
              <a:pPr>
                <a:lnSpc>
                  <a:spcPct val="90000"/>
                </a:lnSpc>
              </a:pPr>
              <a:endParaRPr lang="en-US" dirty="0" smtClean="0">
                <a:latin typeface="Courier New" charset="0"/>
              </a:endParaRPr>
            </a:p>
            <a:p>
              <a:pPr>
                <a:lnSpc>
                  <a:spcPct val="90000"/>
                </a:lnSpc>
              </a:pPr>
              <a:endParaRPr lang="en-US" dirty="0" smtClean="0">
                <a:latin typeface="Courier New" charset="0"/>
              </a:endParaRPr>
            </a:p>
            <a:p>
              <a:pPr>
                <a:lnSpc>
                  <a:spcPct val="90000"/>
                </a:lnSpc>
              </a:pPr>
              <a:r>
                <a:rPr lang="en-US" dirty="0">
                  <a:latin typeface="Courier New" charset="0"/>
                </a:rPr>
                <a:t>#</a:t>
              </a:r>
              <a:r>
                <a:rPr lang="en-US" dirty="0" err="1">
                  <a:latin typeface="Courier New" charset="0"/>
                </a:rPr>
                <a:t>endif</a:t>
              </a:r>
              <a:endParaRPr lang="en-US" dirty="0">
                <a:latin typeface="Courier New" charset="0"/>
              </a:endParaRPr>
            </a:p>
          </p:txBody>
        </p:sp>
      </p:grpSp>
      <p:sp>
        <p:nvSpPr>
          <p:cNvPr id="95949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949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9497"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buffer.h</a:t>
            </a:r>
            <a:r>
              <a:rPr lang="en-US" sz="4000">
                <a:solidFill>
                  <a:srgbClr val="FF0000"/>
                </a:solidFill>
              </a:rPr>
              <a:t> Interface</a:t>
            </a:r>
          </a:p>
        </p:txBody>
      </p:sp>
      <p:sp>
        <p:nvSpPr>
          <p:cNvPr id="95949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grpSp>
        <p:nvGrpSpPr>
          <p:cNvPr id="16" name="Group 15"/>
          <p:cNvGrpSpPr/>
          <p:nvPr/>
        </p:nvGrpSpPr>
        <p:grpSpPr>
          <a:xfrm>
            <a:off x="381000" y="4724400"/>
            <a:ext cx="8382000" cy="533400"/>
            <a:chOff x="381000" y="4724400"/>
            <a:chExt cx="8382000" cy="533400"/>
          </a:xfrm>
        </p:grpSpPr>
        <p:sp>
          <p:nvSpPr>
            <p:cNvPr id="14" name="Rectangle 13"/>
            <p:cNvSpPr/>
            <p:nvPr/>
          </p:nvSpPr>
          <p:spPr bwMode="auto">
            <a:xfrm>
              <a:off x="381000" y="4724400"/>
              <a:ext cx="8382000" cy="533400"/>
            </a:xfrm>
            <a:prstGeom prst="rect">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5" name="TextBox 14"/>
            <p:cNvSpPr txBox="1"/>
            <p:nvPr/>
          </p:nvSpPr>
          <p:spPr>
            <a:xfrm>
              <a:off x="485020" y="4812695"/>
              <a:ext cx="4648200" cy="338554"/>
            </a:xfrm>
            <a:prstGeom prst="rect">
              <a:avLst/>
            </a:prstGeom>
            <a:noFill/>
          </p:spPr>
          <p:txBody>
            <a:bodyPr wrap="square" rtlCol="0">
              <a:spAutoFit/>
            </a:bodyPr>
            <a:lstStyle/>
            <a:p>
              <a:r>
                <a:rPr lang="en-US" sz="1600" b="0" i="1" dirty="0" smtClean="0">
                  <a:solidFill>
                    <a:srgbClr val="0000FF"/>
                  </a:solidFill>
                </a:rPr>
                <a:t>Private section goes here.</a:t>
              </a:r>
              <a:endParaRPr lang="en-US" sz="1600" b="0" i="1" dirty="0">
                <a:solidFill>
                  <a:srgbClr val="0000FF"/>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59491"/>
                                        </p:tgtEl>
                                        <p:attrNameLst>
                                          <p:attrName>ppt_x</p:attrName>
                                        </p:attrNameLst>
                                      </p:cBhvr>
                                      <p:tavLst>
                                        <p:tav tm="0">
                                          <p:val>
                                            <p:strVal val="ppt_x"/>
                                          </p:val>
                                        </p:tav>
                                        <p:tav tm="100000">
                                          <p:val>
                                            <p:strVal val="ppt_x"/>
                                          </p:val>
                                        </p:tav>
                                      </p:tavLst>
                                    </p:anim>
                                    <p:anim calcmode="lin" valueType="num">
                                      <p:cBhvr additive="base">
                                        <p:cTn id="7" dur="1000"/>
                                        <p:tgtEl>
                                          <p:spTgt spid="959491"/>
                                        </p:tgtEl>
                                        <p:attrNameLst>
                                          <p:attrName>ppt_y</p:attrName>
                                        </p:attrNameLst>
                                      </p:cBhvr>
                                      <p:tavLst>
                                        <p:tav tm="0">
                                          <p:val>
                                            <p:strVal val="ppt_y"/>
                                          </p:val>
                                        </p:tav>
                                        <p:tav tm="100000">
                                          <p:val>
                                            <p:strVal val="0-ppt_h/2"/>
                                          </p:val>
                                        </p:tav>
                                      </p:tavLst>
                                    </p:anim>
                                    <p:set>
                                      <p:cBhvr>
                                        <p:cTn id="8" dur="1" fill="hold">
                                          <p:stCondLst>
                                            <p:cond delay="999"/>
                                          </p:stCondLst>
                                        </p:cTn>
                                        <p:tgtEl>
                                          <p:spTgt spid="95949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59492"/>
                                        </p:tgtEl>
                                        <p:attrNameLst>
                                          <p:attrName>style.visibility</p:attrName>
                                        </p:attrNameLst>
                                      </p:cBhvr>
                                      <p:to>
                                        <p:strVal val="visible"/>
                                      </p:to>
                                    </p:set>
                                    <p:anim calcmode="lin" valueType="num">
                                      <p:cBhvr additive="base">
                                        <p:cTn id="11" dur="1000" fill="hold"/>
                                        <p:tgtEl>
                                          <p:spTgt spid="959492"/>
                                        </p:tgtEl>
                                        <p:attrNameLst>
                                          <p:attrName>ppt_x</p:attrName>
                                        </p:attrNameLst>
                                      </p:cBhvr>
                                      <p:tavLst>
                                        <p:tav tm="0">
                                          <p:val>
                                            <p:strVal val="#ppt_x"/>
                                          </p:val>
                                        </p:tav>
                                        <p:tav tm="100000">
                                          <p:val>
                                            <p:strVal val="#ppt_x"/>
                                          </p:val>
                                        </p:tav>
                                      </p:tavLst>
                                    </p:anim>
                                    <p:anim calcmode="lin" valueType="num">
                                      <p:cBhvr additive="base">
                                        <p:cTn id="12" dur="1000" fill="hold"/>
                                        <p:tgtEl>
                                          <p:spTgt spid="95949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9491"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720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Where Do We Go From Here?</a:t>
            </a:r>
            <a:endParaRPr lang="en-US" sz="4000" dirty="0">
              <a:solidFill>
                <a:schemeClr val="tx1"/>
              </a:solidFill>
            </a:endParaRPr>
          </a:p>
        </p:txBody>
      </p:sp>
      <p:sp>
        <p:nvSpPr>
          <p:cNvPr id="947243" name="Rectangle 43">
            <a:hlinkClick r:id="rId3" action="ppaction://hlinkpres?slideindex=2&amp;slidetitle=Exercise: Define a Stack of Characters"/>
          </p:cNvPr>
          <p:cNvSpPr>
            <a:spLocks noChangeArrowheads="1"/>
          </p:cNvSpPr>
          <p:nvPr/>
        </p:nvSpPr>
        <p:spPr bwMode="auto">
          <a:xfrm>
            <a:off x="482600" y="1231900"/>
            <a:ext cx="8164513" cy="158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Our goal for</a:t>
            </a:r>
            <a:r>
              <a:rPr lang="en-US" sz="2400" b="0" dirty="0" smtClean="0"/>
              <a:t> this week is </a:t>
            </a:r>
            <a:r>
              <a:rPr lang="en-US" sz="2400" b="0" dirty="0"/>
              <a:t>to implement the </a:t>
            </a:r>
            <a:r>
              <a:rPr lang="en-US" sz="2000" dirty="0" err="1">
                <a:latin typeface="Courier New" charset="0"/>
              </a:rPr>
              <a:t>EditorBuffer</a:t>
            </a:r>
            <a:r>
              <a:rPr lang="en-US" sz="2400" b="0" dirty="0"/>
              <a:t> class in three different ways and</a:t>
            </a:r>
            <a:r>
              <a:rPr lang="en-US" sz="2400" b="0" dirty="0" smtClean="0"/>
              <a:t> to </a:t>
            </a:r>
            <a:r>
              <a:rPr lang="en-US" sz="2400" b="0" dirty="0"/>
              <a:t>compare the algorithmic efficiency of the various options.  Those representations are:</a:t>
            </a:r>
          </a:p>
        </p:txBody>
      </p:sp>
      <p:grpSp>
        <p:nvGrpSpPr>
          <p:cNvPr id="947244" name="Group 44"/>
          <p:cNvGrpSpPr>
            <a:grpSpLocks/>
          </p:cNvGrpSpPr>
          <p:nvPr/>
        </p:nvGrpSpPr>
        <p:grpSpPr bwMode="auto">
          <a:xfrm>
            <a:off x="1130300" y="2362200"/>
            <a:ext cx="7480300" cy="544513"/>
            <a:chOff x="712" y="1672"/>
            <a:chExt cx="4712" cy="343"/>
          </a:xfrm>
        </p:grpSpPr>
        <p:sp>
          <p:nvSpPr>
            <p:cNvPr id="947245" name="Text Box 45"/>
            <p:cNvSpPr txBox="1">
              <a:spLocks noChangeArrowheads="1"/>
            </p:cNvSpPr>
            <p:nvPr/>
          </p:nvSpPr>
          <p:spPr bwMode="auto">
            <a:xfrm>
              <a:off x="960" y="1672"/>
              <a:ext cx="4464" cy="343"/>
            </a:xfrm>
            <a:prstGeom prst="rect">
              <a:avLst/>
            </a:prstGeom>
            <a:noFill/>
            <a:ln w="9525">
              <a:noFill/>
              <a:miter lim="800000"/>
              <a:headEnd/>
              <a:tailEnd/>
            </a:ln>
            <a:effectLst/>
          </p:spPr>
          <p:txBody>
            <a:bodyPr>
              <a:prstTxWarp prst="textNoShape">
                <a:avLst/>
              </a:prstTxWarp>
              <a:spAutoFit/>
            </a:bodyPr>
            <a:lstStyle/>
            <a:p>
              <a:pPr>
                <a:lnSpc>
                  <a:spcPct val="85000"/>
                </a:lnSpc>
                <a:spcAft>
                  <a:spcPct val="50000"/>
                </a:spcAft>
              </a:pPr>
              <a:r>
                <a:rPr lang="en-US" sz="2200" b="0"/>
                <a:t>A simple </a:t>
              </a:r>
              <a:r>
                <a:rPr lang="en-US" sz="2200" b="0" i="1"/>
                <a:t>array model</a:t>
              </a:r>
              <a:r>
                <a:rPr lang="en-US" sz="2200" b="0"/>
                <a:t>.</a:t>
              </a:r>
              <a:endParaRPr lang="en-US"/>
            </a:p>
          </p:txBody>
        </p:sp>
        <p:sp>
          <p:nvSpPr>
            <p:cNvPr id="947246" name="Text Box 46"/>
            <p:cNvSpPr txBox="1">
              <a:spLocks noChangeArrowheads="1"/>
            </p:cNvSpPr>
            <p:nvPr/>
          </p:nvSpPr>
          <p:spPr bwMode="auto">
            <a:xfrm>
              <a:off x="712" y="1672"/>
              <a:ext cx="288" cy="343"/>
            </a:xfrm>
            <a:prstGeom prst="rect">
              <a:avLst/>
            </a:prstGeom>
            <a:noFill/>
            <a:ln w="9525">
              <a:noFill/>
              <a:miter lim="800000"/>
              <a:headEnd/>
              <a:tailEnd/>
            </a:ln>
            <a:effectLst/>
          </p:spPr>
          <p:txBody>
            <a:bodyPr>
              <a:prstTxWarp prst="textNoShape">
                <a:avLst/>
              </a:prstTxWarp>
              <a:spAutoFit/>
            </a:bodyPr>
            <a:lstStyle/>
            <a:p>
              <a:pPr>
                <a:lnSpc>
                  <a:spcPct val="85000"/>
                </a:lnSpc>
                <a:spcAft>
                  <a:spcPct val="50000"/>
                </a:spcAft>
              </a:pPr>
              <a:r>
                <a:rPr lang="en-US" sz="2200" b="0"/>
                <a:t>1.</a:t>
              </a:r>
              <a:endParaRPr lang="en-US"/>
            </a:p>
          </p:txBody>
        </p:sp>
      </p:grpSp>
      <p:grpSp>
        <p:nvGrpSpPr>
          <p:cNvPr id="947247" name="Group 47"/>
          <p:cNvGrpSpPr>
            <a:grpSpLocks/>
          </p:cNvGrpSpPr>
          <p:nvPr/>
        </p:nvGrpSpPr>
        <p:grpSpPr bwMode="auto">
          <a:xfrm>
            <a:off x="1130300" y="2794000"/>
            <a:ext cx="7480300" cy="544513"/>
            <a:chOff x="712" y="1913"/>
            <a:chExt cx="4712" cy="343"/>
          </a:xfrm>
        </p:grpSpPr>
        <p:sp>
          <p:nvSpPr>
            <p:cNvPr id="947248" name="Text Box 48"/>
            <p:cNvSpPr txBox="1">
              <a:spLocks noChangeArrowheads="1"/>
            </p:cNvSpPr>
            <p:nvPr/>
          </p:nvSpPr>
          <p:spPr bwMode="auto">
            <a:xfrm>
              <a:off x="960" y="1913"/>
              <a:ext cx="4464" cy="343"/>
            </a:xfrm>
            <a:prstGeom prst="rect">
              <a:avLst/>
            </a:prstGeom>
            <a:noFill/>
            <a:ln w="9525">
              <a:noFill/>
              <a:miter lim="800000"/>
              <a:headEnd/>
              <a:tailEnd/>
            </a:ln>
            <a:effectLst/>
          </p:spPr>
          <p:txBody>
            <a:bodyPr>
              <a:prstTxWarp prst="textNoShape">
                <a:avLst/>
              </a:prstTxWarp>
              <a:spAutoFit/>
            </a:bodyPr>
            <a:lstStyle/>
            <a:p>
              <a:pPr>
                <a:lnSpc>
                  <a:spcPct val="85000"/>
                </a:lnSpc>
                <a:spcAft>
                  <a:spcPct val="50000"/>
                </a:spcAft>
              </a:pPr>
              <a:r>
                <a:rPr lang="en-US" sz="2200" b="0"/>
                <a:t>A </a:t>
              </a:r>
              <a:r>
                <a:rPr lang="en-US" sz="2200" b="0" i="1"/>
                <a:t>two-stack model</a:t>
              </a:r>
              <a:r>
                <a:rPr lang="en-US" sz="2200" b="0"/>
                <a:t> that uses a pair of character stacks.</a:t>
              </a:r>
              <a:endParaRPr lang="en-US"/>
            </a:p>
          </p:txBody>
        </p:sp>
        <p:sp>
          <p:nvSpPr>
            <p:cNvPr id="947249" name="Text Box 49"/>
            <p:cNvSpPr txBox="1">
              <a:spLocks noChangeArrowheads="1"/>
            </p:cNvSpPr>
            <p:nvPr/>
          </p:nvSpPr>
          <p:spPr bwMode="auto">
            <a:xfrm>
              <a:off x="712" y="1913"/>
              <a:ext cx="288" cy="343"/>
            </a:xfrm>
            <a:prstGeom prst="rect">
              <a:avLst/>
            </a:prstGeom>
            <a:noFill/>
            <a:ln w="9525">
              <a:noFill/>
              <a:miter lim="800000"/>
              <a:headEnd/>
              <a:tailEnd/>
            </a:ln>
            <a:effectLst/>
          </p:spPr>
          <p:txBody>
            <a:bodyPr>
              <a:prstTxWarp prst="textNoShape">
                <a:avLst/>
              </a:prstTxWarp>
              <a:spAutoFit/>
            </a:bodyPr>
            <a:lstStyle/>
            <a:p>
              <a:pPr>
                <a:lnSpc>
                  <a:spcPct val="85000"/>
                </a:lnSpc>
                <a:spcAft>
                  <a:spcPct val="50000"/>
                </a:spcAft>
              </a:pPr>
              <a:r>
                <a:rPr lang="en-US" sz="2200" b="0"/>
                <a:t>2.</a:t>
              </a:r>
              <a:endParaRPr lang="en-US"/>
            </a:p>
          </p:txBody>
        </p:sp>
      </p:grpSp>
      <p:grpSp>
        <p:nvGrpSpPr>
          <p:cNvPr id="947250" name="Group 50"/>
          <p:cNvGrpSpPr>
            <a:grpSpLocks/>
          </p:cNvGrpSpPr>
          <p:nvPr/>
        </p:nvGrpSpPr>
        <p:grpSpPr bwMode="auto">
          <a:xfrm>
            <a:off x="1130300" y="3225800"/>
            <a:ext cx="7480300" cy="544513"/>
            <a:chOff x="720" y="2208"/>
            <a:chExt cx="4712" cy="343"/>
          </a:xfrm>
        </p:grpSpPr>
        <p:sp>
          <p:nvSpPr>
            <p:cNvPr id="947251" name="Text Box 51"/>
            <p:cNvSpPr txBox="1">
              <a:spLocks noChangeArrowheads="1"/>
            </p:cNvSpPr>
            <p:nvPr/>
          </p:nvSpPr>
          <p:spPr bwMode="auto">
            <a:xfrm>
              <a:off x="968" y="2208"/>
              <a:ext cx="4464" cy="343"/>
            </a:xfrm>
            <a:prstGeom prst="rect">
              <a:avLst/>
            </a:prstGeom>
            <a:noFill/>
            <a:ln w="9525">
              <a:noFill/>
              <a:miter lim="800000"/>
              <a:headEnd/>
              <a:tailEnd/>
            </a:ln>
            <a:effectLst/>
          </p:spPr>
          <p:txBody>
            <a:bodyPr>
              <a:prstTxWarp prst="textNoShape">
                <a:avLst/>
              </a:prstTxWarp>
              <a:spAutoFit/>
            </a:bodyPr>
            <a:lstStyle/>
            <a:p>
              <a:pPr>
                <a:lnSpc>
                  <a:spcPct val="85000"/>
                </a:lnSpc>
                <a:spcAft>
                  <a:spcPct val="50000"/>
                </a:spcAft>
              </a:pPr>
              <a:r>
                <a:rPr lang="en-US" sz="2200" b="0"/>
                <a:t>A </a:t>
              </a:r>
              <a:r>
                <a:rPr lang="en-US" sz="2200" b="0" i="1"/>
                <a:t>linked-list model</a:t>
              </a:r>
              <a:r>
                <a:rPr lang="en-US" sz="2200" b="0"/>
                <a:t> that uses pointers to indicate the order.</a:t>
              </a:r>
              <a:endParaRPr lang="en-US"/>
            </a:p>
          </p:txBody>
        </p:sp>
        <p:sp>
          <p:nvSpPr>
            <p:cNvPr id="947252" name="Text Box 52"/>
            <p:cNvSpPr txBox="1">
              <a:spLocks noChangeArrowheads="1"/>
            </p:cNvSpPr>
            <p:nvPr/>
          </p:nvSpPr>
          <p:spPr bwMode="auto">
            <a:xfrm>
              <a:off x="720" y="2208"/>
              <a:ext cx="288" cy="343"/>
            </a:xfrm>
            <a:prstGeom prst="rect">
              <a:avLst/>
            </a:prstGeom>
            <a:noFill/>
            <a:ln w="9525">
              <a:noFill/>
              <a:miter lim="800000"/>
              <a:headEnd/>
              <a:tailEnd/>
            </a:ln>
            <a:effectLst/>
          </p:spPr>
          <p:txBody>
            <a:bodyPr>
              <a:prstTxWarp prst="textNoShape">
                <a:avLst/>
              </a:prstTxWarp>
              <a:spAutoFit/>
            </a:bodyPr>
            <a:lstStyle/>
            <a:p>
              <a:pPr>
                <a:lnSpc>
                  <a:spcPct val="85000"/>
                </a:lnSpc>
                <a:spcAft>
                  <a:spcPct val="50000"/>
                </a:spcAft>
              </a:pPr>
              <a:r>
                <a:rPr lang="en-US" sz="2200" b="0"/>
                <a:t>3.</a:t>
              </a:r>
              <a:endParaRPr lang="en-US"/>
            </a:p>
          </p:txBody>
        </p:sp>
      </p:grpSp>
      <p:sp>
        <p:nvSpPr>
          <p:cNvPr id="947253" name="Rectangle 53">
            <a:hlinkClick r:id="rId3" action="ppaction://hlinkpres?slideindex=2&amp;slidetitle=Exercise: Define a Stack of Characters"/>
          </p:cNvPr>
          <p:cNvSpPr>
            <a:spLocks noChangeArrowheads="1"/>
          </p:cNvSpPr>
          <p:nvPr/>
        </p:nvSpPr>
        <p:spPr bwMode="auto">
          <a:xfrm>
            <a:off x="482600" y="3784600"/>
            <a:ext cx="8164513" cy="158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For each model, we’ll calculate the complexity of each of the six fundamental methods in the </a:t>
            </a:r>
            <a:r>
              <a:rPr lang="en-US" sz="2000">
                <a:latin typeface="Courier New" charset="0"/>
              </a:rPr>
              <a:t>EditorBuffer</a:t>
            </a:r>
            <a:r>
              <a:rPr lang="en-US" sz="2400" b="0"/>
              <a:t> class.  Some operations will be more efficient with one model, others will be more efficient with a different underlying representation.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9472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9472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9472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4725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7253" grpId="0" build="p" autoUpdateAnimBg="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720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Array Model</a:t>
            </a:r>
            <a:endParaRPr lang="en-US" sz="4000" dirty="0">
              <a:solidFill>
                <a:schemeClr val="tx1"/>
              </a:solidFill>
            </a:endParaRPr>
          </a:p>
        </p:txBody>
      </p:sp>
      <p:sp>
        <p:nvSpPr>
          <p:cNvPr id="14" name="Rectangle 8">
            <a:hlinkClick r:id="rId3" action="ppaction://hlinkpres?slideindex=2&amp;slidetitle=Exercise: Define a Stack of Characters"/>
          </p:cNvPr>
          <p:cNvSpPr>
            <a:spLocks noChangeArrowheads="1"/>
          </p:cNvSpPr>
          <p:nvPr/>
        </p:nvSpPr>
        <p:spPr bwMode="auto">
          <a:xfrm>
            <a:off x="482600" y="1231900"/>
            <a:ext cx="8164513"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Conceptually, the simplest strategy for representing the editor buffer is to use an array for the individual characters.</a:t>
            </a:r>
          </a:p>
        </p:txBody>
      </p:sp>
      <p:sp>
        <p:nvSpPr>
          <p:cNvPr id="15" name="Rectangle 24">
            <a:hlinkClick r:id="rId3" action="ppaction://hlinkpres?slideindex=2&amp;slidetitle=Exercise: Define a Stack of Characters"/>
          </p:cNvPr>
          <p:cNvSpPr>
            <a:spLocks noChangeArrowheads="1"/>
          </p:cNvSpPr>
          <p:nvPr/>
        </p:nvSpPr>
        <p:spPr bwMode="auto">
          <a:xfrm>
            <a:off x="482600" y="2032000"/>
            <a:ext cx="8164513" cy="4521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To ensure that the buffer can contain an arbitrary amount of text, it is important to allocate the array storage dynamically and to expand the array whenever the buffer runs out of space.</a:t>
            </a:r>
          </a:p>
          <a:p>
            <a:pPr marL="342900" indent="-342900" algn="just">
              <a:lnSpc>
                <a:spcPct val="85000"/>
              </a:lnSpc>
              <a:spcAft>
                <a:spcPct val="50000"/>
              </a:spcAft>
              <a:buFontTx/>
              <a:buChar char="•"/>
            </a:pPr>
            <a:r>
              <a:rPr lang="en-US" sz="2400" b="0" dirty="0"/>
              <a:t>The array used to hold the characters will contain elements that are allocated but not yet in use, which makes it necessary to distinguish the </a:t>
            </a:r>
            <a:r>
              <a:rPr lang="en-US" sz="2400" i="1" dirty="0"/>
              <a:t>capacity</a:t>
            </a:r>
            <a:r>
              <a:rPr lang="en-US" sz="2400" b="0" dirty="0"/>
              <a:t> of the array from its </a:t>
            </a:r>
            <a:r>
              <a:rPr lang="en-US" sz="2400" i="1" dirty="0"/>
              <a:t>effective size</a:t>
            </a:r>
            <a:r>
              <a:rPr lang="en-US" sz="2400" b="0" i="1" dirty="0"/>
              <a:t>.</a:t>
            </a:r>
            <a:endParaRPr lang="en-US" sz="2400" b="0" dirty="0"/>
          </a:p>
          <a:p>
            <a:pPr marL="342900" indent="-342900" algn="just">
              <a:lnSpc>
                <a:spcPct val="85000"/>
              </a:lnSpc>
              <a:spcAft>
                <a:spcPct val="50000"/>
              </a:spcAft>
              <a:buFontTx/>
              <a:buChar char="•"/>
            </a:pPr>
            <a:r>
              <a:rPr lang="en-US" sz="2400" b="0" dirty="0"/>
              <a:t>In addition to the size and capacity information, the data structure for the editor buffer must contain an additional integer variable that indicates the current position of the cursor.  This variable can take on values ranging from 0 up to and including the length of the buffer.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587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75875" name="Text Box 3"/>
          <p:cNvSpPr txBox="1">
            <a:spLocks noChangeArrowheads="1"/>
          </p:cNvSpPr>
          <p:nvPr/>
        </p:nvSpPr>
        <p:spPr bwMode="auto">
          <a:xfrm>
            <a:off x="342900" y="1193800"/>
            <a:ext cx="8440738" cy="5525102"/>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latin typeface="Courier New" charset="0"/>
              </a:rPr>
              <a:t>private:</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Buffer data structure</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In the array-based implementation of the buffer, the characters in the</a:t>
            </a:r>
          </a:p>
          <a:p>
            <a:pPr>
              <a:lnSpc>
                <a:spcPct val="90000"/>
              </a:lnSpc>
            </a:pPr>
            <a:r>
              <a:rPr lang="en-US" dirty="0" smtClean="0">
                <a:solidFill>
                  <a:srgbClr val="0000FF"/>
                </a:solidFill>
                <a:latin typeface="Courier New" charset="0"/>
              </a:rPr>
              <a:t> * buffer are stored in a dynamic array.  In addition to the array, the</a:t>
            </a:r>
          </a:p>
          <a:p>
            <a:pPr>
              <a:lnSpc>
                <a:spcPct val="90000"/>
              </a:lnSpc>
            </a:pPr>
            <a:r>
              <a:rPr lang="en-US" dirty="0" smtClean="0">
                <a:solidFill>
                  <a:srgbClr val="0000FF"/>
                </a:solidFill>
                <a:latin typeface="Courier New" charset="0"/>
              </a:rPr>
              <a:t> * structure keeps track of the capacity of the buffer, the length of the</a:t>
            </a:r>
          </a:p>
          <a:p>
            <a:pPr>
              <a:lnSpc>
                <a:spcPct val="90000"/>
              </a:lnSpc>
            </a:pPr>
            <a:r>
              <a:rPr lang="en-US" dirty="0" smtClean="0">
                <a:solidFill>
                  <a:srgbClr val="0000FF"/>
                </a:solidFill>
                <a:latin typeface="Courier New" charset="0"/>
              </a:rPr>
              <a:t> * buffer, and the cursor position.  The cursor position is the index of</a:t>
            </a:r>
          </a:p>
          <a:p>
            <a:pPr>
              <a:lnSpc>
                <a:spcPct val="90000"/>
              </a:lnSpc>
            </a:pPr>
            <a:r>
              <a:rPr lang="en-US" dirty="0" smtClean="0">
                <a:solidFill>
                  <a:srgbClr val="0000FF"/>
                </a:solidFill>
                <a:latin typeface="Courier New" charset="0"/>
              </a:rPr>
              <a:t> * the character that follows where the cursor would appear on the screen.</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 Constants */</a:t>
            </a:r>
          </a:p>
          <a:p>
            <a:pPr>
              <a:lnSpc>
                <a:spcPct val="90000"/>
              </a:lnSpc>
            </a:pPr>
            <a:endParaRPr lang="en-US" dirty="0" smtClean="0">
              <a:latin typeface="Courier New" charset="0"/>
            </a:endParaRPr>
          </a:p>
          <a:p>
            <a:pPr>
              <a:lnSpc>
                <a:spcPct val="90000"/>
              </a:lnSpc>
            </a:pPr>
            <a:r>
              <a:rPr lang="en-US" dirty="0" smtClean="0">
                <a:latin typeface="Courier New" charset="0"/>
              </a:rPr>
              <a:t>   static const </a:t>
            </a:r>
            <a:r>
              <a:rPr lang="en-US" dirty="0" err="1" smtClean="0">
                <a:latin typeface="Courier New" charset="0"/>
              </a:rPr>
              <a:t>int</a:t>
            </a:r>
            <a:r>
              <a:rPr lang="en-US" dirty="0" smtClean="0">
                <a:latin typeface="Courier New" charset="0"/>
              </a:rPr>
              <a:t> INITIAL_CAPACITY = 10;</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 Instance variables */</a:t>
            </a:r>
          </a:p>
          <a:p>
            <a:pPr>
              <a:lnSpc>
                <a:spcPct val="90000"/>
              </a:lnSpc>
            </a:pPr>
            <a:endParaRPr lang="en-US" dirty="0" smtClean="0">
              <a:latin typeface="Courier New" charset="0"/>
            </a:endParaRPr>
          </a:p>
          <a:p>
            <a:pPr>
              <a:lnSpc>
                <a:spcPct val="90000"/>
              </a:lnSpc>
            </a:pPr>
            <a:r>
              <a:rPr lang="en-US" dirty="0" smtClean="0">
                <a:latin typeface="Courier New" charset="0"/>
              </a:rPr>
              <a:t>   char *</a:t>
            </a:r>
            <a:r>
              <a:rPr lang="en-US" smtClean="0">
                <a:latin typeface="Courier New" charset="0"/>
              </a:rPr>
              <a:t>array;          </a:t>
            </a:r>
            <a:r>
              <a:rPr lang="en-US" dirty="0" smtClean="0">
                <a:solidFill>
                  <a:srgbClr val="0000FF"/>
                </a:solidFill>
                <a:latin typeface="Courier New" charset="0"/>
              </a:rPr>
              <a:t>/* Dynamic array </a:t>
            </a:r>
            <a:r>
              <a:rPr lang="en-US" smtClean="0">
                <a:solidFill>
                  <a:srgbClr val="0000FF"/>
                </a:solidFill>
                <a:latin typeface="Courier New" charset="0"/>
              </a:rPr>
              <a:t>of characters     </a:t>
            </a:r>
            <a:r>
              <a:rPr lang="en-US" dirty="0" smtClean="0">
                <a:solidFill>
                  <a:srgbClr val="0000FF"/>
                </a:solidFill>
                <a:latin typeface="Courier New" charset="0"/>
              </a:rPr>
              <a:t>*/</a:t>
            </a:r>
          </a:p>
          <a:p>
            <a:pPr>
              <a:lnSpc>
                <a:spcPct val="90000"/>
              </a:lnSpc>
            </a:pPr>
            <a:r>
              <a:rPr lang="en-US" dirty="0" smtClean="0">
                <a:latin typeface="Courier New" charset="0"/>
              </a:rPr>
              <a:t>   </a:t>
            </a:r>
            <a:r>
              <a:rPr lang="en-US" dirty="0" err="1" smtClean="0">
                <a:latin typeface="Courier New" charset="0"/>
              </a:rPr>
              <a:t>int</a:t>
            </a:r>
            <a:r>
              <a:rPr lang="en-US" dirty="0" smtClean="0">
                <a:latin typeface="Courier New" charset="0"/>
              </a:rPr>
              <a:t> </a:t>
            </a:r>
            <a:r>
              <a:rPr lang="en-US" smtClean="0">
                <a:latin typeface="Courier New" charset="0"/>
              </a:rPr>
              <a:t>capacity;         </a:t>
            </a:r>
            <a:r>
              <a:rPr lang="en-US" dirty="0" smtClean="0">
                <a:solidFill>
                  <a:srgbClr val="0000FF"/>
                </a:solidFill>
                <a:latin typeface="Courier New" charset="0"/>
              </a:rPr>
              <a:t>/* Allocated size of </a:t>
            </a:r>
            <a:r>
              <a:rPr lang="en-US" smtClean="0">
                <a:solidFill>
                  <a:srgbClr val="0000FF"/>
                </a:solidFill>
                <a:latin typeface="Courier New" charset="0"/>
              </a:rPr>
              <a:t>that array    *</a:t>
            </a:r>
            <a:r>
              <a:rPr lang="en-US" dirty="0" smtClean="0">
                <a:solidFill>
                  <a:srgbClr val="0000FF"/>
                </a:solidFill>
                <a:latin typeface="Courier New" charset="0"/>
              </a:rPr>
              <a:t>/</a:t>
            </a:r>
          </a:p>
          <a:p>
            <a:pPr>
              <a:lnSpc>
                <a:spcPct val="90000"/>
              </a:lnSpc>
            </a:pPr>
            <a:r>
              <a:rPr lang="en-US" dirty="0" smtClean="0">
                <a:latin typeface="Courier New" charset="0"/>
              </a:rPr>
              <a:t>   </a:t>
            </a:r>
            <a:r>
              <a:rPr lang="en-US" dirty="0" err="1" smtClean="0">
                <a:latin typeface="Courier New" charset="0"/>
              </a:rPr>
              <a:t>int</a:t>
            </a:r>
            <a:r>
              <a:rPr lang="en-US" dirty="0" smtClean="0">
                <a:latin typeface="Courier New" charset="0"/>
              </a:rPr>
              <a:t> </a:t>
            </a:r>
            <a:r>
              <a:rPr lang="en-US" smtClean="0">
                <a:latin typeface="Courier New" charset="0"/>
              </a:rPr>
              <a:t>length;           </a:t>
            </a:r>
            <a:r>
              <a:rPr lang="en-US" dirty="0" smtClean="0">
                <a:solidFill>
                  <a:srgbClr val="0000FF"/>
                </a:solidFill>
                <a:latin typeface="Courier New" charset="0"/>
              </a:rPr>
              <a:t>/* Number of character in buffer   */</a:t>
            </a:r>
          </a:p>
          <a:p>
            <a:pPr>
              <a:lnSpc>
                <a:spcPct val="90000"/>
              </a:lnSpc>
            </a:pPr>
            <a:r>
              <a:rPr lang="en-US" dirty="0" smtClean="0">
                <a:latin typeface="Courier New" charset="0"/>
              </a:rPr>
              <a:t>   </a:t>
            </a:r>
            <a:r>
              <a:rPr lang="en-US" dirty="0" err="1" smtClean="0">
                <a:latin typeface="Courier New" charset="0"/>
              </a:rPr>
              <a:t>int</a:t>
            </a:r>
            <a:r>
              <a:rPr lang="en-US" dirty="0" smtClean="0">
                <a:latin typeface="Courier New" charset="0"/>
              </a:rPr>
              <a:t> </a:t>
            </a:r>
            <a:r>
              <a:rPr lang="en-US" smtClean="0">
                <a:latin typeface="Courier New" charset="0"/>
              </a:rPr>
              <a:t>cursor;           </a:t>
            </a:r>
            <a:r>
              <a:rPr lang="en-US" dirty="0" smtClean="0">
                <a:solidFill>
                  <a:srgbClr val="0000FF"/>
                </a:solidFill>
                <a:latin typeface="Courier New" charset="0"/>
              </a:rPr>
              <a:t>/* Index of character after cursor */</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 Private method prototype */</a:t>
            </a:r>
          </a:p>
          <a:p>
            <a:pPr>
              <a:lnSpc>
                <a:spcPct val="90000"/>
              </a:lnSpc>
            </a:pPr>
            <a:endParaRPr lang="en-US" dirty="0" smtClean="0">
              <a:solidFill>
                <a:srgbClr val="0000FF"/>
              </a:solidFill>
              <a:latin typeface="Courier New" charset="0"/>
            </a:endParaRPr>
          </a:p>
          <a:p>
            <a:pPr>
              <a:lnSpc>
                <a:spcPct val="90000"/>
              </a:lnSpc>
            </a:pPr>
            <a:r>
              <a:rPr lang="en-US" dirty="0" smtClean="0">
                <a:latin typeface="Courier New" charset="0"/>
              </a:rPr>
              <a:t>   void </a:t>
            </a:r>
            <a:r>
              <a:rPr lang="en-US" dirty="0" err="1" smtClean="0">
                <a:latin typeface="Courier New" charset="0"/>
              </a:rPr>
              <a:t>expandCapacity</a:t>
            </a:r>
            <a:r>
              <a:rPr lang="en-US" dirty="0" smtClean="0">
                <a:latin typeface="Courier New" charset="0"/>
              </a:rPr>
              <a:t>();</a:t>
            </a:r>
          </a:p>
          <a:p>
            <a:pPr>
              <a:lnSpc>
                <a:spcPct val="90000"/>
              </a:lnSpc>
            </a:pPr>
            <a:endParaRPr lang="en-US" dirty="0">
              <a:latin typeface="Courier New" charset="0"/>
            </a:endParaRPr>
          </a:p>
        </p:txBody>
      </p:sp>
      <p:sp>
        <p:nvSpPr>
          <p:cNvPr id="975876"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75877"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75878"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Private Data for Array-Based Buffer</a:t>
            </a:r>
          </a:p>
        </p:txBody>
      </p:sp>
      <p:sp>
        <p:nvSpPr>
          <p:cNvPr id="975879"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5878" name="Rectangle 6"/>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Array Editor Simulation</a:t>
            </a:r>
            <a:endParaRPr lang="en-US" sz="4000" dirty="0">
              <a:solidFill>
                <a:srgbClr val="FF0000"/>
              </a:solidFill>
            </a:endParaRPr>
          </a:p>
        </p:txBody>
      </p:sp>
      <p:sp>
        <p:nvSpPr>
          <p:cNvPr id="8" name="Rectangle 3"/>
          <p:cNvSpPr>
            <a:spLocks noChangeArrowheads="1"/>
          </p:cNvSpPr>
          <p:nvPr/>
        </p:nvSpPr>
        <p:spPr bwMode="auto">
          <a:xfrm>
            <a:off x="4699000" y="4902200"/>
            <a:ext cx="508000" cy="508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9" name="Rectangle 4"/>
          <p:cNvSpPr>
            <a:spLocks noChangeArrowheads="1"/>
          </p:cNvSpPr>
          <p:nvPr/>
        </p:nvSpPr>
        <p:spPr bwMode="auto">
          <a:xfrm>
            <a:off x="5207000" y="4902200"/>
            <a:ext cx="508000" cy="508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0" name="Rectangle 5"/>
          <p:cNvSpPr>
            <a:spLocks noChangeArrowheads="1"/>
          </p:cNvSpPr>
          <p:nvPr/>
        </p:nvSpPr>
        <p:spPr bwMode="auto">
          <a:xfrm>
            <a:off x="5715000" y="4902200"/>
            <a:ext cx="508000" cy="508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1" name="Rectangle 6"/>
          <p:cNvSpPr>
            <a:spLocks noChangeArrowheads="1"/>
          </p:cNvSpPr>
          <p:nvPr/>
        </p:nvSpPr>
        <p:spPr bwMode="auto">
          <a:xfrm>
            <a:off x="6223000" y="4902200"/>
            <a:ext cx="508000" cy="508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2" name="Rectangle 7"/>
          <p:cNvSpPr>
            <a:spLocks noChangeArrowheads="1"/>
          </p:cNvSpPr>
          <p:nvPr/>
        </p:nvSpPr>
        <p:spPr bwMode="auto">
          <a:xfrm>
            <a:off x="6731000" y="4902200"/>
            <a:ext cx="508000" cy="508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3" name="Rectangle 8"/>
          <p:cNvSpPr>
            <a:spLocks noChangeArrowheads="1"/>
          </p:cNvSpPr>
          <p:nvPr/>
        </p:nvSpPr>
        <p:spPr bwMode="auto">
          <a:xfrm>
            <a:off x="7239000" y="4902200"/>
            <a:ext cx="508000" cy="508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4" name="Rectangle 9"/>
          <p:cNvSpPr>
            <a:spLocks noChangeArrowheads="1"/>
          </p:cNvSpPr>
          <p:nvPr/>
        </p:nvSpPr>
        <p:spPr bwMode="auto">
          <a:xfrm>
            <a:off x="7747000" y="4902200"/>
            <a:ext cx="508000" cy="508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5" name="Rectangle 10"/>
          <p:cNvSpPr>
            <a:spLocks noChangeArrowheads="1"/>
          </p:cNvSpPr>
          <p:nvPr/>
        </p:nvSpPr>
        <p:spPr bwMode="auto">
          <a:xfrm>
            <a:off x="8255000" y="4902200"/>
            <a:ext cx="508000" cy="508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6" name="Text Box 11"/>
          <p:cNvSpPr txBox="1">
            <a:spLocks noChangeArrowheads="1"/>
          </p:cNvSpPr>
          <p:nvPr/>
        </p:nvSpPr>
        <p:spPr bwMode="auto">
          <a:xfrm>
            <a:off x="4699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dirty="0">
                <a:latin typeface="Helvetica Neue" charset="0"/>
              </a:rPr>
              <a:t>a</a:t>
            </a:r>
          </a:p>
        </p:txBody>
      </p:sp>
      <p:sp>
        <p:nvSpPr>
          <p:cNvPr id="17" name="Text Box 12"/>
          <p:cNvSpPr txBox="1">
            <a:spLocks noChangeArrowheads="1"/>
          </p:cNvSpPr>
          <p:nvPr/>
        </p:nvSpPr>
        <p:spPr bwMode="auto">
          <a:xfrm>
            <a:off x="5207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c</a:t>
            </a:r>
          </a:p>
        </p:txBody>
      </p:sp>
      <p:sp>
        <p:nvSpPr>
          <p:cNvPr id="18" name="Text Box 13"/>
          <p:cNvSpPr txBox="1">
            <a:spLocks noChangeArrowheads="1"/>
          </p:cNvSpPr>
          <p:nvPr/>
        </p:nvSpPr>
        <p:spPr bwMode="auto">
          <a:xfrm>
            <a:off x="5715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x</a:t>
            </a:r>
          </a:p>
        </p:txBody>
      </p:sp>
      <p:sp>
        <p:nvSpPr>
          <p:cNvPr id="19" name="Text Box 14"/>
          <p:cNvSpPr txBox="1">
            <a:spLocks noChangeArrowheads="1"/>
          </p:cNvSpPr>
          <p:nvPr/>
        </p:nvSpPr>
        <p:spPr bwMode="auto">
          <a:xfrm>
            <a:off x="6223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d</a:t>
            </a:r>
          </a:p>
        </p:txBody>
      </p:sp>
      <p:sp>
        <p:nvSpPr>
          <p:cNvPr id="20" name="Text Box 15"/>
          <p:cNvSpPr txBox="1">
            <a:spLocks noChangeArrowheads="1"/>
          </p:cNvSpPr>
          <p:nvPr/>
        </p:nvSpPr>
        <p:spPr bwMode="auto">
          <a:xfrm>
            <a:off x="6731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e</a:t>
            </a:r>
          </a:p>
        </p:txBody>
      </p:sp>
      <p:sp>
        <p:nvSpPr>
          <p:cNvPr id="21" name="Text Box 16"/>
          <p:cNvSpPr txBox="1">
            <a:spLocks noChangeArrowheads="1"/>
          </p:cNvSpPr>
          <p:nvPr/>
        </p:nvSpPr>
        <p:spPr bwMode="auto">
          <a:xfrm>
            <a:off x="6731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e</a:t>
            </a:r>
          </a:p>
        </p:txBody>
      </p:sp>
      <p:sp>
        <p:nvSpPr>
          <p:cNvPr id="22" name="Text Box 17"/>
          <p:cNvSpPr txBox="1">
            <a:spLocks noChangeArrowheads="1"/>
          </p:cNvSpPr>
          <p:nvPr/>
        </p:nvSpPr>
        <p:spPr bwMode="auto">
          <a:xfrm>
            <a:off x="6223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d</a:t>
            </a:r>
          </a:p>
        </p:txBody>
      </p:sp>
      <p:sp>
        <p:nvSpPr>
          <p:cNvPr id="23" name="Text Box 18"/>
          <p:cNvSpPr txBox="1">
            <a:spLocks noChangeArrowheads="1"/>
          </p:cNvSpPr>
          <p:nvPr/>
        </p:nvSpPr>
        <p:spPr bwMode="auto">
          <a:xfrm>
            <a:off x="5715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x</a:t>
            </a:r>
          </a:p>
        </p:txBody>
      </p:sp>
      <p:sp>
        <p:nvSpPr>
          <p:cNvPr id="24" name="Text Box 19"/>
          <p:cNvSpPr txBox="1">
            <a:spLocks noChangeArrowheads="1"/>
          </p:cNvSpPr>
          <p:nvPr/>
        </p:nvSpPr>
        <p:spPr bwMode="auto">
          <a:xfrm>
            <a:off x="5207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c</a:t>
            </a:r>
          </a:p>
        </p:txBody>
      </p:sp>
      <p:sp>
        <p:nvSpPr>
          <p:cNvPr id="25" name="Text Box 20"/>
          <p:cNvSpPr txBox="1">
            <a:spLocks noChangeArrowheads="1"/>
          </p:cNvSpPr>
          <p:nvPr/>
        </p:nvSpPr>
        <p:spPr bwMode="auto">
          <a:xfrm>
            <a:off x="5207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b</a:t>
            </a:r>
          </a:p>
        </p:txBody>
      </p:sp>
      <p:sp>
        <p:nvSpPr>
          <p:cNvPr id="26" name="Text Box 21"/>
          <p:cNvSpPr txBox="1">
            <a:spLocks noChangeArrowheads="1"/>
          </p:cNvSpPr>
          <p:nvPr/>
        </p:nvSpPr>
        <p:spPr bwMode="auto">
          <a:xfrm>
            <a:off x="6731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d</a:t>
            </a:r>
          </a:p>
        </p:txBody>
      </p:sp>
      <p:sp>
        <p:nvSpPr>
          <p:cNvPr id="27" name="Text Box 22"/>
          <p:cNvSpPr txBox="1">
            <a:spLocks noChangeArrowheads="1"/>
          </p:cNvSpPr>
          <p:nvPr/>
        </p:nvSpPr>
        <p:spPr bwMode="auto">
          <a:xfrm>
            <a:off x="7239000" y="4800600"/>
            <a:ext cx="508000" cy="406400"/>
          </a:xfrm>
          <a:prstGeom prst="rect">
            <a:avLst/>
          </a:prstGeom>
          <a:noFill/>
          <a:ln w="9525">
            <a:noFill/>
            <a:miter lim="800000"/>
            <a:headEnd/>
            <a:tailEnd/>
          </a:ln>
          <a:effectLst/>
        </p:spPr>
        <p:txBody>
          <a:bodyPr>
            <a:prstTxWarp prst="textNoShape">
              <a:avLst/>
            </a:prstTxWarp>
          </a:bodyPr>
          <a:lstStyle/>
          <a:p>
            <a:pPr algn="ctr" eaLnBrk="1" hangingPunct="1"/>
            <a:r>
              <a:rPr lang="en-US" sz="3600" b="1" dirty="0" err="1">
                <a:latin typeface="Helvetica Neue" charset="0"/>
              </a:rPr>
              <a:t>e</a:t>
            </a:r>
            <a:endParaRPr lang="en-US" sz="3600" b="1" dirty="0">
              <a:latin typeface="Helvetica Neue" charset="0"/>
            </a:endParaRPr>
          </a:p>
        </p:txBody>
      </p:sp>
      <p:sp>
        <p:nvSpPr>
          <p:cNvPr id="28" name="Rectangle 10"/>
          <p:cNvSpPr>
            <a:spLocks noChangeArrowheads="1"/>
          </p:cNvSpPr>
          <p:nvPr/>
        </p:nvSpPr>
        <p:spPr bwMode="auto">
          <a:xfrm>
            <a:off x="4741335" y="175260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smtClean="0">
                <a:latin typeface="Times New Roman"/>
                <a:cs typeface="Times New Roman"/>
              </a:rPr>
              <a:t>0</a:t>
            </a:r>
            <a:endParaRPr lang="en-US" sz="1600" b="0" dirty="0">
              <a:latin typeface="Times New Roman"/>
              <a:cs typeface="Times New Roman"/>
            </a:endParaRPr>
          </a:p>
        </p:txBody>
      </p:sp>
      <p:sp>
        <p:nvSpPr>
          <p:cNvPr id="29" name="TextBox 28"/>
          <p:cNvSpPr txBox="1"/>
          <p:nvPr/>
        </p:nvSpPr>
        <p:spPr>
          <a:xfrm>
            <a:off x="4673600" y="1447800"/>
            <a:ext cx="1286935" cy="338554"/>
          </a:xfrm>
          <a:prstGeom prst="rect">
            <a:avLst/>
          </a:prstGeom>
          <a:noFill/>
        </p:spPr>
        <p:txBody>
          <a:bodyPr wrap="square" rtlCol="0">
            <a:spAutoFit/>
          </a:bodyPr>
          <a:lstStyle/>
          <a:p>
            <a:r>
              <a:rPr lang="en-US" sz="1600" b="1" dirty="0" smtClean="0">
                <a:latin typeface="Courier New"/>
                <a:cs typeface="Courier New"/>
              </a:rPr>
              <a:t>count</a:t>
            </a:r>
            <a:endParaRPr lang="en-US" b="1" dirty="0">
              <a:latin typeface="Courier New"/>
              <a:cs typeface="Courier New"/>
            </a:endParaRPr>
          </a:p>
        </p:txBody>
      </p:sp>
      <p:sp>
        <p:nvSpPr>
          <p:cNvPr id="30" name="Rectangle 10"/>
          <p:cNvSpPr>
            <a:spLocks noChangeArrowheads="1"/>
          </p:cNvSpPr>
          <p:nvPr/>
        </p:nvSpPr>
        <p:spPr bwMode="auto">
          <a:xfrm>
            <a:off x="4741335" y="247468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a:latin typeface="Times New Roman"/>
                <a:cs typeface="Times New Roman"/>
              </a:rPr>
              <a:t>8</a:t>
            </a:r>
          </a:p>
        </p:txBody>
      </p:sp>
      <p:sp>
        <p:nvSpPr>
          <p:cNvPr id="31" name="TextBox 30"/>
          <p:cNvSpPr txBox="1"/>
          <p:nvPr/>
        </p:nvSpPr>
        <p:spPr>
          <a:xfrm>
            <a:off x="4673600" y="2169885"/>
            <a:ext cx="1286935" cy="338554"/>
          </a:xfrm>
          <a:prstGeom prst="rect">
            <a:avLst/>
          </a:prstGeom>
          <a:noFill/>
        </p:spPr>
        <p:txBody>
          <a:bodyPr wrap="square" rtlCol="0">
            <a:spAutoFit/>
          </a:bodyPr>
          <a:lstStyle/>
          <a:p>
            <a:r>
              <a:rPr lang="en-US" sz="1600" b="1" dirty="0" smtClean="0">
                <a:latin typeface="Courier New"/>
                <a:cs typeface="Courier New"/>
              </a:rPr>
              <a:t>capacity</a:t>
            </a:r>
            <a:endParaRPr lang="en-US" b="1" dirty="0">
              <a:latin typeface="Courier New"/>
              <a:cs typeface="Courier New"/>
            </a:endParaRPr>
          </a:p>
        </p:txBody>
      </p:sp>
      <p:sp>
        <p:nvSpPr>
          <p:cNvPr id="32" name="Rectangle 10"/>
          <p:cNvSpPr>
            <a:spLocks noChangeArrowheads="1"/>
          </p:cNvSpPr>
          <p:nvPr/>
        </p:nvSpPr>
        <p:spPr bwMode="auto">
          <a:xfrm>
            <a:off x="4741335" y="411480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33" name="TextBox 32"/>
          <p:cNvSpPr txBox="1"/>
          <p:nvPr/>
        </p:nvSpPr>
        <p:spPr>
          <a:xfrm>
            <a:off x="4673600" y="3810000"/>
            <a:ext cx="1286935" cy="338554"/>
          </a:xfrm>
          <a:prstGeom prst="rect">
            <a:avLst/>
          </a:prstGeom>
          <a:noFill/>
        </p:spPr>
        <p:txBody>
          <a:bodyPr wrap="square" rtlCol="0">
            <a:spAutoFit/>
          </a:bodyPr>
          <a:lstStyle/>
          <a:p>
            <a:r>
              <a:rPr lang="en-US" sz="1600" b="1" dirty="0" smtClean="0">
                <a:latin typeface="Courier New"/>
                <a:cs typeface="Courier New"/>
              </a:rPr>
              <a:t>array</a:t>
            </a:r>
            <a:endParaRPr lang="en-US" b="1" dirty="0">
              <a:latin typeface="Courier New"/>
              <a:cs typeface="Courier New"/>
            </a:endParaRPr>
          </a:p>
        </p:txBody>
      </p:sp>
      <p:sp>
        <p:nvSpPr>
          <p:cNvPr id="34" name="Oval 447"/>
          <p:cNvSpPr>
            <a:spLocks noChangeArrowheads="1"/>
          </p:cNvSpPr>
          <p:nvPr/>
        </p:nvSpPr>
        <p:spPr bwMode="auto">
          <a:xfrm>
            <a:off x="5219700" y="4268787"/>
            <a:ext cx="74613" cy="74613"/>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35" name="AutoShape 448"/>
          <p:cNvCxnSpPr>
            <a:cxnSpLocks noChangeShapeType="1"/>
            <a:stCxn id="34" idx="4"/>
            <a:endCxn id="8" idx="1"/>
          </p:cNvCxnSpPr>
          <p:nvPr/>
        </p:nvCxnSpPr>
        <p:spPr bwMode="auto">
          <a:xfrm rot="5400000">
            <a:off x="4571604" y="4470797"/>
            <a:ext cx="812800" cy="558007"/>
          </a:xfrm>
          <a:prstGeom prst="bentConnector4">
            <a:avLst>
              <a:gd name="adj1" fmla="val 41815"/>
              <a:gd name="adj2" fmla="val 125794"/>
            </a:avLst>
          </a:prstGeom>
          <a:noFill/>
          <a:ln w="9525">
            <a:solidFill>
              <a:schemeClr val="tx1"/>
            </a:solidFill>
            <a:miter lim="800000"/>
            <a:headEnd/>
            <a:tailEnd type="triangle" w="med" len="med"/>
          </a:ln>
          <a:effectLst/>
        </p:spPr>
      </p:cxnSp>
      <p:pic>
        <p:nvPicPr>
          <p:cNvPr id="36" name="Picture 35" descr="Console-4.00.png"/>
          <p:cNvPicPr>
            <a:picLocks noChangeAspect="1"/>
          </p:cNvPicPr>
          <p:nvPr/>
        </p:nvPicPr>
        <p:blipFill>
          <a:blip r:embed="rId3"/>
          <a:srcRect r="59900"/>
          <a:stretch>
            <a:fillRect/>
          </a:stretch>
        </p:blipFill>
        <p:spPr>
          <a:xfrm>
            <a:off x="381000" y="1143000"/>
            <a:ext cx="3060688" cy="3657600"/>
          </a:xfrm>
          <a:prstGeom prst="rect">
            <a:avLst/>
          </a:prstGeom>
        </p:spPr>
      </p:pic>
      <p:pic>
        <p:nvPicPr>
          <p:cNvPr id="37" name="Picture 36" descr="Console-4.00.png"/>
          <p:cNvPicPr>
            <a:picLocks noChangeAspect="1"/>
          </p:cNvPicPr>
          <p:nvPr/>
        </p:nvPicPr>
        <p:blipFill>
          <a:blip r:embed="rId3"/>
          <a:srcRect l="71880"/>
          <a:stretch>
            <a:fillRect/>
          </a:stretch>
        </p:blipFill>
        <p:spPr>
          <a:xfrm>
            <a:off x="2032005" y="1143000"/>
            <a:ext cx="2146300" cy="3657600"/>
          </a:xfrm>
          <a:prstGeom prst="rect">
            <a:avLst/>
          </a:prstGeom>
        </p:spPr>
      </p:pic>
      <p:sp>
        <p:nvSpPr>
          <p:cNvPr id="38" name="TextBox 37"/>
          <p:cNvSpPr txBox="1"/>
          <p:nvPr/>
        </p:nvSpPr>
        <p:spPr>
          <a:xfrm>
            <a:off x="429380" y="1399420"/>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39" name="Rectangle 10"/>
          <p:cNvSpPr>
            <a:spLocks noChangeArrowheads="1"/>
          </p:cNvSpPr>
          <p:nvPr/>
        </p:nvSpPr>
        <p:spPr bwMode="auto">
          <a:xfrm>
            <a:off x="4741335" y="175260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a:latin typeface="Times New Roman"/>
                <a:cs typeface="Times New Roman"/>
              </a:rPr>
              <a:t>5</a:t>
            </a:r>
          </a:p>
        </p:txBody>
      </p:sp>
      <p:sp>
        <p:nvSpPr>
          <p:cNvPr id="40" name="TextBox 39"/>
          <p:cNvSpPr txBox="1"/>
          <p:nvPr/>
        </p:nvSpPr>
        <p:spPr>
          <a:xfrm>
            <a:off x="597505" y="1399420"/>
            <a:ext cx="1475620" cy="369332"/>
          </a:xfrm>
          <a:prstGeom prst="rect">
            <a:avLst/>
          </a:prstGeom>
          <a:noFill/>
        </p:spPr>
        <p:txBody>
          <a:bodyPr wrap="square" rtlCol="0">
            <a:spAutoFit/>
          </a:bodyPr>
          <a:lstStyle/>
          <a:p>
            <a:r>
              <a:rPr lang="en-US" b="1" dirty="0" err="1" smtClean="0">
                <a:solidFill>
                  <a:srgbClr val="0000FF"/>
                </a:solidFill>
                <a:latin typeface="Courier New"/>
                <a:cs typeface="Courier New"/>
              </a:rPr>
              <a:t>Iacxde</a:t>
            </a:r>
            <a:endParaRPr lang="en-US" b="1" dirty="0">
              <a:solidFill>
                <a:srgbClr val="0000FF"/>
              </a:solidFill>
              <a:latin typeface="Courier New"/>
              <a:cs typeface="Courier New"/>
            </a:endParaRPr>
          </a:p>
        </p:txBody>
      </p:sp>
      <p:pic>
        <p:nvPicPr>
          <p:cNvPr id="41" name="Picture 40" descr="Console-4.00.png"/>
          <p:cNvPicPr>
            <a:picLocks noChangeAspect="1"/>
          </p:cNvPicPr>
          <p:nvPr/>
        </p:nvPicPr>
        <p:blipFill>
          <a:blip r:embed="rId3"/>
          <a:srcRect t="25000" r="59900"/>
          <a:stretch>
            <a:fillRect/>
          </a:stretch>
        </p:blipFill>
        <p:spPr>
          <a:xfrm>
            <a:off x="381000" y="3576565"/>
            <a:ext cx="3060688" cy="2743200"/>
          </a:xfrm>
          <a:prstGeom prst="rect">
            <a:avLst/>
          </a:prstGeom>
        </p:spPr>
      </p:pic>
      <p:pic>
        <p:nvPicPr>
          <p:cNvPr id="42" name="Picture 41" descr="Console-4.00.png"/>
          <p:cNvPicPr>
            <a:picLocks noChangeAspect="1"/>
          </p:cNvPicPr>
          <p:nvPr/>
        </p:nvPicPr>
        <p:blipFill>
          <a:blip r:embed="rId3"/>
          <a:srcRect l="71880" t="25000"/>
          <a:stretch>
            <a:fillRect/>
          </a:stretch>
        </p:blipFill>
        <p:spPr>
          <a:xfrm>
            <a:off x="2032005" y="3576565"/>
            <a:ext cx="2146300" cy="2743200"/>
          </a:xfrm>
          <a:prstGeom prst="rect">
            <a:avLst/>
          </a:prstGeom>
        </p:spPr>
      </p:pic>
      <p:sp>
        <p:nvSpPr>
          <p:cNvPr id="43" name="Rectangle 10"/>
          <p:cNvSpPr>
            <a:spLocks noChangeArrowheads="1"/>
          </p:cNvSpPr>
          <p:nvPr/>
        </p:nvSpPr>
        <p:spPr bwMode="auto">
          <a:xfrm>
            <a:off x="4741335" y="326087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smtClean="0">
                <a:latin typeface="Times New Roman"/>
                <a:cs typeface="Times New Roman"/>
              </a:rPr>
              <a:t>0</a:t>
            </a:r>
            <a:endParaRPr lang="en-US" sz="1600" b="0" dirty="0">
              <a:latin typeface="Times New Roman"/>
              <a:cs typeface="Times New Roman"/>
            </a:endParaRPr>
          </a:p>
        </p:txBody>
      </p:sp>
      <p:sp>
        <p:nvSpPr>
          <p:cNvPr id="44" name="TextBox 43"/>
          <p:cNvSpPr txBox="1"/>
          <p:nvPr/>
        </p:nvSpPr>
        <p:spPr>
          <a:xfrm>
            <a:off x="4673600" y="2956075"/>
            <a:ext cx="1286935" cy="338554"/>
          </a:xfrm>
          <a:prstGeom prst="rect">
            <a:avLst/>
          </a:prstGeom>
          <a:noFill/>
        </p:spPr>
        <p:txBody>
          <a:bodyPr wrap="square" rtlCol="0">
            <a:spAutoFit/>
          </a:bodyPr>
          <a:lstStyle/>
          <a:p>
            <a:r>
              <a:rPr lang="en-US" sz="1600" b="1" dirty="0" smtClean="0">
                <a:latin typeface="Courier New"/>
                <a:cs typeface="Courier New"/>
              </a:rPr>
              <a:t>cursor</a:t>
            </a:r>
            <a:endParaRPr lang="en-US" b="1" dirty="0">
              <a:latin typeface="Courier New"/>
              <a:cs typeface="Courier New"/>
            </a:endParaRPr>
          </a:p>
        </p:txBody>
      </p:sp>
      <p:sp>
        <p:nvSpPr>
          <p:cNvPr id="45" name="Rectangle 10"/>
          <p:cNvSpPr>
            <a:spLocks noChangeArrowheads="1"/>
          </p:cNvSpPr>
          <p:nvPr/>
        </p:nvSpPr>
        <p:spPr bwMode="auto">
          <a:xfrm>
            <a:off x="4741335" y="326087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a:latin typeface="Times New Roman"/>
                <a:cs typeface="Times New Roman"/>
              </a:rPr>
              <a:t>5</a:t>
            </a:r>
          </a:p>
        </p:txBody>
      </p:sp>
      <p:sp>
        <p:nvSpPr>
          <p:cNvPr id="46" name="TextBox 45"/>
          <p:cNvSpPr txBox="1"/>
          <p:nvPr/>
        </p:nvSpPr>
        <p:spPr>
          <a:xfrm>
            <a:off x="4688115" y="5361820"/>
            <a:ext cx="533400" cy="276999"/>
          </a:xfrm>
          <a:prstGeom prst="rect">
            <a:avLst/>
          </a:prstGeom>
          <a:noFill/>
        </p:spPr>
        <p:txBody>
          <a:bodyPr wrap="square" rtlCol="0">
            <a:spAutoFit/>
          </a:bodyPr>
          <a:lstStyle/>
          <a:p>
            <a:pPr algn="ctr"/>
            <a:r>
              <a:rPr lang="en-US" sz="1200" b="0" dirty="0" smtClean="0">
                <a:latin typeface="Times New Roman"/>
                <a:cs typeface="Times New Roman"/>
              </a:rPr>
              <a:t>0</a:t>
            </a:r>
            <a:endParaRPr lang="en-US" sz="1200" b="0" dirty="0">
              <a:latin typeface="Times New Roman"/>
              <a:cs typeface="Times New Roman"/>
            </a:endParaRPr>
          </a:p>
        </p:txBody>
      </p:sp>
      <p:sp>
        <p:nvSpPr>
          <p:cNvPr id="47" name="TextBox 46"/>
          <p:cNvSpPr txBox="1"/>
          <p:nvPr/>
        </p:nvSpPr>
        <p:spPr>
          <a:xfrm>
            <a:off x="5203365" y="5361820"/>
            <a:ext cx="533400" cy="276999"/>
          </a:xfrm>
          <a:prstGeom prst="rect">
            <a:avLst/>
          </a:prstGeom>
          <a:noFill/>
        </p:spPr>
        <p:txBody>
          <a:bodyPr wrap="square" rtlCol="0">
            <a:spAutoFit/>
          </a:bodyPr>
          <a:lstStyle/>
          <a:p>
            <a:pPr algn="ctr"/>
            <a:r>
              <a:rPr lang="en-US" sz="1200" b="0" dirty="0" smtClean="0">
                <a:latin typeface="Times New Roman"/>
                <a:cs typeface="Times New Roman"/>
              </a:rPr>
              <a:t>1</a:t>
            </a:r>
            <a:endParaRPr lang="en-US" sz="1200" b="0" dirty="0">
              <a:latin typeface="Times New Roman"/>
              <a:cs typeface="Times New Roman"/>
            </a:endParaRPr>
          </a:p>
        </p:txBody>
      </p:sp>
      <p:sp>
        <p:nvSpPr>
          <p:cNvPr id="48" name="TextBox 47"/>
          <p:cNvSpPr txBox="1"/>
          <p:nvPr/>
        </p:nvSpPr>
        <p:spPr>
          <a:xfrm>
            <a:off x="5718615" y="5361820"/>
            <a:ext cx="533400" cy="276999"/>
          </a:xfrm>
          <a:prstGeom prst="rect">
            <a:avLst/>
          </a:prstGeom>
          <a:noFill/>
        </p:spPr>
        <p:txBody>
          <a:bodyPr wrap="square" rtlCol="0">
            <a:spAutoFit/>
          </a:bodyPr>
          <a:lstStyle/>
          <a:p>
            <a:pPr algn="ctr"/>
            <a:r>
              <a:rPr lang="en-US" sz="1200" b="0" dirty="0" smtClean="0">
                <a:latin typeface="Times New Roman"/>
                <a:cs typeface="Times New Roman"/>
              </a:rPr>
              <a:t>2</a:t>
            </a:r>
            <a:endParaRPr lang="en-US" sz="1200" b="0" dirty="0">
              <a:latin typeface="Times New Roman"/>
              <a:cs typeface="Times New Roman"/>
            </a:endParaRPr>
          </a:p>
        </p:txBody>
      </p:sp>
      <p:sp>
        <p:nvSpPr>
          <p:cNvPr id="49" name="TextBox 48"/>
          <p:cNvSpPr txBox="1"/>
          <p:nvPr/>
        </p:nvSpPr>
        <p:spPr>
          <a:xfrm>
            <a:off x="6233865" y="5361820"/>
            <a:ext cx="533400" cy="276999"/>
          </a:xfrm>
          <a:prstGeom prst="rect">
            <a:avLst/>
          </a:prstGeom>
          <a:noFill/>
        </p:spPr>
        <p:txBody>
          <a:bodyPr wrap="square" rtlCol="0">
            <a:spAutoFit/>
          </a:bodyPr>
          <a:lstStyle/>
          <a:p>
            <a:pPr algn="ctr"/>
            <a:r>
              <a:rPr lang="en-US" sz="1200" b="0" dirty="0" smtClean="0">
                <a:latin typeface="Times New Roman"/>
                <a:cs typeface="Times New Roman"/>
              </a:rPr>
              <a:t>3</a:t>
            </a:r>
            <a:endParaRPr lang="en-US" sz="1200" b="0" dirty="0">
              <a:latin typeface="Times New Roman"/>
              <a:cs typeface="Times New Roman"/>
            </a:endParaRPr>
          </a:p>
        </p:txBody>
      </p:sp>
      <p:sp>
        <p:nvSpPr>
          <p:cNvPr id="50" name="TextBox 49"/>
          <p:cNvSpPr txBox="1"/>
          <p:nvPr/>
        </p:nvSpPr>
        <p:spPr>
          <a:xfrm>
            <a:off x="6749115" y="5361820"/>
            <a:ext cx="533400" cy="276999"/>
          </a:xfrm>
          <a:prstGeom prst="rect">
            <a:avLst/>
          </a:prstGeom>
          <a:noFill/>
        </p:spPr>
        <p:txBody>
          <a:bodyPr wrap="square" rtlCol="0">
            <a:spAutoFit/>
          </a:bodyPr>
          <a:lstStyle/>
          <a:p>
            <a:pPr algn="ctr"/>
            <a:r>
              <a:rPr lang="en-US" sz="1200" b="0" dirty="0">
                <a:latin typeface="Times New Roman"/>
                <a:cs typeface="Times New Roman"/>
              </a:rPr>
              <a:t>4</a:t>
            </a:r>
          </a:p>
        </p:txBody>
      </p:sp>
      <p:sp>
        <p:nvSpPr>
          <p:cNvPr id="51" name="TextBox 50"/>
          <p:cNvSpPr txBox="1"/>
          <p:nvPr/>
        </p:nvSpPr>
        <p:spPr>
          <a:xfrm>
            <a:off x="7264365" y="5361820"/>
            <a:ext cx="533400" cy="276999"/>
          </a:xfrm>
          <a:prstGeom prst="rect">
            <a:avLst/>
          </a:prstGeom>
          <a:noFill/>
        </p:spPr>
        <p:txBody>
          <a:bodyPr wrap="square" rtlCol="0">
            <a:spAutoFit/>
          </a:bodyPr>
          <a:lstStyle/>
          <a:p>
            <a:pPr algn="ctr"/>
            <a:r>
              <a:rPr lang="en-US" sz="1200" b="0" dirty="0" smtClean="0">
                <a:latin typeface="Times New Roman"/>
                <a:cs typeface="Times New Roman"/>
              </a:rPr>
              <a:t>5</a:t>
            </a:r>
            <a:endParaRPr lang="en-US" sz="1200" b="0" dirty="0">
              <a:latin typeface="Times New Roman"/>
              <a:cs typeface="Times New Roman"/>
            </a:endParaRPr>
          </a:p>
        </p:txBody>
      </p:sp>
      <p:sp>
        <p:nvSpPr>
          <p:cNvPr id="52" name="TextBox 51"/>
          <p:cNvSpPr txBox="1"/>
          <p:nvPr/>
        </p:nvSpPr>
        <p:spPr>
          <a:xfrm>
            <a:off x="7779615" y="5361820"/>
            <a:ext cx="533400" cy="276999"/>
          </a:xfrm>
          <a:prstGeom prst="rect">
            <a:avLst/>
          </a:prstGeom>
          <a:noFill/>
        </p:spPr>
        <p:txBody>
          <a:bodyPr wrap="square" rtlCol="0">
            <a:spAutoFit/>
          </a:bodyPr>
          <a:lstStyle/>
          <a:p>
            <a:pPr algn="ctr"/>
            <a:r>
              <a:rPr lang="en-US" sz="1200" b="0" dirty="0">
                <a:latin typeface="Times New Roman"/>
                <a:cs typeface="Times New Roman"/>
              </a:rPr>
              <a:t>6</a:t>
            </a:r>
          </a:p>
        </p:txBody>
      </p:sp>
      <p:sp>
        <p:nvSpPr>
          <p:cNvPr id="53" name="TextBox 52"/>
          <p:cNvSpPr txBox="1"/>
          <p:nvPr/>
        </p:nvSpPr>
        <p:spPr>
          <a:xfrm>
            <a:off x="8294865" y="5361820"/>
            <a:ext cx="533400" cy="276999"/>
          </a:xfrm>
          <a:prstGeom prst="rect">
            <a:avLst/>
          </a:prstGeom>
          <a:noFill/>
        </p:spPr>
        <p:txBody>
          <a:bodyPr wrap="square" rtlCol="0">
            <a:spAutoFit/>
          </a:bodyPr>
          <a:lstStyle/>
          <a:p>
            <a:pPr algn="ctr"/>
            <a:r>
              <a:rPr lang="en-US" sz="1200" b="0" dirty="0" smtClean="0">
                <a:latin typeface="Times New Roman"/>
                <a:cs typeface="Times New Roman"/>
              </a:rPr>
              <a:t>7</a:t>
            </a:r>
            <a:endParaRPr lang="en-US" sz="1200" b="0" dirty="0">
              <a:latin typeface="Times New Roman"/>
              <a:cs typeface="Times New Roman"/>
            </a:endParaRPr>
          </a:p>
        </p:txBody>
      </p:sp>
      <p:sp>
        <p:nvSpPr>
          <p:cNvPr id="54" name="TextBox 53"/>
          <p:cNvSpPr txBox="1"/>
          <p:nvPr/>
        </p:nvSpPr>
        <p:spPr>
          <a:xfrm>
            <a:off x="436640" y="1648580"/>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55" name="TextBox 54"/>
          <p:cNvSpPr txBox="1"/>
          <p:nvPr/>
        </p:nvSpPr>
        <p:spPr>
          <a:xfrm>
            <a:off x="445104" y="1885645"/>
            <a:ext cx="1993296" cy="369332"/>
          </a:xfrm>
          <a:prstGeom prst="rect">
            <a:avLst/>
          </a:prstGeom>
          <a:noFill/>
        </p:spPr>
        <p:txBody>
          <a:bodyPr wrap="square" rtlCol="0">
            <a:spAutoFit/>
          </a:bodyPr>
          <a:lstStyle/>
          <a:p>
            <a:r>
              <a:rPr lang="en-US" b="1" smtClean="0">
                <a:solidFill>
                  <a:srgbClr val="000000"/>
                </a:solidFill>
                <a:latin typeface="Courier New"/>
                <a:cs typeface="Courier New"/>
              </a:rPr>
              <a:t>          </a:t>
            </a:r>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
        <p:nvSpPr>
          <p:cNvPr id="56" name="TextBox 55"/>
          <p:cNvSpPr txBox="1"/>
          <p:nvPr/>
        </p:nvSpPr>
        <p:spPr>
          <a:xfrm>
            <a:off x="425750" y="2109410"/>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57" name="TextBox 56"/>
          <p:cNvSpPr txBox="1"/>
          <p:nvPr/>
        </p:nvSpPr>
        <p:spPr>
          <a:xfrm>
            <a:off x="593875" y="2109410"/>
            <a:ext cx="1475620" cy="369332"/>
          </a:xfrm>
          <a:prstGeom prst="rect">
            <a:avLst/>
          </a:prstGeom>
          <a:noFill/>
        </p:spPr>
        <p:txBody>
          <a:bodyPr wrap="square" rtlCol="0">
            <a:spAutoFit/>
          </a:bodyPr>
          <a:lstStyle/>
          <a:p>
            <a:r>
              <a:rPr lang="en-US" b="1" dirty="0" smtClean="0">
                <a:solidFill>
                  <a:srgbClr val="0000FF"/>
                </a:solidFill>
                <a:latin typeface="Courier New"/>
                <a:cs typeface="Courier New"/>
              </a:rPr>
              <a:t>J</a:t>
            </a:r>
            <a:endParaRPr lang="en-US" b="1" dirty="0">
              <a:solidFill>
                <a:srgbClr val="0000FF"/>
              </a:solidFill>
              <a:latin typeface="Courier New"/>
              <a:cs typeface="Courier New"/>
            </a:endParaRPr>
          </a:p>
        </p:txBody>
      </p:sp>
      <p:sp>
        <p:nvSpPr>
          <p:cNvPr id="58" name="TextBox 57"/>
          <p:cNvSpPr txBox="1"/>
          <p:nvPr/>
        </p:nvSpPr>
        <p:spPr>
          <a:xfrm>
            <a:off x="433010" y="2358570"/>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59" name="TextBox 58"/>
          <p:cNvSpPr txBox="1"/>
          <p:nvPr/>
        </p:nvSpPr>
        <p:spPr>
          <a:xfrm>
            <a:off x="441474" y="2595635"/>
            <a:ext cx="1993296" cy="369332"/>
          </a:xfrm>
          <a:prstGeom prst="rect">
            <a:avLst/>
          </a:prstGeom>
          <a:noFill/>
        </p:spPr>
        <p:txBody>
          <a:bodyPr wrap="square" rtlCol="0">
            <a:spAutoFit/>
          </a:bodyPr>
          <a:lstStyle/>
          <a:p>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
        <p:nvSpPr>
          <p:cNvPr id="60" name="TextBox 59"/>
          <p:cNvSpPr txBox="1"/>
          <p:nvPr/>
        </p:nvSpPr>
        <p:spPr>
          <a:xfrm>
            <a:off x="433010" y="2806085"/>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61" name="TextBox 60"/>
          <p:cNvSpPr txBox="1"/>
          <p:nvPr/>
        </p:nvSpPr>
        <p:spPr>
          <a:xfrm>
            <a:off x="601135" y="2806085"/>
            <a:ext cx="1475620" cy="369332"/>
          </a:xfrm>
          <a:prstGeom prst="rect">
            <a:avLst/>
          </a:prstGeom>
          <a:noFill/>
        </p:spPr>
        <p:txBody>
          <a:bodyPr wrap="square" rtlCol="0">
            <a:spAutoFit/>
          </a:bodyPr>
          <a:lstStyle/>
          <a:p>
            <a:r>
              <a:rPr lang="en-US" b="1" dirty="0">
                <a:solidFill>
                  <a:srgbClr val="0000FF"/>
                </a:solidFill>
                <a:latin typeface="Courier New"/>
                <a:cs typeface="Courier New"/>
              </a:rPr>
              <a:t>F</a:t>
            </a:r>
          </a:p>
        </p:txBody>
      </p:sp>
      <p:sp>
        <p:nvSpPr>
          <p:cNvPr id="62" name="TextBox 61"/>
          <p:cNvSpPr txBox="1"/>
          <p:nvPr/>
        </p:nvSpPr>
        <p:spPr>
          <a:xfrm>
            <a:off x="440270" y="3055245"/>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63" name="TextBox 62"/>
          <p:cNvSpPr txBox="1"/>
          <p:nvPr/>
        </p:nvSpPr>
        <p:spPr>
          <a:xfrm>
            <a:off x="448734" y="3292310"/>
            <a:ext cx="1993296" cy="369332"/>
          </a:xfrm>
          <a:prstGeom prst="rect">
            <a:avLst/>
          </a:prstGeom>
          <a:noFill/>
        </p:spPr>
        <p:txBody>
          <a:bodyPr wrap="square" rtlCol="0">
            <a:spAutoFit/>
          </a:bodyPr>
          <a:lstStyle/>
          <a:p>
            <a:r>
              <a:rPr lang="en-US" b="1" dirty="0" smtClean="0">
                <a:solidFill>
                  <a:srgbClr val="000000"/>
                </a:solidFill>
                <a:latin typeface="Courier New"/>
                <a:cs typeface="Courier New"/>
              </a:rPr>
              <a:t>  ^</a:t>
            </a:r>
            <a:endParaRPr lang="en-US" b="1" dirty="0">
              <a:solidFill>
                <a:srgbClr val="000000"/>
              </a:solidFill>
              <a:latin typeface="Courier New"/>
              <a:cs typeface="Courier New"/>
            </a:endParaRPr>
          </a:p>
        </p:txBody>
      </p:sp>
      <p:sp>
        <p:nvSpPr>
          <p:cNvPr id="64" name="TextBox 63"/>
          <p:cNvSpPr txBox="1"/>
          <p:nvPr/>
        </p:nvSpPr>
        <p:spPr>
          <a:xfrm>
            <a:off x="440270" y="3514855"/>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65" name="TextBox 64"/>
          <p:cNvSpPr txBox="1"/>
          <p:nvPr/>
        </p:nvSpPr>
        <p:spPr>
          <a:xfrm>
            <a:off x="608395" y="3514855"/>
            <a:ext cx="1475620" cy="369332"/>
          </a:xfrm>
          <a:prstGeom prst="rect">
            <a:avLst/>
          </a:prstGeom>
          <a:noFill/>
        </p:spPr>
        <p:txBody>
          <a:bodyPr wrap="square" rtlCol="0">
            <a:spAutoFit/>
          </a:bodyPr>
          <a:lstStyle/>
          <a:p>
            <a:r>
              <a:rPr lang="en-US" b="1" dirty="0" err="1" smtClean="0">
                <a:solidFill>
                  <a:srgbClr val="0000FF"/>
                </a:solidFill>
                <a:latin typeface="Courier New"/>
                <a:cs typeface="Courier New"/>
              </a:rPr>
              <a:t>Ib</a:t>
            </a:r>
            <a:endParaRPr lang="en-US" b="1" dirty="0">
              <a:solidFill>
                <a:srgbClr val="0000FF"/>
              </a:solidFill>
              <a:latin typeface="Courier New"/>
              <a:cs typeface="Courier New"/>
            </a:endParaRPr>
          </a:p>
        </p:txBody>
      </p:sp>
      <p:sp>
        <p:nvSpPr>
          <p:cNvPr id="66" name="TextBox 65"/>
          <p:cNvSpPr txBox="1"/>
          <p:nvPr/>
        </p:nvSpPr>
        <p:spPr>
          <a:xfrm>
            <a:off x="447530" y="3764015"/>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b</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67" name="TextBox 66"/>
          <p:cNvSpPr txBox="1"/>
          <p:nvPr/>
        </p:nvSpPr>
        <p:spPr>
          <a:xfrm>
            <a:off x="455994" y="4001080"/>
            <a:ext cx="1993296" cy="369332"/>
          </a:xfrm>
          <a:prstGeom prst="rect">
            <a:avLst/>
          </a:prstGeom>
          <a:noFill/>
        </p:spPr>
        <p:txBody>
          <a:bodyPr wrap="square" rtlCol="0">
            <a:spAutoFit/>
          </a:bodyPr>
          <a:lstStyle/>
          <a:p>
            <a:r>
              <a:rPr lang="en-US" b="1" smtClean="0">
                <a:solidFill>
                  <a:srgbClr val="000000"/>
                </a:solidFill>
                <a:latin typeface="Courier New"/>
                <a:cs typeface="Courier New"/>
              </a:rPr>
              <a:t>    ^</a:t>
            </a:r>
            <a:endParaRPr lang="en-US" b="1" dirty="0">
              <a:solidFill>
                <a:srgbClr val="000000"/>
              </a:solidFill>
              <a:latin typeface="Courier New"/>
              <a:cs typeface="Courier New"/>
            </a:endParaRPr>
          </a:p>
        </p:txBody>
      </p:sp>
      <p:sp>
        <p:nvSpPr>
          <p:cNvPr id="68" name="TextBox 67"/>
          <p:cNvSpPr txBox="1"/>
          <p:nvPr/>
        </p:nvSpPr>
        <p:spPr>
          <a:xfrm>
            <a:off x="447530" y="4235720"/>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69" name="TextBox 68"/>
          <p:cNvSpPr txBox="1"/>
          <p:nvPr/>
        </p:nvSpPr>
        <p:spPr>
          <a:xfrm>
            <a:off x="615655" y="4235720"/>
            <a:ext cx="1475620" cy="369332"/>
          </a:xfrm>
          <a:prstGeom prst="rect">
            <a:avLst/>
          </a:prstGeom>
          <a:noFill/>
        </p:spPr>
        <p:txBody>
          <a:bodyPr wrap="square" rtlCol="0">
            <a:spAutoFit/>
          </a:bodyPr>
          <a:lstStyle/>
          <a:p>
            <a:r>
              <a:rPr lang="en-US" b="1" dirty="0" smtClean="0">
                <a:solidFill>
                  <a:srgbClr val="0000FF"/>
                </a:solidFill>
                <a:latin typeface="Courier New"/>
                <a:cs typeface="Courier New"/>
              </a:rPr>
              <a:t>F</a:t>
            </a:r>
            <a:endParaRPr lang="en-US" b="1" dirty="0">
              <a:solidFill>
                <a:srgbClr val="0000FF"/>
              </a:solidFill>
              <a:latin typeface="Courier New"/>
              <a:cs typeface="Courier New"/>
            </a:endParaRPr>
          </a:p>
        </p:txBody>
      </p:sp>
      <p:sp>
        <p:nvSpPr>
          <p:cNvPr id="70" name="TextBox 69"/>
          <p:cNvSpPr txBox="1"/>
          <p:nvPr/>
        </p:nvSpPr>
        <p:spPr>
          <a:xfrm>
            <a:off x="454790" y="4484880"/>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b</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71" name="TextBox 70"/>
          <p:cNvSpPr txBox="1"/>
          <p:nvPr/>
        </p:nvSpPr>
        <p:spPr>
          <a:xfrm>
            <a:off x="463254" y="4721945"/>
            <a:ext cx="1993296" cy="369332"/>
          </a:xfrm>
          <a:prstGeom prst="rect">
            <a:avLst/>
          </a:prstGeom>
          <a:noFill/>
        </p:spPr>
        <p:txBody>
          <a:bodyPr wrap="square" rtlCol="0">
            <a:spAutoFit/>
          </a:bodyPr>
          <a:lstStyle/>
          <a:p>
            <a:r>
              <a:rPr lang="en-US" b="1" smtClean="0">
                <a:solidFill>
                  <a:srgbClr val="000000"/>
                </a:solidFill>
                <a:latin typeface="Courier New"/>
                <a:cs typeface="Courier New"/>
              </a:rPr>
              <a:t>      </a:t>
            </a:r>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
        <p:nvSpPr>
          <p:cNvPr id="72" name="TextBox 71"/>
          <p:cNvSpPr txBox="1"/>
          <p:nvPr/>
        </p:nvSpPr>
        <p:spPr>
          <a:xfrm>
            <a:off x="454790" y="4956585"/>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73" name="TextBox 72"/>
          <p:cNvSpPr txBox="1"/>
          <p:nvPr/>
        </p:nvSpPr>
        <p:spPr>
          <a:xfrm>
            <a:off x="622915" y="4956585"/>
            <a:ext cx="1475620" cy="369332"/>
          </a:xfrm>
          <a:prstGeom prst="rect">
            <a:avLst/>
          </a:prstGeom>
          <a:noFill/>
        </p:spPr>
        <p:txBody>
          <a:bodyPr wrap="square" rtlCol="0">
            <a:spAutoFit/>
          </a:bodyPr>
          <a:lstStyle/>
          <a:p>
            <a:r>
              <a:rPr lang="en-US" b="1" dirty="0" smtClean="0">
                <a:solidFill>
                  <a:srgbClr val="0000FF"/>
                </a:solidFill>
                <a:latin typeface="Courier New"/>
                <a:cs typeface="Courier New"/>
              </a:rPr>
              <a:t>D</a:t>
            </a:r>
            <a:endParaRPr lang="en-US" b="1" dirty="0">
              <a:solidFill>
                <a:srgbClr val="0000FF"/>
              </a:solidFill>
              <a:latin typeface="Courier New"/>
              <a:cs typeface="Courier New"/>
            </a:endParaRPr>
          </a:p>
        </p:txBody>
      </p:sp>
      <p:sp>
        <p:nvSpPr>
          <p:cNvPr id="74" name="TextBox 73"/>
          <p:cNvSpPr txBox="1"/>
          <p:nvPr/>
        </p:nvSpPr>
        <p:spPr>
          <a:xfrm>
            <a:off x="462050" y="5205745"/>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b</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75" name="TextBox 74"/>
          <p:cNvSpPr txBox="1"/>
          <p:nvPr/>
        </p:nvSpPr>
        <p:spPr>
          <a:xfrm>
            <a:off x="470514" y="5442810"/>
            <a:ext cx="1993296" cy="369332"/>
          </a:xfrm>
          <a:prstGeom prst="rect">
            <a:avLst/>
          </a:prstGeom>
          <a:noFill/>
        </p:spPr>
        <p:txBody>
          <a:bodyPr wrap="square" rtlCol="0">
            <a:spAutoFit/>
          </a:bodyPr>
          <a:lstStyle/>
          <a:p>
            <a:r>
              <a:rPr lang="en-US" b="1" smtClean="0">
                <a:solidFill>
                  <a:srgbClr val="000000"/>
                </a:solidFill>
                <a:latin typeface="Courier New"/>
                <a:cs typeface="Courier New"/>
              </a:rPr>
              <a:t>      </a:t>
            </a:r>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
        <p:nvSpPr>
          <p:cNvPr id="76" name="Rectangle 10"/>
          <p:cNvSpPr>
            <a:spLocks noChangeArrowheads="1"/>
          </p:cNvSpPr>
          <p:nvPr/>
        </p:nvSpPr>
        <p:spPr bwMode="auto">
          <a:xfrm>
            <a:off x="4741335" y="326087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smtClean="0">
                <a:latin typeface="Times New Roman"/>
                <a:cs typeface="Times New Roman"/>
              </a:rPr>
              <a:t>0</a:t>
            </a:r>
            <a:endParaRPr lang="en-US" sz="1600" b="0" dirty="0">
              <a:latin typeface="Times New Roman"/>
              <a:cs typeface="Times New Roman"/>
            </a:endParaRPr>
          </a:p>
        </p:txBody>
      </p:sp>
      <p:sp>
        <p:nvSpPr>
          <p:cNvPr id="77" name="Rectangle 10"/>
          <p:cNvSpPr>
            <a:spLocks noChangeArrowheads="1"/>
          </p:cNvSpPr>
          <p:nvPr/>
        </p:nvSpPr>
        <p:spPr bwMode="auto">
          <a:xfrm>
            <a:off x="4741335" y="326087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smtClean="0">
                <a:latin typeface="Times New Roman"/>
                <a:cs typeface="Times New Roman"/>
              </a:rPr>
              <a:t>1</a:t>
            </a:r>
            <a:endParaRPr lang="en-US" sz="1600" b="0" dirty="0">
              <a:latin typeface="Times New Roman"/>
              <a:cs typeface="Times New Roman"/>
            </a:endParaRPr>
          </a:p>
        </p:txBody>
      </p:sp>
      <p:sp>
        <p:nvSpPr>
          <p:cNvPr id="78" name="Rectangle 10"/>
          <p:cNvSpPr>
            <a:spLocks noChangeArrowheads="1"/>
          </p:cNvSpPr>
          <p:nvPr/>
        </p:nvSpPr>
        <p:spPr bwMode="auto">
          <a:xfrm>
            <a:off x="4741335" y="175260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smtClean="0">
                <a:latin typeface="Times New Roman"/>
                <a:cs typeface="Times New Roman"/>
              </a:rPr>
              <a:t>6</a:t>
            </a:r>
            <a:endParaRPr lang="en-US" sz="1600" b="0" dirty="0">
              <a:latin typeface="Times New Roman"/>
              <a:cs typeface="Times New Roman"/>
            </a:endParaRPr>
          </a:p>
        </p:txBody>
      </p:sp>
      <p:sp>
        <p:nvSpPr>
          <p:cNvPr id="79" name="Rectangle 10"/>
          <p:cNvSpPr>
            <a:spLocks noChangeArrowheads="1"/>
          </p:cNvSpPr>
          <p:nvPr/>
        </p:nvSpPr>
        <p:spPr bwMode="auto">
          <a:xfrm>
            <a:off x="4741335" y="326087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smtClean="0">
                <a:latin typeface="Times New Roman"/>
                <a:cs typeface="Times New Roman"/>
              </a:rPr>
              <a:t>2</a:t>
            </a:r>
            <a:endParaRPr lang="en-US" sz="1600" b="0" dirty="0">
              <a:latin typeface="Times New Roman"/>
              <a:cs typeface="Times New Roman"/>
            </a:endParaRPr>
          </a:p>
        </p:txBody>
      </p:sp>
      <p:sp>
        <p:nvSpPr>
          <p:cNvPr id="80" name="Rectangle 10"/>
          <p:cNvSpPr>
            <a:spLocks noChangeArrowheads="1"/>
          </p:cNvSpPr>
          <p:nvPr/>
        </p:nvSpPr>
        <p:spPr bwMode="auto">
          <a:xfrm>
            <a:off x="4741335" y="326087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gn="ctr">
              <a:lnSpc>
                <a:spcPct val="90000"/>
              </a:lnSpc>
            </a:pPr>
            <a:r>
              <a:rPr lang="en-US" sz="1600" b="0" dirty="0" smtClean="0">
                <a:latin typeface="Times New Roman"/>
                <a:cs typeface="Times New Roman"/>
              </a:rPr>
              <a:t>3</a:t>
            </a:r>
            <a:endParaRPr lang="en-US" sz="1600" b="0" dirty="0">
              <a:latin typeface="Times New Roman"/>
              <a:cs typeface="Times New Roman"/>
            </a:endParaRPr>
          </a:p>
        </p:txBody>
      </p:sp>
      <p:sp>
        <p:nvSpPr>
          <p:cNvPr id="81" name="TextBox 80"/>
          <p:cNvSpPr txBox="1"/>
          <p:nvPr/>
        </p:nvSpPr>
        <p:spPr>
          <a:xfrm>
            <a:off x="462050" y="5689545"/>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5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7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6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77"/>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childTnLst>
                                </p:cTn>
                              </p:par>
                            </p:childTnLst>
                          </p:cTn>
                        </p:par>
                        <p:par>
                          <p:cTn id="67" fill="hold">
                            <p:stCondLst>
                              <p:cond delay="0"/>
                            </p:stCondLst>
                            <p:childTnLst>
                              <p:par>
                                <p:cTn id="68" presetID="63" presetClass="path" presetSubtype="0" fill="hold" nodeType="afterEffect">
                                  <p:stCondLst>
                                    <p:cond delay="0"/>
                                  </p:stCondLst>
                                  <p:childTnLst>
                                    <p:animMotion origin="layout" path="M 0.000 0.000 L 0.056 0.000 " pathEditMode="relative" rAng="0" ptsTypes="AA">
                                      <p:cBhvr>
                                        <p:cTn id="69" dur="800" fill="hold"/>
                                        <p:tgtEl>
                                          <p:spTgt spid="20"/>
                                        </p:tgtEl>
                                        <p:attrNameLst>
                                          <p:attrName>ppt_x</p:attrName>
                                          <p:attrName>ppt_y</p:attrName>
                                        </p:attrNameLst>
                                      </p:cBhvr>
                                      <p:rCtr x="56" y="0"/>
                                    </p:animMotion>
                                  </p:childTnLst>
                                </p:cTn>
                              </p:par>
                            </p:childTnLst>
                          </p:cTn>
                        </p:par>
                        <p:par>
                          <p:cTn id="70" fill="hold">
                            <p:stCondLst>
                              <p:cond delay="800"/>
                            </p:stCondLst>
                            <p:childTnLst>
                              <p:par>
                                <p:cTn id="71" presetID="1" presetClass="entr" presetSubtype="0" fill="hold" nodeType="afterEffect">
                                  <p:stCondLst>
                                    <p:cond delay="0"/>
                                  </p:stCondLst>
                                  <p:childTnLst>
                                    <p:set>
                                      <p:cBhvr>
                                        <p:cTn id="72" dur="1" fill="hold">
                                          <p:stCondLst>
                                            <p:cond delay="0"/>
                                          </p:stCondLst>
                                        </p:cTn>
                                        <p:tgtEl>
                                          <p:spTgt spid="22"/>
                                        </p:tgtEl>
                                        <p:attrNameLst>
                                          <p:attrName>style.visibility</p:attrName>
                                        </p:attrNameLst>
                                      </p:cBhvr>
                                      <p:to>
                                        <p:strVal val="visible"/>
                                      </p:to>
                                    </p:set>
                                  </p:childTnLst>
                                </p:cTn>
                              </p:par>
                            </p:childTnLst>
                          </p:cTn>
                        </p:par>
                        <p:par>
                          <p:cTn id="73" fill="hold">
                            <p:stCondLst>
                              <p:cond delay="800"/>
                            </p:stCondLst>
                            <p:childTnLst>
                              <p:par>
                                <p:cTn id="74" presetID="63" presetClass="path" presetSubtype="0" fill="hold" nodeType="afterEffect">
                                  <p:stCondLst>
                                    <p:cond delay="0"/>
                                  </p:stCondLst>
                                  <p:childTnLst>
                                    <p:animMotion origin="layout" path="M 0.000 0.000 L 0.056 0.000 " pathEditMode="relative" rAng="0" ptsTypes="AA">
                                      <p:cBhvr>
                                        <p:cTn id="75" dur="800" fill="hold"/>
                                        <p:tgtEl>
                                          <p:spTgt spid="19"/>
                                        </p:tgtEl>
                                        <p:attrNameLst>
                                          <p:attrName>ppt_x</p:attrName>
                                          <p:attrName>ppt_y</p:attrName>
                                        </p:attrNameLst>
                                      </p:cBhvr>
                                      <p:rCtr x="56" y="0"/>
                                    </p:animMotion>
                                  </p:childTnLst>
                                </p:cTn>
                              </p:par>
                            </p:childTnLst>
                          </p:cTn>
                        </p:par>
                        <p:par>
                          <p:cTn id="76" fill="hold">
                            <p:stCondLst>
                              <p:cond delay="1600"/>
                            </p:stCondLst>
                            <p:childTnLst>
                              <p:par>
                                <p:cTn id="77" presetID="1" presetClass="exit" presetSubtype="0" fill="hold" nodeType="afterEffect">
                                  <p:stCondLst>
                                    <p:cond delay="0"/>
                                  </p:stCondLst>
                                  <p:childTnLst>
                                    <p:set>
                                      <p:cBhvr>
                                        <p:cTn id="78" dur="1" fill="hold">
                                          <p:stCondLst>
                                            <p:cond delay="0"/>
                                          </p:stCondLst>
                                        </p:cTn>
                                        <p:tgtEl>
                                          <p:spTgt spid="21"/>
                                        </p:tgtEl>
                                        <p:attrNameLst>
                                          <p:attrName>style.visibility</p:attrName>
                                        </p:attrNameLst>
                                      </p:cBhvr>
                                      <p:to>
                                        <p:strVal val="hidden"/>
                                      </p:to>
                                    </p:set>
                                  </p:childTnLst>
                                </p:cTn>
                              </p:par>
                            </p:childTnLst>
                          </p:cTn>
                        </p:par>
                        <p:par>
                          <p:cTn id="79" fill="hold">
                            <p:stCondLst>
                              <p:cond delay="1600"/>
                            </p:stCondLst>
                            <p:childTnLst>
                              <p:par>
                                <p:cTn id="80" presetID="1" presetClass="entr" presetSubtype="0"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childTnLst>
                                </p:cTn>
                              </p:par>
                            </p:childTnLst>
                          </p:cTn>
                        </p:par>
                        <p:par>
                          <p:cTn id="82" fill="hold">
                            <p:stCondLst>
                              <p:cond delay="1600"/>
                            </p:stCondLst>
                            <p:childTnLst>
                              <p:par>
                                <p:cTn id="83" presetID="63" presetClass="path" presetSubtype="0" fill="hold" nodeType="afterEffect">
                                  <p:stCondLst>
                                    <p:cond delay="0"/>
                                  </p:stCondLst>
                                  <p:childTnLst>
                                    <p:animMotion origin="layout" path="M 0.000 0.000 L 0.056 0.000 " pathEditMode="relative" rAng="0" ptsTypes="AA">
                                      <p:cBhvr>
                                        <p:cTn id="84" dur="800" fill="hold"/>
                                        <p:tgtEl>
                                          <p:spTgt spid="18"/>
                                        </p:tgtEl>
                                        <p:attrNameLst>
                                          <p:attrName>ppt_x</p:attrName>
                                          <p:attrName>ppt_y</p:attrName>
                                        </p:attrNameLst>
                                      </p:cBhvr>
                                      <p:rCtr x="56" y="0"/>
                                    </p:animMotion>
                                  </p:childTnLst>
                                </p:cTn>
                              </p:par>
                            </p:childTnLst>
                          </p:cTn>
                        </p:par>
                        <p:par>
                          <p:cTn id="85" fill="hold">
                            <p:stCondLst>
                              <p:cond delay="2400"/>
                            </p:stCondLst>
                            <p:childTnLst>
                              <p:par>
                                <p:cTn id="86" presetID="1" presetClass="exit" presetSubtype="0" fill="hold" nodeType="afterEffect">
                                  <p:stCondLst>
                                    <p:cond delay="0"/>
                                  </p:stCondLst>
                                  <p:childTnLst>
                                    <p:set>
                                      <p:cBhvr>
                                        <p:cTn id="87" dur="1" fill="hold">
                                          <p:stCondLst>
                                            <p:cond delay="0"/>
                                          </p:stCondLst>
                                        </p:cTn>
                                        <p:tgtEl>
                                          <p:spTgt spid="22"/>
                                        </p:tgtEl>
                                        <p:attrNameLst>
                                          <p:attrName>style.visibility</p:attrName>
                                        </p:attrNameLst>
                                      </p:cBhvr>
                                      <p:to>
                                        <p:strVal val="hidden"/>
                                      </p:to>
                                    </p:set>
                                  </p:childTnLst>
                                </p:cTn>
                              </p:par>
                            </p:childTnLst>
                          </p:cTn>
                        </p:par>
                        <p:par>
                          <p:cTn id="88" fill="hold">
                            <p:stCondLst>
                              <p:cond delay="2400"/>
                            </p:stCondLst>
                            <p:childTnLst>
                              <p:par>
                                <p:cTn id="89" presetID="1" presetClass="entr" presetSubtype="0" fill="hold" nodeType="after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par>
                          <p:cTn id="91" fill="hold">
                            <p:stCondLst>
                              <p:cond delay="2400"/>
                            </p:stCondLst>
                            <p:childTnLst>
                              <p:par>
                                <p:cTn id="92" presetID="63" presetClass="path" presetSubtype="0" fill="hold" nodeType="afterEffect">
                                  <p:stCondLst>
                                    <p:cond delay="0"/>
                                  </p:stCondLst>
                                  <p:childTnLst>
                                    <p:animMotion origin="layout" path="M 0.000 0.000 L 0.056 0.000 " pathEditMode="relative" rAng="0" ptsTypes="AA">
                                      <p:cBhvr>
                                        <p:cTn id="93" dur="800" fill="hold"/>
                                        <p:tgtEl>
                                          <p:spTgt spid="17"/>
                                        </p:tgtEl>
                                        <p:attrNameLst>
                                          <p:attrName>ppt_x</p:attrName>
                                          <p:attrName>ppt_y</p:attrName>
                                        </p:attrNameLst>
                                      </p:cBhvr>
                                      <p:rCtr x="56" y="0"/>
                                    </p:animMotion>
                                  </p:childTnLst>
                                </p:cTn>
                              </p:par>
                            </p:childTnLst>
                          </p:cTn>
                        </p:par>
                        <p:par>
                          <p:cTn id="94" fill="hold">
                            <p:stCondLst>
                              <p:cond delay="3200"/>
                            </p:stCondLst>
                            <p:childTnLst>
                              <p:par>
                                <p:cTn id="95" presetID="1" presetClass="exit" presetSubtype="0" fill="hold" nodeType="afterEffect">
                                  <p:stCondLst>
                                    <p:cond delay="0"/>
                                  </p:stCondLst>
                                  <p:childTnLst>
                                    <p:set>
                                      <p:cBhvr>
                                        <p:cTn id="96" dur="1" fill="hold">
                                          <p:stCondLst>
                                            <p:cond delay="0"/>
                                          </p:stCondLst>
                                        </p:cTn>
                                        <p:tgtEl>
                                          <p:spTgt spid="23"/>
                                        </p:tgtEl>
                                        <p:attrNameLst>
                                          <p:attrName>style.visibility</p:attrName>
                                        </p:attrNameLst>
                                      </p:cBhvr>
                                      <p:to>
                                        <p:strVal val="hidden"/>
                                      </p:to>
                                    </p:set>
                                  </p:childTnLst>
                                </p:cTn>
                              </p:par>
                            </p:childTnLst>
                          </p:cTn>
                        </p:par>
                        <p:par>
                          <p:cTn id="97" fill="hold">
                            <p:stCondLst>
                              <p:cond delay="3200"/>
                            </p:stCondLst>
                            <p:childTnLst>
                              <p:par>
                                <p:cTn id="98" presetID="1" presetClass="exit" presetSubtype="0" fill="hold" nodeType="afterEffect">
                                  <p:stCondLst>
                                    <p:cond delay="0"/>
                                  </p:stCondLst>
                                  <p:childTnLst>
                                    <p:set>
                                      <p:cBhvr>
                                        <p:cTn id="99" dur="1" fill="hold">
                                          <p:stCondLst>
                                            <p:cond delay="0"/>
                                          </p:stCondLst>
                                        </p:cTn>
                                        <p:tgtEl>
                                          <p:spTgt spid="24"/>
                                        </p:tgtEl>
                                        <p:attrNameLst>
                                          <p:attrName>style.visibility</p:attrName>
                                        </p:attrNameLst>
                                      </p:cBhvr>
                                      <p:to>
                                        <p:strVal val="hidden"/>
                                      </p:to>
                                    </p:set>
                                  </p:childTnLst>
                                </p:cTn>
                              </p:par>
                            </p:childTnLst>
                          </p:cTn>
                        </p:par>
                        <p:par>
                          <p:cTn id="100" fill="hold">
                            <p:stCondLst>
                              <p:cond delay="3200"/>
                            </p:stCondLst>
                            <p:childTnLst>
                              <p:par>
                                <p:cTn id="101" presetID="1" presetClass="entr" presetSubtype="0" fill="hold" nodeType="afterEffect">
                                  <p:stCondLst>
                                    <p:cond delay="0"/>
                                  </p:stCondLst>
                                  <p:childTnLst>
                                    <p:set>
                                      <p:cBhvr>
                                        <p:cTn id="102" dur="1" fill="hold">
                                          <p:stCondLst>
                                            <p:cond delay="0"/>
                                          </p:stCondLst>
                                        </p:cTn>
                                        <p:tgtEl>
                                          <p:spTgt spid="25"/>
                                        </p:tgtEl>
                                        <p:attrNameLst>
                                          <p:attrName>style.visibility</p:attrName>
                                        </p:attrNameLst>
                                      </p:cBhvr>
                                      <p:to>
                                        <p:strVal val="visible"/>
                                      </p:to>
                                    </p:set>
                                  </p:childTnLst>
                                </p:cTn>
                              </p:par>
                            </p:childTnLst>
                          </p:cTn>
                        </p:par>
                        <p:par>
                          <p:cTn id="103" fill="hold">
                            <p:stCondLst>
                              <p:cond delay="3200"/>
                            </p:stCondLst>
                            <p:childTnLst>
                              <p:par>
                                <p:cTn id="104" presetID="1" presetClass="entr" presetSubtype="0" fill="hold" grpId="0" nodeType="afterEffect">
                                  <p:stCondLst>
                                    <p:cond delay="0"/>
                                  </p:stCondLst>
                                  <p:childTnLst>
                                    <p:set>
                                      <p:cBhvr>
                                        <p:cTn id="105" dur="1" fill="hold">
                                          <p:stCondLst>
                                            <p:cond delay="0"/>
                                          </p:stCondLst>
                                        </p:cTn>
                                        <p:tgtEl>
                                          <p:spTgt spid="78"/>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79"/>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0"/>
                                          </p:stCondLst>
                                        </p:cTn>
                                        <p:tgtEl>
                                          <p:spTgt spid="66"/>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67"/>
                                        </p:tgtEl>
                                        <p:attrNameLst>
                                          <p:attrName>style.visibility</p:attrName>
                                        </p:attrNameLst>
                                      </p:cBhvr>
                                      <p:to>
                                        <p:strVal val="visible"/>
                                      </p:to>
                                    </p:set>
                                  </p:childTnLst>
                                </p:cTn>
                              </p:par>
                            </p:childTnLst>
                          </p:cTn>
                        </p:par>
                        <p:par>
                          <p:cTn id="112" fill="hold">
                            <p:stCondLst>
                              <p:cond delay="3200"/>
                            </p:stCondLst>
                            <p:childTnLst>
                              <p:par>
                                <p:cTn id="113" presetID="1" presetClass="entr" presetSubtype="0" fill="hold" grpId="0" nodeType="afterEffect">
                                  <p:stCondLst>
                                    <p:cond delay="0"/>
                                  </p:stCondLst>
                                  <p:childTnLst>
                                    <p:set>
                                      <p:cBhvr>
                                        <p:cTn id="114" dur="1" fill="hold">
                                          <p:stCondLst>
                                            <p:cond delay="0"/>
                                          </p:stCondLst>
                                        </p:cTn>
                                        <p:tgtEl>
                                          <p:spTgt spid="68"/>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69"/>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80"/>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70"/>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71"/>
                                        </p:tgtEl>
                                        <p:attrNameLst>
                                          <p:attrName>style.visibility</p:attrName>
                                        </p:attrNameLst>
                                      </p:cBhvr>
                                      <p:to>
                                        <p:strVal val="visible"/>
                                      </p:to>
                                    </p:set>
                                  </p:childTnLst>
                                </p:cTn>
                              </p:par>
                            </p:childTnLst>
                          </p:cTn>
                        </p:par>
                        <p:par>
                          <p:cTn id="127" fill="hold">
                            <p:stCondLst>
                              <p:cond delay="0"/>
                            </p:stCondLst>
                            <p:childTnLst>
                              <p:par>
                                <p:cTn id="128" presetID="1" presetClass="entr" presetSubtype="0" fill="hold" grpId="0" nodeType="afterEffect">
                                  <p:stCondLst>
                                    <p:cond delay="0"/>
                                  </p:stCondLst>
                                  <p:childTnLst>
                                    <p:set>
                                      <p:cBhvr>
                                        <p:cTn id="129" dur="1" fill="hold">
                                          <p:stCondLst>
                                            <p:cond delay="0"/>
                                          </p:stCondLst>
                                        </p:cTn>
                                        <p:tgtEl>
                                          <p:spTgt spid="72"/>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grpId="0" nodeType="clickEffect">
                                  <p:stCondLst>
                                    <p:cond delay="0"/>
                                  </p:stCondLst>
                                  <p:childTnLst>
                                    <p:set>
                                      <p:cBhvr>
                                        <p:cTn id="133" dur="1" fill="hold">
                                          <p:stCondLst>
                                            <p:cond delay="0"/>
                                          </p:stCondLst>
                                        </p:cTn>
                                        <p:tgtEl>
                                          <p:spTgt spid="73"/>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nodeType="clickEffect">
                                  <p:stCondLst>
                                    <p:cond delay="0"/>
                                  </p:stCondLst>
                                  <p:childTnLst>
                                    <p:set>
                                      <p:cBhvr>
                                        <p:cTn id="137" dur="1" fill="hold">
                                          <p:stCondLst>
                                            <p:cond delay="0"/>
                                          </p:stCondLst>
                                        </p:cTn>
                                        <p:tgtEl>
                                          <p:spTgt spid="26"/>
                                        </p:tgtEl>
                                        <p:attrNameLst>
                                          <p:attrName>style.visibility</p:attrName>
                                        </p:attrNameLst>
                                      </p:cBhvr>
                                      <p:to>
                                        <p:strVal val="visible"/>
                                      </p:to>
                                    </p:set>
                                  </p:childTnLst>
                                </p:cTn>
                              </p:par>
                            </p:childTnLst>
                          </p:cTn>
                        </p:par>
                        <p:par>
                          <p:cTn id="138" fill="hold">
                            <p:stCondLst>
                              <p:cond delay="0"/>
                            </p:stCondLst>
                            <p:childTnLst>
                              <p:par>
                                <p:cTn id="139" presetID="35" presetClass="path" presetSubtype="0" fill="hold" nodeType="afterEffect">
                                  <p:stCondLst>
                                    <p:cond delay="0"/>
                                  </p:stCondLst>
                                  <p:childTnLst>
                                    <p:animMotion origin="layout" path="M 0.056 0.000 L 0.000 0.000 " pathEditMode="relative" rAng="0" ptsTypes="AA">
                                      <p:cBhvr>
                                        <p:cTn id="140" dur="800" fill="hold"/>
                                        <p:tgtEl>
                                          <p:spTgt spid="19"/>
                                        </p:tgtEl>
                                        <p:attrNameLst>
                                          <p:attrName>ppt_x</p:attrName>
                                          <p:attrName>ppt_y</p:attrName>
                                        </p:attrNameLst>
                                      </p:cBhvr>
                                      <p:rCtr x="-56" y="0"/>
                                    </p:animMotion>
                                  </p:childTnLst>
                                </p:cTn>
                              </p:par>
                            </p:childTnLst>
                          </p:cTn>
                        </p:par>
                        <p:par>
                          <p:cTn id="141" fill="hold">
                            <p:stCondLst>
                              <p:cond delay="800"/>
                            </p:stCondLst>
                            <p:childTnLst>
                              <p:par>
                                <p:cTn id="142" presetID="1" presetClass="exit" presetSubtype="0" fill="hold" nodeType="afterEffect">
                                  <p:stCondLst>
                                    <p:cond delay="0"/>
                                  </p:stCondLst>
                                  <p:childTnLst>
                                    <p:set>
                                      <p:cBhvr>
                                        <p:cTn id="143" dur="1" fill="hold">
                                          <p:stCondLst>
                                            <p:cond delay="0"/>
                                          </p:stCondLst>
                                        </p:cTn>
                                        <p:tgtEl>
                                          <p:spTgt spid="18"/>
                                        </p:tgtEl>
                                        <p:attrNameLst>
                                          <p:attrName>style.visibility</p:attrName>
                                        </p:attrNameLst>
                                      </p:cBhvr>
                                      <p:to>
                                        <p:strVal val="hidden"/>
                                      </p:to>
                                    </p:set>
                                  </p:childTnLst>
                                </p:cTn>
                              </p:par>
                            </p:childTnLst>
                          </p:cTn>
                        </p:par>
                        <p:par>
                          <p:cTn id="144" fill="hold">
                            <p:stCondLst>
                              <p:cond delay="800"/>
                            </p:stCondLst>
                            <p:childTnLst>
                              <p:par>
                                <p:cTn id="145" presetID="1" presetClass="entr" presetSubtype="0" fill="hold" nodeType="afterEffect">
                                  <p:stCondLst>
                                    <p:cond delay="0"/>
                                  </p:stCondLst>
                                  <p:childTnLst>
                                    <p:set>
                                      <p:cBhvr>
                                        <p:cTn id="146" dur="1" fill="hold">
                                          <p:stCondLst>
                                            <p:cond delay="0"/>
                                          </p:stCondLst>
                                        </p:cTn>
                                        <p:tgtEl>
                                          <p:spTgt spid="27"/>
                                        </p:tgtEl>
                                        <p:attrNameLst>
                                          <p:attrName>style.visibility</p:attrName>
                                        </p:attrNameLst>
                                      </p:cBhvr>
                                      <p:to>
                                        <p:strVal val="visible"/>
                                      </p:to>
                                    </p:set>
                                  </p:childTnLst>
                                </p:cTn>
                              </p:par>
                            </p:childTnLst>
                          </p:cTn>
                        </p:par>
                        <p:par>
                          <p:cTn id="147" fill="hold">
                            <p:stCondLst>
                              <p:cond delay="800"/>
                            </p:stCondLst>
                            <p:childTnLst>
                              <p:par>
                                <p:cTn id="148" presetID="35" presetClass="path" presetSubtype="0" fill="hold" nodeType="afterEffect">
                                  <p:stCondLst>
                                    <p:cond delay="0"/>
                                  </p:stCondLst>
                                  <p:childTnLst>
                                    <p:animMotion origin="layout" path="M 0.056 0.000 L 0.000 0.000 " pathEditMode="relative" rAng="0" ptsTypes="AA">
                                      <p:cBhvr>
                                        <p:cTn id="149" dur="800" fill="hold"/>
                                        <p:tgtEl>
                                          <p:spTgt spid="20"/>
                                        </p:tgtEl>
                                        <p:attrNameLst>
                                          <p:attrName>ppt_x</p:attrName>
                                          <p:attrName>ppt_y</p:attrName>
                                        </p:attrNameLst>
                                      </p:cBhvr>
                                      <p:rCtr x="-56" y="0"/>
                                    </p:animMotion>
                                  </p:childTnLst>
                                </p:cTn>
                              </p:par>
                            </p:childTnLst>
                          </p:cTn>
                        </p:par>
                        <p:par>
                          <p:cTn id="150" fill="hold">
                            <p:stCondLst>
                              <p:cond delay="1600"/>
                            </p:stCondLst>
                            <p:childTnLst>
                              <p:par>
                                <p:cTn id="151" presetID="1" presetClass="exit" presetSubtype="0" fill="hold" nodeType="afterEffect">
                                  <p:stCondLst>
                                    <p:cond delay="0"/>
                                  </p:stCondLst>
                                  <p:childTnLst>
                                    <p:set>
                                      <p:cBhvr>
                                        <p:cTn id="152" dur="1" fill="hold">
                                          <p:stCondLst>
                                            <p:cond delay="0"/>
                                          </p:stCondLst>
                                        </p:cTn>
                                        <p:tgtEl>
                                          <p:spTgt spid="26"/>
                                        </p:tgtEl>
                                        <p:attrNameLst>
                                          <p:attrName>style.visibility</p:attrName>
                                        </p:attrNameLst>
                                      </p:cBhvr>
                                      <p:to>
                                        <p:strVal val="hidden"/>
                                      </p:to>
                                    </p:set>
                                  </p:childTnLst>
                                </p:cTn>
                              </p:par>
                              <p:par>
                                <p:cTn id="153" presetID="1" presetClass="exit" presetSubtype="0" fill="hold" grpId="1" nodeType="withEffect">
                                  <p:stCondLst>
                                    <p:cond delay="0"/>
                                  </p:stCondLst>
                                  <p:childTnLst>
                                    <p:set>
                                      <p:cBhvr>
                                        <p:cTn id="154" dur="1" fill="hold">
                                          <p:stCondLst>
                                            <p:cond delay="0"/>
                                          </p:stCondLst>
                                        </p:cTn>
                                        <p:tgtEl>
                                          <p:spTgt spid="78"/>
                                        </p:tgtEl>
                                        <p:attrNameLst>
                                          <p:attrName>style.visibility</p:attrName>
                                        </p:attrNameLst>
                                      </p:cBhvr>
                                      <p:to>
                                        <p:strVal val="hidden"/>
                                      </p:to>
                                    </p:set>
                                  </p:childTnLst>
                                </p:cTn>
                              </p:par>
                              <p:par>
                                <p:cTn id="155" presetID="1" presetClass="entr" presetSubtype="0" fill="hold" grpId="0" nodeType="withEffect">
                                  <p:stCondLst>
                                    <p:cond delay="0"/>
                                  </p:stCondLst>
                                  <p:childTnLst>
                                    <p:set>
                                      <p:cBhvr>
                                        <p:cTn id="156" dur="1" fill="hold">
                                          <p:stCondLst>
                                            <p:cond delay="0"/>
                                          </p:stCondLst>
                                        </p:cTn>
                                        <p:tgtEl>
                                          <p:spTgt spid="74"/>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75"/>
                                        </p:tgtEl>
                                        <p:attrNameLst>
                                          <p:attrName>style.visibility</p:attrName>
                                        </p:attrNameLst>
                                      </p:cBhvr>
                                      <p:to>
                                        <p:strVal val="visible"/>
                                      </p:to>
                                    </p:set>
                                  </p:childTnLst>
                                </p:cTn>
                              </p:par>
                            </p:childTnLst>
                          </p:cTn>
                        </p:par>
                        <p:par>
                          <p:cTn id="159" fill="hold">
                            <p:stCondLst>
                              <p:cond delay="1600"/>
                            </p:stCondLst>
                            <p:childTnLst>
                              <p:par>
                                <p:cTn id="160" presetID="1" presetClass="entr" presetSubtype="0" fill="hold" grpId="0" nodeType="afterEffect">
                                  <p:stCondLst>
                                    <p:cond delay="0"/>
                                  </p:stCondLst>
                                  <p:childTnLst>
                                    <p:set>
                                      <p:cBhvr>
                                        <p:cTn id="161" dur="1" fill="hold">
                                          <p:stCondLst>
                                            <p:cond delay="0"/>
                                          </p:stCondLst>
                                        </p:cTn>
                                        <p:tgtEl>
                                          <p:spTgt spid="81"/>
                                        </p:tgtEl>
                                        <p:attrNameLst>
                                          <p:attrName>style.visibility</p:attrName>
                                        </p:attrNameLst>
                                      </p:cBhvr>
                                      <p:to>
                                        <p:strVal val="visible"/>
                                      </p:to>
                                    </p:set>
                                  </p:childTnLst>
                                </p:cTn>
                              </p:par>
                            </p:childTnLst>
                          </p:cTn>
                        </p:par>
                      </p:childTnLst>
                    </p:cTn>
                  </p:par>
                  <p:par>
                    <p:cTn id="162" fill="hold">
                      <p:stCondLst>
                        <p:cond delay="indefinite"/>
                      </p:stCondLst>
                      <p:childTnLst>
                        <p:par>
                          <p:cTn id="163" fill="hold">
                            <p:stCondLst>
                              <p:cond delay="0"/>
                            </p:stCondLst>
                            <p:childTnLst>
                              <p:par>
                                <p:cTn id="164" presetID="3" presetClass="emph" presetSubtype="2" fill="hold" grpId="0" nodeType="clickEffect">
                                  <p:stCondLst>
                                    <p:cond delay="0"/>
                                  </p:stCondLst>
                                  <p:childTnLst>
                                    <p:animClr clrSpc="rgb">
                                      <p:cBhvr override="childStyle">
                                        <p:cTn id="165" dur="1000" fill="hold"/>
                                        <p:tgtEl>
                                          <p:spTgt spid="27"/>
                                        </p:tgtEl>
                                        <p:attrNameLst>
                                          <p:attrName>style.color</p:attrName>
                                        </p:attrNameLst>
                                      </p:cBhvr>
                                      <p:to>
                                        <a:srgbClr val="CCCCCC"/>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7" grpId="0"/>
      <p:bldP spid="39" grpId="0" animBg="1"/>
      <p:bldP spid="40" grpId="0"/>
      <p:bldP spid="45" grpId="0" animBg="1"/>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animBg="1"/>
      <p:bldP spid="77" grpId="0" animBg="1"/>
      <p:bldP spid="78" grpId="0" animBg="1"/>
      <p:bldP spid="78" grpId="1" animBg="1"/>
      <p:bldP spid="79" grpId="0" animBg="1"/>
      <p:bldP spid="80" grpId="0" animBg="1"/>
      <p:bldP spid="81" grpId="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334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53347" name="Text Box 3"/>
          <p:cNvSpPr txBox="1">
            <a:spLocks noChangeArrowheads="1"/>
          </p:cNvSpPr>
          <p:nvPr/>
        </p:nvSpPr>
        <p:spPr bwMode="auto">
          <a:xfrm>
            <a:off x="342900" y="1193800"/>
            <a:ext cx="8440738" cy="5331203"/>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solidFill>
                  <a:srgbClr val="0000FF"/>
                </a:solidFill>
                <a:latin typeface="Courier New" charset="0"/>
              </a:rPr>
              <a:t>/*</a:t>
            </a:r>
          </a:p>
          <a:p>
            <a:pPr algn="l">
              <a:lnSpc>
                <a:spcPct val="90000"/>
              </a:lnSpc>
            </a:pPr>
            <a:r>
              <a:rPr lang="en-US" dirty="0">
                <a:solidFill>
                  <a:srgbClr val="0000FF"/>
                </a:solidFill>
                <a:latin typeface="Courier New" charset="0"/>
              </a:rPr>
              <a:t> * File:</a:t>
            </a:r>
            <a:r>
              <a:rPr lang="en-US" dirty="0" smtClean="0">
                <a:solidFill>
                  <a:srgbClr val="0000FF"/>
                </a:solidFill>
                <a:latin typeface="Courier New" charset="0"/>
              </a:rPr>
              <a:t> </a:t>
            </a:r>
            <a:r>
              <a:rPr lang="en-US" dirty="0" err="1" smtClean="0">
                <a:solidFill>
                  <a:srgbClr val="0000FF"/>
                </a:solidFill>
                <a:latin typeface="Courier New" charset="0"/>
              </a:rPr>
              <a:t>buffer.cpp</a:t>
            </a:r>
            <a:r>
              <a:rPr lang="en-US" dirty="0" smtClean="0">
                <a:solidFill>
                  <a:srgbClr val="0000FF"/>
                </a:solidFill>
                <a:latin typeface="Courier New" charset="0"/>
              </a:rPr>
              <a:t> (array version)</a:t>
            </a:r>
          </a:p>
          <a:p>
            <a:pPr algn="l">
              <a:lnSpc>
                <a:spcPct val="90000"/>
              </a:lnSpc>
            </a:pPr>
            <a:r>
              <a:rPr lang="en-US" dirty="0">
                <a:solidFill>
                  <a:srgbClr val="0000FF"/>
                </a:solidFill>
                <a:latin typeface="Courier New" charset="0"/>
              </a:rPr>
              <a:t> * -----------------</a:t>
            </a:r>
            <a:r>
              <a:rPr lang="en-US" dirty="0" smtClean="0">
                <a:solidFill>
                  <a:srgbClr val="0000FF"/>
                </a:solidFill>
                <a:latin typeface="Courier New" charset="0"/>
              </a:rPr>
              <a:t>---------------</a:t>
            </a:r>
          </a:p>
          <a:p>
            <a:pPr algn="l">
              <a:lnSpc>
                <a:spcPct val="90000"/>
              </a:lnSpc>
            </a:pPr>
            <a:r>
              <a:rPr lang="en-US" dirty="0">
                <a:solidFill>
                  <a:srgbClr val="0000FF"/>
                </a:solidFill>
                <a:latin typeface="Courier New" charset="0"/>
              </a:rPr>
              <a:t> * This file implements the </a:t>
            </a:r>
            <a:r>
              <a:rPr lang="en-US" dirty="0" err="1">
                <a:solidFill>
                  <a:srgbClr val="0000FF"/>
                </a:solidFill>
                <a:latin typeface="Courier New" charset="0"/>
              </a:rPr>
              <a:t>EditorBuffer</a:t>
            </a:r>
            <a:r>
              <a:rPr lang="en-US" dirty="0">
                <a:solidFill>
                  <a:srgbClr val="0000FF"/>
                </a:solidFill>
                <a:latin typeface="Courier New" charset="0"/>
              </a:rPr>
              <a:t> class using </a:t>
            </a:r>
            <a:r>
              <a:rPr lang="en-US" dirty="0" smtClean="0">
                <a:solidFill>
                  <a:srgbClr val="0000FF"/>
                </a:solidFill>
                <a:latin typeface="Courier New" charset="0"/>
              </a:rPr>
              <a:t>an array representation.</a:t>
            </a:r>
            <a:endParaRPr lang="en-US" dirty="0">
              <a:solidFill>
                <a:srgbClr val="0000FF"/>
              </a:solidFill>
              <a:latin typeface="Courier New" charset="0"/>
            </a:endParaRPr>
          </a:p>
          <a:p>
            <a:pPr algn="l">
              <a:lnSpc>
                <a:spcPct val="90000"/>
              </a:lnSpc>
            </a:pPr>
            <a:r>
              <a:rPr lang="en-US" dirty="0">
                <a:solidFill>
                  <a:srgbClr val="0000FF"/>
                </a:solidFill>
                <a:latin typeface="Courier New" charset="0"/>
              </a:rPr>
              <a:t> */</a:t>
            </a:r>
          </a:p>
          <a:p>
            <a:pPr algn="l">
              <a:lnSpc>
                <a:spcPct val="90000"/>
              </a:lnSpc>
            </a:pPr>
            <a:endParaRPr lang="en-US" dirty="0" smtClean="0">
              <a:latin typeface="Courier New" charset="0"/>
            </a:endParaRPr>
          </a:p>
          <a:p>
            <a:pPr>
              <a:lnSpc>
                <a:spcPct val="90000"/>
              </a:lnSpc>
            </a:pPr>
            <a:r>
              <a:rPr lang="en-US" dirty="0" smtClean="0">
                <a:latin typeface="Courier New" charset="0"/>
              </a:rPr>
              <a:t>#include &lt;</a:t>
            </a:r>
            <a:r>
              <a:rPr lang="en-US" dirty="0" err="1" smtClean="0">
                <a:latin typeface="Courier New" charset="0"/>
              </a:rPr>
              <a:t>iostream</a:t>
            </a:r>
            <a:r>
              <a:rPr lang="en-US" dirty="0" smtClean="0">
                <a:latin typeface="Courier New" charset="0"/>
              </a:rPr>
              <a:t>&gt;</a:t>
            </a:r>
          </a:p>
          <a:p>
            <a:pPr algn="l">
              <a:lnSpc>
                <a:spcPct val="90000"/>
              </a:lnSpc>
            </a:pPr>
            <a:r>
              <a:rPr lang="en-US" dirty="0" smtClean="0">
                <a:latin typeface="Courier New" charset="0"/>
              </a:rPr>
              <a:t>#</a:t>
            </a:r>
            <a:r>
              <a:rPr lang="en-US" dirty="0">
                <a:latin typeface="Courier New" charset="0"/>
              </a:rPr>
              <a:t>include "</a:t>
            </a:r>
            <a:r>
              <a:rPr lang="en-US" dirty="0" err="1">
                <a:latin typeface="Courier New" charset="0"/>
              </a:rPr>
              <a:t>buffer.h</a:t>
            </a:r>
            <a:r>
              <a:rPr lang="en-US" dirty="0" smtClean="0">
                <a:latin typeface="Courier New" charset="0"/>
              </a:rPr>
              <a:t>"</a:t>
            </a:r>
          </a:p>
          <a:p>
            <a:pPr algn="l">
              <a:lnSpc>
                <a:spcPct val="90000"/>
              </a:lnSpc>
            </a:pPr>
            <a:r>
              <a:rPr lang="en-US" dirty="0" smtClean="0">
                <a:latin typeface="Courier New" charset="0"/>
              </a:rPr>
              <a:t>using namespace std;</a:t>
            </a:r>
          </a:p>
          <a:p>
            <a:pPr algn="l">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Constructor and destructor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constructor initializes the private fields.  The destructor</a:t>
            </a:r>
          </a:p>
          <a:p>
            <a:pPr>
              <a:lnSpc>
                <a:spcPct val="90000"/>
              </a:lnSpc>
            </a:pPr>
            <a:r>
              <a:rPr lang="en-US" dirty="0" smtClean="0">
                <a:solidFill>
                  <a:srgbClr val="0000FF"/>
                </a:solidFill>
                <a:latin typeface="Courier New" charset="0"/>
              </a:rPr>
              <a:t> * frees the heap-allocated memory, which is the dynamic array.</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err="1" smtClean="0">
                <a:solidFill>
                  <a:srgbClr val="000000"/>
                </a:solidFill>
                <a:latin typeface="Courier New" charset="0"/>
              </a:rPr>
              <a:t>EditorBuffer::EditorBuffer</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capacity = INITIAL_CAPACITY;</a:t>
            </a:r>
          </a:p>
          <a:p>
            <a:pPr>
              <a:lnSpc>
                <a:spcPct val="90000"/>
              </a:lnSpc>
            </a:pPr>
            <a:r>
              <a:rPr lang="en-US" dirty="0" smtClean="0">
                <a:solidFill>
                  <a:srgbClr val="000000"/>
                </a:solidFill>
                <a:latin typeface="Courier New" charset="0"/>
              </a:rPr>
              <a:t>   array = new </a:t>
            </a:r>
            <a:r>
              <a:rPr lang="en-US" dirty="0" err="1" smtClean="0">
                <a:solidFill>
                  <a:srgbClr val="000000"/>
                </a:solidFill>
                <a:latin typeface="Courier New" charset="0"/>
              </a:rPr>
              <a:t>char[capacity</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length = 0;</a:t>
            </a:r>
          </a:p>
          <a:p>
            <a:pPr>
              <a:lnSpc>
                <a:spcPct val="90000"/>
              </a:lnSpc>
            </a:pPr>
            <a:r>
              <a:rPr lang="en-US" dirty="0" smtClean="0">
                <a:solidFill>
                  <a:srgbClr val="000000"/>
                </a:solidFill>
                <a:latin typeface="Courier New" charset="0"/>
              </a:rPr>
              <a:t>   cursor = 0;</a:t>
            </a:r>
          </a:p>
          <a:p>
            <a:pPr>
              <a:lnSpc>
                <a:spcPct val="90000"/>
              </a:lnSpc>
            </a:pPr>
            <a:r>
              <a:rPr lang="en-US" dirty="0" smtClean="0">
                <a:solidFill>
                  <a:srgbClr val="000000"/>
                </a:solidFill>
                <a:latin typeface="Courier New" charset="0"/>
              </a:rPr>
              <a:t>}</a:t>
            </a:r>
          </a:p>
          <a:p>
            <a:pPr>
              <a:lnSpc>
                <a:spcPct val="90000"/>
              </a:lnSpc>
            </a:pPr>
            <a:endParaRPr lang="en-US" dirty="0" smtClean="0">
              <a:solidFill>
                <a:srgbClr val="000000"/>
              </a:solidFill>
              <a:latin typeface="Courier New" charset="0"/>
            </a:endParaRPr>
          </a:p>
          <a:p>
            <a:pPr>
              <a:lnSpc>
                <a:spcPct val="90000"/>
              </a:lnSpc>
            </a:pPr>
            <a:r>
              <a:rPr lang="en-US" dirty="0" err="1" smtClean="0">
                <a:solidFill>
                  <a:srgbClr val="000000"/>
                </a:solidFill>
                <a:latin typeface="Courier New" charset="0"/>
              </a:rPr>
              <a:t>EditorBuffer::~EditorBuffer</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delete[] array;</a:t>
            </a:r>
          </a:p>
          <a:p>
            <a:pPr>
              <a:lnSpc>
                <a:spcPct val="90000"/>
              </a:lnSpc>
            </a:pPr>
            <a:r>
              <a:rPr lang="en-US" dirty="0" smtClean="0">
                <a:solidFill>
                  <a:srgbClr val="000000"/>
                </a:solidFill>
                <a:latin typeface="Courier New" charset="0"/>
              </a:rPr>
              <a:t>}</a:t>
            </a:r>
            <a:endParaRPr lang="en-US" dirty="0">
              <a:solidFill>
                <a:srgbClr val="000000"/>
              </a:solidFill>
              <a:latin typeface="Courier New" charset="0"/>
            </a:endParaRPr>
          </a:p>
        </p:txBody>
      </p:sp>
      <p:sp>
        <p:nvSpPr>
          <p:cNvPr id="953348"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3349"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3350"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Array-Based Buffer Implementation</a:t>
            </a:r>
          </a:p>
        </p:txBody>
      </p:sp>
      <p:sp>
        <p:nvSpPr>
          <p:cNvPr id="953351"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659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1006595" name="Text Box 3"/>
          <p:cNvSpPr txBox="1">
            <a:spLocks noChangeArrowheads="1"/>
          </p:cNvSpPr>
          <p:nvPr/>
        </p:nvSpPr>
        <p:spPr bwMode="auto">
          <a:xfrm>
            <a:off x="350838" y="1219200"/>
            <a:ext cx="8440737" cy="5331203"/>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File: </a:t>
            </a:r>
            <a:r>
              <a:rPr lang="en-US" dirty="0" err="1" smtClean="0">
                <a:solidFill>
                  <a:srgbClr val="0000FF"/>
                </a:solidFill>
                <a:latin typeface="Courier New" charset="0"/>
              </a:rPr>
              <a:t>buffer.cpp</a:t>
            </a:r>
            <a:r>
              <a:rPr lang="en-US" dirty="0" smtClean="0">
                <a:solidFill>
                  <a:srgbClr val="0000FF"/>
                </a:solidFill>
                <a:latin typeface="Courier New" charset="0"/>
              </a:rPr>
              <a:t> (array version)</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file implements the </a:t>
            </a:r>
            <a:r>
              <a:rPr lang="en-US" dirty="0" err="1" smtClean="0">
                <a:solidFill>
                  <a:srgbClr val="0000FF"/>
                </a:solidFill>
                <a:latin typeface="Courier New" charset="0"/>
              </a:rPr>
              <a:t>EditorBuffer</a:t>
            </a:r>
            <a:r>
              <a:rPr lang="en-US" dirty="0" smtClean="0">
                <a:solidFill>
                  <a:srgbClr val="0000FF"/>
                </a:solidFill>
                <a:latin typeface="Courier New" charset="0"/>
              </a:rPr>
              <a:t> class using an array representation.</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#include &lt;</a:t>
            </a:r>
            <a:r>
              <a:rPr lang="en-US" dirty="0" err="1" smtClean="0">
                <a:latin typeface="Courier New" charset="0"/>
              </a:rPr>
              <a:t>iostream</a:t>
            </a:r>
            <a:r>
              <a:rPr lang="en-US" dirty="0" smtClean="0">
                <a:latin typeface="Courier New" charset="0"/>
              </a:rPr>
              <a:t>&gt;</a:t>
            </a:r>
          </a:p>
          <a:p>
            <a:pPr>
              <a:lnSpc>
                <a:spcPct val="90000"/>
              </a:lnSpc>
            </a:pPr>
            <a:r>
              <a:rPr lang="en-US" dirty="0" smtClean="0">
                <a:latin typeface="Courier New" charset="0"/>
              </a:rPr>
              <a:t>#include "</a:t>
            </a:r>
            <a:r>
              <a:rPr lang="en-US" dirty="0" err="1" smtClean="0">
                <a:latin typeface="Courier New" charset="0"/>
              </a:rPr>
              <a:t>buffer.h</a:t>
            </a:r>
            <a:r>
              <a:rPr lang="en-US" dirty="0" smtClean="0">
                <a:latin typeface="Courier New" charset="0"/>
              </a:rPr>
              <a:t>"</a:t>
            </a:r>
          </a:p>
          <a:p>
            <a:pPr>
              <a:lnSpc>
                <a:spcPct val="90000"/>
              </a:lnSpc>
            </a:pPr>
            <a:r>
              <a:rPr lang="en-US" dirty="0" smtClean="0">
                <a:latin typeface="Courier New" charset="0"/>
              </a:rPr>
              <a:t>using namespace std;</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Constructor and destructor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constructor initializes the private fields.  The destructor</a:t>
            </a:r>
          </a:p>
          <a:p>
            <a:pPr>
              <a:lnSpc>
                <a:spcPct val="90000"/>
              </a:lnSpc>
            </a:pPr>
            <a:r>
              <a:rPr lang="en-US" dirty="0" smtClean="0">
                <a:solidFill>
                  <a:srgbClr val="0000FF"/>
                </a:solidFill>
                <a:latin typeface="Courier New" charset="0"/>
              </a:rPr>
              <a:t> * frees the heap-allocated memory, which is the dynamic array.</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err="1" smtClean="0">
                <a:solidFill>
                  <a:srgbClr val="000000"/>
                </a:solidFill>
                <a:latin typeface="Courier New" charset="0"/>
              </a:rPr>
              <a:t>EditorBuffer::EditorBuffer</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capacity = INITIAL_CAPACITY;</a:t>
            </a:r>
          </a:p>
          <a:p>
            <a:pPr>
              <a:lnSpc>
                <a:spcPct val="90000"/>
              </a:lnSpc>
            </a:pPr>
            <a:r>
              <a:rPr lang="en-US" dirty="0" smtClean="0">
                <a:solidFill>
                  <a:srgbClr val="000000"/>
                </a:solidFill>
                <a:latin typeface="Courier New" charset="0"/>
              </a:rPr>
              <a:t>   array = new </a:t>
            </a:r>
            <a:r>
              <a:rPr lang="en-US" dirty="0" err="1" smtClean="0">
                <a:solidFill>
                  <a:srgbClr val="000000"/>
                </a:solidFill>
                <a:latin typeface="Courier New" charset="0"/>
              </a:rPr>
              <a:t>char[capacity</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length = 0;</a:t>
            </a:r>
          </a:p>
          <a:p>
            <a:pPr>
              <a:lnSpc>
                <a:spcPct val="90000"/>
              </a:lnSpc>
            </a:pPr>
            <a:r>
              <a:rPr lang="en-US" dirty="0" smtClean="0">
                <a:solidFill>
                  <a:srgbClr val="000000"/>
                </a:solidFill>
                <a:latin typeface="Courier New" charset="0"/>
              </a:rPr>
              <a:t>   cursor = 0;</a:t>
            </a:r>
          </a:p>
          <a:p>
            <a:pPr>
              <a:lnSpc>
                <a:spcPct val="90000"/>
              </a:lnSpc>
            </a:pPr>
            <a:r>
              <a:rPr lang="en-US" dirty="0" smtClean="0">
                <a:solidFill>
                  <a:srgbClr val="000000"/>
                </a:solidFill>
                <a:latin typeface="Courier New" charset="0"/>
              </a:rPr>
              <a:t>}</a:t>
            </a:r>
          </a:p>
          <a:p>
            <a:pPr>
              <a:lnSpc>
                <a:spcPct val="90000"/>
              </a:lnSpc>
            </a:pPr>
            <a:endParaRPr lang="en-US" dirty="0" smtClean="0">
              <a:solidFill>
                <a:srgbClr val="000000"/>
              </a:solidFill>
              <a:latin typeface="Courier New" charset="0"/>
            </a:endParaRPr>
          </a:p>
          <a:p>
            <a:pPr>
              <a:lnSpc>
                <a:spcPct val="90000"/>
              </a:lnSpc>
            </a:pPr>
            <a:r>
              <a:rPr lang="en-US" dirty="0" err="1" smtClean="0">
                <a:solidFill>
                  <a:srgbClr val="000000"/>
                </a:solidFill>
                <a:latin typeface="Courier New" charset="0"/>
              </a:rPr>
              <a:t>EditorBuffer::~EditorBuffer</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delete[] array;</a:t>
            </a:r>
          </a:p>
          <a:p>
            <a:pPr>
              <a:lnSpc>
                <a:spcPct val="90000"/>
              </a:lnSpc>
            </a:pPr>
            <a:r>
              <a:rPr lang="en-US" dirty="0" smtClean="0">
                <a:solidFill>
                  <a:srgbClr val="000000"/>
                </a:solidFill>
                <a:latin typeface="Courier New" charset="0"/>
              </a:rPr>
              <a:t>}</a:t>
            </a:r>
            <a:endParaRPr lang="en-US" dirty="0">
              <a:solidFill>
                <a:srgbClr val="000000"/>
              </a:solidFill>
              <a:latin typeface="Courier New" charset="0"/>
            </a:endParaRPr>
          </a:p>
        </p:txBody>
      </p:sp>
      <p:grpSp>
        <p:nvGrpSpPr>
          <p:cNvPr id="2" name="Group 4"/>
          <p:cNvGrpSpPr>
            <a:grpSpLocks/>
          </p:cNvGrpSpPr>
          <p:nvPr/>
        </p:nvGrpSpPr>
        <p:grpSpPr bwMode="auto">
          <a:xfrm>
            <a:off x="355600" y="1143000"/>
            <a:ext cx="8494713" cy="5351463"/>
            <a:chOff x="240" y="720"/>
            <a:chExt cx="5280" cy="3371"/>
          </a:xfrm>
        </p:grpSpPr>
        <p:sp>
          <p:nvSpPr>
            <p:cNvPr id="1006597" name="Rectangle 5"/>
            <p:cNvSpPr>
              <a:spLocks noChangeArrowheads="1"/>
            </p:cNvSpPr>
            <p:nvPr/>
          </p:nvSpPr>
          <p:spPr bwMode="auto">
            <a:xfrm>
              <a:off x="240" y="720"/>
              <a:ext cx="5280" cy="3371"/>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1006598" name="Text Box 6"/>
            <p:cNvSpPr txBox="1">
              <a:spLocks noChangeArrowheads="1"/>
            </p:cNvSpPr>
            <p:nvPr/>
          </p:nvSpPr>
          <p:spPr bwMode="auto">
            <a:xfrm>
              <a:off x="251" y="752"/>
              <a:ext cx="5261" cy="2748"/>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solidFill>
                    <a:srgbClr val="0000FF"/>
                  </a:solidFill>
                  <a:latin typeface="Courier New" charset="0"/>
                </a:rPr>
                <a:t>/*</a:t>
              </a:r>
            </a:p>
            <a:p>
              <a:pPr algn="l">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moveCursor</a:t>
              </a:r>
              <a:r>
                <a:rPr lang="en-US" dirty="0">
                  <a:solidFill>
                    <a:srgbClr val="0000FF"/>
                  </a:solidFill>
                  <a:latin typeface="Courier New" charset="0"/>
                </a:rPr>
                <a:t> methods</a:t>
              </a:r>
            </a:p>
            <a:p>
              <a:pPr algn="l">
                <a:lnSpc>
                  <a:spcPct val="90000"/>
                </a:lnSpc>
              </a:pPr>
              <a:r>
                <a:rPr lang="en-US" dirty="0">
                  <a:solidFill>
                    <a:srgbClr val="0000FF"/>
                  </a:solidFill>
                  <a:latin typeface="Courier New" charset="0"/>
                </a:rPr>
                <a:t> * ----------------------------------------</a:t>
              </a:r>
            </a:p>
            <a:p>
              <a:pPr algn="l">
                <a:lnSpc>
                  <a:spcPct val="90000"/>
                </a:lnSpc>
              </a:pPr>
              <a:r>
                <a:rPr lang="en-US" dirty="0">
                  <a:solidFill>
                    <a:srgbClr val="0000FF"/>
                  </a:solidFill>
                  <a:latin typeface="Courier New" charset="0"/>
                </a:rPr>
                <a:t> * The four </a:t>
              </a:r>
              <a:r>
                <a:rPr lang="en-US" dirty="0" err="1">
                  <a:solidFill>
                    <a:srgbClr val="0000FF"/>
                  </a:solidFill>
                  <a:latin typeface="Courier New" charset="0"/>
                </a:rPr>
                <a:t>moveCursor</a:t>
              </a:r>
              <a:r>
                <a:rPr lang="en-US" dirty="0">
                  <a:solidFill>
                    <a:srgbClr val="0000FF"/>
                  </a:solidFill>
                  <a:latin typeface="Courier New" charset="0"/>
                </a:rPr>
                <a:t> methods simply adjust the value of the</a:t>
              </a:r>
            </a:p>
            <a:p>
              <a:pPr algn="l">
                <a:lnSpc>
                  <a:spcPct val="90000"/>
                </a:lnSpc>
              </a:pPr>
              <a:r>
                <a:rPr lang="en-US" dirty="0">
                  <a:solidFill>
                    <a:srgbClr val="0000FF"/>
                  </a:solidFill>
                  <a:latin typeface="Courier New" charset="0"/>
                </a:rPr>
                <a:t> * cursor instance variable.</a:t>
              </a:r>
            </a:p>
            <a:p>
              <a:pPr algn="l">
                <a:lnSpc>
                  <a:spcPct val="90000"/>
                </a:lnSpc>
              </a:pPr>
              <a:r>
                <a:rPr lang="en-US" dirty="0">
                  <a:solidFill>
                    <a:srgbClr val="0000FF"/>
                  </a:solidFill>
                  <a:latin typeface="Courier New" charset="0"/>
                </a:rPr>
                <a:t> */</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EditorBuffer::moveCursorForward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(cursor &lt; length) cursor++;</a:t>
              </a:r>
            </a:p>
            <a:p>
              <a:pPr algn="l">
                <a:lnSpc>
                  <a:spcPct val="90000"/>
                </a:lnSpc>
              </a:pPr>
              <a:r>
                <a:rPr lang="en-US" dirty="0">
                  <a:latin typeface="Courier New" charset="0"/>
                </a:rPr>
                <a:t>}</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EditorBuffer::moveCursorBackward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(cursor &gt; 0) cursor--;</a:t>
              </a:r>
            </a:p>
            <a:p>
              <a:pPr algn="l">
                <a:lnSpc>
                  <a:spcPct val="90000"/>
                </a:lnSpc>
              </a:pPr>
              <a:r>
                <a:rPr lang="en-US" dirty="0">
                  <a:latin typeface="Courier New" charset="0"/>
                </a:rPr>
                <a:t>}</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EditorBuffer::moveCursorToStart</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cursor </a:t>
              </a:r>
              <a:r>
                <a:rPr lang="en-US" dirty="0">
                  <a:latin typeface="Courier New" charset="0"/>
                </a:rPr>
                <a:t>= 0;</a:t>
              </a:r>
            </a:p>
            <a:p>
              <a:pPr algn="l">
                <a:lnSpc>
                  <a:spcPct val="90000"/>
                </a:lnSpc>
              </a:pPr>
              <a:r>
                <a:rPr lang="en-US" dirty="0">
                  <a:latin typeface="Courier New" charset="0"/>
                </a:rPr>
                <a:t>}</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EditorBuffer::moveCursorToEnd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cursor </a:t>
              </a:r>
              <a:r>
                <a:rPr lang="en-US" dirty="0">
                  <a:latin typeface="Courier New" charset="0"/>
                </a:rPr>
                <a:t>= length;</a:t>
              </a:r>
            </a:p>
            <a:p>
              <a:pPr algn="l">
                <a:lnSpc>
                  <a:spcPct val="90000"/>
                </a:lnSpc>
              </a:pPr>
              <a:r>
                <a:rPr lang="en-US" dirty="0">
                  <a:latin typeface="Courier New" charset="0"/>
                </a:rPr>
                <a:t>}</a:t>
              </a:r>
            </a:p>
          </p:txBody>
        </p:sp>
      </p:grpSp>
      <p:sp>
        <p:nvSpPr>
          <p:cNvPr id="1006599"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1006600"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1006601"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Array-Based Buffer Implementation</a:t>
            </a:r>
          </a:p>
        </p:txBody>
      </p:sp>
      <p:sp>
        <p:nvSpPr>
          <p:cNvPr id="1006602"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1006595"/>
                                        </p:tgtEl>
                                        <p:attrNameLst>
                                          <p:attrName>ppt_x</p:attrName>
                                        </p:attrNameLst>
                                      </p:cBhvr>
                                      <p:tavLst>
                                        <p:tav tm="0">
                                          <p:val>
                                            <p:strVal val="ppt_x"/>
                                          </p:val>
                                        </p:tav>
                                        <p:tav tm="100000">
                                          <p:val>
                                            <p:strVal val="ppt_x"/>
                                          </p:val>
                                        </p:tav>
                                      </p:tavLst>
                                    </p:anim>
                                    <p:anim calcmode="lin" valueType="num">
                                      <p:cBhvr additive="base">
                                        <p:cTn id="7" dur="1000"/>
                                        <p:tgtEl>
                                          <p:spTgt spid="1006595"/>
                                        </p:tgtEl>
                                        <p:attrNameLst>
                                          <p:attrName>ppt_y</p:attrName>
                                        </p:attrNameLst>
                                      </p:cBhvr>
                                      <p:tavLst>
                                        <p:tav tm="0">
                                          <p:val>
                                            <p:strVal val="ppt_y"/>
                                          </p:val>
                                        </p:tav>
                                        <p:tav tm="100000">
                                          <p:val>
                                            <p:strVal val="0-ppt_h/2"/>
                                          </p:val>
                                        </p:tav>
                                      </p:tavLst>
                                    </p:anim>
                                    <p:set>
                                      <p:cBhvr>
                                        <p:cTn id="8" dur="1" fill="hold">
                                          <p:stCondLst>
                                            <p:cond delay="999"/>
                                          </p:stCondLst>
                                        </p:cTn>
                                        <p:tgtEl>
                                          <p:spTgt spid="1006595"/>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6595"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744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57443" name="Text Box 3"/>
          <p:cNvSpPr txBox="1">
            <a:spLocks noChangeArrowheads="1"/>
          </p:cNvSpPr>
          <p:nvPr/>
        </p:nvSpPr>
        <p:spPr bwMode="auto">
          <a:xfrm>
            <a:off x="373063" y="1193800"/>
            <a:ext cx="8440737" cy="4361707"/>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moveCursor</a:t>
            </a:r>
            <a:r>
              <a:rPr lang="en-US" dirty="0" smtClean="0">
                <a:solidFill>
                  <a:srgbClr val="0000FF"/>
                </a:solidFill>
                <a:latin typeface="Courier New" charset="0"/>
              </a:rPr>
              <a:t> methods</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four </a:t>
            </a:r>
            <a:r>
              <a:rPr lang="en-US" dirty="0" err="1" smtClean="0">
                <a:solidFill>
                  <a:srgbClr val="0000FF"/>
                </a:solidFill>
                <a:latin typeface="Courier New" charset="0"/>
              </a:rPr>
              <a:t>moveCursor</a:t>
            </a:r>
            <a:r>
              <a:rPr lang="en-US" dirty="0" smtClean="0">
                <a:solidFill>
                  <a:srgbClr val="0000FF"/>
                </a:solidFill>
                <a:latin typeface="Courier New" charset="0"/>
              </a:rPr>
              <a:t> methods simply adjust the value of the</a:t>
            </a:r>
          </a:p>
          <a:p>
            <a:pPr>
              <a:lnSpc>
                <a:spcPct val="90000"/>
              </a:lnSpc>
            </a:pPr>
            <a:r>
              <a:rPr lang="en-US" dirty="0" smtClean="0">
                <a:solidFill>
                  <a:srgbClr val="0000FF"/>
                </a:solidFill>
                <a:latin typeface="Courier New" charset="0"/>
              </a:rPr>
              <a:t> * cursor instance variable.</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void </a:t>
            </a:r>
            <a:r>
              <a:rPr lang="en-US" dirty="0" err="1" smtClean="0">
                <a:latin typeface="Courier New" charset="0"/>
              </a:rPr>
              <a:t>EditorBuffer::moveCursorForward</a:t>
            </a:r>
            <a:r>
              <a:rPr lang="en-US" dirty="0" smtClean="0">
                <a:latin typeface="Courier New" charset="0"/>
              </a:rPr>
              <a:t>() {</a:t>
            </a:r>
          </a:p>
          <a:p>
            <a:pPr>
              <a:lnSpc>
                <a:spcPct val="90000"/>
              </a:lnSpc>
            </a:pPr>
            <a:r>
              <a:rPr lang="en-US" dirty="0" smtClean="0">
                <a:latin typeface="Courier New" charset="0"/>
              </a:rPr>
              <a:t>   if (cursor &lt; length) cursor++;</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void </a:t>
            </a:r>
            <a:r>
              <a:rPr lang="en-US" dirty="0" err="1" smtClean="0">
                <a:latin typeface="Courier New" charset="0"/>
              </a:rPr>
              <a:t>EditorBuffer::moveCursorBackward</a:t>
            </a:r>
            <a:r>
              <a:rPr lang="en-US" dirty="0" smtClean="0">
                <a:latin typeface="Courier New" charset="0"/>
              </a:rPr>
              <a:t>() {</a:t>
            </a:r>
          </a:p>
          <a:p>
            <a:pPr>
              <a:lnSpc>
                <a:spcPct val="90000"/>
              </a:lnSpc>
            </a:pPr>
            <a:r>
              <a:rPr lang="en-US" dirty="0" smtClean="0">
                <a:latin typeface="Courier New" charset="0"/>
              </a:rPr>
              <a:t>   if (cursor &gt; 0) cursor--;</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void </a:t>
            </a:r>
            <a:r>
              <a:rPr lang="en-US" dirty="0" err="1" smtClean="0">
                <a:latin typeface="Courier New" charset="0"/>
              </a:rPr>
              <a:t>EditorBuffer::moveCursorToStart</a:t>
            </a:r>
            <a:r>
              <a:rPr lang="en-US" dirty="0" smtClean="0">
                <a:latin typeface="Courier New" charset="0"/>
              </a:rPr>
              <a:t>() {</a:t>
            </a:r>
          </a:p>
          <a:p>
            <a:pPr>
              <a:lnSpc>
                <a:spcPct val="90000"/>
              </a:lnSpc>
            </a:pPr>
            <a:r>
              <a:rPr lang="en-US" dirty="0" smtClean="0">
                <a:latin typeface="Courier New" charset="0"/>
              </a:rPr>
              <a:t>   cursor = 0;</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void </a:t>
            </a:r>
            <a:r>
              <a:rPr lang="en-US" dirty="0" err="1" smtClean="0">
                <a:latin typeface="Courier New" charset="0"/>
              </a:rPr>
              <a:t>EditorBuffer::moveCursorToEnd</a:t>
            </a:r>
            <a:r>
              <a:rPr lang="en-US" dirty="0" smtClean="0">
                <a:latin typeface="Courier New" charset="0"/>
              </a:rPr>
              <a:t>() {</a:t>
            </a:r>
          </a:p>
          <a:p>
            <a:pPr>
              <a:lnSpc>
                <a:spcPct val="90000"/>
              </a:lnSpc>
            </a:pPr>
            <a:r>
              <a:rPr lang="en-US" dirty="0" smtClean="0">
                <a:latin typeface="Courier New" charset="0"/>
              </a:rPr>
              <a:t>   cursor = length;</a:t>
            </a:r>
          </a:p>
          <a:p>
            <a:pPr>
              <a:lnSpc>
                <a:spcPct val="90000"/>
              </a:lnSpc>
            </a:pPr>
            <a:r>
              <a:rPr lang="en-US" dirty="0" smtClean="0">
                <a:latin typeface="Courier New" charset="0"/>
              </a:rPr>
              <a:t>}</a:t>
            </a:r>
            <a:endParaRPr lang="en-US" dirty="0">
              <a:latin typeface="Courier New" charset="0"/>
            </a:endParaRPr>
          </a:p>
        </p:txBody>
      </p:sp>
      <p:grpSp>
        <p:nvGrpSpPr>
          <p:cNvPr id="2" name="Group 11"/>
          <p:cNvGrpSpPr>
            <a:grpSpLocks/>
          </p:cNvGrpSpPr>
          <p:nvPr/>
        </p:nvGrpSpPr>
        <p:grpSpPr bwMode="auto">
          <a:xfrm>
            <a:off x="355600" y="1143000"/>
            <a:ext cx="8494713" cy="5402263"/>
            <a:chOff x="224" y="720"/>
            <a:chExt cx="5351" cy="3403"/>
          </a:xfrm>
        </p:grpSpPr>
        <p:sp>
          <p:nvSpPr>
            <p:cNvPr id="957445" name="Rectangle 5"/>
            <p:cNvSpPr>
              <a:spLocks noChangeArrowheads="1"/>
            </p:cNvSpPr>
            <p:nvPr/>
          </p:nvSpPr>
          <p:spPr bwMode="auto">
            <a:xfrm>
              <a:off x="224" y="720"/>
              <a:ext cx="5351" cy="3403"/>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57446" name="Text Box 6"/>
            <p:cNvSpPr txBox="1">
              <a:spLocks noChangeArrowheads="1"/>
            </p:cNvSpPr>
            <p:nvPr/>
          </p:nvSpPr>
          <p:spPr bwMode="auto">
            <a:xfrm>
              <a:off x="235" y="752"/>
              <a:ext cx="5332" cy="3358"/>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solidFill>
                    <a:srgbClr val="0000FF"/>
                  </a:solidFill>
                  <a:latin typeface="Courier New" charset="0"/>
                </a:rPr>
                <a:t>/*</a:t>
              </a:r>
            </a:p>
            <a:p>
              <a:pPr algn="l">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insertCharacter</a:t>
              </a:r>
              <a:r>
                <a:rPr lang="en-US" dirty="0">
                  <a:solidFill>
                    <a:srgbClr val="0000FF"/>
                  </a:solidFill>
                  <a:latin typeface="Courier New" charset="0"/>
                </a:rPr>
                <a:t> and </a:t>
              </a:r>
              <a:r>
                <a:rPr lang="en-US" dirty="0" err="1">
                  <a:solidFill>
                    <a:srgbClr val="0000FF"/>
                  </a:solidFill>
                  <a:latin typeface="Courier New" charset="0"/>
                </a:rPr>
                <a:t>deleteCharacter</a:t>
              </a:r>
              <a:endParaRPr lang="en-US" dirty="0">
                <a:solidFill>
                  <a:srgbClr val="0000FF"/>
                </a:solidFill>
                <a:latin typeface="Courier New" charset="0"/>
              </a:endParaRPr>
            </a:p>
            <a:p>
              <a:pPr algn="l">
                <a:lnSpc>
                  <a:spcPct val="90000"/>
                </a:lnSpc>
              </a:pPr>
              <a:r>
                <a:rPr lang="en-US" dirty="0">
                  <a:solidFill>
                    <a:srgbClr val="0000FF"/>
                  </a:solidFill>
                  <a:latin typeface="Courier New" charset="0"/>
                </a:rPr>
                <a:t> * ---------------------------------------------------------</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Each of the functions that inserts or deletes characters must shift</a:t>
              </a:r>
            </a:p>
            <a:p>
              <a:pPr>
                <a:lnSpc>
                  <a:spcPct val="90000"/>
                </a:lnSpc>
              </a:pPr>
              <a:r>
                <a:rPr lang="en-US" dirty="0" smtClean="0">
                  <a:solidFill>
                    <a:srgbClr val="0000FF"/>
                  </a:solidFill>
                  <a:latin typeface="Courier New" charset="0"/>
                </a:rPr>
                <a:t> * all subsequent characters in the array, either to make room for new</a:t>
              </a:r>
            </a:p>
            <a:p>
              <a:pPr>
                <a:lnSpc>
                  <a:spcPct val="90000"/>
                </a:lnSpc>
              </a:pPr>
              <a:r>
                <a:rPr lang="en-US" dirty="0" smtClean="0">
                  <a:solidFill>
                    <a:srgbClr val="0000FF"/>
                  </a:solidFill>
                  <a:latin typeface="Courier New" charset="0"/>
                </a:rPr>
                <a:t> * insertions or to close up space left by deletions.</a:t>
              </a:r>
            </a:p>
            <a:p>
              <a:pPr algn="l">
                <a:lnSpc>
                  <a:spcPct val="90000"/>
                </a:lnSpc>
              </a:pPr>
              <a:r>
                <a:rPr lang="en-US" dirty="0" smtClean="0">
                  <a:solidFill>
                    <a:srgbClr val="0000FF"/>
                  </a:solidFill>
                  <a:latin typeface="Courier New" charset="0"/>
                </a:rPr>
                <a:t> </a:t>
              </a:r>
              <a:r>
                <a:rPr lang="en-US" dirty="0">
                  <a:solidFill>
                    <a:srgbClr val="0000FF"/>
                  </a:solidFill>
                  <a:latin typeface="Courier New" charset="0"/>
                </a:rPr>
                <a:t>*/</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EditorBuffer::insertCharacter(char</a:t>
              </a:r>
              <a:r>
                <a:rPr lang="en-US" dirty="0">
                  <a:latin typeface="Courier New" charset="0"/>
                </a:rPr>
                <a:t> </a:t>
              </a:r>
              <a:r>
                <a:rPr lang="en-US" dirty="0" err="1">
                  <a:latin typeface="Courier New" charset="0"/>
                </a:rPr>
                <a:t>ch</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(length == capacity) </a:t>
              </a:r>
              <a:r>
                <a:rPr lang="en-US" dirty="0" err="1">
                  <a:latin typeface="Courier New" charset="0"/>
                </a:rPr>
                <a:t>expandCapacity</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for </a:t>
              </a:r>
              <a:r>
                <a:rPr lang="en-US" dirty="0">
                  <a:latin typeface="Courier New" charset="0"/>
                </a:rPr>
                <a:t>(</a:t>
              </a:r>
              <a:r>
                <a:rPr lang="en-US" dirty="0" err="1">
                  <a:latin typeface="Courier New" charset="0"/>
                </a:rPr>
                <a:t>int</a:t>
              </a:r>
              <a:r>
                <a:rPr lang="en-US" dirty="0">
                  <a:latin typeface="Courier New" charset="0"/>
                </a:rPr>
                <a:t> </a:t>
              </a:r>
              <a:r>
                <a:rPr lang="en-US" dirty="0" err="1">
                  <a:latin typeface="Courier New" charset="0"/>
                </a:rPr>
                <a:t>i</a:t>
              </a:r>
              <a:r>
                <a:rPr lang="en-US" dirty="0">
                  <a:latin typeface="Courier New" charset="0"/>
                </a:rPr>
                <a:t> = length; </a:t>
              </a:r>
              <a:r>
                <a:rPr lang="en-US" dirty="0" err="1">
                  <a:latin typeface="Courier New" charset="0"/>
                </a:rPr>
                <a:t>i</a:t>
              </a:r>
              <a:r>
                <a:rPr lang="en-US" dirty="0">
                  <a:latin typeface="Courier New" charset="0"/>
                </a:rPr>
                <a:t> &gt; cursor; </a:t>
              </a:r>
              <a:r>
                <a:rPr lang="en-US" dirty="0" err="1">
                  <a:latin typeface="Courier New" charset="0"/>
                </a:rPr>
                <a:t>i</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array</a:t>
              </a:r>
              <a:r>
                <a:rPr lang="en-US" dirty="0" err="1">
                  <a:latin typeface="Courier New" charset="0"/>
                </a:rPr>
                <a:t>[i</a:t>
              </a:r>
              <a:r>
                <a:rPr lang="en-US" dirty="0">
                  <a:latin typeface="Courier New" charset="0"/>
                </a:rPr>
                <a:t>] = </a:t>
              </a:r>
              <a:r>
                <a:rPr lang="en-US" dirty="0" err="1">
                  <a:latin typeface="Courier New" charset="0"/>
                </a:rPr>
                <a:t>array[i</a:t>
              </a:r>
              <a:r>
                <a:rPr lang="en-US" dirty="0">
                  <a:latin typeface="Courier New" charset="0"/>
                </a:rPr>
                <a:t> - 1];</a:t>
              </a:r>
              <a:endParaRPr lang="en-US" dirty="0" smtClean="0">
                <a:latin typeface="Courier New" charset="0"/>
              </a:endParaRPr>
            </a:p>
            <a:p>
              <a:pPr algn="l">
                <a:lnSpc>
                  <a:spcPct val="90000"/>
                </a:lnSpc>
              </a:pPr>
              <a:r>
                <a:rPr lang="en-US" dirty="0" smtClean="0">
                  <a:latin typeface="Courier New" charset="0"/>
                </a:rPr>
                <a:t>   }</a:t>
              </a:r>
            </a:p>
            <a:p>
              <a:pPr algn="l">
                <a:lnSpc>
                  <a:spcPct val="90000"/>
                </a:lnSpc>
              </a:pPr>
              <a:r>
                <a:rPr lang="en-US" dirty="0" smtClean="0">
                  <a:latin typeface="Courier New" charset="0"/>
                </a:rPr>
                <a:t>   </a:t>
              </a:r>
              <a:r>
                <a:rPr lang="en-US" dirty="0" err="1" smtClean="0">
                  <a:latin typeface="Courier New" charset="0"/>
                </a:rPr>
                <a:t>array</a:t>
              </a:r>
              <a:r>
                <a:rPr lang="en-US" dirty="0" err="1">
                  <a:latin typeface="Courier New" charset="0"/>
                </a:rPr>
                <a:t>[cursor</a:t>
              </a:r>
              <a:r>
                <a:rPr lang="en-US" dirty="0">
                  <a:latin typeface="Courier New" charset="0"/>
                </a:rPr>
                <a:t>] = </a:t>
              </a:r>
              <a:r>
                <a:rPr lang="en-US" dirty="0" err="1">
                  <a:latin typeface="Courier New" charset="0"/>
                </a:rPr>
                <a:t>ch</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length</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cursor</a:t>
              </a:r>
              <a:r>
                <a:rPr lang="en-US" dirty="0">
                  <a:latin typeface="Courier New" charset="0"/>
                </a:rPr>
                <a:t>++;</a:t>
              </a:r>
            </a:p>
            <a:p>
              <a:pPr algn="l">
                <a:lnSpc>
                  <a:spcPct val="90000"/>
                </a:lnSpc>
              </a:pPr>
              <a:r>
                <a:rPr lang="en-US" dirty="0">
                  <a:latin typeface="Courier New" charset="0"/>
                </a:rPr>
                <a:t>}</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EditorBuffer::deleteCharacter</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(cursor &lt; length)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smtClean="0">
                  <a:latin typeface="Courier New" charset="0"/>
                </a:rPr>
                <a:t>for </a:t>
              </a:r>
              <a:r>
                <a:rPr lang="en-US" dirty="0">
                  <a:latin typeface="Courier New" charset="0"/>
                </a:rPr>
                <a:t>(</a:t>
              </a:r>
              <a:r>
                <a:rPr lang="en-US" dirty="0" err="1">
                  <a:latin typeface="Courier New" charset="0"/>
                </a:rPr>
                <a:t>int</a:t>
              </a:r>
              <a:r>
                <a:rPr lang="en-US" dirty="0">
                  <a:latin typeface="Courier New" charset="0"/>
                </a:rPr>
                <a:t> </a:t>
              </a:r>
              <a:r>
                <a:rPr lang="en-US" dirty="0" err="1">
                  <a:latin typeface="Courier New" charset="0"/>
                </a:rPr>
                <a:t>i</a:t>
              </a:r>
              <a:r>
                <a:rPr lang="en-US" dirty="0">
                  <a:latin typeface="Courier New" charset="0"/>
                </a:rPr>
                <a:t> = cursor+1; </a:t>
              </a:r>
              <a:r>
                <a:rPr lang="en-US" dirty="0" err="1">
                  <a:latin typeface="Courier New" charset="0"/>
                </a:rPr>
                <a:t>i</a:t>
              </a:r>
              <a:r>
                <a:rPr lang="en-US" dirty="0">
                  <a:latin typeface="Courier New" charset="0"/>
                </a:rPr>
                <a:t> &lt; length; </a:t>
              </a:r>
              <a:r>
                <a:rPr lang="en-US" dirty="0" err="1">
                  <a:latin typeface="Courier New" charset="0"/>
                </a:rPr>
                <a:t>i</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array</a:t>
              </a:r>
              <a:r>
                <a:rPr lang="en-US" dirty="0" err="1">
                  <a:latin typeface="Courier New" charset="0"/>
                </a:rPr>
                <a:t>[i</a:t>
              </a:r>
              <a:r>
                <a:rPr lang="en-US" dirty="0">
                  <a:latin typeface="Courier New" charset="0"/>
                </a:rPr>
                <a:t> - 1] = </a:t>
              </a:r>
              <a:r>
                <a:rPr lang="en-US" dirty="0" err="1">
                  <a:latin typeface="Courier New" charset="0"/>
                </a:rPr>
                <a:t>array[i</a:t>
              </a:r>
              <a:r>
                <a:rPr lang="en-US" dirty="0">
                  <a:latin typeface="Courier New" charset="0"/>
                </a:rPr>
                <a:t>]</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p>
            <a:p>
              <a:pPr algn="l">
                <a:lnSpc>
                  <a:spcPct val="90000"/>
                </a:lnSpc>
              </a:pPr>
              <a:r>
                <a:rPr lang="en-US" smtClean="0">
                  <a:latin typeface="Courier New" charset="0"/>
                </a:rPr>
                <a:t>      </a:t>
              </a:r>
              <a:r>
                <a:rPr lang="en-US" dirty="0" smtClean="0">
                  <a:latin typeface="Courier New" charset="0"/>
                </a:rPr>
                <a:t>length</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p:txBody>
        </p:sp>
      </p:grpSp>
      <p:sp>
        <p:nvSpPr>
          <p:cNvPr id="95744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744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7449"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Array-Based Buffer Implementation</a:t>
            </a:r>
          </a:p>
        </p:txBody>
      </p:sp>
      <p:sp>
        <p:nvSpPr>
          <p:cNvPr id="95745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57443"/>
                                        </p:tgtEl>
                                        <p:attrNameLst>
                                          <p:attrName>ppt_x</p:attrName>
                                        </p:attrNameLst>
                                      </p:cBhvr>
                                      <p:tavLst>
                                        <p:tav tm="0">
                                          <p:val>
                                            <p:strVal val="ppt_x"/>
                                          </p:val>
                                        </p:tav>
                                        <p:tav tm="100000">
                                          <p:val>
                                            <p:strVal val="ppt_x"/>
                                          </p:val>
                                        </p:tav>
                                      </p:tavLst>
                                    </p:anim>
                                    <p:anim calcmode="lin" valueType="num">
                                      <p:cBhvr additive="base">
                                        <p:cTn id="7" dur="1000"/>
                                        <p:tgtEl>
                                          <p:spTgt spid="957443"/>
                                        </p:tgtEl>
                                        <p:attrNameLst>
                                          <p:attrName>ppt_y</p:attrName>
                                        </p:attrNameLst>
                                      </p:cBhvr>
                                      <p:tavLst>
                                        <p:tav tm="0">
                                          <p:val>
                                            <p:strVal val="ppt_y"/>
                                          </p:val>
                                        </p:tav>
                                        <p:tav tm="100000">
                                          <p:val>
                                            <p:strVal val="0-ppt_h/2"/>
                                          </p:val>
                                        </p:tav>
                                      </p:tavLst>
                                    </p:anim>
                                    <p:set>
                                      <p:cBhvr>
                                        <p:cTn id="8" dur="1" fill="hold">
                                          <p:stCondLst>
                                            <p:cond delay="999"/>
                                          </p:stCondLst>
                                        </p:cTn>
                                        <p:tgtEl>
                                          <p:spTgt spid="95744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7443" grpId="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949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59491" name="Text Box 3"/>
          <p:cNvSpPr txBox="1">
            <a:spLocks noChangeArrowheads="1"/>
          </p:cNvSpPr>
          <p:nvPr/>
        </p:nvSpPr>
        <p:spPr bwMode="auto">
          <a:xfrm>
            <a:off x="373063" y="1193800"/>
            <a:ext cx="8440737" cy="5331203"/>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insertCharacter</a:t>
            </a:r>
            <a:r>
              <a:rPr lang="en-US" dirty="0" smtClean="0">
                <a:solidFill>
                  <a:srgbClr val="0000FF"/>
                </a:solidFill>
                <a:latin typeface="Courier New" charset="0"/>
              </a:rPr>
              <a:t> and </a:t>
            </a:r>
            <a:r>
              <a:rPr lang="en-US" dirty="0" err="1" smtClean="0">
                <a:solidFill>
                  <a:srgbClr val="0000FF"/>
                </a:solidFill>
                <a:latin typeface="Courier New" charset="0"/>
              </a:rPr>
              <a:t>deleteCharacter</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Each of the functions that inserts or deletes characters must shift</a:t>
            </a:r>
          </a:p>
          <a:p>
            <a:pPr>
              <a:lnSpc>
                <a:spcPct val="90000"/>
              </a:lnSpc>
            </a:pPr>
            <a:r>
              <a:rPr lang="en-US" dirty="0" smtClean="0">
                <a:solidFill>
                  <a:srgbClr val="0000FF"/>
                </a:solidFill>
                <a:latin typeface="Courier New" charset="0"/>
              </a:rPr>
              <a:t> * all subsequent characters in the array, either to make room for new</a:t>
            </a:r>
          </a:p>
          <a:p>
            <a:pPr>
              <a:lnSpc>
                <a:spcPct val="90000"/>
              </a:lnSpc>
            </a:pPr>
            <a:r>
              <a:rPr lang="en-US" dirty="0" smtClean="0">
                <a:solidFill>
                  <a:srgbClr val="0000FF"/>
                </a:solidFill>
                <a:latin typeface="Courier New" charset="0"/>
              </a:rPr>
              <a:t> * insertions or to close up space left by deletions.</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void </a:t>
            </a:r>
            <a:r>
              <a:rPr lang="en-US" dirty="0" err="1" smtClean="0">
                <a:latin typeface="Courier New" charset="0"/>
              </a:rPr>
              <a:t>EditorBuffer::insertCharacter(char</a:t>
            </a:r>
            <a:r>
              <a:rPr lang="en-US" dirty="0" smtClean="0">
                <a:latin typeface="Courier New" charset="0"/>
              </a:rPr>
              <a:t> </a:t>
            </a:r>
            <a:r>
              <a:rPr lang="en-US" dirty="0" err="1" smtClean="0">
                <a:latin typeface="Courier New" charset="0"/>
              </a:rPr>
              <a:t>ch</a:t>
            </a:r>
            <a:r>
              <a:rPr lang="en-US" dirty="0" smtClean="0">
                <a:latin typeface="Courier New" charset="0"/>
              </a:rPr>
              <a:t>) {</a:t>
            </a:r>
          </a:p>
          <a:p>
            <a:pPr>
              <a:lnSpc>
                <a:spcPct val="90000"/>
              </a:lnSpc>
            </a:pPr>
            <a:r>
              <a:rPr lang="en-US" dirty="0" smtClean="0">
                <a:latin typeface="Courier New" charset="0"/>
              </a:rPr>
              <a:t>   if (length == capacity) </a:t>
            </a:r>
            <a:r>
              <a:rPr lang="en-US" dirty="0" err="1" smtClean="0">
                <a:latin typeface="Courier New" charset="0"/>
              </a:rPr>
              <a:t>expandCapacity</a:t>
            </a:r>
            <a:r>
              <a:rPr lang="en-US" dirty="0" smtClean="0">
                <a:latin typeface="Courier New" charset="0"/>
              </a:rPr>
              <a:t>();</a:t>
            </a:r>
          </a:p>
          <a:p>
            <a:pPr>
              <a:lnSpc>
                <a:spcPct val="90000"/>
              </a:lnSpc>
            </a:pPr>
            <a:r>
              <a:rPr lang="en-US" dirty="0" smtClean="0">
                <a:latin typeface="Courier New" charset="0"/>
              </a:rPr>
              <a:t>   for (</a:t>
            </a:r>
            <a:r>
              <a:rPr lang="en-US" dirty="0" err="1" smtClean="0">
                <a:latin typeface="Courier New" charset="0"/>
              </a:rPr>
              <a:t>int</a:t>
            </a:r>
            <a:r>
              <a:rPr lang="en-US" dirty="0" smtClean="0">
                <a:latin typeface="Courier New" charset="0"/>
              </a:rPr>
              <a:t> </a:t>
            </a:r>
            <a:r>
              <a:rPr lang="en-US" dirty="0" err="1" smtClean="0">
                <a:latin typeface="Courier New" charset="0"/>
              </a:rPr>
              <a:t>i</a:t>
            </a:r>
            <a:r>
              <a:rPr lang="en-US" dirty="0" smtClean="0">
                <a:latin typeface="Courier New" charset="0"/>
              </a:rPr>
              <a:t> = length; </a:t>
            </a:r>
            <a:r>
              <a:rPr lang="en-US" dirty="0" err="1" smtClean="0">
                <a:latin typeface="Courier New" charset="0"/>
              </a:rPr>
              <a:t>i</a:t>
            </a:r>
            <a:r>
              <a:rPr lang="en-US" dirty="0" smtClean="0">
                <a:latin typeface="Courier New" charset="0"/>
              </a:rPr>
              <a:t> &gt; cursor; </a:t>
            </a:r>
            <a:r>
              <a:rPr lang="en-US" dirty="0" err="1" smtClean="0">
                <a:latin typeface="Courier New" charset="0"/>
              </a:rPr>
              <a:t>i</a:t>
            </a:r>
            <a:r>
              <a:rPr lang="en-US" dirty="0" smtClean="0">
                <a:latin typeface="Courier New" charset="0"/>
              </a:rPr>
              <a:t>--) </a:t>
            </a:r>
            <a:r>
              <a:rPr lang="en-US" smtClean="0">
                <a:latin typeface="Courier New" charset="0"/>
              </a:rPr>
              <a:t>{</a:t>
            </a:r>
          </a:p>
          <a:p>
            <a:pPr>
              <a:lnSpc>
                <a:spcPct val="90000"/>
              </a:lnSpc>
            </a:pPr>
            <a:r>
              <a:rPr lang="en-US" smtClean="0">
                <a:latin typeface="Courier New" charset="0"/>
              </a:rPr>
              <a:t>      </a:t>
            </a:r>
            <a:r>
              <a:rPr lang="en-US" dirty="0" err="1" smtClean="0">
                <a:latin typeface="Courier New" charset="0"/>
              </a:rPr>
              <a:t>array[i</a:t>
            </a:r>
            <a:r>
              <a:rPr lang="en-US" dirty="0" smtClean="0">
                <a:latin typeface="Courier New" charset="0"/>
              </a:rPr>
              <a:t>] = </a:t>
            </a:r>
            <a:r>
              <a:rPr lang="en-US" dirty="0" err="1" smtClean="0">
                <a:latin typeface="Courier New" charset="0"/>
              </a:rPr>
              <a:t>array[i</a:t>
            </a:r>
            <a:r>
              <a:rPr lang="en-US" dirty="0" smtClean="0">
                <a:latin typeface="Courier New" charset="0"/>
              </a:rPr>
              <a:t> - 1];</a:t>
            </a:r>
          </a:p>
          <a:p>
            <a:pPr>
              <a:lnSpc>
                <a:spcPct val="90000"/>
              </a:lnSpc>
            </a:pPr>
            <a:r>
              <a:rPr lang="en-US" dirty="0" smtClean="0">
                <a:latin typeface="Courier New" charset="0"/>
              </a:rPr>
              <a:t>   }</a:t>
            </a:r>
          </a:p>
          <a:p>
            <a:pPr>
              <a:lnSpc>
                <a:spcPct val="90000"/>
              </a:lnSpc>
            </a:pPr>
            <a:r>
              <a:rPr lang="en-US" dirty="0" smtClean="0">
                <a:latin typeface="Courier New" charset="0"/>
              </a:rPr>
              <a:t>   </a:t>
            </a:r>
            <a:r>
              <a:rPr lang="en-US" dirty="0" err="1" smtClean="0">
                <a:latin typeface="Courier New" charset="0"/>
              </a:rPr>
              <a:t>array[cursor</a:t>
            </a:r>
            <a:r>
              <a:rPr lang="en-US" dirty="0" smtClean="0">
                <a:latin typeface="Courier New" charset="0"/>
              </a:rPr>
              <a:t>] = </a:t>
            </a:r>
            <a:r>
              <a:rPr lang="en-US" dirty="0" err="1" smtClean="0">
                <a:latin typeface="Courier New" charset="0"/>
              </a:rPr>
              <a:t>ch</a:t>
            </a:r>
            <a:r>
              <a:rPr lang="en-US" dirty="0" smtClean="0">
                <a:latin typeface="Courier New" charset="0"/>
              </a:rPr>
              <a:t>;</a:t>
            </a:r>
          </a:p>
          <a:p>
            <a:pPr>
              <a:lnSpc>
                <a:spcPct val="90000"/>
              </a:lnSpc>
            </a:pPr>
            <a:r>
              <a:rPr lang="en-US" dirty="0" smtClean="0">
                <a:latin typeface="Courier New" charset="0"/>
              </a:rPr>
              <a:t>   length++;</a:t>
            </a:r>
          </a:p>
          <a:p>
            <a:pPr>
              <a:lnSpc>
                <a:spcPct val="90000"/>
              </a:lnSpc>
            </a:pPr>
            <a:r>
              <a:rPr lang="en-US" dirty="0" smtClean="0">
                <a:latin typeface="Courier New" charset="0"/>
              </a:rPr>
              <a:t>   cursor++;</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void </a:t>
            </a:r>
            <a:r>
              <a:rPr lang="en-US" dirty="0" err="1" smtClean="0">
                <a:latin typeface="Courier New" charset="0"/>
              </a:rPr>
              <a:t>EditorBuffer::deleteCharacter</a:t>
            </a:r>
            <a:r>
              <a:rPr lang="en-US" dirty="0" smtClean="0">
                <a:latin typeface="Courier New" charset="0"/>
              </a:rPr>
              <a:t>() {</a:t>
            </a:r>
          </a:p>
          <a:p>
            <a:pPr>
              <a:lnSpc>
                <a:spcPct val="90000"/>
              </a:lnSpc>
            </a:pPr>
            <a:r>
              <a:rPr lang="en-US" dirty="0" smtClean="0">
                <a:latin typeface="Courier New" charset="0"/>
              </a:rPr>
              <a:t>   if (cursor &lt; length) </a:t>
            </a:r>
            <a:r>
              <a:rPr lang="en-US" smtClean="0">
                <a:latin typeface="Courier New" charset="0"/>
              </a:rPr>
              <a:t>{</a:t>
            </a:r>
          </a:p>
          <a:p>
            <a:pPr>
              <a:lnSpc>
                <a:spcPct val="90000"/>
              </a:lnSpc>
            </a:pPr>
            <a:r>
              <a:rPr lang="en-US" smtClean="0">
                <a:latin typeface="Courier New" charset="0"/>
              </a:rPr>
              <a:t>      </a:t>
            </a:r>
            <a:r>
              <a:rPr lang="en-US" dirty="0" smtClean="0">
                <a:latin typeface="Courier New" charset="0"/>
              </a:rPr>
              <a:t>for (</a:t>
            </a:r>
            <a:r>
              <a:rPr lang="en-US" dirty="0" err="1" smtClean="0">
                <a:latin typeface="Courier New" charset="0"/>
              </a:rPr>
              <a:t>int</a:t>
            </a:r>
            <a:r>
              <a:rPr lang="en-US" dirty="0" smtClean="0">
                <a:latin typeface="Courier New" charset="0"/>
              </a:rPr>
              <a:t> </a:t>
            </a:r>
            <a:r>
              <a:rPr lang="en-US" dirty="0" err="1" smtClean="0">
                <a:latin typeface="Courier New" charset="0"/>
              </a:rPr>
              <a:t>i</a:t>
            </a:r>
            <a:r>
              <a:rPr lang="en-US" dirty="0" smtClean="0">
                <a:latin typeface="Courier New" charset="0"/>
              </a:rPr>
              <a:t> = cursor+1; </a:t>
            </a:r>
            <a:r>
              <a:rPr lang="en-US" dirty="0" err="1" smtClean="0">
                <a:latin typeface="Courier New" charset="0"/>
              </a:rPr>
              <a:t>i</a:t>
            </a:r>
            <a:r>
              <a:rPr lang="en-US" dirty="0" smtClean="0">
                <a:latin typeface="Courier New" charset="0"/>
              </a:rPr>
              <a:t> &lt; length; </a:t>
            </a:r>
            <a:r>
              <a:rPr lang="en-US" dirty="0" err="1" smtClean="0">
                <a:latin typeface="Courier New" charset="0"/>
              </a:rPr>
              <a:t>i</a:t>
            </a:r>
            <a:r>
              <a:rPr lang="en-US" dirty="0" smtClean="0">
                <a:latin typeface="Courier New" charset="0"/>
              </a:rPr>
              <a:t>++) </a:t>
            </a:r>
            <a:r>
              <a:rPr lang="en-US" smtClean="0">
                <a:latin typeface="Courier New" charset="0"/>
              </a:rPr>
              <a:t>{</a:t>
            </a:r>
          </a:p>
          <a:p>
            <a:pPr>
              <a:lnSpc>
                <a:spcPct val="90000"/>
              </a:lnSpc>
            </a:pPr>
            <a:r>
              <a:rPr lang="en-US" smtClean="0">
                <a:latin typeface="Courier New" charset="0"/>
              </a:rPr>
              <a:t>         </a:t>
            </a:r>
            <a:r>
              <a:rPr lang="en-US" dirty="0" err="1" smtClean="0">
                <a:latin typeface="Courier New" charset="0"/>
              </a:rPr>
              <a:t>array[i</a:t>
            </a:r>
            <a:r>
              <a:rPr lang="en-US" dirty="0" smtClean="0">
                <a:latin typeface="Courier New" charset="0"/>
              </a:rPr>
              <a:t> - 1] = </a:t>
            </a:r>
            <a:r>
              <a:rPr lang="en-US" dirty="0" err="1" smtClean="0">
                <a:latin typeface="Courier New" charset="0"/>
              </a:rPr>
              <a:t>array[i</a:t>
            </a:r>
            <a:r>
              <a:rPr lang="en-US" dirty="0" smtClean="0">
                <a:latin typeface="Courier New" charset="0"/>
              </a:rPr>
              <a:t>]</a:t>
            </a:r>
            <a:r>
              <a:rPr lang="en-US" smtClean="0">
                <a:latin typeface="Courier New" charset="0"/>
              </a:rPr>
              <a:t>;</a:t>
            </a:r>
          </a:p>
          <a:p>
            <a:pPr>
              <a:lnSpc>
                <a:spcPct val="90000"/>
              </a:lnSpc>
            </a:pPr>
            <a:r>
              <a:rPr lang="en-US" smtClean="0">
                <a:latin typeface="Courier New" charset="0"/>
              </a:rPr>
              <a:t>      }</a:t>
            </a:r>
          </a:p>
          <a:p>
            <a:pPr>
              <a:lnSpc>
                <a:spcPct val="90000"/>
              </a:lnSpc>
            </a:pPr>
            <a:r>
              <a:rPr lang="en-US" smtClean="0">
                <a:latin typeface="Courier New" charset="0"/>
              </a:rPr>
              <a:t>      </a:t>
            </a:r>
            <a:r>
              <a:rPr lang="en-US" dirty="0" smtClean="0">
                <a:latin typeface="Courier New" charset="0"/>
              </a:rPr>
              <a:t>length--;</a:t>
            </a:r>
          </a:p>
          <a:p>
            <a:pPr>
              <a:lnSpc>
                <a:spcPct val="90000"/>
              </a:lnSpc>
            </a:pPr>
            <a:r>
              <a:rPr lang="en-US" dirty="0" smtClean="0">
                <a:latin typeface="Courier New" charset="0"/>
              </a:rPr>
              <a:t>   }</a:t>
            </a:r>
          </a:p>
          <a:p>
            <a:pPr>
              <a:lnSpc>
                <a:spcPct val="90000"/>
              </a:lnSpc>
            </a:pPr>
            <a:r>
              <a:rPr lang="en-US" dirty="0" smtClean="0">
                <a:latin typeface="Courier New" charset="0"/>
              </a:rPr>
              <a:t>}</a:t>
            </a:r>
            <a:endParaRPr lang="en-US" dirty="0">
              <a:latin typeface="Courier New" charset="0"/>
            </a:endParaRPr>
          </a:p>
        </p:txBody>
      </p:sp>
      <p:grpSp>
        <p:nvGrpSpPr>
          <p:cNvPr id="2" name="Group 4"/>
          <p:cNvGrpSpPr>
            <a:grpSpLocks/>
          </p:cNvGrpSpPr>
          <p:nvPr/>
        </p:nvGrpSpPr>
        <p:grpSpPr bwMode="auto">
          <a:xfrm>
            <a:off x="355600" y="1143000"/>
            <a:ext cx="8494713" cy="5575300"/>
            <a:chOff x="240" y="720"/>
            <a:chExt cx="5280" cy="3512"/>
          </a:xfrm>
        </p:grpSpPr>
        <p:sp>
          <p:nvSpPr>
            <p:cNvPr id="95949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59494" name="Text Box 6"/>
            <p:cNvSpPr txBox="1">
              <a:spLocks noChangeArrowheads="1"/>
            </p:cNvSpPr>
            <p:nvPr/>
          </p:nvSpPr>
          <p:spPr bwMode="auto">
            <a:xfrm>
              <a:off x="251" y="752"/>
              <a:ext cx="5261" cy="3480"/>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 Simple getter methods: </a:t>
              </a:r>
              <a:r>
                <a:rPr lang="en-US" dirty="0" err="1" smtClean="0">
                  <a:solidFill>
                    <a:srgbClr val="0000FF"/>
                  </a:solidFill>
                  <a:latin typeface="Courier New" charset="0"/>
                </a:rPr>
                <a:t>getText</a:t>
              </a:r>
              <a:r>
                <a:rPr lang="en-US" dirty="0" smtClean="0">
                  <a:solidFill>
                    <a:srgbClr val="0000FF"/>
                  </a:solidFill>
                  <a:latin typeface="Courier New" charset="0"/>
                </a:rPr>
                <a:t>, </a:t>
              </a:r>
              <a:r>
                <a:rPr lang="en-US" dirty="0" err="1" smtClean="0">
                  <a:solidFill>
                    <a:srgbClr val="0000FF"/>
                  </a:solidFill>
                  <a:latin typeface="Courier New" charset="0"/>
                </a:rPr>
                <a:t>getCursor</a:t>
              </a: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string </a:t>
              </a:r>
              <a:r>
                <a:rPr lang="en-US" dirty="0" err="1" smtClean="0">
                  <a:solidFill>
                    <a:srgbClr val="000000"/>
                  </a:solidFill>
                  <a:latin typeface="Courier New" charset="0"/>
                </a:rPr>
                <a:t>EditorBuffer::getText</a:t>
              </a:r>
              <a:r>
                <a:rPr lang="en-US" dirty="0" smtClean="0">
                  <a:solidFill>
                    <a:srgbClr val="000000"/>
                  </a:solidFill>
                  <a:latin typeface="Courier New" charset="0"/>
                </a:rPr>
                <a:t>() const {</a:t>
              </a:r>
            </a:p>
            <a:p>
              <a:pPr>
                <a:lnSpc>
                  <a:spcPct val="90000"/>
                </a:lnSpc>
              </a:pPr>
              <a:r>
                <a:rPr lang="en-US" dirty="0" smtClean="0">
                  <a:solidFill>
                    <a:srgbClr val="000000"/>
                  </a:solidFill>
                  <a:latin typeface="Courier New" charset="0"/>
                </a:rPr>
                <a:t>   return </a:t>
              </a:r>
              <a:r>
                <a:rPr lang="en-US" dirty="0" err="1" smtClean="0">
                  <a:solidFill>
                    <a:srgbClr val="000000"/>
                  </a:solidFill>
                  <a:latin typeface="Courier New" charset="0"/>
                </a:rPr>
                <a:t>string(array</a:t>
              </a:r>
              <a:r>
                <a:rPr lang="en-US" dirty="0" smtClean="0">
                  <a:solidFill>
                    <a:srgbClr val="000000"/>
                  </a:solidFill>
                  <a:latin typeface="Courier New" charset="0"/>
                </a:rPr>
                <a:t>, length);</a:t>
              </a:r>
            </a:p>
            <a:p>
              <a:pPr>
                <a:lnSpc>
                  <a:spcPct val="90000"/>
                </a:lnSpc>
              </a:pPr>
              <a:r>
                <a:rPr lang="en-US" dirty="0" smtClean="0">
                  <a:solidFill>
                    <a:srgbClr val="000000"/>
                  </a:solidFill>
                  <a:latin typeface="Courier New" charset="0"/>
                </a:rPr>
                <a:t>}</a:t>
              </a:r>
            </a:p>
            <a:p>
              <a:pPr>
                <a:lnSpc>
                  <a:spcPct val="90000"/>
                </a:lnSpc>
              </a:pPr>
              <a:endParaRPr lang="en-US" dirty="0" smtClean="0">
                <a:solidFill>
                  <a:srgbClr val="000000"/>
                </a:solidFill>
                <a:latin typeface="Courier New" charset="0"/>
              </a:endParaRPr>
            </a:p>
            <a:p>
              <a:pPr>
                <a:lnSpc>
                  <a:spcPct val="90000"/>
                </a:lnSpc>
              </a:pP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EditorBuffer::getCursor</a:t>
              </a:r>
              <a:r>
                <a:rPr lang="en-US" dirty="0" smtClean="0">
                  <a:solidFill>
                    <a:srgbClr val="000000"/>
                  </a:solidFill>
                  <a:latin typeface="Courier New" charset="0"/>
                </a:rPr>
                <a:t>() const {</a:t>
              </a:r>
            </a:p>
            <a:p>
              <a:pPr>
                <a:lnSpc>
                  <a:spcPct val="90000"/>
                </a:lnSpc>
              </a:pPr>
              <a:r>
                <a:rPr lang="en-US" dirty="0" smtClean="0">
                  <a:solidFill>
                    <a:srgbClr val="000000"/>
                  </a:solidFill>
                  <a:latin typeface="Courier New" charset="0"/>
                </a:rPr>
                <a:t>   return cursor;</a:t>
              </a:r>
            </a:p>
            <a:p>
              <a:pPr>
                <a:lnSpc>
                  <a:spcPct val="90000"/>
                </a:lnSpc>
              </a:pPr>
              <a:r>
                <a:rPr lang="en-US" dirty="0" smtClean="0">
                  <a:solidFill>
                    <a:srgbClr val="000000"/>
                  </a:solidFill>
                  <a:latin typeface="Courier New" charset="0"/>
                </a:rPr>
                <a:t>}</a:t>
              </a:r>
            </a:p>
            <a:p>
              <a:pPr algn="l">
                <a:lnSpc>
                  <a:spcPct val="90000"/>
                </a:lnSpc>
              </a:pPr>
              <a:endParaRPr lang="en-US" dirty="0" smtClean="0">
                <a:solidFill>
                  <a:srgbClr val="0000FF"/>
                </a:solidFill>
                <a:latin typeface="Courier New" charset="0"/>
              </a:endParaRPr>
            </a:p>
            <a:p>
              <a:pPr algn="l">
                <a:lnSpc>
                  <a:spcPct val="90000"/>
                </a:lnSpc>
              </a:pPr>
              <a:r>
                <a:rPr lang="en-US" dirty="0" smtClean="0">
                  <a:solidFill>
                    <a:srgbClr val="0000FF"/>
                  </a:solidFill>
                  <a:latin typeface="Courier New" charset="0"/>
                </a:rPr>
                <a:t>/</a:t>
              </a:r>
              <a:r>
                <a:rPr lang="en-US" dirty="0">
                  <a:solidFill>
                    <a:srgbClr val="0000FF"/>
                  </a:solidFill>
                  <a:latin typeface="Courier New" charset="0"/>
                </a:rPr>
                <a:t>*</a:t>
              </a:r>
            </a:p>
            <a:p>
              <a:pPr algn="l">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expandCapacity</a:t>
              </a:r>
              <a:endParaRPr lang="en-US" dirty="0">
                <a:solidFill>
                  <a:srgbClr val="0000FF"/>
                </a:solidFill>
                <a:latin typeface="Courier New" charset="0"/>
              </a:endParaRPr>
            </a:p>
            <a:p>
              <a:pPr algn="l">
                <a:lnSpc>
                  <a:spcPct val="90000"/>
                </a:lnSpc>
              </a:pPr>
              <a:r>
                <a:rPr lang="en-US" dirty="0">
                  <a:solidFill>
                    <a:srgbClr val="0000FF"/>
                  </a:solidFill>
                  <a:latin typeface="Courier New" charset="0"/>
                </a:rPr>
                <a:t> * ------------------------------------</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This private method doubles the size of the array whenever the old one</a:t>
              </a:r>
            </a:p>
            <a:p>
              <a:pPr>
                <a:lnSpc>
                  <a:spcPct val="90000"/>
                </a:lnSpc>
              </a:pPr>
              <a:r>
                <a:rPr lang="en-US" dirty="0" smtClean="0">
                  <a:solidFill>
                    <a:srgbClr val="0000FF"/>
                  </a:solidFill>
                  <a:latin typeface="Courier New" charset="0"/>
                </a:rPr>
                <a:t> * runs out of space.  To do so, </a:t>
              </a:r>
              <a:r>
                <a:rPr lang="en-US" dirty="0" err="1" smtClean="0">
                  <a:solidFill>
                    <a:srgbClr val="0000FF"/>
                  </a:solidFill>
                  <a:latin typeface="Courier New" charset="0"/>
                </a:rPr>
                <a:t>expandCapacity</a:t>
              </a:r>
              <a:r>
                <a:rPr lang="en-US" dirty="0" smtClean="0">
                  <a:solidFill>
                    <a:srgbClr val="0000FF"/>
                  </a:solidFill>
                  <a:latin typeface="Courier New" charset="0"/>
                </a:rPr>
                <a:t> allocates a new array,</a:t>
              </a:r>
            </a:p>
            <a:p>
              <a:pPr>
                <a:lnSpc>
                  <a:spcPct val="90000"/>
                </a:lnSpc>
              </a:pPr>
              <a:r>
                <a:rPr lang="en-US" dirty="0" smtClean="0">
                  <a:solidFill>
                    <a:srgbClr val="0000FF"/>
                  </a:solidFill>
                  <a:latin typeface="Courier New" charset="0"/>
                </a:rPr>
                <a:t> * copies the old characters to the new array, and then frees the old array.</a:t>
              </a:r>
            </a:p>
            <a:p>
              <a:pPr algn="l">
                <a:lnSpc>
                  <a:spcPct val="90000"/>
                </a:lnSpc>
              </a:pPr>
              <a:r>
                <a:rPr lang="en-US" dirty="0" smtClean="0">
                  <a:solidFill>
                    <a:srgbClr val="0000FF"/>
                  </a:solidFill>
                  <a:latin typeface="Courier New" charset="0"/>
                </a:rPr>
                <a:t> </a:t>
              </a:r>
              <a:r>
                <a:rPr lang="en-US" dirty="0">
                  <a:solidFill>
                    <a:srgbClr val="0000FF"/>
                  </a:solidFill>
                  <a:latin typeface="Courier New" charset="0"/>
                </a:rPr>
                <a:t>*/</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EditorBuffer::expandCapacity</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char </a:t>
              </a:r>
              <a:r>
                <a:rPr lang="en-US" dirty="0">
                  <a:latin typeface="Courier New" charset="0"/>
                </a:rPr>
                <a:t>*</a:t>
              </a:r>
              <a:r>
                <a:rPr lang="en-US" dirty="0" err="1">
                  <a:latin typeface="Courier New" charset="0"/>
                </a:rPr>
                <a:t>oldArray</a:t>
              </a:r>
              <a:r>
                <a:rPr lang="en-US" dirty="0">
                  <a:latin typeface="Courier New" charset="0"/>
                </a:rPr>
                <a:t> = array;</a:t>
              </a:r>
              <a:endParaRPr lang="en-US" dirty="0" smtClean="0">
                <a:latin typeface="Courier New" charset="0"/>
              </a:endParaRPr>
            </a:p>
            <a:p>
              <a:pPr algn="l">
                <a:lnSpc>
                  <a:spcPct val="90000"/>
                </a:lnSpc>
              </a:pPr>
              <a:r>
                <a:rPr lang="en-US" dirty="0" smtClean="0">
                  <a:latin typeface="Courier New" charset="0"/>
                </a:rPr>
                <a:t>   capacity </a:t>
              </a:r>
              <a:r>
                <a:rPr lang="en-US" dirty="0">
                  <a:latin typeface="Courier New" charset="0"/>
                </a:rPr>
                <a:t>*= 2;</a:t>
              </a:r>
              <a:endParaRPr lang="en-US" dirty="0" smtClean="0">
                <a:latin typeface="Courier New" charset="0"/>
              </a:endParaRPr>
            </a:p>
            <a:p>
              <a:pPr algn="l">
                <a:lnSpc>
                  <a:spcPct val="90000"/>
                </a:lnSpc>
              </a:pPr>
              <a:r>
                <a:rPr lang="en-US" dirty="0" smtClean="0">
                  <a:latin typeface="Courier New" charset="0"/>
                </a:rPr>
                <a:t>   array </a:t>
              </a:r>
              <a:r>
                <a:rPr lang="en-US" dirty="0">
                  <a:latin typeface="Courier New" charset="0"/>
                </a:rPr>
                <a:t>= new </a:t>
              </a:r>
              <a:r>
                <a:rPr lang="en-US" dirty="0" err="1">
                  <a:latin typeface="Courier New" charset="0"/>
                </a:rPr>
                <a:t>char[capacity</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for </a:t>
              </a:r>
              <a:r>
                <a:rPr lang="en-US" dirty="0">
                  <a:latin typeface="Courier New" charset="0"/>
                </a:rPr>
                <a:t>(</a:t>
              </a:r>
              <a:r>
                <a:rPr lang="en-US" dirty="0" err="1">
                  <a:latin typeface="Courier New" charset="0"/>
                </a:rPr>
                <a:t>int</a:t>
              </a:r>
              <a:r>
                <a:rPr lang="en-US" dirty="0">
                  <a:latin typeface="Courier New" charset="0"/>
                </a:rPr>
                <a:t> </a:t>
              </a:r>
              <a:r>
                <a:rPr lang="en-US" dirty="0" err="1">
                  <a:latin typeface="Courier New" charset="0"/>
                </a:rPr>
                <a:t>i</a:t>
              </a:r>
              <a:r>
                <a:rPr lang="en-US" dirty="0">
                  <a:latin typeface="Courier New" charset="0"/>
                </a:rPr>
                <a:t> = 0; </a:t>
              </a:r>
              <a:r>
                <a:rPr lang="en-US" dirty="0" err="1">
                  <a:latin typeface="Courier New" charset="0"/>
                </a:rPr>
                <a:t>i</a:t>
              </a:r>
              <a:r>
                <a:rPr lang="en-US" dirty="0">
                  <a:latin typeface="Courier New" charset="0"/>
                </a:rPr>
                <a:t> &lt; length; </a:t>
              </a:r>
              <a:r>
                <a:rPr lang="en-US" dirty="0" err="1">
                  <a:latin typeface="Courier New" charset="0"/>
                </a:rPr>
                <a:t>i</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array</a:t>
              </a:r>
              <a:r>
                <a:rPr lang="en-US" dirty="0" err="1">
                  <a:latin typeface="Courier New" charset="0"/>
                </a:rPr>
                <a:t>[i</a:t>
              </a:r>
              <a:r>
                <a:rPr lang="en-US" dirty="0">
                  <a:latin typeface="Courier New" charset="0"/>
                </a:rPr>
                <a:t>] = </a:t>
              </a:r>
              <a:r>
                <a:rPr lang="en-US" dirty="0" err="1">
                  <a:latin typeface="Courier New" charset="0"/>
                </a:rPr>
                <a:t>oldArray[i</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p>
            <a:p>
              <a:pPr algn="l">
                <a:lnSpc>
                  <a:spcPct val="90000"/>
                </a:lnSpc>
              </a:pPr>
              <a:r>
                <a:rPr lang="en-US" dirty="0" smtClean="0">
                  <a:latin typeface="Courier New" charset="0"/>
                </a:rPr>
                <a:t>   delete</a:t>
              </a:r>
              <a:r>
                <a:rPr lang="en-US" dirty="0">
                  <a:latin typeface="Courier New" charset="0"/>
                </a:rPr>
                <a:t>[] </a:t>
              </a:r>
              <a:r>
                <a:rPr lang="en-US" dirty="0" err="1">
                  <a:latin typeface="Courier New" charset="0"/>
                </a:rPr>
                <a:t>oldArray</a:t>
              </a:r>
              <a:r>
                <a:rPr lang="en-US" dirty="0">
                  <a:latin typeface="Courier New" charset="0"/>
                </a:rPr>
                <a:t>;</a:t>
              </a:r>
            </a:p>
            <a:p>
              <a:pPr algn="l">
                <a:lnSpc>
                  <a:spcPct val="90000"/>
                </a:lnSpc>
              </a:pPr>
              <a:r>
                <a:rPr lang="en-US" dirty="0">
                  <a:latin typeface="Courier New" charset="0"/>
                </a:rPr>
                <a:t>}</a:t>
              </a:r>
            </a:p>
            <a:p>
              <a:pPr algn="l">
                <a:lnSpc>
                  <a:spcPct val="90000"/>
                </a:lnSpc>
              </a:pPr>
              <a:endParaRPr lang="en-US" dirty="0">
                <a:latin typeface="Courier New" charset="0"/>
              </a:endParaRPr>
            </a:p>
          </p:txBody>
        </p:sp>
      </p:grpSp>
      <p:sp>
        <p:nvSpPr>
          <p:cNvPr id="95949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949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9497"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Array-Based Buffer Implementation</a:t>
            </a:r>
          </a:p>
        </p:txBody>
      </p:sp>
      <p:sp>
        <p:nvSpPr>
          <p:cNvPr id="95949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59491"/>
                                        </p:tgtEl>
                                        <p:attrNameLst>
                                          <p:attrName>ppt_x</p:attrName>
                                        </p:attrNameLst>
                                      </p:cBhvr>
                                      <p:tavLst>
                                        <p:tav tm="0">
                                          <p:val>
                                            <p:strVal val="ppt_x"/>
                                          </p:val>
                                        </p:tav>
                                        <p:tav tm="100000">
                                          <p:val>
                                            <p:strVal val="ppt_x"/>
                                          </p:val>
                                        </p:tav>
                                      </p:tavLst>
                                    </p:anim>
                                    <p:anim calcmode="lin" valueType="num">
                                      <p:cBhvr additive="base">
                                        <p:cTn id="7" dur="1000"/>
                                        <p:tgtEl>
                                          <p:spTgt spid="959491"/>
                                        </p:tgtEl>
                                        <p:attrNameLst>
                                          <p:attrName>ppt_y</p:attrName>
                                        </p:attrNameLst>
                                      </p:cBhvr>
                                      <p:tavLst>
                                        <p:tav tm="0">
                                          <p:val>
                                            <p:strVal val="ppt_y"/>
                                          </p:val>
                                        </p:tav>
                                        <p:tav tm="100000">
                                          <p:val>
                                            <p:strVal val="0-ppt_h/2"/>
                                          </p:val>
                                        </p:tav>
                                      </p:tavLst>
                                    </p:anim>
                                    <p:set>
                                      <p:cBhvr>
                                        <p:cTn id="8" dur="1" fill="hold">
                                          <p:stCondLst>
                                            <p:cond delay="999"/>
                                          </p:stCondLst>
                                        </p:cTn>
                                        <p:tgtEl>
                                          <p:spTgt spid="95949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9491"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430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Two-Stack Model</a:t>
            </a:r>
          </a:p>
        </p:txBody>
      </p:sp>
      <p:sp>
        <p:nvSpPr>
          <p:cNvPr id="994307" name="Rectangle 3">
            <a:hlinkClick r:id="rId3" action="ppaction://hlinkpres?slideindex=2&amp;slidetitle=Exercise: Define a Stack of Characters"/>
          </p:cNvPr>
          <p:cNvSpPr>
            <a:spLocks noChangeArrowheads="1"/>
          </p:cNvSpPr>
          <p:nvPr/>
        </p:nvSpPr>
        <p:spPr bwMode="auto">
          <a:xfrm>
            <a:off x="482600" y="1231900"/>
            <a:ext cx="8164513" cy="2044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In the two-stack implementation of the </a:t>
            </a:r>
            <a:r>
              <a:rPr lang="en-US" sz="2000" dirty="0" err="1">
                <a:latin typeface="Courier New" charset="0"/>
              </a:rPr>
              <a:t>EditorBuffer</a:t>
            </a:r>
            <a:r>
              <a:rPr lang="en-US" sz="2400" b="0" dirty="0"/>
              <a:t> class, the characters in the buffer are stored in one of two stacks.  The characters before the cursor are stored in a stack called </a:t>
            </a:r>
            <a:r>
              <a:rPr lang="en-US" sz="2000" dirty="0">
                <a:latin typeface="Courier New" charset="0"/>
              </a:rPr>
              <a:t>before</a:t>
            </a:r>
            <a:r>
              <a:rPr lang="en-US" sz="2400" b="0" dirty="0"/>
              <a:t> and the </a:t>
            </a:r>
            <a:r>
              <a:rPr lang="en-US" sz="2400" b="0"/>
              <a:t>characters</a:t>
            </a:r>
            <a:r>
              <a:rPr lang="en-US" sz="2400" b="0" smtClean="0"/>
              <a:t> after the </a:t>
            </a:r>
            <a:r>
              <a:rPr lang="en-US" sz="2400" b="0" dirty="0"/>
              <a:t>cursor are stored in a stack called </a:t>
            </a:r>
            <a:r>
              <a:rPr lang="en-US" sz="2000" dirty="0">
                <a:latin typeface="Courier New" charset="0"/>
              </a:rPr>
              <a:t>after</a:t>
            </a:r>
            <a:r>
              <a:rPr lang="en-US" sz="2400" b="0" dirty="0"/>
              <a:t>.  Characters in each stack are stored so that the ones close to the cursor are near the top of the stack.</a:t>
            </a:r>
          </a:p>
        </p:txBody>
      </p:sp>
      <p:grpSp>
        <p:nvGrpSpPr>
          <p:cNvPr id="2" name="Group 19"/>
          <p:cNvGrpSpPr/>
          <p:nvPr/>
        </p:nvGrpSpPr>
        <p:grpSpPr>
          <a:xfrm>
            <a:off x="482600" y="3276600"/>
            <a:ext cx="8164513" cy="2470460"/>
            <a:chOff x="482600" y="3276600"/>
            <a:chExt cx="8164513" cy="2470460"/>
          </a:xfrm>
        </p:grpSpPr>
        <p:sp>
          <p:nvSpPr>
            <p:cNvPr id="994308" name="Rectangle 4">
              <a:hlinkClick r:id="rId3" action="ppaction://hlinkpres?slideindex=2&amp;slidetitle=Exercise: Define a Stack of Characters"/>
            </p:cNvPr>
            <p:cNvSpPr>
              <a:spLocks noChangeArrowheads="1"/>
            </p:cNvSpPr>
            <p:nvPr/>
          </p:nvSpPr>
          <p:spPr bwMode="auto">
            <a:xfrm>
              <a:off x="482600" y="3276600"/>
              <a:ext cx="8164513" cy="5334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For example, given the buffer contents</a:t>
              </a:r>
            </a:p>
          </p:txBody>
        </p:sp>
        <p:sp>
          <p:nvSpPr>
            <p:cNvPr id="994309" name="Rectangle 5"/>
            <p:cNvSpPr>
              <a:spLocks noChangeArrowheads="1"/>
            </p:cNvSpPr>
            <p:nvPr/>
          </p:nvSpPr>
          <p:spPr bwMode="auto">
            <a:xfrm>
              <a:off x="3762375" y="3761470"/>
              <a:ext cx="1619250" cy="40005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994310" name="Text Box 6"/>
            <p:cNvSpPr txBox="1">
              <a:spLocks noChangeArrowheads="1"/>
            </p:cNvSpPr>
            <p:nvPr/>
          </p:nvSpPr>
          <p:spPr bwMode="auto">
            <a:xfrm>
              <a:off x="3657600" y="3777345"/>
              <a:ext cx="1828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dirty="0">
                  <a:latin typeface="Courier New" charset="0"/>
                </a:rPr>
                <a:t>a </a:t>
              </a:r>
              <a:r>
                <a:rPr lang="en-US" sz="1800" dirty="0" err="1">
                  <a:latin typeface="Courier New" charset="0"/>
                </a:rPr>
                <a:t>b</a:t>
              </a:r>
              <a:r>
                <a:rPr lang="en-US" sz="1800" dirty="0">
                  <a:latin typeface="Courier New" charset="0"/>
                </a:rPr>
                <a:t> </a:t>
              </a:r>
              <a:r>
                <a:rPr lang="en-US" sz="1800" dirty="0" err="1">
                  <a:latin typeface="Courier New" charset="0"/>
                </a:rPr>
                <a:t>c</a:t>
              </a:r>
              <a:r>
                <a:rPr lang="en-US" sz="1800" dirty="0">
                  <a:latin typeface="Courier New" charset="0"/>
                </a:rPr>
                <a:t> </a:t>
              </a:r>
              <a:r>
                <a:rPr lang="en-US" sz="1800" dirty="0" err="1">
                  <a:latin typeface="Courier New" charset="0"/>
                </a:rPr>
                <a:t>d</a:t>
              </a:r>
              <a:r>
                <a:rPr lang="en-US" sz="1800" dirty="0">
                  <a:latin typeface="Courier New" charset="0"/>
                </a:rPr>
                <a:t> </a:t>
              </a:r>
              <a:r>
                <a:rPr lang="en-US" sz="1800" dirty="0" err="1">
                  <a:latin typeface="Courier New" charset="0"/>
                </a:rPr>
                <a:t>e</a:t>
              </a:r>
              <a:endParaRPr lang="en-US" sz="1800" dirty="0">
                <a:latin typeface="Courier New" charset="0"/>
              </a:endParaRPr>
            </a:p>
          </p:txBody>
        </p:sp>
        <p:sp>
          <p:nvSpPr>
            <p:cNvPr id="994311" name="Line 7"/>
            <p:cNvSpPr>
              <a:spLocks noChangeShapeType="1"/>
            </p:cNvSpPr>
            <p:nvPr/>
          </p:nvSpPr>
          <p:spPr bwMode="auto">
            <a:xfrm>
              <a:off x="4715858" y="3797983"/>
              <a:ext cx="0" cy="327025"/>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994312" name="Rectangle 8">
              <a:hlinkClick r:id="rId3" action="ppaction://hlinkpres?slideindex=2&amp;slidetitle=Exercise: Define a Stack of Characters"/>
            </p:cNvPr>
            <p:cNvSpPr>
              <a:spLocks noChangeArrowheads="1"/>
            </p:cNvSpPr>
            <p:nvPr/>
          </p:nvSpPr>
          <p:spPr bwMode="auto">
            <a:xfrm>
              <a:off x="482600" y="4201890"/>
              <a:ext cx="8164513" cy="5334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the characters would be stored like this:</a:t>
              </a:r>
            </a:p>
          </p:txBody>
        </p:sp>
        <p:sp>
          <p:nvSpPr>
            <p:cNvPr id="994313" name="Line 9"/>
            <p:cNvSpPr>
              <a:spLocks noChangeShapeType="1"/>
            </p:cNvSpPr>
            <p:nvPr/>
          </p:nvSpPr>
          <p:spPr bwMode="auto">
            <a:xfrm>
              <a:off x="3376613" y="5501375"/>
              <a:ext cx="688975"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994314" name="Text Box 10"/>
            <p:cNvSpPr txBox="1">
              <a:spLocks noChangeArrowheads="1"/>
            </p:cNvSpPr>
            <p:nvPr/>
          </p:nvSpPr>
          <p:spPr bwMode="auto">
            <a:xfrm>
              <a:off x="3200400" y="5442260"/>
              <a:ext cx="1066800" cy="3048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dirty="0">
                  <a:latin typeface="Courier New" charset="0"/>
                </a:rPr>
                <a:t>before</a:t>
              </a:r>
              <a:endParaRPr lang="en-US" sz="1600" dirty="0">
                <a:latin typeface="Courier New" charset="0"/>
              </a:endParaRPr>
            </a:p>
          </p:txBody>
        </p:sp>
        <p:sp>
          <p:nvSpPr>
            <p:cNvPr id="994315" name="Line 11"/>
            <p:cNvSpPr>
              <a:spLocks noChangeShapeType="1"/>
            </p:cNvSpPr>
            <p:nvPr/>
          </p:nvSpPr>
          <p:spPr bwMode="auto">
            <a:xfrm>
              <a:off x="5053013" y="5501375"/>
              <a:ext cx="688975"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994316" name="Text Box 12"/>
            <p:cNvSpPr txBox="1">
              <a:spLocks noChangeArrowheads="1"/>
            </p:cNvSpPr>
            <p:nvPr/>
          </p:nvSpPr>
          <p:spPr bwMode="auto">
            <a:xfrm>
              <a:off x="4876800" y="5442260"/>
              <a:ext cx="1066800" cy="3048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a:latin typeface="Courier New" charset="0"/>
                </a:rPr>
                <a:t>after</a:t>
              </a:r>
              <a:endParaRPr lang="en-US" sz="1600">
                <a:latin typeface="Courier New" charset="0"/>
              </a:endParaRPr>
            </a:p>
          </p:txBody>
        </p:sp>
        <p:sp>
          <p:nvSpPr>
            <p:cNvPr id="994317" name="Text Box 13"/>
            <p:cNvSpPr txBox="1">
              <a:spLocks noChangeArrowheads="1"/>
            </p:cNvSpPr>
            <p:nvPr/>
          </p:nvSpPr>
          <p:spPr bwMode="auto">
            <a:xfrm>
              <a:off x="3357563" y="5150160"/>
              <a:ext cx="712787"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latin typeface="Courier New" charset="0"/>
                </a:rPr>
                <a:t>a</a:t>
              </a:r>
            </a:p>
          </p:txBody>
        </p:sp>
        <p:sp>
          <p:nvSpPr>
            <p:cNvPr id="994318" name="Text Box 14"/>
            <p:cNvSpPr txBox="1">
              <a:spLocks noChangeArrowheads="1"/>
            </p:cNvSpPr>
            <p:nvPr/>
          </p:nvSpPr>
          <p:spPr bwMode="auto">
            <a:xfrm>
              <a:off x="3357563" y="4896160"/>
              <a:ext cx="712787"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latin typeface="Courier New" charset="0"/>
                </a:rPr>
                <a:t>b</a:t>
              </a:r>
            </a:p>
          </p:txBody>
        </p:sp>
        <p:sp>
          <p:nvSpPr>
            <p:cNvPr id="994319" name="Text Box 15"/>
            <p:cNvSpPr txBox="1">
              <a:spLocks noChangeArrowheads="1"/>
            </p:cNvSpPr>
            <p:nvPr/>
          </p:nvSpPr>
          <p:spPr bwMode="auto">
            <a:xfrm>
              <a:off x="3357563" y="4642160"/>
              <a:ext cx="712787"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dirty="0" err="1">
                  <a:latin typeface="Courier New" charset="0"/>
                </a:rPr>
                <a:t>c</a:t>
              </a:r>
              <a:endParaRPr lang="en-US" sz="1800" dirty="0">
                <a:latin typeface="Courier New" charset="0"/>
              </a:endParaRPr>
            </a:p>
          </p:txBody>
        </p:sp>
        <p:sp>
          <p:nvSpPr>
            <p:cNvPr id="994320" name="Text Box 16"/>
            <p:cNvSpPr txBox="1">
              <a:spLocks noChangeArrowheads="1"/>
            </p:cNvSpPr>
            <p:nvPr/>
          </p:nvSpPr>
          <p:spPr bwMode="auto">
            <a:xfrm>
              <a:off x="5053013" y="5150160"/>
              <a:ext cx="712787"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latin typeface="Courier New" charset="0"/>
                </a:rPr>
                <a:t>e</a:t>
              </a:r>
            </a:p>
          </p:txBody>
        </p:sp>
        <p:sp>
          <p:nvSpPr>
            <p:cNvPr id="994321" name="Text Box 17"/>
            <p:cNvSpPr txBox="1">
              <a:spLocks noChangeArrowheads="1"/>
            </p:cNvSpPr>
            <p:nvPr/>
          </p:nvSpPr>
          <p:spPr bwMode="auto">
            <a:xfrm>
              <a:off x="5053013" y="4896160"/>
              <a:ext cx="712787"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latin typeface="Courier New" charset="0"/>
                </a:rPr>
                <a:t>d</a:t>
              </a:r>
            </a:p>
          </p:txBody>
        </p:sp>
      </p:grpSp>
      <p:sp>
        <p:nvSpPr>
          <p:cNvPr id="19" name="Rectangle 4">
            <a:hlinkClick r:id="rId3" action="ppaction://hlinkpres?slideindex=2&amp;slidetitle=Exercise: Define a Stack of Characters"/>
          </p:cNvPr>
          <p:cNvSpPr>
            <a:spLocks noChangeArrowheads="1"/>
          </p:cNvSpPr>
          <p:nvPr/>
        </p:nvSpPr>
        <p:spPr bwMode="auto">
          <a:xfrm>
            <a:off x="486002" y="5867400"/>
            <a:ext cx="8164513" cy="76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code for the two-stack model is in the reader, but we’ll write it together in class.</a:t>
            </a:r>
            <a:endParaRPr lang="en-US" sz="2400" b="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491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Why Look at Old Editors?</a:t>
            </a:r>
            <a:endParaRPr lang="en-US" sz="4000" dirty="0">
              <a:solidFill>
                <a:schemeClr val="tx1"/>
              </a:solidFill>
            </a:endParaRPr>
          </a:p>
        </p:txBody>
      </p:sp>
      <p:sp>
        <p:nvSpPr>
          <p:cNvPr id="934915" name="Rectangle 3"/>
          <p:cNvSpPr>
            <a:spLocks noChangeArrowheads="1"/>
          </p:cNvSpPr>
          <p:nvPr/>
        </p:nvSpPr>
        <p:spPr bwMode="auto">
          <a:xfrm>
            <a:off x="482600" y="1231900"/>
            <a:ext cx="8164513"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In today’s class and again on</a:t>
            </a:r>
            <a:r>
              <a:rPr lang="en-US" sz="2400" b="0" dirty="0" smtClean="0"/>
              <a:t> Friday</a:t>
            </a:r>
            <a:r>
              <a:rPr lang="en-US" sz="2400" b="0" dirty="0"/>
              <a:t>, I’m going to look at an ancient (at least in the sense of Internet time) editor technology, which is largely based on the TECO (Text Editor and </a:t>
            </a:r>
            <a:r>
              <a:rPr lang="en-US" sz="2400" b="0" dirty="0" err="1"/>
              <a:t>COrrector</a:t>
            </a:r>
            <a:r>
              <a:rPr lang="en-US" sz="2400" b="0" dirty="0"/>
              <a:t>) I used to prepare my doctoral thesis.</a:t>
            </a:r>
          </a:p>
          <a:p>
            <a:pPr marL="342900" indent="-342900" algn="just">
              <a:lnSpc>
                <a:spcPct val="85000"/>
              </a:lnSpc>
              <a:spcAft>
                <a:spcPct val="50000"/>
              </a:spcAft>
              <a:buFontTx/>
              <a:buChar char="•"/>
            </a:pPr>
            <a:r>
              <a:rPr lang="en-US" sz="2400" b="0" dirty="0"/>
              <a:t>Some of you will no doubt greet this idea with skepticism.  Why should you study something so old that doesn’t meet even the most requirements we would insist on in an editor?</a:t>
            </a:r>
          </a:p>
          <a:p>
            <a:pPr marL="342900" indent="-342900" algn="just">
              <a:lnSpc>
                <a:spcPct val="85000"/>
              </a:lnSpc>
              <a:spcAft>
                <a:spcPct val="20000"/>
              </a:spcAft>
              <a:buFontTx/>
              <a:buChar char="•"/>
            </a:pPr>
            <a:r>
              <a:rPr lang="en-US" sz="2400" b="0" dirty="0"/>
              <a:t>We’ve kept that editor in CS 106B for two decades because:</a:t>
            </a:r>
          </a:p>
          <a:p>
            <a:pPr marL="742950" lvl="1" indent="-285750" algn="just">
              <a:lnSpc>
                <a:spcPct val="85000"/>
              </a:lnSpc>
              <a:spcAft>
                <a:spcPct val="20000"/>
              </a:spcAft>
              <a:buFontTx/>
              <a:buChar char="–"/>
            </a:pPr>
            <a:r>
              <a:rPr lang="en-US" sz="2200" b="0" dirty="0">
                <a:ea typeface="ＭＳ Ｐゴシック" charset="-128"/>
              </a:rPr>
              <a:t>It’s absolutely the best example of how using different data representations can have a profound effect on performance.</a:t>
            </a:r>
          </a:p>
          <a:p>
            <a:pPr marL="742950" lvl="1" indent="-285750" algn="just">
              <a:lnSpc>
                <a:spcPct val="85000"/>
              </a:lnSpc>
              <a:spcAft>
                <a:spcPct val="20000"/>
              </a:spcAft>
              <a:buFontTx/>
              <a:buChar char="–"/>
            </a:pPr>
            <a:r>
              <a:rPr lang="en-US" sz="2200" b="0" dirty="0">
                <a:ea typeface="ＭＳ Ｐゴシック" charset="-128"/>
              </a:rPr>
              <a:t>No modern editor is simple enough to understand in its entirety.</a:t>
            </a:r>
          </a:p>
          <a:p>
            <a:pPr marL="742950" lvl="1" indent="-285750" algn="just">
              <a:lnSpc>
                <a:spcPct val="85000"/>
              </a:lnSpc>
              <a:spcAft>
                <a:spcPct val="20000"/>
              </a:spcAft>
              <a:buFontTx/>
              <a:buChar char="–"/>
            </a:pPr>
            <a:r>
              <a:rPr lang="en-US" sz="2200" b="0" dirty="0">
                <a:ea typeface="ＭＳ Ｐゴシック" charset="-128"/>
              </a:rPr>
              <a:t>TECO is historically important as the first extensible </a:t>
            </a:r>
            <a:r>
              <a:rPr lang="en-US" sz="2200" b="0">
                <a:ea typeface="ＭＳ Ｐゴシック" charset="-128"/>
              </a:rPr>
              <a:t>editor</a:t>
            </a:r>
            <a:r>
              <a:rPr lang="en-US" sz="2200" b="0" smtClean="0">
                <a:ea typeface="ＭＳ Ｐゴシック" charset="-128"/>
              </a:rPr>
              <a:t>.       </a:t>
            </a:r>
            <a:r>
              <a:rPr lang="en-US" sz="2200" b="0" dirty="0">
                <a:ea typeface="ＭＳ Ｐゴシック" charset="-128"/>
              </a:rPr>
              <a:t>It was the first platform for EMACS, which is still in use today.</a:t>
            </a:r>
          </a:p>
          <a:p>
            <a:pPr marL="742950" lvl="1" indent="-285750" algn="just">
              <a:lnSpc>
                <a:spcPct val="85000"/>
              </a:lnSpc>
              <a:spcAft>
                <a:spcPct val="20000"/>
              </a:spcAft>
              <a:buFontTx/>
              <a:buChar char="–"/>
            </a:pPr>
            <a:r>
              <a:rPr lang="en-US" sz="2200" b="0" dirty="0">
                <a:ea typeface="ＭＳ Ｐゴシック" charset="-128"/>
              </a:rPr>
              <a:t>The strategies we describe for representing the editor persist in modern editor classes, such as Java’s </a:t>
            </a:r>
            <a:r>
              <a:rPr lang="en-US" sz="2000" dirty="0" err="1">
                <a:latin typeface="Courier New" charset="0"/>
                <a:ea typeface="ＭＳ Ｐゴシック" charset="-128"/>
              </a:rPr>
              <a:t>JEditPane</a:t>
            </a:r>
            <a:r>
              <a:rPr lang="en-US" sz="2200" b="0" dirty="0">
                <a:ea typeface="ＭＳ Ｐゴシック" charset="-128"/>
              </a:rPr>
              <a:t>.</a:t>
            </a:r>
            <a:endParaRPr lang="en-US" sz="2000" b="0" dirty="0">
              <a:ea typeface="ＭＳ Ｐゴシック" charset="-128"/>
            </a:endParaRPr>
          </a:p>
        </p:txBody>
      </p:sp>
      <p:sp>
        <p:nvSpPr>
          <p:cNvPr id="934916" name="Text Box 4"/>
          <p:cNvSpPr txBox="1">
            <a:spLocks noChangeArrowheads="1"/>
          </p:cNvSpPr>
          <p:nvPr/>
        </p:nvSpPr>
        <p:spPr bwMode="auto">
          <a:xfrm>
            <a:off x="1127125" y="2532063"/>
            <a:ext cx="184150" cy="304800"/>
          </a:xfrm>
          <a:prstGeom prst="rect">
            <a:avLst/>
          </a:prstGeom>
          <a:noFill/>
          <a:ln w="9525">
            <a:noFill/>
            <a:miter lim="800000"/>
            <a:headEnd/>
            <a:tailEnd/>
          </a:ln>
          <a:effectLst/>
        </p:spPr>
        <p:txBody>
          <a:bodyPr wrap="none">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49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349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349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3491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3491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349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4915" grpId="0" build="p"/>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635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96355" name="Text Box 3"/>
          <p:cNvSpPr txBox="1">
            <a:spLocks noChangeArrowheads="1"/>
          </p:cNvSpPr>
          <p:nvPr/>
        </p:nvSpPr>
        <p:spPr bwMode="auto">
          <a:xfrm>
            <a:off x="342900" y="1193800"/>
            <a:ext cx="8440738" cy="3780010"/>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smtClean="0">
                <a:solidFill>
                  <a:srgbClr val="000000"/>
                </a:solidFill>
                <a:latin typeface="Courier New" charset="0"/>
              </a:rPr>
              <a:t>private:</a:t>
            </a:r>
          </a:p>
          <a:p>
            <a:pPr algn="l">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Buffer data structure</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In the stack-based buffer model, the characters are stored in two</a:t>
            </a:r>
          </a:p>
          <a:p>
            <a:pPr>
              <a:lnSpc>
                <a:spcPct val="90000"/>
              </a:lnSpc>
            </a:pPr>
            <a:r>
              <a:rPr lang="en-US" dirty="0" smtClean="0">
                <a:solidFill>
                  <a:srgbClr val="0000FF"/>
                </a:solidFill>
                <a:latin typeface="Courier New" charset="0"/>
              </a:rPr>
              <a:t> * stacks.  Characters before the cursor are stored in a stack named</a:t>
            </a:r>
          </a:p>
          <a:p>
            <a:pPr>
              <a:lnSpc>
                <a:spcPct val="90000"/>
              </a:lnSpc>
            </a:pPr>
            <a:r>
              <a:rPr lang="en-US" dirty="0" smtClean="0">
                <a:solidFill>
                  <a:srgbClr val="0000FF"/>
                </a:solidFill>
                <a:latin typeface="Courier New" charset="0"/>
              </a:rPr>
              <a:t> * "before"; characters after the cursor are stored in a stack named</a:t>
            </a:r>
          </a:p>
          <a:p>
            <a:pPr>
              <a:lnSpc>
                <a:spcPct val="90000"/>
              </a:lnSpc>
            </a:pPr>
            <a:r>
              <a:rPr lang="en-US" dirty="0" smtClean="0">
                <a:solidFill>
                  <a:srgbClr val="0000FF"/>
                </a:solidFill>
                <a:latin typeface="Courier New" charset="0"/>
              </a:rPr>
              <a:t> * "after".  In each case, the characters closest to the cursor are</a:t>
            </a:r>
          </a:p>
          <a:p>
            <a:pPr>
              <a:lnSpc>
                <a:spcPct val="90000"/>
              </a:lnSpc>
            </a:pPr>
            <a:r>
              <a:rPr lang="en-US" dirty="0" smtClean="0">
                <a:solidFill>
                  <a:srgbClr val="0000FF"/>
                </a:solidFill>
                <a:latin typeface="Courier New" charset="0"/>
              </a:rPr>
              <a:t> * closer to the top of the stack.  The advantage of this</a:t>
            </a:r>
          </a:p>
          <a:p>
            <a:pPr>
              <a:lnSpc>
                <a:spcPct val="90000"/>
              </a:lnSpc>
            </a:pPr>
            <a:r>
              <a:rPr lang="en-US" dirty="0" smtClean="0">
                <a:solidFill>
                  <a:srgbClr val="0000FF"/>
                </a:solidFill>
                <a:latin typeface="Courier New" charset="0"/>
              </a:rPr>
              <a:t> * representation is that insertion and deletion at the current</a:t>
            </a:r>
          </a:p>
          <a:p>
            <a:pPr>
              <a:lnSpc>
                <a:spcPct val="90000"/>
              </a:lnSpc>
            </a:pPr>
            <a:r>
              <a:rPr lang="en-US" dirty="0" smtClean="0">
                <a:solidFill>
                  <a:srgbClr val="0000FF"/>
                </a:solidFill>
                <a:latin typeface="Courier New" charset="0"/>
              </a:rPr>
              <a:t> * cursor position occurs in constant time.</a:t>
            </a:r>
          </a:p>
          <a:p>
            <a:pPr>
              <a:lnSpc>
                <a:spcPct val="90000"/>
              </a:lnSpc>
            </a:pPr>
            <a:r>
              <a:rPr lang="en-US" dirty="0" smtClean="0">
                <a:solidFill>
                  <a:srgbClr val="0000FF"/>
                </a:solidFill>
                <a:latin typeface="Courier New" charset="0"/>
              </a:rPr>
              <a:t> */</a:t>
            </a:r>
          </a:p>
          <a:p>
            <a:pPr algn="l">
              <a:lnSpc>
                <a:spcPct val="90000"/>
              </a:lnSpc>
            </a:pPr>
            <a:endParaRPr lang="en-US" dirty="0" smtClean="0">
              <a:solidFill>
                <a:srgbClr val="0000FF"/>
              </a:solidFill>
              <a:latin typeface="Courier New" charset="0"/>
            </a:endParaRPr>
          </a:p>
          <a:p>
            <a:pPr algn="l">
              <a:lnSpc>
                <a:spcPct val="90000"/>
              </a:lnSpc>
            </a:pPr>
            <a:r>
              <a:rPr lang="en-US" dirty="0">
                <a:solidFill>
                  <a:srgbClr val="0000FF"/>
                </a:solidFill>
                <a:latin typeface="Courier New" charset="0"/>
              </a:rPr>
              <a:t>/*</a:t>
            </a:r>
            <a:r>
              <a:rPr lang="en-US" dirty="0" smtClean="0">
                <a:solidFill>
                  <a:srgbClr val="0000FF"/>
                </a:solidFill>
                <a:latin typeface="Courier New" charset="0"/>
              </a:rPr>
              <a:t> Instance variables *</a:t>
            </a:r>
            <a:r>
              <a:rPr lang="en-US" dirty="0">
                <a:solidFill>
                  <a:srgbClr val="0000FF"/>
                </a:solidFill>
                <a:latin typeface="Courier New" charset="0"/>
              </a:rPr>
              <a:t>/</a:t>
            </a:r>
          </a:p>
          <a:p>
            <a:pPr algn="l">
              <a:lnSpc>
                <a:spcPct val="90000"/>
              </a:lnSpc>
            </a:pPr>
            <a:endParaRPr lang="en-US" dirty="0" smtClean="0">
              <a:latin typeface="Courier New" charset="0"/>
            </a:endParaRPr>
          </a:p>
          <a:p>
            <a:pPr algn="l">
              <a:lnSpc>
                <a:spcPct val="90000"/>
              </a:lnSpc>
            </a:pPr>
            <a:r>
              <a:rPr lang="en-US" dirty="0" smtClean="0">
                <a:latin typeface="Courier New" charset="0"/>
              </a:rPr>
              <a:t>   </a:t>
            </a:r>
            <a:r>
              <a:rPr lang="en-US" dirty="0" err="1" smtClean="0">
                <a:latin typeface="Courier New" charset="0"/>
              </a:rPr>
              <a:t>CharStack</a:t>
            </a:r>
            <a:r>
              <a:rPr lang="en-US" dirty="0" smtClean="0">
                <a:latin typeface="Courier New" charset="0"/>
              </a:rPr>
              <a:t> </a:t>
            </a:r>
            <a:r>
              <a:rPr lang="en-US">
                <a:latin typeface="Courier New" charset="0"/>
              </a:rPr>
              <a:t>before</a:t>
            </a:r>
            <a:r>
              <a:rPr lang="en-US" smtClean="0">
                <a:latin typeface="Courier New" charset="0"/>
              </a:rPr>
              <a:t>;    </a:t>
            </a:r>
            <a:r>
              <a:rPr lang="en-US" smtClean="0">
                <a:solidFill>
                  <a:srgbClr val="0000FF"/>
                </a:solidFill>
                <a:latin typeface="Courier New" charset="0"/>
              </a:rPr>
              <a:t>/</a:t>
            </a:r>
            <a:r>
              <a:rPr lang="en-US" dirty="0">
                <a:solidFill>
                  <a:srgbClr val="0000FF"/>
                </a:solidFill>
                <a:latin typeface="Courier New" charset="0"/>
              </a:rPr>
              <a:t>* Stack of characters before the cursor */</a:t>
            </a:r>
            <a:endParaRPr lang="en-US" dirty="0" smtClean="0">
              <a:latin typeface="Courier New" charset="0"/>
            </a:endParaRPr>
          </a:p>
          <a:p>
            <a:pPr algn="l">
              <a:lnSpc>
                <a:spcPct val="90000"/>
              </a:lnSpc>
            </a:pPr>
            <a:r>
              <a:rPr lang="en-US" dirty="0" smtClean="0">
                <a:latin typeface="Courier New" charset="0"/>
              </a:rPr>
              <a:t>   </a:t>
            </a:r>
            <a:r>
              <a:rPr lang="en-US" dirty="0" err="1" smtClean="0">
                <a:latin typeface="Courier New" charset="0"/>
              </a:rPr>
              <a:t>CharStack</a:t>
            </a:r>
            <a:r>
              <a:rPr lang="en-US" dirty="0" smtClean="0">
                <a:latin typeface="Courier New" charset="0"/>
              </a:rPr>
              <a:t> </a:t>
            </a:r>
            <a:r>
              <a:rPr lang="en-US">
                <a:latin typeface="Courier New" charset="0"/>
              </a:rPr>
              <a:t>after</a:t>
            </a:r>
            <a:r>
              <a:rPr lang="en-US" smtClean="0">
                <a:latin typeface="Courier New" charset="0"/>
              </a:rPr>
              <a:t>;     </a:t>
            </a:r>
            <a:r>
              <a:rPr lang="en-US" dirty="0">
                <a:solidFill>
                  <a:srgbClr val="0000FF"/>
                </a:solidFill>
                <a:latin typeface="Courier New" charset="0"/>
              </a:rPr>
              <a:t>/* Stack of characters after the cursor  */</a:t>
            </a:r>
            <a:endParaRPr lang="en-US" dirty="0">
              <a:latin typeface="Courier New" charset="0"/>
            </a:endParaRPr>
          </a:p>
          <a:p>
            <a:pPr algn="l">
              <a:lnSpc>
                <a:spcPct val="90000"/>
              </a:lnSpc>
            </a:pPr>
            <a:endParaRPr lang="en-US" dirty="0">
              <a:latin typeface="Courier New" charset="0"/>
            </a:endParaRPr>
          </a:p>
        </p:txBody>
      </p:sp>
      <p:sp>
        <p:nvSpPr>
          <p:cNvPr id="996356"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96357"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96358"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Private Data for Stack-Based Buffer</a:t>
            </a:r>
          </a:p>
        </p:txBody>
      </p:sp>
      <p:sp>
        <p:nvSpPr>
          <p:cNvPr id="996359"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6358" name="Rectangle 6"/>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Stack Editor Simulation</a:t>
            </a:r>
            <a:endParaRPr lang="en-US" sz="4000" dirty="0">
              <a:solidFill>
                <a:srgbClr val="FF0000"/>
              </a:solidFill>
            </a:endParaRPr>
          </a:p>
        </p:txBody>
      </p:sp>
      <p:pic>
        <p:nvPicPr>
          <p:cNvPr id="8" name="Picture 7" descr="Console-4.00.png"/>
          <p:cNvPicPr>
            <a:picLocks noChangeAspect="1"/>
          </p:cNvPicPr>
          <p:nvPr/>
        </p:nvPicPr>
        <p:blipFill>
          <a:blip r:embed="rId3"/>
          <a:srcRect r="59900"/>
          <a:stretch>
            <a:fillRect/>
          </a:stretch>
        </p:blipFill>
        <p:spPr>
          <a:xfrm>
            <a:off x="381000" y="1143000"/>
            <a:ext cx="3060688" cy="3657600"/>
          </a:xfrm>
          <a:prstGeom prst="rect">
            <a:avLst/>
          </a:prstGeom>
        </p:spPr>
      </p:pic>
      <p:pic>
        <p:nvPicPr>
          <p:cNvPr id="9" name="Picture 8" descr="Console-4.00.png"/>
          <p:cNvPicPr>
            <a:picLocks noChangeAspect="1"/>
          </p:cNvPicPr>
          <p:nvPr/>
        </p:nvPicPr>
        <p:blipFill>
          <a:blip r:embed="rId3"/>
          <a:srcRect l="71880"/>
          <a:stretch>
            <a:fillRect/>
          </a:stretch>
        </p:blipFill>
        <p:spPr>
          <a:xfrm>
            <a:off x="2032005" y="1143000"/>
            <a:ext cx="2146300" cy="3657600"/>
          </a:xfrm>
          <a:prstGeom prst="rect">
            <a:avLst/>
          </a:prstGeom>
        </p:spPr>
      </p:pic>
      <p:sp>
        <p:nvSpPr>
          <p:cNvPr id="10" name="TextBox 9"/>
          <p:cNvSpPr txBox="1"/>
          <p:nvPr/>
        </p:nvSpPr>
        <p:spPr>
          <a:xfrm>
            <a:off x="429380" y="1399420"/>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11" name="TextBox 10"/>
          <p:cNvSpPr txBox="1"/>
          <p:nvPr/>
        </p:nvSpPr>
        <p:spPr>
          <a:xfrm>
            <a:off x="597505" y="1399420"/>
            <a:ext cx="1475620" cy="369332"/>
          </a:xfrm>
          <a:prstGeom prst="rect">
            <a:avLst/>
          </a:prstGeom>
          <a:noFill/>
        </p:spPr>
        <p:txBody>
          <a:bodyPr wrap="square" rtlCol="0">
            <a:spAutoFit/>
          </a:bodyPr>
          <a:lstStyle/>
          <a:p>
            <a:r>
              <a:rPr lang="en-US" b="1" dirty="0" err="1" smtClean="0">
                <a:solidFill>
                  <a:srgbClr val="0000FF"/>
                </a:solidFill>
                <a:latin typeface="Courier New"/>
                <a:cs typeface="Courier New"/>
              </a:rPr>
              <a:t>Iacxde</a:t>
            </a:r>
            <a:endParaRPr lang="en-US" b="1" dirty="0">
              <a:solidFill>
                <a:srgbClr val="0000FF"/>
              </a:solidFill>
              <a:latin typeface="Courier New"/>
              <a:cs typeface="Courier New"/>
            </a:endParaRPr>
          </a:p>
        </p:txBody>
      </p:sp>
      <p:pic>
        <p:nvPicPr>
          <p:cNvPr id="12" name="Picture 11" descr="Console-4.00.png"/>
          <p:cNvPicPr>
            <a:picLocks noChangeAspect="1"/>
          </p:cNvPicPr>
          <p:nvPr/>
        </p:nvPicPr>
        <p:blipFill>
          <a:blip r:embed="rId3"/>
          <a:srcRect t="25000" r="59900"/>
          <a:stretch>
            <a:fillRect/>
          </a:stretch>
        </p:blipFill>
        <p:spPr>
          <a:xfrm>
            <a:off x="381000" y="3576565"/>
            <a:ext cx="3060688" cy="2743200"/>
          </a:xfrm>
          <a:prstGeom prst="rect">
            <a:avLst/>
          </a:prstGeom>
        </p:spPr>
      </p:pic>
      <p:pic>
        <p:nvPicPr>
          <p:cNvPr id="13" name="Picture 12" descr="Console-4.00.png"/>
          <p:cNvPicPr>
            <a:picLocks noChangeAspect="1"/>
          </p:cNvPicPr>
          <p:nvPr/>
        </p:nvPicPr>
        <p:blipFill>
          <a:blip r:embed="rId3"/>
          <a:srcRect l="71880" t="25000"/>
          <a:stretch>
            <a:fillRect/>
          </a:stretch>
        </p:blipFill>
        <p:spPr>
          <a:xfrm>
            <a:off x="2032005" y="3576565"/>
            <a:ext cx="2146300" cy="2743200"/>
          </a:xfrm>
          <a:prstGeom prst="rect">
            <a:avLst/>
          </a:prstGeom>
        </p:spPr>
      </p:pic>
      <p:sp>
        <p:nvSpPr>
          <p:cNvPr id="14" name="TextBox 13"/>
          <p:cNvSpPr txBox="1"/>
          <p:nvPr/>
        </p:nvSpPr>
        <p:spPr>
          <a:xfrm>
            <a:off x="436640" y="1648580"/>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15" name="TextBox 14"/>
          <p:cNvSpPr txBox="1"/>
          <p:nvPr/>
        </p:nvSpPr>
        <p:spPr>
          <a:xfrm>
            <a:off x="445104" y="1885645"/>
            <a:ext cx="1993296" cy="369332"/>
          </a:xfrm>
          <a:prstGeom prst="rect">
            <a:avLst/>
          </a:prstGeom>
          <a:noFill/>
        </p:spPr>
        <p:txBody>
          <a:bodyPr wrap="square" rtlCol="0">
            <a:spAutoFit/>
          </a:bodyPr>
          <a:lstStyle/>
          <a:p>
            <a:r>
              <a:rPr lang="en-US" b="1" smtClean="0">
                <a:solidFill>
                  <a:srgbClr val="000000"/>
                </a:solidFill>
                <a:latin typeface="Courier New"/>
                <a:cs typeface="Courier New"/>
              </a:rPr>
              <a:t>          </a:t>
            </a:r>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
        <p:nvSpPr>
          <p:cNvPr id="16" name="TextBox 15"/>
          <p:cNvSpPr txBox="1"/>
          <p:nvPr/>
        </p:nvSpPr>
        <p:spPr>
          <a:xfrm>
            <a:off x="425750" y="2109410"/>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17" name="TextBox 16"/>
          <p:cNvSpPr txBox="1"/>
          <p:nvPr/>
        </p:nvSpPr>
        <p:spPr>
          <a:xfrm>
            <a:off x="593875" y="2109410"/>
            <a:ext cx="1475620" cy="369332"/>
          </a:xfrm>
          <a:prstGeom prst="rect">
            <a:avLst/>
          </a:prstGeom>
          <a:noFill/>
        </p:spPr>
        <p:txBody>
          <a:bodyPr wrap="square" rtlCol="0">
            <a:spAutoFit/>
          </a:bodyPr>
          <a:lstStyle/>
          <a:p>
            <a:r>
              <a:rPr lang="en-US" b="1" dirty="0" smtClean="0">
                <a:solidFill>
                  <a:srgbClr val="0000FF"/>
                </a:solidFill>
                <a:latin typeface="Courier New"/>
                <a:cs typeface="Courier New"/>
              </a:rPr>
              <a:t>J</a:t>
            </a:r>
            <a:endParaRPr lang="en-US" b="1" dirty="0">
              <a:solidFill>
                <a:srgbClr val="0000FF"/>
              </a:solidFill>
              <a:latin typeface="Courier New"/>
              <a:cs typeface="Courier New"/>
            </a:endParaRPr>
          </a:p>
        </p:txBody>
      </p:sp>
      <p:sp>
        <p:nvSpPr>
          <p:cNvPr id="18" name="TextBox 17"/>
          <p:cNvSpPr txBox="1"/>
          <p:nvPr/>
        </p:nvSpPr>
        <p:spPr>
          <a:xfrm>
            <a:off x="433010" y="2358570"/>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19" name="TextBox 18"/>
          <p:cNvSpPr txBox="1"/>
          <p:nvPr/>
        </p:nvSpPr>
        <p:spPr>
          <a:xfrm>
            <a:off x="441474" y="2595635"/>
            <a:ext cx="1993296" cy="369332"/>
          </a:xfrm>
          <a:prstGeom prst="rect">
            <a:avLst/>
          </a:prstGeom>
          <a:noFill/>
        </p:spPr>
        <p:txBody>
          <a:bodyPr wrap="square" rtlCol="0">
            <a:spAutoFit/>
          </a:bodyPr>
          <a:lstStyle/>
          <a:p>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
        <p:nvSpPr>
          <p:cNvPr id="20" name="TextBox 19"/>
          <p:cNvSpPr txBox="1"/>
          <p:nvPr/>
        </p:nvSpPr>
        <p:spPr>
          <a:xfrm>
            <a:off x="433010" y="2806085"/>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21" name="TextBox 20"/>
          <p:cNvSpPr txBox="1"/>
          <p:nvPr/>
        </p:nvSpPr>
        <p:spPr>
          <a:xfrm>
            <a:off x="601135" y="2806085"/>
            <a:ext cx="1475620" cy="369332"/>
          </a:xfrm>
          <a:prstGeom prst="rect">
            <a:avLst/>
          </a:prstGeom>
          <a:noFill/>
        </p:spPr>
        <p:txBody>
          <a:bodyPr wrap="square" rtlCol="0">
            <a:spAutoFit/>
          </a:bodyPr>
          <a:lstStyle/>
          <a:p>
            <a:r>
              <a:rPr lang="en-US" b="1" dirty="0">
                <a:solidFill>
                  <a:srgbClr val="0000FF"/>
                </a:solidFill>
                <a:latin typeface="Courier New"/>
                <a:cs typeface="Courier New"/>
              </a:rPr>
              <a:t>F</a:t>
            </a:r>
          </a:p>
        </p:txBody>
      </p:sp>
      <p:sp>
        <p:nvSpPr>
          <p:cNvPr id="22" name="TextBox 21"/>
          <p:cNvSpPr txBox="1"/>
          <p:nvPr/>
        </p:nvSpPr>
        <p:spPr>
          <a:xfrm>
            <a:off x="440270" y="3055245"/>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23" name="TextBox 22"/>
          <p:cNvSpPr txBox="1"/>
          <p:nvPr/>
        </p:nvSpPr>
        <p:spPr>
          <a:xfrm>
            <a:off x="448734" y="3292310"/>
            <a:ext cx="1993296" cy="369332"/>
          </a:xfrm>
          <a:prstGeom prst="rect">
            <a:avLst/>
          </a:prstGeom>
          <a:noFill/>
        </p:spPr>
        <p:txBody>
          <a:bodyPr wrap="square" rtlCol="0">
            <a:spAutoFit/>
          </a:bodyPr>
          <a:lstStyle/>
          <a:p>
            <a:r>
              <a:rPr lang="en-US" b="1" dirty="0" smtClean="0">
                <a:solidFill>
                  <a:srgbClr val="000000"/>
                </a:solidFill>
                <a:latin typeface="Courier New"/>
                <a:cs typeface="Courier New"/>
              </a:rPr>
              <a:t>  ^</a:t>
            </a:r>
            <a:endParaRPr lang="en-US" b="1" dirty="0">
              <a:solidFill>
                <a:srgbClr val="000000"/>
              </a:solidFill>
              <a:latin typeface="Courier New"/>
              <a:cs typeface="Courier New"/>
            </a:endParaRPr>
          </a:p>
        </p:txBody>
      </p:sp>
      <p:sp>
        <p:nvSpPr>
          <p:cNvPr id="24" name="TextBox 23"/>
          <p:cNvSpPr txBox="1"/>
          <p:nvPr/>
        </p:nvSpPr>
        <p:spPr>
          <a:xfrm>
            <a:off x="440270" y="3514855"/>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25" name="TextBox 24"/>
          <p:cNvSpPr txBox="1"/>
          <p:nvPr/>
        </p:nvSpPr>
        <p:spPr>
          <a:xfrm>
            <a:off x="608395" y="3514855"/>
            <a:ext cx="1475620" cy="369332"/>
          </a:xfrm>
          <a:prstGeom prst="rect">
            <a:avLst/>
          </a:prstGeom>
          <a:noFill/>
        </p:spPr>
        <p:txBody>
          <a:bodyPr wrap="square" rtlCol="0">
            <a:spAutoFit/>
          </a:bodyPr>
          <a:lstStyle/>
          <a:p>
            <a:r>
              <a:rPr lang="en-US" b="1" dirty="0" err="1" smtClean="0">
                <a:solidFill>
                  <a:srgbClr val="0000FF"/>
                </a:solidFill>
                <a:latin typeface="Courier New"/>
                <a:cs typeface="Courier New"/>
              </a:rPr>
              <a:t>Ib</a:t>
            </a:r>
            <a:endParaRPr lang="en-US" b="1" dirty="0">
              <a:solidFill>
                <a:srgbClr val="0000FF"/>
              </a:solidFill>
              <a:latin typeface="Courier New"/>
              <a:cs typeface="Courier New"/>
            </a:endParaRPr>
          </a:p>
        </p:txBody>
      </p:sp>
      <p:sp>
        <p:nvSpPr>
          <p:cNvPr id="26" name="TextBox 25"/>
          <p:cNvSpPr txBox="1"/>
          <p:nvPr/>
        </p:nvSpPr>
        <p:spPr>
          <a:xfrm>
            <a:off x="447530" y="3764015"/>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b</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27" name="TextBox 26"/>
          <p:cNvSpPr txBox="1"/>
          <p:nvPr/>
        </p:nvSpPr>
        <p:spPr>
          <a:xfrm>
            <a:off x="455994" y="4001080"/>
            <a:ext cx="1993296" cy="369332"/>
          </a:xfrm>
          <a:prstGeom prst="rect">
            <a:avLst/>
          </a:prstGeom>
          <a:noFill/>
        </p:spPr>
        <p:txBody>
          <a:bodyPr wrap="square" rtlCol="0">
            <a:spAutoFit/>
          </a:bodyPr>
          <a:lstStyle/>
          <a:p>
            <a:r>
              <a:rPr lang="en-US" b="1" smtClean="0">
                <a:solidFill>
                  <a:srgbClr val="000000"/>
                </a:solidFill>
                <a:latin typeface="Courier New"/>
                <a:cs typeface="Courier New"/>
              </a:rPr>
              <a:t>    ^</a:t>
            </a:r>
            <a:endParaRPr lang="en-US" b="1" dirty="0">
              <a:solidFill>
                <a:srgbClr val="000000"/>
              </a:solidFill>
              <a:latin typeface="Courier New"/>
              <a:cs typeface="Courier New"/>
            </a:endParaRPr>
          </a:p>
        </p:txBody>
      </p:sp>
      <p:sp>
        <p:nvSpPr>
          <p:cNvPr id="28" name="TextBox 27"/>
          <p:cNvSpPr txBox="1"/>
          <p:nvPr/>
        </p:nvSpPr>
        <p:spPr>
          <a:xfrm>
            <a:off x="447530" y="4235720"/>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29" name="TextBox 28"/>
          <p:cNvSpPr txBox="1"/>
          <p:nvPr/>
        </p:nvSpPr>
        <p:spPr>
          <a:xfrm>
            <a:off x="615655" y="4235720"/>
            <a:ext cx="1475620" cy="369332"/>
          </a:xfrm>
          <a:prstGeom prst="rect">
            <a:avLst/>
          </a:prstGeom>
          <a:noFill/>
        </p:spPr>
        <p:txBody>
          <a:bodyPr wrap="square" rtlCol="0">
            <a:spAutoFit/>
          </a:bodyPr>
          <a:lstStyle/>
          <a:p>
            <a:r>
              <a:rPr lang="en-US" b="1" dirty="0" smtClean="0">
                <a:solidFill>
                  <a:srgbClr val="0000FF"/>
                </a:solidFill>
                <a:latin typeface="Courier New"/>
                <a:cs typeface="Courier New"/>
              </a:rPr>
              <a:t>F</a:t>
            </a:r>
            <a:endParaRPr lang="en-US" b="1" dirty="0">
              <a:solidFill>
                <a:srgbClr val="0000FF"/>
              </a:solidFill>
              <a:latin typeface="Courier New"/>
              <a:cs typeface="Courier New"/>
            </a:endParaRPr>
          </a:p>
        </p:txBody>
      </p:sp>
      <p:sp>
        <p:nvSpPr>
          <p:cNvPr id="30" name="TextBox 29"/>
          <p:cNvSpPr txBox="1"/>
          <p:nvPr/>
        </p:nvSpPr>
        <p:spPr>
          <a:xfrm>
            <a:off x="454790" y="4484880"/>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b</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31" name="TextBox 30"/>
          <p:cNvSpPr txBox="1"/>
          <p:nvPr/>
        </p:nvSpPr>
        <p:spPr>
          <a:xfrm>
            <a:off x="463254" y="4721945"/>
            <a:ext cx="1993296" cy="369332"/>
          </a:xfrm>
          <a:prstGeom prst="rect">
            <a:avLst/>
          </a:prstGeom>
          <a:noFill/>
        </p:spPr>
        <p:txBody>
          <a:bodyPr wrap="square" rtlCol="0">
            <a:spAutoFit/>
          </a:bodyPr>
          <a:lstStyle/>
          <a:p>
            <a:r>
              <a:rPr lang="en-US" b="1" smtClean="0">
                <a:solidFill>
                  <a:srgbClr val="000000"/>
                </a:solidFill>
                <a:latin typeface="Courier New"/>
                <a:cs typeface="Courier New"/>
              </a:rPr>
              <a:t>      </a:t>
            </a:r>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
        <p:nvSpPr>
          <p:cNvPr id="32" name="TextBox 31"/>
          <p:cNvSpPr txBox="1"/>
          <p:nvPr/>
        </p:nvSpPr>
        <p:spPr>
          <a:xfrm>
            <a:off x="454790" y="4956585"/>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sp>
        <p:nvSpPr>
          <p:cNvPr id="33" name="TextBox 32"/>
          <p:cNvSpPr txBox="1"/>
          <p:nvPr/>
        </p:nvSpPr>
        <p:spPr>
          <a:xfrm>
            <a:off x="622915" y="4956585"/>
            <a:ext cx="1475620" cy="369332"/>
          </a:xfrm>
          <a:prstGeom prst="rect">
            <a:avLst/>
          </a:prstGeom>
          <a:noFill/>
        </p:spPr>
        <p:txBody>
          <a:bodyPr wrap="square" rtlCol="0">
            <a:spAutoFit/>
          </a:bodyPr>
          <a:lstStyle/>
          <a:p>
            <a:r>
              <a:rPr lang="en-US" b="1" dirty="0" smtClean="0">
                <a:solidFill>
                  <a:srgbClr val="0000FF"/>
                </a:solidFill>
                <a:latin typeface="Courier New"/>
                <a:cs typeface="Courier New"/>
              </a:rPr>
              <a:t>D</a:t>
            </a:r>
            <a:endParaRPr lang="en-US" b="1" dirty="0">
              <a:solidFill>
                <a:srgbClr val="0000FF"/>
              </a:solidFill>
              <a:latin typeface="Courier New"/>
              <a:cs typeface="Courier New"/>
            </a:endParaRPr>
          </a:p>
        </p:txBody>
      </p:sp>
      <p:sp>
        <p:nvSpPr>
          <p:cNvPr id="34" name="TextBox 33"/>
          <p:cNvSpPr txBox="1"/>
          <p:nvPr/>
        </p:nvSpPr>
        <p:spPr>
          <a:xfrm>
            <a:off x="462050" y="5205745"/>
            <a:ext cx="2001760" cy="369332"/>
          </a:xfrm>
          <a:prstGeom prst="rect">
            <a:avLst/>
          </a:prstGeom>
          <a:noFill/>
        </p:spPr>
        <p:txBody>
          <a:bodyPr wrap="square" rtlCol="0">
            <a:spAutoFit/>
          </a:bodyPr>
          <a:lstStyle/>
          <a:p>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b</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35" name="TextBox 34"/>
          <p:cNvSpPr txBox="1"/>
          <p:nvPr/>
        </p:nvSpPr>
        <p:spPr>
          <a:xfrm>
            <a:off x="470514" y="5442810"/>
            <a:ext cx="1993296" cy="369332"/>
          </a:xfrm>
          <a:prstGeom prst="rect">
            <a:avLst/>
          </a:prstGeom>
          <a:noFill/>
        </p:spPr>
        <p:txBody>
          <a:bodyPr wrap="square" rtlCol="0">
            <a:spAutoFit/>
          </a:bodyPr>
          <a:lstStyle/>
          <a:p>
            <a:r>
              <a:rPr lang="en-US" b="1" smtClean="0">
                <a:solidFill>
                  <a:srgbClr val="000000"/>
                </a:solidFill>
                <a:latin typeface="Courier New"/>
                <a:cs typeface="Courier New"/>
              </a:rPr>
              <a:t>      </a:t>
            </a:r>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
        <p:nvSpPr>
          <p:cNvPr id="36" name="TextBox 35"/>
          <p:cNvSpPr txBox="1"/>
          <p:nvPr/>
        </p:nvSpPr>
        <p:spPr>
          <a:xfrm>
            <a:off x="462050" y="5689545"/>
            <a:ext cx="457200" cy="369332"/>
          </a:xfrm>
          <a:prstGeom prst="rect">
            <a:avLst/>
          </a:prstGeom>
          <a:noFill/>
        </p:spPr>
        <p:txBody>
          <a:bodyPr wrap="square" rtlCol="0">
            <a:spAutoFit/>
          </a:bodyPr>
          <a:lstStyle/>
          <a:p>
            <a:r>
              <a:rPr lang="en-US" b="1" dirty="0" smtClean="0">
                <a:latin typeface="Courier New"/>
                <a:cs typeface="Courier New"/>
              </a:rPr>
              <a:t>*</a:t>
            </a:r>
            <a:endParaRPr lang="en-US" b="1" dirty="0">
              <a:latin typeface="Courier New"/>
              <a:cs typeface="Courier New"/>
            </a:endParaRPr>
          </a:p>
        </p:txBody>
      </p:sp>
      <p:cxnSp>
        <p:nvCxnSpPr>
          <p:cNvPr id="39" name="Straight Connector 38"/>
          <p:cNvCxnSpPr/>
          <p:nvPr/>
        </p:nvCxnSpPr>
        <p:spPr bwMode="auto">
          <a:xfrm>
            <a:off x="4953000" y="6019800"/>
            <a:ext cx="9144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40" name="TextBox 39"/>
          <p:cNvSpPr txBox="1"/>
          <p:nvPr/>
        </p:nvSpPr>
        <p:spPr>
          <a:xfrm>
            <a:off x="4953000" y="5966585"/>
            <a:ext cx="914400" cy="338554"/>
          </a:xfrm>
          <a:prstGeom prst="rect">
            <a:avLst/>
          </a:prstGeom>
          <a:noFill/>
        </p:spPr>
        <p:txBody>
          <a:bodyPr wrap="square" rtlCol="0">
            <a:spAutoFit/>
          </a:bodyPr>
          <a:lstStyle/>
          <a:p>
            <a:pPr algn="ctr"/>
            <a:r>
              <a:rPr lang="en-US" sz="1600" dirty="0" smtClean="0">
                <a:latin typeface="Courier New"/>
                <a:cs typeface="Courier New"/>
              </a:rPr>
              <a:t>before</a:t>
            </a:r>
            <a:endParaRPr lang="en-US" sz="1600" dirty="0">
              <a:latin typeface="Courier New"/>
              <a:cs typeface="Courier New"/>
            </a:endParaRPr>
          </a:p>
        </p:txBody>
      </p:sp>
      <p:cxnSp>
        <p:nvCxnSpPr>
          <p:cNvPr id="41" name="Straight Connector 40"/>
          <p:cNvCxnSpPr/>
          <p:nvPr/>
        </p:nvCxnSpPr>
        <p:spPr bwMode="auto">
          <a:xfrm>
            <a:off x="6845905" y="6021005"/>
            <a:ext cx="9144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42" name="TextBox 41"/>
          <p:cNvSpPr txBox="1"/>
          <p:nvPr/>
        </p:nvSpPr>
        <p:spPr>
          <a:xfrm>
            <a:off x="6845905" y="5967790"/>
            <a:ext cx="914400" cy="338554"/>
          </a:xfrm>
          <a:prstGeom prst="rect">
            <a:avLst/>
          </a:prstGeom>
          <a:noFill/>
        </p:spPr>
        <p:txBody>
          <a:bodyPr wrap="square" rtlCol="0">
            <a:spAutoFit/>
          </a:bodyPr>
          <a:lstStyle/>
          <a:p>
            <a:pPr algn="ctr"/>
            <a:r>
              <a:rPr lang="en-US" sz="1600" dirty="0" smtClean="0">
                <a:latin typeface="Courier New"/>
                <a:cs typeface="Courier New"/>
              </a:rPr>
              <a:t>after</a:t>
            </a:r>
            <a:endParaRPr lang="en-US" sz="1600" dirty="0">
              <a:latin typeface="Courier New"/>
              <a:cs typeface="Courier New"/>
            </a:endParaRPr>
          </a:p>
        </p:txBody>
      </p:sp>
      <p:sp>
        <p:nvSpPr>
          <p:cNvPr id="43" name="Text Box 3"/>
          <p:cNvSpPr txBox="1">
            <a:spLocks noChangeArrowheads="1"/>
          </p:cNvSpPr>
          <p:nvPr/>
        </p:nvSpPr>
        <p:spPr bwMode="auto">
          <a:xfrm>
            <a:off x="5151437" y="5368925"/>
            <a:ext cx="449263" cy="650875"/>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a</a:t>
            </a:r>
          </a:p>
        </p:txBody>
      </p:sp>
      <p:sp>
        <p:nvSpPr>
          <p:cNvPr id="44" name="Text Box 4"/>
          <p:cNvSpPr txBox="1">
            <a:spLocks noChangeArrowheads="1"/>
          </p:cNvSpPr>
          <p:nvPr/>
        </p:nvSpPr>
        <p:spPr bwMode="auto">
          <a:xfrm>
            <a:off x="5151437" y="4860925"/>
            <a:ext cx="423863" cy="650875"/>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c</a:t>
            </a:r>
          </a:p>
        </p:txBody>
      </p:sp>
      <p:sp>
        <p:nvSpPr>
          <p:cNvPr id="45" name="Text Box 5"/>
          <p:cNvSpPr txBox="1">
            <a:spLocks noChangeArrowheads="1"/>
          </p:cNvSpPr>
          <p:nvPr/>
        </p:nvSpPr>
        <p:spPr bwMode="auto">
          <a:xfrm>
            <a:off x="5151437" y="4352925"/>
            <a:ext cx="449263" cy="650875"/>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x</a:t>
            </a:r>
          </a:p>
        </p:txBody>
      </p:sp>
      <p:sp>
        <p:nvSpPr>
          <p:cNvPr id="46" name="Text Box 6"/>
          <p:cNvSpPr txBox="1">
            <a:spLocks noChangeArrowheads="1"/>
          </p:cNvSpPr>
          <p:nvPr/>
        </p:nvSpPr>
        <p:spPr bwMode="auto">
          <a:xfrm>
            <a:off x="5151437" y="3844925"/>
            <a:ext cx="487363" cy="650875"/>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d</a:t>
            </a:r>
          </a:p>
        </p:txBody>
      </p:sp>
      <p:sp>
        <p:nvSpPr>
          <p:cNvPr id="47" name="Text Box 7"/>
          <p:cNvSpPr txBox="1">
            <a:spLocks noChangeArrowheads="1"/>
          </p:cNvSpPr>
          <p:nvPr/>
        </p:nvSpPr>
        <p:spPr bwMode="auto">
          <a:xfrm>
            <a:off x="5151437" y="3336925"/>
            <a:ext cx="449263" cy="650875"/>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e</a:t>
            </a:r>
          </a:p>
        </p:txBody>
      </p:sp>
      <p:sp>
        <p:nvSpPr>
          <p:cNvPr id="48" name="Text Box 8"/>
          <p:cNvSpPr txBox="1">
            <a:spLocks noChangeArrowheads="1"/>
          </p:cNvSpPr>
          <p:nvPr/>
        </p:nvSpPr>
        <p:spPr bwMode="auto">
          <a:xfrm>
            <a:off x="5151437" y="4860925"/>
            <a:ext cx="487363" cy="650875"/>
          </a:xfrm>
          <a:prstGeom prst="rect">
            <a:avLst/>
          </a:prstGeom>
          <a:noFill/>
          <a:ln w="9525">
            <a:noFill/>
            <a:miter lim="800000"/>
            <a:headEnd/>
            <a:tailEnd/>
          </a:ln>
          <a:effectLst/>
        </p:spPr>
        <p:txBody>
          <a:bodyPr>
            <a:prstTxWarp prst="textNoShape">
              <a:avLst/>
            </a:prstTxWarp>
          </a:bodyPr>
          <a:lstStyle/>
          <a:p>
            <a:pPr algn="ctr" eaLnBrk="1" hangingPunct="1"/>
            <a:r>
              <a:rPr lang="en-US" sz="3600" b="1">
                <a:latin typeface="Helvetica Neue"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64" presetClass="path" presetSubtype="0" fill="hold" nodeType="clickEffect">
                                  <p:stCondLst>
                                    <p:cond delay="0"/>
                                  </p:stCondLst>
                                  <p:childTnLst>
                                    <p:animMotion origin="layout" path="M 0.000 0.000 L 0.000 -0.111 " pathEditMode="relative" rAng="0" ptsTypes="AA">
                                      <p:cBhvr>
                                        <p:cTn id="37" dur="200" fill="hold"/>
                                        <p:tgtEl>
                                          <p:spTgt spid="47"/>
                                        </p:tgtEl>
                                        <p:attrNameLst>
                                          <p:attrName>ppt_x</p:attrName>
                                          <p:attrName>ppt_y</p:attrName>
                                        </p:attrNameLst>
                                      </p:cBhvr>
                                      <p:rCtr x="0" y="-111"/>
                                    </p:animMotion>
                                  </p:childTnLst>
                                </p:cTn>
                              </p:par>
                            </p:childTnLst>
                          </p:cTn>
                        </p:par>
                        <p:par>
                          <p:cTn id="38" fill="hold">
                            <p:stCondLst>
                              <p:cond delay="200"/>
                            </p:stCondLst>
                            <p:childTnLst>
                              <p:par>
                                <p:cTn id="39" presetID="63" presetClass="path" presetSubtype="0" fill="hold" nodeType="afterEffect">
                                  <p:stCondLst>
                                    <p:cond delay="0"/>
                                  </p:stCondLst>
                                  <p:childTnLst>
                                    <p:animMotion origin="layout" path="M 0.000 -0.111 C 0.0 -0.3 0.208 -0.3 0.208 -0.111 " pathEditMode="relative" rAng="0" ptsTypes="AA">
                                      <p:cBhvr>
                                        <p:cTn id="40" dur="785" fill="hold"/>
                                        <p:tgtEl>
                                          <p:spTgt spid="47"/>
                                        </p:tgtEl>
                                        <p:attrNameLst>
                                          <p:attrName>ppt_x</p:attrName>
                                          <p:attrName>ppt_y</p:attrName>
                                        </p:attrNameLst>
                                      </p:cBhvr>
                                      <p:rCtr x="208" y="0"/>
                                    </p:animMotion>
                                  </p:childTnLst>
                                </p:cTn>
                              </p:par>
                            </p:childTnLst>
                          </p:cTn>
                        </p:par>
                        <p:par>
                          <p:cTn id="41" fill="hold">
                            <p:stCondLst>
                              <p:cond delay="985"/>
                            </p:stCondLst>
                            <p:childTnLst>
                              <p:par>
                                <p:cTn id="42" presetID="42" presetClass="path" presetSubtype="0" fill="hold" nodeType="afterEffect">
                                  <p:stCondLst>
                                    <p:cond delay="0"/>
                                  </p:stCondLst>
                                  <p:childTnLst>
                                    <p:animMotion origin="layout" path="M 0.208 -0.111 L 0.208 0.296 " pathEditMode="relative" rAng="0" ptsTypes="AA">
                                      <p:cBhvr>
                                        <p:cTn id="43" dur="733" fill="hold"/>
                                        <p:tgtEl>
                                          <p:spTgt spid="47"/>
                                        </p:tgtEl>
                                        <p:attrNameLst>
                                          <p:attrName>ppt_x</p:attrName>
                                          <p:attrName>ppt_y</p:attrName>
                                        </p:attrNameLst>
                                      </p:cBhvr>
                                      <p:rCtr x="0" y="407"/>
                                    </p:animMotion>
                                  </p:childTnLst>
                                </p:cTn>
                              </p:par>
                            </p:childTnLst>
                          </p:cTn>
                        </p:par>
                        <p:par>
                          <p:cTn id="44" fill="hold">
                            <p:stCondLst>
                              <p:cond delay="1718"/>
                            </p:stCondLst>
                            <p:childTnLst>
                              <p:par>
                                <p:cTn id="45" presetID="64" presetClass="path" presetSubtype="0" fill="hold" nodeType="afterEffect">
                                  <p:stCondLst>
                                    <p:cond delay="0"/>
                                  </p:stCondLst>
                                  <p:childTnLst>
                                    <p:animMotion origin="layout" path="M 0.000 0.000 L 0.000 -0.185 " pathEditMode="relative" rAng="0" ptsTypes="AA">
                                      <p:cBhvr>
                                        <p:cTn id="46" dur="333" fill="hold"/>
                                        <p:tgtEl>
                                          <p:spTgt spid="46"/>
                                        </p:tgtEl>
                                        <p:attrNameLst>
                                          <p:attrName>ppt_x</p:attrName>
                                          <p:attrName>ppt_y</p:attrName>
                                        </p:attrNameLst>
                                      </p:cBhvr>
                                      <p:rCtr x="0" y="-185"/>
                                    </p:animMotion>
                                  </p:childTnLst>
                                </p:cTn>
                              </p:par>
                            </p:childTnLst>
                          </p:cTn>
                        </p:par>
                        <p:par>
                          <p:cTn id="47" fill="hold">
                            <p:stCondLst>
                              <p:cond delay="2051"/>
                            </p:stCondLst>
                            <p:childTnLst>
                              <p:par>
                                <p:cTn id="48" presetID="63" presetClass="path" presetSubtype="0" fill="hold" nodeType="afterEffect">
                                  <p:stCondLst>
                                    <p:cond delay="0"/>
                                  </p:stCondLst>
                                  <p:childTnLst>
                                    <p:animMotion origin="layout" path="M 0.000 -0.185 C 0.0 -0.374 0.208 -0.374 0.208 -0.185 " pathEditMode="relative" rAng="0" ptsTypes="AA">
                                      <p:cBhvr>
                                        <p:cTn id="49" dur="785" fill="hold"/>
                                        <p:tgtEl>
                                          <p:spTgt spid="46"/>
                                        </p:tgtEl>
                                        <p:attrNameLst>
                                          <p:attrName>ppt_x</p:attrName>
                                          <p:attrName>ppt_y</p:attrName>
                                        </p:attrNameLst>
                                      </p:cBhvr>
                                      <p:rCtr x="208" y="0"/>
                                    </p:animMotion>
                                  </p:childTnLst>
                                </p:cTn>
                              </p:par>
                            </p:childTnLst>
                          </p:cTn>
                        </p:par>
                        <p:par>
                          <p:cTn id="50" fill="hold">
                            <p:stCondLst>
                              <p:cond delay="2836"/>
                            </p:stCondLst>
                            <p:childTnLst>
                              <p:par>
                                <p:cTn id="51" presetID="42" presetClass="path" presetSubtype="0" fill="hold" nodeType="afterEffect">
                                  <p:stCondLst>
                                    <p:cond delay="0"/>
                                  </p:stCondLst>
                                  <p:childTnLst>
                                    <p:animMotion origin="layout" path="M 0.208 -0.185 L 0.208 0.148 " pathEditMode="relative" rAng="0" ptsTypes="AA">
                                      <p:cBhvr>
                                        <p:cTn id="52" dur="600" fill="hold"/>
                                        <p:tgtEl>
                                          <p:spTgt spid="46"/>
                                        </p:tgtEl>
                                        <p:attrNameLst>
                                          <p:attrName>ppt_x</p:attrName>
                                          <p:attrName>ppt_y</p:attrName>
                                        </p:attrNameLst>
                                      </p:cBhvr>
                                      <p:rCtr x="0" y="333"/>
                                    </p:animMotion>
                                  </p:childTnLst>
                                </p:cTn>
                              </p:par>
                            </p:childTnLst>
                          </p:cTn>
                        </p:par>
                        <p:par>
                          <p:cTn id="53" fill="hold">
                            <p:stCondLst>
                              <p:cond delay="3436"/>
                            </p:stCondLst>
                            <p:childTnLst>
                              <p:par>
                                <p:cTn id="54" presetID="64" presetClass="path" presetSubtype="0" fill="hold" nodeType="afterEffect">
                                  <p:stCondLst>
                                    <p:cond delay="0"/>
                                  </p:stCondLst>
                                  <p:childTnLst>
                                    <p:animMotion origin="layout" path="M 0.000 0.000 L 0.000 -0.259 " pathEditMode="relative" rAng="0" ptsTypes="AA">
                                      <p:cBhvr>
                                        <p:cTn id="55" dur="466" fill="hold"/>
                                        <p:tgtEl>
                                          <p:spTgt spid="45"/>
                                        </p:tgtEl>
                                        <p:attrNameLst>
                                          <p:attrName>ppt_x</p:attrName>
                                          <p:attrName>ppt_y</p:attrName>
                                        </p:attrNameLst>
                                      </p:cBhvr>
                                      <p:rCtr x="0" y="-259"/>
                                    </p:animMotion>
                                  </p:childTnLst>
                                </p:cTn>
                              </p:par>
                            </p:childTnLst>
                          </p:cTn>
                        </p:par>
                        <p:par>
                          <p:cTn id="56" fill="hold">
                            <p:stCondLst>
                              <p:cond delay="3902"/>
                            </p:stCondLst>
                            <p:childTnLst>
                              <p:par>
                                <p:cTn id="57" presetID="63" presetClass="path" presetSubtype="0" fill="hold" nodeType="afterEffect">
                                  <p:stCondLst>
                                    <p:cond delay="0"/>
                                  </p:stCondLst>
                                  <p:childTnLst>
                                    <p:animMotion origin="layout" path="M 0.000 -0.259 C 0.0 -0.448 0.208 -0.448 0.208 -0.259 " pathEditMode="relative" rAng="0" ptsTypes="AA">
                                      <p:cBhvr>
                                        <p:cTn id="58" dur="785" fill="hold"/>
                                        <p:tgtEl>
                                          <p:spTgt spid="45"/>
                                        </p:tgtEl>
                                        <p:attrNameLst>
                                          <p:attrName>ppt_x</p:attrName>
                                          <p:attrName>ppt_y</p:attrName>
                                        </p:attrNameLst>
                                      </p:cBhvr>
                                      <p:rCtr x="208" y="0"/>
                                    </p:animMotion>
                                  </p:childTnLst>
                                </p:cTn>
                              </p:par>
                            </p:childTnLst>
                          </p:cTn>
                        </p:par>
                        <p:par>
                          <p:cTn id="59" fill="hold">
                            <p:stCondLst>
                              <p:cond delay="4687"/>
                            </p:stCondLst>
                            <p:childTnLst>
                              <p:par>
                                <p:cTn id="60" presetID="42" presetClass="path" presetSubtype="0" fill="hold" nodeType="afterEffect">
                                  <p:stCondLst>
                                    <p:cond delay="0"/>
                                  </p:stCondLst>
                                  <p:childTnLst>
                                    <p:animMotion origin="layout" path="M 0.208 -0.259 L 0.208 0.000 " pathEditMode="relative" rAng="0" ptsTypes="AA">
                                      <p:cBhvr>
                                        <p:cTn id="61" dur="466" fill="hold"/>
                                        <p:tgtEl>
                                          <p:spTgt spid="45"/>
                                        </p:tgtEl>
                                        <p:attrNameLst>
                                          <p:attrName>ppt_x</p:attrName>
                                          <p:attrName>ppt_y</p:attrName>
                                        </p:attrNameLst>
                                      </p:cBhvr>
                                      <p:rCtr x="0" y="259"/>
                                    </p:animMotion>
                                  </p:childTnLst>
                                </p:cTn>
                              </p:par>
                            </p:childTnLst>
                          </p:cTn>
                        </p:par>
                        <p:par>
                          <p:cTn id="62" fill="hold">
                            <p:stCondLst>
                              <p:cond delay="5153"/>
                            </p:stCondLst>
                            <p:childTnLst>
                              <p:par>
                                <p:cTn id="63" presetID="64" presetClass="path" presetSubtype="0" fill="hold" nodeType="afterEffect">
                                  <p:stCondLst>
                                    <p:cond delay="0"/>
                                  </p:stCondLst>
                                  <p:childTnLst>
                                    <p:animMotion origin="layout" path="M 0.000 0.000 L 0.000 -0.333 " pathEditMode="relative" rAng="0" ptsTypes="AA">
                                      <p:cBhvr>
                                        <p:cTn id="64" dur="600" fill="hold"/>
                                        <p:tgtEl>
                                          <p:spTgt spid="44"/>
                                        </p:tgtEl>
                                        <p:attrNameLst>
                                          <p:attrName>ppt_x</p:attrName>
                                          <p:attrName>ppt_y</p:attrName>
                                        </p:attrNameLst>
                                      </p:cBhvr>
                                      <p:rCtr x="0" y="-333"/>
                                    </p:animMotion>
                                  </p:childTnLst>
                                </p:cTn>
                              </p:par>
                            </p:childTnLst>
                          </p:cTn>
                        </p:par>
                        <p:par>
                          <p:cTn id="65" fill="hold">
                            <p:stCondLst>
                              <p:cond delay="5753"/>
                            </p:stCondLst>
                            <p:childTnLst>
                              <p:par>
                                <p:cTn id="66" presetID="63" presetClass="path" presetSubtype="0" fill="hold" nodeType="afterEffect">
                                  <p:stCondLst>
                                    <p:cond delay="0"/>
                                  </p:stCondLst>
                                  <p:childTnLst>
                                    <p:animMotion origin="layout" path="M 0.000 -0.333 C 0.0 -0.522 0.208 -0.522 0.208 -0.333 " pathEditMode="relative" rAng="0" ptsTypes="AA">
                                      <p:cBhvr>
                                        <p:cTn id="67" dur="785" fill="hold"/>
                                        <p:tgtEl>
                                          <p:spTgt spid="44"/>
                                        </p:tgtEl>
                                        <p:attrNameLst>
                                          <p:attrName>ppt_x</p:attrName>
                                          <p:attrName>ppt_y</p:attrName>
                                        </p:attrNameLst>
                                      </p:cBhvr>
                                      <p:rCtr x="208" y="0"/>
                                    </p:animMotion>
                                  </p:childTnLst>
                                </p:cTn>
                              </p:par>
                            </p:childTnLst>
                          </p:cTn>
                        </p:par>
                        <p:par>
                          <p:cTn id="68" fill="hold">
                            <p:stCondLst>
                              <p:cond delay="6538"/>
                            </p:stCondLst>
                            <p:childTnLst>
                              <p:par>
                                <p:cTn id="69" presetID="42" presetClass="path" presetSubtype="0" fill="hold" nodeType="afterEffect">
                                  <p:stCondLst>
                                    <p:cond delay="0"/>
                                  </p:stCondLst>
                                  <p:childTnLst>
                                    <p:animMotion origin="layout" path="M 0.208 -0.333 L 0.208 -0.148 " pathEditMode="relative" rAng="0" ptsTypes="AA">
                                      <p:cBhvr>
                                        <p:cTn id="70" dur="333" fill="hold"/>
                                        <p:tgtEl>
                                          <p:spTgt spid="44"/>
                                        </p:tgtEl>
                                        <p:attrNameLst>
                                          <p:attrName>ppt_x</p:attrName>
                                          <p:attrName>ppt_y</p:attrName>
                                        </p:attrNameLst>
                                      </p:cBhvr>
                                      <p:rCtr x="0" y="185"/>
                                    </p:animMotion>
                                  </p:childTnLst>
                                </p:cTn>
                              </p:par>
                            </p:childTnLst>
                          </p:cTn>
                        </p:par>
                        <p:par>
                          <p:cTn id="71" fill="hold">
                            <p:stCondLst>
                              <p:cond delay="6871"/>
                            </p:stCondLst>
                            <p:childTnLst>
                              <p:par>
                                <p:cTn id="72" presetID="64" presetClass="path" presetSubtype="0" fill="hold" nodeType="afterEffect">
                                  <p:stCondLst>
                                    <p:cond delay="0"/>
                                  </p:stCondLst>
                                  <p:childTnLst>
                                    <p:animMotion origin="layout" path="M 0.000 0.000 L 0.000 -0.407 " pathEditMode="relative" rAng="0" ptsTypes="AA">
                                      <p:cBhvr>
                                        <p:cTn id="73" dur="733" fill="hold"/>
                                        <p:tgtEl>
                                          <p:spTgt spid="43"/>
                                        </p:tgtEl>
                                        <p:attrNameLst>
                                          <p:attrName>ppt_x</p:attrName>
                                          <p:attrName>ppt_y</p:attrName>
                                        </p:attrNameLst>
                                      </p:cBhvr>
                                      <p:rCtr x="0" y="-407"/>
                                    </p:animMotion>
                                  </p:childTnLst>
                                </p:cTn>
                              </p:par>
                            </p:childTnLst>
                          </p:cTn>
                        </p:par>
                        <p:par>
                          <p:cTn id="74" fill="hold">
                            <p:stCondLst>
                              <p:cond delay="7604"/>
                            </p:stCondLst>
                            <p:childTnLst>
                              <p:par>
                                <p:cTn id="75" presetID="63" presetClass="path" presetSubtype="0" fill="hold" nodeType="afterEffect">
                                  <p:stCondLst>
                                    <p:cond delay="0"/>
                                  </p:stCondLst>
                                  <p:childTnLst>
                                    <p:animMotion origin="layout" path="M 0.000 -0.407 C 0.0 -0.596 0.208 -0.596 0.208 -0.407 " pathEditMode="relative" rAng="0" ptsTypes="AA">
                                      <p:cBhvr>
                                        <p:cTn id="76" dur="785" fill="hold"/>
                                        <p:tgtEl>
                                          <p:spTgt spid="43"/>
                                        </p:tgtEl>
                                        <p:attrNameLst>
                                          <p:attrName>ppt_x</p:attrName>
                                          <p:attrName>ppt_y</p:attrName>
                                        </p:attrNameLst>
                                      </p:cBhvr>
                                      <p:rCtr x="208" y="0"/>
                                    </p:animMotion>
                                  </p:childTnLst>
                                </p:cTn>
                              </p:par>
                            </p:childTnLst>
                          </p:cTn>
                        </p:par>
                        <p:par>
                          <p:cTn id="77" fill="hold">
                            <p:stCondLst>
                              <p:cond delay="8389"/>
                            </p:stCondLst>
                            <p:childTnLst>
                              <p:par>
                                <p:cTn id="78" presetID="42" presetClass="path" presetSubtype="0" fill="hold" nodeType="afterEffect">
                                  <p:stCondLst>
                                    <p:cond delay="0"/>
                                  </p:stCondLst>
                                  <p:childTnLst>
                                    <p:animMotion origin="layout" path="M 0.208 -0.407 L 0.208 -0.296 " pathEditMode="relative" rAng="0" ptsTypes="AA">
                                      <p:cBhvr>
                                        <p:cTn id="79" dur="200" fill="hold"/>
                                        <p:tgtEl>
                                          <p:spTgt spid="43"/>
                                        </p:tgtEl>
                                        <p:attrNameLst>
                                          <p:attrName>ppt_x</p:attrName>
                                          <p:attrName>ppt_y</p:attrName>
                                        </p:attrNameLst>
                                      </p:cBhvr>
                                      <p:rCtr x="0" y="111"/>
                                    </p:animMotion>
                                  </p:childTnLst>
                                </p:cTn>
                              </p:par>
                            </p:childTnLst>
                          </p:cTn>
                        </p:par>
                        <p:par>
                          <p:cTn id="80" fill="hold">
                            <p:stCondLst>
                              <p:cond delay="8589"/>
                            </p:stCondLst>
                            <p:childTnLst>
                              <p:par>
                                <p:cTn id="81" presetID="1"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64" presetClass="path" presetSubtype="0" fill="hold" nodeType="clickEffect">
                                  <p:stCondLst>
                                    <p:cond delay="0"/>
                                  </p:stCondLst>
                                  <p:childTnLst>
                                    <p:animMotion origin="layout" path="M 0.208 -0.296 L 0.208 -0.407 " pathEditMode="relative" rAng="0" ptsTypes="AA">
                                      <p:cBhvr>
                                        <p:cTn id="94" dur="200" fill="hold"/>
                                        <p:tgtEl>
                                          <p:spTgt spid="43"/>
                                        </p:tgtEl>
                                        <p:attrNameLst>
                                          <p:attrName>ppt_x</p:attrName>
                                          <p:attrName>ppt_y</p:attrName>
                                        </p:attrNameLst>
                                      </p:cBhvr>
                                      <p:rCtr x="0" y="-111"/>
                                    </p:animMotion>
                                  </p:childTnLst>
                                </p:cTn>
                              </p:par>
                            </p:childTnLst>
                          </p:cTn>
                        </p:par>
                        <p:par>
                          <p:cTn id="95" fill="hold">
                            <p:stCondLst>
                              <p:cond delay="200"/>
                            </p:stCondLst>
                            <p:childTnLst>
                              <p:par>
                                <p:cTn id="96" presetID="35" presetClass="path" presetSubtype="0" fill="hold" nodeType="afterEffect">
                                  <p:stCondLst>
                                    <p:cond delay="0"/>
                                  </p:stCondLst>
                                  <p:childTnLst>
                                    <p:animMotion origin="layout" path="M 0.208 -0.407 C 0.208 -0.592 0.000 -0.592 0.000 -0.407 " pathEditMode="relative" rAng="0" ptsTypes="AA">
                                      <p:cBhvr>
                                        <p:cTn id="97" dur="785" fill="hold"/>
                                        <p:tgtEl>
                                          <p:spTgt spid="43"/>
                                        </p:tgtEl>
                                        <p:attrNameLst>
                                          <p:attrName>ppt_x</p:attrName>
                                          <p:attrName>ppt_y</p:attrName>
                                        </p:attrNameLst>
                                      </p:cBhvr>
                                      <p:rCtr x="-208" y="0"/>
                                    </p:animMotion>
                                  </p:childTnLst>
                                </p:cTn>
                              </p:par>
                            </p:childTnLst>
                          </p:cTn>
                        </p:par>
                        <p:par>
                          <p:cTn id="98" fill="hold">
                            <p:stCondLst>
                              <p:cond delay="985"/>
                            </p:stCondLst>
                            <p:childTnLst>
                              <p:par>
                                <p:cTn id="99" presetID="42" presetClass="path" presetSubtype="0" fill="hold" nodeType="afterEffect">
                                  <p:stCondLst>
                                    <p:cond delay="0"/>
                                  </p:stCondLst>
                                  <p:childTnLst>
                                    <p:animMotion origin="layout" path="M 0.000 -0.407 L 0.000 0.000 " pathEditMode="relative" rAng="0" ptsTypes="AA">
                                      <p:cBhvr>
                                        <p:cTn id="100" dur="733" fill="hold"/>
                                        <p:tgtEl>
                                          <p:spTgt spid="43"/>
                                        </p:tgtEl>
                                        <p:attrNameLst>
                                          <p:attrName>ppt_x</p:attrName>
                                          <p:attrName>ppt_y</p:attrName>
                                        </p:attrNameLst>
                                      </p:cBhvr>
                                      <p:rCtr x="0" y="407"/>
                                    </p:animMotion>
                                  </p:childTnLst>
                                </p:cTn>
                              </p:par>
                            </p:childTnLst>
                          </p:cTn>
                        </p:par>
                        <p:par>
                          <p:cTn id="101" fill="hold">
                            <p:stCondLst>
                              <p:cond delay="1718"/>
                            </p:stCondLst>
                            <p:childTnLst>
                              <p:par>
                                <p:cTn id="102" presetID="1" presetClass="entr" presetSubtype="0" fill="hold" grpId="0" nodeType="afterEffect">
                                  <p:stCondLst>
                                    <p:cond delay="0"/>
                                  </p:stCondLst>
                                  <p:childTnLst>
                                    <p:set>
                                      <p:cBhvr>
                                        <p:cTn id="103" dur="1" fill="hold">
                                          <p:stCondLst>
                                            <p:cond delay="0"/>
                                          </p:stCondLst>
                                        </p:cTn>
                                        <p:tgtEl>
                                          <p:spTgt spid="22"/>
                                        </p:tgtEl>
                                        <p:attrNameLst>
                                          <p:attrName>style.visibility</p:attrName>
                                        </p:attrNameLst>
                                      </p:cBhvr>
                                      <p:to>
                                        <p:strVal val="visible"/>
                                      </p:to>
                                    </p:set>
                                  </p:childTnLst>
                                </p:cTn>
                              </p:par>
                              <p:par>
                                <p:cTn id="104" presetID="1" presetClass="entr" presetSubtype="0"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childTnLst>
                                </p:cTn>
                              </p:par>
                            </p:childTnLst>
                          </p:cTn>
                        </p:par>
                        <p:par>
                          <p:cTn id="106" fill="hold">
                            <p:stCondLst>
                              <p:cond delay="1718"/>
                            </p:stCondLst>
                            <p:childTnLst>
                              <p:par>
                                <p:cTn id="107" presetID="1" presetClass="entr" presetSubtype="0"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25"/>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nodeType="clickEffect">
                                  <p:stCondLst>
                                    <p:cond delay="0"/>
                                  </p:stCondLst>
                                  <p:childTnLst>
                                    <p:set>
                                      <p:cBhvr>
                                        <p:cTn id="116" dur="1" fill="hold">
                                          <p:stCondLst>
                                            <p:cond delay="0"/>
                                          </p:stCondLst>
                                        </p:cTn>
                                        <p:tgtEl>
                                          <p:spTgt spid="4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26"/>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27"/>
                                        </p:tgtEl>
                                        <p:attrNameLst>
                                          <p:attrName>style.visibility</p:attrName>
                                        </p:attrNameLst>
                                      </p:cBhvr>
                                      <p:to>
                                        <p:strVal val="visible"/>
                                      </p:to>
                                    </p:set>
                                  </p:childTnLst>
                                </p:cTn>
                              </p:par>
                            </p:childTnLst>
                          </p:cTn>
                        </p:par>
                        <p:par>
                          <p:cTn id="121" fill="hold">
                            <p:stCondLst>
                              <p:cond delay="0"/>
                            </p:stCondLst>
                            <p:childTnLst>
                              <p:par>
                                <p:cTn id="122" presetID="1" presetClass="entr" presetSubtype="0"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1" presetClass="entr" presetSubtype="0" fill="hold" grpId="0" nodeType="clickEffect">
                                  <p:stCondLst>
                                    <p:cond delay="0"/>
                                  </p:stCondLst>
                                  <p:childTnLst>
                                    <p:set>
                                      <p:cBhvr>
                                        <p:cTn id="127" dur="1" fill="hold">
                                          <p:stCondLst>
                                            <p:cond delay="0"/>
                                          </p:stCondLst>
                                        </p:cTn>
                                        <p:tgtEl>
                                          <p:spTgt spid="29"/>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64" presetClass="path" presetSubtype="0" fill="hold" nodeType="clickEffect">
                                  <p:stCondLst>
                                    <p:cond delay="0"/>
                                  </p:stCondLst>
                                  <p:childTnLst>
                                    <p:animMotion origin="layout" path="M 0.208 -0.148 L 0.208 -0.333 " pathEditMode="relative" rAng="0" ptsTypes="AA">
                                      <p:cBhvr>
                                        <p:cTn id="131" dur="333" fill="hold"/>
                                        <p:tgtEl>
                                          <p:spTgt spid="44"/>
                                        </p:tgtEl>
                                        <p:attrNameLst>
                                          <p:attrName>ppt_x</p:attrName>
                                          <p:attrName>ppt_y</p:attrName>
                                        </p:attrNameLst>
                                      </p:cBhvr>
                                      <p:rCtr x="0" y="-185"/>
                                    </p:animMotion>
                                  </p:childTnLst>
                                </p:cTn>
                              </p:par>
                            </p:childTnLst>
                          </p:cTn>
                        </p:par>
                        <p:par>
                          <p:cTn id="132" fill="hold">
                            <p:stCondLst>
                              <p:cond delay="333"/>
                            </p:stCondLst>
                            <p:childTnLst>
                              <p:par>
                                <p:cTn id="133" presetID="35" presetClass="path" presetSubtype="0" fill="hold" nodeType="afterEffect">
                                  <p:stCondLst>
                                    <p:cond delay="0"/>
                                  </p:stCondLst>
                                  <p:childTnLst>
                                    <p:animMotion origin="layout" path="M 0.208 -0.333 C 0.208 -0.522 0.000 -0.522 0.000 -0.333 " pathEditMode="relative" rAng="0" ptsTypes="AA">
                                      <p:cBhvr>
                                        <p:cTn id="134" dur="785" fill="hold"/>
                                        <p:tgtEl>
                                          <p:spTgt spid="44"/>
                                        </p:tgtEl>
                                        <p:attrNameLst>
                                          <p:attrName>ppt_x</p:attrName>
                                          <p:attrName>ppt_y</p:attrName>
                                        </p:attrNameLst>
                                      </p:cBhvr>
                                      <p:rCtr x="-208" y="0"/>
                                    </p:animMotion>
                                  </p:childTnLst>
                                </p:cTn>
                              </p:par>
                            </p:childTnLst>
                          </p:cTn>
                        </p:par>
                        <p:par>
                          <p:cTn id="135" fill="hold">
                            <p:stCondLst>
                              <p:cond delay="1118"/>
                            </p:stCondLst>
                            <p:childTnLst>
                              <p:par>
                                <p:cTn id="136" presetID="42" presetClass="path" presetSubtype="0" fill="hold" nodeType="afterEffect">
                                  <p:stCondLst>
                                    <p:cond delay="0"/>
                                  </p:stCondLst>
                                  <p:childTnLst>
                                    <p:animMotion origin="layout" path="M 0.000 -0.333 L 0.000 -0.074 " pathEditMode="relative" rAng="0" ptsTypes="AA">
                                      <p:cBhvr>
                                        <p:cTn id="137" dur="466" fill="hold"/>
                                        <p:tgtEl>
                                          <p:spTgt spid="44"/>
                                        </p:tgtEl>
                                        <p:attrNameLst>
                                          <p:attrName>ppt_x</p:attrName>
                                          <p:attrName>ppt_y</p:attrName>
                                        </p:attrNameLst>
                                      </p:cBhvr>
                                      <p:rCtr x="0" y="259"/>
                                    </p:animMotion>
                                  </p:childTnLst>
                                </p:cTn>
                              </p:par>
                            </p:childTnLst>
                          </p:cTn>
                        </p:par>
                        <p:par>
                          <p:cTn id="138" fill="hold">
                            <p:stCondLst>
                              <p:cond delay="1584"/>
                            </p:stCondLst>
                            <p:childTnLst>
                              <p:par>
                                <p:cTn id="139" presetID="1" presetClass="entr" presetSubtype="0"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31"/>
                                        </p:tgtEl>
                                        <p:attrNameLst>
                                          <p:attrName>style.visibility</p:attrName>
                                        </p:attrNameLst>
                                      </p:cBhvr>
                                      <p:to>
                                        <p:strVal val="visible"/>
                                      </p:to>
                                    </p:set>
                                  </p:childTnLst>
                                </p:cTn>
                              </p:par>
                            </p:childTnLst>
                          </p:cTn>
                        </p:par>
                        <p:par>
                          <p:cTn id="143" fill="hold">
                            <p:stCondLst>
                              <p:cond delay="1584"/>
                            </p:stCondLst>
                            <p:childTnLst>
                              <p:par>
                                <p:cTn id="144" presetID="1" presetClass="entr" presetSubtype="0" fill="hold" grpId="0" nodeType="afterEffect">
                                  <p:stCondLst>
                                    <p:cond delay="0"/>
                                  </p:stCondLst>
                                  <p:childTnLst>
                                    <p:set>
                                      <p:cBhvr>
                                        <p:cTn id="145" dur="1" fill="hold">
                                          <p:stCondLst>
                                            <p:cond delay="0"/>
                                          </p:stCondLst>
                                        </p:cTn>
                                        <p:tgtEl>
                                          <p:spTgt spid="32"/>
                                        </p:tgtEl>
                                        <p:attrNameLst>
                                          <p:attrName>style.visibility</p:attrName>
                                        </p:attrNameLst>
                                      </p:cBhvr>
                                      <p:to>
                                        <p:strVal val="visible"/>
                                      </p:to>
                                    </p:set>
                                  </p:childTnLst>
                                </p:cTn>
                              </p:par>
                            </p:childTnLst>
                          </p:cTn>
                        </p:par>
                      </p:childTnLst>
                    </p:cTn>
                  </p:par>
                  <p:par>
                    <p:cTn id="146" fill="hold">
                      <p:stCondLst>
                        <p:cond delay="indefinite"/>
                      </p:stCondLst>
                      <p:childTnLst>
                        <p:par>
                          <p:cTn id="147" fill="hold">
                            <p:stCondLst>
                              <p:cond delay="0"/>
                            </p:stCondLst>
                            <p:childTnLst>
                              <p:par>
                                <p:cTn id="148" presetID="1" presetClass="entr" presetSubtype="0" fill="hold" grpId="0" nodeType="clickEffect">
                                  <p:stCondLst>
                                    <p:cond delay="0"/>
                                  </p:stCondLst>
                                  <p:childTnLst>
                                    <p:set>
                                      <p:cBhvr>
                                        <p:cTn id="149" dur="1" fill="hold">
                                          <p:stCondLst>
                                            <p:cond delay="0"/>
                                          </p:stCondLst>
                                        </p:cTn>
                                        <p:tgtEl>
                                          <p:spTgt spid="33"/>
                                        </p:tgtEl>
                                        <p:attrNameLst>
                                          <p:attrName>style.visibility</p:attrName>
                                        </p:attrNameLst>
                                      </p:cBhvr>
                                      <p:to>
                                        <p:strVal val="visible"/>
                                      </p:to>
                                    </p:set>
                                  </p:childTnLst>
                                </p:cTn>
                              </p:par>
                            </p:childTnLst>
                          </p:cTn>
                        </p:par>
                      </p:childTnLst>
                    </p:cTn>
                  </p:par>
                  <p:par>
                    <p:cTn id="150" fill="hold">
                      <p:stCondLst>
                        <p:cond delay="indefinite"/>
                      </p:stCondLst>
                      <p:childTnLst>
                        <p:par>
                          <p:cTn id="151" fill="hold">
                            <p:stCondLst>
                              <p:cond delay="0"/>
                            </p:stCondLst>
                            <p:childTnLst>
                              <p:par>
                                <p:cTn id="152" presetID="1" presetClass="exit" presetSubtype="0" fill="hold" nodeType="clickEffect">
                                  <p:stCondLst>
                                    <p:cond delay="0"/>
                                  </p:stCondLst>
                                  <p:childTnLst>
                                    <p:set>
                                      <p:cBhvr>
                                        <p:cTn id="153" dur="1" fill="hold">
                                          <p:stCondLst>
                                            <p:cond delay="0"/>
                                          </p:stCondLst>
                                        </p:cTn>
                                        <p:tgtEl>
                                          <p:spTgt spid="45"/>
                                        </p:tgtEl>
                                        <p:attrNameLst>
                                          <p:attrName>style.visibility</p:attrName>
                                        </p:attrNameLst>
                                      </p:cBhvr>
                                      <p:to>
                                        <p:strVal val="hidden"/>
                                      </p:to>
                                    </p:set>
                                  </p:childTnLst>
                                </p:cTn>
                              </p:par>
                              <p:par>
                                <p:cTn id="154" presetID="1" presetClass="entr" presetSubtype="0" fill="hold" grpId="0" nodeType="withEffect">
                                  <p:stCondLst>
                                    <p:cond delay="0"/>
                                  </p:stCondLst>
                                  <p:childTnLst>
                                    <p:set>
                                      <p:cBhvr>
                                        <p:cTn id="155" dur="1" fill="hold">
                                          <p:stCondLst>
                                            <p:cond delay="0"/>
                                          </p:stCondLst>
                                        </p:cTn>
                                        <p:tgtEl>
                                          <p:spTgt spid="34"/>
                                        </p:tgtEl>
                                        <p:attrNameLst>
                                          <p:attrName>style.visibility</p:attrName>
                                        </p:attrNameLst>
                                      </p:cBhvr>
                                      <p:to>
                                        <p:strVal val="visible"/>
                                      </p:to>
                                    </p:set>
                                  </p:childTnLst>
                                </p:cTn>
                              </p:par>
                              <p:par>
                                <p:cTn id="156" presetID="1" presetClass="entr" presetSubtype="0" fill="hold" grpId="0" nodeType="withEffect">
                                  <p:stCondLst>
                                    <p:cond delay="0"/>
                                  </p:stCondLst>
                                  <p:childTnLst>
                                    <p:set>
                                      <p:cBhvr>
                                        <p:cTn id="157" dur="1" fill="hold">
                                          <p:stCondLst>
                                            <p:cond delay="0"/>
                                          </p:stCondLst>
                                        </p:cTn>
                                        <p:tgtEl>
                                          <p:spTgt spid="35"/>
                                        </p:tgtEl>
                                        <p:attrNameLst>
                                          <p:attrName>style.visibility</p:attrName>
                                        </p:attrNameLst>
                                      </p:cBhvr>
                                      <p:to>
                                        <p:strVal val="visible"/>
                                      </p:to>
                                    </p:set>
                                  </p:childTnLst>
                                </p:cTn>
                              </p:par>
                            </p:childTnLst>
                          </p:cTn>
                        </p:par>
                        <p:par>
                          <p:cTn id="158" fill="hold">
                            <p:stCondLst>
                              <p:cond delay="0"/>
                            </p:stCondLst>
                            <p:childTnLst>
                              <p:par>
                                <p:cTn id="159" presetID="1" presetClass="entr" presetSubtype="0"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840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98403" name="Text Box 3"/>
          <p:cNvSpPr txBox="1">
            <a:spLocks noChangeArrowheads="1"/>
          </p:cNvSpPr>
          <p:nvPr/>
        </p:nvSpPr>
        <p:spPr bwMode="auto">
          <a:xfrm>
            <a:off x="342900" y="1193800"/>
            <a:ext cx="8440738" cy="5123454"/>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solidFill>
                  <a:srgbClr val="0000FF"/>
                </a:solidFill>
                <a:latin typeface="Courier New" charset="0"/>
              </a:rPr>
              <a:t>/*</a:t>
            </a:r>
          </a:p>
          <a:p>
            <a:pPr algn="l">
              <a:lnSpc>
                <a:spcPct val="90000"/>
              </a:lnSpc>
            </a:pPr>
            <a:r>
              <a:rPr lang="en-US" dirty="0">
                <a:solidFill>
                  <a:srgbClr val="0000FF"/>
                </a:solidFill>
                <a:latin typeface="Courier New" charset="0"/>
              </a:rPr>
              <a:t> * File:</a:t>
            </a:r>
            <a:r>
              <a:rPr lang="en-US" dirty="0" smtClean="0">
                <a:solidFill>
                  <a:srgbClr val="0000FF"/>
                </a:solidFill>
                <a:latin typeface="Courier New" charset="0"/>
              </a:rPr>
              <a:t> </a:t>
            </a:r>
            <a:r>
              <a:rPr lang="en-US" dirty="0" err="1" smtClean="0">
                <a:solidFill>
                  <a:srgbClr val="0000FF"/>
                </a:solidFill>
                <a:latin typeface="Courier New" charset="0"/>
              </a:rPr>
              <a:t>buffer.cpp</a:t>
            </a:r>
            <a:r>
              <a:rPr lang="en-US" dirty="0" smtClean="0">
                <a:solidFill>
                  <a:srgbClr val="0000FF"/>
                </a:solidFill>
                <a:latin typeface="Courier New" charset="0"/>
              </a:rPr>
              <a:t> (stack version)</a:t>
            </a:r>
          </a:p>
          <a:p>
            <a:pPr algn="l">
              <a:lnSpc>
                <a:spcPct val="90000"/>
              </a:lnSpc>
            </a:pPr>
            <a:r>
              <a:rPr lang="en-US" dirty="0">
                <a:solidFill>
                  <a:srgbClr val="0000FF"/>
                </a:solidFill>
                <a:latin typeface="Courier New" charset="0"/>
              </a:rPr>
              <a:t> * -----------------</a:t>
            </a:r>
            <a:r>
              <a:rPr lang="en-US" dirty="0" smtClean="0">
                <a:solidFill>
                  <a:srgbClr val="0000FF"/>
                </a:solidFill>
                <a:latin typeface="Courier New" charset="0"/>
              </a:rPr>
              <a:t>---------------</a:t>
            </a:r>
          </a:p>
          <a:p>
            <a:pPr algn="l">
              <a:lnSpc>
                <a:spcPct val="90000"/>
              </a:lnSpc>
            </a:pPr>
            <a:r>
              <a:rPr lang="en-US" dirty="0">
                <a:solidFill>
                  <a:srgbClr val="0000FF"/>
                </a:solidFill>
                <a:latin typeface="Courier New" charset="0"/>
              </a:rPr>
              <a:t> * This file implements the </a:t>
            </a:r>
            <a:r>
              <a:rPr lang="en-US" dirty="0" err="1">
                <a:solidFill>
                  <a:srgbClr val="0000FF"/>
                </a:solidFill>
                <a:latin typeface="Courier New" charset="0"/>
              </a:rPr>
              <a:t>EditorBuffer</a:t>
            </a:r>
            <a:r>
              <a:rPr lang="en-US" dirty="0">
                <a:solidFill>
                  <a:srgbClr val="0000FF"/>
                </a:solidFill>
                <a:latin typeface="Courier New" charset="0"/>
              </a:rPr>
              <a:t> class using a pair of</a:t>
            </a:r>
          </a:p>
          <a:p>
            <a:pPr algn="l">
              <a:lnSpc>
                <a:spcPct val="90000"/>
              </a:lnSpc>
            </a:pPr>
            <a:r>
              <a:rPr lang="en-US" dirty="0">
                <a:solidFill>
                  <a:srgbClr val="0000FF"/>
                </a:solidFill>
                <a:latin typeface="Courier New" charset="0"/>
              </a:rPr>
              <a:t> * stacks to represent the buffer.  The characters before the</a:t>
            </a:r>
          </a:p>
          <a:p>
            <a:pPr algn="l">
              <a:lnSpc>
                <a:spcPct val="90000"/>
              </a:lnSpc>
            </a:pPr>
            <a:r>
              <a:rPr lang="en-US" dirty="0">
                <a:solidFill>
                  <a:srgbClr val="0000FF"/>
                </a:solidFill>
                <a:latin typeface="Courier New" charset="0"/>
              </a:rPr>
              <a:t> * cursor are stored in the before stack, and the characters</a:t>
            </a:r>
          </a:p>
          <a:p>
            <a:pPr algn="l">
              <a:lnSpc>
                <a:spcPct val="90000"/>
              </a:lnSpc>
            </a:pPr>
            <a:r>
              <a:rPr lang="en-US" dirty="0">
                <a:solidFill>
                  <a:srgbClr val="0000FF"/>
                </a:solidFill>
                <a:latin typeface="Courier New" charset="0"/>
              </a:rPr>
              <a:t> * after the cursor are stored in the after stack.</a:t>
            </a:r>
          </a:p>
          <a:p>
            <a:pPr algn="l">
              <a:lnSpc>
                <a:spcPct val="90000"/>
              </a:lnSpc>
            </a:pPr>
            <a:r>
              <a:rPr lang="en-US" dirty="0">
                <a:solidFill>
                  <a:srgbClr val="0000FF"/>
                </a:solidFill>
                <a:latin typeface="Courier New" charset="0"/>
              </a:rPr>
              <a:t> */</a:t>
            </a:r>
          </a:p>
          <a:p>
            <a:pPr algn="l">
              <a:lnSpc>
                <a:spcPct val="90000"/>
              </a:lnSpc>
            </a:pPr>
            <a:endParaRPr lang="en-US" sz="900" dirty="0" smtClean="0">
              <a:latin typeface="Courier New" charset="0"/>
            </a:endParaRPr>
          </a:p>
          <a:p>
            <a:pPr algn="l">
              <a:lnSpc>
                <a:spcPct val="90000"/>
              </a:lnSpc>
            </a:pPr>
            <a:r>
              <a:rPr lang="en-US" dirty="0" smtClean="0">
                <a:latin typeface="Courier New" charset="0"/>
              </a:rPr>
              <a:t>#include &lt;</a:t>
            </a:r>
            <a:r>
              <a:rPr lang="en-US" dirty="0" err="1" smtClean="0">
                <a:latin typeface="Courier New" charset="0"/>
              </a:rPr>
              <a:t>iostream</a:t>
            </a:r>
            <a:r>
              <a:rPr lang="en-US" dirty="0" smtClean="0">
                <a:latin typeface="Courier New" charset="0"/>
              </a:rPr>
              <a:t>&gt;</a:t>
            </a:r>
          </a:p>
          <a:p>
            <a:pPr algn="l">
              <a:lnSpc>
                <a:spcPct val="90000"/>
              </a:lnSpc>
            </a:pPr>
            <a:r>
              <a:rPr lang="en-US" dirty="0" smtClean="0">
                <a:latin typeface="Courier New" charset="0"/>
              </a:rPr>
              <a:t>#</a:t>
            </a:r>
            <a:r>
              <a:rPr lang="en-US" dirty="0">
                <a:latin typeface="Courier New" charset="0"/>
              </a:rPr>
              <a:t>include "</a:t>
            </a:r>
            <a:r>
              <a:rPr lang="en-US" dirty="0" err="1">
                <a:latin typeface="Courier New" charset="0"/>
              </a:rPr>
              <a:t>buffer.h</a:t>
            </a:r>
            <a:r>
              <a:rPr lang="en-US" dirty="0" smtClean="0">
                <a:latin typeface="Courier New" charset="0"/>
              </a:rPr>
              <a:t>"</a:t>
            </a:r>
          </a:p>
          <a:p>
            <a:pPr algn="l">
              <a:lnSpc>
                <a:spcPct val="90000"/>
              </a:lnSpc>
            </a:pPr>
            <a:r>
              <a:rPr lang="en-US" dirty="0" smtClean="0">
                <a:latin typeface="Courier New" charset="0"/>
              </a:rPr>
              <a:t>using namespace std;</a:t>
            </a:r>
          </a:p>
          <a:p>
            <a:pPr algn="l">
              <a:lnSpc>
                <a:spcPct val="90000"/>
              </a:lnSpc>
            </a:pPr>
            <a:endParaRPr lang="en-US" sz="900" dirty="0" smtClean="0">
              <a:latin typeface="Courier New" charset="0"/>
            </a:endParaRPr>
          </a:p>
          <a:p>
            <a:pPr algn="l">
              <a:lnSpc>
                <a:spcPct val="90000"/>
              </a:lnSpc>
            </a:pPr>
            <a:r>
              <a:rPr lang="en-US" dirty="0">
                <a:solidFill>
                  <a:srgbClr val="0000FF"/>
                </a:solidFill>
                <a:latin typeface="Courier New" charset="0"/>
              </a:rPr>
              <a:t>/*</a:t>
            </a:r>
          </a:p>
          <a:p>
            <a:pPr algn="l">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EditorBuffer</a:t>
            </a:r>
            <a:r>
              <a:rPr lang="en-US" dirty="0">
                <a:solidFill>
                  <a:srgbClr val="0000FF"/>
                </a:solidFill>
                <a:latin typeface="Courier New" charset="0"/>
              </a:rPr>
              <a:t> constructor/destructor</a:t>
            </a:r>
          </a:p>
          <a:p>
            <a:pPr algn="l">
              <a:lnSpc>
                <a:spcPct val="90000"/>
              </a:lnSpc>
            </a:pPr>
            <a:r>
              <a:rPr lang="en-US" dirty="0">
                <a:solidFill>
                  <a:srgbClr val="0000FF"/>
                </a:solidFill>
                <a:latin typeface="Courier New" charset="0"/>
              </a:rPr>
              <a:t> * ---------------------------------------------------------</a:t>
            </a:r>
          </a:p>
          <a:p>
            <a:pPr algn="l">
              <a:lnSpc>
                <a:spcPct val="90000"/>
              </a:lnSpc>
            </a:pPr>
            <a:r>
              <a:rPr lang="en-US" dirty="0">
                <a:solidFill>
                  <a:srgbClr val="0000FF"/>
                </a:solidFill>
                <a:latin typeface="Courier New" charset="0"/>
              </a:rPr>
              <a:t> * In this representation, the implementation of the </a:t>
            </a:r>
            <a:r>
              <a:rPr lang="en-US" dirty="0" err="1">
                <a:solidFill>
                  <a:srgbClr val="0000FF"/>
                </a:solidFill>
                <a:latin typeface="Courier New" charset="0"/>
              </a:rPr>
              <a:t>CharStack</a:t>
            </a:r>
            <a:r>
              <a:rPr lang="en-US" dirty="0">
                <a:solidFill>
                  <a:srgbClr val="0000FF"/>
                </a:solidFill>
                <a:latin typeface="Courier New" charset="0"/>
              </a:rPr>
              <a:t> class</a:t>
            </a:r>
          </a:p>
          <a:p>
            <a:pPr algn="l">
              <a:lnSpc>
                <a:spcPct val="90000"/>
              </a:lnSpc>
            </a:pPr>
            <a:r>
              <a:rPr lang="en-US" dirty="0">
                <a:solidFill>
                  <a:srgbClr val="0000FF"/>
                </a:solidFill>
                <a:latin typeface="Courier New" charset="0"/>
              </a:rPr>
              <a:t> * automatically takes care of allocation and </a:t>
            </a:r>
            <a:r>
              <a:rPr lang="en-US" dirty="0" err="1">
                <a:solidFill>
                  <a:srgbClr val="0000FF"/>
                </a:solidFill>
                <a:latin typeface="Courier New" charset="0"/>
              </a:rPr>
              <a:t>deallocation</a:t>
            </a:r>
            <a:r>
              <a:rPr lang="en-US" dirty="0">
                <a:solidFill>
                  <a:srgbClr val="0000FF"/>
                </a:solidFill>
                <a:latin typeface="Courier New" charset="0"/>
              </a:rPr>
              <a:t>.</a:t>
            </a:r>
          </a:p>
          <a:p>
            <a:pPr algn="l">
              <a:lnSpc>
                <a:spcPct val="90000"/>
              </a:lnSpc>
            </a:pPr>
            <a:r>
              <a:rPr lang="en-US" dirty="0">
                <a:solidFill>
                  <a:srgbClr val="0000FF"/>
                </a:solidFill>
                <a:latin typeface="Courier New" charset="0"/>
              </a:rPr>
              <a:t> */</a:t>
            </a:r>
          </a:p>
          <a:p>
            <a:pPr algn="l">
              <a:lnSpc>
                <a:spcPct val="90000"/>
              </a:lnSpc>
            </a:pPr>
            <a:endParaRPr lang="en-US" dirty="0">
              <a:latin typeface="Courier New" charset="0"/>
            </a:endParaRPr>
          </a:p>
          <a:p>
            <a:pPr algn="l">
              <a:lnSpc>
                <a:spcPct val="90000"/>
              </a:lnSpc>
            </a:pPr>
            <a:r>
              <a:rPr lang="en-US" dirty="0" err="1">
                <a:latin typeface="Courier New" charset="0"/>
              </a:rPr>
              <a:t>EditorBuffer::EditorBuffer</a:t>
            </a:r>
            <a:r>
              <a:rPr lang="en-US" dirty="0">
                <a:latin typeface="Courier New" charset="0"/>
              </a:rPr>
              <a:t>() {</a:t>
            </a:r>
            <a:endParaRPr lang="en-US" dirty="0" smtClean="0">
              <a:latin typeface="Courier New" charset="0"/>
            </a:endParaRPr>
          </a:p>
          <a:p>
            <a:pPr algn="l">
              <a:lnSpc>
                <a:spcPct val="90000"/>
              </a:lnSpc>
            </a:pPr>
            <a:r>
              <a:rPr lang="en-US" dirty="0" smtClean="0">
                <a:solidFill>
                  <a:srgbClr val="0000FF"/>
                </a:solidFill>
                <a:latin typeface="Courier New" charset="0"/>
              </a:rPr>
              <a:t>   /</a:t>
            </a:r>
            <a:r>
              <a:rPr lang="en-US" dirty="0">
                <a:solidFill>
                  <a:srgbClr val="0000FF"/>
                </a:solidFill>
                <a:latin typeface="Courier New" charset="0"/>
              </a:rPr>
              <a:t>* Empty */</a:t>
            </a: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err="1">
                <a:latin typeface="Courier New" charset="0"/>
              </a:rPr>
              <a:t>EditorBuffer::~EditorBuffer</a:t>
            </a:r>
            <a:r>
              <a:rPr lang="en-US" dirty="0">
                <a:latin typeface="Courier New" charset="0"/>
              </a:rPr>
              <a:t>() {</a:t>
            </a:r>
            <a:endParaRPr lang="en-US" dirty="0" smtClean="0">
              <a:latin typeface="Courier New" charset="0"/>
            </a:endParaRPr>
          </a:p>
          <a:p>
            <a:pPr algn="l">
              <a:lnSpc>
                <a:spcPct val="90000"/>
              </a:lnSpc>
            </a:pPr>
            <a:r>
              <a:rPr lang="en-US" dirty="0" smtClean="0">
                <a:solidFill>
                  <a:srgbClr val="0000FF"/>
                </a:solidFill>
                <a:latin typeface="Courier New" charset="0"/>
              </a:rPr>
              <a:t>   /</a:t>
            </a:r>
            <a:r>
              <a:rPr lang="en-US" dirty="0">
                <a:solidFill>
                  <a:srgbClr val="0000FF"/>
                </a:solidFill>
                <a:latin typeface="Courier New" charset="0"/>
              </a:rPr>
              <a:t>* Empty */</a:t>
            </a:r>
          </a:p>
          <a:p>
            <a:pPr algn="l">
              <a:lnSpc>
                <a:spcPct val="90000"/>
              </a:lnSpc>
            </a:pPr>
            <a:r>
              <a:rPr lang="en-US" dirty="0">
                <a:latin typeface="Courier New" charset="0"/>
              </a:rPr>
              <a:t>}</a:t>
            </a:r>
          </a:p>
        </p:txBody>
      </p:sp>
      <p:sp>
        <p:nvSpPr>
          <p:cNvPr id="998404"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98405"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98406"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Stack-Based Buffer Implementation</a:t>
            </a:r>
          </a:p>
        </p:txBody>
      </p:sp>
      <p:sp>
        <p:nvSpPr>
          <p:cNvPr id="998407"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045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1000451" name="Text Box 3"/>
          <p:cNvSpPr txBox="1">
            <a:spLocks noChangeArrowheads="1"/>
          </p:cNvSpPr>
          <p:nvPr/>
        </p:nvSpPr>
        <p:spPr bwMode="auto">
          <a:xfrm>
            <a:off x="350838" y="1219200"/>
            <a:ext cx="8440737" cy="5317353"/>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File: </a:t>
            </a:r>
            <a:r>
              <a:rPr lang="en-US" dirty="0" err="1" smtClean="0">
                <a:solidFill>
                  <a:srgbClr val="0000FF"/>
                </a:solidFill>
                <a:latin typeface="Courier New" charset="0"/>
              </a:rPr>
              <a:t>buffer.cpp</a:t>
            </a:r>
            <a:r>
              <a:rPr lang="en-US" dirty="0" smtClean="0">
                <a:solidFill>
                  <a:srgbClr val="0000FF"/>
                </a:solidFill>
                <a:latin typeface="Courier New" charset="0"/>
              </a:rPr>
              <a:t> (stack version)</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file implements the </a:t>
            </a:r>
            <a:r>
              <a:rPr lang="en-US" dirty="0" err="1" smtClean="0">
                <a:solidFill>
                  <a:srgbClr val="0000FF"/>
                </a:solidFill>
                <a:latin typeface="Courier New" charset="0"/>
              </a:rPr>
              <a:t>EditorBuffer</a:t>
            </a:r>
            <a:r>
              <a:rPr lang="en-US" dirty="0" smtClean="0">
                <a:solidFill>
                  <a:srgbClr val="0000FF"/>
                </a:solidFill>
                <a:latin typeface="Courier New" charset="0"/>
              </a:rPr>
              <a:t> class using a pair of</a:t>
            </a:r>
          </a:p>
          <a:p>
            <a:pPr>
              <a:lnSpc>
                <a:spcPct val="90000"/>
              </a:lnSpc>
            </a:pPr>
            <a:r>
              <a:rPr lang="en-US" dirty="0" smtClean="0">
                <a:solidFill>
                  <a:srgbClr val="0000FF"/>
                </a:solidFill>
                <a:latin typeface="Courier New" charset="0"/>
              </a:rPr>
              <a:t> * stacks to represent the buffer.  The characters before the</a:t>
            </a:r>
          </a:p>
          <a:p>
            <a:pPr>
              <a:lnSpc>
                <a:spcPct val="90000"/>
              </a:lnSpc>
            </a:pPr>
            <a:r>
              <a:rPr lang="en-US" dirty="0" smtClean="0">
                <a:solidFill>
                  <a:srgbClr val="0000FF"/>
                </a:solidFill>
                <a:latin typeface="Courier New" charset="0"/>
              </a:rPr>
              <a:t> * cursor are stored in the before stack, and the characters</a:t>
            </a:r>
          </a:p>
          <a:p>
            <a:pPr>
              <a:lnSpc>
                <a:spcPct val="90000"/>
              </a:lnSpc>
            </a:pPr>
            <a:r>
              <a:rPr lang="en-US" dirty="0" smtClean="0">
                <a:solidFill>
                  <a:srgbClr val="0000FF"/>
                </a:solidFill>
                <a:latin typeface="Courier New" charset="0"/>
              </a:rPr>
              <a:t> * after the cursor are stored in the after stack.</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#include &lt;</a:t>
            </a:r>
            <a:r>
              <a:rPr lang="en-US" dirty="0" err="1" smtClean="0">
                <a:latin typeface="Courier New" charset="0"/>
              </a:rPr>
              <a:t>iostream</a:t>
            </a:r>
            <a:r>
              <a:rPr lang="en-US" dirty="0" smtClean="0">
                <a:latin typeface="Courier New" charset="0"/>
              </a:rPr>
              <a:t>&gt;</a:t>
            </a:r>
          </a:p>
          <a:p>
            <a:pPr>
              <a:lnSpc>
                <a:spcPct val="90000"/>
              </a:lnSpc>
            </a:pPr>
            <a:r>
              <a:rPr lang="en-US" dirty="0" smtClean="0">
                <a:latin typeface="Courier New" charset="0"/>
              </a:rPr>
              <a:t>#include "</a:t>
            </a:r>
            <a:r>
              <a:rPr lang="en-US" dirty="0" err="1" smtClean="0">
                <a:latin typeface="Courier New" charset="0"/>
              </a:rPr>
              <a:t>buffer.h</a:t>
            </a:r>
            <a:r>
              <a:rPr lang="en-US" dirty="0" smtClean="0">
                <a:latin typeface="Courier New" charset="0"/>
              </a:rPr>
              <a:t>"</a:t>
            </a:r>
          </a:p>
          <a:p>
            <a:pPr>
              <a:lnSpc>
                <a:spcPct val="90000"/>
              </a:lnSpc>
            </a:pPr>
            <a:r>
              <a:rPr lang="en-US" dirty="0" smtClean="0">
                <a:latin typeface="Courier New" charset="0"/>
              </a:rPr>
              <a:t>using namespace std;</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EditorBuffer</a:t>
            </a:r>
            <a:r>
              <a:rPr lang="en-US" dirty="0" smtClean="0">
                <a:solidFill>
                  <a:srgbClr val="0000FF"/>
                </a:solidFill>
                <a:latin typeface="Courier New" charset="0"/>
              </a:rPr>
              <a:t> constructor/destructor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In this representation, the implementation of the </a:t>
            </a:r>
            <a:r>
              <a:rPr lang="en-US" dirty="0" err="1" smtClean="0">
                <a:solidFill>
                  <a:srgbClr val="0000FF"/>
                </a:solidFill>
                <a:latin typeface="Courier New" charset="0"/>
              </a:rPr>
              <a:t>CharStack</a:t>
            </a:r>
            <a:r>
              <a:rPr lang="en-US" dirty="0" smtClean="0">
                <a:solidFill>
                  <a:srgbClr val="0000FF"/>
                </a:solidFill>
                <a:latin typeface="Courier New" charset="0"/>
              </a:rPr>
              <a:t> class</a:t>
            </a:r>
          </a:p>
          <a:p>
            <a:pPr>
              <a:lnSpc>
                <a:spcPct val="90000"/>
              </a:lnSpc>
            </a:pPr>
            <a:r>
              <a:rPr lang="en-US" dirty="0" smtClean="0">
                <a:solidFill>
                  <a:srgbClr val="0000FF"/>
                </a:solidFill>
                <a:latin typeface="Courier New" charset="0"/>
              </a:rPr>
              <a:t> * automatically takes care of allocation and </a:t>
            </a:r>
            <a:r>
              <a:rPr lang="en-US" dirty="0" err="1" smtClean="0">
                <a:solidFill>
                  <a:srgbClr val="0000FF"/>
                </a:solidFill>
                <a:latin typeface="Courier New" charset="0"/>
              </a:rPr>
              <a:t>deallocation</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err="1" smtClean="0">
                <a:latin typeface="Courier New" charset="0"/>
              </a:rPr>
              <a:t>EditorBuffer::EditorBuffer</a:t>
            </a:r>
            <a:r>
              <a:rPr lang="en-US" dirty="0" smtClean="0">
                <a:latin typeface="Courier New" charset="0"/>
              </a:rPr>
              <a:t>() {</a:t>
            </a:r>
          </a:p>
          <a:p>
            <a:pPr>
              <a:lnSpc>
                <a:spcPct val="90000"/>
              </a:lnSpc>
            </a:pPr>
            <a:r>
              <a:rPr lang="en-US" dirty="0" smtClean="0">
                <a:solidFill>
                  <a:srgbClr val="0000FF"/>
                </a:solidFill>
                <a:latin typeface="Courier New" charset="0"/>
              </a:rPr>
              <a:t>   /* Empty */</a:t>
            </a:r>
          </a:p>
          <a:p>
            <a:pPr>
              <a:lnSpc>
                <a:spcPct val="90000"/>
              </a:lnSpc>
            </a:pPr>
            <a:r>
              <a:rPr lang="en-US" dirty="0" smtClean="0">
                <a:latin typeface="Courier New" charset="0"/>
              </a:rPr>
              <a:t>}</a:t>
            </a:r>
          </a:p>
          <a:p>
            <a:pPr>
              <a:lnSpc>
                <a:spcPct val="90000"/>
              </a:lnSpc>
            </a:pPr>
            <a:endParaRPr lang="en-US" sz="900" dirty="0" smtClean="0">
              <a:latin typeface="Courier New" charset="0"/>
            </a:endParaRPr>
          </a:p>
          <a:p>
            <a:pPr>
              <a:lnSpc>
                <a:spcPct val="90000"/>
              </a:lnSpc>
            </a:pPr>
            <a:r>
              <a:rPr lang="en-US" dirty="0" err="1" smtClean="0">
                <a:latin typeface="Courier New" charset="0"/>
              </a:rPr>
              <a:t>EditorBuffer::~EditorBuffer</a:t>
            </a:r>
            <a:r>
              <a:rPr lang="en-US" dirty="0" smtClean="0">
                <a:latin typeface="Courier New" charset="0"/>
              </a:rPr>
              <a:t>() {</a:t>
            </a:r>
          </a:p>
          <a:p>
            <a:pPr>
              <a:lnSpc>
                <a:spcPct val="90000"/>
              </a:lnSpc>
            </a:pPr>
            <a:r>
              <a:rPr lang="en-US" dirty="0" smtClean="0">
                <a:solidFill>
                  <a:srgbClr val="0000FF"/>
                </a:solidFill>
                <a:latin typeface="Courier New" charset="0"/>
              </a:rPr>
              <a:t>   /* Empty */</a:t>
            </a:r>
          </a:p>
          <a:p>
            <a:pPr>
              <a:lnSpc>
                <a:spcPct val="90000"/>
              </a:lnSpc>
            </a:pPr>
            <a:r>
              <a:rPr lang="en-US" dirty="0" smtClean="0">
                <a:latin typeface="Courier New" charset="0"/>
              </a:rPr>
              <a:t>}</a:t>
            </a:r>
            <a:endParaRPr lang="en-US" dirty="0">
              <a:latin typeface="Courier New" charset="0"/>
            </a:endParaRPr>
          </a:p>
        </p:txBody>
      </p:sp>
      <p:grpSp>
        <p:nvGrpSpPr>
          <p:cNvPr id="2" name="Group 4"/>
          <p:cNvGrpSpPr>
            <a:grpSpLocks/>
          </p:cNvGrpSpPr>
          <p:nvPr/>
        </p:nvGrpSpPr>
        <p:grpSpPr bwMode="auto">
          <a:xfrm>
            <a:off x="355600" y="1143000"/>
            <a:ext cx="8494713" cy="5492751"/>
            <a:chOff x="240" y="720"/>
            <a:chExt cx="5280" cy="3460"/>
          </a:xfrm>
        </p:grpSpPr>
        <p:sp>
          <p:nvSpPr>
            <p:cNvPr id="100045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1000454" name="Text Box 6"/>
            <p:cNvSpPr txBox="1">
              <a:spLocks noChangeArrowheads="1"/>
            </p:cNvSpPr>
            <p:nvPr/>
          </p:nvSpPr>
          <p:spPr bwMode="auto">
            <a:xfrm>
              <a:off x="251" y="752"/>
              <a:ext cx="5261" cy="3428"/>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solidFill>
                    <a:srgbClr val="0000FF"/>
                  </a:solidFill>
                  <a:latin typeface="Courier New" charset="0"/>
                </a:rPr>
                <a:t>/*</a:t>
              </a:r>
            </a:p>
            <a:p>
              <a:pPr algn="l">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moveCursor</a:t>
              </a:r>
              <a:r>
                <a:rPr lang="en-US" dirty="0">
                  <a:solidFill>
                    <a:srgbClr val="0000FF"/>
                  </a:solidFill>
                  <a:latin typeface="Courier New" charset="0"/>
                </a:rPr>
                <a:t> methods</a:t>
              </a:r>
            </a:p>
            <a:p>
              <a:pPr algn="l">
                <a:lnSpc>
                  <a:spcPct val="90000"/>
                </a:lnSpc>
              </a:pPr>
              <a:r>
                <a:rPr lang="en-US" dirty="0">
                  <a:solidFill>
                    <a:srgbClr val="0000FF"/>
                  </a:solidFill>
                  <a:latin typeface="Courier New" charset="0"/>
                </a:rPr>
                <a:t> * ----------------------------------------</a:t>
              </a:r>
            </a:p>
            <a:p>
              <a:pPr algn="l">
                <a:lnSpc>
                  <a:spcPct val="90000"/>
                </a:lnSpc>
              </a:pPr>
              <a:r>
                <a:rPr lang="en-US" dirty="0">
                  <a:solidFill>
                    <a:srgbClr val="0000FF"/>
                  </a:solidFill>
                  <a:latin typeface="Courier New" charset="0"/>
                </a:rPr>
                <a:t> * These methods use push and pop to transfer values between the two stacks.</a:t>
              </a:r>
            </a:p>
            <a:p>
              <a:pPr algn="l">
                <a:lnSpc>
                  <a:spcPct val="90000"/>
                </a:lnSpc>
              </a:pPr>
              <a:r>
                <a:rPr lang="en-US" dirty="0">
                  <a:solidFill>
                    <a:srgbClr val="0000FF"/>
                  </a:solidFill>
                  <a:latin typeface="Courier New" charset="0"/>
                </a:rPr>
                <a:t> */</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EditorBuffer::moveCursorForward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a:t>
              </a:r>
              <a:r>
                <a:rPr lang="en-US" dirty="0" err="1">
                  <a:latin typeface="Courier New" charset="0"/>
                </a:rPr>
                <a:t>after.isEmpty</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before.push</a:t>
              </a:r>
              <a:r>
                <a:rPr lang="en-US" dirty="0" err="1">
                  <a:latin typeface="Courier New" charset="0"/>
                </a:rPr>
                <a:t>(after.pop</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EditorBuffer::moveCursorBackward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a:t>
              </a:r>
              <a:r>
                <a:rPr lang="en-US" dirty="0" err="1">
                  <a:latin typeface="Courier New" charset="0"/>
                </a:rPr>
                <a:t>before.isEmpty</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after.push</a:t>
              </a:r>
              <a:r>
                <a:rPr lang="en-US" dirty="0" err="1">
                  <a:latin typeface="Courier New" charset="0"/>
                </a:rPr>
                <a:t>(before.pop</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EditorBuffer::moveCursorToStart</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while </a:t>
              </a:r>
              <a:r>
                <a:rPr lang="en-US" dirty="0">
                  <a:latin typeface="Courier New" charset="0"/>
                </a:rPr>
                <a:t>(!</a:t>
              </a:r>
              <a:r>
                <a:rPr lang="en-US" dirty="0" err="1">
                  <a:latin typeface="Courier New" charset="0"/>
                </a:rPr>
                <a:t>before.isEmpty</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after.push</a:t>
              </a:r>
              <a:r>
                <a:rPr lang="en-US" dirty="0" err="1">
                  <a:latin typeface="Courier New" charset="0"/>
                </a:rPr>
                <a:t>(before.pop</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EditorBuffer::moveCursorToEnd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while </a:t>
              </a:r>
              <a:r>
                <a:rPr lang="en-US" dirty="0">
                  <a:latin typeface="Courier New" charset="0"/>
                </a:rPr>
                <a:t>(!</a:t>
              </a:r>
              <a:r>
                <a:rPr lang="en-US" dirty="0" err="1">
                  <a:latin typeface="Courier New" charset="0"/>
                </a:rPr>
                <a:t>after.isEmpty</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before.push</a:t>
              </a:r>
              <a:r>
                <a:rPr lang="en-US" dirty="0" err="1">
                  <a:latin typeface="Courier New" charset="0"/>
                </a:rPr>
                <a:t>(after.pop</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p:txBody>
        </p:sp>
      </p:grpSp>
      <p:sp>
        <p:nvSpPr>
          <p:cNvPr id="100045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100045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1000457"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Stack-Based Buffer Implementation</a:t>
            </a:r>
          </a:p>
        </p:txBody>
      </p:sp>
      <p:sp>
        <p:nvSpPr>
          <p:cNvPr id="100045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1000451"/>
                                        </p:tgtEl>
                                        <p:attrNameLst>
                                          <p:attrName>ppt_x</p:attrName>
                                        </p:attrNameLst>
                                      </p:cBhvr>
                                      <p:tavLst>
                                        <p:tav tm="0">
                                          <p:val>
                                            <p:strVal val="ppt_x"/>
                                          </p:val>
                                        </p:tav>
                                        <p:tav tm="100000">
                                          <p:val>
                                            <p:strVal val="ppt_x"/>
                                          </p:val>
                                        </p:tav>
                                      </p:tavLst>
                                    </p:anim>
                                    <p:anim calcmode="lin" valueType="num">
                                      <p:cBhvr additive="base">
                                        <p:cTn id="7" dur="1000"/>
                                        <p:tgtEl>
                                          <p:spTgt spid="1000451"/>
                                        </p:tgtEl>
                                        <p:attrNameLst>
                                          <p:attrName>ppt_y</p:attrName>
                                        </p:attrNameLst>
                                      </p:cBhvr>
                                      <p:tavLst>
                                        <p:tav tm="0">
                                          <p:val>
                                            <p:strVal val="ppt_y"/>
                                          </p:val>
                                        </p:tav>
                                        <p:tav tm="100000">
                                          <p:val>
                                            <p:strVal val="0-ppt_h/2"/>
                                          </p:val>
                                        </p:tav>
                                      </p:tavLst>
                                    </p:anim>
                                    <p:set>
                                      <p:cBhvr>
                                        <p:cTn id="8" dur="1" fill="hold">
                                          <p:stCondLst>
                                            <p:cond delay="999"/>
                                          </p:stCondLst>
                                        </p:cTn>
                                        <p:tgtEl>
                                          <p:spTgt spid="100045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0451" grpId="0"/>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249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1002499" name="Text Box 3"/>
          <p:cNvSpPr txBox="1">
            <a:spLocks noChangeArrowheads="1"/>
          </p:cNvSpPr>
          <p:nvPr/>
        </p:nvSpPr>
        <p:spPr bwMode="auto">
          <a:xfrm>
            <a:off x="373063" y="1193800"/>
            <a:ext cx="8440737" cy="5442003"/>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solidFill>
                  <a:srgbClr val="0000FF"/>
                </a:solidFill>
                <a:latin typeface="Courier New" charset="0"/>
              </a:rPr>
              <a:t>/*</a:t>
            </a:r>
          </a:p>
          <a:p>
            <a:pPr algn="l">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moveCursor</a:t>
            </a:r>
            <a:r>
              <a:rPr lang="en-US" dirty="0">
                <a:solidFill>
                  <a:srgbClr val="0000FF"/>
                </a:solidFill>
                <a:latin typeface="Courier New" charset="0"/>
              </a:rPr>
              <a:t> methods</a:t>
            </a:r>
          </a:p>
          <a:p>
            <a:pPr algn="l">
              <a:lnSpc>
                <a:spcPct val="90000"/>
              </a:lnSpc>
            </a:pPr>
            <a:r>
              <a:rPr lang="en-US" dirty="0">
                <a:solidFill>
                  <a:srgbClr val="0000FF"/>
                </a:solidFill>
                <a:latin typeface="Courier New" charset="0"/>
              </a:rPr>
              <a:t> * ----------------------------------------</a:t>
            </a:r>
          </a:p>
          <a:p>
            <a:pPr algn="l">
              <a:lnSpc>
                <a:spcPct val="90000"/>
              </a:lnSpc>
            </a:pPr>
            <a:r>
              <a:rPr lang="en-US" dirty="0">
                <a:solidFill>
                  <a:srgbClr val="0000FF"/>
                </a:solidFill>
                <a:latin typeface="Courier New" charset="0"/>
              </a:rPr>
              <a:t> * These methods use push and pop to transfer values between the two stacks.</a:t>
            </a:r>
          </a:p>
          <a:p>
            <a:pPr algn="l">
              <a:lnSpc>
                <a:spcPct val="90000"/>
              </a:lnSpc>
            </a:pPr>
            <a:r>
              <a:rPr lang="en-US" dirty="0">
                <a:solidFill>
                  <a:srgbClr val="0000FF"/>
                </a:solidFill>
                <a:latin typeface="Courier New" charset="0"/>
              </a:rPr>
              <a:t> */</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EditorBuffer::moveCursorForward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a:t>
            </a:r>
            <a:r>
              <a:rPr lang="en-US" dirty="0" err="1">
                <a:latin typeface="Courier New" charset="0"/>
              </a:rPr>
              <a:t>after.isEmpty</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before.push</a:t>
            </a:r>
            <a:r>
              <a:rPr lang="en-US" dirty="0" err="1">
                <a:latin typeface="Courier New" charset="0"/>
              </a:rPr>
              <a:t>(after.pop</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EditorBuffer::moveCursorBackward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a:t>
            </a:r>
            <a:r>
              <a:rPr lang="en-US" dirty="0" err="1">
                <a:latin typeface="Courier New" charset="0"/>
              </a:rPr>
              <a:t>before.isEmpty</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after.push</a:t>
            </a:r>
            <a:r>
              <a:rPr lang="en-US" dirty="0" err="1">
                <a:latin typeface="Courier New" charset="0"/>
              </a:rPr>
              <a:t>(before.pop</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EditorBuffer::moveCursorToStart</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while </a:t>
            </a:r>
            <a:r>
              <a:rPr lang="en-US" dirty="0">
                <a:latin typeface="Courier New" charset="0"/>
              </a:rPr>
              <a:t>(!</a:t>
            </a:r>
            <a:r>
              <a:rPr lang="en-US" dirty="0" err="1">
                <a:latin typeface="Courier New" charset="0"/>
              </a:rPr>
              <a:t>before.isEmpty</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after.push</a:t>
            </a:r>
            <a:r>
              <a:rPr lang="en-US" dirty="0" err="1">
                <a:latin typeface="Courier New" charset="0"/>
              </a:rPr>
              <a:t>(before.pop</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EditorBuffer::moveCursorToEnd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while </a:t>
            </a:r>
            <a:r>
              <a:rPr lang="en-US" dirty="0">
                <a:latin typeface="Courier New" charset="0"/>
              </a:rPr>
              <a:t>(!</a:t>
            </a:r>
            <a:r>
              <a:rPr lang="en-US" dirty="0" err="1">
                <a:latin typeface="Courier New" charset="0"/>
              </a:rPr>
              <a:t>after.isEmpty</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before.push</a:t>
            </a:r>
            <a:r>
              <a:rPr lang="en-US" dirty="0" err="1">
                <a:latin typeface="Courier New" charset="0"/>
              </a:rPr>
              <a:t>(after.pop</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p:txBody>
      </p:sp>
      <p:grpSp>
        <p:nvGrpSpPr>
          <p:cNvPr id="2" name="Group 4"/>
          <p:cNvGrpSpPr>
            <a:grpSpLocks/>
          </p:cNvGrpSpPr>
          <p:nvPr/>
        </p:nvGrpSpPr>
        <p:grpSpPr bwMode="auto">
          <a:xfrm>
            <a:off x="355600" y="1143000"/>
            <a:ext cx="8494713" cy="5402263"/>
            <a:chOff x="224" y="720"/>
            <a:chExt cx="5351" cy="3403"/>
          </a:xfrm>
        </p:grpSpPr>
        <p:sp>
          <p:nvSpPr>
            <p:cNvPr id="1002501" name="Rectangle 5"/>
            <p:cNvSpPr>
              <a:spLocks noChangeArrowheads="1"/>
            </p:cNvSpPr>
            <p:nvPr/>
          </p:nvSpPr>
          <p:spPr bwMode="auto">
            <a:xfrm>
              <a:off x="224" y="720"/>
              <a:ext cx="5351" cy="3403"/>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1002502" name="Text Box 6"/>
            <p:cNvSpPr txBox="1">
              <a:spLocks noChangeArrowheads="1"/>
            </p:cNvSpPr>
            <p:nvPr/>
          </p:nvSpPr>
          <p:spPr bwMode="auto">
            <a:xfrm>
              <a:off x="235" y="752"/>
              <a:ext cx="5332" cy="2137"/>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solidFill>
                    <a:srgbClr val="0000FF"/>
                  </a:solidFill>
                  <a:latin typeface="Courier New" charset="0"/>
                </a:rPr>
                <a:t>/*</a:t>
              </a:r>
            </a:p>
            <a:p>
              <a:pPr algn="l">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insertCharacter</a:t>
              </a:r>
              <a:r>
                <a:rPr lang="en-US" dirty="0">
                  <a:solidFill>
                    <a:srgbClr val="0000FF"/>
                  </a:solidFill>
                  <a:latin typeface="Courier New" charset="0"/>
                </a:rPr>
                <a:t> and </a:t>
              </a:r>
              <a:r>
                <a:rPr lang="en-US" dirty="0" err="1">
                  <a:solidFill>
                    <a:srgbClr val="0000FF"/>
                  </a:solidFill>
                  <a:latin typeface="Courier New" charset="0"/>
                </a:rPr>
                <a:t>deleteCharacter</a:t>
              </a:r>
              <a:endParaRPr lang="en-US" dirty="0">
                <a:solidFill>
                  <a:srgbClr val="0000FF"/>
                </a:solidFill>
                <a:latin typeface="Courier New" charset="0"/>
              </a:endParaRPr>
            </a:p>
            <a:p>
              <a:pPr algn="l">
                <a:lnSpc>
                  <a:spcPct val="90000"/>
                </a:lnSpc>
              </a:pPr>
              <a:r>
                <a:rPr lang="en-US" dirty="0">
                  <a:solidFill>
                    <a:srgbClr val="0000FF"/>
                  </a:solidFill>
                  <a:latin typeface="Courier New" charset="0"/>
                </a:rPr>
                <a:t> * ---------------------------------------------------------</a:t>
              </a:r>
            </a:p>
            <a:p>
              <a:pPr algn="l">
                <a:lnSpc>
                  <a:spcPct val="90000"/>
                </a:lnSpc>
              </a:pPr>
              <a:r>
                <a:rPr lang="en-US" dirty="0">
                  <a:solidFill>
                    <a:srgbClr val="0000FF"/>
                  </a:solidFill>
                  <a:latin typeface="Courier New" charset="0"/>
                </a:rPr>
                <a:t> * Each of the functions that inserts or deletes characters</a:t>
              </a:r>
            </a:p>
            <a:p>
              <a:pPr algn="l">
                <a:lnSpc>
                  <a:spcPct val="90000"/>
                </a:lnSpc>
              </a:pPr>
              <a:r>
                <a:rPr lang="en-US" dirty="0">
                  <a:solidFill>
                    <a:srgbClr val="0000FF"/>
                  </a:solidFill>
                  <a:latin typeface="Courier New" charset="0"/>
                </a:rPr>
                <a:t> * can do so with a single push or pop operation.</a:t>
              </a:r>
            </a:p>
            <a:p>
              <a:pPr algn="l">
                <a:lnSpc>
                  <a:spcPct val="90000"/>
                </a:lnSpc>
              </a:pPr>
              <a:r>
                <a:rPr lang="en-US" dirty="0">
                  <a:solidFill>
                    <a:srgbClr val="0000FF"/>
                  </a:solidFill>
                  <a:latin typeface="Courier New" charset="0"/>
                </a:rPr>
                <a:t> */</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EditorBuffer::insertCharacter(char</a:t>
              </a:r>
              <a:r>
                <a:rPr lang="en-US" dirty="0">
                  <a:latin typeface="Courier New" charset="0"/>
                </a:rPr>
                <a:t> </a:t>
              </a:r>
              <a:r>
                <a:rPr lang="en-US" dirty="0" err="1">
                  <a:latin typeface="Courier New" charset="0"/>
                </a:rPr>
                <a:t>ch</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a:t>
              </a:r>
              <a:r>
                <a:rPr lang="en-US" dirty="0" err="1" smtClean="0">
                  <a:latin typeface="Courier New" charset="0"/>
                </a:rPr>
                <a:t>before.push</a:t>
              </a:r>
              <a:r>
                <a:rPr lang="en-US" dirty="0" err="1">
                  <a:latin typeface="Courier New" charset="0"/>
                </a:rPr>
                <a:t>(ch</a:t>
              </a:r>
              <a:r>
                <a:rPr lang="en-US" dirty="0">
                  <a:latin typeface="Courier New" charset="0"/>
                </a:rPr>
                <a:t>);</a:t>
              </a:r>
            </a:p>
            <a:p>
              <a:pPr algn="l">
                <a:lnSpc>
                  <a:spcPct val="90000"/>
                </a:lnSpc>
              </a:pPr>
              <a:r>
                <a:rPr lang="en-US" dirty="0">
                  <a:latin typeface="Courier New" charset="0"/>
                </a:rPr>
                <a:t>}</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EditorBuffer::deleteCharacter</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a:t>
              </a:r>
              <a:r>
                <a:rPr lang="en-US" dirty="0" err="1">
                  <a:latin typeface="Courier New" charset="0"/>
                </a:rPr>
                <a:t>after.isEmpty</a:t>
              </a:r>
              <a:r>
                <a:rPr lang="en-US" dirty="0">
                  <a:latin typeface="Courier New" charset="0"/>
                </a:rPr>
                <a:t>()) </a:t>
              </a:r>
              <a:r>
                <a:rPr lang="en-US">
                  <a:latin typeface="Courier New" charset="0"/>
                </a:rPr>
                <a:t>{</a:t>
              </a:r>
              <a:endParaRPr lang="en-US" smtClean="0">
                <a:latin typeface="Courier New" charset="0"/>
              </a:endParaRPr>
            </a:p>
            <a:p>
              <a:pPr algn="l">
                <a:lnSpc>
                  <a:spcPct val="90000"/>
                </a:lnSpc>
              </a:pPr>
              <a:r>
                <a:rPr lang="en-US" smtClean="0">
                  <a:latin typeface="Courier New" charset="0"/>
                </a:rPr>
                <a:t>      </a:t>
              </a:r>
              <a:r>
                <a:rPr lang="en-US" dirty="0" err="1" smtClean="0">
                  <a:latin typeface="Courier New" charset="0"/>
                </a:rPr>
                <a:t>after.pop</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dirty="0">
                <a:latin typeface="Courier New" charset="0"/>
              </a:endParaRPr>
            </a:p>
          </p:txBody>
        </p:sp>
      </p:grpSp>
      <p:sp>
        <p:nvSpPr>
          <p:cNvPr id="1002503"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1002504"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1002505"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Stack-Based Buffer Implementation</a:t>
            </a:r>
          </a:p>
        </p:txBody>
      </p:sp>
      <p:sp>
        <p:nvSpPr>
          <p:cNvPr id="1002506"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1002499"/>
                                        </p:tgtEl>
                                        <p:attrNameLst>
                                          <p:attrName>ppt_x</p:attrName>
                                        </p:attrNameLst>
                                      </p:cBhvr>
                                      <p:tavLst>
                                        <p:tav tm="0">
                                          <p:val>
                                            <p:strVal val="ppt_x"/>
                                          </p:val>
                                        </p:tav>
                                        <p:tav tm="100000">
                                          <p:val>
                                            <p:strVal val="ppt_x"/>
                                          </p:val>
                                        </p:tav>
                                      </p:tavLst>
                                    </p:anim>
                                    <p:anim calcmode="lin" valueType="num">
                                      <p:cBhvr additive="base">
                                        <p:cTn id="7" dur="1000"/>
                                        <p:tgtEl>
                                          <p:spTgt spid="1002499"/>
                                        </p:tgtEl>
                                        <p:attrNameLst>
                                          <p:attrName>ppt_y</p:attrName>
                                        </p:attrNameLst>
                                      </p:cBhvr>
                                      <p:tavLst>
                                        <p:tav tm="0">
                                          <p:val>
                                            <p:strVal val="ppt_y"/>
                                          </p:val>
                                        </p:tav>
                                        <p:tav tm="100000">
                                          <p:val>
                                            <p:strVal val="0-ppt_h/2"/>
                                          </p:val>
                                        </p:tav>
                                      </p:tavLst>
                                    </p:anim>
                                    <p:set>
                                      <p:cBhvr>
                                        <p:cTn id="8" dur="1" fill="hold">
                                          <p:stCondLst>
                                            <p:cond delay="999"/>
                                          </p:stCondLst>
                                        </p:cTn>
                                        <p:tgtEl>
                                          <p:spTgt spid="1002499"/>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2499" grpId="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286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WYSIWYG </a:t>
            </a:r>
            <a:r>
              <a:rPr lang="en-US" sz="4000" i="1" dirty="0">
                <a:solidFill>
                  <a:srgbClr val="FF0000"/>
                </a:solidFill>
              </a:rPr>
              <a:t>vs.</a:t>
            </a:r>
            <a:r>
              <a:rPr lang="en-US" sz="4000" dirty="0">
                <a:solidFill>
                  <a:srgbClr val="FF0000"/>
                </a:solidFill>
              </a:rPr>
              <a:t> Command Line</a:t>
            </a:r>
            <a:endParaRPr lang="en-US" sz="4000" dirty="0">
              <a:solidFill>
                <a:schemeClr val="tx1"/>
              </a:solidFill>
            </a:endParaRPr>
          </a:p>
        </p:txBody>
      </p:sp>
      <p:sp>
        <p:nvSpPr>
          <p:cNvPr id="932877" name="Rectangle 13"/>
          <p:cNvSpPr>
            <a:spLocks noChangeArrowheads="1"/>
          </p:cNvSpPr>
          <p:nvPr/>
        </p:nvSpPr>
        <p:spPr bwMode="auto">
          <a:xfrm>
            <a:off x="482600" y="1231900"/>
            <a:ext cx="8164513" cy="463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Most editors today follow the WYSIWYG principle, which is an acronym for “what you see is what you get” that keeps the screen updated so that it shows the current document.</a:t>
            </a:r>
          </a:p>
          <a:p>
            <a:pPr marL="342900" indent="-342900" algn="just">
              <a:lnSpc>
                <a:spcPct val="85000"/>
              </a:lnSpc>
              <a:spcAft>
                <a:spcPct val="50000"/>
              </a:spcAft>
              <a:buFontTx/>
              <a:buChar char="•"/>
            </a:pPr>
            <a:r>
              <a:rPr lang="en-US" sz="2400" b="0"/>
              <a:t>TECO was a command-based editor.  To edit a document, you enter commands that consist of a letter, possibly along with some additional data.  Rather than showing the contents of the editor all the time, command-line editors showed the contents only when the user asked for them. </a:t>
            </a:r>
          </a:p>
          <a:p>
            <a:pPr marL="342900" indent="-342900" algn="just">
              <a:lnSpc>
                <a:spcPct val="85000"/>
              </a:lnSpc>
              <a:spcAft>
                <a:spcPct val="50000"/>
              </a:spcAft>
              <a:buFontTx/>
              <a:buChar char="•"/>
            </a:pPr>
            <a:r>
              <a:rPr lang="en-US" sz="2400" b="0"/>
              <a:t>Most histories of computer science date the first WYSIWYG editor to Xerox PARC in 1974.  I saw one running almost two years earlier, which was written by a couple of graduate students at Harvard on their PDP-1 computer.  That editor was called Splat! and seems largely lost to history.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287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3287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877" grpId="0" build="p"/>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696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PDP-1 Computer</a:t>
            </a:r>
            <a:endParaRPr lang="en-US" sz="4000" dirty="0">
              <a:solidFill>
                <a:schemeClr val="tx1"/>
              </a:solidFill>
            </a:endParaRPr>
          </a:p>
        </p:txBody>
      </p:sp>
      <p:sp>
        <p:nvSpPr>
          <p:cNvPr id="936963" name="Rectangle 3"/>
          <p:cNvSpPr>
            <a:spLocks noChangeArrowheads="1"/>
          </p:cNvSpPr>
          <p:nvPr/>
        </p:nvSpPr>
        <p:spPr bwMode="auto">
          <a:xfrm>
            <a:off x="482600" y="1066800"/>
            <a:ext cx="8164513" cy="1892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 great deal of early graphics development was done on the Digital Equipment Corporation’s PDP-1 computer, which was released in 1959.  Most PDP-1s came with a Type 30 display, which was a 1024</a:t>
            </a:r>
            <a:r>
              <a:rPr lang="en-US" sz="2000" b="0">
                <a:latin typeface="Geneva" charset="0"/>
              </a:rPr>
              <a:t>x</a:t>
            </a:r>
            <a:r>
              <a:rPr lang="en-US" sz="2400" b="0"/>
              <a:t>1024 pixel display.  Splat! ran on this display, but so did Spacewar!</a:t>
            </a:r>
          </a:p>
        </p:txBody>
      </p:sp>
      <p:pic>
        <p:nvPicPr>
          <p:cNvPr id="936964" name="Picture 4" descr="PDP1Machine"/>
          <p:cNvPicPr>
            <a:picLocks noChangeAspect="1" noChangeArrowheads="1"/>
          </p:cNvPicPr>
          <p:nvPr/>
        </p:nvPicPr>
        <p:blipFill>
          <a:blip r:embed="rId3"/>
          <a:srcRect/>
          <a:stretch>
            <a:fillRect/>
          </a:stretch>
        </p:blipFill>
        <p:spPr bwMode="auto">
          <a:xfrm>
            <a:off x="304800" y="3124200"/>
            <a:ext cx="4114800" cy="3084513"/>
          </a:xfrm>
          <a:prstGeom prst="rect">
            <a:avLst/>
          </a:prstGeom>
          <a:noFill/>
          <a:ln w="9525">
            <a:solidFill>
              <a:schemeClr val="tx1"/>
            </a:solidFill>
            <a:miter lim="800000"/>
            <a:headEnd/>
            <a:tailEnd/>
          </a:ln>
        </p:spPr>
      </p:pic>
      <p:pic>
        <p:nvPicPr>
          <p:cNvPr id="936965" name="Picture 5" descr="SpacewarShot"/>
          <p:cNvPicPr>
            <a:picLocks noChangeAspect="1" noChangeArrowheads="1"/>
          </p:cNvPicPr>
          <p:nvPr/>
        </p:nvPicPr>
        <p:blipFill>
          <a:blip r:embed="rId4"/>
          <a:srcRect l="4800" r="4800"/>
          <a:stretch>
            <a:fillRect/>
          </a:stretch>
        </p:blipFill>
        <p:spPr bwMode="auto">
          <a:xfrm>
            <a:off x="4724400" y="3111500"/>
            <a:ext cx="4156075" cy="30940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901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Editor Commands</a:t>
            </a:r>
            <a:endParaRPr lang="en-US" sz="4000" dirty="0">
              <a:solidFill>
                <a:schemeClr val="tx1"/>
              </a:solidFill>
            </a:endParaRPr>
          </a:p>
        </p:txBody>
      </p:sp>
      <p:sp>
        <p:nvSpPr>
          <p:cNvPr id="939011" name="Rectangle 3">
            <a:hlinkClick r:id="rId3" action="ppaction://hlinkpres?slideindex=2&amp;slidetitle=Exercise: Define a Stack of Characters"/>
          </p:cNvPr>
          <p:cNvSpPr>
            <a:spLocks noChangeArrowheads="1"/>
          </p:cNvSpPr>
          <p:nvPr/>
        </p:nvSpPr>
        <p:spPr bwMode="auto">
          <a:xfrm>
            <a:off x="482600" y="1231900"/>
            <a:ext cx="8164513" cy="673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Our minimal version of TECO has the following commands:</a:t>
            </a:r>
          </a:p>
        </p:txBody>
      </p:sp>
      <p:sp>
        <p:nvSpPr>
          <p:cNvPr id="939014" name="Rectangle 6"/>
          <p:cNvSpPr>
            <a:spLocks noChangeArrowheads="1"/>
          </p:cNvSpPr>
          <p:nvPr/>
        </p:nvSpPr>
        <p:spPr bwMode="auto">
          <a:xfrm>
            <a:off x="1028700" y="1981200"/>
            <a:ext cx="13335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15" name="Text Box 7"/>
          <p:cNvSpPr txBox="1">
            <a:spLocks noChangeArrowheads="1"/>
          </p:cNvSpPr>
          <p:nvPr/>
        </p:nvSpPr>
        <p:spPr bwMode="auto">
          <a:xfrm>
            <a:off x="1333500" y="1992540"/>
            <a:ext cx="7239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I</a:t>
            </a:r>
            <a:r>
              <a:rPr lang="en-US" sz="1800" b="0" i="1"/>
              <a:t>text</a:t>
            </a:r>
            <a:endParaRPr lang="en-US" sz="2000">
              <a:latin typeface="Courier New" charset="0"/>
            </a:endParaRPr>
          </a:p>
        </p:txBody>
      </p:sp>
      <p:sp>
        <p:nvSpPr>
          <p:cNvPr id="939037" name="Rectangle 29"/>
          <p:cNvSpPr>
            <a:spLocks noChangeArrowheads="1"/>
          </p:cNvSpPr>
          <p:nvPr/>
        </p:nvSpPr>
        <p:spPr bwMode="auto">
          <a:xfrm>
            <a:off x="2349500" y="1981200"/>
            <a:ext cx="5791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38" name="Text Box 30"/>
          <p:cNvSpPr txBox="1">
            <a:spLocks noChangeArrowheads="1"/>
          </p:cNvSpPr>
          <p:nvPr/>
        </p:nvSpPr>
        <p:spPr bwMode="auto">
          <a:xfrm>
            <a:off x="2349500" y="1992540"/>
            <a:ext cx="56134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dirty="0"/>
              <a:t>Inserts the characters following the </a:t>
            </a:r>
            <a:r>
              <a:rPr lang="en-US" sz="2000" dirty="0">
                <a:latin typeface="Courier New" charset="0"/>
              </a:rPr>
              <a:t>I</a:t>
            </a:r>
            <a:r>
              <a:rPr lang="en-US" sz="2000" b="0" dirty="0"/>
              <a:t> into the buffer.</a:t>
            </a:r>
          </a:p>
        </p:txBody>
      </p:sp>
      <p:sp>
        <p:nvSpPr>
          <p:cNvPr id="939039" name="Rectangle 31"/>
          <p:cNvSpPr>
            <a:spLocks noChangeArrowheads="1"/>
          </p:cNvSpPr>
          <p:nvPr/>
        </p:nvSpPr>
        <p:spPr bwMode="auto">
          <a:xfrm>
            <a:off x="1028700" y="2425700"/>
            <a:ext cx="13335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40" name="Text Box 32"/>
          <p:cNvSpPr txBox="1">
            <a:spLocks noChangeArrowheads="1"/>
          </p:cNvSpPr>
          <p:nvPr/>
        </p:nvSpPr>
        <p:spPr bwMode="auto">
          <a:xfrm>
            <a:off x="1333500" y="2437040"/>
            <a:ext cx="7239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J</a:t>
            </a:r>
          </a:p>
        </p:txBody>
      </p:sp>
      <p:sp>
        <p:nvSpPr>
          <p:cNvPr id="939041" name="Rectangle 33"/>
          <p:cNvSpPr>
            <a:spLocks noChangeArrowheads="1"/>
          </p:cNvSpPr>
          <p:nvPr/>
        </p:nvSpPr>
        <p:spPr bwMode="auto">
          <a:xfrm>
            <a:off x="2349500" y="2425700"/>
            <a:ext cx="5791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42" name="Text Box 34"/>
          <p:cNvSpPr txBox="1">
            <a:spLocks noChangeArrowheads="1"/>
          </p:cNvSpPr>
          <p:nvPr/>
        </p:nvSpPr>
        <p:spPr bwMode="auto">
          <a:xfrm>
            <a:off x="2349500" y="2437040"/>
            <a:ext cx="57658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dirty="0"/>
              <a:t>Moves the current point (the </a:t>
            </a:r>
            <a:r>
              <a:rPr lang="en-US" sz="2000" i="1" dirty="0"/>
              <a:t>cursor</a:t>
            </a:r>
            <a:r>
              <a:rPr lang="en-US" sz="2000" b="0" dirty="0"/>
              <a:t>) to the beginning.</a:t>
            </a:r>
          </a:p>
        </p:txBody>
      </p:sp>
      <p:sp>
        <p:nvSpPr>
          <p:cNvPr id="939043" name="Rectangle 35"/>
          <p:cNvSpPr>
            <a:spLocks noChangeArrowheads="1"/>
          </p:cNvSpPr>
          <p:nvPr/>
        </p:nvSpPr>
        <p:spPr bwMode="auto">
          <a:xfrm>
            <a:off x="1028700" y="2870200"/>
            <a:ext cx="13335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44" name="Text Box 36"/>
          <p:cNvSpPr txBox="1">
            <a:spLocks noChangeArrowheads="1"/>
          </p:cNvSpPr>
          <p:nvPr/>
        </p:nvSpPr>
        <p:spPr bwMode="auto">
          <a:xfrm>
            <a:off x="1333500" y="2881540"/>
            <a:ext cx="7239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Z</a:t>
            </a:r>
          </a:p>
        </p:txBody>
      </p:sp>
      <p:sp>
        <p:nvSpPr>
          <p:cNvPr id="939045" name="Rectangle 37"/>
          <p:cNvSpPr>
            <a:spLocks noChangeArrowheads="1"/>
          </p:cNvSpPr>
          <p:nvPr/>
        </p:nvSpPr>
        <p:spPr bwMode="auto">
          <a:xfrm>
            <a:off x="2349500" y="2870200"/>
            <a:ext cx="5791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46" name="Text Box 38"/>
          <p:cNvSpPr txBox="1">
            <a:spLocks noChangeArrowheads="1"/>
          </p:cNvSpPr>
          <p:nvPr/>
        </p:nvSpPr>
        <p:spPr bwMode="auto">
          <a:xfrm>
            <a:off x="2349500" y="2881540"/>
            <a:ext cx="56134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a:t>Moves the cursor to the end of the buffer.</a:t>
            </a:r>
          </a:p>
        </p:txBody>
      </p:sp>
      <p:sp>
        <p:nvSpPr>
          <p:cNvPr id="939047" name="Rectangle 39"/>
          <p:cNvSpPr>
            <a:spLocks noChangeArrowheads="1"/>
          </p:cNvSpPr>
          <p:nvPr/>
        </p:nvSpPr>
        <p:spPr bwMode="auto">
          <a:xfrm>
            <a:off x="1028700" y="3314700"/>
            <a:ext cx="13335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48" name="Text Box 40"/>
          <p:cNvSpPr txBox="1">
            <a:spLocks noChangeArrowheads="1"/>
          </p:cNvSpPr>
          <p:nvPr/>
        </p:nvSpPr>
        <p:spPr bwMode="auto">
          <a:xfrm>
            <a:off x="1333500" y="3326040"/>
            <a:ext cx="7239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F</a:t>
            </a:r>
          </a:p>
        </p:txBody>
      </p:sp>
      <p:sp>
        <p:nvSpPr>
          <p:cNvPr id="939049" name="Rectangle 41"/>
          <p:cNvSpPr>
            <a:spLocks noChangeArrowheads="1"/>
          </p:cNvSpPr>
          <p:nvPr/>
        </p:nvSpPr>
        <p:spPr bwMode="auto">
          <a:xfrm>
            <a:off x="2349500" y="3314700"/>
            <a:ext cx="5791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50" name="Text Box 42"/>
          <p:cNvSpPr txBox="1">
            <a:spLocks noChangeArrowheads="1"/>
          </p:cNvSpPr>
          <p:nvPr/>
        </p:nvSpPr>
        <p:spPr bwMode="auto">
          <a:xfrm>
            <a:off x="2349500" y="3326040"/>
            <a:ext cx="56134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a:t>Moves the cursor forward one character.</a:t>
            </a:r>
          </a:p>
        </p:txBody>
      </p:sp>
      <p:sp>
        <p:nvSpPr>
          <p:cNvPr id="939051" name="Rectangle 43"/>
          <p:cNvSpPr>
            <a:spLocks noChangeArrowheads="1"/>
          </p:cNvSpPr>
          <p:nvPr/>
        </p:nvSpPr>
        <p:spPr bwMode="auto">
          <a:xfrm>
            <a:off x="1028700" y="3759200"/>
            <a:ext cx="13335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52" name="Text Box 44"/>
          <p:cNvSpPr txBox="1">
            <a:spLocks noChangeArrowheads="1"/>
          </p:cNvSpPr>
          <p:nvPr/>
        </p:nvSpPr>
        <p:spPr bwMode="auto">
          <a:xfrm>
            <a:off x="1333500" y="3770540"/>
            <a:ext cx="7239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B</a:t>
            </a:r>
          </a:p>
        </p:txBody>
      </p:sp>
      <p:sp>
        <p:nvSpPr>
          <p:cNvPr id="939053" name="Rectangle 45"/>
          <p:cNvSpPr>
            <a:spLocks noChangeArrowheads="1"/>
          </p:cNvSpPr>
          <p:nvPr/>
        </p:nvSpPr>
        <p:spPr bwMode="auto">
          <a:xfrm>
            <a:off x="2349500" y="3759200"/>
            <a:ext cx="5791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54" name="Text Box 46"/>
          <p:cNvSpPr txBox="1">
            <a:spLocks noChangeArrowheads="1"/>
          </p:cNvSpPr>
          <p:nvPr/>
        </p:nvSpPr>
        <p:spPr bwMode="auto">
          <a:xfrm>
            <a:off x="2349500" y="3770540"/>
            <a:ext cx="56134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a:t>Moves the cursor backward one character.</a:t>
            </a:r>
          </a:p>
        </p:txBody>
      </p:sp>
      <p:sp>
        <p:nvSpPr>
          <p:cNvPr id="939055" name="Rectangle 47"/>
          <p:cNvSpPr>
            <a:spLocks noChangeArrowheads="1"/>
          </p:cNvSpPr>
          <p:nvPr/>
        </p:nvSpPr>
        <p:spPr bwMode="auto">
          <a:xfrm>
            <a:off x="1028700" y="4203700"/>
            <a:ext cx="13335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56" name="Text Box 48"/>
          <p:cNvSpPr txBox="1">
            <a:spLocks noChangeArrowheads="1"/>
          </p:cNvSpPr>
          <p:nvPr/>
        </p:nvSpPr>
        <p:spPr bwMode="auto">
          <a:xfrm>
            <a:off x="1333500" y="4215040"/>
            <a:ext cx="7239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D</a:t>
            </a:r>
          </a:p>
        </p:txBody>
      </p:sp>
      <p:sp>
        <p:nvSpPr>
          <p:cNvPr id="939057" name="Rectangle 49"/>
          <p:cNvSpPr>
            <a:spLocks noChangeArrowheads="1"/>
          </p:cNvSpPr>
          <p:nvPr/>
        </p:nvSpPr>
        <p:spPr bwMode="auto">
          <a:xfrm>
            <a:off x="2349500" y="4203700"/>
            <a:ext cx="5791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58" name="Text Box 50"/>
          <p:cNvSpPr txBox="1">
            <a:spLocks noChangeArrowheads="1"/>
          </p:cNvSpPr>
          <p:nvPr/>
        </p:nvSpPr>
        <p:spPr bwMode="auto">
          <a:xfrm>
            <a:off x="2349500" y="4215040"/>
            <a:ext cx="56134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a:t>Deletes the character after the cursor.</a:t>
            </a:r>
          </a:p>
        </p:txBody>
      </p:sp>
      <p:sp>
        <p:nvSpPr>
          <p:cNvPr id="939059" name="Rectangle 51"/>
          <p:cNvSpPr>
            <a:spLocks noChangeArrowheads="1"/>
          </p:cNvSpPr>
          <p:nvPr/>
        </p:nvSpPr>
        <p:spPr bwMode="auto">
          <a:xfrm>
            <a:off x="1028700" y="4648200"/>
            <a:ext cx="13335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60" name="Text Box 52"/>
          <p:cNvSpPr txBox="1">
            <a:spLocks noChangeArrowheads="1"/>
          </p:cNvSpPr>
          <p:nvPr/>
        </p:nvSpPr>
        <p:spPr bwMode="auto">
          <a:xfrm>
            <a:off x="1333500" y="4659540"/>
            <a:ext cx="7239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Q</a:t>
            </a:r>
          </a:p>
        </p:txBody>
      </p:sp>
      <p:sp>
        <p:nvSpPr>
          <p:cNvPr id="939061" name="Rectangle 53"/>
          <p:cNvSpPr>
            <a:spLocks noChangeArrowheads="1"/>
          </p:cNvSpPr>
          <p:nvPr/>
        </p:nvSpPr>
        <p:spPr bwMode="auto">
          <a:xfrm>
            <a:off x="2349500" y="4648200"/>
            <a:ext cx="5791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39062" name="Text Box 54"/>
          <p:cNvSpPr txBox="1">
            <a:spLocks noChangeArrowheads="1"/>
          </p:cNvSpPr>
          <p:nvPr/>
        </p:nvSpPr>
        <p:spPr bwMode="auto">
          <a:xfrm>
            <a:off x="2349500" y="4659540"/>
            <a:ext cx="56134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a:t>Exits from the editor.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310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Methods in the </a:t>
            </a:r>
            <a:r>
              <a:rPr lang="en-US" sz="3600" b="1" dirty="0" err="1">
                <a:solidFill>
                  <a:srgbClr val="FF0000"/>
                </a:solidFill>
                <a:latin typeface="Courier New" charset="0"/>
              </a:rPr>
              <a:t>EditorBuffer</a:t>
            </a:r>
            <a:r>
              <a:rPr lang="en-US" sz="4000" dirty="0">
                <a:solidFill>
                  <a:srgbClr val="FF0000"/>
                </a:solidFill>
              </a:rPr>
              <a:t> Class</a:t>
            </a:r>
            <a:endParaRPr lang="en-US" dirty="0">
              <a:solidFill>
                <a:schemeClr val="tx1"/>
              </a:solidFill>
            </a:endParaRPr>
          </a:p>
        </p:txBody>
      </p:sp>
      <p:sp>
        <p:nvSpPr>
          <p:cNvPr id="943137" name="Rectangle 33"/>
          <p:cNvSpPr>
            <a:spLocks noChangeArrowheads="1"/>
          </p:cNvSpPr>
          <p:nvPr/>
        </p:nvSpPr>
        <p:spPr bwMode="auto">
          <a:xfrm>
            <a:off x="495300" y="1172635"/>
            <a:ext cx="8153400" cy="526203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943138" name="Text Box 34"/>
          <p:cNvSpPr txBox="1">
            <a:spLocks noChangeArrowheads="1"/>
          </p:cNvSpPr>
          <p:nvPr/>
        </p:nvSpPr>
        <p:spPr bwMode="auto">
          <a:xfrm>
            <a:off x="647700" y="1172635"/>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a:latin typeface="Courier New" charset="0"/>
              </a:rPr>
              <a:t>buffer.moveCursorForward</a:t>
            </a:r>
            <a:r>
              <a:rPr lang="en-US" sz="2000" dirty="0">
                <a:latin typeface="Courier New" charset="0"/>
              </a:rPr>
              <a:t>()</a:t>
            </a:r>
          </a:p>
        </p:txBody>
      </p:sp>
      <p:sp>
        <p:nvSpPr>
          <p:cNvPr id="943139" name="Text Box 35"/>
          <p:cNvSpPr txBox="1">
            <a:spLocks noChangeArrowheads="1"/>
          </p:cNvSpPr>
          <p:nvPr/>
        </p:nvSpPr>
        <p:spPr bwMode="auto">
          <a:xfrm>
            <a:off x="952500" y="1453623"/>
            <a:ext cx="7620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Moves the cursor forward one character (does nothing if it’s at the end).</a:t>
            </a:r>
          </a:p>
        </p:txBody>
      </p:sp>
      <p:sp>
        <p:nvSpPr>
          <p:cNvPr id="943142" name="Text Box 38"/>
          <p:cNvSpPr txBox="1">
            <a:spLocks noChangeArrowheads="1"/>
          </p:cNvSpPr>
          <p:nvPr/>
        </p:nvSpPr>
        <p:spPr bwMode="auto">
          <a:xfrm>
            <a:off x="647700" y="1820335"/>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buffer.moveCursorBackward()</a:t>
            </a:r>
          </a:p>
        </p:txBody>
      </p:sp>
      <p:sp>
        <p:nvSpPr>
          <p:cNvPr id="943143" name="Text Box 39"/>
          <p:cNvSpPr txBox="1">
            <a:spLocks noChangeArrowheads="1"/>
          </p:cNvSpPr>
          <p:nvPr/>
        </p:nvSpPr>
        <p:spPr bwMode="auto">
          <a:xfrm>
            <a:off x="952500" y="2114023"/>
            <a:ext cx="7620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Moves the cursor backward one character (does nothing if it’s at the beginning).</a:t>
            </a:r>
          </a:p>
        </p:txBody>
      </p:sp>
      <p:sp>
        <p:nvSpPr>
          <p:cNvPr id="943146" name="Text Box 42"/>
          <p:cNvSpPr txBox="1">
            <a:spLocks noChangeArrowheads="1"/>
          </p:cNvSpPr>
          <p:nvPr/>
        </p:nvSpPr>
        <p:spPr bwMode="auto">
          <a:xfrm>
            <a:off x="647700" y="2480735"/>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buffer.moveCursorToStart()</a:t>
            </a:r>
          </a:p>
        </p:txBody>
      </p:sp>
      <p:sp>
        <p:nvSpPr>
          <p:cNvPr id="943147" name="Text Box 43"/>
          <p:cNvSpPr txBox="1">
            <a:spLocks noChangeArrowheads="1"/>
          </p:cNvSpPr>
          <p:nvPr/>
        </p:nvSpPr>
        <p:spPr bwMode="auto">
          <a:xfrm>
            <a:off x="952500" y="2761723"/>
            <a:ext cx="7620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Moves the cursor to the beginning of the buffer.</a:t>
            </a:r>
          </a:p>
        </p:txBody>
      </p:sp>
      <p:sp>
        <p:nvSpPr>
          <p:cNvPr id="943150" name="Text Box 46"/>
          <p:cNvSpPr txBox="1">
            <a:spLocks noChangeArrowheads="1"/>
          </p:cNvSpPr>
          <p:nvPr/>
        </p:nvSpPr>
        <p:spPr bwMode="auto">
          <a:xfrm>
            <a:off x="647700" y="3128435"/>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buffer.moveCursorToEnd()</a:t>
            </a:r>
          </a:p>
        </p:txBody>
      </p:sp>
      <p:sp>
        <p:nvSpPr>
          <p:cNvPr id="943151" name="Text Box 47"/>
          <p:cNvSpPr txBox="1">
            <a:spLocks noChangeArrowheads="1"/>
          </p:cNvSpPr>
          <p:nvPr/>
        </p:nvSpPr>
        <p:spPr bwMode="auto">
          <a:xfrm>
            <a:off x="952500" y="3422123"/>
            <a:ext cx="7620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Moves the cursor to the end of the buffer.</a:t>
            </a:r>
          </a:p>
        </p:txBody>
      </p:sp>
      <p:sp>
        <p:nvSpPr>
          <p:cNvPr id="943154" name="Text Box 50"/>
          <p:cNvSpPr txBox="1">
            <a:spLocks noChangeArrowheads="1"/>
          </p:cNvSpPr>
          <p:nvPr/>
        </p:nvSpPr>
        <p:spPr bwMode="auto">
          <a:xfrm>
            <a:off x="647700" y="3788835"/>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buffer.insertCharacter(ch)</a:t>
            </a:r>
          </a:p>
        </p:txBody>
      </p:sp>
      <p:sp>
        <p:nvSpPr>
          <p:cNvPr id="943155" name="Text Box 51"/>
          <p:cNvSpPr txBox="1">
            <a:spLocks noChangeArrowheads="1"/>
          </p:cNvSpPr>
          <p:nvPr/>
        </p:nvSpPr>
        <p:spPr bwMode="auto">
          <a:xfrm>
            <a:off x="952500" y="4082523"/>
            <a:ext cx="7620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Inserts the character </a:t>
            </a:r>
            <a:r>
              <a:rPr lang="en-US" sz="1600">
                <a:latin typeface="Courier New" charset="0"/>
              </a:rPr>
              <a:t>ch</a:t>
            </a:r>
            <a:r>
              <a:rPr lang="en-US" sz="1800" b="0"/>
              <a:t> at the cursor position and advances the cursor past it.</a:t>
            </a:r>
          </a:p>
        </p:txBody>
      </p:sp>
      <p:sp>
        <p:nvSpPr>
          <p:cNvPr id="943158" name="Text Box 54"/>
          <p:cNvSpPr txBox="1">
            <a:spLocks noChangeArrowheads="1"/>
          </p:cNvSpPr>
          <p:nvPr/>
        </p:nvSpPr>
        <p:spPr bwMode="auto">
          <a:xfrm>
            <a:off x="647700" y="4447648"/>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buffer.deleteCharacter()</a:t>
            </a:r>
          </a:p>
        </p:txBody>
      </p:sp>
      <p:sp>
        <p:nvSpPr>
          <p:cNvPr id="943159" name="Text Box 55"/>
          <p:cNvSpPr txBox="1">
            <a:spLocks noChangeArrowheads="1"/>
          </p:cNvSpPr>
          <p:nvPr/>
        </p:nvSpPr>
        <p:spPr bwMode="auto">
          <a:xfrm>
            <a:off x="952500" y="4741335"/>
            <a:ext cx="76200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Deletes the character after the cursor, if any.</a:t>
            </a:r>
          </a:p>
        </p:txBody>
      </p:sp>
      <p:sp>
        <p:nvSpPr>
          <p:cNvPr id="943162" name="Text Box 58"/>
          <p:cNvSpPr txBox="1">
            <a:spLocks noChangeArrowheads="1"/>
          </p:cNvSpPr>
          <p:nvPr/>
        </p:nvSpPr>
        <p:spPr bwMode="auto">
          <a:xfrm>
            <a:off x="647700" y="5095953"/>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buffer.getText</a:t>
            </a:r>
            <a:r>
              <a:rPr lang="en-US" sz="2000" dirty="0" smtClean="0">
                <a:latin typeface="Courier New" charset="0"/>
              </a:rPr>
              <a:t>(</a:t>
            </a:r>
            <a:r>
              <a:rPr lang="en-US" sz="2000" dirty="0">
                <a:latin typeface="Courier New" charset="0"/>
              </a:rPr>
              <a:t>)</a:t>
            </a:r>
          </a:p>
        </p:txBody>
      </p:sp>
      <p:sp>
        <p:nvSpPr>
          <p:cNvPr id="943163" name="Text Box 59"/>
          <p:cNvSpPr txBox="1">
            <a:spLocks noChangeArrowheads="1"/>
          </p:cNvSpPr>
          <p:nvPr/>
        </p:nvSpPr>
        <p:spPr bwMode="auto">
          <a:xfrm>
            <a:off x="952500" y="5389640"/>
            <a:ext cx="76200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Returns the contents of the buffer as a string.</a:t>
            </a:r>
            <a:endParaRPr lang="en-US" sz="1800" b="0" dirty="0"/>
          </a:p>
        </p:txBody>
      </p:sp>
      <p:sp>
        <p:nvSpPr>
          <p:cNvPr id="34" name="Text Box 58"/>
          <p:cNvSpPr txBox="1">
            <a:spLocks noChangeArrowheads="1"/>
          </p:cNvSpPr>
          <p:nvPr/>
        </p:nvSpPr>
        <p:spPr bwMode="auto">
          <a:xfrm>
            <a:off x="645885" y="5753933"/>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buffer.getCursor</a:t>
            </a:r>
            <a:r>
              <a:rPr lang="en-US" sz="2000" dirty="0" smtClean="0">
                <a:latin typeface="Courier New" charset="0"/>
              </a:rPr>
              <a:t>(</a:t>
            </a:r>
            <a:r>
              <a:rPr lang="en-US" sz="2000" dirty="0">
                <a:latin typeface="Courier New" charset="0"/>
              </a:rPr>
              <a:t>)</a:t>
            </a:r>
          </a:p>
        </p:txBody>
      </p:sp>
      <p:sp>
        <p:nvSpPr>
          <p:cNvPr id="35" name="Text Box 59"/>
          <p:cNvSpPr txBox="1">
            <a:spLocks noChangeArrowheads="1"/>
          </p:cNvSpPr>
          <p:nvPr/>
        </p:nvSpPr>
        <p:spPr bwMode="auto">
          <a:xfrm>
            <a:off x="950685" y="6047620"/>
            <a:ext cx="76200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Returns the position of the cursor.</a:t>
            </a:r>
            <a:endParaRPr lang="en-US" sz="1800" b="0" dirty="0"/>
          </a:p>
        </p:txBody>
      </p:sp>
      <p:cxnSp>
        <p:nvCxnSpPr>
          <p:cNvPr id="37" name="Straight Connector 36"/>
          <p:cNvCxnSpPr/>
          <p:nvPr/>
        </p:nvCxnSpPr>
        <p:spPr bwMode="auto">
          <a:xfrm rot="10800000" flipH="1">
            <a:off x="495300" y="1172635"/>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0" name="Straight Connector 39"/>
          <p:cNvCxnSpPr/>
          <p:nvPr/>
        </p:nvCxnSpPr>
        <p:spPr bwMode="auto">
          <a:xfrm rot="10800000" flipH="1">
            <a:off x="495300" y="1830190"/>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4" name="Straight Connector 43"/>
          <p:cNvCxnSpPr/>
          <p:nvPr/>
        </p:nvCxnSpPr>
        <p:spPr bwMode="auto">
          <a:xfrm rot="10800000" flipH="1">
            <a:off x="495300" y="2487745"/>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5" name="Straight Connector 44"/>
          <p:cNvCxnSpPr/>
          <p:nvPr/>
        </p:nvCxnSpPr>
        <p:spPr bwMode="auto">
          <a:xfrm rot="10800000" flipH="1">
            <a:off x="495300" y="3145300"/>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6" name="Straight Connector 45"/>
          <p:cNvCxnSpPr/>
          <p:nvPr/>
        </p:nvCxnSpPr>
        <p:spPr bwMode="auto">
          <a:xfrm rot="10800000" flipH="1">
            <a:off x="495300" y="3802855"/>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7" name="Straight Connector 46"/>
          <p:cNvCxnSpPr/>
          <p:nvPr/>
        </p:nvCxnSpPr>
        <p:spPr bwMode="auto">
          <a:xfrm rot="10800000" flipH="1">
            <a:off x="495300" y="4460410"/>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8" name="Straight Connector 47"/>
          <p:cNvCxnSpPr/>
          <p:nvPr/>
        </p:nvCxnSpPr>
        <p:spPr bwMode="auto">
          <a:xfrm rot="10800000" flipH="1">
            <a:off x="495300" y="5117965"/>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9" name="Straight Connector 48"/>
          <p:cNvCxnSpPr/>
          <p:nvPr/>
        </p:nvCxnSpPr>
        <p:spPr bwMode="auto">
          <a:xfrm rot="10800000" flipH="1">
            <a:off x="495300" y="5775520"/>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0" name="Straight Connector 49"/>
          <p:cNvCxnSpPr/>
          <p:nvPr/>
        </p:nvCxnSpPr>
        <p:spPr bwMode="auto">
          <a:xfrm rot="10800000" flipH="1">
            <a:off x="495300" y="6433078"/>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925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49251" name="Text Box 3"/>
          <p:cNvSpPr txBox="1">
            <a:spLocks noChangeArrowheads="1"/>
          </p:cNvSpPr>
          <p:nvPr/>
        </p:nvSpPr>
        <p:spPr bwMode="auto">
          <a:xfrm>
            <a:off x="355600" y="1193800"/>
            <a:ext cx="8440738" cy="5151154"/>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File: </a:t>
            </a:r>
            <a:r>
              <a:rPr lang="en-US" dirty="0" err="1">
                <a:solidFill>
                  <a:srgbClr val="0000FF"/>
                </a:solidFill>
                <a:latin typeface="Courier New" charset="0"/>
              </a:rPr>
              <a:t>buffer.h</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This file defines the interface for an editor buffer class.</a:t>
            </a:r>
          </a:p>
          <a:p>
            <a:pPr>
              <a:lnSpc>
                <a:spcPct val="90000"/>
              </a:lnSpc>
            </a:pPr>
            <a:r>
              <a:rPr lang="en-US" dirty="0">
                <a:solidFill>
                  <a:srgbClr val="0000FF"/>
                </a:solidFill>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a:t>
            </a:r>
            <a:r>
              <a:rPr lang="en-US" dirty="0" err="1">
                <a:latin typeface="Courier New" charset="0"/>
              </a:rPr>
              <a:t>ifndef</a:t>
            </a:r>
            <a:r>
              <a:rPr lang="en-US" dirty="0">
                <a:latin typeface="Courier New" charset="0"/>
              </a:rPr>
              <a:t> _</a:t>
            </a:r>
            <a:r>
              <a:rPr lang="en-US" dirty="0" err="1">
                <a:latin typeface="Courier New" charset="0"/>
              </a:rPr>
              <a:t>buffer_h</a:t>
            </a:r>
            <a:endParaRPr lang="en-US" dirty="0">
              <a:latin typeface="Courier New" charset="0"/>
            </a:endParaRPr>
          </a:p>
          <a:p>
            <a:pPr>
              <a:lnSpc>
                <a:spcPct val="90000"/>
              </a:lnSpc>
            </a:pPr>
            <a:r>
              <a:rPr lang="en-US" dirty="0">
                <a:latin typeface="Courier New" charset="0"/>
              </a:rPr>
              <a:t>#define _</a:t>
            </a:r>
            <a:r>
              <a:rPr lang="en-US" dirty="0" err="1">
                <a:latin typeface="Courier New" charset="0"/>
              </a:rPr>
              <a:t>buffer_h</a:t>
            </a:r>
            <a:endParaRPr lang="en-US" dirty="0">
              <a:latin typeface="Courier New" charset="0"/>
            </a:endParaRPr>
          </a:p>
          <a:p>
            <a:pPr>
              <a:lnSpc>
                <a:spcPct val="90000"/>
              </a:lnSpc>
            </a:pPr>
            <a:endParaRPr lang="en-US" sz="1200" dirty="0">
              <a:latin typeface="Courier New" charset="0"/>
            </a:endParaRPr>
          </a:p>
          <a:p>
            <a:pPr>
              <a:lnSpc>
                <a:spcPct val="90000"/>
              </a:lnSpc>
            </a:pPr>
            <a:r>
              <a:rPr lang="en-US" dirty="0">
                <a:latin typeface="Courier New" charset="0"/>
              </a:rPr>
              <a:t>class </a:t>
            </a:r>
            <a:r>
              <a:rPr lang="en-US" dirty="0" err="1">
                <a:latin typeface="Courier New" charset="0"/>
              </a:rPr>
              <a:t>EditorBuffer</a:t>
            </a:r>
            <a:r>
              <a:rPr lang="en-US" dirty="0">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public:</a:t>
            </a:r>
          </a:p>
          <a:p>
            <a:pPr>
              <a:lnSpc>
                <a:spcPct val="90000"/>
              </a:lnSpc>
            </a:pPr>
            <a:endParaRPr lang="en-US" sz="900"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Constructor: </a:t>
            </a:r>
            <a:r>
              <a:rPr lang="en-US" dirty="0" err="1">
                <a:solidFill>
                  <a:srgbClr val="0000FF"/>
                </a:solidFill>
                <a:latin typeface="Courier New" charset="0"/>
              </a:rPr>
              <a:t>EditorBuffer</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a:t>
            </a:r>
            <a:r>
              <a:rPr lang="en-US" dirty="0" smtClean="0">
                <a:solidFill>
                  <a:srgbClr val="0000FF"/>
                </a:solidFill>
                <a:latin typeface="Courier New" charset="0"/>
              </a:rPr>
              <a:t> Creates </a:t>
            </a:r>
            <a:r>
              <a:rPr lang="en-US" dirty="0">
                <a:solidFill>
                  <a:srgbClr val="0000FF"/>
                </a:solidFill>
                <a:latin typeface="Courier New" charset="0"/>
              </a:rPr>
              <a:t>an empty editor buffer.</a:t>
            </a:r>
          </a:p>
          <a:p>
            <a:pPr>
              <a:lnSpc>
                <a:spcPct val="90000"/>
              </a:lnSpc>
            </a:pPr>
            <a:r>
              <a:rPr lang="en-US" dirty="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EditorBuffer</a:t>
            </a:r>
            <a:r>
              <a:rPr lang="en-US" dirty="0">
                <a:latin typeface="Courier New" charset="0"/>
              </a:rPr>
              <a:t>();</a:t>
            </a:r>
          </a:p>
          <a:p>
            <a:pPr>
              <a:lnSpc>
                <a:spcPct val="90000"/>
              </a:lnSpc>
            </a:pPr>
            <a:endParaRPr lang="en-US"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Destructor: ~</a:t>
            </a:r>
            <a:r>
              <a:rPr lang="en-US" dirty="0" err="1">
                <a:solidFill>
                  <a:srgbClr val="0000FF"/>
                </a:solidFill>
                <a:latin typeface="Courier New" charset="0"/>
              </a:rPr>
              <a:t>EditorBuffer</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a:t>
            </a:r>
            <a:r>
              <a:rPr lang="en-US" dirty="0" smtClean="0">
                <a:solidFill>
                  <a:srgbClr val="0000FF"/>
                </a:solidFill>
                <a:latin typeface="Courier New" charset="0"/>
              </a:rPr>
              <a:t> Frees </a:t>
            </a:r>
            <a:r>
              <a:rPr lang="en-US" dirty="0">
                <a:solidFill>
                  <a:srgbClr val="0000FF"/>
                </a:solidFill>
                <a:latin typeface="Courier New" charset="0"/>
              </a:rPr>
              <a:t>any storage associated with this buffer.</a:t>
            </a:r>
          </a:p>
          <a:p>
            <a:pPr>
              <a:lnSpc>
                <a:spcPct val="90000"/>
              </a:lnSpc>
            </a:pPr>
            <a:r>
              <a:rPr lang="en-US" dirty="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a:latin typeface="Courier New" charset="0"/>
              </a:rPr>
              <a:t>EditorBuffer</a:t>
            </a:r>
            <a:r>
              <a:rPr lang="en-US" dirty="0">
                <a:latin typeface="Courier New" charset="0"/>
              </a:rPr>
              <a:t>();</a:t>
            </a:r>
          </a:p>
        </p:txBody>
      </p:sp>
      <p:sp>
        <p:nvSpPr>
          <p:cNvPr id="949252"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49253"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49254"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buffer.h</a:t>
            </a:r>
            <a:r>
              <a:rPr lang="en-US" sz="4000" dirty="0">
                <a:solidFill>
                  <a:srgbClr val="FF0000"/>
                </a:solidFill>
              </a:rPr>
              <a:t> Interface</a:t>
            </a:r>
          </a:p>
        </p:txBody>
      </p:sp>
      <p:sp>
        <p:nvSpPr>
          <p:cNvPr id="949255"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129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51299" name="Text Box 3"/>
          <p:cNvSpPr txBox="1">
            <a:spLocks noChangeArrowheads="1"/>
          </p:cNvSpPr>
          <p:nvPr/>
        </p:nvSpPr>
        <p:spPr bwMode="auto">
          <a:xfrm>
            <a:off x="355600" y="1196975"/>
            <a:ext cx="8440738" cy="5345053"/>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File: </a:t>
            </a:r>
            <a:r>
              <a:rPr lang="en-US" dirty="0" err="1" smtClean="0">
                <a:solidFill>
                  <a:srgbClr val="0000FF"/>
                </a:solidFill>
                <a:latin typeface="Courier New" charset="0"/>
              </a:rPr>
              <a:t>buffer.h</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file defines the interface for an editor buffer class.</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a:t>
            </a:r>
            <a:r>
              <a:rPr lang="en-US" dirty="0" err="1" smtClean="0">
                <a:latin typeface="Courier New" charset="0"/>
              </a:rPr>
              <a:t>ifndef</a:t>
            </a:r>
            <a:r>
              <a:rPr lang="en-US" dirty="0" smtClean="0">
                <a:latin typeface="Courier New" charset="0"/>
              </a:rPr>
              <a:t> _</a:t>
            </a:r>
            <a:r>
              <a:rPr lang="en-US" dirty="0" err="1" smtClean="0">
                <a:latin typeface="Courier New" charset="0"/>
              </a:rPr>
              <a:t>buffer_h</a:t>
            </a:r>
            <a:endParaRPr lang="en-US" dirty="0" smtClean="0">
              <a:latin typeface="Courier New" charset="0"/>
            </a:endParaRPr>
          </a:p>
          <a:p>
            <a:pPr>
              <a:lnSpc>
                <a:spcPct val="90000"/>
              </a:lnSpc>
            </a:pPr>
            <a:r>
              <a:rPr lang="en-US" dirty="0" smtClean="0">
                <a:latin typeface="Courier New" charset="0"/>
              </a:rPr>
              <a:t>#define _</a:t>
            </a:r>
            <a:r>
              <a:rPr lang="en-US" dirty="0" err="1" smtClean="0">
                <a:latin typeface="Courier New" charset="0"/>
              </a:rPr>
              <a:t>buffer_h</a:t>
            </a:r>
            <a:endParaRPr lang="en-US" dirty="0" smtClean="0">
              <a:latin typeface="Courier New" charset="0"/>
            </a:endParaRPr>
          </a:p>
          <a:p>
            <a:pPr>
              <a:lnSpc>
                <a:spcPct val="90000"/>
              </a:lnSpc>
            </a:pPr>
            <a:endParaRPr lang="en-US" sz="1200" dirty="0" smtClean="0">
              <a:latin typeface="Courier New" charset="0"/>
            </a:endParaRPr>
          </a:p>
          <a:p>
            <a:pPr>
              <a:lnSpc>
                <a:spcPct val="90000"/>
              </a:lnSpc>
            </a:pPr>
            <a:r>
              <a:rPr lang="en-US" dirty="0" smtClean="0">
                <a:latin typeface="Courier New" charset="0"/>
              </a:rPr>
              <a:t>class </a:t>
            </a:r>
            <a:r>
              <a:rPr lang="en-US" dirty="0" err="1" smtClean="0">
                <a:latin typeface="Courier New" charset="0"/>
              </a:rPr>
              <a:t>EditorBuffer</a:t>
            </a:r>
            <a:r>
              <a:rPr lang="en-US" dirty="0" smtClean="0">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public:</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Constructor: </a:t>
            </a:r>
            <a:r>
              <a:rPr lang="en-US" dirty="0" err="1" smtClean="0">
                <a:solidFill>
                  <a:srgbClr val="0000FF"/>
                </a:solidFill>
                <a:latin typeface="Courier New" charset="0"/>
              </a:rPr>
              <a:t>EditorBuffer</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Creates an empty editor buffer.</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EditorBuffer</a:t>
            </a: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Destructor: ~</a:t>
            </a:r>
            <a:r>
              <a:rPr lang="en-US" dirty="0" err="1" smtClean="0">
                <a:solidFill>
                  <a:srgbClr val="0000FF"/>
                </a:solidFill>
                <a:latin typeface="Courier New" charset="0"/>
              </a:rPr>
              <a:t>EditorBuffer</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Frees any storage associated with this buffer.</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EditorBuffer</a:t>
            </a:r>
            <a:r>
              <a:rPr lang="en-US" dirty="0" smtClean="0">
                <a:latin typeface="Courier New" charset="0"/>
              </a:rPr>
              <a:t>();</a:t>
            </a:r>
          </a:p>
          <a:p>
            <a:pPr>
              <a:lnSpc>
                <a:spcPct val="90000"/>
              </a:lnSpc>
            </a:pPr>
            <a:endParaRPr lang="en-US" dirty="0">
              <a:latin typeface="Courier New" charset="0"/>
            </a:endParaRPr>
          </a:p>
        </p:txBody>
      </p:sp>
      <p:grpSp>
        <p:nvGrpSpPr>
          <p:cNvPr id="951300" name="Group 4"/>
          <p:cNvGrpSpPr>
            <a:grpSpLocks/>
          </p:cNvGrpSpPr>
          <p:nvPr/>
        </p:nvGrpSpPr>
        <p:grpSpPr bwMode="auto">
          <a:xfrm>
            <a:off x="355600" y="1143000"/>
            <a:ext cx="8494713" cy="5257800"/>
            <a:chOff x="240" y="720"/>
            <a:chExt cx="5280" cy="3312"/>
          </a:xfrm>
        </p:grpSpPr>
        <p:sp>
          <p:nvSpPr>
            <p:cNvPr id="951301"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51302" name="Text Box 6"/>
            <p:cNvSpPr txBox="1">
              <a:spLocks noChangeArrowheads="1"/>
            </p:cNvSpPr>
            <p:nvPr/>
          </p:nvSpPr>
          <p:spPr bwMode="auto">
            <a:xfrm>
              <a:off x="251" y="752"/>
              <a:ext cx="5261" cy="3009"/>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Methods: </a:t>
              </a:r>
              <a:r>
                <a:rPr lang="en-US" dirty="0" err="1">
                  <a:solidFill>
                    <a:srgbClr val="0000FF"/>
                  </a:solidFill>
                  <a:latin typeface="Courier New" charset="0"/>
                </a:rPr>
                <a:t>moveCursorForward</a:t>
              </a:r>
              <a:r>
                <a:rPr lang="en-US" dirty="0">
                  <a:solidFill>
                    <a:srgbClr val="0000FF"/>
                  </a:solidFill>
                  <a:latin typeface="Courier New" charset="0"/>
                </a:rPr>
                <a:t>, </a:t>
              </a:r>
              <a:r>
                <a:rPr lang="en-US" dirty="0" err="1">
                  <a:solidFill>
                    <a:srgbClr val="0000FF"/>
                  </a:solidFill>
                  <a:latin typeface="Courier New" charset="0"/>
                </a:rPr>
                <a:t>moveCursorBackward</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Usage: </a:t>
              </a:r>
              <a:r>
                <a:rPr lang="en-US" dirty="0" err="1">
                  <a:solidFill>
                    <a:srgbClr val="0000FF"/>
                  </a:solidFill>
                  <a:latin typeface="Courier New" charset="0"/>
                </a:rPr>
                <a:t>buffer.moveCursorForward</a:t>
              </a:r>
              <a:r>
                <a:rPr lang="en-US" dirty="0">
                  <a:solidFill>
                    <a:srgbClr val="0000FF"/>
                  </a:solidFill>
                  <a:latin typeface="Courier New" charset="0"/>
                </a:rPr>
                <a:t>();</a:t>
              </a:r>
            </a:p>
            <a:p>
              <a:pPr>
                <a:lnSpc>
                  <a:spcPct val="90000"/>
                </a:lnSpc>
              </a:pPr>
              <a:r>
                <a:rPr lang="en-US">
                  <a:solidFill>
                    <a:srgbClr val="0000FF"/>
                  </a:solidFill>
                  <a:latin typeface="Courier New" charset="0"/>
                </a:rPr>
                <a:t> </a:t>
              </a:r>
              <a:r>
                <a:rPr lang="en-US" smtClean="0">
                  <a:solidFill>
                    <a:srgbClr val="0000FF"/>
                  </a:solidFill>
                  <a:latin typeface="Courier New" charset="0"/>
                </a:rPr>
                <a:t>*        buffer.moveCursorBackward</a:t>
              </a:r>
              <a:r>
                <a:rPr lang="en-US" dirty="0">
                  <a:solidFill>
                    <a:srgbClr val="0000FF"/>
                  </a:solidFill>
                  <a:latin typeface="Courier New" charset="0"/>
                </a:rPr>
                <a:t>();</a:t>
              </a: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These functions move the cursor forward or backward one</a:t>
              </a:r>
            </a:p>
            <a:p>
              <a:pPr>
                <a:lnSpc>
                  <a:spcPct val="90000"/>
                </a:lnSpc>
              </a:pPr>
              <a:r>
                <a:rPr lang="en-US" dirty="0">
                  <a:solidFill>
                    <a:srgbClr val="0000FF"/>
                  </a:solidFill>
                  <a:latin typeface="Courier New" charset="0"/>
                </a:rPr>
                <a:t> * character, respectively.  If you call </a:t>
              </a:r>
              <a:r>
                <a:rPr lang="en-US" dirty="0" err="1">
                  <a:solidFill>
                    <a:srgbClr val="0000FF"/>
                  </a:solidFill>
                  <a:latin typeface="Courier New" charset="0"/>
                </a:rPr>
                <a:t>moveCursorForward</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the end of the buffer or </a:t>
              </a:r>
              <a:r>
                <a:rPr lang="en-US" dirty="0" err="1">
                  <a:solidFill>
                    <a:srgbClr val="0000FF"/>
                  </a:solidFill>
                  <a:latin typeface="Courier New" charset="0"/>
                </a:rPr>
                <a:t>moveCursorBackward</a:t>
              </a:r>
              <a:r>
                <a:rPr lang="en-US" dirty="0">
                  <a:solidFill>
                    <a:srgbClr val="0000FF"/>
                  </a:solidFill>
                  <a:latin typeface="Courier New" charset="0"/>
                </a:rPr>
                <a:t> at the</a:t>
              </a:r>
            </a:p>
            <a:p>
              <a:pPr>
                <a:lnSpc>
                  <a:spcPct val="90000"/>
                </a:lnSpc>
              </a:pPr>
              <a:r>
                <a:rPr lang="en-US" dirty="0">
                  <a:solidFill>
                    <a:srgbClr val="0000FF"/>
                  </a:solidFill>
                  <a:latin typeface="Courier New" charset="0"/>
                </a:rPr>
                <a:t> * beginning, the function call has no effect.</a:t>
              </a:r>
            </a:p>
            <a:p>
              <a:pPr>
                <a:lnSpc>
                  <a:spcPct val="90000"/>
                </a:lnSpc>
              </a:pPr>
              <a:r>
                <a:rPr lang="en-US" dirty="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void </a:t>
              </a:r>
              <a:r>
                <a:rPr lang="en-US" dirty="0" err="1">
                  <a:latin typeface="Courier New" charset="0"/>
                </a:rPr>
                <a:t>moveCursorForward</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void </a:t>
              </a:r>
              <a:r>
                <a:rPr lang="en-US" dirty="0" err="1">
                  <a:latin typeface="Courier New" charset="0"/>
                </a:rPr>
                <a:t>moveCursorBackward</a:t>
              </a:r>
              <a:r>
                <a:rPr lang="en-US" dirty="0">
                  <a:latin typeface="Courier New" charset="0"/>
                </a:rPr>
                <a:t>();</a:t>
              </a:r>
            </a:p>
            <a:p>
              <a:pPr>
                <a:lnSpc>
                  <a:spcPct val="90000"/>
                </a:lnSpc>
              </a:pPr>
              <a:endParaRPr lang="en-US" sz="1200"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Methods: </a:t>
              </a:r>
              <a:r>
                <a:rPr lang="en-US" dirty="0" err="1">
                  <a:solidFill>
                    <a:srgbClr val="0000FF"/>
                  </a:solidFill>
                  <a:latin typeface="Courier New" charset="0"/>
                </a:rPr>
                <a:t>moveCursorToStart</a:t>
              </a:r>
              <a:r>
                <a:rPr lang="en-US" dirty="0">
                  <a:solidFill>
                    <a:srgbClr val="0000FF"/>
                  </a:solidFill>
                  <a:latin typeface="Courier New" charset="0"/>
                </a:rPr>
                <a:t>, </a:t>
              </a:r>
              <a:r>
                <a:rPr lang="en-US" dirty="0" err="1">
                  <a:solidFill>
                    <a:srgbClr val="0000FF"/>
                  </a:solidFill>
                  <a:latin typeface="Courier New" charset="0"/>
                </a:rPr>
                <a:t>moveCursorToEnd</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Usage: </a:t>
              </a:r>
              <a:r>
                <a:rPr lang="en-US" dirty="0" err="1">
                  <a:solidFill>
                    <a:srgbClr val="0000FF"/>
                  </a:solidFill>
                  <a:latin typeface="Courier New" charset="0"/>
                </a:rPr>
                <a:t>buffer.moveCursorToStart</a:t>
              </a:r>
              <a:r>
                <a:rPr lang="en-US" dirty="0">
                  <a:solidFill>
                    <a:srgbClr val="0000FF"/>
                  </a:solidFill>
                  <a:latin typeface="Courier New" charset="0"/>
                </a:rPr>
                <a:t>();</a:t>
              </a:r>
            </a:p>
            <a:p>
              <a:pPr>
                <a:lnSpc>
                  <a:spcPct val="90000"/>
                </a:lnSpc>
              </a:pPr>
              <a:r>
                <a:rPr lang="en-US">
                  <a:solidFill>
                    <a:srgbClr val="0000FF"/>
                  </a:solidFill>
                  <a:latin typeface="Courier New" charset="0"/>
                </a:rPr>
                <a:t> </a:t>
              </a:r>
              <a:r>
                <a:rPr lang="en-US" smtClean="0">
                  <a:solidFill>
                    <a:srgbClr val="0000FF"/>
                  </a:solidFill>
                  <a:latin typeface="Courier New" charset="0"/>
                </a:rPr>
                <a:t>*        buffer.moveCursorToEnd</a:t>
              </a:r>
              <a:r>
                <a:rPr lang="en-US" dirty="0">
                  <a:solidFill>
                    <a:srgbClr val="0000FF"/>
                  </a:solidFill>
                  <a:latin typeface="Courier New" charset="0"/>
                </a:rPr>
                <a:t>();</a:t>
              </a: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These functions move the cursor to the start or the end of this</a:t>
              </a:r>
            </a:p>
            <a:p>
              <a:pPr>
                <a:lnSpc>
                  <a:spcPct val="90000"/>
                </a:lnSpc>
              </a:pPr>
              <a:r>
                <a:rPr lang="en-US" dirty="0">
                  <a:solidFill>
                    <a:srgbClr val="0000FF"/>
                  </a:solidFill>
                  <a:latin typeface="Courier New" charset="0"/>
                </a:rPr>
                <a:t> * buffer, respectively.</a:t>
              </a:r>
            </a:p>
            <a:p>
              <a:pPr>
                <a:lnSpc>
                  <a:spcPct val="90000"/>
                </a:lnSpc>
              </a:pPr>
              <a:r>
                <a:rPr lang="en-US" dirty="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void </a:t>
              </a:r>
              <a:r>
                <a:rPr lang="en-US" dirty="0" err="1">
                  <a:latin typeface="Courier New" charset="0"/>
                </a:rPr>
                <a:t>moveCursorToStart</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void </a:t>
              </a:r>
              <a:r>
                <a:rPr lang="en-US" dirty="0" err="1">
                  <a:latin typeface="Courier New" charset="0"/>
                </a:rPr>
                <a:t>moveCursorToEnd</a:t>
              </a:r>
              <a:r>
                <a:rPr lang="en-US" dirty="0">
                  <a:latin typeface="Courier New" charset="0"/>
                </a:rPr>
                <a:t>();</a:t>
              </a:r>
            </a:p>
          </p:txBody>
        </p:sp>
      </p:grpSp>
      <p:sp>
        <p:nvSpPr>
          <p:cNvPr id="951303"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1304"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1305"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buffer.h</a:t>
            </a:r>
            <a:r>
              <a:rPr lang="en-US" sz="4000">
                <a:solidFill>
                  <a:srgbClr val="FF0000"/>
                </a:solidFill>
              </a:rPr>
              <a:t> Interface</a:t>
            </a:r>
          </a:p>
        </p:txBody>
      </p:sp>
      <p:sp>
        <p:nvSpPr>
          <p:cNvPr id="951306"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51299"/>
                                        </p:tgtEl>
                                        <p:attrNameLst>
                                          <p:attrName>ppt_x</p:attrName>
                                        </p:attrNameLst>
                                      </p:cBhvr>
                                      <p:tavLst>
                                        <p:tav tm="0">
                                          <p:val>
                                            <p:strVal val="ppt_x"/>
                                          </p:val>
                                        </p:tav>
                                        <p:tav tm="100000">
                                          <p:val>
                                            <p:strVal val="ppt_x"/>
                                          </p:val>
                                        </p:tav>
                                      </p:tavLst>
                                    </p:anim>
                                    <p:anim calcmode="lin" valueType="num">
                                      <p:cBhvr additive="base">
                                        <p:cTn id="7" dur="1000"/>
                                        <p:tgtEl>
                                          <p:spTgt spid="951299"/>
                                        </p:tgtEl>
                                        <p:attrNameLst>
                                          <p:attrName>ppt_y</p:attrName>
                                        </p:attrNameLst>
                                      </p:cBhvr>
                                      <p:tavLst>
                                        <p:tav tm="0">
                                          <p:val>
                                            <p:strVal val="ppt_y"/>
                                          </p:val>
                                        </p:tav>
                                        <p:tav tm="100000">
                                          <p:val>
                                            <p:strVal val="0-ppt_h/2"/>
                                          </p:val>
                                        </p:tav>
                                      </p:tavLst>
                                    </p:anim>
                                    <p:set>
                                      <p:cBhvr>
                                        <p:cTn id="8" dur="1" fill="hold">
                                          <p:stCondLst>
                                            <p:cond delay="999"/>
                                          </p:stCondLst>
                                        </p:cTn>
                                        <p:tgtEl>
                                          <p:spTgt spid="951299"/>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51300"/>
                                        </p:tgtEl>
                                        <p:attrNameLst>
                                          <p:attrName>style.visibility</p:attrName>
                                        </p:attrNameLst>
                                      </p:cBhvr>
                                      <p:to>
                                        <p:strVal val="visible"/>
                                      </p:to>
                                    </p:set>
                                    <p:anim calcmode="lin" valueType="num">
                                      <p:cBhvr additive="base">
                                        <p:cTn id="11" dur="1000" fill="hold"/>
                                        <p:tgtEl>
                                          <p:spTgt spid="951300"/>
                                        </p:tgtEl>
                                        <p:attrNameLst>
                                          <p:attrName>ppt_x</p:attrName>
                                        </p:attrNameLst>
                                      </p:cBhvr>
                                      <p:tavLst>
                                        <p:tav tm="0">
                                          <p:val>
                                            <p:strVal val="#ppt_x"/>
                                          </p:val>
                                        </p:tav>
                                        <p:tav tm="100000">
                                          <p:val>
                                            <p:strVal val="#ppt_x"/>
                                          </p:val>
                                        </p:tav>
                                      </p:tavLst>
                                    </p:anim>
                                    <p:anim calcmode="lin" valueType="num">
                                      <p:cBhvr additive="base">
                                        <p:cTn id="12" dur="1000" fill="hold"/>
                                        <p:tgtEl>
                                          <p:spTgt spid="9513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1299"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744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57443" name="Text Box 3"/>
          <p:cNvSpPr txBox="1">
            <a:spLocks noChangeArrowheads="1"/>
          </p:cNvSpPr>
          <p:nvPr/>
        </p:nvSpPr>
        <p:spPr bwMode="auto">
          <a:xfrm>
            <a:off x="355600" y="1196975"/>
            <a:ext cx="8440738" cy="4777205"/>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Methods: </a:t>
            </a:r>
            <a:r>
              <a:rPr lang="en-US" dirty="0" err="1" smtClean="0">
                <a:solidFill>
                  <a:srgbClr val="0000FF"/>
                </a:solidFill>
                <a:latin typeface="Courier New" charset="0"/>
              </a:rPr>
              <a:t>moveCursorForward</a:t>
            </a:r>
            <a:r>
              <a:rPr lang="en-US" dirty="0" smtClean="0">
                <a:solidFill>
                  <a:srgbClr val="0000FF"/>
                </a:solidFill>
                <a:latin typeface="Courier New" charset="0"/>
              </a:rPr>
              <a:t>, </a:t>
            </a:r>
            <a:r>
              <a:rPr lang="en-US" dirty="0" err="1" smtClean="0">
                <a:solidFill>
                  <a:srgbClr val="0000FF"/>
                </a:solidFill>
                <a:latin typeface="Courier New" charset="0"/>
              </a:rPr>
              <a:t>moveCursorBackward</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buffer.moveCursorForward</a:t>
            </a:r>
            <a:r>
              <a:rPr lang="en-US" dirty="0" smtClean="0">
                <a:solidFill>
                  <a:srgbClr val="0000FF"/>
                </a:solidFill>
                <a:latin typeface="Courier New" charset="0"/>
              </a:rPr>
              <a:t>();</a:t>
            </a:r>
          </a:p>
          <a:p>
            <a:pPr>
              <a:lnSpc>
                <a:spcPct val="90000"/>
              </a:lnSpc>
            </a:pPr>
            <a:r>
              <a:rPr lang="en-US" smtClean="0">
                <a:solidFill>
                  <a:srgbClr val="0000FF"/>
                </a:solidFill>
                <a:latin typeface="Courier New" charset="0"/>
              </a:rPr>
              <a:t> *        buffer.moveCursorBackward</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These functions move the cursor forward or backward one</a:t>
            </a:r>
          </a:p>
          <a:p>
            <a:pPr>
              <a:lnSpc>
                <a:spcPct val="90000"/>
              </a:lnSpc>
            </a:pPr>
            <a:r>
              <a:rPr lang="en-US" dirty="0" smtClean="0">
                <a:solidFill>
                  <a:srgbClr val="0000FF"/>
                </a:solidFill>
                <a:latin typeface="Courier New" charset="0"/>
              </a:rPr>
              <a:t> * character, respectively.  If you call </a:t>
            </a:r>
            <a:r>
              <a:rPr lang="en-US" dirty="0" err="1" smtClean="0">
                <a:solidFill>
                  <a:srgbClr val="0000FF"/>
                </a:solidFill>
                <a:latin typeface="Courier New" charset="0"/>
              </a:rPr>
              <a:t>moveCursorForward</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the end of the buffer or </a:t>
            </a:r>
            <a:r>
              <a:rPr lang="en-US" dirty="0" err="1" smtClean="0">
                <a:solidFill>
                  <a:srgbClr val="0000FF"/>
                </a:solidFill>
                <a:latin typeface="Courier New" charset="0"/>
              </a:rPr>
              <a:t>moveCursorBackward</a:t>
            </a:r>
            <a:r>
              <a:rPr lang="en-US" dirty="0" smtClean="0">
                <a:solidFill>
                  <a:srgbClr val="0000FF"/>
                </a:solidFill>
                <a:latin typeface="Courier New" charset="0"/>
              </a:rPr>
              <a:t> at the</a:t>
            </a:r>
          </a:p>
          <a:p>
            <a:pPr>
              <a:lnSpc>
                <a:spcPct val="90000"/>
              </a:lnSpc>
            </a:pPr>
            <a:r>
              <a:rPr lang="en-US" dirty="0" smtClean="0">
                <a:solidFill>
                  <a:srgbClr val="0000FF"/>
                </a:solidFill>
                <a:latin typeface="Courier New" charset="0"/>
              </a:rPr>
              <a:t> * beginning, the function call has no effect.</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void </a:t>
            </a:r>
            <a:r>
              <a:rPr lang="en-US" dirty="0" err="1" smtClean="0">
                <a:latin typeface="Courier New" charset="0"/>
              </a:rPr>
              <a:t>moveCursorForward</a:t>
            </a:r>
            <a:r>
              <a:rPr lang="en-US" dirty="0" smtClean="0">
                <a:latin typeface="Courier New" charset="0"/>
              </a:rPr>
              <a:t>();</a:t>
            </a:r>
          </a:p>
          <a:p>
            <a:pPr>
              <a:lnSpc>
                <a:spcPct val="90000"/>
              </a:lnSpc>
            </a:pPr>
            <a:r>
              <a:rPr lang="en-US" dirty="0" smtClean="0">
                <a:latin typeface="Courier New" charset="0"/>
              </a:rPr>
              <a:t>   void </a:t>
            </a:r>
            <a:r>
              <a:rPr lang="en-US" dirty="0" err="1" smtClean="0">
                <a:latin typeface="Courier New" charset="0"/>
              </a:rPr>
              <a:t>moveCursorBackward</a:t>
            </a:r>
            <a:r>
              <a:rPr lang="en-US" dirty="0" smtClean="0">
                <a:latin typeface="Courier New" charset="0"/>
              </a:rPr>
              <a:t>();</a:t>
            </a:r>
          </a:p>
          <a:p>
            <a:pPr>
              <a:lnSpc>
                <a:spcPct val="90000"/>
              </a:lnSpc>
            </a:pPr>
            <a:endParaRPr lang="en-US" sz="1200"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Methods: </a:t>
            </a:r>
            <a:r>
              <a:rPr lang="en-US" dirty="0" err="1" smtClean="0">
                <a:solidFill>
                  <a:srgbClr val="0000FF"/>
                </a:solidFill>
                <a:latin typeface="Courier New" charset="0"/>
              </a:rPr>
              <a:t>moveCursorToStart</a:t>
            </a:r>
            <a:r>
              <a:rPr lang="en-US" dirty="0" smtClean="0">
                <a:solidFill>
                  <a:srgbClr val="0000FF"/>
                </a:solidFill>
                <a:latin typeface="Courier New" charset="0"/>
              </a:rPr>
              <a:t>, </a:t>
            </a:r>
            <a:r>
              <a:rPr lang="en-US" dirty="0" err="1" smtClean="0">
                <a:solidFill>
                  <a:srgbClr val="0000FF"/>
                </a:solidFill>
                <a:latin typeface="Courier New" charset="0"/>
              </a:rPr>
              <a:t>moveCursorToEnd</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buffer.moveCursorToStart</a:t>
            </a:r>
            <a:r>
              <a:rPr lang="en-US" dirty="0" smtClean="0">
                <a:solidFill>
                  <a:srgbClr val="0000FF"/>
                </a:solidFill>
                <a:latin typeface="Courier New" charset="0"/>
              </a:rPr>
              <a:t>();</a:t>
            </a:r>
          </a:p>
          <a:p>
            <a:pPr>
              <a:lnSpc>
                <a:spcPct val="90000"/>
              </a:lnSpc>
            </a:pPr>
            <a:r>
              <a:rPr lang="en-US" smtClean="0">
                <a:solidFill>
                  <a:srgbClr val="0000FF"/>
                </a:solidFill>
                <a:latin typeface="Courier New" charset="0"/>
              </a:rPr>
              <a:t> *        buffer.moveCursorToEnd</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These functions move the cursor to the start or the end of this</a:t>
            </a:r>
          </a:p>
          <a:p>
            <a:pPr>
              <a:lnSpc>
                <a:spcPct val="90000"/>
              </a:lnSpc>
            </a:pPr>
            <a:r>
              <a:rPr lang="en-US" dirty="0" smtClean="0">
                <a:solidFill>
                  <a:srgbClr val="0000FF"/>
                </a:solidFill>
                <a:latin typeface="Courier New" charset="0"/>
              </a:rPr>
              <a:t> * buffer, respectively.</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void </a:t>
            </a:r>
            <a:r>
              <a:rPr lang="en-US" dirty="0" err="1" smtClean="0">
                <a:latin typeface="Courier New" charset="0"/>
              </a:rPr>
              <a:t>moveCursorToStart</a:t>
            </a:r>
            <a:r>
              <a:rPr lang="en-US" dirty="0" smtClean="0">
                <a:latin typeface="Courier New" charset="0"/>
              </a:rPr>
              <a:t>();</a:t>
            </a:r>
          </a:p>
          <a:p>
            <a:pPr>
              <a:lnSpc>
                <a:spcPct val="90000"/>
              </a:lnSpc>
            </a:pPr>
            <a:r>
              <a:rPr lang="en-US" dirty="0" smtClean="0">
                <a:latin typeface="Courier New" charset="0"/>
              </a:rPr>
              <a:t>   void </a:t>
            </a:r>
            <a:r>
              <a:rPr lang="en-US" dirty="0" err="1" smtClean="0">
                <a:latin typeface="Courier New" charset="0"/>
              </a:rPr>
              <a:t>moveCursorToEnd</a:t>
            </a:r>
            <a:r>
              <a:rPr lang="en-US" dirty="0" smtClean="0">
                <a:latin typeface="Courier New" charset="0"/>
              </a:rPr>
              <a:t>();</a:t>
            </a:r>
            <a:endParaRPr lang="en-US" dirty="0">
              <a:latin typeface="Courier New" charset="0"/>
            </a:endParaRPr>
          </a:p>
        </p:txBody>
      </p:sp>
      <p:grpSp>
        <p:nvGrpSpPr>
          <p:cNvPr id="957444" name="Group 4"/>
          <p:cNvGrpSpPr>
            <a:grpSpLocks/>
          </p:cNvGrpSpPr>
          <p:nvPr/>
        </p:nvGrpSpPr>
        <p:grpSpPr bwMode="auto">
          <a:xfrm>
            <a:off x="355600" y="1143000"/>
            <a:ext cx="8494713" cy="5257800"/>
            <a:chOff x="240" y="720"/>
            <a:chExt cx="5280" cy="3312"/>
          </a:xfrm>
        </p:grpSpPr>
        <p:sp>
          <p:nvSpPr>
            <p:cNvPr id="95744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57446" name="Text Box 6"/>
            <p:cNvSpPr txBox="1">
              <a:spLocks noChangeArrowheads="1"/>
            </p:cNvSpPr>
            <p:nvPr/>
          </p:nvSpPr>
          <p:spPr bwMode="auto">
            <a:xfrm>
              <a:off x="251" y="752"/>
              <a:ext cx="5261" cy="2643"/>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Method: </a:t>
              </a:r>
              <a:r>
                <a:rPr lang="en-US" dirty="0" err="1">
                  <a:solidFill>
                    <a:srgbClr val="0000FF"/>
                  </a:solidFill>
                  <a:latin typeface="Courier New" charset="0"/>
                </a:rPr>
                <a:t>insertCharacter</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Usage: </a:t>
              </a:r>
              <a:r>
                <a:rPr lang="en-US" dirty="0" err="1">
                  <a:solidFill>
                    <a:srgbClr val="0000FF"/>
                  </a:solidFill>
                  <a:latin typeface="Courier New" charset="0"/>
                </a:rPr>
                <a:t>buffer.insertCharacter(ch</a:t>
              </a:r>
              <a:r>
                <a:rPr lang="en-US" dirty="0">
                  <a:solidFill>
                    <a:srgbClr val="0000FF"/>
                  </a:solidFill>
                  <a:latin typeface="Courier New" charset="0"/>
                </a:rPr>
                <a:t>);</a:t>
              </a: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This function inserts the single character </a:t>
              </a:r>
              <a:r>
                <a:rPr lang="en-US" dirty="0" err="1">
                  <a:solidFill>
                    <a:srgbClr val="0000FF"/>
                  </a:solidFill>
                  <a:latin typeface="Courier New" charset="0"/>
                </a:rPr>
                <a:t>ch</a:t>
              </a:r>
              <a:r>
                <a:rPr lang="en-US" dirty="0">
                  <a:solidFill>
                    <a:srgbClr val="0000FF"/>
                  </a:solidFill>
                  <a:latin typeface="Courier New" charset="0"/>
                </a:rPr>
                <a:t> into this</a:t>
              </a:r>
            </a:p>
            <a:p>
              <a:pPr>
                <a:lnSpc>
                  <a:spcPct val="90000"/>
                </a:lnSpc>
              </a:pPr>
              <a:r>
                <a:rPr lang="en-US" dirty="0">
                  <a:solidFill>
                    <a:srgbClr val="0000FF"/>
                  </a:solidFill>
                  <a:latin typeface="Courier New" charset="0"/>
                </a:rPr>
                <a:t> * buffer at the current cursor position.  The cursor is</a:t>
              </a:r>
            </a:p>
            <a:p>
              <a:pPr>
                <a:lnSpc>
                  <a:spcPct val="90000"/>
                </a:lnSpc>
              </a:pPr>
              <a:r>
                <a:rPr lang="en-US" dirty="0">
                  <a:solidFill>
                    <a:srgbClr val="0000FF"/>
                  </a:solidFill>
                  <a:latin typeface="Courier New" charset="0"/>
                </a:rPr>
                <a:t> * positioned after the inserted character, which allows</a:t>
              </a:r>
            </a:p>
            <a:p>
              <a:pPr>
                <a:lnSpc>
                  <a:spcPct val="90000"/>
                </a:lnSpc>
              </a:pPr>
              <a:r>
                <a:rPr lang="en-US" dirty="0">
                  <a:solidFill>
                    <a:srgbClr val="0000FF"/>
                  </a:solidFill>
                  <a:latin typeface="Courier New" charset="0"/>
                </a:rPr>
                <a:t> * for consecutive insertions.</a:t>
              </a:r>
            </a:p>
            <a:p>
              <a:pPr>
                <a:lnSpc>
                  <a:spcPct val="90000"/>
                </a:lnSpc>
              </a:pPr>
              <a:r>
                <a:rPr lang="en-US" dirty="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void </a:t>
              </a:r>
              <a:r>
                <a:rPr lang="en-US" dirty="0" err="1">
                  <a:latin typeface="Courier New" charset="0"/>
                </a:rPr>
                <a:t>insertCharacter(char</a:t>
              </a:r>
              <a:r>
                <a:rPr lang="en-US" dirty="0">
                  <a:latin typeface="Courier New" charset="0"/>
                </a:rPr>
                <a:t> </a:t>
              </a:r>
              <a:r>
                <a:rPr lang="en-US" dirty="0" err="1">
                  <a:latin typeface="Courier New" charset="0"/>
                </a:rPr>
                <a:t>ch</a:t>
              </a:r>
              <a:r>
                <a:rPr lang="en-US" dirty="0">
                  <a:latin typeface="Courier New" charset="0"/>
                </a:rPr>
                <a:t>);</a:t>
              </a:r>
            </a:p>
            <a:p>
              <a:pPr>
                <a:lnSpc>
                  <a:spcPct val="90000"/>
                </a:lnSpc>
              </a:pPr>
              <a:endParaRPr lang="en-US" sz="1200"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Method: </a:t>
              </a:r>
              <a:r>
                <a:rPr lang="en-US" dirty="0" err="1">
                  <a:solidFill>
                    <a:srgbClr val="0000FF"/>
                  </a:solidFill>
                  <a:latin typeface="Courier New" charset="0"/>
                </a:rPr>
                <a:t>deleteCharacter</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Usage: </a:t>
              </a:r>
              <a:r>
                <a:rPr lang="en-US" dirty="0" err="1">
                  <a:solidFill>
                    <a:srgbClr val="0000FF"/>
                  </a:solidFill>
                  <a:latin typeface="Courier New" charset="0"/>
                </a:rPr>
                <a:t>buffer.deleteCharacter</a:t>
              </a:r>
              <a:r>
                <a:rPr lang="en-US" dirty="0">
                  <a:solidFill>
                    <a:srgbClr val="0000FF"/>
                  </a:solidFill>
                  <a:latin typeface="Courier New" charset="0"/>
                </a:rPr>
                <a:t>();</a:t>
              </a: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This function deletes the character immediately after</a:t>
              </a:r>
            </a:p>
            <a:p>
              <a:pPr>
                <a:lnSpc>
                  <a:spcPct val="90000"/>
                </a:lnSpc>
              </a:pPr>
              <a:r>
                <a:rPr lang="en-US" dirty="0">
                  <a:solidFill>
                    <a:srgbClr val="0000FF"/>
                  </a:solidFill>
                  <a:latin typeface="Courier New" charset="0"/>
                </a:rPr>
                <a:t> * the cursor.  If the cursor is at the end of the buffer,</a:t>
              </a:r>
            </a:p>
            <a:p>
              <a:pPr>
                <a:lnSpc>
                  <a:spcPct val="90000"/>
                </a:lnSpc>
              </a:pPr>
              <a:r>
                <a:rPr lang="en-US" dirty="0">
                  <a:solidFill>
                    <a:srgbClr val="0000FF"/>
                  </a:solidFill>
                  <a:latin typeface="Courier New" charset="0"/>
                </a:rPr>
                <a:t> * this function has no effect.</a:t>
              </a:r>
            </a:p>
            <a:p>
              <a:pPr>
                <a:lnSpc>
                  <a:spcPct val="90000"/>
                </a:lnSpc>
              </a:pPr>
              <a:r>
                <a:rPr lang="en-US" dirty="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void </a:t>
              </a:r>
              <a:r>
                <a:rPr lang="en-US" dirty="0" err="1">
                  <a:latin typeface="Courier New" charset="0"/>
                </a:rPr>
                <a:t>deleteCharacter</a:t>
              </a:r>
              <a:r>
                <a:rPr lang="en-US" dirty="0">
                  <a:latin typeface="Courier New" charset="0"/>
                </a:rPr>
                <a:t>();</a:t>
              </a:r>
            </a:p>
          </p:txBody>
        </p:sp>
      </p:grpSp>
      <p:sp>
        <p:nvSpPr>
          <p:cNvPr id="95744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744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57449"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buffer.h</a:t>
            </a:r>
            <a:r>
              <a:rPr lang="en-US" sz="4000">
                <a:solidFill>
                  <a:srgbClr val="FF0000"/>
                </a:solidFill>
              </a:rPr>
              <a:t> Interface</a:t>
            </a:r>
          </a:p>
        </p:txBody>
      </p:sp>
      <p:sp>
        <p:nvSpPr>
          <p:cNvPr id="95745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57443"/>
                                        </p:tgtEl>
                                        <p:attrNameLst>
                                          <p:attrName>ppt_x</p:attrName>
                                        </p:attrNameLst>
                                      </p:cBhvr>
                                      <p:tavLst>
                                        <p:tav tm="0">
                                          <p:val>
                                            <p:strVal val="ppt_x"/>
                                          </p:val>
                                        </p:tav>
                                        <p:tav tm="100000">
                                          <p:val>
                                            <p:strVal val="ppt_x"/>
                                          </p:val>
                                        </p:tav>
                                      </p:tavLst>
                                    </p:anim>
                                    <p:anim calcmode="lin" valueType="num">
                                      <p:cBhvr additive="base">
                                        <p:cTn id="7" dur="1000"/>
                                        <p:tgtEl>
                                          <p:spTgt spid="957443"/>
                                        </p:tgtEl>
                                        <p:attrNameLst>
                                          <p:attrName>ppt_y</p:attrName>
                                        </p:attrNameLst>
                                      </p:cBhvr>
                                      <p:tavLst>
                                        <p:tav tm="0">
                                          <p:val>
                                            <p:strVal val="ppt_y"/>
                                          </p:val>
                                        </p:tav>
                                        <p:tav tm="100000">
                                          <p:val>
                                            <p:strVal val="0-ppt_h/2"/>
                                          </p:val>
                                        </p:tav>
                                      </p:tavLst>
                                    </p:anim>
                                    <p:set>
                                      <p:cBhvr>
                                        <p:cTn id="8" dur="1" fill="hold">
                                          <p:stCondLst>
                                            <p:cond delay="999"/>
                                          </p:stCondLst>
                                        </p:cTn>
                                        <p:tgtEl>
                                          <p:spTgt spid="95744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57444"/>
                                        </p:tgtEl>
                                        <p:attrNameLst>
                                          <p:attrName>style.visibility</p:attrName>
                                        </p:attrNameLst>
                                      </p:cBhvr>
                                      <p:to>
                                        <p:strVal val="visible"/>
                                      </p:to>
                                    </p:set>
                                    <p:anim calcmode="lin" valueType="num">
                                      <p:cBhvr additive="base">
                                        <p:cTn id="11" dur="1000" fill="hold"/>
                                        <p:tgtEl>
                                          <p:spTgt spid="957444"/>
                                        </p:tgtEl>
                                        <p:attrNameLst>
                                          <p:attrName>ppt_x</p:attrName>
                                        </p:attrNameLst>
                                      </p:cBhvr>
                                      <p:tavLst>
                                        <p:tav tm="0">
                                          <p:val>
                                            <p:strVal val="#ppt_x"/>
                                          </p:val>
                                        </p:tav>
                                        <p:tav tm="100000">
                                          <p:val>
                                            <p:strVal val="#ppt_x"/>
                                          </p:val>
                                        </p:tav>
                                      </p:tavLst>
                                    </p:anim>
                                    <p:anim calcmode="lin" valueType="num">
                                      <p:cBhvr additive="base">
                                        <p:cTn id="12" dur="1000" fill="hold"/>
                                        <p:tgtEl>
                                          <p:spTgt spid="9574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7443" grpId="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22366</TotalTime>
  <Words>5314</Words>
  <Application>Microsoft Macintosh PowerPoint</Application>
  <PresentationFormat>On-screen Show (4:3)</PresentationFormat>
  <Paragraphs>734</Paragraphs>
  <Slides>25</Slides>
  <Notes>25</Notes>
  <HiddenSlides>0</HiddenSlides>
  <MMClips>0</MMClips>
  <ScaleCrop>false</ScaleCrop>
  <HeadingPairs>
    <vt:vector size="4" baseType="variant">
      <vt:variant>
        <vt:lpstr>Design Template</vt:lpstr>
      </vt:variant>
      <vt:variant>
        <vt:i4>1</vt:i4>
      </vt:variant>
      <vt:variant>
        <vt:lpstr>Slide Titles</vt:lpstr>
      </vt:variant>
      <vt:variant>
        <vt:i4>25</vt:i4>
      </vt:variant>
    </vt:vector>
  </HeadingPairs>
  <TitlesOfParts>
    <vt:vector size="26" baseType="lpstr">
      <vt:lpstr>Blank Presentation</vt:lpstr>
      <vt:lpstr>Editor Buffers</vt:lpstr>
      <vt:lpstr>Why Look at Old Editors?</vt:lpstr>
      <vt:lpstr>WYSIWYG vs. Command Line</vt:lpstr>
      <vt:lpstr>The PDP-1 Computer</vt:lpstr>
      <vt:lpstr>The Editor Commands</vt:lpstr>
      <vt:lpstr>Methods in the EditorBuffer Class</vt:lpstr>
      <vt:lpstr>The buffer.h Interface</vt:lpstr>
      <vt:lpstr>The buffer.h Interface</vt:lpstr>
      <vt:lpstr>The buffer.h Interface</vt:lpstr>
      <vt:lpstr>The buffer.h Interface</vt:lpstr>
      <vt:lpstr>Where Do We Go From Here?</vt:lpstr>
      <vt:lpstr>The Array Model</vt:lpstr>
      <vt:lpstr>Private Data for Array-Based Buffer</vt:lpstr>
      <vt:lpstr>Array Editor Simulation</vt:lpstr>
      <vt:lpstr>Array-Based Buffer Implementation</vt:lpstr>
      <vt:lpstr>Array-Based Buffer Implementation</vt:lpstr>
      <vt:lpstr>Array-Based Buffer Implementation</vt:lpstr>
      <vt:lpstr>Array-Based Buffer Implementation</vt:lpstr>
      <vt:lpstr>The Two-Stack Model</vt:lpstr>
      <vt:lpstr>Private Data for Stack-Based Buffer</vt:lpstr>
      <vt:lpstr>Stack Editor Simulation</vt:lpstr>
      <vt:lpstr>Stack-Based Buffer Implementation</vt:lpstr>
      <vt:lpstr>Stack-Based Buffer Implementation</vt:lpstr>
      <vt:lpstr>Stack-Based Buffer Implementation</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242</cp:revision>
  <dcterms:created xsi:type="dcterms:W3CDTF">2015-02-05T01:18:18Z</dcterms:created>
  <dcterms:modified xsi:type="dcterms:W3CDTF">2015-02-05T01:18:47Z</dcterms:modified>
</cp:coreProperties>
</file>