
<file path=[Content_Types].xml><?xml version="1.0" encoding="utf-8"?>
<Types xmlns="http://schemas.openxmlformats.org/package/2006/content-types">
  <Override PartName="/ppt/slides/slide18.xml" ContentType="application/vnd.openxmlformats-officedocument.presentationml.slide+xml"/>
  <Override PartName="/ppt/notesSlides/notesSlide4.xml" ContentType="application/vnd.openxmlformats-officedocument.presentationml.notesSlide+xml"/>
  <Override PartName="/ppt/slides/slide9.xml" ContentType="application/vnd.openxmlformats-officedocument.presentationml.slide+xml"/>
  <Override PartName="/ppt/slides/slide14.xml" ContentType="application/vnd.openxmlformats-officedocument.presentationml.slide+xml"/>
  <Override PartName="/ppt/slideLayouts/slideLayout9.xml" ContentType="application/vnd.openxmlformats-officedocument.presentationml.slideLayout+xml"/>
  <Override PartName="/ppt/notesSlides/notesSlide9.xml" ContentType="application/vnd.openxmlformats-officedocument.presentationml.notesSlide+xml"/>
  <Override PartName="/ppt/slides/slide5.xml" ContentType="application/vnd.openxmlformats-officedocument.presentationml.slide+xml"/>
  <Override PartName="/ppt/slideLayouts/slideLayout11.xml" ContentType="application/vnd.openxmlformats-officedocument.presentationml.slideLayout+xml"/>
  <Override PartName="/ppt/notesSlides/notesSlide16.xml" ContentType="application/vnd.openxmlformats-officedocument.presentationml.notesSlide+xml"/>
  <Default Extension="rels" ContentType="application/vnd.openxmlformats-package.relationships+xml"/>
  <Override PartName="/ppt/slides/slide10.xml" ContentType="application/vnd.openxmlformats-officedocument.presentationml.slide+xml"/>
  <Override PartName="/ppt/slideLayouts/slideLayout5.xml" ContentType="application/vnd.openxmlformats-officedocument.presentationml.slideLayout+xml"/>
  <Override PartName="/ppt/notesMasters/notesMaster1.xml" ContentType="application/vnd.openxmlformats-officedocument.presentationml.notesMaster+xml"/>
  <Override PartName="/ppt/slides/slide1.xml" ContentType="application/vnd.openxmlformats-officedocument.presentationml.slide+xml"/>
  <Override PartName="/ppt/notesSlides/notesSlide12.xml" ContentType="application/vnd.openxmlformats-officedocument.presentationml.notesSlide+xml"/>
  <Override PartName="/docProps/app.xml" ContentType="application/vnd.openxmlformats-officedocument.extended-properties+xml"/>
  <Override PartName="/ppt/theme/theme2.xml" ContentType="application/vnd.openxmlformats-officedocument.theme+xml"/>
  <Override PartName="/ppt/slideLayouts/slideLayout1.xml" ContentType="application/vnd.openxmlformats-officedocument.presentationml.slideLayout+xml"/>
  <Default Extension="xml" ContentType="application/xml"/>
  <Override PartName="/ppt/slides/slide19.xml" ContentType="application/vnd.openxmlformats-officedocument.presentationml.slide+xml"/>
  <Override PartName="/ppt/notesSlides/notesSlide5.xml" ContentType="application/vnd.openxmlformats-officedocument.presentationml.notesSlide+xml"/>
  <Override PartName="/ppt/tableStyles.xml" ContentType="application/vnd.openxmlformats-officedocument.presentationml.tableStyles+xml"/>
  <Override PartName="/ppt/notesSlides/notesSlide20.xml" ContentType="application/vnd.openxmlformats-officedocument.presentationml.notesSlide+xml"/>
  <Override PartName="/ppt/slides/slide15.xml" ContentType="application/vnd.openxmlformats-officedocument.presentationml.slide+xml"/>
  <Override PartName="/ppt/notesSlides/notesSlide1.xml" ContentType="application/vnd.openxmlformats-officedocument.presentationml.notesSlide+xml"/>
  <Override PartName="/ppt/notesSlides/notesSlide17.xml" ContentType="application/vnd.openxmlformats-officedocument.presentationml.notesSlide+xml"/>
  <Override PartName="/ppt/slides/slide6.xml" ContentType="application/vnd.openxmlformats-officedocument.presentationml.slide+xml"/>
  <Override PartName="/docProps/core.xml" ContentType="application/vnd.openxmlformats-package.core-properties+xml"/>
  <Override PartName="/ppt/slides/slide11.xml" ContentType="application/vnd.openxmlformats-officedocument.presentationml.slide+xml"/>
  <Override PartName="/ppt/slideLayouts/slideLayout6.xml" ContentType="application/vnd.openxmlformats-officedocument.presentationml.slideLayout+xml"/>
  <Override PartName="/ppt/notesSlides/notesSlide13.xml" ContentType="application/vnd.openxmlformats-officedocument.presentationml.notesSlide+xml"/>
  <Override PartName="/ppt/slides/slide2.xml" ContentType="application/vnd.openxmlformats-officedocument.presentationml.slide+xml"/>
  <Default Extension="png" ContentType="image/png"/>
  <Override PartName="/ppt/slideLayouts/slideLayout2.xml" ContentType="application/vnd.openxmlformats-officedocument.presentationml.slideLayout+xml"/>
  <Override PartName="/ppt/notesSlides/notesSlide6.xml" ContentType="application/vnd.openxmlformats-officedocument.presentationml.notesSlide+xml"/>
  <Override PartName="/ppt/slides/slide16.xml" ContentType="application/vnd.openxmlformats-officedocument.presentationml.slide+xml"/>
  <Override PartName="/ppt/notesSlides/notesSlide2.xml" ContentType="application/vnd.openxmlformats-officedocument.presentationml.notesSlide+xml"/>
  <Override PartName="/ppt/notesSlides/notesSlide18.xml" ContentType="application/vnd.openxmlformats-officedocument.presentationml.notesSlide+xml"/>
  <Override PartName="/ppt/slides/slide7.xml" ContentType="application/vnd.openxmlformats-officedocument.presentationml.slide+xml"/>
  <Override PartName="/ppt/presentation.xml" ContentType="application/vnd.openxmlformats-officedocument.presentationml.presentation.main+xml"/>
  <Override PartName="/ppt/slides/slide12.xml" ContentType="application/vnd.openxmlformats-officedocument.presentationml.slide+xml"/>
  <Override PartName="/ppt/slideLayouts/slideLayout7.xml" ContentType="application/vnd.openxmlformats-officedocument.presentationml.slideLayout+xml"/>
  <Override PartName="/ppt/notesSlides/notesSlide14.xml" ContentType="application/vnd.openxmlformats-officedocument.presentationml.notesSlide+xml"/>
  <Override PartName="/ppt/slides/slide3.xml" ContentType="application/vnd.openxmlformats-officedocument.presentationml.slide+xml"/>
  <Override PartName="/ppt/slideLayouts/slideLayout3.xml" ContentType="application/vnd.openxmlformats-officedocument.presentationml.slideLayout+xml"/>
  <Override PartName="/ppt/slides/slide20.xml" ContentType="application/vnd.openxmlformats-officedocument.presentationml.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notesSlides/notesSlide3.xml" ContentType="application/vnd.openxmlformats-officedocument.presentationml.notesSlide+xml"/>
  <Override PartName="/ppt/slides/slide17.xml" ContentType="application/vnd.openxmlformats-officedocument.presentationml.slide+xml"/>
  <Override PartName="/ppt/slides/slide8.xml" ContentType="application/vnd.openxmlformats-officedocument.presentationml.slide+xml"/>
  <Override PartName="/ppt/notesSlides/notesSlide19.xml" ContentType="application/vnd.openxmlformats-officedocument.presentationml.notesSlide+xml"/>
  <Override PartName="/ppt/presProps.xml" ContentType="application/vnd.openxmlformats-officedocument.presentationml.presProps+xml"/>
  <Override PartName="/ppt/slides/slide13.xml" ContentType="application/vnd.openxmlformats-officedocument.presentationml.slide+xml"/>
  <Override PartName="/ppt/slideLayouts/slideLayout8.xml" ContentType="application/vnd.openxmlformats-officedocument.presentationml.slideLayout+xml"/>
  <Override PartName="/ppt/notesSlides/notesSlide8.xml" ContentType="application/vnd.openxmlformats-officedocument.presentationml.notesSlide+xml"/>
  <Override PartName="/ppt/slideLayouts/slideLayout10.xml" ContentType="application/vnd.openxmlformats-officedocument.presentationml.slideLayout+xml"/>
  <Override PartName="/ppt/slides/slide4.xml" ContentType="application/vnd.openxmlformats-officedocument.presentationml.slide+xml"/>
  <Override PartName="/ppt/notesSlides/notesSlide15.xml" ContentType="application/vnd.openxmlformats-officedocument.presentationml.notesSlide+xml"/>
  <Override PartName="/ppt/notesSlides/notesSlide11.xml" ContentType="application/vnd.openxmlformats-officedocument.presentationml.notesSlide+xml"/>
  <Override PartName="/ppt/slideLayouts/slideLayout4.xml" ContentType="application/vnd.openxmlformats-officedocument.presentationml.slideLayout+xml"/>
  <Override PartName="/ppt/slideMasters/slideMaster1.xml" ContentType="application/vnd.openxmlformats-officedocument.presentationml.slideMaster+xml"/>
  <Override PartName="/ppt/theme/theme1.xml" ContentType="application/vnd.openxmlformats-officedocument.theme+xml"/>
  <Override PartName="/ppt/viewProps.xml" ContentType="application/vnd.openxmlformats-officedocument.presentationml.viewProps+xml"/>
  <Default Extension="bin" ContentType="application/vnd.openxmlformats-officedocument.presentationml.printerSettings"/>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trictFirstAndLastChars="0" saveSubsetFonts="1" autoCompressPictures="0">
  <p:sldMasterIdLst>
    <p:sldMasterId id="2147483648" r:id="rId1"/>
  </p:sldMasterIdLst>
  <p:notesMasterIdLst>
    <p:notesMasterId r:id="rId22"/>
  </p:notesMasterIdLst>
  <p:sldIdLst>
    <p:sldId id="441" r:id="rId2"/>
    <p:sldId id="487" r:id="rId3"/>
    <p:sldId id="466" r:id="rId4"/>
    <p:sldId id="468" r:id="rId5"/>
    <p:sldId id="485" r:id="rId6"/>
    <p:sldId id="486" r:id="rId7"/>
    <p:sldId id="480" r:id="rId8"/>
    <p:sldId id="489" r:id="rId9"/>
    <p:sldId id="479" r:id="rId10"/>
    <p:sldId id="481" r:id="rId11"/>
    <p:sldId id="490" r:id="rId12"/>
    <p:sldId id="491" r:id="rId13"/>
    <p:sldId id="498" r:id="rId14"/>
    <p:sldId id="493" r:id="rId15"/>
    <p:sldId id="496" r:id="rId16"/>
    <p:sldId id="497" r:id="rId17"/>
    <p:sldId id="449" r:id="rId18"/>
    <p:sldId id="478" r:id="rId19"/>
    <p:sldId id="369" r:id="rId20"/>
    <p:sldId id="488" r:id="rId21"/>
  </p:sldIdLst>
  <p:sldSz cx="9144000" cy="6858000" type="screen4x3"/>
  <p:notesSz cx="9144000" cy="6858000"/>
  <p:defaultTextStyle>
    <a:defPPr>
      <a:defRPr lang="en-US"/>
    </a:defPPr>
    <a:lvl1pPr algn="l" rtl="0" eaLnBrk="0" fontAlgn="base" hangingPunct="0">
      <a:spcBef>
        <a:spcPct val="0"/>
      </a:spcBef>
      <a:spcAft>
        <a:spcPct val="0"/>
      </a:spcAft>
      <a:defRPr sz="1400" b="1" kern="1200">
        <a:solidFill>
          <a:schemeClr val="tx1"/>
        </a:solidFill>
        <a:latin typeface="Times New Roman" charset="0"/>
        <a:ea typeface="+mn-ea"/>
        <a:cs typeface="+mn-cs"/>
      </a:defRPr>
    </a:lvl1pPr>
    <a:lvl2pPr marL="457200" algn="l" rtl="0" eaLnBrk="0" fontAlgn="base" hangingPunct="0">
      <a:spcBef>
        <a:spcPct val="0"/>
      </a:spcBef>
      <a:spcAft>
        <a:spcPct val="0"/>
      </a:spcAft>
      <a:defRPr sz="1400" b="1" kern="1200">
        <a:solidFill>
          <a:schemeClr val="tx1"/>
        </a:solidFill>
        <a:latin typeface="Times New Roman" charset="0"/>
        <a:ea typeface="+mn-ea"/>
        <a:cs typeface="+mn-cs"/>
      </a:defRPr>
    </a:lvl2pPr>
    <a:lvl3pPr marL="914400" algn="l" rtl="0" eaLnBrk="0" fontAlgn="base" hangingPunct="0">
      <a:spcBef>
        <a:spcPct val="0"/>
      </a:spcBef>
      <a:spcAft>
        <a:spcPct val="0"/>
      </a:spcAft>
      <a:defRPr sz="1400" b="1" kern="1200">
        <a:solidFill>
          <a:schemeClr val="tx1"/>
        </a:solidFill>
        <a:latin typeface="Times New Roman" charset="0"/>
        <a:ea typeface="+mn-ea"/>
        <a:cs typeface="+mn-cs"/>
      </a:defRPr>
    </a:lvl3pPr>
    <a:lvl4pPr marL="1371600" algn="l" rtl="0" eaLnBrk="0" fontAlgn="base" hangingPunct="0">
      <a:spcBef>
        <a:spcPct val="0"/>
      </a:spcBef>
      <a:spcAft>
        <a:spcPct val="0"/>
      </a:spcAft>
      <a:defRPr sz="1400" b="1" kern="1200">
        <a:solidFill>
          <a:schemeClr val="tx1"/>
        </a:solidFill>
        <a:latin typeface="Times New Roman" charset="0"/>
        <a:ea typeface="+mn-ea"/>
        <a:cs typeface="+mn-cs"/>
      </a:defRPr>
    </a:lvl4pPr>
    <a:lvl5pPr marL="1828800" algn="l" rtl="0" eaLnBrk="0" fontAlgn="base" hangingPunct="0">
      <a:spcBef>
        <a:spcPct val="0"/>
      </a:spcBef>
      <a:spcAft>
        <a:spcPct val="0"/>
      </a:spcAft>
      <a:defRPr sz="1400" b="1" kern="1200">
        <a:solidFill>
          <a:schemeClr val="tx1"/>
        </a:solidFill>
        <a:latin typeface="Times New Roman" charset="0"/>
        <a:ea typeface="+mn-ea"/>
        <a:cs typeface="+mn-cs"/>
      </a:defRPr>
    </a:lvl5pPr>
    <a:lvl6pPr marL="2286000" algn="l" defTabSz="457200" rtl="0" eaLnBrk="1" latinLnBrk="0" hangingPunct="1">
      <a:defRPr sz="1400" b="1" kern="1200">
        <a:solidFill>
          <a:schemeClr val="tx1"/>
        </a:solidFill>
        <a:latin typeface="Times New Roman" charset="0"/>
        <a:ea typeface="+mn-ea"/>
        <a:cs typeface="+mn-cs"/>
      </a:defRPr>
    </a:lvl6pPr>
    <a:lvl7pPr marL="2743200" algn="l" defTabSz="457200" rtl="0" eaLnBrk="1" latinLnBrk="0" hangingPunct="1">
      <a:defRPr sz="1400" b="1" kern="1200">
        <a:solidFill>
          <a:schemeClr val="tx1"/>
        </a:solidFill>
        <a:latin typeface="Times New Roman" charset="0"/>
        <a:ea typeface="+mn-ea"/>
        <a:cs typeface="+mn-cs"/>
      </a:defRPr>
    </a:lvl7pPr>
    <a:lvl8pPr marL="3200400" algn="l" defTabSz="457200" rtl="0" eaLnBrk="1" latinLnBrk="0" hangingPunct="1">
      <a:defRPr sz="1400" b="1" kern="1200">
        <a:solidFill>
          <a:schemeClr val="tx1"/>
        </a:solidFill>
        <a:latin typeface="Times New Roman" charset="0"/>
        <a:ea typeface="+mn-ea"/>
        <a:cs typeface="+mn-cs"/>
      </a:defRPr>
    </a:lvl8pPr>
    <a:lvl9pPr marL="3657600" algn="l" defTabSz="457200" rtl="0" eaLnBrk="1" latinLnBrk="0" hangingPunct="1">
      <a:defRPr sz="1400" b="1" kern="1200">
        <a:solidFill>
          <a:schemeClr val="tx1"/>
        </a:solidFill>
        <a:latin typeface="Times New Roman"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lrMru>
    <a:srgbClr val="000000"/>
    <a:srgbClr val="009900"/>
    <a:srgbClr val="66FF66"/>
    <a:srgbClr val="969696"/>
    <a:srgbClr val="FFFF66"/>
    <a:srgbClr val="FF0000"/>
    <a:srgbClr val="CCFFFF"/>
    <a:srgbClr val="FFFFFF"/>
    <a:srgbClr val="0000FF"/>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normalViewPr preferSingleView="1">
    <p:restoredLeft sz="32787"/>
    <p:restoredTop sz="90929"/>
  </p:normalViewPr>
  <p:slideViewPr>
    <p:cSldViewPr showGuides="1">
      <p:cViewPr>
        <p:scale>
          <a:sx n="105" d="100"/>
          <a:sy n="105" d="100"/>
        </p:scale>
        <p:origin x="-712" y="-20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notesMaster" Target="notesMasters/notesMaster1.xml"/><Relationship Id="rId23" Type="http://schemas.openxmlformats.org/officeDocument/2006/relationships/printerSettings" Target="printerSettings/printerSettings1.bin"/><Relationship Id="rId24" Type="http://schemas.openxmlformats.org/officeDocument/2006/relationships/presProps" Target="presProps.xml"/><Relationship Id="rId25" Type="http://schemas.openxmlformats.org/officeDocument/2006/relationships/viewProps" Target="viewProps.xml"/><Relationship Id="rId26" Type="http://schemas.openxmlformats.org/officeDocument/2006/relationships/theme" Target="theme/theme1.xml"/><Relationship Id="rId27"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chemeClr val="bg1"/>
        </a:solidFill>
        <a:effectLst/>
      </p:bgPr>
    </p:bg>
    <p:spTree>
      <p:nvGrpSpPr>
        <p:cNvPr id="1" name=""/>
        <p:cNvGrpSpPr/>
        <p:nvPr/>
      </p:nvGrpSpPr>
      <p:grpSpPr>
        <a:xfrm>
          <a:off x="0" y="0"/>
          <a:ext cx="0" cy="0"/>
          <a:chOff x="0" y="0"/>
          <a:chExt cx="0" cy="0"/>
        </a:xfrm>
      </p:grpSpPr>
      <p:sp>
        <p:nvSpPr>
          <p:cNvPr id="97282" name="Rectangle 2"/>
          <p:cNvSpPr>
            <a:spLocks noGrp="1" noChangeArrowheads="1"/>
          </p:cNvSpPr>
          <p:nvPr>
            <p:ph type="hdr" sz="quarter"/>
          </p:nvPr>
        </p:nvSpPr>
        <p:spPr bwMode="auto">
          <a:xfrm>
            <a:off x="0" y="0"/>
            <a:ext cx="3962400" cy="3810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b="0"/>
            </a:lvl1pPr>
          </a:lstStyle>
          <a:p>
            <a:endParaRPr lang="en-US"/>
          </a:p>
        </p:txBody>
      </p:sp>
      <p:sp>
        <p:nvSpPr>
          <p:cNvPr id="97283" name="Rectangle 3"/>
          <p:cNvSpPr>
            <a:spLocks noGrp="1" noChangeArrowheads="1"/>
          </p:cNvSpPr>
          <p:nvPr>
            <p:ph type="dt" idx="1"/>
          </p:nvPr>
        </p:nvSpPr>
        <p:spPr bwMode="auto">
          <a:xfrm>
            <a:off x="5181600" y="0"/>
            <a:ext cx="3962400" cy="3810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b="0"/>
            </a:lvl1pPr>
          </a:lstStyle>
          <a:p>
            <a:endParaRPr lang="en-US"/>
          </a:p>
        </p:txBody>
      </p:sp>
      <p:sp>
        <p:nvSpPr>
          <p:cNvPr id="97284" name="Rectangle 4"/>
          <p:cNvSpPr>
            <a:spLocks noGrp="1" noRot="1" noChangeAspect="1" noChangeArrowheads="1" noTextEdit="1"/>
          </p:cNvSpPr>
          <p:nvPr>
            <p:ph type="sldImg" idx="2"/>
          </p:nvPr>
        </p:nvSpPr>
        <p:spPr bwMode="auto">
          <a:xfrm>
            <a:off x="2844800" y="533400"/>
            <a:ext cx="3454400" cy="2590800"/>
          </a:xfrm>
          <a:prstGeom prst="rect">
            <a:avLst/>
          </a:prstGeom>
          <a:noFill/>
          <a:ln w="9525">
            <a:solidFill>
              <a:srgbClr val="000000"/>
            </a:solidFill>
            <a:miter lim="800000"/>
            <a:headEnd/>
            <a:tailEnd/>
          </a:ln>
          <a:effectLst/>
        </p:spPr>
      </p:sp>
      <p:sp>
        <p:nvSpPr>
          <p:cNvPr id="97285" name="Rectangle 5"/>
          <p:cNvSpPr>
            <a:spLocks noGrp="1" noChangeArrowheads="1"/>
          </p:cNvSpPr>
          <p:nvPr>
            <p:ph type="body" sz="quarter" idx="3"/>
          </p:nvPr>
        </p:nvSpPr>
        <p:spPr bwMode="auto">
          <a:xfrm>
            <a:off x="1219200" y="3276600"/>
            <a:ext cx="6705600" cy="30480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7286" name="Rectangle 6"/>
          <p:cNvSpPr>
            <a:spLocks noGrp="1" noChangeArrowheads="1"/>
          </p:cNvSpPr>
          <p:nvPr>
            <p:ph type="ftr" sz="quarter" idx="4"/>
          </p:nvPr>
        </p:nvSpPr>
        <p:spPr bwMode="auto">
          <a:xfrm>
            <a:off x="0" y="6477000"/>
            <a:ext cx="3962400" cy="3810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b="0"/>
            </a:lvl1pPr>
          </a:lstStyle>
          <a:p>
            <a:endParaRPr lang="en-US"/>
          </a:p>
        </p:txBody>
      </p:sp>
      <p:sp>
        <p:nvSpPr>
          <p:cNvPr id="97287" name="Rectangle 7"/>
          <p:cNvSpPr>
            <a:spLocks noGrp="1" noChangeArrowheads="1"/>
          </p:cNvSpPr>
          <p:nvPr>
            <p:ph type="sldNum" sz="quarter" idx="5"/>
          </p:nvPr>
        </p:nvSpPr>
        <p:spPr bwMode="auto">
          <a:xfrm>
            <a:off x="5181600" y="6477000"/>
            <a:ext cx="3962400" cy="3810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b="0"/>
            </a:lvl1pPr>
          </a:lstStyle>
          <a:p>
            <a:fld id="{93E06776-8100-FA49-ACB1-3996B62C86B0}" type="slidenum">
              <a:rPr lang="en-US"/>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Times New Roman"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Times New Roman"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Times New Roman"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D357E10-6DEA-7946-B175-EBE560F31CAB}" type="slidenum">
              <a:rPr lang="en-US"/>
              <a:pPr/>
              <a:t>1</a:t>
            </a:fld>
            <a:endParaRPr lang="en-US"/>
          </a:p>
        </p:txBody>
      </p:sp>
      <p:sp>
        <p:nvSpPr>
          <p:cNvPr id="460802" name="Rectangle 2"/>
          <p:cNvSpPr>
            <a:spLocks noGrp="1" noRot="1" noChangeAspect="1" noChangeArrowheads="1" noTextEdit="1"/>
          </p:cNvSpPr>
          <p:nvPr>
            <p:ph type="sldImg"/>
          </p:nvPr>
        </p:nvSpPr>
        <p:spPr>
          <a:ln/>
        </p:spPr>
      </p:sp>
      <p:sp>
        <p:nvSpPr>
          <p:cNvPr id="46080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59ECB6E-121E-E147-B59B-8D2477F634E2}" type="slidenum">
              <a:rPr lang="en-US"/>
              <a:pPr/>
              <a:t>10</a:t>
            </a:fld>
            <a:endParaRPr lang="en-US"/>
          </a:p>
        </p:txBody>
      </p:sp>
      <p:sp>
        <p:nvSpPr>
          <p:cNvPr id="888834"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888835"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6FFE074-C95E-3048-8C9A-C22F7E548980}" type="slidenum">
              <a:rPr lang="en-US"/>
              <a:pPr/>
              <a:t>11</a:t>
            </a:fld>
            <a:endParaRPr lang="en-US"/>
          </a:p>
        </p:txBody>
      </p:sp>
      <p:sp>
        <p:nvSpPr>
          <p:cNvPr id="921602"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921603"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BF0F19B-EFDD-5D46-91D2-267A23E5F043}" type="slidenum">
              <a:rPr lang="en-US"/>
              <a:pPr/>
              <a:t>12</a:t>
            </a:fld>
            <a:endParaRPr lang="en-US"/>
          </a:p>
        </p:txBody>
      </p:sp>
      <p:sp>
        <p:nvSpPr>
          <p:cNvPr id="923650"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923651"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BF0F19B-EFDD-5D46-91D2-267A23E5F043}" type="slidenum">
              <a:rPr lang="en-US"/>
              <a:pPr/>
              <a:t>13</a:t>
            </a:fld>
            <a:endParaRPr lang="en-US"/>
          </a:p>
        </p:txBody>
      </p:sp>
      <p:sp>
        <p:nvSpPr>
          <p:cNvPr id="923650"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923651"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5165CA2-0714-E141-B347-59C0B0114615}" type="slidenum">
              <a:rPr lang="en-US"/>
              <a:pPr/>
              <a:t>14</a:t>
            </a:fld>
            <a:endParaRPr lang="en-US"/>
          </a:p>
        </p:txBody>
      </p:sp>
      <p:sp>
        <p:nvSpPr>
          <p:cNvPr id="925698"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925699"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64114A4-8008-1E4A-8035-D7B6A90A15DB}" type="slidenum">
              <a:rPr lang="en-US"/>
              <a:pPr/>
              <a:t>15</a:t>
            </a:fld>
            <a:endParaRPr lang="en-US"/>
          </a:p>
        </p:txBody>
      </p:sp>
      <p:sp>
        <p:nvSpPr>
          <p:cNvPr id="929794"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929795"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64114A4-8008-1E4A-8035-D7B6A90A15DB}" type="slidenum">
              <a:rPr lang="en-US"/>
              <a:pPr/>
              <a:t>16</a:t>
            </a:fld>
            <a:endParaRPr lang="en-US"/>
          </a:p>
        </p:txBody>
      </p:sp>
      <p:sp>
        <p:nvSpPr>
          <p:cNvPr id="929794"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929795"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D0A8D10-FA35-7E46-B6E6-7A34DF12F4D6}" type="slidenum">
              <a:rPr lang="en-US"/>
              <a:pPr/>
              <a:t>17</a:t>
            </a:fld>
            <a:endParaRPr lang="en-US"/>
          </a:p>
        </p:txBody>
      </p:sp>
      <p:sp>
        <p:nvSpPr>
          <p:cNvPr id="811010"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811011"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AE5EA5F-81DF-354F-8F32-83C02DE44CB3}" type="slidenum">
              <a:rPr lang="en-US"/>
              <a:pPr/>
              <a:t>18</a:t>
            </a:fld>
            <a:endParaRPr lang="en-US"/>
          </a:p>
        </p:txBody>
      </p:sp>
      <p:sp>
        <p:nvSpPr>
          <p:cNvPr id="862210"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862211"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0F90F0B-F41E-294B-B05D-56816B3A5188}" type="slidenum">
              <a:rPr lang="en-US"/>
              <a:pPr/>
              <a:t>19</a:t>
            </a:fld>
            <a:endParaRPr lang="en-US"/>
          </a:p>
        </p:txBody>
      </p:sp>
      <p:sp>
        <p:nvSpPr>
          <p:cNvPr id="198658" name="Rectangle 2"/>
          <p:cNvSpPr>
            <a:spLocks noGrp="1" noRot="1" noChangeAspect="1" noChangeArrowheads="1" noTextEdit="1"/>
          </p:cNvSpPr>
          <p:nvPr>
            <p:ph type="sldImg"/>
          </p:nvPr>
        </p:nvSpPr>
        <p:spPr>
          <a:ln/>
        </p:spPr>
      </p:sp>
      <p:sp>
        <p:nvSpPr>
          <p:cNvPr id="19865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5842" name="Rectangle 7"/>
          <p:cNvSpPr>
            <a:spLocks noGrp="1" noChangeArrowheads="1"/>
          </p:cNvSpPr>
          <p:nvPr>
            <p:ph type="sldNum" sz="quarter" idx="5"/>
          </p:nvPr>
        </p:nvSpPr>
        <p:spPr>
          <a:noFill/>
        </p:spPr>
        <p:txBody>
          <a:bodyPr/>
          <a:lstStyle/>
          <a:p>
            <a:fld id="{205EC8C2-44B2-EE43-A888-FEC2FDEA55D6}" type="slidenum">
              <a:rPr lang="en-US">
                <a:latin typeface="Times New Roman" pitchFamily="1" charset="0"/>
                <a:ea typeface="ＭＳ Ｐゴシック" pitchFamily="1" charset="-128"/>
                <a:cs typeface="ＭＳ Ｐゴシック" pitchFamily="1" charset="-128"/>
              </a:rPr>
              <a:pPr/>
              <a:t>2</a:t>
            </a:fld>
            <a:endParaRPr lang="en-US">
              <a:latin typeface="Times New Roman" pitchFamily="1" charset="0"/>
              <a:ea typeface="ＭＳ Ｐゴシック" pitchFamily="1" charset="-128"/>
              <a:cs typeface="ＭＳ Ｐゴシック" pitchFamily="1" charset="-128"/>
            </a:endParaRPr>
          </a:p>
        </p:txBody>
      </p:sp>
      <p:sp>
        <p:nvSpPr>
          <p:cNvPr id="35843" name="Rectangle 2"/>
          <p:cNvSpPr>
            <a:spLocks noGrp="1" noRot="1" noChangeAspect="1" noChangeArrowheads="1"/>
          </p:cNvSpPr>
          <p:nvPr>
            <p:ph type="sldImg"/>
          </p:nvPr>
        </p:nvSpPr>
        <p:spPr>
          <a:solidFill>
            <a:srgbClr val="FFFFFF"/>
          </a:solidFill>
          <a:ln/>
        </p:spPr>
      </p:sp>
      <p:sp>
        <p:nvSpPr>
          <p:cNvPr id="35844" name="Rectangle 3"/>
          <p:cNvSpPr>
            <a:spLocks noGrp="1" noChangeArrowheads="1"/>
          </p:cNvSpPr>
          <p:nvPr>
            <p:ph type="body" idx="1"/>
          </p:nvPr>
        </p:nvSpPr>
        <p:spPr>
          <a:solidFill>
            <a:srgbClr val="FFFFFF"/>
          </a:solidFill>
          <a:ln>
            <a:solidFill>
              <a:srgbClr val="000000"/>
            </a:solidFill>
          </a:ln>
        </p:spPr>
        <p:txBody>
          <a:bodyPr/>
          <a:lstStyle/>
          <a:p>
            <a:endParaRPr lang="en-US">
              <a:latin typeface="Times New Roman" pitchFamily="1" charset="0"/>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E2AA4D0-F38E-9C46-B1B0-9E31F853B3B9}" type="slidenum">
              <a:rPr lang="en-US"/>
              <a:pPr/>
              <a:t>20</a:t>
            </a:fld>
            <a:endParaRPr lang="en-US"/>
          </a:p>
        </p:txBody>
      </p:sp>
      <p:sp>
        <p:nvSpPr>
          <p:cNvPr id="917506"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917507"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D3384F8-2080-704F-9260-E09405E68229}" type="slidenum">
              <a:rPr lang="en-US"/>
              <a:pPr/>
              <a:t>3</a:t>
            </a:fld>
            <a:endParaRPr lang="en-US"/>
          </a:p>
        </p:txBody>
      </p:sp>
      <p:sp>
        <p:nvSpPr>
          <p:cNvPr id="851970"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851971"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98D5EB9-4286-0843-A12F-64A0EAB80BD9}" type="slidenum">
              <a:rPr lang="en-US"/>
              <a:pPr/>
              <a:t>4</a:t>
            </a:fld>
            <a:endParaRPr lang="en-US"/>
          </a:p>
        </p:txBody>
      </p:sp>
      <p:sp>
        <p:nvSpPr>
          <p:cNvPr id="856066"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856067"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E2AA4D0-F38E-9C46-B1B0-9E31F853B3B9}" type="slidenum">
              <a:rPr lang="en-US"/>
              <a:pPr/>
              <a:t>5</a:t>
            </a:fld>
            <a:endParaRPr lang="en-US"/>
          </a:p>
        </p:txBody>
      </p:sp>
      <p:sp>
        <p:nvSpPr>
          <p:cNvPr id="917506"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917507"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E2AA4D0-F38E-9C46-B1B0-9E31F853B3B9}" type="slidenum">
              <a:rPr lang="en-US"/>
              <a:pPr/>
              <a:t>6</a:t>
            </a:fld>
            <a:endParaRPr lang="en-US"/>
          </a:p>
        </p:txBody>
      </p:sp>
      <p:sp>
        <p:nvSpPr>
          <p:cNvPr id="917506"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917507"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9CB83A3-409A-8D4A-B157-70F4F29CD8C9}" type="slidenum">
              <a:rPr lang="en-US"/>
              <a:pPr/>
              <a:t>7</a:t>
            </a:fld>
            <a:endParaRPr lang="en-US"/>
          </a:p>
        </p:txBody>
      </p:sp>
      <p:sp>
        <p:nvSpPr>
          <p:cNvPr id="919554"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919555"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E2AA4D0-F38E-9C46-B1B0-9E31F853B3B9}" type="slidenum">
              <a:rPr lang="en-US"/>
              <a:pPr/>
              <a:t>8</a:t>
            </a:fld>
            <a:endParaRPr lang="en-US"/>
          </a:p>
        </p:txBody>
      </p:sp>
      <p:sp>
        <p:nvSpPr>
          <p:cNvPr id="917506"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917507"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3D6DEB0-06DE-C540-96D5-44AAB6611919}" type="slidenum">
              <a:rPr lang="en-US"/>
              <a:pPr/>
              <a:t>9</a:t>
            </a:fld>
            <a:endParaRPr lang="en-US"/>
          </a:p>
        </p:txBody>
      </p:sp>
      <p:sp>
        <p:nvSpPr>
          <p:cNvPr id="915458"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915459"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smtClean="0"/>
            </a:lvl1pPr>
          </a:lstStyle>
          <a:p>
            <a:fld id="{C20F1D4D-78B9-0148-A287-C49A9C8B3B09}" type="slidenum">
              <a:rPr lang="en-US"/>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smtClean="0"/>
            </a:lvl1pPr>
          </a:lstStyle>
          <a:p>
            <a:fld id="{83B0EAD2-0D9B-BD4C-873F-3F79865E8853}" type="slidenum">
              <a:rPr lang="en-US"/>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smtClean="0"/>
            </a:lvl1pPr>
          </a:lstStyle>
          <a:p>
            <a:fld id="{2222E301-ED27-E048-B276-FCFEC6E65DC3}" type="slidenum">
              <a:rPr lang="en-US"/>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smtClean="0"/>
            </a:lvl1pPr>
          </a:lstStyle>
          <a:p>
            <a:fld id="{A7F90308-D6A5-1C43-B00B-09485636B30A}" type="slidenum">
              <a:rPr lang="en-US"/>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smtClean="0"/>
            </a:lvl1pPr>
          </a:lstStyle>
          <a:p>
            <a:fld id="{2BBA6E73-39A8-B144-AA2C-6B7642A377CE}" type="slidenum">
              <a:rPr lang="en-US"/>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smtClean="0"/>
            </a:lvl1pPr>
          </a:lstStyle>
          <a:p>
            <a:fld id="{CBB32CAE-9900-5C46-A5A0-B78374CBEF22}" type="slidenum">
              <a:rPr lang="en-US"/>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endParaRPr lang="en-US"/>
          </a:p>
        </p:txBody>
      </p:sp>
      <p:sp>
        <p:nvSpPr>
          <p:cNvPr id="8" name="Footer Placeholder 7"/>
          <p:cNvSpPr>
            <a:spLocks noGrp="1"/>
          </p:cNvSpPr>
          <p:nvPr>
            <p:ph type="ftr" sz="quarter" idx="11"/>
          </p:nvPr>
        </p:nvSpPr>
        <p:spPr/>
        <p:txBody>
          <a:bodyPr/>
          <a:lstStyle>
            <a:lvl1pPr>
              <a:defRPr/>
            </a:lvl1pPr>
          </a:lstStyle>
          <a:p>
            <a:endParaRPr lang="en-US"/>
          </a:p>
        </p:txBody>
      </p:sp>
      <p:sp>
        <p:nvSpPr>
          <p:cNvPr id="9" name="Slide Number Placeholder 8"/>
          <p:cNvSpPr>
            <a:spLocks noGrp="1"/>
          </p:cNvSpPr>
          <p:nvPr>
            <p:ph type="sldNum" sz="quarter" idx="12"/>
          </p:nvPr>
        </p:nvSpPr>
        <p:spPr/>
        <p:txBody>
          <a:bodyPr/>
          <a:lstStyle>
            <a:lvl1pPr>
              <a:defRPr smtClean="0"/>
            </a:lvl1pPr>
          </a:lstStyle>
          <a:p>
            <a:fld id="{A723F7CA-E40A-B34E-947C-D0DB52C9E224}" type="slidenum">
              <a:rPr lang="en-US"/>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endParaRPr lang="en-US"/>
          </a:p>
        </p:txBody>
      </p:sp>
      <p:sp>
        <p:nvSpPr>
          <p:cNvPr id="4" name="Footer Placeholder 3"/>
          <p:cNvSpPr>
            <a:spLocks noGrp="1"/>
          </p:cNvSpPr>
          <p:nvPr>
            <p:ph type="ftr" sz="quarter" idx="11"/>
          </p:nvPr>
        </p:nvSpPr>
        <p:spPr/>
        <p:txBody>
          <a:bodyPr/>
          <a:lstStyle>
            <a:lvl1pPr>
              <a:defRPr/>
            </a:lvl1pPr>
          </a:lstStyle>
          <a:p>
            <a:endParaRPr lang="en-US"/>
          </a:p>
        </p:txBody>
      </p:sp>
      <p:sp>
        <p:nvSpPr>
          <p:cNvPr id="5" name="Slide Number Placeholder 4"/>
          <p:cNvSpPr>
            <a:spLocks noGrp="1"/>
          </p:cNvSpPr>
          <p:nvPr>
            <p:ph type="sldNum" sz="quarter" idx="12"/>
          </p:nvPr>
        </p:nvSpPr>
        <p:spPr/>
        <p:txBody>
          <a:bodyPr/>
          <a:lstStyle>
            <a:lvl1pPr>
              <a:defRPr smtClean="0"/>
            </a:lvl1pPr>
          </a:lstStyle>
          <a:p>
            <a:fld id="{B70983C4-A7F9-E444-A3C6-D44403BFE7FF}" type="slidenum">
              <a:rPr lang="en-US"/>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p>
        </p:txBody>
      </p:sp>
      <p:sp>
        <p:nvSpPr>
          <p:cNvPr id="3" name="Footer Placeholder 2"/>
          <p:cNvSpPr>
            <a:spLocks noGrp="1"/>
          </p:cNvSpPr>
          <p:nvPr>
            <p:ph type="ftr" sz="quarter" idx="11"/>
          </p:nvPr>
        </p:nvSpPr>
        <p:spPr/>
        <p:txBody>
          <a:bodyPr/>
          <a:lstStyle>
            <a:lvl1pPr>
              <a:defRPr/>
            </a:lvl1pPr>
          </a:lstStyle>
          <a:p>
            <a:endParaRPr lang="en-US"/>
          </a:p>
        </p:txBody>
      </p:sp>
      <p:sp>
        <p:nvSpPr>
          <p:cNvPr id="4" name="Slide Number Placeholder 3"/>
          <p:cNvSpPr>
            <a:spLocks noGrp="1"/>
          </p:cNvSpPr>
          <p:nvPr>
            <p:ph type="sldNum" sz="quarter" idx="12"/>
          </p:nvPr>
        </p:nvSpPr>
        <p:spPr/>
        <p:txBody>
          <a:bodyPr/>
          <a:lstStyle>
            <a:lvl1pPr>
              <a:defRPr smtClean="0"/>
            </a:lvl1pPr>
          </a:lstStyle>
          <a:p>
            <a:fld id="{5B69680E-A0DD-664F-8CE6-FBCCEA01D0EC}" type="slidenum">
              <a:rPr lang="en-US"/>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smtClean="0"/>
            </a:lvl1pPr>
          </a:lstStyle>
          <a:p>
            <a:fld id="{805D456C-E6A6-B846-AB16-0A8FCE306B6D}" type="slidenum">
              <a:rPr lang="en-US"/>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smtClean="0"/>
            </a:lvl1pPr>
          </a:lstStyle>
          <a:p>
            <a:fld id="{D85EA6A1-1BAB-0348-8C1A-B4C4EAAF67BF}" type="slidenum">
              <a:rPr lang="en-US"/>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rgbClr val="CCFFFF"/>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7" name="Rectangle 3"/>
          <p:cNvSpPr>
            <a:spLocks noGrp="1" noChangeArrowheads="1"/>
          </p:cNvSpPr>
          <p:nvPr>
            <p:ph type="body" idx="1"/>
          </p:nvPr>
        </p:nvSpPr>
        <p:spPr bwMode="auto">
          <a:xfrm>
            <a:off x="685800" y="1981200"/>
            <a:ext cx="7772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b="0"/>
            </a:lvl1pPr>
          </a:lstStyle>
          <a:p>
            <a:endParaRPr lang="en-US"/>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b="0"/>
            </a:lvl1pPr>
          </a:lstStyle>
          <a:p>
            <a:endParaRPr lang="en-US"/>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b="0"/>
            </a:lvl1pPr>
          </a:lstStyle>
          <a:p>
            <a:fld id="{EF65E665-BF67-B942-8112-8882EBF3F0C5}"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charset="0"/>
        </a:defRPr>
      </a:lvl2pPr>
      <a:lvl3pPr algn="ctr" rtl="0" eaLnBrk="0" fontAlgn="base" hangingPunct="0">
        <a:spcBef>
          <a:spcPct val="0"/>
        </a:spcBef>
        <a:spcAft>
          <a:spcPct val="0"/>
        </a:spcAft>
        <a:defRPr sz="4400">
          <a:solidFill>
            <a:schemeClr val="tx2"/>
          </a:solidFill>
          <a:latin typeface="Times New Roman" charset="0"/>
        </a:defRPr>
      </a:lvl3pPr>
      <a:lvl4pPr algn="ctr" rtl="0" eaLnBrk="0" fontAlgn="base" hangingPunct="0">
        <a:spcBef>
          <a:spcPct val="0"/>
        </a:spcBef>
        <a:spcAft>
          <a:spcPct val="0"/>
        </a:spcAft>
        <a:defRPr sz="4400">
          <a:solidFill>
            <a:schemeClr val="tx2"/>
          </a:solidFill>
          <a:latin typeface="Times New Roman" charset="0"/>
        </a:defRPr>
      </a:lvl4pPr>
      <a:lvl5pPr algn="ctr" rtl="0" eaLnBrk="0" fontAlgn="base" hangingPunct="0">
        <a:spcBef>
          <a:spcPct val="0"/>
        </a:spcBef>
        <a:spcAft>
          <a:spcPct val="0"/>
        </a:spcAft>
        <a:defRPr sz="4400">
          <a:solidFill>
            <a:schemeClr val="tx2"/>
          </a:solidFill>
          <a:latin typeface="Times New Roman" charset="0"/>
        </a:defRPr>
      </a:lvl5pPr>
      <a:lvl6pPr marL="457200" algn="ctr" rtl="0" eaLnBrk="0" fontAlgn="base" hangingPunct="0">
        <a:spcBef>
          <a:spcPct val="0"/>
        </a:spcBef>
        <a:spcAft>
          <a:spcPct val="0"/>
        </a:spcAft>
        <a:defRPr sz="4400">
          <a:solidFill>
            <a:schemeClr val="tx2"/>
          </a:solidFill>
          <a:latin typeface="Times New Roman" charset="0"/>
        </a:defRPr>
      </a:lvl6pPr>
      <a:lvl7pPr marL="914400" algn="ctr" rtl="0" eaLnBrk="0" fontAlgn="base" hangingPunct="0">
        <a:spcBef>
          <a:spcPct val="0"/>
        </a:spcBef>
        <a:spcAft>
          <a:spcPct val="0"/>
        </a:spcAft>
        <a:defRPr sz="4400">
          <a:solidFill>
            <a:schemeClr val="tx2"/>
          </a:solidFill>
          <a:latin typeface="Times New Roman" charset="0"/>
        </a:defRPr>
      </a:lvl7pPr>
      <a:lvl8pPr marL="1371600" algn="ctr" rtl="0" eaLnBrk="0" fontAlgn="base" hangingPunct="0">
        <a:spcBef>
          <a:spcPct val="0"/>
        </a:spcBef>
        <a:spcAft>
          <a:spcPct val="0"/>
        </a:spcAft>
        <a:defRPr sz="4400">
          <a:solidFill>
            <a:schemeClr val="tx2"/>
          </a:solidFill>
          <a:latin typeface="Times New Roman" charset="0"/>
        </a:defRPr>
      </a:lvl8pPr>
      <a:lvl9pPr marL="1828800" algn="ctr" rtl="0" eaLnBrk="0" fontAlgn="base" hangingPunct="0">
        <a:spcBef>
          <a:spcPct val="0"/>
        </a:spcBef>
        <a:spcAft>
          <a:spcPct val="0"/>
        </a:spcAft>
        <a:defRPr sz="4400">
          <a:solidFill>
            <a:schemeClr val="tx2"/>
          </a:solidFill>
          <a:latin typeface="Times New Roman"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ＭＳ Ｐゴシック" charset="-128"/>
        </a:defRPr>
      </a:lvl2pPr>
      <a:lvl3pPr marL="1143000" indent="-228600" algn="l" rtl="0" eaLnBrk="0" fontAlgn="base" hangingPunct="0">
        <a:spcBef>
          <a:spcPct val="20000"/>
        </a:spcBef>
        <a:spcAft>
          <a:spcPct val="0"/>
        </a:spcAft>
        <a:buChar char="•"/>
        <a:defRPr sz="2400">
          <a:solidFill>
            <a:schemeClr val="tx1"/>
          </a:solidFill>
          <a:latin typeface="+mn-lt"/>
          <a:ea typeface="ＭＳ Ｐゴシック" charset="-128"/>
        </a:defRPr>
      </a:lvl3pPr>
      <a:lvl4pPr marL="1600200" indent="-228600" algn="l" rtl="0" eaLnBrk="0" fontAlgn="base" hangingPunct="0">
        <a:spcBef>
          <a:spcPct val="20000"/>
        </a:spcBef>
        <a:spcAft>
          <a:spcPct val="0"/>
        </a:spcAft>
        <a:buChar char="–"/>
        <a:defRPr sz="2000">
          <a:solidFill>
            <a:schemeClr val="tx1"/>
          </a:solidFill>
          <a:latin typeface="+mn-lt"/>
          <a:ea typeface="ＭＳ Ｐゴシック" charset="-128"/>
        </a:defRPr>
      </a:lvl4pPr>
      <a:lvl5pPr marL="2057400" indent="-228600" algn="l" rtl="0" eaLnBrk="0" fontAlgn="base" hangingPunct="0">
        <a:spcBef>
          <a:spcPct val="20000"/>
        </a:spcBef>
        <a:spcAft>
          <a:spcPct val="0"/>
        </a:spcAft>
        <a:buChar char="»"/>
        <a:defRPr sz="2000">
          <a:solidFill>
            <a:schemeClr val="tx1"/>
          </a:solidFill>
          <a:latin typeface="+mn-lt"/>
          <a:ea typeface="ＭＳ Ｐゴシック" charset="-128"/>
        </a:defRPr>
      </a:lvl5pPr>
      <a:lvl6pPr marL="2514600" indent="-228600" algn="l" rtl="0" eaLnBrk="0" fontAlgn="base" hangingPunct="0">
        <a:spcBef>
          <a:spcPct val="20000"/>
        </a:spcBef>
        <a:spcAft>
          <a:spcPct val="0"/>
        </a:spcAft>
        <a:buChar char="»"/>
        <a:defRPr sz="2000">
          <a:solidFill>
            <a:schemeClr val="tx1"/>
          </a:solidFill>
          <a:latin typeface="+mn-lt"/>
          <a:ea typeface="ＭＳ Ｐゴシック" charset="-128"/>
        </a:defRPr>
      </a:lvl6pPr>
      <a:lvl7pPr marL="2971800" indent="-228600" algn="l" rtl="0" eaLnBrk="0" fontAlgn="base" hangingPunct="0">
        <a:spcBef>
          <a:spcPct val="20000"/>
        </a:spcBef>
        <a:spcAft>
          <a:spcPct val="0"/>
        </a:spcAft>
        <a:buChar char="»"/>
        <a:defRPr sz="2000">
          <a:solidFill>
            <a:schemeClr val="tx1"/>
          </a:solidFill>
          <a:latin typeface="+mn-lt"/>
          <a:ea typeface="ＭＳ Ｐゴシック" charset="-128"/>
        </a:defRPr>
      </a:lvl7pPr>
      <a:lvl8pPr marL="3429000" indent="-228600" algn="l" rtl="0" eaLnBrk="0" fontAlgn="base" hangingPunct="0">
        <a:spcBef>
          <a:spcPct val="20000"/>
        </a:spcBef>
        <a:spcAft>
          <a:spcPct val="0"/>
        </a:spcAft>
        <a:buChar char="»"/>
        <a:defRPr sz="2000">
          <a:solidFill>
            <a:schemeClr val="tx1"/>
          </a:solidFill>
          <a:latin typeface="+mn-lt"/>
          <a:ea typeface="ＭＳ Ｐゴシック" charset="-128"/>
        </a:defRPr>
      </a:lvl8pPr>
      <a:lvl9pPr marL="3886200" indent="-228600" algn="l" rtl="0" eaLnBrk="0" fontAlgn="base" hangingPunct="0">
        <a:spcBef>
          <a:spcPct val="20000"/>
        </a:spcBef>
        <a:spcAft>
          <a:spcPct val="0"/>
        </a:spcAft>
        <a:buChar char="»"/>
        <a:defRPr sz="2000">
          <a:solidFill>
            <a:schemeClr val="tx1"/>
          </a:solidFill>
          <a:latin typeface="+mn-lt"/>
          <a:ea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1.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49538" name="Rectangle 2"/>
          <p:cNvSpPr>
            <a:spLocks noGrp="1" noChangeArrowheads="1"/>
          </p:cNvSpPr>
          <p:nvPr>
            <p:ph type="ctrTitle"/>
          </p:nvPr>
        </p:nvSpPr>
        <p:spPr>
          <a:xfrm>
            <a:off x="0" y="1143000"/>
            <a:ext cx="9144000" cy="1143000"/>
          </a:xfrm>
        </p:spPr>
        <p:txBody>
          <a:bodyPr/>
          <a:lstStyle/>
          <a:p>
            <a:r>
              <a:rPr lang="en-US" sz="6000" dirty="0" smtClean="0">
                <a:solidFill>
                  <a:srgbClr val="FF0000"/>
                </a:solidFill>
              </a:rPr>
              <a:t>Dynamic Allocation</a:t>
            </a:r>
            <a:endParaRPr lang="en-US" sz="6000" dirty="0">
              <a:solidFill>
                <a:srgbClr val="FF0000"/>
              </a:solidFill>
            </a:endParaRPr>
          </a:p>
        </p:txBody>
      </p:sp>
      <p:sp>
        <p:nvSpPr>
          <p:cNvPr id="449576" name="Text Box 40"/>
          <p:cNvSpPr txBox="1">
            <a:spLocks noChangeArrowheads="1"/>
          </p:cNvSpPr>
          <p:nvPr/>
        </p:nvSpPr>
        <p:spPr bwMode="auto">
          <a:xfrm>
            <a:off x="0" y="4114800"/>
            <a:ext cx="9144000" cy="1360372"/>
          </a:xfrm>
          <a:prstGeom prst="rect">
            <a:avLst/>
          </a:prstGeom>
          <a:noFill/>
          <a:ln w="9525">
            <a:noFill/>
            <a:miter lim="800000"/>
            <a:headEnd/>
            <a:tailEnd/>
          </a:ln>
          <a:effectLst/>
        </p:spPr>
        <p:txBody>
          <a:bodyPr>
            <a:prstTxWarp prst="textNoShape">
              <a:avLst/>
            </a:prstTxWarp>
            <a:spAutoFit/>
          </a:bodyPr>
          <a:lstStyle/>
          <a:p>
            <a:pPr algn="ctr">
              <a:lnSpc>
                <a:spcPct val="85000"/>
              </a:lnSpc>
            </a:pPr>
            <a:r>
              <a:rPr lang="en-US" sz="3200" b="0" dirty="0"/>
              <a:t>Eric Roberts</a:t>
            </a:r>
          </a:p>
          <a:p>
            <a:pPr algn="ctr">
              <a:lnSpc>
                <a:spcPct val="85000"/>
              </a:lnSpc>
            </a:pPr>
            <a:r>
              <a:rPr lang="en-US" sz="3200" b="0" dirty="0"/>
              <a:t>CS 106B</a:t>
            </a:r>
            <a:endParaRPr lang="en-US" sz="3200" b="0" dirty="0" smtClean="0"/>
          </a:p>
          <a:p>
            <a:pPr algn="ctr">
              <a:lnSpc>
                <a:spcPct val="85000"/>
              </a:lnSpc>
            </a:pPr>
            <a:r>
              <a:rPr lang="en-US" sz="3200" b="0" dirty="0" smtClean="0"/>
              <a:t>February</a:t>
            </a:r>
            <a:r>
              <a:rPr lang="en-US" sz="3200" b="0" dirty="0" smtClean="0"/>
              <a:t> 2, 2015</a:t>
            </a:r>
            <a:endParaRPr lang="en-US" sz="3200" b="0"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87810" name="Rectangle 2"/>
          <p:cNvSpPr>
            <a:spLocks noGrp="1" noChangeArrowheads="1"/>
          </p:cNvSpPr>
          <p:nvPr>
            <p:ph type="title"/>
          </p:nvPr>
        </p:nvSpPr>
        <p:spPr>
          <a:xfrm>
            <a:off x="0" y="76200"/>
            <a:ext cx="9144000" cy="1143000"/>
          </a:xfrm>
          <a:noFill/>
          <a:ln/>
        </p:spPr>
        <p:txBody>
          <a:bodyPr/>
          <a:lstStyle/>
          <a:p>
            <a:r>
              <a:rPr lang="en-US" sz="4000" dirty="0" smtClean="0">
                <a:solidFill>
                  <a:srgbClr val="FF0000"/>
                </a:solidFill>
              </a:rPr>
              <a:t>The </a:t>
            </a:r>
            <a:r>
              <a:rPr lang="en-US" sz="3600" b="1" dirty="0" err="1" smtClean="0">
                <a:solidFill>
                  <a:srgbClr val="FF0000"/>
                </a:solidFill>
                <a:latin typeface="Courier New"/>
                <a:cs typeface="Courier New"/>
              </a:rPr>
              <a:t>CharStack</a:t>
            </a:r>
            <a:r>
              <a:rPr lang="en-US" sz="4000" dirty="0" smtClean="0">
                <a:solidFill>
                  <a:srgbClr val="FF0000"/>
                </a:solidFill>
              </a:rPr>
              <a:t> Class</a:t>
            </a:r>
            <a:endParaRPr lang="en-US" sz="4000" dirty="0">
              <a:solidFill>
                <a:schemeClr val="tx1"/>
              </a:solidFill>
            </a:endParaRPr>
          </a:p>
        </p:txBody>
      </p:sp>
      <p:grpSp>
        <p:nvGrpSpPr>
          <p:cNvPr id="2" name="Group 31"/>
          <p:cNvGrpSpPr>
            <a:grpSpLocks/>
          </p:cNvGrpSpPr>
          <p:nvPr/>
        </p:nvGrpSpPr>
        <p:grpSpPr bwMode="auto">
          <a:xfrm>
            <a:off x="495300" y="1460500"/>
            <a:ext cx="8153400" cy="661988"/>
            <a:chOff x="288" y="1103"/>
            <a:chExt cx="5136" cy="417"/>
          </a:xfrm>
        </p:grpSpPr>
        <p:sp>
          <p:nvSpPr>
            <p:cNvPr id="887840" name="Rectangle 32"/>
            <p:cNvSpPr>
              <a:spLocks noChangeArrowheads="1"/>
            </p:cNvSpPr>
            <p:nvPr/>
          </p:nvSpPr>
          <p:spPr bwMode="auto">
            <a:xfrm>
              <a:off x="288" y="1103"/>
              <a:ext cx="5136" cy="417"/>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endParaRPr lang="en-US" sz="1600">
                <a:latin typeface="Courier New" charset="0"/>
              </a:endParaRPr>
            </a:p>
          </p:txBody>
        </p:sp>
        <p:sp>
          <p:nvSpPr>
            <p:cNvPr id="887841" name="Text Box 33"/>
            <p:cNvSpPr txBox="1">
              <a:spLocks noChangeArrowheads="1"/>
            </p:cNvSpPr>
            <p:nvPr/>
          </p:nvSpPr>
          <p:spPr bwMode="auto">
            <a:xfrm>
              <a:off x="384" y="1103"/>
              <a:ext cx="4944" cy="250"/>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2000" dirty="0" err="1" smtClean="0">
                  <a:latin typeface="Courier New" charset="0"/>
                </a:rPr>
                <a:t>CharStack</a:t>
              </a:r>
              <a:r>
                <a:rPr lang="en-US" sz="2000" dirty="0" smtClean="0">
                  <a:latin typeface="Courier New" charset="0"/>
                </a:rPr>
                <a:t> </a:t>
              </a:r>
              <a:r>
                <a:rPr lang="en-US" sz="2000" dirty="0" err="1" smtClean="0">
                  <a:latin typeface="Courier New" charset="0"/>
                </a:rPr>
                <a:t>cstk</a:t>
              </a:r>
              <a:r>
                <a:rPr lang="en-US" sz="2000" dirty="0" smtClean="0">
                  <a:latin typeface="Courier New" charset="0"/>
                </a:rPr>
                <a:t>;</a:t>
              </a:r>
              <a:endParaRPr lang="en-US" sz="2000" dirty="0">
                <a:latin typeface="Courier New" charset="0"/>
              </a:endParaRPr>
            </a:p>
          </p:txBody>
        </p:sp>
        <p:sp>
          <p:nvSpPr>
            <p:cNvPr id="887842" name="Text Box 34"/>
            <p:cNvSpPr txBox="1">
              <a:spLocks noChangeArrowheads="1"/>
            </p:cNvSpPr>
            <p:nvPr/>
          </p:nvSpPr>
          <p:spPr bwMode="auto">
            <a:xfrm>
              <a:off x="576" y="1280"/>
              <a:ext cx="4800" cy="231"/>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1800" b="0" dirty="0" smtClean="0"/>
                <a:t>Initializes an empty stack</a:t>
              </a:r>
              <a:r>
                <a:rPr lang="en-US" sz="1800" b="0" dirty="0"/>
                <a:t>.</a:t>
              </a:r>
            </a:p>
          </p:txBody>
        </p:sp>
      </p:grpSp>
      <p:grpSp>
        <p:nvGrpSpPr>
          <p:cNvPr id="3" name="Group 35"/>
          <p:cNvGrpSpPr>
            <a:grpSpLocks/>
          </p:cNvGrpSpPr>
          <p:nvPr/>
        </p:nvGrpSpPr>
        <p:grpSpPr bwMode="auto">
          <a:xfrm>
            <a:off x="495300" y="2108200"/>
            <a:ext cx="8153400" cy="674688"/>
            <a:chOff x="288" y="1511"/>
            <a:chExt cx="5136" cy="425"/>
          </a:xfrm>
        </p:grpSpPr>
        <p:sp>
          <p:nvSpPr>
            <p:cNvPr id="887844" name="Rectangle 36"/>
            <p:cNvSpPr>
              <a:spLocks noChangeArrowheads="1"/>
            </p:cNvSpPr>
            <p:nvPr/>
          </p:nvSpPr>
          <p:spPr bwMode="auto">
            <a:xfrm>
              <a:off x="288" y="1519"/>
              <a:ext cx="5136" cy="417"/>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endParaRPr lang="en-US" sz="1600">
                <a:latin typeface="Courier New" charset="0"/>
              </a:endParaRPr>
            </a:p>
          </p:txBody>
        </p:sp>
        <p:sp>
          <p:nvSpPr>
            <p:cNvPr id="887845" name="Text Box 37"/>
            <p:cNvSpPr txBox="1">
              <a:spLocks noChangeArrowheads="1"/>
            </p:cNvSpPr>
            <p:nvPr/>
          </p:nvSpPr>
          <p:spPr bwMode="auto">
            <a:xfrm>
              <a:off x="384" y="1511"/>
              <a:ext cx="4944" cy="250"/>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2000" dirty="0" err="1" smtClean="0">
                  <a:latin typeface="Courier New" charset="0"/>
                </a:rPr>
                <a:t>cstk.size</a:t>
              </a:r>
              <a:r>
                <a:rPr lang="en-US" sz="2000" dirty="0" smtClean="0">
                  <a:latin typeface="Courier New" charset="0"/>
                </a:rPr>
                <a:t>(</a:t>
              </a:r>
              <a:r>
                <a:rPr lang="en-US" sz="2000" dirty="0">
                  <a:latin typeface="Courier New" charset="0"/>
                </a:rPr>
                <a:t>)</a:t>
              </a:r>
            </a:p>
          </p:txBody>
        </p:sp>
        <p:sp>
          <p:nvSpPr>
            <p:cNvPr id="887846" name="Text Box 38"/>
            <p:cNvSpPr txBox="1">
              <a:spLocks noChangeArrowheads="1"/>
            </p:cNvSpPr>
            <p:nvPr/>
          </p:nvSpPr>
          <p:spPr bwMode="auto">
            <a:xfrm>
              <a:off x="576" y="1696"/>
              <a:ext cx="4800" cy="231"/>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1800" b="0" dirty="0" smtClean="0"/>
                <a:t>Returns the number of characters pushed onto the stack.</a:t>
              </a:r>
              <a:endParaRPr lang="en-US" sz="1800" b="0" dirty="0"/>
            </a:p>
          </p:txBody>
        </p:sp>
      </p:grpSp>
      <p:grpSp>
        <p:nvGrpSpPr>
          <p:cNvPr id="4" name="Group 39"/>
          <p:cNvGrpSpPr>
            <a:grpSpLocks/>
          </p:cNvGrpSpPr>
          <p:nvPr/>
        </p:nvGrpSpPr>
        <p:grpSpPr bwMode="auto">
          <a:xfrm>
            <a:off x="495300" y="2768600"/>
            <a:ext cx="8153400" cy="661988"/>
            <a:chOff x="288" y="1103"/>
            <a:chExt cx="5136" cy="417"/>
          </a:xfrm>
        </p:grpSpPr>
        <p:sp>
          <p:nvSpPr>
            <p:cNvPr id="887848" name="Rectangle 40"/>
            <p:cNvSpPr>
              <a:spLocks noChangeArrowheads="1"/>
            </p:cNvSpPr>
            <p:nvPr/>
          </p:nvSpPr>
          <p:spPr bwMode="auto">
            <a:xfrm>
              <a:off x="288" y="1103"/>
              <a:ext cx="5136" cy="417"/>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endParaRPr lang="en-US" sz="1600">
                <a:latin typeface="Courier New" charset="0"/>
              </a:endParaRPr>
            </a:p>
          </p:txBody>
        </p:sp>
        <p:sp>
          <p:nvSpPr>
            <p:cNvPr id="887849" name="Text Box 41"/>
            <p:cNvSpPr txBox="1">
              <a:spLocks noChangeArrowheads="1"/>
            </p:cNvSpPr>
            <p:nvPr/>
          </p:nvSpPr>
          <p:spPr bwMode="auto">
            <a:xfrm>
              <a:off x="384" y="1103"/>
              <a:ext cx="4944" cy="250"/>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2000" dirty="0" err="1" smtClean="0">
                  <a:latin typeface="Courier New" charset="0"/>
                </a:rPr>
                <a:t>cstk.isEmpty</a:t>
              </a:r>
              <a:r>
                <a:rPr lang="en-US" sz="2000" dirty="0" smtClean="0">
                  <a:latin typeface="Courier New" charset="0"/>
                </a:rPr>
                <a:t>()</a:t>
              </a:r>
              <a:endParaRPr lang="en-US" sz="2000" dirty="0">
                <a:latin typeface="Courier New" charset="0"/>
              </a:endParaRPr>
            </a:p>
          </p:txBody>
        </p:sp>
        <p:sp>
          <p:nvSpPr>
            <p:cNvPr id="887850" name="Text Box 42"/>
            <p:cNvSpPr txBox="1">
              <a:spLocks noChangeArrowheads="1"/>
            </p:cNvSpPr>
            <p:nvPr/>
          </p:nvSpPr>
          <p:spPr bwMode="auto">
            <a:xfrm>
              <a:off x="576" y="1280"/>
              <a:ext cx="4800" cy="231"/>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1800" b="0" dirty="0" smtClean="0"/>
                <a:t>Returns </a:t>
              </a:r>
              <a:r>
                <a:rPr lang="en-US" sz="1600" dirty="0" smtClean="0">
                  <a:latin typeface="Courier New" charset="0"/>
                </a:rPr>
                <a:t>true</a:t>
              </a:r>
              <a:r>
                <a:rPr lang="en-US" sz="1800" b="0" dirty="0" smtClean="0"/>
                <a:t> if the stack is empty.  </a:t>
              </a:r>
              <a:endParaRPr lang="en-US" sz="1800" b="0" dirty="0"/>
            </a:p>
          </p:txBody>
        </p:sp>
      </p:grpSp>
      <p:grpSp>
        <p:nvGrpSpPr>
          <p:cNvPr id="5" name="Group 43"/>
          <p:cNvGrpSpPr>
            <a:grpSpLocks/>
          </p:cNvGrpSpPr>
          <p:nvPr/>
        </p:nvGrpSpPr>
        <p:grpSpPr bwMode="auto">
          <a:xfrm>
            <a:off x="495300" y="3416300"/>
            <a:ext cx="8153400" cy="674688"/>
            <a:chOff x="288" y="1511"/>
            <a:chExt cx="5136" cy="425"/>
          </a:xfrm>
        </p:grpSpPr>
        <p:sp>
          <p:nvSpPr>
            <p:cNvPr id="887852" name="Rectangle 44"/>
            <p:cNvSpPr>
              <a:spLocks noChangeArrowheads="1"/>
            </p:cNvSpPr>
            <p:nvPr/>
          </p:nvSpPr>
          <p:spPr bwMode="auto">
            <a:xfrm>
              <a:off x="288" y="1519"/>
              <a:ext cx="5136" cy="417"/>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endParaRPr lang="en-US" sz="1600">
                <a:latin typeface="Courier New" charset="0"/>
              </a:endParaRPr>
            </a:p>
          </p:txBody>
        </p:sp>
        <p:sp>
          <p:nvSpPr>
            <p:cNvPr id="887853" name="Text Box 45"/>
            <p:cNvSpPr txBox="1">
              <a:spLocks noChangeArrowheads="1"/>
            </p:cNvSpPr>
            <p:nvPr/>
          </p:nvSpPr>
          <p:spPr bwMode="auto">
            <a:xfrm>
              <a:off x="384" y="1511"/>
              <a:ext cx="4944" cy="250"/>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2000" dirty="0" err="1" smtClean="0">
                  <a:latin typeface="Courier New" charset="0"/>
                </a:rPr>
                <a:t>cstk.clear</a:t>
              </a:r>
              <a:r>
                <a:rPr lang="en-US" sz="2000" dirty="0" smtClean="0">
                  <a:latin typeface="Courier New" charset="0"/>
                </a:rPr>
                <a:t>(</a:t>
              </a:r>
              <a:r>
                <a:rPr lang="en-US" sz="2000" dirty="0">
                  <a:latin typeface="Courier New" charset="0"/>
                </a:rPr>
                <a:t>)</a:t>
              </a:r>
            </a:p>
          </p:txBody>
        </p:sp>
        <p:sp>
          <p:nvSpPr>
            <p:cNvPr id="887854" name="Text Box 46"/>
            <p:cNvSpPr txBox="1">
              <a:spLocks noChangeArrowheads="1"/>
            </p:cNvSpPr>
            <p:nvPr/>
          </p:nvSpPr>
          <p:spPr bwMode="auto">
            <a:xfrm>
              <a:off x="576" y="1696"/>
              <a:ext cx="4800" cy="231"/>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1800" b="0" dirty="0" smtClean="0"/>
                <a:t>Deletes all characters from the stack.</a:t>
              </a:r>
              <a:endParaRPr lang="en-US" sz="1800" b="0" dirty="0"/>
            </a:p>
          </p:txBody>
        </p:sp>
      </p:grpSp>
      <p:grpSp>
        <p:nvGrpSpPr>
          <p:cNvPr id="6" name="Group 47"/>
          <p:cNvGrpSpPr>
            <a:grpSpLocks/>
          </p:cNvGrpSpPr>
          <p:nvPr/>
        </p:nvGrpSpPr>
        <p:grpSpPr bwMode="auto">
          <a:xfrm>
            <a:off x="495300" y="4076700"/>
            <a:ext cx="8153400" cy="674688"/>
            <a:chOff x="312" y="2856"/>
            <a:chExt cx="5136" cy="425"/>
          </a:xfrm>
        </p:grpSpPr>
        <p:sp>
          <p:nvSpPr>
            <p:cNvPr id="887856" name="Rectangle 48"/>
            <p:cNvSpPr>
              <a:spLocks noChangeArrowheads="1"/>
            </p:cNvSpPr>
            <p:nvPr/>
          </p:nvSpPr>
          <p:spPr bwMode="auto">
            <a:xfrm>
              <a:off x="312" y="2864"/>
              <a:ext cx="5136" cy="417"/>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endParaRPr lang="en-US" sz="1600">
                <a:latin typeface="Courier New" charset="0"/>
              </a:endParaRPr>
            </a:p>
          </p:txBody>
        </p:sp>
        <p:sp>
          <p:nvSpPr>
            <p:cNvPr id="887857" name="Text Box 49"/>
            <p:cNvSpPr txBox="1">
              <a:spLocks noChangeArrowheads="1"/>
            </p:cNvSpPr>
            <p:nvPr/>
          </p:nvSpPr>
          <p:spPr bwMode="auto">
            <a:xfrm>
              <a:off x="408" y="2856"/>
              <a:ext cx="4944" cy="250"/>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2000" dirty="0" err="1" smtClean="0">
                  <a:latin typeface="Courier New" charset="0"/>
                </a:rPr>
                <a:t>cstk.push(ch</a:t>
              </a:r>
              <a:r>
                <a:rPr lang="en-US" sz="2000" dirty="0" smtClean="0">
                  <a:latin typeface="Courier New" charset="0"/>
                </a:rPr>
                <a:t>)</a:t>
              </a:r>
              <a:endParaRPr lang="en-US" sz="2000" dirty="0">
                <a:latin typeface="Courier New" charset="0"/>
              </a:endParaRPr>
            </a:p>
          </p:txBody>
        </p:sp>
        <p:sp>
          <p:nvSpPr>
            <p:cNvPr id="887858" name="Text Box 50"/>
            <p:cNvSpPr txBox="1">
              <a:spLocks noChangeArrowheads="1"/>
            </p:cNvSpPr>
            <p:nvPr/>
          </p:nvSpPr>
          <p:spPr bwMode="auto">
            <a:xfrm>
              <a:off x="600" y="3041"/>
              <a:ext cx="4800" cy="231"/>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1800" b="0" dirty="0" smtClean="0"/>
                <a:t>Pushes a new character onto the stack.</a:t>
              </a:r>
              <a:endParaRPr lang="en-US" sz="1800" b="0" dirty="0"/>
            </a:p>
          </p:txBody>
        </p:sp>
      </p:grpSp>
      <p:grpSp>
        <p:nvGrpSpPr>
          <p:cNvPr id="7" name="Group 51"/>
          <p:cNvGrpSpPr>
            <a:grpSpLocks/>
          </p:cNvGrpSpPr>
          <p:nvPr/>
        </p:nvGrpSpPr>
        <p:grpSpPr bwMode="auto">
          <a:xfrm>
            <a:off x="495300" y="4735513"/>
            <a:ext cx="8153400" cy="674687"/>
            <a:chOff x="312" y="2856"/>
            <a:chExt cx="5136" cy="425"/>
          </a:xfrm>
        </p:grpSpPr>
        <p:sp>
          <p:nvSpPr>
            <p:cNvPr id="887860" name="Rectangle 52"/>
            <p:cNvSpPr>
              <a:spLocks noChangeArrowheads="1"/>
            </p:cNvSpPr>
            <p:nvPr/>
          </p:nvSpPr>
          <p:spPr bwMode="auto">
            <a:xfrm>
              <a:off x="312" y="2864"/>
              <a:ext cx="5136" cy="417"/>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endParaRPr lang="en-US" sz="1600">
                <a:latin typeface="Courier New" charset="0"/>
              </a:endParaRPr>
            </a:p>
          </p:txBody>
        </p:sp>
        <p:sp>
          <p:nvSpPr>
            <p:cNvPr id="887861" name="Text Box 53"/>
            <p:cNvSpPr txBox="1">
              <a:spLocks noChangeArrowheads="1"/>
            </p:cNvSpPr>
            <p:nvPr/>
          </p:nvSpPr>
          <p:spPr bwMode="auto">
            <a:xfrm>
              <a:off x="408" y="2856"/>
              <a:ext cx="4944" cy="250"/>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2000" dirty="0" err="1" smtClean="0">
                  <a:latin typeface="Courier New" charset="0"/>
                </a:rPr>
                <a:t>cstk.pop</a:t>
              </a:r>
              <a:r>
                <a:rPr lang="en-US" sz="2000" dirty="0" smtClean="0">
                  <a:latin typeface="Courier New" charset="0"/>
                </a:rPr>
                <a:t>(</a:t>
              </a:r>
              <a:r>
                <a:rPr lang="en-US" sz="2000" dirty="0">
                  <a:latin typeface="Courier New" charset="0"/>
                </a:rPr>
                <a:t>)</a:t>
              </a:r>
            </a:p>
          </p:txBody>
        </p:sp>
        <p:sp>
          <p:nvSpPr>
            <p:cNvPr id="887862" name="Text Box 54"/>
            <p:cNvSpPr txBox="1">
              <a:spLocks noChangeArrowheads="1"/>
            </p:cNvSpPr>
            <p:nvPr/>
          </p:nvSpPr>
          <p:spPr bwMode="auto">
            <a:xfrm>
              <a:off x="600" y="3041"/>
              <a:ext cx="4800" cy="231"/>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1800" b="0" dirty="0" smtClean="0"/>
                <a:t>Removes and returns the top character from the stack.</a:t>
              </a:r>
              <a:endParaRPr lang="en-US" sz="1800" b="0" dirty="0"/>
            </a:p>
          </p:txBody>
        </p:sp>
      </p:gr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20578" name="Rectangle 2"/>
          <p:cNvSpPr>
            <a:spLocks noChangeArrowheads="1"/>
          </p:cNvSpPr>
          <p:nvPr/>
        </p:nvSpPr>
        <p:spPr bwMode="auto">
          <a:xfrm>
            <a:off x="304800" y="1076325"/>
            <a:ext cx="8534400" cy="5476875"/>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endParaRPr lang="en-US" sz="2400" b="0"/>
          </a:p>
        </p:txBody>
      </p:sp>
      <p:sp>
        <p:nvSpPr>
          <p:cNvPr id="920579" name="Text Box 3"/>
          <p:cNvSpPr txBox="1">
            <a:spLocks noChangeArrowheads="1"/>
          </p:cNvSpPr>
          <p:nvPr/>
        </p:nvSpPr>
        <p:spPr bwMode="auto">
          <a:xfrm>
            <a:off x="398463" y="1193800"/>
            <a:ext cx="8440737" cy="5201425"/>
          </a:xfrm>
          <a:prstGeom prst="rect">
            <a:avLst/>
          </a:prstGeom>
          <a:noFill/>
          <a:ln w="9525">
            <a:noFill/>
            <a:miter lim="800000"/>
            <a:headEnd/>
            <a:tailEnd/>
          </a:ln>
          <a:effectLst/>
        </p:spPr>
        <p:txBody>
          <a:bodyPr>
            <a:prstTxWarp prst="textNoShape">
              <a:avLst/>
            </a:prstTxWarp>
            <a:spAutoFit/>
          </a:bodyPr>
          <a:lstStyle/>
          <a:p>
            <a:r>
              <a:rPr lang="en-US" sz="1600" dirty="0">
                <a:solidFill>
                  <a:srgbClr val="0000FF"/>
                </a:solidFill>
                <a:latin typeface="Courier New" charset="0"/>
              </a:rPr>
              <a:t>/*</a:t>
            </a:r>
          </a:p>
          <a:p>
            <a:r>
              <a:rPr lang="en-US" sz="1600" dirty="0">
                <a:solidFill>
                  <a:srgbClr val="0000FF"/>
                </a:solidFill>
                <a:latin typeface="Courier New" charset="0"/>
              </a:rPr>
              <a:t> * File:</a:t>
            </a:r>
            <a:r>
              <a:rPr lang="en-US" sz="1600" dirty="0" smtClean="0">
                <a:solidFill>
                  <a:srgbClr val="0000FF"/>
                </a:solidFill>
                <a:latin typeface="Courier New" charset="0"/>
              </a:rPr>
              <a:t> </a:t>
            </a:r>
            <a:r>
              <a:rPr lang="en-US" sz="1600" dirty="0" err="1" smtClean="0">
                <a:solidFill>
                  <a:srgbClr val="0000FF"/>
                </a:solidFill>
                <a:latin typeface="Courier New" charset="0"/>
              </a:rPr>
              <a:t>charstack.h</a:t>
            </a:r>
            <a:endParaRPr lang="en-US" sz="1600" dirty="0" smtClean="0">
              <a:solidFill>
                <a:srgbClr val="0000FF"/>
              </a:solidFill>
              <a:latin typeface="Courier New" charset="0"/>
            </a:endParaRPr>
          </a:p>
          <a:p>
            <a:r>
              <a:rPr lang="en-US" sz="1600" dirty="0">
                <a:solidFill>
                  <a:srgbClr val="0000FF"/>
                </a:solidFill>
                <a:latin typeface="Courier New" charset="0"/>
              </a:rPr>
              <a:t> * ------------</a:t>
            </a:r>
            <a:r>
              <a:rPr lang="en-US" sz="1600" dirty="0" smtClean="0">
                <a:solidFill>
                  <a:srgbClr val="0000FF"/>
                </a:solidFill>
                <a:latin typeface="Courier New" charset="0"/>
              </a:rPr>
              <a:t>-----</a:t>
            </a:r>
          </a:p>
          <a:p>
            <a:r>
              <a:rPr lang="en-US" sz="1600" dirty="0">
                <a:solidFill>
                  <a:srgbClr val="0000FF"/>
                </a:solidFill>
                <a:latin typeface="Courier New" charset="0"/>
              </a:rPr>
              <a:t> *</a:t>
            </a:r>
            <a:r>
              <a:rPr lang="en-US" sz="1600" dirty="0" smtClean="0">
                <a:solidFill>
                  <a:srgbClr val="0000FF"/>
                </a:solidFill>
                <a:latin typeface="Courier New" charset="0"/>
              </a:rPr>
              <a:t> This interface defines the </a:t>
            </a:r>
            <a:r>
              <a:rPr lang="en-US" sz="1600" dirty="0" err="1" smtClean="0">
                <a:solidFill>
                  <a:srgbClr val="0000FF"/>
                </a:solidFill>
                <a:latin typeface="Courier New" charset="0"/>
              </a:rPr>
              <a:t>CharStack</a:t>
            </a:r>
            <a:r>
              <a:rPr lang="en-US" sz="1600" dirty="0" smtClean="0">
                <a:solidFill>
                  <a:srgbClr val="0000FF"/>
                </a:solidFill>
                <a:latin typeface="Courier New" charset="0"/>
              </a:rPr>
              <a:t> class.</a:t>
            </a:r>
          </a:p>
          <a:p>
            <a:r>
              <a:rPr lang="en-US" sz="1600" dirty="0" smtClean="0">
                <a:solidFill>
                  <a:srgbClr val="0000FF"/>
                </a:solidFill>
                <a:latin typeface="Courier New" charset="0"/>
              </a:rPr>
              <a:t> </a:t>
            </a:r>
            <a:r>
              <a:rPr lang="en-US" sz="1600" dirty="0">
                <a:solidFill>
                  <a:srgbClr val="0000FF"/>
                </a:solidFill>
                <a:latin typeface="Courier New" charset="0"/>
              </a:rPr>
              <a:t>*/</a:t>
            </a:r>
          </a:p>
          <a:p>
            <a:endParaRPr lang="en-US" sz="1200" dirty="0">
              <a:latin typeface="Courier New" charset="0"/>
            </a:endParaRPr>
          </a:p>
          <a:p>
            <a:r>
              <a:rPr lang="en-US" sz="1600" dirty="0">
                <a:latin typeface="Courier New" charset="0"/>
              </a:rPr>
              <a:t>#</a:t>
            </a:r>
            <a:r>
              <a:rPr lang="en-US" sz="1600" dirty="0" err="1">
                <a:latin typeface="Courier New" charset="0"/>
              </a:rPr>
              <a:t>ifndef</a:t>
            </a:r>
            <a:r>
              <a:rPr lang="en-US" sz="1600" dirty="0">
                <a:latin typeface="Courier New" charset="0"/>
              </a:rPr>
              <a:t> </a:t>
            </a:r>
            <a:r>
              <a:rPr lang="en-US" sz="1600" dirty="0" smtClean="0">
                <a:latin typeface="Courier New" charset="0"/>
              </a:rPr>
              <a:t>_</a:t>
            </a:r>
            <a:r>
              <a:rPr lang="en-US" sz="1600" dirty="0" err="1" smtClean="0">
                <a:latin typeface="Courier New" charset="0"/>
              </a:rPr>
              <a:t>charstack_h</a:t>
            </a:r>
            <a:endParaRPr lang="en-US" sz="1600" dirty="0">
              <a:latin typeface="Courier New" charset="0"/>
            </a:endParaRPr>
          </a:p>
          <a:p>
            <a:r>
              <a:rPr lang="en-US" sz="1600" dirty="0">
                <a:latin typeface="Courier New" charset="0"/>
              </a:rPr>
              <a:t>#define </a:t>
            </a:r>
            <a:r>
              <a:rPr lang="en-US" sz="1600" dirty="0" smtClean="0">
                <a:latin typeface="Courier New" charset="0"/>
              </a:rPr>
              <a:t>_</a:t>
            </a:r>
            <a:r>
              <a:rPr lang="en-US" sz="1600" dirty="0" err="1" smtClean="0">
                <a:latin typeface="Courier New" charset="0"/>
              </a:rPr>
              <a:t>charstack_h</a:t>
            </a:r>
            <a:endParaRPr lang="en-US" sz="1600" dirty="0" smtClean="0">
              <a:latin typeface="Courier New" charset="0"/>
            </a:endParaRPr>
          </a:p>
          <a:p>
            <a:endParaRPr lang="en-US" sz="1600" dirty="0" smtClean="0">
              <a:latin typeface="Courier New" charset="0"/>
            </a:endParaRPr>
          </a:p>
          <a:p>
            <a:r>
              <a:rPr lang="en-US" sz="1600" dirty="0">
                <a:latin typeface="Courier New" charset="0"/>
              </a:rPr>
              <a:t>class</a:t>
            </a:r>
            <a:r>
              <a:rPr lang="en-US" sz="1600" dirty="0" smtClean="0">
                <a:latin typeface="Courier New" charset="0"/>
              </a:rPr>
              <a:t> </a:t>
            </a:r>
            <a:r>
              <a:rPr lang="en-US" sz="1600" dirty="0" err="1" smtClean="0">
                <a:latin typeface="Courier New" charset="0"/>
              </a:rPr>
              <a:t>CharStack</a:t>
            </a:r>
            <a:r>
              <a:rPr lang="en-US" sz="1600" dirty="0" smtClean="0">
                <a:latin typeface="Courier New" charset="0"/>
              </a:rPr>
              <a:t> {</a:t>
            </a:r>
          </a:p>
          <a:p>
            <a:r>
              <a:rPr lang="en-US" sz="1600" dirty="0" smtClean="0">
                <a:latin typeface="Courier New" charset="0"/>
              </a:rPr>
              <a:t>public:</a:t>
            </a:r>
          </a:p>
          <a:p>
            <a:endParaRPr lang="en-US" sz="1600" dirty="0" smtClean="0">
              <a:latin typeface="Courier New" charset="0"/>
            </a:endParaRPr>
          </a:p>
          <a:p>
            <a:r>
              <a:rPr lang="en-US" sz="1600" dirty="0" smtClean="0">
                <a:solidFill>
                  <a:srgbClr val="0000FF"/>
                </a:solidFill>
                <a:latin typeface="Courier New" charset="0"/>
              </a:rPr>
              <a:t>/*</a:t>
            </a:r>
          </a:p>
          <a:p>
            <a:r>
              <a:rPr lang="en-US" sz="1600" dirty="0" smtClean="0">
                <a:solidFill>
                  <a:srgbClr val="0000FF"/>
                </a:solidFill>
                <a:latin typeface="Courier New" charset="0"/>
              </a:rPr>
              <a:t> * </a:t>
            </a:r>
            <a:r>
              <a:rPr lang="en-US" sz="1600" dirty="0" err="1" smtClean="0">
                <a:solidFill>
                  <a:srgbClr val="0000FF"/>
                </a:solidFill>
                <a:latin typeface="Courier New" charset="0"/>
              </a:rPr>
              <a:t>CharStack</a:t>
            </a:r>
            <a:r>
              <a:rPr lang="en-US" sz="1600" dirty="0" smtClean="0">
                <a:solidFill>
                  <a:srgbClr val="0000FF"/>
                </a:solidFill>
                <a:latin typeface="Courier New" charset="0"/>
              </a:rPr>
              <a:t> constructor and destructor</a:t>
            </a:r>
          </a:p>
          <a:p>
            <a:r>
              <a:rPr lang="en-US" sz="1600" dirty="0" smtClean="0">
                <a:solidFill>
                  <a:srgbClr val="0000FF"/>
                </a:solidFill>
                <a:latin typeface="Courier New" charset="0"/>
              </a:rPr>
              <a:t> * ------------------------------------</a:t>
            </a:r>
          </a:p>
          <a:p>
            <a:r>
              <a:rPr lang="en-US" sz="1600" dirty="0" smtClean="0">
                <a:solidFill>
                  <a:srgbClr val="0000FF"/>
                </a:solidFill>
                <a:latin typeface="Courier New" charset="0"/>
              </a:rPr>
              <a:t> * The constructor initializes an empty stack.  The destructor</a:t>
            </a:r>
          </a:p>
          <a:p>
            <a:r>
              <a:rPr lang="en-US" sz="1600" dirty="0" smtClean="0">
                <a:solidFill>
                  <a:srgbClr val="0000FF"/>
                </a:solidFill>
                <a:latin typeface="Courier New" charset="0"/>
              </a:rPr>
              <a:t> * is responsible for freeing heap storage.</a:t>
            </a:r>
          </a:p>
          <a:p>
            <a:r>
              <a:rPr lang="en-US" sz="1600" dirty="0" smtClean="0">
                <a:solidFill>
                  <a:srgbClr val="0000FF"/>
                </a:solidFill>
                <a:latin typeface="Courier New" charset="0"/>
              </a:rPr>
              <a:t> */</a:t>
            </a:r>
          </a:p>
          <a:p>
            <a:endParaRPr lang="en-US" sz="1600" dirty="0" smtClean="0">
              <a:latin typeface="Courier New" charset="0"/>
            </a:endParaRPr>
          </a:p>
          <a:p>
            <a:r>
              <a:rPr lang="en-US" sz="1600" dirty="0" smtClean="0">
                <a:latin typeface="Courier New" charset="0"/>
              </a:rPr>
              <a:t>   </a:t>
            </a:r>
            <a:r>
              <a:rPr lang="en-US" sz="1600" dirty="0" err="1" smtClean="0">
                <a:latin typeface="Courier New" charset="0"/>
              </a:rPr>
              <a:t>CharStack</a:t>
            </a:r>
            <a:r>
              <a:rPr lang="en-US" sz="1600" dirty="0" smtClean="0">
                <a:latin typeface="Courier New" charset="0"/>
              </a:rPr>
              <a:t>();</a:t>
            </a:r>
          </a:p>
          <a:p>
            <a:r>
              <a:rPr lang="en-US" sz="1600" dirty="0" smtClean="0">
                <a:latin typeface="Courier New" charset="0"/>
              </a:rPr>
              <a:t>   ~</a:t>
            </a:r>
            <a:r>
              <a:rPr lang="en-US" sz="1600" dirty="0" err="1" smtClean="0">
                <a:latin typeface="Courier New" charset="0"/>
              </a:rPr>
              <a:t>CharStack</a:t>
            </a:r>
            <a:r>
              <a:rPr lang="en-US" sz="1600" dirty="0" smtClean="0">
                <a:latin typeface="Courier New" charset="0"/>
              </a:rPr>
              <a:t>();</a:t>
            </a:r>
          </a:p>
        </p:txBody>
      </p:sp>
      <p:sp>
        <p:nvSpPr>
          <p:cNvPr id="920580" name="Rectangle 4"/>
          <p:cNvSpPr>
            <a:spLocks noChangeArrowheads="1"/>
          </p:cNvSpPr>
          <p:nvPr/>
        </p:nvSpPr>
        <p:spPr bwMode="auto">
          <a:xfrm>
            <a:off x="0" y="0"/>
            <a:ext cx="9131300" cy="1087438"/>
          </a:xfrm>
          <a:prstGeom prst="rect">
            <a:avLst/>
          </a:prstGeom>
          <a:solidFill>
            <a:srgbClr val="CCFFFF"/>
          </a:solidFill>
          <a:ln w="9525">
            <a:noFill/>
            <a:miter lim="800000"/>
            <a:headEnd/>
            <a:tailEnd/>
          </a:ln>
          <a:effectLst/>
        </p:spPr>
        <p:txBody>
          <a:bodyPr wrap="none" anchor="ctr">
            <a:prstTxWarp prst="textNoShape">
              <a:avLst/>
            </a:prstTxWarp>
          </a:bodyPr>
          <a:lstStyle/>
          <a:p>
            <a:endParaRPr lang="en-US"/>
          </a:p>
        </p:txBody>
      </p:sp>
      <p:sp>
        <p:nvSpPr>
          <p:cNvPr id="920581" name="Rectangle 5"/>
          <p:cNvSpPr>
            <a:spLocks noChangeArrowheads="1"/>
          </p:cNvSpPr>
          <p:nvPr/>
        </p:nvSpPr>
        <p:spPr bwMode="auto">
          <a:xfrm>
            <a:off x="0" y="6567488"/>
            <a:ext cx="9131300" cy="290512"/>
          </a:xfrm>
          <a:prstGeom prst="rect">
            <a:avLst/>
          </a:prstGeom>
          <a:solidFill>
            <a:srgbClr val="CCFFFF"/>
          </a:solidFill>
          <a:ln w="9525">
            <a:noFill/>
            <a:miter lim="800000"/>
            <a:headEnd/>
            <a:tailEnd/>
          </a:ln>
          <a:effectLst/>
        </p:spPr>
        <p:txBody>
          <a:bodyPr wrap="none" anchor="ctr">
            <a:prstTxWarp prst="textNoShape">
              <a:avLst/>
            </a:prstTxWarp>
          </a:bodyPr>
          <a:lstStyle/>
          <a:p>
            <a:endParaRPr lang="en-US"/>
          </a:p>
        </p:txBody>
      </p:sp>
      <p:sp>
        <p:nvSpPr>
          <p:cNvPr id="920582" name="Rectangle 6"/>
          <p:cNvSpPr>
            <a:spLocks noGrp="1" noChangeArrowheads="1"/>
          </p:cNvSpPr>
          <p:nvPr>
            <p:ph type="title"/>
          </p:nvPr>
        </p:nvSpPr>
        <p:spPr>
          <a:xfrm>
            <a:off x="0" y="76200"/>
            <a:ext cx="9144000" cy="1143000"/>
          </a:xfrm>
          <a:noFill/>
          <a:ln/>
        </p:spPr>
        <p:txBody>
          <a:bodyPr/>
          <a:lstStyle/>
          <a:p>
            <a:r>
              <a:rPr lang="en-US" sz="4000" dirty="0">
                <a:solidFill>
                  <a:srgbClr val="FF0000"/>
                </a:solidFill>
              </a:rPr>
              <a:t>The</a:t>
            </a:r>
            <a:r>
              <a:rPr lang="en-US" sz="4000" dirty="0" smtClean="0">
                <a:solidFill>
                  <a:srgbClr val="FF0000"/>
                </a:solidFill>
              </a:rPr>
              <a:t> </a:t>
            </a:r>
            <a:r>
              <a:rPr lang="en-US" sz="3600" b="1" dirty="0" err="1" smtClean="0">
                <a:solidFill>
                  <a:srgbClr val="FF0000"/>
                </a:solidFill>
                <a:latin typeface="Courier New" charset="0"/>
              </a:rPr>
              <a:t>charstack.h</a:t>
            </a:r>
            <a:r>
              <a:rPr lang="en-US" sz="4000" dirty="0" smtClean="0">
                <a:solidFill>
                  <a:srgbClr val="FF0000"/>
                </a:solidFill>
              </a:rPr>
              <a:t> </a:t>
            </a:r>
            <a:r>
              <a:rPr lang="en-US" sz="4000" dirty="0">
                <a:solidFill>
                  <a:srgbClr val="FF0000"/>
                </a:solidFill>
              </a:rPr>
              <a:t>Interface</a:t>
            </a:r>
          </a:p>
        </p:txBody>
      </p:sp>
      <p:sp>
        <p:nvSpPr>
          <p:cNvPr id="920583" name="Rectangle 7"/>
          <p:cNvSpPr>
            <a:spLocks noChangeArrowheads="1"/>
          </p:cNvSpPr>
          <p:nvPr/>
        </p:nvSpPr>
        <p:spPr bwMode="auto">
          <a:xfrm>
            <a:off x="304800" y="1076325"/>
            <a:ext cx="8534400" cy="5476875"/>
          </a:xfrm>
          <a:prstGeom prst="rect">
            <a:avLst/>
          </a:prstGeom>
          <a:noFill/>
          <a:ln w="9525">
            <a:solidFill>
              <a:schemeClr val="tx1"/>
            </a:solidFill>
            <a:miter lim="800000"/>
            <a:headEnd/>
            <a:tailEnd/>
          </a:ln>
          <a:effectLst/>
        </p:spPr>
        <p:txBody>
          <a:bodyPr wrap="none" anchor="ctr">
            <a:prstTxWarp prst="textNoShape">
              <a:avLst/>
            </a:prstTxWarp>
          </a:bodyPr>
          <a:lstStyle/>
          <a:p>
            <a:pPr algn="ctr"/>
            <a:endParaRPr lang="en-US" sz="2400" b="0"/>
          </a:p>
        </p:txBody>
      </p:sp>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22626" name="Rectangle 2"/>
          <p:cNvSpPr>
            <a:spLocks noChangeArrowheads="1"/>
          </p:cNvSpPr>
          <p:nvPr/>
        </p:nvSpPr>
        <p:spPr bwMode="auto">
          <a:xfrm>
            <a:off x="304800" y="1076325"/>
            <a:ext cx="8534400" cy="5476875"/>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endParaRPr lang="en-US" sz="2400" b="0"/>
          </a:p>
        </p:txBody>
      </p:sp>
      <p:sp>
        <p:nvSpPr>
          <p:cNvPr id="922627" name="Text Box 3"/>
          <p:cNvSpPr txBox="1">
            <a:spLocks noChangeArrowheads="1"/>
          </p:cNvSpPr>
          <p:nvPr/>
        </p:nvSpPr>
        <p:spPr bwMode="auto">
          <a:xfrm>
            <a:off x="373063" y="1193800"/>
            <a:ext cx="8440737" cy="5201425"/>
          </a:xfrm>
          <a:prstGeom prst="rect">
            <a:avLst/>
          </a:prstGeom>
          <a:noFill/>
          <a:ln w="9525">
            <a:noFill/>
            <a:miter lim="800000"/>
            <a:headEnd/>
            <a:tailEnd/>
          </a:ln>
          <a:effectLst/>
        </p:spPr>
        <p:txBody>
          <a:bodyPr>
            <a:prstTxWarp prst="textNoShape">
              <a:avLst/>
            </a:prstTxWarp>
            <a:spAutoFit/>
          </a:bodyPr>
          <a:lstStyle/>
          <a:p>
            <a:r>
              <a:rPr lang="en-US" sz="1600" dirty="0" smtClean="0">
                <a:solidFill>
                  <a:srgbClr val="0000FF"/>
                </a:solidFill>
                <a:latin typeface="Courier New" charset="0"/>
              </a:rPr>
              <a:t>/*</a:t>
            </a:r>
          </a:p>
          <a:p>
            <a:r>
              <a:rPr lang="en-US" sz="1600" dirty="0" smtClean="0">
                <a:solidFill>
                  <a:srgbClr val="0000FF"/>
                </a:solidFill>
                <a:latin typeface="Courier New" charset="0"/>
              </a:rPr>
              <a:t> * File: </a:t>
            </a:r>
            <a:r>
              <a:rPr lang="en-US" sz="1600" dirty="0" err="1" smtClean="0">
                <a:solidFill>
                  <a:srgbClr val="0000FF"/>
                </a:solidFill>
                <a:latin typeface="Courier New" charset="0"/>
              </a:rPr>
              <a:t>charstack.h</a:t>
            </a:r>
            <a:endParaRPr lang="en-US" sz="1600" dirty="0" smtClean="0">
              <a:solidFill>
                <a:srgbClr val="0000FF"/>
              </a:solidFill>
              <a:latin typeface="Courier New" charset="0"/>
            </a:endParaRPr>
          </a:p>
          <a:p>
            <a:r>
              <a:rPr lang="en-US" sz="1600" dirty="0" smtClean="0">
                <a:solidFill>
                  <a:srgbClr val="0000FF"/>
                </a:solidFill>
                <a:latin typeface="Courier New" charset="0"/>
              </a:rPr>
              <a:t> * -----------------</a:t>
            </a:r>
          </a:p>
          <a:p>
            <a:r>
              <a:rPr lang="en-US" sz="1600" dirty="0" smtClean="0">
                <a:solidFill>
                  <a:srgbClr val="0000FF"/>
                </a:solidFill>
                <a:latin typeface="Courier New" charset="0"/>
              </a:rPr>
              <a:t> * This interface defines the </a:t>
            </a:r>
            <a:r>
              <a:rPr lang="en-US" sz="1600" dirty="0" err="1" smtClean="0">
                <a:solidFill>
                  <a:srgbClr val="0000FF"/>
                </a:solidFill>
                <a:latin typeface="Courier New" charset="0"/>
              </a:rPr>
              <a:t>CharStack</a:t>
            </a:r>
            <a:r>
              <a:rPr lang="en-US" sz="1600" dirty="0" smtClean="0">
                <a:solidFill>
                  <a:srgbClr val="0000FF"/>
                </a:solidFill>
                <a:latin typeface="Courier New" charset="0"/>
              </a:rPr>
              <a:t> class.</a:t>
            </a:r>
          </a:p>
          <a:p>
            <a:r>
              <a:rPr lang="en-US" sz="1600" dirty="0" smtClean="0">
                <a:solidFill>
                  <a:srgbClr val="0000FF"/>
                </a:solidFill>
                <a:latin typeface="Courier New" charset="0"/>
              </a:rPr>
              <a:t> */</a:t>
            </a:r>
          </a:p>
          <a:p>
            <a:endParaRPr lang="en-US" sz="1200" dirty="0" smtClean="0">
              <a:latin typeface="Courier New" charset="0"/>
            </a:endParaRPr>
          </a:p>
          <a:p>
            <a:r>
              <a:rPr lang="en-US" sz="1600" dirty="0" smtClean="0">
                <a:latin typeface="Courier New" charset="0"/>
              </a:rPr>
              <a:t>#</a:t>
            </a:r>
            <a:r>
              <a:rPr lang="en-US" sz="1600" dirty="0" err="1" smtClean="0">
                <a:latin typeface="Courier New" charset="0"/>
              </a:rPr>
              <a:t>ifndef</a:t>
            </a:r>
            <a:r>
              <a:rPr lang="en-US" sz="1600" dirty="0" smtClean="0">
                <a:latin typeface="Courier New" charset="0"/>
              </a:rPr>
              <a:t> _</a:t>
            </a:r>
            <a:r>
              <a:rPr lang="en-US" sz="1600" dirty="0" err="1" smtClean="0">
                <a:latin typeface="Courier New" charset="0"/>
              </a:rPr>
              <a:t>charstack_h</a:t>
            </a:r>
            <a:endParaRPr lang="en-US" sz="1600" dirty="0" smtClean="0">
              <a:latin typeface="Courier New" charset="0"/>
            </a:endParaRPr>
          </a:p>
          <a:p>
            <a:r>
              <a:rPr lang="en-US" sz="1600" dirty="0" smtClean="0">
                <a:latin typeface="Courier New" charset="0"/>
              </a:rPr>
              <a:t>#define _</a:t>
            </a:r>
            <a:r>
              <a:rPr lang="en-US" sz="1600" dirty="0" err="1" smtClean="0">
                <a:latin typeface="Courier New" charset="0"/>
              </a:rPr>
              <a:t>charstack_h</a:t>
            </a:r>
            <a:endParaRPr lang="en-US" sz="1600" dirty="0" smtClean="0">
              <a:latin typeface="Courier New" charset="0"/>
            </a:endParaRPr>
          </a:p>
          <a:p>
            <a:endParaRPr lang="en-US" sz="1600" dirty="0" smtClean="0">
              <a:latin typeface="Courier New" charset="0"/>
            </a:endParaRPr>
          </a:p>
          <a:p>
            <a:r>
              <a:rPr lang="en-US" sz="1600" dirty="0" smtClean="0">
                <a:latin typeface="Courier New" charset="0"/>
              </a:rPr>
              <a:t>class </a:t>
            </a:r>
            <a:r>
              <a:rPr lang="en-US" sz="1600" dirty="0" err="1" smtClean="0">
                <a:latin typeface="Courier New" charset="0"/>
              </a:rPr>
              <a:t>CharStack</a:t>
            </a:r>
            <a:r>
              <a:rPr lang="en-US" sz="1600" dirty="0" smtClean="0">
                <a:latin typeface="Courier New" charset="0"/>
              </a:rPr>
              <a:t> {</a:t>
            </a:r>
          </a:p>
          <a:p>
            <a:r>
              <a:rPr lang="en-US" sz="1600" dirty="0" smtClean="0">
                <a:latin typeface="Courier New" charset="0"/>
              </a:rPr>
              <a:t>public:</a:t>
            </a:r>
          </a:p>
          <a:p>
            <a:endParaRPr lang="en-US" sz="1600" dirty="0" smtClean="0">
              <a:latin typeface="Courier New" charset="0"/>
            </a:endParaRPr>
          </a:p>
          <a:p>
            <a:r>
              <a:rPr lang="en-US" sz="1600" dirty="0" smtClean="0">
                <a:solidFill>
                  <a:srgbClr val="0000FF"/>
                </a:solidFill>
                <a:latin typeface="Courier New" charset="0"/>
              </a:rPr>
              <a:t>/*</a:t>
            </a:r>
          </a:p>
          <a:p>
            <a:r>
              <a:rPr lang="en-US" sz="1600" dirty="0" smtClean="0">
                <a:solidFill>
                  <a:srgbClr val="0000FF"/>
                </a:solidFill>
                <a:latin typeface="Courier New" charset="0"/>
              </a:rPr>
              <a:t> * </a:t>
            </a:r>
            <a:r>
              <a:rPr lang="en-US" sz="1600" dirty="0" err="1" smtClean="0">
                <a:solidFill>
                  <a:srgbClr val="0000FF"/>
                </a:solidFill>
                <a:latin typeface="Courier New" charset="0"/>
              </a:rPr>
              <a:t>CharStack</a:t>
            </a:r>
            <a:r>
              <a:rPr lang="en-US" sz="1600" dirty="0" smtClean="0">
                <a:solidFill>
                  <a:srgbClr val="0000FF"/>
                </a:solidFill>
                <a:latin typeface="Courier New" charset="0"/>
              </a:rPr>
              <a:t> constructor and destructor</a:t>
            </a:r>
          </a:p>
          <a:p>
            <a:r>
              <a:rPr lang="en-US" sz="1600" dirty="0" smtClean="0">
                <a:solidFill>
                  <a:srgbClr val="0000FF"/>
                </a:solidFill>
                <a:latin typeface="Courier New" charset="0"/>
              </a:rPr>
              <a:t> * ------------------------------------</a:t>
            </a:r>
          </a:p>
          <a:p>
            <a:r>
              <a:rPr lang="en-US" sz="1600" dirty="0" smtClean="0">
                <a:solidFill>
                  <a:srgbClr val="0000FF"/>
                </a:solidFill>
                <a:latin typeface="Courier New" charset="0"/>
              </a:rPr>
              <a:t> * The constructor initializes an empty stack.  The destructor</a:t>
            </a:r>
          </a:p>
          <a:p>
            <a:r>
              <a:rPr lang="en-US" sz="1600" dirty="0" smtClean="0">
                <a:solidFill>
                  <a:srgbClr val="0000FF"/>
                </a:solidFill>
                <a:latin typeface="Courier New" charset="0"/>
              </a:rPr>
              <a:t> * is responsible for freeing heap storage.</a:t>
            </a:r>
          </a:p>
          <a:p>
            <a:r>
              <a:rPr lang="en-US" sz="1600" dirty="0" smtClean="0">
                <a:solidFill>
                  <a:srgbClr val="0000FF"/>
                </a:solidFill>
                <a:latin typeface="Courier New" charset="0"/>
              </a:rPr>
              <a:t> */</a:t>
            </a:r>
          </a:p>
          <a:p>
            <a:endParaRPr lang="en-US" sz="1600" dirty="0" smtClean="0">
              <a:latin typeface="Courier New" charset="0"/>
            </a:endParaRPr>
          </a:p>
          <a:p>
            <a:r>
              <a:rPr lang="en-US" sz="1600" dirty="0" smtClean="0">
                <a:latin typeface="Courier New" charset="0"/>
              </a:rPr>
              <a:t>   </a:t>
            </a:r>
            <a:r>
              <a:rPr lang="en-US" sz="1600" dirty="0" err="1" smtClean="0">
                <a:latin typeface="Courier New" charset="0"/>
              </a:rPr>
              <a:t>CharStack</a:t>
            </a:r>
            <a:r>
              <a:rPr lang="en-US" sz="1600" dirty="0" smtClean="0">
                <a:latin typeface="Courier New" charset="0"/>
              </a:rPr>
              <a:t>();</a:t>
            </a:r>
          </a:p>
          <a:p>
            <a:r>
              <a:rPr lang="en-US" sz="1600" dirty="0" smtClean="0">
                <a:latin typeface="Courier New" charset="0"/>
              </a:rPr>
              <a:t>   ~</a:t>
            </a:r>
            <a:r>
              <a:rPr lang="en-US" sz="1600" dirty="0" err="1" smtClean="0">
                <a:latin typeface="Courier New" charset="0"/>
              </a:rPr>
              <a:t>CharStack</a:t>
            </a:r>
            <a:r>
              <a:rPr lang="en-US" sz="1600" dirty="0" smtClean="0">
                <a:latin typeface="Courier New" charset="0"/>
              </a:rPr>
              <a:t>();</a:t>
            </a:r>
          </a:p>
        </p:txBody>
      </p:sp>
      <p:grpSp>
        <p:nvGrpSpPr>
          <p:cNvPr id="2" name="Group 4"/>
          <p:cNvGrpSpPr>
            <a:grpSpLocks/>
          </p:cNvGrpSpPr>
          <p:nvPr/>
        </p:nvGrpSpPr>
        <p:grpSpPr bwMode="auto">
          <a:xfrm>
            <a:off x="355600" y="1143000"/>
            <a:ext cx="8494713" cy="5257801"/>
            <a:chOff x="240" y="720"/>
            <a:chExt cx="5280" cy="3312"/>
          </a:xfrm>
        </p:grpSpPr>
        <p:sp>
          <p:nvSpPr>
            <p:cNvPr id="922629" name="Rectangle 5"/>
            <p:cNvSpPr>
              <a:spLocks noChangeArrowheads="1"/>
            </p:cNvSpPr>
            <p:nvPr/>
          </p:nvSpPr>
          <p:spPr bwMode="auto">
            <a:xfrm>
              <a:off x="240" y="720"/>
              <a:ext cx="5280" cy="3312"/>
            </a:xfrm>
            <a:prstGeom prst="rect">
              <a:avLst/>
            </a:prstGeom>
            <a:solidFill>
              <a:schemeClr val="bg1"/>
            </a:solidFill>
            <a:ln w="9525">
              <a:noFill/>
              <a:miter lim="800000"/>
              <a:headEnd/>
              <a:tailEnd/>
            </a:ln>
            <a:effectLst/>
          </p:spPr>
          <p:txBody>
            <a:bodyPr wrap="none" anchor="ctr">
              <a:prstTxWarp prst="textNoShape">
                <a:avLst/>
              </a:prstTxWarp>
            </a:bodyPr>
            <a:lstStyle/>
            <a:p>
              <a:endParaRPr lang="en-US"/>
            </a:p>
          </p:txBody>
        </p:sp>
        <p:sp>
          <p:nvSpPr>
            <p:cNvPr id="922630" name="Text Box 6"/>
            <p:cNvSpPr txBox="1">
              <a:spLocks noChangeArrowheads="1"/>
            </p:cNvSpPr>
            <p:nvPr/>
          </p:nvSpPr>
          <p:spPr bwMode="auto">
            <a:xfrm>
              <a:off x="251" y="752"/>
              <a:ext cx="5261" cy="2074"/>
            </a:xfrm>
            <a:prstGeom prst="rect">
              <a:avLst/>
            </a:prstGeom>
            <a:noFill/>
            <a:ln w="9525">
              <a:noFill/>
              <a:miter lim="800000"/>
              <a:headEnd/>
              <a:tailEnd/>
            </a:ln>
            <a:effectLst/>
          </p:spPr>
          <p:txBody>
            <a:bodyPr>
              <a:prstTxWarp prst="textNoShape">
                <a:avLst/>
              </a:prstTxWarp>
              <a:spAutoFit/>
            </a:bodyPr>
            <a:lstStyle/>
            <a:p>
              <a:r>
                <a:rPr lang="en-US" sz="1600" dirty="0" smtClean="0">
                  <a:solidFill>
                    <a:srgbClr val="0000FF"/>
                  </a:solidFill>
                  <a:latin typeface="Courier New" charset="0"/>
                </a:rPr>
                <a:t>/*</a:t>
              </a:r>
            </a:p>
            <a:p>
              <a:r>
                <a:rPr lang="en-US" sz="1600" dirty="0" smtClean="0">
                  <a:solidFill>
                    <a:srgbClr val="0000FF"/>
                  </a:solidFill>
                  <a:latin typeface="Courier New" charset="0"/>
                </a:rPr>
                <a:t> * Methods: size, </a:t>
              </a:r>
              <a:r>
                <a:rPr lang="en-US" sz="1600" dirty="0" err="1" smtClean="0">
                  <a:solidFill>
                    <a:srgbClr val="0000FF"/>
                  </a:solidFill>
                  <a:latin typeface="Courier New" charset="0"/>
                </a:rPr>
                <a:t>isEmpty</a:t>
              </a:r>
              <a:r>
                <a:rPr lang="en-US" sz="1600" dirty="0" smtClean="0">
                  <a:solidFill>
                    <a:srgbClr val="0000FF"/>
                  </a:solidFill>
                  <a:latin typeface="Courier New" charset="0"/>
                </a:rPr>
                <a:t>, clear, push, pop</a:t>
              </a:r>
            </a:p>
            <a:p>
              <a:r>
                <a:rPr lang="en-US" sz="1600" dirty="0" smtClean="0">
                  <a:solidFill>
                    <a:srgbClr val="0000FF"/>
                  </a:solidFill>
                  <a:latin typeface="Courier New" charset="0"/>
                </a:rPr>
                <a:t> * ----------------------------------------</a:t>
              </a:r>
            </a:p>
            <a:p>
              <a:r>
                <a:rPr lang="en-US" sz="1600" dirty="0" smtClean="0">
                  <a:solidFill>
                    <a:srgbClr val="0000FF"/>
                  </a:solidFill>
                  <a:latin typeface="Courier New" charset="0"/>
                </a:rPr>
                <a:t> * These methods work exactly as they do for the Stack class.</a:t>
              </a:r>
            </a:p>
            <a:p>
              <a:r>
                <a:rPr lang="en-US" sz="1600" dirty="0" smtClean="0">
                  <a:solidFill>
                    <a:srgbClr val="0000FF"/>
                  </a:solidFill>
                  <a:latin typeface="Courier New" charset="0"/>
                </a:rPr>
                <a:t> * The peek method has been eliminated to save space.</a:t>
              </a:r>
            </a:p>
            <a:p>
              <a:r>
                <a:rPr lang="en-US" sz="1600" dirty="0" smtClean="0">
                  <a:solidFill>
                    <a:srgbClr val="0000FF"/>
                  </a:solidFill>
                  <a:latin typeface="Courier New" charset="0"/>
                </a:rPr>
                <a:t> */</a:t>
              </a:r>
            </a:p>
            <a:p>
              <a:endParaRPr lang="en-US" sz="1600" dirty="0" smtClean="0">
                <a:solidFill>
                  <a:srgbClr val="000000"/>
                </a:solidFill>
                <a:latin typeface="Courier New" charset="0"/>
              </a:endParaRPr>
            </a:p>
            <a:p>
              <a:r>
                <a:rPr lang="en-US" sz="1600" dirty="0" smtClean="0">
                  <a:solidFill>
                    <a:srgbClr val="000000"/>
                  </a:solidFill>
                  <a:latin typeface="Courier New" charset="0"/>
                </a:rPr>
                <a:t>   </a:t>
              </a:r>
              <a:r>
                <a:rPr lang="en-US" sz="1600" dirty="0" err="1" smtClean="0">
                  <a:solidFill>
                    <a:srgbClr val="000000"/>
                  </a:solidFill>
                  <a:latin typeface="Courier New" charset="0"/>
                </a:rPr>
                <a:t>int</a:t>
              </a:r>
              <a:r>
                <a:rPr lang="en-US" sz="1600" dirty="0" smtClean="0">
                  <a:solidFill>
                    <a:srgbClr val="000000"/>
                  </a:solidFill>
                  <a:latin typeface="Courier New" charset="0"/>
                </a:rPr>
                <a:t> size();</a:t>
              </a:r>
            </a:p>
            <a:p>
              <a:r>
                <a:rPr lang="en-US" sz="1600" dirty="0" smtClean="0">
                  <a:solidFill>
                    <a:srgbClr val="000000"/>
                  </a:solidFill>
                  <a:latin typeface="Courier New" charset="0"/>
                </a:rPr>
                <a:t>   </a:t>
              </a:r>
              <a:r>
                <a:rPr lang="en-US" sz="1600" dirty="0" err="1" smtClean="0">
                  <a:solidFill>
                    <a:srgbClr val="000000"/>
                  </a:solidFill>
                  <a:latin typeface="Courier New" charset="0"/>
                </a:rPr>
                <a:t>bool</a:t>
              </a:r>
              <a:r>
                <a:rPr lang="en-US" sz="1600" dirty="0" smtClean="0">
                  <a:solidFill>
                    <a:srgbClr val="000000"/>
                  </a:solidFill>
                  <a:latin typeface="Courier New" charset="0"/>
                </a:rPr>
                <a:t> </a:t>
              </a:r>
              <a:r>
                <a:rPr lang="en-US" sz="1600" dirty="0" err="1" smtClean="0">
                  <a:solidFill>
                    <a:srgbClr val="000000"/>
                  </a:solidFill>
                  <a:latin typeface="Courier New" charset="0"/>
                </a:rPr>
                <a:t>isEmpty</a:t>
              </a:r>
              <a:r>
                <a:rPr lang="en-US" sz="1600" dirty="0" smtClean="0">
                  <a:solidFill>
                    <a:srgbClr val="000000"/>
                  </a:solidFill>
                  <a:latin typeface="Courier New" charset="0"/>
                </a:rPr>
                <a:t>();</a:t>
              </a:r>
            </a:p>
            <a:p>
              <a:r>
                <a:rPr lang="en-US" sz="1600" dirty="0" smtClean="0">
                  <a:solidFill>
                    <a:srgbClr val="000000"/>
                  </a:solidFill>
                  <a:latin typeface="Courier New" charset="0"/>
                </a:rPr>
                <a:t>   void clear();</a:t>
              </a:r>
            </a:p>
            <a:p>
              <a:r>
                <a:rPr lang="en-US" sz="1600" dirty="0" smtClean="0">
                  <a:solidFill>
                    <a:srgbClr val="000000"/>
                  </a:solidFill>
                  <a:latin typeface="Courier New" charset="0"/>
                </a:rPr>
                <a:t>   void </a:t>
              </a:r>
              <a:r>
                <a:rPr lang="en-US" sz="1600" dirty="0" err="1" smtClean="0">
                  <a:solidFill>
                    <a:srgbClr val="000000"/>
                  </a:solidFill>
                  <a:latin typeface="Courier New" charset="0"/>
                </a:rPr>
                <a:t>push(char</a:t>
              </a:r>
              <a:r>
                <a:rPr lang="en-US" sz="1600" dirty="0" smtClean="0">
                  <a:solidFill>
                    <a:srgbClr val="000000"/>
                  </a:solidFill>
                  <a:latin typeface="Courier New" charset="0"/>
                </a:rPr>
                <a:t> </a:t>
              </a:r>
              <a:r>
                <a:rPr lang="en-US" sz="1600" dirty="0" err="1" smtClean="0">
                  <a:solidFill>
                    <a:srgbClr val="000000"/>
                  </a:solidFill>
                  <a:latin typeface="Courier New" charset="0"/>
                </a:rPr>
                <a:t>ch</a:t>
              </a:r>
              <a:r>
                <a:rPr lang="en-US" sz="1600" dirty="0" smtClean="0">
                  <a:solidFill>
                    <a:srgbClr val="000000"/>
                  </a:solidFill>
                  <a:latin typeface="Courier New" charset="0"/>
                </a:rPr>
                <a:t>);</a:t>
              </a:r>
            </a:p>
            <a:p>
              <a:r>
                <a:rPr lang="en-US" sz="1600" dirty="0" smtClean="0">
                  <a:solidFill>
                    <a:srgbClr val="000000"/>
                  </a:solidFill>
                  <a:latin typeface="Courier New" charset="0"/>
                </a:rPr>
                <a:t>   char pop();</a:t>
              </a:r>
            </a:p>
            <a:p>
              <a:endParaRPr lang="en-US" sz="1600" dirty="0" smtClean="0">
                <a:solidFill>
                  <a:srgbClr val="000000"/>
                </a:solidFill>
                <a:latin typeface="Courier New" charset="0"/>
              </a:endParaRPr>
            </a:p>
          </p:txBody>
        </p:sp>
      </p:grpSp>
      <p:sp>
        <p:nvSpPr>
          <p:cNvPr id="922631" name="Rectangle 7"/>
          <p:cNvSpPr>
            <a:spLocks noChangeArrowheads="1"/>
          </p:cNvSpPr>
          <p:nvPr/>
        </p:nvSpPr>
        <p:spPr bwMode="auto">
          <a:xfrm>
            <a:off x="0" y="0"/>
            <a:ext cx="9131300" cy="1089025"/>
          </a:xfrm>
          <a:prstGeom prst="rect">
            <a:avLst/>
          </a:prstGeom>
          <a:solidFill>
            <a:srgbClr val="CCFFFF"/>
          </a:solidFill>
          <a:ln w="9525">
            <a:noFill/>
            <a:miter lim="800000"/>
            <a:headEnd/>
            <a:tailEnd/>
          </a:ln>
          <a:effectLst/>
        </p:spPr>
        <p:txBody>
          <a:bodyPr wrap="none" anchor="ctr">
            <a:prstTxWarp prst="textNoShape">
              <a:avLst/>
            </a:prstTxWarp>
          </a:bodyPr>
          <a:lstStyle/>
          <a:p>
            <a:endParaRPr lang="en-US"/>
          </a:p>
        </p:txBody>
      </p:sp>
      <p:sp>
        <p:nvSpPr>
          <p:cNvPr id="922632" name="Rectangle 8"/>
          <p:cNvSpPr>
            <a:spLocks noChangeArrowheads="1"/>
          </p:cNvSpPr>
          <p:nvPr/>
        </p:nvSpPr>
        <p:spPr bwMode="auto">
          <a:xfrm>
            <a:off x="0" y="6567488"/>
            <a:ext cx="9131300" cy="290512"/>
          </a:xfrm>
          <a:prstGeom prst="rect">
            <a:avLst/>
          </a:prstGeom>
          <a:solidFill>
            <a:srgbClr val="CCFFFF"/>
          </a:solidFill>
          <a:ln w="9525">
            <a:noFill/>
            <a:miter lim="800000"/>
            <a:headEnd/>
            <a:tailEnd/>
          </a:ln>
          <a:effectLst/>
        </p:spPr>
        <p:txBody>
          <a:bodyPr wrap="none" anchor="ctr">
            <a:prstTxWarp prst="textNoShape">
              <a:avLst/>
            </a:prstTxWarp>
          </a:bodyPr>
          <a:lstStyle/>
          <a:p>
            <a:endParaRPr lang="en-US"/>
          </a:p>
        </p:txBody>
      </p:sp>
      <p:sp>
        <p:nvSpPr>
          <p:cNvPr id="922633" name="Rectangle 9"/>
          <p:cNvSpPr>
            <a:spLocks noGrp="1" noChangeArrowheads="1"/>
          </p:cNvSpPr>
          <p:nvPr>
            <p:ph type="title"/>
          </p:nvPr>
        </p:nvSpPr>
        <p:spPr>
          <a:xfrm>
            <a:off x="0" y="76200"/>
            <a:ext cx="9144000" cy="1143000"/>
          </a:xfrm>
          <a:noFill/>
          <a:ln/>
        </p:spPr>
        <p:txBody>
          <a:bodyPr/>
          <a:lstStyle/>
          <a:p>
            <a:r>
              <a:rPr lang="en-US" sz="4000" dirty="0">
                <a:solidFill>
                  <a:srgbClr val="FF0000"/>
                </a:solidFill>
              </a:rPr>
              <a:t>The</a:t>
            </a:r>
            <a:r>
              <a:rPr lang="en-US" sz="4000" dirty="0" smtClean="0">
                <a:solidFill>
                  <a:srgbClr val="FF0000"/>
                </a:solidFill>
              </a:rPr>
              <a:t> </a:t>
            </a:r>
            <a:r>
              <a:rPr lang="en-US" sz="3600" b="1" dirty="0" err="1" smtClean="0">
                <a:solidFill>
                  <a:srgbClr val="FF0000"/>
                </a:solidFill>
                <a:latin typeface="Courier New" charset="0"/>
              </a:rPr>
              <a:t>charstack.h</a:t>
            </a:r>
            <a:r>
              <a:rPr lang="en-US" sz="4000" dirty="0" smtClean="0">
                <a:solidFill>
                  <a:srgbClr val="FF0000"/>
                </a:solidFill>
              </a:rPr>
              <a:t> Interface</a:t>
            </a:r>
            <a:endParaRPr lang="en-US" sz="4000" dirty="0">
              <a:solidFill>
                <a:srgbClr val="FF0000"/>
              </a:solidFill>
            </a:endParaRPr>
          </a:p>
        </p:txBody>
      </p:sp>
      <p:sp>
        <p:nvSpPr>
          <p:cNvPr id="922634" name="Rectangle 10"/>
          <p:cNvSpPr>
            <a:spLocks noChangeArrowheads="1"/>
          </p:cNvSpPr>
          <p:nvPr/>
        </p:nvSpPr>
        <p:spPr bwMode="auto">
          <a:xfrm>
            <a:off x="304800" y="1076325"/>
            <a:ext cx="8534400" cy="5476875"/>
          </a:xfrm>
          <a:prstGeom prst="rect">
            <a:avLst/>
          </a:prstGeom>
          <a:noFill/>
          <a:ln w="9525">
            <a:solidFill>
              <a:schemeClr val="tx1"/>
            </a:solidFill>
            <a:miter lim="800000"/>
            <a:headEnd/>
            <a:tailEnd/>
          </a:ln>
          <a:effectLst/>
        </p:spPr>
        <p:txBody>
          <a:bodyPr wrap="none" anchor="ctr">
            <a:prstTxWarp prst="textNoShape">
              <a:avLst/>
            </a:prstTxWarp>
          </a:bodyPr>
          <a:lstStyle/>
          <a:p>
            <a:pPr algn="ctr"/>
            <a:endParaRPr lang="en-US" sz="2400" b="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xit" presetSubtype="1" fill="hold" grpId="0" nodeType="afterEffect">
                                  <p:stCondLst>
                                    <p:cond delay="0"/>
                                  </p:stCondLst>
                                  <p:childTnLst>
                                    <p:anim calcmode="lin" valueType="num">
                                      <p:cBhvr additive="base">
                                        <p:cTn id="6" dur="1000"/>
                                        <p:tgtEl>
                                          <p:spTgt spid="922627"/>
                                        </p:tgtEl>
                                        <p:attrNameLst>
                                          <p:attrName>ppt_x</p:attrName>
                                        </p:attrNameLst>
                                      </p:cBhvr>
                                      <p:tavLst>
                                        <p:tav tm="0">
                                          <p:val>
                                            <p:strVal val="ppt_x"/>
                                          </p:val>
                                        </p:tav>
                                        <p:tav tm="100000">
                                          <p:val>
                                            <p:strVal val="ppt_x"/>
                                          </p:val>
                                        </p:tav>
                                      </p:tavLst>
                                    </p:anim>
                                    <p:anim calcmode="lin" valueType="num">
                                      <p:cBhvr additive="base">
                                        <p:cTn id="7" dur="1000"/>
                                        <p:tgtEl>
                                          <p:spTgt spid="922627"/>
                                        </p:tgtEl>
                                        <p:attrNameLst>
                                          <p:attrName>ppt_y</p:attrName>
                                        </p:attrNameLst>
                                      </p:cBhvr>
                                      <p:tavLst>
                                        <p:tav tm="0">
                                          <p:val>
                                            <p:strVal val="ppt_y"/>
                                          </p:val>
                                        </p:tav>
                                        <p:tav tm="100000">
                                          <p:val>
                                            <p:strVal val="0-ppt_h/2"/>
                                          </p:val>
                                        </p:tav>
                                      </p:tavLst>
                                    </p:anim>
                                    <p:set>
                                      <p:cBhvr>
                                        <p:cTn id="8" dur="1" fill="hold">
                                          <p:stCondLst>
                                            <p:cond delay="999"/>
                                          </p:stCondLst>
                                        </p:cTn>
                                        <p:tgtEl>
                                          <p:spTgt spid="922627"/>
                                        </p:tgtEl>
                                        <p:attrNameLst>
                                          <p:attrName>style.visibility</p:attrName>
                                        </p:attrNameLst>
                                      </p:cBhvr>
                                      <p:to>
                                        <p:strVal val="hidden"/>
                                      </p:to>
                                    </p:set>
                                  </p:childTnLst>
                                </p:cTn>
                              </p:par>
                              <p:par>
                                <p:cTn id="9" presetID="2" presetClass="entr" presetSubtype="4"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1000" fill="hold"/>
                                        <p:tgtEl>
                                          <p:spTgt spid="2"/>
                                        </p:tgtEl>
                                        <p:attrNameLst>
                                          <p:attrName>ppt_x</p:attrName>
                                        </p:attrNameLst>
                                      </p:cBhvr>
                                      <p:tavLst>
                                        <p:tav tm="0">
                                          <p:val>
                                            <p:strVal val="#ppt_x"/>
                                          </p:val>
                                        </p:tav>
                                        <p:tav tm="100000">
                                          <p:val>
                                            <p:strVal val="#ppt_x"/>
                                          </p:val>
                                        </p:tav>
                                      </p:tavLst>
                                    </p:anim>
                                    <p:anim calcmode="lin" valueType="num">
                                      <p:cBhvr additive="base">
                                        <p:cTn id="12" dur="10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2627" grpId="0"/>
    </p:bld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22626" name="Rectangle 2"/>
          <p:cNvSpPr>
            <a:spLocks noChangeArrowheads="1"/>
          </p:cNvSpPr>
          <p:nvPr/>
        </p:nvSpPr>
        <p:spPr bwMode="auto">
          <a:xfrm>
            <a:off x="304800" y="1076325"/>
            <a:ext cx="8534400" cy="5476875"/>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endParaRPr lang="en-US" sz="2400" b="0"/>
          </a:p>
        </p:txBody>
      </p:sp>
      <p:sp>
        <p:nvSpPr>
          <p:cNvPr id="922627" name="Text Box 3"/>
          <p:cNvSpPr txBox="1">
            <a:spLocks noChangeArrowheads="1"/>
          </p:cNvSpPr>
          <p:nvPr/>
        </p:nvSpPr>
        <p:spPr bwMode="auto">
          <a:xfrm>
            <a:off x="373063" y="1193800"/>
            <a:ext cx="8440737" cy="3293209"/>
          </a:xfrm>
          <a:prstGeom prst="rect">
            <a:avLst/>
          </a:prstGeom>
          <a:noFill/>
          <a:ln w="9525">
            <a:noFill/>
            <a:miter lim="800000"/>
            <a:headEnd/>
            <a:tailEnd/>
          </a:ln>
          <a:effectLst/>
        </p:spPr>
        <p:txBody>
          <a:bodyPr>
            <a:prstTxWarp prst="textNoShape">
              <a:avLst/>
            </a:prstTxWarp>
            <a:spAutoFit/>
          </a:bodyPr>
          <a:lstStyle/>
          <a:p>
            <a:r>
              <a:rPr lang="en-US" sz="1600" dirty="0" smtClean="0">
                <a:solidFill>
                  <a:srgbClr val="0000FF"/>
                </a:solidFill>
                <a:latin typeface="Courier New" charset="0"/>
              </a:rPr>
              <a:t>/*</a:t>
            </a:r>
          </a:p>
          <a:p>
            <a:r>
              <a:rPr lang="en-US" sz="1600" dirty="0" smtClean="0">
                <a:solidFill>
                  <a:srgbClr val="0000FF"/>
                </a:solidFill>
                <a:latin typeface="Courier New" charset="0"/>
              </a:rPr>
              <a:t> * Methods: size, </a:t>
            </a:r>
            <a:r>
              <a:rPr lang="en-US" sz="1600" dirty="0" err="1" smtClean="0">
                <a:solidFill>
                  <a:srgbClr val="0000FF"/>
                </a:solidFill>
                <a:latin typeface="Courier New" charset="0"/>
              </a:rPr>
              <a:t>isEmpty</a:t>
            </a:r>
            <a:r>
              <a:rPr lang="en-US" sz="1600" dirty="0" smtClean="0">
                <a:solidFill>
                  <a:srgbClr val="0000FF"/>
                </a:solidFill>
                <a:latin typeface="Courier New" charset="0"/>
              </a:rPr>
              <a:t>, clear, push, pop, peek</a:t>
            </a:r>
          </a:p>
          <a:p>
            <a:r>
              <a:rPr lang="en-US" sz="1600" dirty="0" smtClean="0">
                <a:solidFill>
                  <a:srgbClr val="0000FF"/>
                </a:solidFill>
                <a:latin typeface="Courier New" charset="0"/>
              </a:rPr>
              <a:t> * ----------------------------------------------</a:t>
            </a:r>
          </a:p>
          <a:p>
            <a:r>
              <a:rPr lang="en-US" sz="1600" dirty="0" smtClean="0">
                <a:solidFill>
                  <a:srgbClr val="0000FF"/>
                </a:solidFill>
                <a:latin typeface="Courier New" charset="0"/>
              </a:rPr>
              <a:t> * These methods work exactly as they do for the Stack class.</a:t>
            </a:r>
          </a:p>
          <a:p>
            <a:r>
              <a:rPr lang="en-US" sz="1600" dirty="0" smtClean="0">
                <a:solidFill>
                  <a:srgbClr val="0000FF"/>
                </a:solidFill>
                <a:latin typeface="Courier New" charset="0"/>
              </a:rPr>
              <a:t> */</a:t>
            </a:r>
          </a:p>
          <a:p>
            <a:endParaRPr lang="en-US" sz="1600" dirty="0" smtClean="0">
              <a:solidFill>
                <a:srgbClr val="000000"/>
              </a:solidFill>
              <a:latin typeface="Courier New" charset="0"/>
            </a:endParaRPr>
          </a:p>
          <a:p>
            <a:r>
              <a:rPr lang="en-US" sz="1600" dirty="0" smtClean="0">
                <a:solidFill>
                  <a:srgbClr val="000000"/>
                </a:solidFill>
                <a:latin typeface="Courier New" charset="0"/>
              </a:rPr>
              <a:t>   </a:t>
            </a:r>
            <a:r>
              <a:rPr lang="en-US" sz="1600" dirty="0" err="1" smtClean="0">
                <a:solidFill>
                  <a:srgbClr val="000000"/>
                </a:solidFill>
                <a:latin typeface="Courier New" charset="0"/>
              </a:rPr>
              <a:t>int</a:t>
            </a:r>
            <a:r>
              <a:rPr lang="en-US" sz="1600" dirty="0" smtClean="0">
                <a:solidFill>
                  <a:srgbClr val="000000"/>
                </a:solidFill>
                <a:latin typeface="Courier New" charset="0"/>
              </a:rPr>
              <a:t> size();</a:t>
            </a:r>
          </a:p>
          <a:p>
            <a:r>
              <a:rPr lang="en-US" sz="1600" dirty="0" smtClean="0">
                <a:solidFill>
                  <a:srgbClr val="000000"/>
                </a:solidFill>
                <a:latin typeface="Courier New" charset="0"/>
              </a:rPr>
              <a:t>   </a:t>
            </a:r>
            <a:r>
              <a:rPr lang="en-US" sz="1600" dirty="0" err="1" smtClean="0">
                <a:solidFill>
                  <a:srgbClr val="000000"/>
                </a:solidFill>
                <a:latin typeface="Courier New" charset="0"/>
              </a:rPr>
              <a:t>bool</a:t>
            </a:r>
            <a:r>
              <a:rPr lang="en-US" sz="1600" dirty="0" smtClean="0">
                <a:solidFill>
                  <a:srgbClr val="000000"/>
                </a:solidFill>
                <a:latin typeface="Courier New" charset="0"/>
              </a:rPr>
              <a:t> </a:t>
            </a:r>
            <a:r>
              <a:rPr lang="en-US" sz="1600" dirty="0" err="1" smtClean="0">
                <a:solidFill>
                  <a:srgbClr val="000000"/>
                </a:solidFill>
                <a:latin typeface="Courier New" charset="0"/>
              </a:rPr>
              <a:t>isEmpty</a:t>
            </a:r>
            <a:r>
              <a:rPr lang="en-US" sz="1600" dirty="0" smtClean="0">
                <a:solidFill>
                  <a:srgbClr val="000000"/>
                </a:solidFill>
                <a:latin typeface="Courier New" charset="0"/>
              </a:rPr>
              <a:t>();</a:t>
            </a:r>
          </a:p>
          <a:p>
            <a:r>
              <a:rPr lang="en-US" sz="1600" dirty="0" smtClean="0">
                <a:solidFill>
                  <a:srgbClr val="000000"/>
                </a:solidFill>
                <a:latin typeface="Courier New" charset="0"/>
              </a:rPr>
              <a:t>   void clear();</a:t>
            </a:r>
          </a:p>
          <a:p>
            <a:r>
              <a:rPr lang="en-US" sz="1600" dirty="0" smtClean="0">
                <a:solidFill>
                  <a:srgbClr val="000000"/>
                </a:solidFill>
                <a:latin typeface="Courier New" charset="0"/>
              </a:rPr>
              <a:t>   void </a:t>
            </a:r>
            <a:r>
              <a:rPr lang="en-US" sz="1600" dirty="0" err="1" smtClean="0">
                <a:solidFill>
                  <a:srgbClr val="000000"/>
                </a:solidFill>
                <a:latin typeface="Courier New" charset="0"/>
              </a:rPr>
              <a:t>push(char</a:t>
            </a:r>
            <a:r>
              <a:rPr lang="en-US" sz="1600" dirty="0" smtClean="0">
                <a:solidFill>
                  <a:srgbClr val="000000"/>
                </a:solidFill>
                <a:latin typeface="Courier New" charset="0"/>
              </a:rPr>
              <a:t> </a:t>
            </a:r>
            <a:r>
              <a:rPr lang="en-US" sz="1600" dirty="0" err="1" smtClean="0">
                <a:solidFill>
                  <a:srgbClr val="000000"/>
                </a:solidFill>
                <a:latin typeface="Courier New" charset="0"/>
              </a:rPr>
              <a:t>ch</a:t>
            </a:r>
            <a:r>
              <a:rPr lang="en-US" sz="1600" dirty="0" smtClean="0">
                <a:solidFill>
                  <a:srgbClr val="000000"/>
                </a:solidFill>
                <a:latin typeface="Courier New" charset="0"/>
              </a:rPr>
              <a:t>);</a:t>
            </a:r>
          </a:p>
          <a:p>
            <a:r>
              <a:rPr lang="en-US" sz="1600" dirty="0" smtClean="0">
                <a:solidFill>
                  <a:srgbClr val="000000"/>
                </a:solidFill>
                <a:latin typeface="Courier New" charset="0"/>
              </a:rPr>
              <a:t>   char pop();</a:t>
            </a:r>
          </a:p>
          <a:p>
            <a:r>
              <a:rPr lang="en-US" sz="1600" dirty="0" smtClean="0">
                <a:solidFill>
                  <a:srgbClr val="000000"/>
                </a:solidFill>
                <a:latin typeface="Courier New" charset="0"/>
              </a:rPr>
              <a:t>   char peek();</a:t>
            </a:r>
          </a:p>
          <a:p>
            <a:endParaRPr lang="en-US" sz="1600" dirty="0" smtClean="0">
              <a:solidFill>
                <a:srgbClr val="000000"/>
              </a:solidFill>
              <a:latin typeface="Courier New" charset="0"/>
            </a:endParaRPr>
          </a:p>
        </p:txBody>
      </p:sp>
      <p:grpSp>
        <p:nvGrpSpPr>
          <p:cNvPr id="2" name="Group 4"/>
          <p:cNvGrpSpPr>
            <a:grpSpLocks/>
          </p:cNvGrpSpPr>
          <p:nvPr/>
        </p:nvGrpSpPr>
        <p:grpSpPr bwMode="auto">
          <a:xfrm>
            <a:off x="355600" y="1143000"/>
            <a:ext cx="8494713" cy="5257800"/>
            <a:chOff x="240" y="720"/>
            <a:chExt cx="5280" cy="3312"/>
          </a:xfrm>
        </p:grpSpPr>
        <p:sp>
          <p:nvSpPr>
            <p:cNvPr id="922629" name="Rectangle 5"/>
            <p:cNvSpPr>
              <a:spLocks noChangeArrowheads="1"/>
            </p:cNvSpPr>
            <p:nvPr/>
          </p:nvSpPr>
          <p:spPr bwMode="auto">
            <a:xfrm>
              <a:off x="240" y="720"/>
              <a:ext cx="5280" cy="3312"/>
            </a:xfrm>
            <a:prstGeom prst="rect">
              <a:avLst/>
            </a:prstGeom>
            <a:solidFill>
              <a:schemeClr val="bg1"/>
            </a:solidFill>
            <a:ln w="9525">
              <a:noFill/>
              <a:miter lim="800000"/>
              <a:headEnd/>
              <a:tailEnd/>
            </a:ln>
            <a:effectLst/>
          </p:spPr>
          <p:txBody>
            <a:bodyPr wrap="none" anchor="ctr">
              <a:prstTxWarp prst="textNoShape">
                <a:avLst/>
              </a:prstTxWarp>
            </a:bodyPr>
            <a:lstStyle/>
            <a:p>
              <a:endParaRPr lang="en-US"/>
            </a:p>
          </p:txBody>
        </p:sp>
        <p:sp>
          <p:nvSpPr>
            <p:cNvPr id="922630" name="Text Box 6"/>
            <p:cNvSpPr txBox="1">
              <a:spLocks noChangeArrowheads="1"/>
            </p:cNvSpPr>
            <p:nvPr/>
          </p:nvSpPr>
          <p:spPr bwMode="auto">
            <a:xfrm>
              <a:off x="251" y="752"/>
              <a:ext cx="5261" cy="3180"/>
            </a:xfrm>
            <a:prstGeom prst="rect">
              <a:avLst/>
            </a:prstGeom>
            <a:noFill/>
            <a:ln w="9525">
              <a:noFill/>
              <a:miter lim="800000"/>
              <a:headEnd/>
              <a:tailEnd/>
            </a:ln>
            <a:effectLst/>
          </p:spPr>
          <p:txBody>
            <a:bodyPr>
              <a:prstTxWarp prst="textNoShape">
                <a:avLst/>
              </a:prstTxWarp>
              <a:spAutoFit/>
            </a:bodyPr>
            <a:lstStyle/>
            <a:p>
              <a:r>
                <a:rPr lang="en-US" sz="1600" dirty="0" smtClean="0">
                  <a:solidFill>
                    <a:srgbClr val="0000FF"/>
                  </a:solidFill>
                  <a:latin typeface="Courier New" charset="0"/>
                </a:rPr>
                <a:t>/* Private section */</a:t>
              </a:r>
            </a:p>
            <a:p>
              <a:endParaRPr lang="en-US" sz="1100" dirty="0" smtClean="0">
                <a:solidFill>
                  <a:srgbClr val="0000FF"/>
                </a:solidFill>
                <a:latin typeface="Courier New" charset="0"/>
              </a:endParaRPr>
            </a:p>
            <a:p>
              <a:r>
                <a:rPr lang="en-US" sz="1600" dirty="0" smtClean="0">
                  <a:solidFill>
                    <a:srgbClr val="000000"/>
                  </a:solidFill>
                  <a:latin typeface="Courier New" charset="0"/>
                </a:rPr>
                <a:t>private:</a:t>
              </a:r>
            </a:p>
            <a:p>
              <a:endParaRPr lang="en-US" sz="1600" dirty="0" smtClean="0">
                <a:solidFill>
                  <a:srgbClr val="0000FF"/>
                </a:solidFill>
                <a:latin typeface="Courier New" charset="0"/>
              </a:endParaRPr>
            </a:p>
            <a:p>
              <a:r>
                <a:rPr lang="en-US" sz="1600" dirty="0" smtClean="0">
                  <a:solidFill>
                    <a:srgbClr val="0000FF"/>
                  </a:solidFill>
                  <a:latin typeface="Courier New" charset="0"/>
                </a:rPr>
                <a:t>/* Private constants */</a:t>
              </a:r>
            </a:p>
            <a:p>
              <a:endParaRPr lang="en-US" sz="1100" dirty="0" smtClean="0">
                <a:solidFill>
                  <a:srgbClr val="0000FF"/>
                </a:solidFill>
                <a:latin typeface="Courier New" charset="0"/>
              </a:endParaRPr>
            </a:p>
            <a:p>
              <a:r>
                <a:rPr lang="en-US" sz="1600" dirty="0" smtClean="0">
                  <a:solidFill>
                    <a:srgbClr val="000000"/>
                  </a:solidFill>
                  <a:latin typeface="Courier New" charset="0"/>
                </a:rPr>
                <a:t>   static const </a:t>
              </a:r>
              <a:r>
                <a:rPr lang="en-US" sz="1600" dirty="0" err="1" smtClean="0">
                  <a:solidFill>
                    <a:srgbClr val="000000"/>
                  </a:solidFill>
                  <a:latin typeface="Courier New" charset="0"/>
                </a:rPr>
                <a:t>int</a:t>
              </a:r>
              <a:r>
                <a:rPr lang="en-US" sz="1600" dirty="0" smtClean="0">
                  <a:solidFill>
                    <a:srgbClr val="000000"/>
                  </a:solidFill>
                  <a:latin typeface="Courier New" charset="0"/>
                </a:rPr>
                <a:t> INITIAL_CAPACITY = 10;</a:t>
              </a:r>
            </a:p>
            <a:p>
              <a:endParaRPr lang="en-US" sz="1600" dirty="0" smtClean="0">
                <a:solidFill>
                  <a:srgbClr val="0000FF"/>
                </a:solidFill>
                <a:latin typeface="Courier New" charset="0"/>
              </a:endParaRPr>
            </a:p>
            <a:p>
              <a:r>
                <a:rPr lang="en-US" sz="1600" dirty="0" smtClean="0">
                  <a:solidFill>
                    <a:srgbClr val="0000FF"/>
                  </a:solidFill>
                  <a:latin typeface="Courier New" charset="0"/>
                </a:rPr>
                <a:t>/* Instance variables */</a:t>
              </a:r>
            </a:p>
            <a:p>
              <a:endParaRPr lang="en-US" sz="1100" dirty="0" smtClean="0">
                <a:solidFill>
                  <a:srgbClr val="0000FF"/>
                </a:solidFill>
                <a:latin typeface="Courier New" charset="0"/>
              </a:endParaRPr>
            </a:p>
            <a:p>
              <a:r>
                <a:rPr lang="en-US" sz="1600" dirty="0" smtClean="0">
                  <a:solidFill>
                    <a:srgbClr val="0000FF"/>
                  </a:solidFill>
                  <a:latin typeface="Courier New" charset="0"/>
                </a:rPr>
                <a:t>   </a:t>
              </a:r>
              <a:r>
                <a:rPr lang="en-US" sz="1600" dirty="0" smtClean="0">
                  <a:solidFill>
                    <a:srgbClr val="000000"/>
                  </a:solidFill>
                  <a:latin typeface="Courier New" charset="0"/>
                </a:rPr>
                <a:t>char *array;          </a:t>
              </a:r>
              <a:r>
                <a:rPr lang="en-US" sz="1600" dirty="0" smtClean="0">
                  <a:solidFill>
                    <a:srgbClr val="0000FF"/>
                  </a:solidFill>
                  <a:latin typeface="Courier New" charset="0"/>
                </a:rPr>
                <a:t>/* Dynamic array of characters   */</a:t>
              </a:r>
            </a:p>
            <a:p>
              <a:r>
                <a:rPr lang="en-US" sz="1600" dirty="0" smtClean="0">
                  <a:solidFill>
                    <a:srgbClr val="0000FF"/>
                  </a:solidFill>
                  <a:latin typeface="Courier New" charset="0"/>
                </a:rPr>
                <a:t>   </a:t>
              </a:r>
              <a:r>
                <a:rPr lang="en-US" sz="1600" dirty="0" err="1" smtClean="0">
                  <a:solidFill>
                    <a:srgbClr val="000000"/>
                  </a:solidFill>
                  <a:latin typeface="Courier New" charset="0"/>
                </a:rPr>
                <a:t>int</a:t>
              </a:r>
              <a:r>
                <a:rPr lang="en-US" sz="1600" dirty="0" smtClean="0">
                  <a:solidFill>
                    <a:srgbClr val="000000"/>
                  </a:solidFill>
                  <a:latin typeface="Courier New" charset="0"/>
                </a:rPr>
                <a:t> capacity;         </a:t>
              </a:r>
              <a:r>
                <a:rPr lang="en-US" sz="1600" dirty="0" smtClean="0">
                  <a:solidFill>
                    <a:srgbClr val="0000FF"/>
                  </a:solidFill>
                  <a:latin typeface="Courier New" charset="0"/>
                </a:rPr>
                <a:t>/* Allocated size of that array  */</a:t>
              </a:r>
            </a:p>
            <a:p>
              <a:r>
                <a:rPr lang="en-US" sz="1600" dirty="0" smtClean="0">
                  <a:solidFill>
                    <a:srgbClr val="0000FF"/>
                  </a:solidFill>
                  <a:latin typeface="Courier New" charset="0"/>
                </a:rPr>
                <a:t>   </a:t>
              </a:r>
              <a:r>
                <a:rPr lang="en-US" sz="1600" dirty="0" err="1" smtClean="0">
                  <a:solidFill>
                    <a:srgbClr val="000000"/>
                  </a:solidFill>
                  <a:latin typeface="Courier New" charset="0"/>
                </a:rPr>
                <a:t>int</a:t>
              </a:r>
              <a:r>
                <a:rPr lang="en-US" sz="1600" dirty="0" smtClean="0">
                  <a:solidFill>
                    <a:srgbClr val="000000"/>
                  </a:solidFill>
                  <a:latin typeface="Courier New" charset="0"/>
                </a:rPr>
                <a:t> count;            </a:t>
              </a:r>
              <a:r>
                <a:rPr lang="en-US" sz="1600" dirty="0" smtClean="0">
                  <a:solidFill>
                    <a:srgbClr val="0000FF"/>
                  </a:solidFill>
                  <a:latin typeface="Courier New" charset="0"/>
                </a:rPr>
                <a:t>/* Current count of chars pushed */</a:t>
              </a:r>
            </a:p>
            <a:p>
              <a:endParaRPr lang="en-US" sz="1600" dirty="0" smtClean="0">
                <a:solidFill>
                  <a:srgbClr val="0000FF"/>
                </a:solidFill>
                <a:latin typeface="Courier New" charset="0"/>
              </a:endParaRPr>
            </a:p>
            <a:p>
              <a:r>
                <a:rPr lang="en-US" sz="1600" dirty="0" smtClean="0">
                  <a:solidFill>
                    <a:srgbClr val="0000FF"/>
                  </a:solidFill>
                  <a:latin typeface="Courier New" charset="0"/>
                </a:rPr>
                <a:t>/* Private function prototype */</a:t>
              </a:r>
            </a:p>
            <a:p>
              <a:endParaRPr lang="en-US" sz="1050" dirty="0" smtClean="0">
                <a:solidFill>
                  <a:srgbClr val="0000FF"/>
                </a:solidFill>
                <a:latin typeface="Courier New" charset="0"/>
              </a:endParaRPr>
            </a:p>
            <a:p>
              <a:r>
                <a:rPr lang="en-US" sz="1600" dirty="0" smtClean="0">
                  <a:solidFill>
                    <a:srgbClr val="0000FF"/>
                  </a:solidFill>
                  <a:latin typeface="Courier New" charset="0"/>
                </a:rPr>
                <a:t>   </a:t>
              </a:r>
              <a:r>
                <a:rPr lang="en-US" sz="1600" dirty="0" smtClean="0">
                  <a:solidFill>
                    <a:srgbClr val="000000"/>
                  </a:solidFill>
                  <a:latin typeface="Courier New" charset="0"/>
                </a:rPr>
                <a:t>void </a:t>
              </a:r>
              <a:r>
                <a:rPr lang="en-US" sz="1600" dirty="0" err="1" smtClean="0">
                  <a:solidFill>
                    <a:srgbClr val="000000"/>
                  </a:solidFill>
                  <a:latin typeface="Courier New" charset="0"/>
                </a:rPr>
                <a:t>expandCapacity</a:t>
              </a:r>
              <a:r>
                <a:rPr lang="en-US" sz="1600" dirty="0" smtClean="0">
                  <a:solidFill>
                    <a:srgbClr val="000000"/>
                  </a:solidFill>
                  <a:latin typeface="Courier New" charset="0"/>
                </a:rPr>
                <a:t>();</a:t>
              </a:r>
            </a:p>
            <a:p>
              <a:endParaRPr lang="en-US" sz="1100" dirty="0" smtClean="0">
                <a:solidFill>
                  <a:srgbClr val="000000"/>
                </a:solidFill>
                <a:latin typeface="Courier New" charset="0"/>
              </a:endParaRPr>
            </a:p>
            <a:p>
              <a:r>
                <a:rPr lang="en-US" sz="1600" dirty="0" smtClean="0">
                  <a:solidFill>
                    <a:srgbClr val="000000"/>
                  </a:solidFill>
                  <a:latin typeface="Courier New" charset="0"/>
                </a:rPr>
                <a:t>};</a:t>
              </a:r>
            </a:p>
            <a:p>
              <a:endParaRPr lang="en-US" sz="1600" dirty="0" smtClean="0">
                <a:solidFill>
                  <a:srgbClr val="000000"/>
                </a:solidFill>
                <a:latin typeface="Courier New" charset="0"/>
              </a:endParaRPr>
            </a:p>
            <a:p>
              <a:r>
                <a:rPr lang="en-US" sz="1600" dirty="0" smtClean="0">
                  <a:solidFill>
                    <a:srgbClr val="000000"/>
                  </a:solidFill>
                  <a:latin typeface="Courier New" charset="0"/>
                </a:rPr>
                <a:t>#</a:t>
              </a:r>
              <a:r>
                <a:rPr lang="en-US" sz="1600" dirty="0" err="1" smtClean="0">
                  <a:solidFill>
                    <a:srgbClr val="000000"/>
                  </a:solidFill>
                  <a:latin typeface="Courier New" charset="0"/>
                </a:rPr>
                <a:t>endif</a:t>
              </a:r>
              <a:endParaRPr lang="en-US" sz="1600" dirty="0" smtClean="0">
                <a:solidFill>
                  <a:srgbClr val="000000"/>
                </a:solidFill>
                <a:latin typeface="Courier New" charset="0"/>
              </a:endParaRPr>
            </a:p>
          </p:txBody>
        </p:sp>
      </p:grpSp>
      <p:sp>
        <p:nvSpPr>
          <p:cNvPr id="922631" name="Rectangle 7"/>
          <p:cNvSpPr>
            <a:spLocks noChangeArrowheads="1"/>
          </p:cNvSpPr>
          <p:nvPr/>
        </p:nvSpPr>
        <p:spPr bwMode="auto">
          <a:xfrm>
            <a:off x="0" y="0"/>
            <a:ext cx="9131300" cy="1089025"/>
          </a:xfrm>
          <a:prstGeom prst="rect">
            <a:avLst/>
          </a:prstGeom>
          <a:solidFill>
            <a:srgbClr val="CCFFFF"/>
          </a:solidFill>
          <a:ln w="9525">
            <a:noFill/>
            <a:miter lim="800000"/>
            <a:headEnd/>
            <a:tailEnd/>
          </a:ln>
          <a:effectLst/>
        </p:spPr>
        <p:txBody>
          <a:bodyPr wrap="none" anchor="ctr">
            <a:prstTxWarp prst="textNoShape">
              <a:avLst/>
            </a:prstTxWarp>
          </a:bodyPr>
          <a:lstStyle/>
          <a:p>
            <a:endParaRPr lang="en-US"/>
          </a:p>
        </p:txBody>
      </p:sp>
      <p:sp>
        <p:nvSpPr>
          <p:cNvPr id="922632" name="Rectangle 8"/>
          <p:cNvSpPr>
            <a:spLocks noChangeArrowheads="1"/>
          </p:cNvSpPr>
          <p:nvPr/>
        </p:nvSpPr>
        <p:spPr bwMode="auto">
          <a:xfrm>
            <a:off x="0" y="6567488"/>
            <a:ext cx="9131300" cy="290512"/>
          </a:xfrm>
          <a:prstGeom prst="rect">
            <a:avLst/>
          </a:prstGeom>
          <a:solidFill>
            <a:srgbClr val="CCFFFF"/>
          </a:solidFill>
          <a:ln w="9525">
            <a:noFill/>
            <a:miter lim="800000"/>
            <a:headEnd/>
            <a:tailEnd/>
          </a:ln>
          <a:effectLst/>
        </p:spPr>
        <p:txBody>
          <a:bodyPr wrap="none" anchor="ctr">
            <a:prstTxWarp prst="textNoShape">
              <a:avLst/>
            </a:prstTxWarp>
          </a:bodyPr>
          <a:lstStyle/>
          <a:p>
            <a:endParaRPr lang="en-US"/>
          </a:p>
        </p:txBody>
      </p:sp>
      <p:sp>
        <p:nvSpPr>
          <p:cNvPr id="922633" name="Rectangle 9"/>
          <p:cNvSpPr>
            <a:spLocks noGrp="1" noChangeArrowheads="1"/>
          </p:cNvSpPr>
          <p:nvPr>
            <p:ph type="title"/>
          </p:nvPr>
        </p:nvSpPr>
        <p:spPr>
          <a:xfrm>
            <a:off x="0" y="76200"/>
            <a:ext cx="9144000" cy="1143000"/>
          </a:xfrm>
          <a:noFill/>
          <a:ln/>
        </p:spPr>
        <p:txBody>
          <a:bodyPr/>
          <a:lstStyle/>
          <a:p>
            <a:r>
              <a:rPr lang="en-US" sz="4000" dirty="0">
                <a:solidFill>
                  <a:srgbClr val="FF0000"/>
                </a:solidFill>
              </a:rPr>
              <a:t>The</a:t>
            </a:r>
            <a:r>
              <a:rPr lang="en-US" sz="4000" dirty="0" smtClean="0">
                <a:solidFill>
                  <a:srgbClr val="FF0000"/>
                </a:solidFill>
              </a:rPr>
              <a:t> </a:t>
            </a:r>
            <a:r>
              <a:rPr lang="en-US" sz="3600" b="1" dirty="0" err="1" smtClean="0">
                <a:solidFill>
                  <a:srgbClr val="FF0000"/>
                </a:solidFill>
                <a:latin typeface="Courier New" charset="0"/>
              </a:rPr>
              <a:t>charstack.h</a:t>
            </a:r>
            <a:r>
              <a:rPr lang="en-US" sz="4000" dirty="0" smtClean="0">
                <a:solidFill>
                  <a:srgbClr val="FF0000"/>
                </a:solidFill>
              </a:rPr>
              <a:t> Interface</a:t>
            </a:r>
            <a:endParaRPr lang="en-US" sz="4000" dirty="0">
              <a:solidFill>
                <a:srgbClr val="FF0000"/>
              </a:solidFill>
            </a:endParaRPr>
          </a:p>
        </p:txBody>
      </p:sp>
      <p:sp>
        <p:nvSpPr>
          <p:cNvPr id="922634" name="Rectangle 10"/>
          <p:cNvSpPr>
            <a:spLocks noChangeArrowheads="1"/>
          </p:cNvSpPr>
          <p:nvPr/>
        </p:nvSpPr>
        <p:spPr bwMode="auto">
          <a:xfrm>
            <a:off x="304800" y="1076325"/>
            <a:ext cx="8534400" cy="5476875"/>
          </a:xfrm>
          <a:prstGeom prst="rect">
            <a:avLst/>
          </a:prstGeom>
          <a:noFill/>
          <a:ln w="9525">
            <a:solidFill>
              <a:schemeClr val="tx1"/>
            </a:solidFill>
            <a:miter lim="800000"/>
            <a:headEnd/>
            <a:tailEnd/>
          </a:ln>
          <a:effectLst/>
        </p:spPr>
        <p:txBody>
          <a:bodyPr wrap="none" anchor="ctr">
            <a:prstTxWarp prst="textNoShape">
              <a:avLst/>
            </a:prstTxWarp>
          </a:bodyPr>
          <a:lstStyle/>
          <a:p>
            <a:pPr algn="ctr"/>
            <a:endParaRPr lang="en-US" sz="2400" b="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xit" presetSubtype="1" fill="hold" grpId="0" nodeType="afterEffect">
                                  <p:stCondLst>
                                    <p:cond delay="0"/>
                                  </p:stCondLst>
                                  <p:childTnLst>
                                    <p:anim calcmode="lin" valueType="num">
                                      <p:cBhvr additive="base">
                                        <p:cTn id="6" dur="1000"/>
                                        <p:tgtEl>
                                          <p:spTgt spid="922627"/>
                                        </p:tgtEl>
                                        <p:attrNameLst>
                                          <p:attrName>ppt_x</p:attrName>
                                        </p:attrNameLst>
                                      </p:cBhvr>
                                      <p:tavLst>
                                        <p:tav tm="0">
                                          <p:val>
                                            <p:strVal val="ppt_x"/>
                                          </p:val>
                                        </p:tav>
                                        <p:tav tm="100000">
                                          <p:val>
                                            <p:strVal val="ppt_x"/>
                                          </p:val>
                                        </p:tav>
                                      </p:tavLst>
                                    </p:anim>
                                    <p:anim calcmode="lin" valueType="num">
                                      <p:cBhvr additive="base">
                                        <p:cTn id="7" dur="1000"/>
                                        <p:tgtEl>
                                          <p:spTgt spid="922627"/>
                                        </p:tgtEl>
                                        <p:attrNameLst>
                                          <p:attrName>ppt_y</p:attrName>
                                        </p:attrNameLst>
                                      </p:cBhvr>
                                      <p:tavLst>
                                        <p:tav tm="0">
                                          <p:val>
                                            <p:strVal val="ppt_y"/>
                                          </p:val>
                                        </p:tav>
                                        <p:tav tm="100000">
                                          <p:val>
                                            <p:strVal val="0-ppt_h/2"/>
                                          </p:val>
                                        </p:tav>
                                      </p:tavLst>
                                    </p:anim>
                                    <p:set>
                                      <p:cBhvr>
                                        <p:cTn id="8" dur="1" fill="hold">
                                          <p:stCondLst>
                                            <p:cond delay="999"/>
                                          </p:stCondLst>
                                        </p:cTn>
                                        <p:tgtEl>
                                          <p:spTgt spid="922627"/>
                                        </p:tgtEl>
                                        <p:attrNameLst>
                                          <p:attrName>style.visibility</p:attrName>
                                        </p:attrNameLst>
                                      </p:cBhvr>
                                      <p:to>
                                        <p:strVal val="hidden"/>
                                      </p:to>
                                    </p:set>
                                  </p:childTnLst>
                                </p:cTn>
                              </p:par>
                              <p:par>
                                <p:cTn id="9" presetID="2" presetClass="entr" presetSubtype="4"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1000" fill="hold"/>
                                        <p:tgtEl>
                                          <p:spTgt spid="2"/>
                                        </p:tgtEl>
                                        <p:attrNameLst>
                                          <p:attrName>ppt_x</p:attrName>
                                        </p:attrNameLst>
                                      </p:cBhvr>
                                      <p:tavLst>
                                        <p:tav tm="0">
                                          <p:val>
                                            <p:strVal val="#ppt_x"/>
                                          </p:val>
                                        </p:tav>
                                        <p:tav tm="100000">
                                          <p:val>
                                            <p:strVal val="#ppt_x"/>
                                          </p:val>
                                        </p:tav>
                                      </p:tavLst>
                                    </p:anim>
                                    <p:anim calcmode="lin" valueType="num">
                                      <p:cBhvr additive="base">
                                        <p:cTn id="12" dur="10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2627" grpId="0"/>
    </p:bldLst>
  </p:timing>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24674" name="Rectangle 2"/>
          <p:cNvSpPr>
            <a:spLocks noChangeArrowheads="1"/>
          </p:cNvSpPr>
          <p:nvPr/>
        </p:nvSpPr>
        <p:spPr bwMode="auto">
          <a:xfrm>
            <a:off x="304800" y="1076325"/>
            <a:ext cx="8534400" cy="5476875"/>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endParaRPr lang="en-US" sz="2400" b="0"/>
          </a:p>
        </p:txBody>
      </p:sp>
      <p:sp>
        <p:nvSpPr>
          <p:cNvPr id="924675" name="Text Box 3"/>
          <p:cNvSpPr txBox="1">
            <a:spLocks noChangeArrowheads="1"/>
          </p:cNvSpPr>
          <p:nvPr/>
        </p:nvSpPr>
        <p:spPr bwMode="auto">
          <a:xfrm>
            <a:off x="398463" y="1193800"/>
            <a:ext cx="8440737" cy="5262980"/>
          </a:xfrm>
          <a:prstGeom prst="rect">
            <a:avLst/>
          </a:prstGeom>
          <a:noFill/>
          <a:ln w="9525">
            <a:noFill/>
            <a:miter lim="800000"/>
            <a:headEnd/>
            <a:tailEnd/>
          </a:ln>
          <a:effectLst/>
        </p:spPr>
        <p:txBody>
          <a:bodyPr>
            <a:prstTxWarp prst="textNoShape">
              <a:avLst/>
            </a:prstTxWarp>
            <a:spAutoFit/>
          </a:bodyPr>
          <a:lstStyle/>
          <a:p>
            <a:r>
              <a:rPr lang="en-US" sz="1600" dirty="0" smtClean="0">
                <a:solidFill>
                  <a:srgbClr val="0000FF"/>
                </a:solidFill>
                <a:latin typeface="Courier New" charset="0"/>
              </a:rPr>
              <a:t>/*</a:t>
            </a:r>
          </a:p>
          <a:p>
            <a:r>
              <a:rPr lang="en-US" sz="1600" dirty="0" smtClean="0">
                <a:solidFill>
                  <a:srgbClr val="0000FF"/>
                </a:solidFill>
                <a:latin typeface="Courier New" charset="0"/>
              </a:rPr>
              <a:t> * File: </a:t>
            </a:r>
            <a:r>
              <a:rPr lang="en-US" sz="1600" dirty="0" err="1" smtClean="0">
                <a:solidFill>
                  <a:srgbClr val="0000FF"/>
                </a:solidFill>
                <a:latin typeface="Courier New" charset="0"/>
              </a:rPr>
              <a:t>charstack.cpp</a:t>
            </a:r>
            <a:endParaRPr lang="en-US" sz="1600" dirty="0" smtClean="0">
              <a:solidFill>
                <a:srgbClr val="0000FF"/>
              </a:solidFill>
              <a:latin typeface="Courier New" charset="0"/>
            </a:endParaRPr>
          </a:p>
          <a:p>
            <a:r>
              <a:rPr lang="en-US" sz="1600" dirty="0" smtClean="0">
                <a:solidFill>
                  <a:srgbClr val="0000FF"/>
                </a:solidFill>
                <a:latin typeface="Courier New" charset="0"/>
              </a:rPr>
              <a:t> * -------------------</a:t>
            </a:r>
          </a:p>
          <a:p>
            <a:r>
              <a:rPr lang="en-US" sz="1600" dirty="0" smtClean="0">
                <a:solidFill>
                  <a:srgbClr val="0000FF"/>
                </a:solidFill>
                <a:latin typeface="Courier New" charset="0"/>
              </a:rPr>
              <a:t> * This file implements the </a:t>
            </a:r>
            <a:r>
              <a:rPr lang="en-US" sz="1600" dirty="0" err="1" smtClean="0">
                <a:solidFill>
                  <a:srgbClr val="0000FF"/>
                </a:solidFill>
                <a:latin typeface="Courier New" charset="0"/>
              </a:rPr>
              <a:t>CharStack</a:t>
            </a:r>
            <a:r>
              <a:rPr lang="en-US" sz="1600" dirty="0" smtClean="0">
                <a:solidFill>
                  <a:srgbClr val="0000FF"/>
                </a:solidFill>
                <a:latin typeface="Courier New" charset="0"/>
              </a:rPr>
              <a:t> class.</a:t>
            </a:r>
          </a:p>
          <a:p>
            <a:r>
              <a:rPr lang="en-US" sz="1600" dirty="0" smtClean="0">
                <a:solidFill>
                  <a:srgbClr val="0000FF"/>
                </a:solidFill>
                <a:latin typeface="Courier New" charset="0"/>
              </a:rPr>
              <a:t> */</a:t>
            </a:r>
          </a:p>
          <a:p>
            <a:endParaRPr lang="en-US" sz="1600" dirty="0" smtClean="0">
              <a:solidFill>
                <a:srgbClr val="000000"/>
              </a:solidFill>
              <a:latin typeface="Courier New" charset="0"/>
            </a:endParaRPr>
          </a:p>
          <a:p>
            <a:r>
              <a:rPr lang="en-US" sz="1600" dirty="0" smtClean="0">
                <a:solidFill>
                  <a:srgbClr val="000000"/>
                </a:solidFill>
                <a:latin typeface="Courier New" charset="0"/>
              </a:rPr>
              <a:t>#include "</a:t>
            </a:r>
            <a:r>
              <a:rPr lang="en-US" sz="1600" dirty="0" err="1" smtClean="0">
                <a:solidFill>
                  <a:srgbClr val="000000"/>
                </a:solidFill>
                <a:latin typeface="Courier New" charset="0"/>
              </a:rPr>
              <a:t>charstack.h</a:t>
            </a:r>
            <a:r>
              <a:rPr lang="en-US" sz="1600" dirty="0" smtClean="0">
                <a:solidFill>
                  <a:srgbClr val="000000"/>
                </a:solidFill>
                <a:latin typeface="Courier New" charset="0"/>
              </a:rPr>
              <a:t>"</a:t>
            </a:r>
          </a:p>
          <a:p>
            <a:r>
              <a:rPr lang="en-US" sz="1600" dirty="0" smtClean="0">
                <a:solidFill>
                  <a:srgbClr val="000000"/>
                </a:solidFill>
                <a:latin typeface="Courier New" charset="0"/>
              </a:rPr>
              <a:t>#include "</a:t>
            </a:r>
            <a:r>
              <a:rPr lang="en-US" sz="1600" dirty="0" err="1" smtClean="0">
                <a:solidFill>
                  <a:srgbClr val="000000"/>
                </a:solidFill>
                <a:latin typeface="Courier New" charset="0"/>
              </a:rPr>
              <a:t>error.h</a:t>
            </a:r>
            <a:r>
              <a:rPr lang="en-US" sz="1600" dirty="0" smtClean="0">
                <a:solidFill>
                  <a:srgbClr val="000000"/>
                </a:solidFill>
                <a:latin typeface="Courier New" charset="0"/>
              </a:rPr>
              <a:t>"</a:t>
            </a:r>
          </a:p>
          <a:p>
            <a:r>
              <a:rPr lang="en-US" sz="1600" dirty="0" smtClean="0">
                <a:solidFill>
                  <a:srgbClr val="000000"/>
                </a:solidFill>
                <a:latin typeface="Courier New" charset="0"/>
              </a:rPr>
              <a:t>using namespace std;</a:t>
            </a:r>
          </a:p>
          <a:p>
            <a:endParaRPr lang="en-US" sz="1600" dirty="0" smtClean="0">
              <a:solidFill>
                <a:srgbClr val="000000"/>
              </a:solidFill>
              <a:latin typeface="Courier New" charset="0"/>
            </a:endParaRPr>
          </a:p>
          <a:p>
            <a:r>
              <a:rPr lang="en-US" sz="1600" dirty="0" smtClean="0">
                <a:solidFill>
                  <a:srgbClr val="0000FF"/>
                </a:solidFill>
                <a:latin typeface="Courier New" charset="0"/>
              </a:rPr>
              <a:t>/* Constructor and destructor */</a:t>
            </a:r>
          </a:p>
          <a:p>
            <a:endParaRPr lang="en-US" sz="1600" dirty="0" smtClean="0">
              <a:latin typeface="Courier New" charset="0"/>
            </a:endParaRPr>
          </a:p>
          <a:p>
            <a:r>
              <a:rPr lang="en-US" sz="1600" dirty="0" err="1" smtClean="0">
                <a:latin typeface="Courier New" charset="0"/>
              </a:rPr>
              <a:t>CharStack::CharStack</a:t>
            </a:r>
            <a:r>
              <a:rPr lang="en-US" sz="1600" dirty="0" smtClean="0">
                <a:latin typeface="Courier New" charset="0"/>
              </a:rPr>
              <a:t>() {</a:t>
            </a:r>
          </a:p>
          <a:p>
            <a:r>
              <a:rPr lang="en-US" sz="1600" dirty="0" smtClean="0">
                <a:latin typeface="Courier New" charset="0"/>
              </a:rPr>
              <a:t>   capacity = INITIAL_CAPACITY;</a:t>
            </a:r>
          </a:p>
          <a:p>
            <a:r>
              <a:rPr lang="en-US" sz="1600" dirty="0" smtClean="0">
                <a:latin typeface="Courier New" charset="0"/>
              </a:rPr>
              <a:t>   array = new </a:t>
            </a:r>
            <a:r>
              <a:rPr lang="en-US" sz="1600" dirty="0" err="1" smtClean="0">
                <a:latin typeface="Courier New" charset="0"/>
              </a:rPr>
              <a:t>char[capacity</a:t>
            </a:r>
            <a:r>
              <a:rPr lang="en-US" sz="1600" dirty="0" smtClean="0">
                <a:latin typeface="Courier New" charset="0"/>
              </a:rPr>
              <a:t>];</a:t>
            </a:r>
          </a:p>
          <a:p>
            <a:r>
              <a:rPr lang="en-US" sz="1600" dirty="0" smtClean="0">
                <a:latin typeface="Courier New" charset="0"/>
              </a:rPr>
              <a:t>   count = 0;</a:t>
            </a:r>
          </a:p>
          <a:p>
            <a:r>
              <a:rPr lang="en-US" sz="1600" dirty="0" smtClean="0">
                <a:latin typeface="Courier New" charset="0"/>
              </a:rPr>
              <a:t>}</a:t>
            </a:r>
          </a:p>
          <a:p>
            <a:endParaRPr lang="en-US" sz="1600" dirty="0" smtClean="0">
              <a:latin typeface="Courier New" charset="0"/>
            </a:endParaRPr>
          </a:p>
          <a:p>
            <a:r>
              <a:rPr lang="en-US" sz="1600" dirty="0" err="1" smtClean="0">
                <a:latin typeface="Courier New" charset="0"/>
              </a:rPr>
              <a:t>CharStack::~CharStack</a:t>
            </a:r>
            <a:r>
              <a:rPr lang="en-US" sz="1600" dirty="0" smtClean="0">
                <a:latin typeface="Courier New" charset="0"/>
              </a:rPr>
              <a:t>() {</a:t>
            </a:r>
          </a:p>
          <a:p>
            <a:r>
              <a:rPr lang="en-US" sz="1600" dirty="0" smtClean="0">
                <a:latin typeface="Courier New" charset="0"/>
              </a:rPr>
              <a:t>   delete[] array;</a:t>
            </a:r>
          </a:p>
          <a:p>
            <a:r>
              <a:rPr lang="en-US" sz="1600" dirty="0" smtClean="0">
                <a:latin typeface="Courier New" charset="0"/>
              </a:rPr>
              <a:t>}</a:t>
            </a:r>
          </a:p>
        </p:txBody>
      </p:sp>
      <p:sp>
        <p:nvSpPr>
          <p:cNvPr id="924676" name="Rectangle 4"/>
          <p:cNvSpPr>
            <a:spLocks noChangeArrowheads="1"/>
          </p:cNvSpPr>
          <p:nvPr/>
        </p:nvSpPr>
        <p:spPr bwMode="auto">
          <a:xfrm>
            <a:off x="0" y="0"/>
            <a:ext cx="9131300" cy="1087438"/>
          </a:xfrm>
          <a:prstGeom prst="rect">
            <a:avLst/>
          </a:prstGeom>
          <a:solidFill>
            <a:srgbClr val="CCFFFF"/>
          </a:solidFill>
          <a:ln w="9525">
            <a:noFill/>
            <a:miter lim="800000"/>
            <a:headEnd/>
            <a:tailEnd/>
          </a:ln>
          <a:effectLst/>
        </p:spPr>
        <p:txBody>
          <a:bodyPr wrap="none" anchor="ctr">
            <a:prstTxWarp prst="textNoShape">
              <a:avLst/>
            </a:prstTxWarp>
          </a:bodyPr>
          <a:lstStyle/>
          <a:p>
            <a:endParaRPr lang="en-US"/>
          </a:p>
        </p:txBody>
      </p:sp>
      <p:sp>
        <p:nvSpPr>
          <p:cNvPr id="924677" name="Rectangle 5"/>
          <p:cNvSpPr>
            <a:spLocks noChangeArrowheads="1"/>
          </p:cNvSpPr>
          <p:nvPr/>
        </p:nvSpPr>
        <p:spPr bwMode="auto">
          <a:xfrm>
            <a:off x="0" y="6567488"/>
            <a:ext cx="9131300" cy="290512"/>
          </a:xfrm>
          <a:prstGeom prst="rect">
            <a:avLst/>
          </a:prstGeom>
          <a:solidFill>
            <a:srgbClr val="CCFFFF"/>
          </a:solidFill>
          <a:ln w="9525">
            <a:noFill/>
            <a:miter lim="800000"/>
            <a:headEnd/>
            <a:tailEnd/>
          </a:ln>
          <a:effectLst/>
        </p:spPr>
        <p:txBody>
          <a:bodyPr wrap="none" anchor="ctr">
            <a:prstTxWarp prst="textNoShape">
              <a:avLst/>
            </a:prstTxWarp>
          </a:bodyPr>
          <a:lstStyle/>
          <a:p>
            <a:endParaRPr lang="en-US"/>
          </a:p>
        </p:txBody>
      </p:sp>
      <p:sp>
        <p:nvSpPr>
          <p:cNvPr id="924678" name="Rectangle 6"/>
          <p:cNvSpPr>
            <a:spLocks noGrp="1" noChangeArrowheads="1"/>
          </p:cNvSpPr>
          <p:nvPr>
            <p:ph type="title"/>
          </p:nvPr>
        </p:nvSpPr>
        <p:spPr>
          <a:xfrm>
            <a:off x="0" y="76200"/>
            <a:ext cx="9144000" cy="1143000"/>
          </a:xfrm>
          <a:noFill/>
          <a:ln/>
        </p:spPr>
        <p:txBody>
          <a:bodyPr/>
          <a:lstStyle/>
          <a:p>
            <a:r>
              <a:rPr lang="en-US" sz="4000" dirty="0">
                <a:solidFill>
                  <a:srgbClr val="FF0000"/>
                </a:solidFill>
              </a:rPr>
              <a:t>The</a:t>
            </a:r>
            <a:r>
              <a:rPr lang="en-US" sz="4000" dirty="0" smtClean="0">
                <a:solidFill>
                  <a:srgbClr val="FF0000"/>
                </a:solidFill>
              </a:rPr>
              <a:t> </a:t>
            </a:r>
            <a:r>
              <a:rPr lang="en-US" sz="3600" b="1" dirty="0" err="1" smtClean="0">
                <a:solidFill>
                  <a:srgbClr val="FF0000"/>
                </a:solidFill>
                <a:latin typeface="Courier New" charset="0"/>
              </a:rPr>
              <a:t>charstack.cpp</a:t>
            </a:r>
            <a:r>
              <a:rPr lang="en-US" sz="4000" dirty="0" smtClean="0">
                <a:solidFill>
                  <a:srgbClr val="FF0000"/>
                </a:solidFill>
              </a:rPr>
              <a:t> </a:t>
            </a:r>
            <a:r>
              <a:rPr lang="en-US" sz="4000" dirty="0">
                <a:solidFill>
                  <a:srgbClr val="FF0000"/>
                </a:solidFill>
              </a:rPr>
              <a:t>Implementation</a:t>
            </a:r>
          </a:p>
        </p:txBody>
      </p:sp>
      <p:sp>
        <p:nvSpPr>
          <p:cNvPr id="924679" name="Rectangle 7"/>
          <p:cNvSpPr>
            <a:spLocks noChangeArrowheads="1"/>
          </p:cNvSpPr>
          <p:nvPr/>
        </p:nvSpPr>
        <p:spPr bwMode="auto">
          <a:xfrm>
            <a:off x="304800" y="1076325"/>
            <a:ext cx="8534400" cy="5476875"/>
          </a:xfrm>
          <a:prstGeom prst="rect">
            <a:avLst/>
          </a:prstGeom>
          <a:noFill/>
          <a:ln w="9525">
            <a:solidFill>
              <a:schemeClr val="tx1"/>
            </a:solidFill>
            <a:miter lim="800000"/>
            <a:headEnd/>
            <a:tailEnd/>
          </a:ln>
          <a:effectLst/>
        </p:spPr>
        <p:txBody>
          <a:bodyPr wrap="none" anchor="ctr">
            <a:prstTxWarp prst="textNoShape">
              <a:avLst/>
            </a:prstTxWarp>
          </a:bodyPr>
          <a:lstStyle/>
          <a:p>
            <a:pPr algn="ctr"/>
            <a:endParaRPr lang="en-US" sz="2400" b="0"/>
          </a:p>
        </p:txBody>
      </p:sp>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28770" name="Rectangle 2"/>
          <p:cNvSpPr>
            <a:spLocks noChangeArrowheads="1"/>
          </p:cNvSpPr>
          <p:nvPr/>
        </p:nvSpPr>
        <p:spPr bwMode="auto">
          <a:xfrm>
            <a:off x="304800" y="1076325"/>
            <a:ext cx="8534400" cy="5476875"/>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endParaRPr lang="en-US" sz="2400" b="0"/>
          </a:p>
        </p:txBody>
      </p:sp>
      <p:sp>
        <p:nvSpPr>
          <p:cNvPr id="928771" name="Text Box 3"/>
          <p:cNvSpPr txBox="1">
            <a:spLocks noChangeArrowheads="1"/>
          </p:cNvSpPr>
          <p:nvPr/>
        </p:nvSpPr>
        <p:spPr bwMode="auto">
          <a:xfrm>
            <a:off x="373063" y="1193800"/>
            <a:ext cx="8440737" cy="5262980"/>
          </a:xfrm>
          <a:prstGeom prst="rect">
            <a:avLst/>
          </a:prstGeom>
          <a:noFill/>
          <a:ln w="9525">
            <a:noFill/>
            <a:miter lim="800000"/>
            <a:headEnd/>
            <a:tailEnd/>
          </a:ln>
          <a:effectLst/>
        </p:spPr>
        <p:txBody>
          <a:bodyPr>
            <a:prstTxWarp prst="textNoShape">
              <a:avLst/>
            </a:prstTxWarp>
            <a:spAutoFit/>
          </a:bodyPr>
          <a:lstStyle/>
          <a:p>
            <a:r>
              <a:rPr lang="en-US" sz="1600" dirty="0" smtClean="0">
                <a:solidFill>
                  <a:srgbClr val="0000FF"/>
                </a:solidFill>
                <a:latin typeface="Courier New" charset="0"/>
              </a:rPr>
              <a:t>/*</a:t>
            </a:r>
          </a:p>
          <a:p>
            <a:r>
              <a:rPr lang="en-US" sz="1600" dirty="0" smtClean="0">
                <a:solidFill>
                  <a:srgbClr val="0000FF"/>
                </a:solidFill>
                <a:latin typeface="Courier New" charset="0"/>
              </a:rPr>
              <a:t> * File: </a:t>
            </a:r>
            <a:r>
              <a:rPr lang="en-US" sz="1600" dirty="0" err="1" smtClean="0">
                <a:solidFill>
                  <a:srgbClr val="0000FF"/>
                </a:solidFill>
                <a:latin typeface="Courier New" charset="0"/>
              </a:rPr>
              <a:t>charstack.cpp</a:t>
            </a:r>
            <a:endParaRPr lang="en-US" sz="1600" dirty="0" smtClean="0">
              <a:solidFill>
                <a:srgbClr val="0000FF"/>
              </a:solidFill>
              <a:latin typeface="Courier New" charset="0"/>
            </a:endParaRPr>
          </a:p>
          <a:p>
            <a:r>
              <a:rPr lang="en-US" sz="1600" dirty="0" smtClean="0">
                <a:solidFill>
                  <a:srgbClr val="0000FF"/>
                </a:solidFill>
                <a:latin typeface="Courier New" charset="0"/>
              </a:rPr>
              <a:t> * -------------------</a:t>
            </a:r>
          </a:p>
          <a:p>
            <a:r>
              <a:rPr lang="en-US" sz="1600" dirty="0" smtClean="0">
                <a:solidFill>
                  <a:srgbClr val="0000FF"/>
                </a:solidFill>
                <a:latin typeface="Courier New" charset="0"/>
              </a:rPr>
              <a:t> * This file implements the </a:t>
            </a:r>
            <a:r>
              <a:rPr lang="en-US" sz="1600" dirty="0" err="1" smtClean="0">
                <a:solidFill>
                  <a:srgbClr val="0000FF"/>
                </a:solidFill>
                <a:latin typeface="Courier New" charset="0"/>
              </a:rPr>
              <a:t>CharStack</a:t>
            </a:r>
            <a:r>
              <a:rPr lang="en-US" sz="1600" dirty="0" smtClean="0">
                <a:solidFill>
                  <a:srgbClr val="0000FF"/>
                </a:solidFill>
                <a:latin typeface="Courier New" charset="0"/>
              </a:rPr>
              <a:t> class.</a:t>
            </a:r>
          </a:p>
          <a:p>
            <a:r>
              <a:rPr lang="en-US" sz="1600" dirty="0" smtClean="0">
                <a:solidFill>
                  <a:srgbClr val="0000FF"/>
                </a:solidFill>
                <a:latin typeface="Courier New" charset="0"/>
              </a:rPr>
              <a:t> */</a:t>
            </a:r>
          </a:p>
          <a:p>
            <a:endParaRPr lang="en-US" sz="1600" dirty="0" smtClean="0">
              <a:solidFill>
                <a:srgbClr val="000000"/>
              </a:solidFill>
              <a:latin typeface="Courier New" charset="0"/>
            </a:endParaRPr>
          </a:p>
          <a:p>
            <a:r>
              <a:rPr lang="en-US" sz="1600" dirty="0" smtClean="0">
                <a:solidFill>
                  <a:srgbClr val="000000"/>
                </a:solidFill>
                <a:latin typeface="Courier New" charset="0"/>
              </a:rPr>
              <a:t>#include "</a:t>
            </a:r>
            <a:r>
              <a:rPr lang="en-US" sz="1600" dirty="0" err="1" smtClean="0">
                <a:solidFill>
                  <a:srgbClr val="000000"/>
                </a:solidFill>
                <a:latin typeface="Courier New" charset="0"/>
              </a:rPr>
              <a:t>charstack.h</a:t>
            </a:r>
            <a:r>
              <a:rPr lang="en-US" sz="1600" dirty="0" smtClean="0">
                <a:solidFill>
                  <a:srgbClr val="000000"/>
                </a:solidFill>
                <a:latin typeface="Courier New" charset="0"/>
              </a:rPr>
              <a:t>"</a:t>
            </a:r>
          </a:p>
          <a:p>
            <a:r>
              <a:rPr lang="en-US" sz="1600" dirty="0" smtClean="0">
                <a:solidFill>
                  <a:srgbClr val="000000"/>
                </a:solidFill>
                <a:latin typeface="Courier New" charset="0"/>
              </a:rPr>
              <a:t>#include "</a:t>
            </a:r>
            <a:r>
              <a:rPr lang="en-US" sz="1600" dirty="0" err="1" smtClean="0">
                <a:solidFill>
                  <a:srgbClr val="000000"/>
                </a:solidFill>
                <a:latin typeface="Courier New" charset="0"/>
              </a:rPr>
              <a:t>error.h</a:t>
            </a:r>
            <a:r>
              <a:rPr lang="en-US" sz="1600" dirty="0" smtClean="0">
                <a:solidFill>
                  <a:srgbClr val="000000"/>
                </a:solidFill>
                <a:latin typeface="Courier New" charset="0"/>
              </a:rPr>
              <a:t>"</a:t>
            </a:r>
          </a:p>
          <a:p>
            <a:r>
              <a:rPr lang="en-US" sz="1600" dirty="0" smtClean="0">
                <a:solidFill>
                  <a:srgbClr val="000000"/>
                </a:solidFill>
                <a:latin typeface="Courier New" charset="0"/>
              </a:rPr>
              <a:t>using namespace std;</a:t>
            </a:r>
          </a:p>
          <a:p>
            <a:endParaRPr lang="en-US" sz="1600" dirty="0" smtClean="0">
              <a:solidFill>
                <a:srgbClr val="000000"/>
              </a:solidFill>
              <a:latin typeface="Courier New" charset="0"/>
            </a:endParaRPr>
          </a:p>
          <a:p>
            <a:r>
              <a:rPr lang="en-US" sz="1600" dirty="0" smtClean="0">
                <a:solidFill>
                  <a:srgbClr val="0000FF"/>
                </a:solidFill>
                <a:latin typeface="Courier New" charset="0"/>
              </a:rPr>
              <a:t>/* Constructor and destructor */</a:t>
            </a:r>
          </a:p>
          <a:p>
            <a:endParaRPr lang="en-US" sz="1600" dirty="0" smtClean="0">
              <a:latin typeface="Courier New" charset="0"/>
            </a:endParaRPr>
          </a:p>
          <a:p>
            <a:r>
              <a:rPr lang="en-US" sz="1600" dirty="0" err="1" smtClean="0">
                <a:latin typeface="Courier New" charset="0"/>
              </a:rPr>
              <a:t>CharStack::CharStack</a:t>
            </a:r>
            <a:r>
              <a:rPr lang="en-US" sz="1600" dirty="0" smtClean="0">
                <a:latin typeface="Courier New" charset="0"/>
              </a:rPr>
              <a:t>() {</a:t>
            </a:r>
          </a:p>
          <a:p>
            <a:r>
              <a:rPr lang="en-US" sz="1600" dirty="0" smtClean="0">
                <a:latin typeface="Courier New" charset="0"/>
              </a:rPr>
              <a:t>   capacity = INITIAL_CAPACITY;</a:t>
            </a:r>
          </a:p>
          <a:p>
            <a:r>
              <a:rPr lang="en-US" sz="1600" dirty="0" smtClean="0">
                <a:latin typeface="Courier New" charset="0"/>
              </a:rPr>
              <a:t>   array = new </a:t>
            </a:r>
            <a:r>
              <a:rPr lang="en-US" sz="1600" dirty="0" err="1" smtClean="0">
                <a:latin typeface="Courier New" charset="0"/>
              </a:rPr>
              <a:t>char[capacity</a:t>
            </a:r>
            <a:r>
              <a:rPr lang="en-US" sz="1600" dirty="0" smtClean="0">
                <a:latin typeface="Courier New" charset="0"/>
              </a:rPr>
              <a:t>];</a:t>
            </a:r>
          </a:p>
          <a:p>
            <a:r>
              <a:rPr lang="en-US" sz="1600" dirty="0" smtClean="0">
                <a:latin typeface="Courier New" charset="0"/>
              </a:rPr>
              <a:t>   count = 0;</a:t>
            </a:r>
          </a:p>
          <a:p>
            <a:r>
              <a:rPr lang="en-US" sz="1600" dirty="0" smtClean="0">
                <a:latin typeface="Courier New" charset="0"/>
              </a:rPr>
              <a:t>}</a:t>
            </a:r>
          </a:p>
          <a:p>
            <a:endParaRPr lang="en-US" sz="1600" dirty="0" smtClean="0">
              <a:latin typeface="Courier New" charset="0"/>
            </a:endParaRPr>
          </a:p>
          <a:p>
            <a:r>
              <a:rPr lang="en-US" sz="1600" dirty="0" err="1" smtClean="0">
                <a:latin typeface="Courier New" charset="0"/>
              </a:rPr>
              <a:t>CharStack::~CharStack</a:t>
            </a:r>
            <a:r>
              <a:rPr lang="en-US" sz="1600" dirty="0" smtClean="0">
                <a:latin typeface="Courier New" charset="0"/>
              </a:rPr>
              <a:t>() {</a:t>
            </a:r>
          </a:p>
          <a:p>
            <a:r>
              <a:rPr lang="en-US" sz="1600" dirty="0" smtClean="0">
                <a:latin typeface="Courier New" charset="0"/>
              </a:rPr>
              <a:t>   delete[] array;</a:t>
            </a:r>
          </a:p>
          <a:p>
            <a:r>
              <a:rPr lang="en-US" sz="1600" dirty="0" smtClean="0">
                <a:latin typeface="Courier New" charset="0"/>
              </a:rPr>
              <a:t>}</a:t>
            </a:r>
          </a:p>
        </p:txBody>
      </p:sp>
      <p:grpSp>
        <p:nvGrpSpPr>
          <p:cNvPr id="2" name="Group 4"/>
          <p:cNvGrpSpPr>
            <a:grpSpLocks/>
          </p:cNvGrpSpPr>
          <p:nvPr/>
        </p:nvGrpSpPr>
        <p:grpSpPr bwMode="auto">
          <a:xfrm>
            <a:off x="355600" y="1143000"/>
            <a:ext cx="8494713" cy="5257801"/>
            <a:chOff x="240" y="720"/>
            <a:chExt cx="5280" cy="3312"/>
          </a:xfrm>
        </p:grpSpPr>
        <p:sp>
          <p:nvSpPr>
            <p:cNvPr id="928773" name="Rectangle 5"/>
            <p:cNvSpPr>
              <a:spLocks noChangeArrowheads="1"/>
            </p:cNvSpPr>
            <p:nvPr/>
          </p:nvSpPr>
          <p:spPr bwMode="auto">
            <a:xfrm>
              <a:off x="240" y="720"/>
              <a:ext cx="5280" cy="3312"/>
            </a:xfrm>
            <a:prstGeom prst="rect">
              <a:avLst/>
            </a:prstGeom>
            <a:solidFill>
              <a:schemeClr val="bg1"/>
            </a:solidFill>
            <a:ln w="9525">
              <a:noFill/>
              <a:miter lim="800000"/>
              <a:headEnd/>
              <a:tailEnd/>
            </a:ln>
            <a:effectLst/>
          </p:spPr>
          <p:txBody>
            <a:bodyPr wrap="none" anchor="ctr">
              <a:prstTxWarp prst="textNoShape">
                <a:avLst/>
              </a:prstTxWarp>
            </a:bodyPr>
            <a:lstStyle/>
            <a:p>
              <a:endParaRPr lang="en-US"/>
            </a:p>
          </p:txBody>
        </p:sp>
        <p:sp>
          <p:nvSpPr>
            <p:cNvPr id="928774" name="Text Box 6"/>
            <p:cNvSpPr txBox="1">
              <a:spLocks noChangeArrowheads="1"/>
            </p:cNvSpPr>
            <p:nvPr/>
          </p:nvSpPr>
          <p:spPr bwMode="auto">
            <a:xfrm>
              <a:off x="251" y="752"/>
              <a:ext cx="5261" cy="3121"/>
            </a:xfrm>
            <a:prstGeom prst="rect">
              <a:avLst/>
            </a:prstGeom>
            <a:noFill/>
            <a:ln w="9525">
              <a:noFill/>
              <a:miter lim="800000"/>
              <a:headEnd/>
              <a:tailEnd/>
            </a:ln>
            <a:effectLst/>
          </p:spPr>
          <p:txBody>
            <a:bodyPr>
              <a:prstTxWarp prst="textNoShape">
                <a:avLst/>
              </a:prstTxWarp>
              <a:spAutoFit/>
            </a:bodyPr>
            <a:lstStyle/>
            <a:p>
              <a:r>
                <a:rPr lang="en-US" sz="1600" dirty="0" err="1" smtClean="0">
                  <a:latin typeface="Courier New" charset="0"/>
                </a:rPr>
                <a:t>int</a:t>
              </a:r>
              <a:r>
                <a:rPr lang="en-US" sz="1600" dirty="0" smtClean="0">
                  <a:latin typeface="Courier New" charset="0"/>
                </a:rPr>
                <a:t> </a:t>
              </a:r>
              <a:r>
                <a:rPr lang="en-US" sz="1600" dirty="0" err="1" smtClean="0">
                  <a:latin typeface="Courier New" charset="0"/>
                </a:rPr>
                <a:t>CharStack::size</a:t>
              </a:r>
              <a:r>
                <a:rPr lang="en-US" sz="1600" dirty="0" smtClean="0">
                  <a:latin typeface="Courier New" charset="0"/>
                </a:rPr>
                <a:t>() {</a:t>
              </a:r>
            </a:p>
            <a:p>
              <a:r>
                <a:rPr lang="en-US" sz="1600" dirty="0" smtClean="0">
                  <a:latin typeface="Courier New" charset="0"/>
                </a:rPr>
                <a:t>   return count;</a:t>
              </a:r>
            </a:p>
            <a:p>
              <a:r>
                <a:rPr lang="en-US" sz="1600" dirty="0" smtClean="0">
                  <a:latin typeface="Courier New" charset="0"/>
                </a:rPr>
                <a:t>}</a:t>
              </a:r>
            </a:p>
            <a:p>
              <a:endParaRPr lang="en-US" sz="1100" dirty="0" smtClean="0">
                <a:latin typeface="Courier New" charset="0"/>
              </a:endParaRPr>
            </a:p>
            <a:p>
              <a:r>
                <a:rPr lang="en-US" sz="1600" dirty="0" err="1" smtClean="0">
                  <a:latin typeface="Courier New" charset="0"/>
                </a:rPr>
                <a:t>bool</a:t>
              </a:r>
              <a:r>
                <a:rPr lang="en-US" sz="1600" dirty="0" smtClean="0">
                  <a:latin typeface="Courier New" charset="0"/>
                </a:rPr>
                <a:t> </a:t>
              </a:r>
              <a:r>
                <a:rPr lang="en-US" sz="1600" dirty="0" err="1" smtClean="0">
                  <a:latin typeface="Courier New" charset="0"/>
                </a:rPr>
                <a:t>CharStack::isEmpty</a:t>
              </a:r>
              <a:r>
                <a:rPr lang="en-US" sz="1600" dirty="0" smtClean="0">
                  <a:latin typeface="Courier New" charset="0"/>
                </a:rPr>
                <a:t>() {</a:t>
              </a:r>
            </a:p>
            <a:p>
              <a:r>
                <a:rPr lang="en-US" sz="1600" dirty="0" smtClean="0">
                  <a:latin typeface="Courier New" charset="0"/>
                </a:rPr>
                <a:t>   return count == 0;</a:t>
              </a:r>
            </a:p>
            <a:p>
              <a:r>
                <a:rPr lang="en-US" sz="1600" dirty="0" smtClean="0">
                  <a:latin typeface="Courier New" charset="0"/>
                </a:rPr>
                <a:t>}</a:t>
              </a:r>
            </a:p>
            <a:p>
              <a:endParaRPr lang="en-US" sz="1100" dirty="0" smtClean="0">
                <a:latin typeface="Courier New" charset="0"/>
              </a:endParaRPr>
            </a:p>
            <a:p>
              <a:r>
                <a:rPr lang="en-US" sz="1600" dirty="0" smtClean="0">
                  <a:latin typeface="Courier New" charset="0"/>
                </a:rPr>
                <a:t>void </a:t>
              </a:r>
              <a:r>
                <a:rPr lang="en-US" sz="1600" dirty="0" err="1" smtClean="0">
                  <a:latin typeface="Courier New" charset="0"/>
                </a:rPr>
                <a:t>CharStack::clear</a:t>
              </a:r>
              <a:r>
                <a:rPr lang="en-US" sz="1600" dirty="0" smtClean="0">
                  <a:latin typeface="Courier New" charset="0"/>
                </a:rPr>
                <a:t>() {</a:t>
              </a:r>
            </a:p>
            <a:p>
              <a:r>
                <a:rPr lang="en-US" sz="1600" dirty="0" smtClean="0">
                  <a:latin typeface="Courier New" charset="0"/>
                </a:rPr>
                <a:t>   count = 0;</a:t>
              </a:r>
            </a:p>
            <a:p>
              <a:r>
                <a:rPr lang="en-US" sz="1600" dirty="0" smtClean="0">
                  <a:latin typeface="Courier New" charset="0"/>
                </a:rPr>
                <a:t>}</a:t>
              </a:r>
            </a:p>
            <a:p>
              <a:endParaRPr lang="en-US" sz="1100" dirty="0" smtClean="0">
                <a:latin typeface="Courier New" charset="0"/>
              </a:endParaRPr>
            </a:p>
            <a:p>
              <a:r>
                <a:rPr lang="en-US" sz="1600" dirty="0" smtClean="0">
                  <a:latin typeface="Courier New" charset="0"/>
                </a:rPr>
                <a:t>void </a:t>
              </a:r>
              <a:r>
                <a:rPr lang="en-US" sz="1600" dirty="0" err="1" smtClean="0">
                  <a:latin typeface="Courier New" charset="0"/>
                </a:rPr>
                <a:t>CharStack::push(char</a:t>
              </a:r>
              <a:r>
                <a:rPr lang="en-US" sz="1600" dirty="0" smtClean="0">
                  <a:latin typeface="Courier New" charset="0"/>
                </a:rPr>
                <a:t> </a:t>
              </a:r>
              <a:r>
                <a:rPr lang="en-US" sz="1600" dirty="0" err="1" smtClean="0">
                  <a:latin typeface="Courier New" charset="0"/>
                </a:rPr>
                <a:t>ch</a:t>
              </a:r>
              <a:r>
                <a:rPr lang="en-US" sz="1600" dirty="0" smtClean="0">
                  <a:latin typeface="Courier New" charset="0"/>
                </a:rPr>
                <a:t>) {</a:t>
              </a:r>
            </a:p>
            <a:p>
              <a:r>
                <a:rPr lang="en-US" sz="1600" dirty="0" smtClean="0">
                  <a:latin typeface="Courier New" charset="0"/>
                </a:rPr>
                <a:t>   if (count == capacity) </a:t>
              </a:r>
              <a:r>
                <a:rPr lang="en-US" sz="1600" dirty="0" err="1" smtClean="0">
                  <a:latin typeface="Courier New" charset="0"/>
                </a:rPr>
                <a:t>expandCapacity</a:t>
              </a:r>
              <a:r>
                <a:rPr lang="en-US" sz="1600" dirty="0" smtClean="0">
                  <a:latin typeface="Courier New" charset="0"/>
                </a:rPr>
                <a:t>();</a:t>
              </a:r>
            </a:p>
            <a:p>
              <a:r>
                <a:rPr lang="en-US" sz="1600" dirty="0" smtClean="0">
                  <a:latin typeface="Courier New" charset="0"/>
                </a:rPr>
                <a:t>   </a:t>
              </a:r>
              <a:r>
                <a:rPr lang="en-US" sz="1600" dirty="0" err="1" smtClean="0">
                  <a:latin typeface="Courier New" charset="0"/>
                </a:rPr>
                <a:t>array[count</a:t>
              </a:r>
              <a:r>
                <a:rPr lang="en-US" sz="1600" dirty="0" smtClean="0">
                  <a:latin typeface="Courier New" charset="0"/>
                </a:rPr>
                <a:t>++] = </a:t>
              </a:r>
              <a:r>
                <a:rPr lang="en-US" sz="1600" dirty="0" err="1" smtClean="0">
                  <a:latin typeface="Courier New" charset="0"/>
                </a:rPr>
                <a:t>ch</a:t>
              </a:r>
              <a:r>
                <a:rPr lang="en-US" sz="1600" dirty="0" smtClean="0">
                  <a:latin typeface="Courier New" charset="0"/>
                </a:rPr>
                <a:t>;</a:t>
              </a:r>
            </a:p>
            <a:p>
              <a:r>
                <a:rPr lang="en-US" sz="1600" dirty="0" smtClean="0">
                  <a:latin typeface="Courier New" charset="0"/>
                </a:rPr>
                <a:t>}</a:t>
              </a:r>
            </a:p>
            <a:p>
              <a:endParaRPr lang="en-US" sz="1100" dirty="0" smtClean="0">
                <a:latin typeface="Courier New" charset="0"/>
              </a:endParaRPr>
            </a:p>
            <a:p>
              <a:r>
                <a:rPr lang="en-US" sz="1600" dirty="0" smtClean="0">
                  <a:latin typeface="Courier New" charset="0"/>
                </a:rPr>
                <a:t>char </a:t>
              </a:r>
              <a:r>
                <a:rPr lang="en-US" sz="1600" dirty="0" err="1" smtClean="0">
                  <a:latin typeface="Courier New" charset="0"/>
                </a:rPr>
                <a:t>CharStack::pop</a:t>
              </a:r>
              <a:r>
                <a:rPr lang="en-US" sz="1600" dirty="0" smtClean="0">
                  <a:latin typeface="Courier New" charset="0"/>
                </a:rPr>
                <a:t>() {</a:t>
              </a:r>
            </a:p>
            <a:p>
              <a:r>
                <a:rPr lang="en-US" sz="1600" dirty="0" smtClean="0">
                  <a:latin typeface="Courier New" charset="0"/>
                </a:rPr>
                <a:t>   if (</a:t>
              </a:r>
              <a:r>
                <a:rPr lang="en-US" sz="1600" dirty="0" err="1" smtClean="0">
                  <a:latin typeface="Courier New" charset="0"/>
                </a:rPr>
                <a:t>isEmpty</a:t>
              </a:r>
              <a:r>
                <a:rPr lang="en-US" sz="1600" dirty="0" smtClean="0">
                  <a:latin typeface="Courier New" charset="0"/>
                </a:rPr>
                <a:t>()) </a:t>
              </a:r>
              <a:r>
                <a:rPr lang="en-US" sz="1600" dirty="0" err="1" smtClean="0">
                  <a:latin typeface="Courier New" charset="0"/>
                </a:rPr>
                <a:t>error("pop</a:t>
              </a:r>
              <a:r>
                <a:rPr lang="en-US" sz="1600" dirty="0" smtClean="0">
                  <a:latin typeface="Courier New" charset="0"/>
                </a:rPr>
                <a:t>: Stack is empty");</a:t>
              </a:r>
            </a:p>
            <a:p>
              <a:r>
                <a:rPr lang="en-US" sz="1600" dirty="0" smtClean="0">
                  <a:latin typeface="Courier New" charset="0"/>
                </a:rPr>
                <a:t>   return array[--count];</a:t>
              </a:r>
            </a:p>
            <a:p>
              <a:r>
                <a:rPr lang="en-US" sz="1600" dirty="0" smtClean="0">
                  <a:latin typeface="Courier New" charset="0"/>
                </a:rPr>
                <a:t>}</a:t>
              </a:r>
            </a:p>
          </p:txBody>
        </p:sp>
      </p:grpSp>
      <p:sp>
        <p:nvSpPr>
          <p:cNvPr id="928775" name="Rectangle 7"/>
          <p:cNvSpPr>
            <a:spLocks noChangeArrowheads="1"/>
          </p:cNvSpPr>
          <p:nvPr/>
        </p:nvSpPr>
        <p:spPr bwMode="auto">
          <a:xfrm>
            <a:off x="0" y="0"/>
            <a:ext cx="9131300" cy="1089025"/>
          </a:xfrm>
          <a:prstGeom prst="rect">
            <a:avLst/>
          </a:prstGeom>
          <a:solidFill>
            <a:srgbClr val="CCFFFF"/>
          </a:solidFill>
          <a:ln w="9525">
            <a:noFill/>
            <a:miter lim="800000"/>
            <a:headEnd/>
            <a:tailEnd/>
          </a:ln>
          <a:effectLst/>
        </p:spPr>
        <p:txBody>
          <a:bodyPr wrap="none" anchor="ctr">
            <a:prstTxWarp prst="textNoShape">
              <a:avLst/>
            </a:prstTxWarp>
          </a:bodyPr>
          <a:lstStyle/>
          <a:p>
            <a:endParaRPr lang="en-US"/>
          </a:p>
        </p:txBody>
      </p:sp>
      <p:sp>
        <p:nvSpPr>
          <p:cNvPr id="928776" name="Rectangle 8"/>
          <p:cNvSpPr>
            <a:spLocks noChangeArrowheads="1"/>
          </p:cNvSpPr>
          <p:nvPr/>
        </p:nvSpPr>
        <p:spPr bwMode="auto">
          <a:xfrm>
            <a:off x="0" y="6567488"/>
            <a:ext cx="9131300" cy="290512"/>
          </a:xfrm>
          <a:prstGeom prst="rect">
            <a:avLst/>
          </a:prstGeom>
          <a:solidFill>
            <a:srgbClr val="CCFFFF"/>
          </a:solidFill>
          <a:ln w="9525">
            <a:noFill/>
            <a:miter lim="800000"/>
            <a:headEnd/>
            <a:tailEnd/>
          </a:ln>
          <a:effectLst/>
        </p:spPr>
        <p:txBody>
          <a:bodyPr wrap="none" anchor="ctr">
            <a:prstTxWarp prst="textNoShape">
              <a:avLst/>
            </a:prstTxWarp>
          </a:bodyPr>
          <a:lstStyle/>
          <a:p>
            <a:endParaRPr lang="en-US"/>
          </a:p>
        </p:txBody>
      </p:sp>
      <p:sp>
        <p:nvSpPr>
          <p:cNvPr id="928777" name="Rectangle 9"/>
          <p:cNvSpPr>
            <a:spLocks noGrp="1" noChangeArrowheads="1"/>
          </p:cNvSpPr>
          <p:nvPr>
            <p:ph type="title"/>
          </p:nvPr>
        </p:nvSpPr>
        <p:spPr>
          <a:xfrm>
            <a:off x="0" y="76200"/>
            <a:ext cx="9144000" cy="1143000"/>
          </a:xfrm>
          <a:noFill/>
          <a:ln/>
        </p:spPr>
        <p:txBody>
          <a:bodyPr/>
          <a:lstStyle/>
          <a:p>
            <a:r>
              <a:rPr lang="en-US" sz="4000" dirty="0">
                <a:solidFill>
                  <a:srgbClr val="FF0000"/>
                </a:solidFill>
              </a:rPr>
              <a:t>The</a:t>
            </a:r>
            <a:r>
              <a:rPr lang="en-US" sz="4000" dirty="0" smtClean="0">
                <a:solidFill>
                  <a:srgbClr val="FF0000"/>
                </a:solidFill>
              </a:rPr>
              <a:t> </a:t>
            </a:r>
            <a:r>
              <a:rPr lang="en-US" sz="3600" b="1" dirty="0" err="1" smtClean="0">
                <a:solidFill>
                  <a:srgbClr val="FF0000"/>
                </a:solidFill>
                <a:latin typeface="Courier New" charset="0"/>
              </a:rPr>
              <a:t>charstack.cpp</a:t>
            </a:r>
            <a:r>
              <a:rPr lang="en-US" sz="4000" dirty="0" smtClean="0">
                <a:solidFill>
                  <a:srgbClr val="FF0000"/>
                </a:solidFill>
              </a:rPr>
              <a:t> Implementation</a:t>
            </a:r>
            <a:endParaRPr lang="en-US" sz="4000" dirty="0">
              <a:solidFill>
                <a:srgbClr val="FF0000"/>
              </a:solidFill>
            </a:endParaRPr>
          </a:p>
        </p:txBody>
      </p:sp>
      <p:sp>
        <p:nvSpPr>
          <p:cNvPr id="928778" name="Rectangle 10"/>
          <p:cNvSpPr>
            <a:spLocks noChangeArrowheads="1"/>
          </p:cNvSpPr>
          <p:nvPr/>
        </p:nvSpPr>
        <p:spPr bwMode="auto">
          <a:xfrm>
            <a:off x="304800" y="1076325"/>
            <a:ext cx="8534400" cy="5476875"/>
          </a:xfrm>
          <a:prstGeom prst="rect">
            <a:avLst/>
          </a:prstGeom>
          <a:noFill/>
          <a:ln w="9525">
            <a:solidFill>
              <a:schemeClr val="tx1"/>
            </a:solidFill>
            <a:miter lim="800000"/>
            <a:headEnd/>
            <a:tailEnd/>
          </a:ln>
          <a:effectLst/>
        </p:spPr>
        <p:txBody>
          <a:bodyPr wrap="none" anchor="ctr">
            <a:prstTxWarp prst="textNoShape">
              <a:avLst/>
            </a:prstTxWarp>
          </a:bodyPr>
          <a:lstStyle/>
          <a:p>
            <a:pPr algn="ctr"/>
            <a:endParaRPr lang="en-US" sz="2400" b="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xit" presetSubtype="1" fill="hold" grpId="0" nodeType="afterEffect">
                                  <p:stCondLst>
                                    <p:cond delay="0"/>
                                  </p:stCondLst>
                                  <p:childTnLst>
                                    <p:anim calcmode="lin" valueType="num">
                                      <p:cBhvr additive="base">
                                        <p:cTn id="6" dur="1000"/>
                                        <p:tgtEl>
                                          <p:spTgt spid="928771"/>
                                        </p:tgtEl>
                                        <p:attrNameLst>
                                          <p:attrName>ppt_x</p:attrName>
                                        </p:attrNameLst>
                                      </p:cBhvr>
                                      <p:tavLst>
                                        <p:tav tm="0">
                                          <p:val>
                                            <p:strVal val="ppt_x"/>
                                          </p:val>
                                        </p:tav>
                                        <p:tav tm="100000">
                                          <p:val>
                                            <p:strVal val="ppt_x"/>
                                          </p:val>
                                        </p:tav>
                                      </p:tavLst>
                                    </p:anim>
                                    <p:anim calcmode="lin" valueType="num">
                                      <p:cBhvr additive="base">
                                        <p:cTn id="7" dur="1000"/>
                                        <p:tgtEl>
                                          <p:spTgt spid="928771"/>
                                        </p:tgtEl>
                                        <p:attrNameLst>
                                          <p:attrName>ppt_y</p:attrName>
                                        </p:attrNameLst>
                                      </p:cBhvr>
                                      <p:tavLst>
                                        <p:tav tm="0">
                                          <p:val>
                                            <p:strVal val="ppt_y"/>
                                          </p:val>
                                        </p:tav>
                                        <p:tav tm="100000">
                                          <p:val>
                                            <p:strVal val="0-ppt_h/2"/>
                                          </p:val>
                                        </p:tav>
                                      </p:tavLst>
                                    </p:anim>
                                    <p:set>
                                      <p:cBhvr>
                                        <p:cTn id="8" dur="1" fill="hold">
                                          <p:stCondLst>
                                            <p:cond delay="999"/>
                                          </p:stCondLst>
                                        </p:cTn>
                                        <p:tgtEl>
                                          <p:spTgt spid="928771"/>
                                        </p:tgtEl>
                                        <p:attrNameLst>
                                          <p:attrName>style.visibility</p:attrName>
                                        </p:attrNameLst>
                                      </p:cBhvr>
                                      <p:to>
                                        <p:strVal val="hidden"/>
                                      </p:to>
                                    </p:set>
                                  </p:childTnLst>
                                </p:cTn>
                              </p:par>
                              <p:par>
                                <p:cTn id="9" presetID="2" presetClass="entr" presetSubtype="4"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1000" fill="hold"/>
                                        <p:tgtEl>
                                          <p:spTgt spid="2"/>
                                        </p:tgtEl>
                                        <p:attrNameLst>
                                          <p:attrName>ppt_x</p:attrName>
                                        </p:attrNameLst>
                                      </p:cBhvr>
                                      <p:tavLst>
                                        <p:tav tm="0">
                                          <p:val>
                                            <p:strVal val="#ppt_x"/>
                                          </p:val>
                                        </p:tav>
                                        <p:tav tm="100000">
                                          <p:val>
                                            <p:strVal val="#ppt_x"/>
                                          </p:val>
                                        </p:tav>
                                      </p:tavLst>
                                    </p:anim>
                                    <p:anim calcmode="lin" valueType="num">
                                      <p:cBhvr additive="base">
                                        <p:cTn id="12" dur="10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8771" grpId="0"/>
    </p:bldLst>
  </p:timing>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28770" name="Rectangle 2"/>
          <p:cNvSpPr>
            <a:spLocks noChangeArrowheads="1"/>
          </p:cNvSpPr>
          <p:nvPr/>
        </p:nvSpPr>
        <p:spPr bwMode="auto">
          <a:xfrm>
            <a:off x="304800" y="1076325"/>
            <a:ext cx="8534400" cy="5476875"/>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endParaRPr lang="en-US" sz="2400" b="0"/>
          </a:p>
        </p:txBody>
      </p:sp>
      <p:sp>
        <p:nvSpPr>
          <p:cNvPr id="928771" name="Text Box 3"/>
          <p:cNvSpPr txBox="1">
            <a:spLocks noChangeArrowheads="1"/>
          </p:cNvSpPr>
          <p:nvPr/>
        </p:nvSpPr>
        <p:spPr bwMode="auto">
          <a:xfrm>
            <a:off x="373063" y="1193800"/>
            <a:ext cx="8440737" cy="4955203"/>
          </a:xfrm>
          <a:prstGeom prst="rect">
            <a:avLst/>
          </a:prstGeom>
          <a:noFill/>
          <a:ln w="9525">
            <a:noFill/>
            <a:miter lim="800000"/>
            <a:headEnd/>
            <a:tailEnd/>
          </a:ln>
          <a:effectLst/>
        </p:spPr>
        <p:txBody>
          <a:bodyPr>
            <a:prstTxWarp prst="textNoShape">
              <a:avLst/>
            </a:prstTxWarp>
            <a:spAutoFit/>
          </a:bodyPr>
          <a:lstStyle/>
          <a:p>
            <a:r>
              <a:rPr lang="en-US" sz="1600" dirty="0" err="1" smtClean="0">
                <a:latin typeface="Courier New" charset="0"/>
              </a:rPr>
              <a:t>int</a:t>
            </a:r>
            <a:r>
              <a:rPr lang="en-US" sz="1600" dirty="0" smtClean="0">
                <a:latin typeface="Courier New" charset="0"/>
              </a:rPr>
              <a:t> </a:t>
            </a:r>
            <a:r>
              <a:rPr lang="en-US" sz="1600" dirty="0" err="1" smtClean="0">
                <a:latin typeface="Courier New" charset="0"/>
              </a:rPr>
              <a:t>CharStack::size</a:t>
            </a:r>
            <a:r>
              <a:rPr lang="en-US" sz="1600" dirty="0" smtClean="0">
                <a:latin typeface="Courier New" charset="0"/>
              </a:rPr>
              <a:t>() {</a:t>
            </a:r>
          </a:p>
          <a:p>
            <a:r>
              <a:rPr lang="en-US" sz="1600" dirty="0" smtClean="0">
                <a:latin typeface="Courier New" charset="0"/>
              </a:rPr>
              <a:t>   return count;</a:t>
            </a:r>
          </a:p>
          <a:p>
            <a:r>
              <a:rPr lang="en-US" sz="1600" dirty="0" smtClean="0">
                <a:latin typeface="Courier New" charset="0"/>
              </a:rPr>
              <a:t>}</a:t>
            </a:r>
          </a:p>
          <a:p>
            <a:endParaRPr lang="en-US" sz="1100" dirty="0" smtClean="0">
              <a:latin typeface="Courier New" charset="0"/>
            </a:endParaRPr>
          </a:p>
          <a:p>
            <a:r>
              <a:rPr lang="en-US" sz="1600" dirty="0" err="1" smtClean="0">
                <a:latin typeface="Courier New" charset="0"/>
              </a:rPr>
              <a:t>bool</a:t>
            </a:r>
            <a:r>
              <a:rPr lang="en-US" sz="1600" dirty="0" smtClean="0">
                <a:latin typeface="Courier New" charset="0"/>
              </a:rPr>
              <a:t> </a:t>
            </a:r>
            <a:r>
              <a:rPr lang="en-US" sz="1600" dirty="0" err="1" smtClean="0">
                <a:latin typeface="Courier New" charset="0"/>
              </a:rPr>
              <a:t>CharStack::isEmpty</a:t>
            </a:r>
            <a:r>
              <a:rPr lang="en-US" sz="1600" dirty="0" smtClean="0">
                <a:latin typeface="Courier New" charset="0"/>
              </a:rPr>
              <a:t>() {</a:t>
            </a:r>
          </a:p>
          <a:p>
            <a:r>
              <a:rPr lang="en-US" sz="1600" dirty="0" smtClean="0">
                <a:latin typeface="Courier New" charset="0"/>
              </a:rPr>
              <a:t>   return count == 0;</a:t>
            </a:r>
          </a:p>
          <a:p>
            <a:r>
              <a:rPr lang="en-US" sz="1600" dirty="0" smtClean="0">
                <a:latin typeface="Courier New" charset="0"/>
              </a:rPr>
              <a:t>}</a:t>
            </a:r>
          </a:p>
          <a:p>
            <a:endParaRPr lang="en-US" sz="1100" dirty="0" smtClean="0">
              <a:latin typeface="Courier New" charset="0"/>
            </a:endParaRPr>
          </a:p>
          <a:p>
            <a:r>
              <a:rPr lang="en-US" sz="1600" dirty="0" smtClean="0">
                <a:latin typeface="Courier New" charset="0"/>
              </a:rPr>
              <a:t>void </a:t>
            </a:r>
            <a:r>
              <a:rPr lang="en-US" sz="1600" dirty="0" err="1" smtClean="0">
                <a:latin typeface="Courier New" charset="0"/>
              </a:rPr>
              <a:t>CharStack::clear</a:t>
            </a:r>
            <a:r>
              <a:rPr lang="en-US" sz="1600" dirty="0" smtClean="0">
                <a:latin typeface="Courier New" charset="0"/>
              </a:rPr>
              <a:t>() {</a:t>
            </a:r>
          </a:p>
          <a:p>
            <a:r>
              <a:rPr lang="en-US" sz="1600" dirty="0" smtClean="0">
                <a:latin typeface="Courier New" charset="0"/>
              </a:rPr>
              <a:t>   count = 0;</a:t>
            </a:r>
          </a:p>
          <a:p>
            <a:r>
              <a:rPr lang="en-US" sz="1600" dirty="0" smtClean="0">
                <a:latin typeface="Courier New" charset="0"/>
              </a:rPr>
              <a:t>}</a:t>
            </a:r>
          </a:p>
          <a:p>
            <a:endParaRPr lang="en-US" sz="1100" dirty="0" smtClean="0">
              <a:latin typeface="Courier New" charset="0"/>
            </a:endParaRPr>
          </a:p>
          <a:p>
            <a:r>
              <a:rPr lang="en-US" sz="1600" dirty="0" smtClean="0">
                <a:latin typeface="Courier New" charset="0"/>
              </a:rPr>
              <a:t>void </a:t>
            </a:r>
            <a:r>
              <a:rPr lang="en-US" sz="1600" dirty="0" err="1" smtClean="0">
                <a:latin typeface="Courier New" charset="0"/>
              </a:rPr>
              <a:t>CharStack::push(char</a:t>
            </a:r>
            <a:r>
              <a:rPr lang="en-US" sz="1600" dirty="0" smtClean="0">
                <a:latin typeface="Courier New" charset="0"/>
              </a:rPr>
              <a:t> </a:t>
            </a:r>
            <a:r>
              <a:rPr lang="en-US" sz="1600" dirty="0" err="1" smtClean="0">
                <a:latin typeface="Courier New" charset="0"/>
              </a:rPr>
              <a:t>ch</a:t>
            </a:r>
            <a:r>
              <a:rPr lang="en-US" sz="1600" dirty="0" smtClean="0">
                <a:latin typeface="Courier New" charset="0"/>
              </a:rPr>
              <a:t>) {</a:t>
            </a:r>
          </a:p>
          <a:p>
            <a:r>
              <a:rPr lang="en-US" sz="1600" dirty="0" smtClean="0">
                <a:latin typeface="Courier New" charset="0"/>
              </a:rPr>
              <a:t>   if (count == capacity) </a:t>
            </a:r>
            <a:r>
              <a:rPr lang="en-US" sz="1600" dirty="0" err="1" smtClean="0">
                <a:latin typeface="Courier New" charset="0"/>
              </a:rPr>
              <a:t>expandCapacity</a:t>
            </a:r>
            <a:r>
              <a:rPr lang="en-US" sz="1600" dirty="0" smtClean="0">
                <a:latin typeface="Courier New" charset="0"/>
              </a:rPr>
              <a:t>();</a:t>
            </a:r>
          </a:p>
          <a:p>
            <a:r>
              <a:rPr lang="en-US" sz="1600" dirty="0" smtClean="0">
                <a:latin typeface="Courier New" charset="0"/>
              </a:rPr>
              <a:t>   </a:t>
            </a:r>
            <a:r>
              <a:rPr lang="en-US" sz="1600" dirty="0" err="1" smtClean="0">
                <a:latin typeface="Courier New" charset="0"/>
              </a:rPr>
              <a:t>array[count</a:t>
            </a:r>
            <a:r>
              <a:rPr lang="en-US" sz="1600" dirty="0" smtClean="0">
                <a:latin typeface="Courier New" charset="0"/>
              </a:rPr>
              <a:t>++] = </a:t>
            </a:r>
            <a:r>
              <a:rPr lang="en-US" sz="1600" dirty="0" err="1" smtClean="0">
                <a:latin typeface="Courier New" charset="0"/>
              </a:rPr>
              <a:t>ch</a:t>
            </a:r>
            <a:r>
              <a:rPr lang="en-US" sz="1600" dirty="0" smtClean="0">
                <a:latin typeface="Courier New" charset="0"/>
              </a:rPr>
              <a:t>;</a:t>
            </a:r>
          </a:p>
          <a:p>
            <a:r>
              <a:rPr lang="en-US" sz="1600" dirty="0" smtClean="0">
                <a:latin typeface="Courier New" charset="0"/>
              </a:rPr>
              <a:t>}</a:t>
            </a:r>
          </a:p>
          <a:p>
            <a:endParaRPr lang="en-US" sz="1100" dirty="0" smtClean="0">
              <a:latin typeface="Courier New" charset="0"/>
            </a:endParaRPr>
          </a:p>
          <a:p>
            <a:r>
              <a:rPr lang="en-US" sz="1600" dirty="0" smtClean="0">
                <a:latin typeface="Courier New" charset="0"/>
              </a:rPr>
              <a:t>char </a:t>
            </a:r>
            <a:r>
              <a:rPr lang="en-US" sz="1600" dirty="0" err="1" smtClean="0">
                <a:latin typeface="Courier New" charset="0"/>
              </a:rPr>
              <a:t>CharStack::pop</a:t>
            </a:r>
            <a:r>
              <a:rPr lang="en-US" sz="1600" dirty="0" smtClean="0">
                <a:latin typeface="Courier New" charset="0"/>
              </a:rPr>
              <a:t>() {</a:t>
            </a:r>
          </a:p>
          <a:p>
            <a:r>
              <a:rPr lang="en-US" sz="1600" dirty="0" smtClean="0">
                <a:latin typeface="Courier New" charset="0"/>
              </a:rPr>
              <a:t>   if (</a:t>
            </a:r>
            <a:r>
              <a:rPr lang="en-US" sz="1600" dirty="0" err="1" smtClean="0">
                <a:latin typeface="Courier New" charset="0"/>
              </a:rPr>
              <a:t>isEmpty</a:t>
            </a:r>
            <a:r>
              <a:rPr lang="en-US" sz="1600" dirty="0" smtClean="0">
                <a:latin typeface="Courier New" charset="0"/>
              </a:rPr>
              <a:t>()) </a:t>
            </a:r>
            <a:r>
              <a:rPr lang="en-US" sz="1600" dirty="0" err="1" smtClean="0">
                <a:latin typeface="Courier New" charset="0"/>
              </a:rPr>
              <a:t>error("pop</a:t>
            </a:r>
            <a:r>
              <a:rPr lang="en-US" sz="1600" dirty="0" smtClean="0">
                <a:latin typeface="Courier New" charset="0"/>
              </a:rPr>
              <a:t>: Stack is empty");</a:t>
            </a:r>
          </a:p>
          <a:p>
            <a:r>
              <a:rPr lang="en-US" sz="1600" dirty="0" smtClean="0">
                <a:latin typeface="Courier New" charset="0"/>
              </a:rPr>
              <a:t>   return array[--count];</a:t>
            </a:r>
          </a:p>
          <a:p>
            <a:r>
              <a:rPr lang="en-US" sz="1600" dirty="0" smtClean="0">
                <a:latin typeface="Courier New" charset="0"/>
              </a:rPr>
              <a:t>}</a:t>
            </a:r>
          </a:p>
        </p:txBody>
      </p:sp>
      <p:grpSp>
        <p:nvGrpSpPr>
          <p:cNvPr id="2" name="Group 4"/>
          <p:cNvGrpSpPr>
            <a:grpSpLocks/>
          </p:cNvGrpSpPr>
          <p:nvPr/>
        </p:nvGrpSpPr>
        <p:grpSpPr bwMode="auto">
          <a:xfrm>
            <a:off x="355600" y="1143000"/>
            <a:ext cx="8494713" cy="5257800"/>
            <a:chOff x="240" y="720"/>
            <a:chExt cx="5280" cy="3312"/>
          </a:xfrm>
        </p:grpSpPr>
        <p:sp>
          <p:nvSpPr>
            <p:cNvPr id="928773" name="Rectangle 5"/>
            <p:cNvSpPr>
              <a:spLocks noChangeArrowheads="1"/>
            </p:cNvSpPr>
            <p:nvPr/>
          </p:nvSpPr>
          <p:spPr bwMode="auto">
            <a:xfrm>
              <a:off x="240" y="720"/>
              <a:ext cx="5280" cy="3312"/>
            </a:xfrm>
            <a:prstGeom prst="rect">
              <a:avLst/>
            </a:prstGeom>
            <a:solidFill>
              <a:schemeClr val="bg1"/>
            </a:solidFill>
            <a:ln w="9525">
              <a:noFill/>
              <a:miter lim="800000"/>
              <a:headEnd/>
              <a:tailEnd/>
            </a:ln>
            <a:effectLst/>
          </p:spPr>
          <p:txBody>
            <a:bodyPr wrap="none" anchor="ctr">
              <a:prstTxWarp prst="textNoShape">
                <a:avLst/>
              </a:prstTxWarp>
            </a:bodyPr>
            <a:lstStyle/>
            <a:p>
              <a:endParaRPr lang="en-US"/>
            </a:p>
          </p:txBody>
        </p:sp>
        <p:sp>
          <p:nvSpPr>
            <p:cNvPr id="928774" name="Text Box 6"/>
            <p:cNvSpPr txBox="1">
              <a:spLocks noChangeArrowheads="1"/>
            </p:cNvSpPr>
            <p:nvPr/>
          </p:nvSpPr>
          <p:spPr bwMode="auto">
            <a:xfrm>
              <a:off x="251" y="752"/>
              <a:ext cx="5261" cy="3005"/>
            </a:xfrm>
            <a:prstGeom prst="rect">
              <a:avLst/>
            </a:prstGeom>
            <a:noFill/>
            <a:ln w="9525">
              <a:noFill/>
              <a:miter lim="800000"/>
              <a:headEnd/>
              <a:tailEnd/>
            </a:ln>
            <a:effectLst/>
          </p:spPr>
          <p:txBody>
            <a:bodyPr>
              <a:prstTxWarp prst="textNoShape">
                <a:avLst/>
              </a:prstTxWarp>
              <a:spAutoFit/>
            </a:bodyPr>
            <a:lstStyle/>
            <a:p>
              <a:r>
                <a:rPr lang="en-US" sz="1600" dirty="0" smtClean="0">
                  <a:solidFill>
                    <a:srgbClr val="0000FF"/>
                  </a:solidFill>
                  <a:latin typeface="Courier New" charset="0"/>
                </a:rPr>
                <a:t>/*</a:t>
              </a:r>
            </a:p>
            <a:p>
              <a:r>
                <a:rPr lang="en-US" sz="1600" dirty="0" smtClean="0">
                  <a:solidFill>
                    <a:srgbClr val="0000FF"/>
                  </a:solidFill>
                  <a:latin typeface="Courier New" charset="0"/>
                </a:rPr>
                <a:t> * Implementation notes: </a:t>
              </a:r>
              <a:r>
                <a:rPr lang="en-US" sz="1600" dirty="0" err="1" smtClean="0">
                  <a:solidFill>
                    <a:srgbClr val="0000FF"/>
                  </a:solidFill>
                  <a:latin typeface="Courier New" charset="0"/>
                </a:rPr>
                <a:t>expandCapacity</a:t>
              </a:r>
              <a:endParaRPr lang="en-US" sz="1600" dirty="0" smtClean="0">
                <a:solidFill>
                  <a:srgbClr val="0000FF"/>
                </a:solidFill>
                <a:latin typeface="Courier New" charset="0"/>
              </a:endParaRPr>
            </a:p>
            <a:p>
              <a:r>
                <a:rPr lang="en-US" sz="1600" dirty="0" smtClean="0">
                  <a:solidFill>
                    <a:srgbClr val="0000FF"/>
                  </a:solidFill>
                  <a:latin typeface="Courier New" charset="0"/>
                </a:rPr>
                <a:t> * ------------------------------------</a:t>
              </a:r>
            </a:p>
            <a:p>
              <a:r>
                <a:rPr lang="en-US" sz="1600" dirty="0" smtClean="0">
                  <a:solidFill>
                    <a:srgbClr val="0000FF"/>
                  </a:solidFill>
                  <a:latin typeface="Courier New" charset="0"/>
                </a:rPr>
                <a:t> * This private method doubles the capacity of the elements array</a:t>
              </a:r>
            </a:p>
            <a:p>
              <a:r>
                <a:rPr lang="en-US" sz="1600" dirty="0" smtClean="0">
                  <a:solidFill>
                    <a:srgbClr val="0000FF"/>
                  </a:solidFill>
                  <a:latin typeface="Courier New" charset="0"/>
                </a:rPr>
                <a:t> * whenever it runs out of space.  To do so, it must copy the</a:t>
              </a:r>
            </a:p>
            <a:p>
              <a:r>
                <a:rPr lang="en-US" sz="1600" dirty="0" smtClean="0">
                  <a:solidFill>
                    <a:srgbClr val="0000FF"/>
                  </a:solidFill>
                  <a:latin typeface="Courier New" charset="0"/>
                </a:rPr>
                <a:t> * pointer to the old array, allocate a new array with twice the</a:t>
              </a:r>
            </a:p>
            <a:p>
              <a:r>
                <a:rPr lang="en-US" sz="1600" dirty="0" smtClean="0">
                  <a:solidFill>
                    <a:srgbClr val="0000FF"/>
                  </a:solidFill>
                  <a:latin typeface="Courier New" charset="0"/>
                </a:rPr>
                <a:t> * capacity, copy the characters from the old array to the new</a:t>
              </a:r>
            </a:p>
            <a:p>
              <a:r>
                <a:rPr lang="en-US" sz="1600" dirty="0" smtClean="0">
                  <a:solidFill>
                    <a:srgbClr val="0000FF"/>
                  </a:solidFill>
                  <a:latin typeface="Courier New" charset="0"/>
                </a:rPr>
                <a:t> * one, and finally free the old storage.</a:t>
              </a:r>
            </a:p>
            <a:p>
              <a:r>
                <a:rPr lang="en-US" sz="1600" dirty="0" smtClean="0">
                  <a:solidFill>
                    <a:srgbClr val="0000FF"/>
                  </a:solidFill>
                  <a:latin typeface="Courier New" charset="0"/>
                </a:rPr>
                <a:t> */</a:t>
              </a:r>
            </a:p>
            <a:p>
              <a:endParaRPr lang="en-US" sz="1600" dirty="0" smtClean="0">
                <a:latin typeface="Courier New" charset="0"/>
              </a:endParaRPr>
            </a:p>
            <a:p>
              <a:r>
                <a:rPr lang="en-US" sz="1600" dirty="0" smtClean="0">
                  <a:latin typeface="Courier New" charset="0"/>
                </a:rPr>
                <a:t>void </a:t>
              </a:r>
              <a:r>
                <a:rPr lang="en-US" sz="1600" dirty="0" err="1" smtClean="0">
                  <a:latin typeface="Courier New" charset="0"/>
                </a:rPr>
                <a:t>CharStack::expandCapacity</a:t>
              </a:r>
              <a:r>
                <a:rPr lang="en-US" sz="1600" dirty="0" smtClean="0">
                  <a:latin typeface="Courier New" charset="0"/>
                </a:rPr>
                <a:t>() {</a:t>
              </a:r>
            </a:p>
            <a:p>
              <a:r>
                <a:rPr lang="en-US" sz="1600" dirty="0" smtClean="0">
                  <a:latin typeface="Courier New" charset="0"/>
                </a:rPr>
                <a:t>   char *</a:t>
              </a:r>
              <a:r>
                <a:rPr lang="en-US" sz="1600" dirty="0" err="1" smtClean="0">
                  <a:latin typeface="Courier New" charset="0"/>
                </a:rPr>
                <a:t>oldArray</a:t>
              </a:r>
              <a:r>
                <a:rPr lang="en-US" sz="1600" dirty="0" smtClean="0">
                  <a:latin typeface="Courier New" charset="0"/>
                </a:rPr>
                <a:t> = array;</a:t>
              </a:r>
            </a:p>
            <a:p>
              <a:r>
                <a:rPr lang="en-US" sz="1600" dirty="0" smtClean="0">
                  <a:latin typeface="Courier New" charset="0"/>
                </a:rPr>
                <a:t>   capacity *= 2;</a:t>
              </a:r>
            </a:p>
            <a:p>
              <a:r>
                <a:rPr lang="en-US" sz="1600" dirty="0" smtClean="0">
                  <a:latin typeface="Courier New" charset="0"/>
                </a:rPr>
                <a:t>   array = new </a:t>
              </a:r>
              <a:r>
                <a:rPr lang="en-US" sz="1600" dirty="0" err="1" smtClean="0">
                  <a:latin typeface="Courier New" charset="0"/>
                </a:rPr>
                <a:t>char[capacity</a:t>
              </a:r>
              <a:r>
                <a:rPr lang="en-US" sz="1600" dirty="0" smtClean="0">
                  <a:latin typeface="Courier New" charset="0"/>
                </a:rPr>
                <a:t>];</a:t>
              </a:r>
            </a:p>
            <a:p>
              <a:r>
                <a:rPr lang="en-US" sz="1600" dirty="0" smtClean="0">
                  <a:latin typeface="Courier New" charset="0"/>
                </a:rPr>
                <a:t>   for (</a:t>
              </a:r>
              <a:r>
                <a:rPr lang="en-US" sz="1600" dirty="0" err="1" smtClean="0">
                  <a:latin typeface="Courier New" charset="0"/>
                </a:rPr>
                <a:t>int</a:t>
              </a:r>
              <a:r>
                <a:rPr lang="en-US" sz="1600" dirty="0" smtClean="0">
                  <a:latin typeface="Courier New" charset="0"/>
                </a:rPr>
                <a:t> </a:t>
              </a:r>
              <a:r>
                <a:rPr lang="en-US" sz="1600" dirty="0" err="1" smtClean="0">
                  <a:latin typeface="Courier New" charset="0"/>
                </a:rPr>
                <a:t>i</a:t>
              </a:r>
              <a:r>
                <a:rPr lang="en-US" sz="1600" dirty="0" smtClean="0">
                  <a:latin typeface="Courier New" charset="0"/>
                </a:rPr>
                <a:t> = 0; </a:t>
              </a:r>
              <a:r>
                <a:rPr lang="en-US" sz="1600" dirty="0" err="1" smtClean="0">
                  <a:latin typeface="Courier New" charset="0"/>
                </a:rPr>
                <a:t>i</a:t>
              </a:r>
              <a:r>
                <a:rPr lang="en-US" sz="1600" dirty="0" smtClean="0">
                  <a:latin typeface="Courier New" charset="0"/>
                </a:rPr>
                <a:t> &lt; count; </a:t>
              </a:r>
              <a:r>
                <a:rPr lang="en-US" sz="1600" dirty="0" err="1" smtClean="0">
                  <a:latin typeface="Courier New" charset="0"/>
                </a:rPr>
                <a:t>i</a:t>
              </a:r>
              <a:r>
                <a:rPr lang="en-US" sz="1600" dirty="0" smtClean="0">
                  <a:latin typeface="Courier New" charset="0"/>
                </a:rPr>
                <a:t>++) {</a:t>
              </a:r>
            </a:p>
            <a:p>
              <a:r>
                <a:rPr lang="en-US" sz="1600" dirty="0" smtClean="0">
                  <a:latin typeface="Courier New" charset="0"/>
                </a:rPr>
                <a:t>      </a:t>
              </a:r>
              <a:r>
                <a:rPr lang="en-US" sz="1600" dirty="0" err="1" smtClean="0">
                  <a:latin typeface="Courier New" charset="0"/>
                </a:rPr>
                <a:t>array[i</a:t>
              </a:r>
              <a:r>
                <a:rPr lang="en-US" sz="1600" dirty="0" smtClean="0">
                  <a:latin typeface="Courier New" charset="0"/>
                </a:rPr>
                <a:t>] = </a:t>
              </a:r>
              <a:r>
                <a:rPr lang="en-US" sz="1600" dirty="0" err="1" smtClean="0">
                  <a:latin typeface="Courier New" charset="0"/>
                </a:rPr>
                <a:t>oldArray[i</a:t>
              </a:r>
              <a:r>
                <a:rPr lang="en-US" sz="1600" dirty="0" smtClean="0">
                  <a:latin typeface="Courier New" charset="0"/>
                </a:rPr>
                <a:t>];</a:t>
              </a:r>
            </a:p>
            <a:p>
              <a:r>
                <a:rPr lang="en-US" sz="1600" dirty="0" smtClean="0">
                  <a:latin typeface="Courier New" charset="0"/>
                </a:rPr>
                <a:t>   }</a:t>
              </a:r>
            </a:p>
            <a:p>
              <a:r>
                <a:rPr lang="en-US" sz="1600" dirty="0" smtClean="0">
                  <a:latin typeface="Courier New" charset="0"/>
                </a:rPr>
                <a:t>   delete[] </a:t>
              </a:r>
              <a:r>
                <a:rPr lang="en-US" sz="1600" dirty="0" err="1" smtClean="0">
                  <a:latin typeface="Courier New" charset="0"/>
                </a:rPr>
                <a:t>oldArray</a:t>
              </a:r>
              <a:r>
                <a:rPr lang="en-US" sz="1600" dirty="0" smtClean="0">
                  <a:latin typeface="Courier New" charset="0"/>
                </a:rPr>
                <a:t>;</a:t>
              </a:r>
            </a:p>
            <a:p>
              <a:r>
                <a:rPr lang="en-US" sz="1600" dirty="0" smtClean="0">
                  <a:latin typeface="Courier New" charset="0"/>
                </a:rPr>
                <a:t>}</a:t>
              </a:r>
            </a:p>
          </p:txBody>
        </p:sp>
      </p:grpSp>
      <p:sp>
        <p:nvSpPr>
          <p:cNvPr id="928775" name="Rectangle 7"/>
          <p:cNvSpPr>
            <a:spLocks noChangeArrowheads="1"/>
          </p:cNvSpPr>
          <p:nvPr/>
        </p:nvSpPr>
        <p:spPr bwMode="auto">
          <a:xfrm>
            <a:off x="0" y="0"/>
            <a:ext cx="9131300" cy="1089025"/>
          </a:xfrm>
          <a:prstGeom prst="rect">
            <a:avLst/>
          </a:prstGeom>
          <a:solidFill>
            <a:srgbClr val="CCFFFF"/>
          </a:solidFill>
          <a:ln w="9525">
            <a:noFill/>
            <a:miter lim="800000"/>
            <a:headEnd/>
            <a:tailEnd/>
          </a:ln>
          <a:effectLst/>
        </p:spPr>
        <p:txBody>
          <a:bodyPr wrap="none" anchor="ctr">
            <a:prstTxWarp prst="textNoShape">
              <a:avLst/>
            </a:prstTxWarp>
          </a:bodyPr>
          <a:lstStyle/>
          <a:p>
            <a:endParaRPr lang="en-US"/>
          </a:p>
        </p:txBody>
      </p:sp>
      <p:sp>
        <p:nvSpPr>
          <p:cNvPr id="928776" name="Rectangle 8"/>
          <p:cNvSpPr>
            <a:spLocks noChangeArrowheads="1"/>
          </p:cNvSpPr>
          <p:nvPr/>
        </p:nvSpPr>
        <p:spPr bwMode="auto">
          <a:xfrm>
            <a:off x="0" y="6567488"/>
            <a:ext cx="9131300" cy="290512"/>
          </a:xfrm>
          <a:prstGeom prst="rect">
            <a:avLst/>
          </a:prstGeom>
          <a:solidFill>
            <a:srgbClr val="CCFFFF"/>
          </a:solidFill>
          <a:ln w="9525">
            <a:noFill/>
            <a:miter lim="800000"/>
            <a:headEnd/>
            <a:tailEnd/>
          </a:ln>
          <a:effectLst/>
        </p:spPr>
        <p:txBody>
          <a:bodyPr wrap="none" anchor="ctr">
            <a:prstTxWarp prst="textNoShape">
              <a:avLst/>
            </a:prstTxWarp>
          </a:bodyPr>
          <a:lstStyle/>
          <a:p>
            <a:endParaRPr lang="en-US"/>
          </a:p>
        </p:txBody>
      </p:sp>
      <p:sp>
        <p:nvSpPr>
          <p:cNvPr id="928777" name="Rectangle 9"/>
          <p:cNvSpPr>
            <a:spLocks noGrp="1" noChangeArrowheads="1"/>
          </p:cNvSpPr>
          <p:nvPr>
            <p:ph type="title"/>
          </p:nvPr>
        </p:nvSpPr>
        <p:spPr>
          <a:xfrm>
            <a:off x="0" y="76200"/>
            <a:ext cx="9144000" cy="1143000"/>
          </a:xfrm>
          <a:noFill/>
          <a:ln/>
        </p:spPr>
        <p:txBody>
          <a:bodyPr/>
          <a:lstStyle/>
          <a:p>
            <a:r>
              <a:rPr lang="en-US" sz="4000" dirty="0">
                <a:solidFill>
                  <a:srgbClr val="FF0000"/>
                </a:solidFill>
              </a:rPr>
              <a:t>The</a:t>
            </a:r>
            <a:r>
              <a:rPr lang="en-US" sz="4000" dirty="0" smtClean="0">
                <a:solidFill>
                  <a:srgbClr val="FF0000"/>
                </a:solidFill>
              </a:rPr>
              <a:t> </a:t>
            </a:r>
            <a:r>
              <a:rPr lang="en-US" sz="3600" b="1" dirty="0" err="1" smtClean="0">
                <a:solidFill>
                  <a:srgbClr val="FF0000"/>
                </a:solidFill>
                <a:latin typeface="Courier New" charset="0"/>
              </a:rPr>
              <a:t>charstack.cpp</a:t>
            </a:r>
            <a:r>
              <a:rPr lang="en-US" sz="4000" dirty="0" smtClean="0">
                <a:solidFill>
                  <a:srgbClr val="FF0000"/>
                </a:solidFill>
              </a:rPr>
              <a:t> Implementation</a:t>
            </a:r>
            <a:endParaRPr lang="en-US" sz="4000" dirty="0">
              <a:solidFill>
                <a:srgbClr val="FF0000"/>
              </a:solidFill>
            </a:endParaRPr>
          </a:p>
        </p:txBody>
      </p:sp>
      <p:sp>
        <p:nvSpPr>
          <p:cNvPr id="928778" name="Rectangle 10"/>
          <p:cNvSpPr>
            <a:spLocks noChangeArrowheads="1"/>
          </p:cNvSpPr>
          <p:nvPr/>
        </p:nvSpPr>
        <p:spPr bwMode="auto">
          <a:xfrm>
            <a:off x="304800" y="1076325"/>
            <a:ext cx="8534400" cy="5476875"/>
          </a:xfrm>
          <a:prstGeom prst="rect">
            <a:avLst/>
          </a:prstGeom>
          <a:noFill/>
          <a:ln w="9525">
            <a:solidFill>
              <a:schemeClr val="tx1"/>
            </a:solidFill>
            <a:miter lim="800000"/>
            <a:headEnd/>
            <a:tailEnd/>
          </a:ln>
          <a:effectLst/>
        </p:spPr>
        <p:txBody>
          <a:bodyPr wrap="none" anchor="ctr">
            <a:prstTxWarp prst="textNoShape">
              <a:avLst/>
            </a:prstTxWarp>
          </a:bodyPr>
          <a:lstStyle/>
          <a:p>
            <a:pPr algn="ctr"/>
            <a:endParaRPr lang="en-US" sz="2400" b="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xit" presetSubtype="1" fill="hold" grpId="0" nodeType="afterEffect">
                                  <p:stCondLst>
                                    <p:cond delay="0"/>
                                  </p:stCondLst>
                                  <p:childTnLst>
                                    <p:anim calcmode="lin" valueType="num">
                                      <p:cBhvr additive="base">
                                        <p:cTn id="6" dur="1000"/>
                                        <p:tgtEl>
                                          <p:spTgt spid="928771"/>
                                        </p:tgtEl>
                                        <p:attrNameLst>
                                          <p:attrName>ppt_x</p:attrName>
                                        </p:attrNameLst>
                                      </p:cBhvr>
                                      <p:tavLst>
                                        <p:tav tm="0">
                                          <p:val>
                                            <p:strVal val="ppt_x"/>
                                          </p:val>
                                        </p:tav>
                                        <p:tav tm="100000">
                                          <p:val>
                                            <p:strVal val="ppt_x"/>
                                          </p:val>
                                        </p:tav>
                                      </p:tavLst>
                                    </p:anim>
                                    <p:anim calcmode="lin" valueType="num">
                                      <p:cBhvr additive="base">
                                        <p:cTn id="7" dur="1000"/>
                                        <p:tgtEl>
                                          <p:spTgt spid="928771"/>
                                        </p:tgtEl>
                                        <p:attrNameLst>
                                          <p:attrName>ppt_y</p:attrName>
                                        </p:attrNameLst>
                                      </p:cBhvr>
                                      <p:tavLst>
                                        <p:tav tm="0">
                                          <p:val>
                                            <p:strVal val="ppt_y"/>
                                          </p:val>
                                        </p:tav>
                                        <p:tav tm="100000">
                                          <p:val>
                                            <p:strVal val="0-ppt_h/2"/>
                                          </p:val>
                                        </p:tav>
                                      </p:tavLst>
                                    </p:anim>
                                    <p:set>
                                      <p:cBhvr>
                                        <p:cTn id="8" dur="1" fill="hold">
                                          <p:stCondLst>
                                            <p:cond delay="999"/>
                                          </p:stCondLst>
                                        </p:cTn>
                                        <p:tgtEl>
                                          <p:spTgt spid="928771"/>
                                        </p:tgtEl>
                                        <p:attrNameLst>
                                          <p:attrName>style.visibility</p:attrName>
                                        </p:attrNameLst>
                                      </p:cBhvr>
                                      <p:to>
                                        <p:strVal val="hidden"/>
                                      </p:to>
                                    </p:set>
                                  </p:childTnLst>
                                </p:cTn>
                              </p:par>
                              <p:par>
                                <p:cTn id="9" presetID="2" presetClass="entr" presetSubtype="4"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1000" fill="hold"/>
                                        <p:tgtEl>
                                          <p:spTgt spid="2"/>
                                        </p:tgtEl>
                                        <p:attrNameLst>
                                          <p:attrName>ppt_x</p:attrName>
                                        </p:attrNameLst>
                                      </p:cBhvr>
                                      <p:tavLst>
                                        <p:tav tm="0">
                                          <p:val>
                                            <p:strVal val="#ppt_x"/>
                                          </p:val>
                                        </p:tav>
                                        <p:tav tm="100000">
                                          <p:val>
                                            <p:strVal val="#ppt_x"/>
                                          </p:val>
                                        </p:tav>
                                      </p:tavLst>
                                    </p:anim>
                                    <p:anim calcmode="lin" valueType="num">
                                      <p:cBhvr additive="base">
                                        <p:cTn id="12" dur="10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8771" grpId="0"/>
    </p:bldLst>
  </p:timing>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09986" name="Rectangle 2"/>
          <p:cNvSpPr>
            <a:spLocks noGrp="1" noChangeArrowheads="1"/>
          </p:cNvSpPr>
          <p:nvPr>
            <p:ph type="title"/>
          </p:nvPr>
        </p:nvSpPr>
        <p:spPr>
          <a:xfrm>
            <a:off x="0" y="76200"/>
            <a:ext cx="9144000" cy="1143000"/>
          </a:xfrm>
          <a:noFill/>
          <a:ln/>
        </p:spPr>
        <p:txBody>
          <a:bodyPr/>
          <a:lstStyle/>
          <a:p>
            <a:r>
              <a:rPr lang="en-US" sz="4000" dirty="0">
                <a:solidFill>
                  <a:srgbClr val="FF0000"/>
                </a:solidFill>
              </a:rPr>
              <a:t>Heap-Stack Diagrams</a:t>
            </a:r>
            <a:endParaRPr lang="en-US" sz="4000" dirty="0">
              <a:solidFill>
                <a:schemeClr val="tx1"/>
              </a:solidFill>
            </a:endParaRPr>
          </a:p>
        </p:txBody>
      </p:sp>
      <p:sp>
        <p:nvSpPr>
          <p:cNvPr id="809987" name="Rectangle 3"/>
          <p:cNvSpPr>
            <a:spLocks noChangeArrowheads="1"/>
          </p:cNvSpPr>
          <p:nvPr/>
        </p:nvSpPr>
        <p:spPr bwMode="auto">
          <a:xfrm>
            <a:off x="482600" y="1155700"/>
            <a:ext cx="8128000" cy="1358900"/>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50000"/>
              </a:spcAft>
              <a:buFontTx/>
              <a:buChar char="•"/>
            </a:pPr>
            <a:r>
              <a:rPr lang="en-US" sz="2400" b="0" dirty="0"/>
              <a:t>It is easier to understand how C++ works if you have a good mental model of its use of memory.  I find the most useful model is a </a:t>
            </a:r>
            <a:r>
              <a:rPr lang="en-US" sz="2400" i="1" dirty="0"/>
              <a:t>heap-stack diagram</a:t>
            </a:r>
            <a:r>
              <a:rPr lang="en-US" sz="2400" b="0" i="1" dirty="0"/>
              <a:t>,</a:t>
            </a:r>
            <a:r>
              <a:rPr lang="en-US" sz="2400" b="0" dirty="0"/>
              <a:t> which shows the heap on the left and the stack on the right, separated by a dotted line.</a:t>
            </a:r>
          </a:p>
        </p:txBody>
      </p:sp>
      <p:sp>
        <p:nvSpPr>
          <p:cNvPr id="809988" name="Rectangle 4"/>
          <p:cNvSpPr>
            <a:spLocks noChangeArrowheads="1"/>
          </p:cNvSpPr>
          <p:nvPr/>
        </p:nvSpPr>
        <p:spPr bwMode="auto">
          <a:xfrm>
            <a:off x="482600" y="2590800"/>
            <a:ext cx="8128000" cy="2120900"/>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50000"/>
              </a:spcAft>
              <a:buFontTx/>
              <a:buChar char="•"/>
            </a:pPr>
            <a:r>
              <a:rPr lang="en-US" sz="2400" b="0" dirty="0"/>
              <a:t>Whenever your program uses </a:t>
            </a:r>
            <a:r>
              <a:rPr lang="en-US" sz="2000" dirty="0">
                <a:latin typeface="Courier New" charset="0"/>
              </a:rPr>
              <a:t>new</a:t>
            </a:r>
            <a:r>
              <a:rPr lang="en-US" sz="2400" b="0" dirty="0"/>
              <a:t>, you need to add a block of memory to the heap side of the diagram.  That block must be large enough to store the entire value you’re allocating.  If the value is a </a:t>
            </a:r>
            <a:r>
              <a:rPr lang="en-US" sz="2000" dirty="0" err="1">
                <a:latin typeface="Courier New" charset="0"/>
              </a:rPr>
              <a:t>struct</a:t>
            </a:r>
            <a:r>
              <a:rPr lang="en-US" sz="2400" b="0" dirty="0"/>
              <a:t> or an object </a:t>
            </a:r>
            <a:r>
              <a:rPr lang="en-US" sz="2400" b="0" dirty="0" smtClean="0"/>
              <a:t>type, </a:t>
            </a:r>
            <a:r>
              <a:rPr lang="en-US" sz="2400" b="0" dirty="0"/>
              <a:t>that block must include space for all the members inside that structure.</a:t>
            </a:r>
          </a:p>
        </p:txBody>
      </p:sp>
      <p:sp>
        <p:nvSpPr>
          <p:cNvPr id="809989" name="Rectangle 5"/>
          <p:cNvSpPr>
            <a:spLocks noChangeArrowheads="1"/>
          </p:cNvSpPr>
          <p:nvPr/>
        </p:nvSpPr>
        <p:spPr bwMode="auto">
          <a:xfrm>
            <a:off x="482600" y="4358525"/>
            <a:ext cx="8128000" cy="2197100"/>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50000"/>
              </a:spcAft>
              <a:buFontTx/>
              <a:buChar char="•"/>
            </a:pPr>
            <a:r>
              <a:rPr lang="en-US" sz="2400" b="0" dirty="0"/>
              <a:t>Whenever your program calls a method, you need to create a new stack frame by adding a block of memory to the stack side.  For method calls, you need to add enough space to store the local variables for the method, again with some overhead information that tracks what the program is doing.  When a method returns, C++ reclaims the memory in its frame.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80998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809989">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9988" grpId="0" build="p" autoUpdateAnimBg="0"/>
      <p:bldP spid="809989" grpId="0" build="p" autoUpdateAnimBg="0"/>
    </p:bldLst>
  </p:timing>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61186" name="Rectangle 2"/>
          <p:cNvSpPr>
            <a:spLocks noGrp="1" noChangeArrowheads="1"/>
          </p:cNvSpPr>
          <p:nvPr>
            <p:ph type="title"/>
          </p:nvPr>
        </p:nvSpPr>
        <p:spPr>
          <a:xfrm>
            <a:off x="0" y="76200"/>
            <a:ext cx="9144000" cy="1143000"/>
          </a:xfrm>
          <a:noFill/>
          <a:ln/>
        </p:spPr>
        <p:txBody>
          <a:bodyPr/>
          <a:lstStyle/>
          <a:p>
            <a:r>
              <a:rPr lang="en-US" sz="4000" dirty="0">
                <a:solidFill>
                  <a:srgbClr val="FF0000"/>
                </a:solidFill>
              </a:rPr>
              <a:t>Exercise: Heap-Stack Diagrams</a:t>
            </a:r>
            <a:endParaRPr lang="en-US" sz="4000" i="1" dirty="0">
              <a:solidFill>
                <a:srgbClr val="FF0000"/>
              </a:solidFill>
            </a:endParaRPr>
          </a:p>
        </p:txBody>
      </p:sp>
      <p:sp>
        <p:nvSpPr>
          <p:cNvPr id="861187" name="Text Box 3"/>
          <p:cNvSpPr txBox="1">
            <a:spLocks noChangeArrowheads="1"/>
          </p:cNvSpPr>
          <p:nvPr/>
        </p:nvSpPr>
        <p:spPr bwMode="auto">
          <a:xfrm>
            <a:off x="2514600" y="3832225"/>
            <a:ext cx="1003300" cy="304800"/>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b="0" i="1"/>
              <a:t>heap</a:t>
            </a:r>
          </a:p>
        </p:txBody>
      </p:sp>
      <p:sp>
        <p:nvSpPr>
          <p:cNvPr id="861188" name="Line 4"/>
          <p:cNvSpPr>
            <a:spLocks noChangeShapeType="1"/>
          </p:cNvSpPr>
          <p:nvPr/>
        </p:nvSpPr>
        <p:spPr bwMode="auto">
          <a:xfrm>
            <a:off x="4489450" y="3897313"/>
            <a:ext cx="6350" cy="2732087"/>
          </a:xfrm>
          <a:prstGeom prst="line">
            <a:avLst/>
          </a:prstGeom>
          <a:noFill/>
          <a:ln w="19050" cap="rnd">
            <a:solidFill>
              <a:schemeClr val="tx1"/>
            </a:solidFill>
            <a:prstDash val="sysDot"/>
            <a:round/>
            <a:headEnd/>
            <a:tailEnd/>
          </a:ln>
          <a:effectLst/>
        </p:spPr>
        <p:txBody>
          <a:bodyPr wrap="none" anchor="ctr">
            <a:prstTxWarp prst="textNoShape">
              <a:avLst/>
            </a:prstTxWarp>
          </a:bodyPr>
          <a:lstStyle/>
          <a:p>
            <a:endParaRPr lang="en-US"/>
          </a:p>
        </p:txBody>
      </p:sp>
      <p:sp>
        <p:nvSpPr>
          <p:cNvPr id="861189" name="Text Box 5"/>
          <p:cNvSpPr txBox="1">
            <a:spLocks noChangeArrowheads="1"/>
          </p:cNvSpPr>
          <p:nvPr/>
        </p:nvSpPr>
        <p:spPr bwMode="auto">
          <a:xfrm>
            <a:off x="4176713" y="3306763"/>
            <a:ext cx="1003300" cy="304800"/>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b="0" i="1"/>
              <a:t>stack</a:t>
            </a:r>
          </a:p>
        </p:txBody>
      </p:sp>
      <p:sp>
        <p:nvSpPr>
          <p:cNvPr id="861190" name="Rectangle 6"/>
          <p:cNvSpPr>
            <a:spLocks noChangeArrowheads="1"/>
          </p:cNvSpPr>
          <p:nvPr/>
        </p:nvSpPr>
        <p:spPr bwMode="auto">
          <a:xfrm>
            <a:off x="571500" y="1066800"/>
            <a:ext cx="8001000" cy="2514600"/>
          </a:xfrm>
          <a:prstGeom prst="rect">
            <a:avLst/>
          </a:prstGeom>
          <a:solidFill>
            <a:schemeClr val="bg1"/>
          </a:solidFill>
          <a:ln w="19050">
            <a:solidFill>
              <a:schemeClr val="tx1"/>
            </a:solidFill>
            <a:miter lim="800000"/>
            <a:headEnd/>
            <a:tailEnd/>
          </a:ln>
          <a:effectLst/>
        </p:spPr>
        <p:txBody>
          <a:bodyPr wrap="none" anchor="ctr">
            <a:prstTxWarp prst="textNoShape">
              <a:avLst/>
            </a:prstTxWarp>
          </a:bodyPr>
          <a:lstStyle/>
          <a:p>
            <a:endParaRPr lang="en-US"/>
          </a:p>
        </p:txBody>
      </p:sp>
      <p:sp>
        <p:nvSpPr>
          <p:cNvPr id="861191" name="Text Box 7"/>
          <p:cNvSpPr txBox="1">
            <a:spLocks noChangeArrowheads="1"/>
          </p:cNvSpPr>
          <p:nvPr/>
        </p:nvSpPr>
        <p:spPr bwMode="auto">
          <a:xfrm>
            <a:off x="647700" y="1132115"/>
            <a:ext cx="7962900" cy="2292350"/>
          </a:xfrm>
          <a:prstGeom prst="rect">
            <a:avLst/>
          </a:prstGeom>
          <a:noFill/>
          <a:ln w="9525">
            <a:noFill/>
            <a:miter lim="800000"/>
            <a:headEnd/>
            <a:tailEnd/>
          </a:ln>
          <a:effectLst/>
        </p:spPr>
        <p:txBody>
          <a:bodyPr>
            <a:prstTxWarp prst="textNoShape">
              <a:avLst/>
            </a:prstTxWarp>
            <a:spAutoFit/>
          </a:bodyPr>
          <a:lstStyle/>
          <a:p>
            <a:r>
              <a:rPr sz="1600" noProof="1">
                <a:latin typeface="Courier New" charset="0"/>
              </a:rPr>
              <a:t>int main()</a:t>
            </a:r>
            <a:r>
              <a:rPr sz="800" noProof="1">
                <a:latin typeface="Courier New" charset="0"/>
              </a:rPr>
              <a:t> </a:t>
            </a:r>
            <a:r>
              <a:rPr sz="1600" noProof="1">
                <a:latin typeface="Courier New" charset="0"/>
              </a:rPr>
              <a:t>{</a:t>
            </a:r>
          </a:p>
          <a:p>
            <a:r>
              <a:rPr lang="en-US" sz="1600" dirty="0">
                <a:latin typeface="Courier New" charset="0"/>
              </a:rPr>
              <a:t>  </a:t>
            </a:r>
            <a:r>
              <a:rPr lang="en-US" sz="1600" dirty="0" smtClean="0">
                <a:latin typeface="Courier New" charset="0"/>
              </a:rPr>
              <a:t> Point </a:t>
            </a:r>
            <a:r>
              <a:rPr lang="en-US" sz="1600" dirty="0">
                <a:latin typeface="Courier New" charset="0"/>
              </a:rPr>
              <a:t>pt;</a:t>
            </a:r>
          </a:p>
          <a:p>
            <a:r>
              <a:rPr lang="en-US" sz="1600" dirty="0">
                <a:latin typeface="Courier New" charset="0"/>
              </a:rPr>
              <a:t>   double total = 0.0;</a:t>
            </a:r>
          </a:p>
          <a:p>
            <a:r>
              <a:rPr lang="en-US" sz="1600" dirty="0">
                <a:latin typeface="Courier New" charset="0"/>
              </a:rPr>
              <a:t>   </a:t>
            </a:r>
            <a:r>
              <a:rPr lang="en-US" sz="1600" dirty="0" err="1">
                <a:latin typeface="Courier New" charset="0"/>
              </a:rPr>
              <a:t>pt.x</a:t>
            </a:r>
            <a:r>
              <a:rPr lang="en-US" sz="1600" dirty="0">
                <a:latin typeface="Courier New" charset="0"/>
              </a:rPr>
              <a:t> = 1;</a:t>
            </a:r>
          </a:p>
          <a:p>
            <a:r>
              <a:rPr lang="en-US" sz="1600" dirty="0">
                <a:latin typeface="Courier New" charset="0"/>
              </a:rPr>
              <a:t>   </a:t>
            </a:r>
            <a:r>
              <a:rPr lang="en-US" sz="1600" dirty="0" err="1">
                <a:latin typeface="Courier New" charset="0"/>
              </a:rPr>
              <a:t>pt.y</a:t>
            </a:r>
            <a:r>
              <a:rPr lang="en-US" sz="1600" dirty="0">
                <a:latin typeface="Courier New" charset="0"/>
              </a:rPr>
              <a:t> = 2;</a:t>
            </a:r>
          </a:p>
          <a:p>
            <a:r>
              <a:rPr lang="en-US" sz="1600" dirty="0">
                <a:latin typeface="Courier New" charset="0"/>
              </a:rPr>
              <a:t>   </a:t>
            </a:r>
            <a:r>
              <a:rPr lang="en-US" sz="1600" dirty="0" err="1">
                <a:latin typeface="Courier New" charset="0"/>
              </a:rPr>
              <a:t>int</a:t>
            </a:r>
            <a:r>
              <a:rPr lang="en-US" sz="1600" dirty="0">
                <a:latin typeface="Courier New" charset="0"/>
              </a:rPr>
              <a:t> *array = new int[5];</a:t>
            </a:r>
          </a:p>
          <a:p>
            <a:r>
              <a:rPr lang="en-US" sz="1600" dirty="0">
                <a:latin typeface="Courier New" charset="0"/>
              </a:rPr>
              <a:t>  </a:t>
            </a:r>
            <a:r>
              <a:rPr lang="en-US" sz="1600" dirty="0" smtClean="0">
                <a:latin typeface="Courier New" charset="0"/>
              </a:rPr>
              <a:t> </a:t>
            </a:r>
            <a:r>
              <a:rPr lang="en-US" sz="1600" dirty="0" err="1" smtClean="0">
                <a:latin typeface="Courier New" charset="0"/>
              </a:rPr>
              <a:t>nonsense(</a:t>
            </a:r>
            <a:r>
              <a:rPr lang="en-US" sz="1600" dirty="0" err="1">
                <a:latin typeface="Courier New" charset="0"/>
              </a:rPr>
              <a:t>array</a:t>
            </a:r>
            <a:r>
              <a:rPr lang="en-US" sz="1600" dirty="0">
                <a:latin typeface="Courier New" charset="0"/>
              </a:rPr>
              <a:t>, pt, total);</a:t>
            </a:r>
          </a:p>
          <a:p>
            <a:r>
              <a:rPr lang="en-US" sz="1600" dirty="0">
                <a:latin typeface="Courier New" charset="0"/>
              </a:rPr>
              <a:t>   return 0;</a:t>
            </a:r>
          </a:p>
          <a:p>
            <a:r>
              <a:rPr sz="1600" noProof="1">
                <a:latin typeface="Courier New" charset="0"/>
              </a:rPr>
              <a:t>}</a:t>
            </a:r>
          </a:p>
        </p:txBody>
      </p:sp>
      <p:sp>
        <p:nvSpPr>
          <p:cNvPr id="861192" name="Rectangle 8"/>
          <p:cNvSpPr>
            <a:spLocks noChangeArrowheads="1"/>
          </p:cNvSpPr>
          <p:nvPr/>
        </p:nvSpPr>
        <p:spPr bwMode="auto">
          <a:xfrm>
            <a:off x="1160463" y="1208088"/>
            <a:ext cx="820737" cy="254000"/>
          </a:xfrm>
          <a:prstGeom prst="rect">
            <a:avLst/>
          </a:prstGeom>
          <a:noFill/>
          <a:ln w="19050">
            <a:solidFill>
              <a:srgbClr val="FF0000"/>
            </a:solidFill>
            <a:miter lim="800000"/>
            <a:headEnd/>
            <a:tailEnd/>
          </a:ln>
          <a:effectLst/>
        </p:spPr>
        <p:txBody>
          <a:bodyPr wrap="none" anchor="ctr">
            <a:prstTxWarp prst="textNoShape">
              <a:avLst/>
            </a:prstTxWarp>
          </a:bodyPr>
          <a:lstStyle/>
          <a:p>
            <a:endParaRPr lang="en-US"/>
          </a:p>
        </p:txBody>
      </p:sp>
      <p:sp>
        <p:nvSpPr>
          <p:cNvPr id="861193" name="Rectangle 9"/>
          <p:cNvSpPr>
            <a:spLocks noChangeArrowheads="1"/>
          </p:cNvSpPr>
          <p:nvPr/>
        </p:nvSpPr>
        <p:spPr bwMode="auto">
          <a:xfrm>
            <a:off x="1041400" y="1693863"/>
            <a:ext cx="2413000" cy="254000"/>
          </a:xfrm>
          <a:prstGeom prst="rect">
            <a:avLst/>
          </a:prstGeom>
          <a:noFill/>
          <a:ln w="19050">
            <a:solidFill>
              <a:srgbClr val="FF0000"/>
            </a:solidFill>
            <a:miter lim="800000"/>
            <a:headEnd/>
            <a:tailEnd/>
          </a:ln>
          <a:effectLst/>
        </p:spPr>
        <p:txBody>
          <a:bodyPr wrap="none" anchor="ctr">
            <a:prstTxWarp prst="textNoShape">
              <a:avLst/>
            </a:prstTxWarp>
          </a:bodyPr>
          <a:lstStyle/>
          <a:p>
            <a:endParaRPr lang="en-US"/>
          </a:p>
        </p:txBody>
      </p:sp>
      <p:sp>
        <p:nvSpPr>
          <p:cNvPr id="861194" name="Rectangle 10"/>
          <p:cNvSpPr>
            <a:spLocks noChangeArrowheads="1"/>
          </p:cNvSpPr>
          <p:nvPr/>
        </p:nvSpPr>
        <p:spPr bwMode="auto">
          <a:xfrm>
            <a:off x="1041400" y="1947863"/>
            <a:ext cx="1198563" cy="254000"/>
          </a:xfrm>
          <a:prstGeom prst="rect">
            <a:avLst/>
          </a:prstGeom>
          <a:noFill/>
          <a:ln w="19050">
            <a:solidFill>
              <a:srgbClr val="FF0000"/>
            </a:solidFill>
            <a:miter lim="800000"/>
            <a:headEnd/>
            <a:tailEnd/>
          </a:ln>
          <a:effectLst/>
        </p:spPr>
        <p:txBody>
          <a:bodyPr wrap="none" anchor="ctr">
            <a:prstTxWarp prst="textNoShape">
              <a:avLst/>
            </a:prstTxWarp>
          </a:bodyPr>
          <a:lstStyle/>
          <a:p>
            <a:endParaRPr lang="en-US"/>
          </a:p>
        </p:txBody>
      </p:sp>
      <p:sp>
        <p:nvSpPr>
          <p:cNvPr id="861195" name="Rectangle 11"/>
          <p:cNvSpPr>
            <a:spLocks noChangeArrowheads="1"/>
          </p:cNvSpPr>
          <p:nvPr/>
        </p:nvSpPr>
        <p:spPr bwMode="auto">
          <a:xfrm>
            <a:off x="1041400" y="2189163"/>
            <a:ext cx="1200150" cy="254000"/>
          </a:xfrm>
          <a:prstGeom prst="rect">
            <a:avLst/>
          </a:prstGeom>
          <a:noFill/>
          <a:ln w="19050">
            <a:solidFill>
              <a:srgbClr val="FF0000"/>
            </a:solidFill>
            <a:miter lim="800000"/>
            <a:headEnd/>
            <a:tailEnd/>
          </a:ln>
          <a:effectLst/>
        </p:spPr>
        <p:txBody>
          <a:bodyPr wrap="none" anchor="ctr">
            <a:prstTxWarp prst="textNoShape">
              <a:avLst/>
            </a:prstTxWarp>
          </a:bodyPr>
          <a:lstStyle/>
          <a:p>
            <a:endParaRPr lang="en-US"/>
          </a:p>
        </p:txBody>
      </p:sp>
      <p:sp>
        <p:nvSpPr>
          <p:cNvPr id="861196" name="Rectangle 12"/>
          <p:cNvSpPr>
            <a:spLocks noChangeArrowheads="1"/>
          </p:cNvSpPr>
          <p:nvPr/>
        </p:nvSpPr>
        <p:spPr bwMode="auto">
          <a:xfrm>
            <a:off x="1041400" y="2425700"/>
            <a:ext cx="3082925" cy="254000"/>
          </a:xfrm>
          <a:prstGeom prst="rect">
            <a:avLst/>
          </a:prstGeom>
          <a:noFill/>
          <a:ln w="19050">
            <a:solidFill>
              <a:srgbClr val="FF0000"/>
            </a:solidFill>
            <a:miter lim="800000"/>
            <a:headEnd/>
            <a:tailEnd/>
          </a:ln>
          <a:effectLst/>
        </p:spPr>
        <p:txBody>
          <a:bodyPr wrap="none" anchor="ctr">
            <a:prstTxWarp prst="textNoShape">
              <a:avLst/>
            </a:prstTxWarp>
          </a:bodyPr>
          <a:lstStyle/>
          <a:p>
            <a:endParaRPr lang="en-US"/>
          </a:p>
        </p:txBody>
      </p:sp>
      <p:sp>
        <p:nvSpPr>
          <p:cNvPr id="861197" name="Rectangle 13"/>
          <p:cNvSpPr>
            <a:spLocks noChangeArrowheads="1"/>
          </p:cNvSpPr>
          <p:nvPr/>
        </p:nvSpPr>
        <p:spPr bwMode="auto">
          <a:xfrm>
            <a:off x="1035050" y="2684463"/>
            <a:ext cx="3429000" cy="254000"/>
          </a:xfrm>
          <a:prstGeom prst="rect">
            <a:avLst/>
          </a:prstGeom>
          <a:noFill/>
          <a:ln w="19050">
            <a:solidFill>
              <a:srgbClr val="FF0000"/>
            </a:solidFill>
            <a:miter lim="800000"/>
            <a:headEnd/>
            <a:tailEnd/>
          </a:ln>
          <a:effectLst/>
        </p:spPr>
        <p:txBody>
          <a:bodyPr wrap="none" anchor="ctr">
            <a:prstTxWarp prst="textNoShape">
              <a:avLst/>
            </a:prstTxWarp>
          </a:bodyPr>
          <a:lstStyle/>
          <a:p>
            <a:endParaRPr lang="en-US"/>
          </a:p>
        </p:txBody>
      </p:sp>
      <p:sp>
        <p:nvSpPr>
          <p:cNvPr id="861198" name="Rectangle 14"/>
          <p:cNvSpPr>
            <a:spLocks noChangeArrowheads="1"/>
          </p:cNvSpPr>
          <p:nvPr/>
        </p:nvSpPr>
        <p:spPr bwMode="auto">
          <a:xfrm>
            <a:off x="1028700" y="2921000"/>
            <a:ext cx="1238250" cy="254000"/>
          </a:xfrm>
          <a:prstGeom prst="rect">
            <a:avLst/>
          </a:prstGeom>
          <a:noFill/>
          <a:ln w="19050">
            <a:solidFill>
              <a:srgbClr val="FF0000"/>
            </a:solidFill>
            <a:miter lim="800000"/>
            <a:headEnd/>
            <a:tailEnd/>
          </a:ln>
          <a:effectLst/>
        </p:spPr>
        <p:txBody>
          <a:bodyPr wrap="none" anchor="ctr">
            <a:prstTxWarp prst="textNoShape">
              <a:avLst/>
            </a:prstTxWarp>
          </a:bodyPr>
          <a:lstStyle/>
          <a:p>
            <a:endParaRPr lang="en-US"/>
          </a:p>
        </p:txBody>
      </p:sp>
      <p:sp>
        <p:nvSpPr>
          <p:cNvPr id="861199" name="Text Box 15"/>
          <p:cNvSpPr txBox="1">
            <a:spLocks noChangeArrowheads="1"/>
          </p:cNvSpPr>
          <p:nvPr/>
        </p:nvSpPr>
        <p:spPr bwMode="auto">
          <a:xfrm>
            <a:off x="5437188" y="3832225"/>
            <a:ext cx="1003300" cy="304800"/>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b="0" i="1"/>
              <a:t>stack</a:t>
            </a:r>
          </a:p>
        </p:txBody>
      </p:sp>
      <p:grpSp>
        <p:nvGrpSpPr>
          <p:cNvPr id="2" name="Group 16"/>
          <p:cNvGrpSpPr>
            <a:grpSpLocks/>
          </p:cNvGrpSpPr>
          <p:nvPr/>
        </p:nvGrpSpPr>
        <p:grpSpPr bwMode="auto">
          <a:xfrm>
            <a:off x="4598988" y="5351463"/>
            <a:ext cx="2595562" cy="1282700"/>
            <a:chOff x="2109" y="3371"/>
            <a:chExt cx="1635" cy="808"/>
          </a:xfrm>
        </p:grpSpPr>
        <p:sp>
          <p:nvSpPr>
            <p:cNvPr id="861201" name="Rectangle 17"/>
            <p:cNvSpPr>
              <a:spLocks noChangeArrowheads="1"/>
            </p:cNvSpPr>
            <p:nvPr/>
          </p:nvSpPr>
          <p:spPr bwMode="auto">
            <a:xfrm>
              <a:off x="2621" y="3407"/>
              <a:ext cx="624" cy="135"/>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endParaRPr lang="en-US" sz="1000">
                <a:latin typeface="Helvetica" charset="0"/>
              </a:endParaRPr>
            </a:p>
          </p:txBody>
        </p:sp>
        <p:sp>
          <p:nvSpPr>
            <p:cNvPr id="861202" name="Rectangle 18" descr="Small checker board"/>
            <p:cNvSpPr>
              <a:spLocks noChangeArrowheads="1"/>
            </p:cNvSpPr>
            <p:nvPr/>
          </p:nvSpPr>
          <p:spPr bwMode="auto">
            <a:xfrm>
              <a:off x="2621" y="4047"/>
              <a:ext cx="624" cy="129"/>
            </a:xfrm>
            <a:prstGeom prst="rect">
              <a:avLst/>
            </a:prstGeom>
            <a:pattFill prst="smCheck">
              <a:fgClr>
                <a:srgbClr val="999999"/>
              </a:fgClr>
              <a:bgClr>
                <a:srgbClr val="FFFFFF"/>
              </a:bgClr>
            </a:pattFill>
            <a:ln w="9525">
              <a:solidFill>
                <a:schemeClr val="tx1"/>
              </a:solidFill>
              <a:miter lim="800000"/>
              <a:headEnd/>
              <a:tailEnd/>
            </a:ln>
            <a:effectLst/>
          </p:spPr>
          <p:txBody>
            <a:bodyPr wrap="none" anchor="ctr">
              <a:prstTxWarp prst="textNoShape">
                <a:avLst/>
              </a:prstTxWarp>
            </a:bodyPr>
            <a:lstStyle/>
            <a:p>
              <a:pPr algn="ctr"/>
              <a:endParaRPr lang="en-US" sz="1000">
                <a:latin typeface="Helvetica" charset="0"/>
              </a:endParaRPr>
            </a:p>
          </p:txBody>
        </p:sp>
        <p:sp>
          <p:nvSpPr>
            <p:cNvPr id="861203" name="Rectangle 19"/>
            <p:cNvSpPr>
              <a:spLocks noChangeArrowheads="1"/>
            </p:cNvSpPr>
            <p:nvPr/>
          </p:nvSpPr>
          <p:spPr bwMode="auto">
            <a:xfrm>
              <a:off x="2621" y="3799"/>
              <a:ext cx="624" cy="254"/>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endParaRPr lang="en-US" sz="1000">
                <a:latin typeface="Helvetica" charset="0"/>
              </a:endParaRPr>
            </a:p>
          </p:txBody>
        </p:sp>
        <p:sp>
          <p:nvSpPr>
            <p:cNvPr id="861204" name="Rectangle 20"/>
            <p:cNvSpPr>
              <a:spLocks noChangeArrowheads="1"/>
            </p:cNvSpPr>
            <p:nvPr/>
          </p:nvSpPr>
          <p:spPr bwMode="auto">
            <a:xfrm>
              <a:off x="2112" y="3911"/>
              <a:ext cx="529" cy="173"/>
            </a:xfrm>
            <a:prstGeom prst="rect">
              <a:avLst/>
            </a:prstGeom>
            <a:noFill/>
            <a:ln w="9525">
              <a:noFill/>
              <a:miter lim="800000"/>
              <a:headEnd/>
              <a:tailEnd/>
            </a:ln>
            <a:effectLst/>
          </p:spPr>
          <p:txBody>
            <a:bodyPr>
              <a:prstTxWarp prst="textNoShape">
                <a:avLst/>
              </a:prstTxWarp>
              <a:spAutoFit/>
            </a:bodyPr>
            <a:lstStyle/>
            <a:p>
              <a:pPr algn="r"/>
              <a:endParaRPr lang="en-US" sz="1200">
                <a:latin typeface="Courier New" charset="0"/>
              </a:endParaRPr>
            </a:p>
          </p:txBody>
        </p:sp>
        <p:sp>
          <p:nvSpPr>
            <p:cNvPr id="861205" name="Rectangle 21"/>
            <p:cNvSpPr>
              <a:spLocks noChangeArrowheads="1"/>
            </p:cNvSpPr>
            <p:nvPr/>
          </p:nvSpPr>
          <p:spPr bwMode="auto">
            <a:xfrm>
              <a:off x="2112" y="3768"/>
              <a:ext cx="529" cy="173"/>
            </a:xfrm>
            <a:prstGeom prst="rect">
              <a:avLst/>
            </a:prstGeom>
            <a:noFill/>
            <a:ln w="9525">
              <a:noFill/>
              <a:miter lim="800000"/>
              <a:headEnd/>
              <a:tailEnd/>
            </a:ln>
            <a:effectLst/>
          </p:spPr>
          <p:txBody>
            <a:bodyPr>
              <a:prstTxWarp prst="textNoShape">
                <a:avLst/>
              </a:prstTxWarp>
              <a:spAutoFit/>
            </a:bodyPr>
            <a:lstStyle/>
            <a:p>
              <a:pPr algn="r"/>
              <a:r>
                <a:rPr lang="en-US" sz="1200" dirty="0">
                  <a:latin typeface="Courier New" charset="0"/>
                </a:rPr>
                <a:t>total</a:t>
              </a:r>
            </a:p>
          </p:txBody>
        </p:sp>
        <p:sp>
          <p:nvSpPr>
            <p:cNvPr id="861206" name="Rectangle 22"/>
            <p:cNvSpPr>
              <a:spLocks noChangeArrowheads="1"/>
            </p:cNvSpPr>
            <p:nvPr/>
          </p:nvSpPr>
          <p:spPr bwMode="auto">
            <a:xfrm>
              <a:off x="2111" y="3502"/>
              <a:ext cx="529" cy="173"/>
            </a:xfrm>
            <a:prstGeom prst="rect">
              <a:avLst/>
            </a:prstGeom>
            <a:noFill/>
            <a:ln w="9525">
              <a:noFill/>
              <a:miter lim="800000"/>
              <a:headEnd/>
              <a:tailEnd/>
            </a:ln>
            <a:effectLst/>
          </p:spPr>
          <p:txBody>
            <a:bodyPr>
              <a:prstTxWarp prst="textNoShape">
                <a:avLst/>
              </a:prstTxWarp>
              <a:spAutoFit/>
            </a:bodyPr>
            <a:lstStyle/>
            <a:p>
              <a:pPr algn="r"/>
              <a:r>
                <a:rPr lang="en-US" sz="1200" dirty="0">
                  <a:latin typeface="Courier New" charset="0"/>
                </a:rPr>
                <a:t>pt</a:t>
              </a:r>
            </a:p>
          </p:txBody>
        </p:sp>
        <p:sp>
          <p:nvSpPr>
            <p:cNvPr id="861207" name="Rectangle 23"/>
            <p:cNvSpPr>
              <a:spLocks noChangeArrowheads="1"/>
            </p:cNvSpPr>
            <p:nvPr/>
          </p:nvSpPr>
          <p:spPr bwMode="auto">
            <a:xfrm>
              <a:off x="3215" y="4025"/>
              <a:ext cx="529" cy="154"/>
            </a:xfrm>
            <a:prstGeom prst="rect">
              <a:avLst/>
            </a:prstGeom>
            <a:noFill/>
            <a:ln w="9525">
              <a:noFill/>
              <a:miter lim="800000"/>
              <a:headEnd/>
              <a:tailEnd/>
            </a:ln>
            <a:effectLst/>
          </p:spPr>
          <p:txBody>
            <a:bodyPr>
              <a:prstTxWarp prst="textNoShape">
                <a:avLst/>
              </a:prstTxWarp>
              <a:spAutoFit/>
            </a:bodyPr>
            <a:lstStyle/>
            <a:p>
              <a:r>
                <a:rPr lang="en-US" sz="1000" dirty="0">
                  <a:latin typeface="Helvetica" charset="0"/>
                </a:rPr>
                <a:t>FFFC</a:t>
              </a:r>
            </a:p>
          </p:txBody>
        </p:sp>
        <p:sp>
          <p:nvSpPr>
            <p:cNvPr id="861208" name="Rectangle 24"/>
            <p:cNvSpPr>
              <a:spLocks noChangeArrowheads="1"/>
            </p:cNvSpPr>
            <p:nvPr/>
          </p:nvSpPr>
          <p:spPr bwMode="auto">
            <a:xfrm>
              <a:off x="3215" y="3897"/>
              <a:ext cx="529" cy="154"/>
            </a:xfrm>
            <a:prstGeom prst="rect">
              <a:avLst/>
            </a:prstGeom>
            <a:noFill/>
            <a:ln w="9525">
              <a:noFill/>
              <a:miter lim="800000"/>
              <a:headEnd/>
              <a:tailEnd/>
            </a:ln>
            <a:effectLst/>
          </p:spPr>
          <p:txBody>
            <a:bodyPr>
              <a:prstTxWarp prst="textNoShape">
                <a:avLst/>
              </a:prstTxWarp>
              <a:spAutoFit/>
            </a:bodyPr>
            <a:lstStyle/>
            <a:p>
              <a:r>
                <a:rPr lang="en-US" sz="1000" dirty="0">
                  <a:latin typeface="Helvetica" charset="0"/>
                </a:rPr>
                <a:t>FFF8</a:t>
              </a:r>
            </a:p>
          </p:txBody>
        </p:sp>
        <p:sp>
          <p:nvSpPr>
            <p:cNvPr id="861209" name="Rectangle 25"/>
            <p:cNvSpPr>
              <a:spLocks noChangeArrowheads="1"/>
            </p:cNvSpPr>
            <p:nvPr/>
          </p:nvSpPr>
          <p:spPr bwMode="auto">
            <a:xfrm>
              <a:off x="3215" y="3769"/>
              <a:ext cx="529" cy="154"/>
            </a:xfrm>
            <a:prstGeom prst="rect">
              <a:avLst/>
            </a:prstGeom>
            <a:noFill/>
            <a:ln w="9525">
              <a:noFill/>
              <a:miter lim="800000"/>
              <a:headEnd/>
              <a:tailEnd/>
            </a:ln>
            <a:effectLst/>
          </p:spPr>
          <p:txBody>
            <a:bodyPr>
              <a:prstTxWarp prst="textNoShape">
                <a:avLst/>
              </a:prstTxWarp>
              <a:spAutoFit/>
            </a:bodyPr>
            <a:lstStyle/>
            <a:p>
              <a:r>
                <a:rPr lang="en-US" sz="1000" dirty="0">
                  <a:latin typeface="Helvetica" charset="0"/>
                </a:rPr>
                <a:t>FFF4</a:t>
              </a:r>
            </a:p>
          </p:txBody>
        </p:sp>
        <p:sp>
          <p:nvSpPr>
            <p:cNvPr id="861210" name="Rectangle 26"/>
            <p:cNvSpPr>
              <a:spLocks noChangeArrowheads="1"/>
            </p:cNvSpPr>
            <p:nvPr/>
          </p:nvSpPr>
          <p:spPr bwMode="auto">
            <a:xfrm>
              <a:off x="3215" y="3641"/>
              <a:ext cx="529" cy="154"/>
            </a:xfrm>
            <a:prstGeom prst="rect">
              <a:avLst/>
            </a:prstGeom>
            <a:noFill/>
            <a:ln w="9525">
              <a:noFill/>
              <a:miter lim="800000"/>
              <a:headEnd/>
              <a:tailEnd/>
            </a:ln>
            <a:effectLst/>
          </p:spPr>
          <p:txBody>
            <a:bodyPr>
              <a:prstTxWarp prst="textNoShape">
                <a:avLst/>
              </a:prstTxWarp>
              <a:spAutoFit/>
            </a:bodyPr>
            <a:lstStyle/>
            <a:p>
              <a:r>
                <a:rPr lang="en-US" sz="1000" dirty="0">
                  <a:latin typeface="Helvetica" charset="0"/>
                </a:rPr>
                <a:t>FFF0</a:t>
              </a:r>
            </a:p>
          </p:txBody>
        </p:sp>
        <p:sp>
          <p:nvSpPr>
            <p:cNvPr id="861211" name="Rectangle 27"/>
            <p:cNvSpPr>
              <a:spLocks noChangeArrowheads="1"/>
            </p:cNvSpPr>
            <p:nvPr/>
          </p:nvSpPr>
          <p:spPr bwMode="auto">
            <a:xfrm>
              <a:off x="3215" y="3513"/>
              <a:ext cx="529" cy="154"/>
            </a:xfrm>
            <a:prstGeom prst="rect">
              <a:avLst/>
            </a:prstGeom>
            <a:noFill/>
            <a:ln w="9525">
              <a:noFill/>
              <a:miter lim="800000"/>
              <a:headEnd/>
              <a:tailEnd/>
            </a:ln>
            <a:effectLst/>
          </p:spPr>
          <p:txBody>
            <a:bodyPr>
              <a:prstTxWarp prst="textNoShape">
                <a:avLst/>
              </a:prstTxWarp>
              <a:spAutoFit/>
            </a:bodyPr>
            <a:lstStyle/>
            <a:p>
              <a:r>
                <a:rPr lang="en-US" sz="1000" dirty="0">
                  <a:latin typeface="Helvetica" charset="0"/>
                </a:rPr>
                <a:t>FFEC</a:t>
              </a:r>
            </a:p>
          </p:txBody>
        </p:sp>
        <p:sp>
          <p:nvSpPr>
            <p:cNvPr id="861212" name="Rectangle 28"/>
            <p:cNvSpPr>
              <a:spLocks noChangeArrowheads="1"/>
            </p:cNvSpPr>
            <p:nvPr/>
          </p:nvSpPr>
          <p:spPr bwMode="auto">
            <a:xfrm>
              <a:off x="2621" y="3538"/>
              <a:ext cx="624" cy="261"/>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endParaRPr lang="en-US" sz="1000">
                <a:latin typeface="Helvetica" charset="0"/>
              </a:endParaRPr>
            </a:p>
          </p:txBody>
        </p:sp>
        <p:sp>
          <p:nvSpPr>
            <p:cNvPr id="861213" name="Rectangle 29"/>
            <p:cNvSpPr>
              <a:spLocks noChangeArrowheads="1"/>
            </p:cNvSpPr>
            <p:nvPr/>
          </p:nvSpPr>
          <p:spPr bwMode="auto">
            <a:xfrm>
              <a:off x="3215" y="3385"/>
              <a:ext cx="529" cy="154"/>
            </a:xfrm>
            <a:prstGeom prst="rect">
              <a:avLst/>
            </a:prstGeom>
            <a:noFill/>
            <a:ln w="9525">
              <a:noFill/>
              <a:miter lim="800000"/>
              <a:headEnd/>
              <a:tailEnd/>
            </a:ln>
            <a:effectLst/>
          </p:spPr>
          <p:txBody>
            <a:bodyPr>
              <a:prstTxWarp prst="textNoShape">
                <a:avLst/>
              </a:prstTxWarp>
              <a:spAutoFit/>
            </a:bodyPr>
            <a:lstStyle/>
            <a:p>
              <a:r>
                <a:rPr lang="en-US" sz="1000" dirty="0">
                  <a:latin typeface="Helvetica" charset="0"/>
                </a:rPr>
                <a:t>FFE8</a:t>
              </a:r>
            </a:p>
          </p:txBody>
        </p:sp>
        <p:sp>
          <p:nvSpPr>
            <p:cNvPr id="861214" name="Rectangle 30"/>
            <p:cNvSpPr>
              <a:spLocks noChangeArrowheads="1"/>
            </p:cNvSpPr>
            <p:nvPr/>
          </p:nvSpPr>
          <p:spPr bwMode="auto">
            <a:xfrm>
              <a:off x="2109" y="3371"/>
              <a:ext cx="529" cy="173"/>
            </a:xfrm>
            <a:prstGeom prst="rect">
              <a:avLst/>
            </a:prstGeom>
            <a:noFill/>
            <a:ln w="9525">
              <a:noFill/>
              <a:miter lim="800000"/>
              <a:headEnd/>
              <a:tailEnd/>
            </a:ln>
            <a:effectLst/>
          </p:spPr>
          <p:txBody>
            <a:bodyPr>
              <a:prstTxWarp prst="textNoShape">
                <a:avLst/>
              </a:prstTxWarp>
              <a:spAutoFit/>
            </a:bodyPr>
            <a:lstStyle/>
            <a:p>
              <a:pPr algn="r"/>
              <a:r>
                <a:rPr lang="en-US" sz="1200" dirty="0">
                  <a:latin typeface="Courier New" charset="0"/>
                </a:rPr>
                <a:t>array</a:t>
              </a:r>
            </a:p>
          </p:txBody>
        </p:sp>
        <p:sp>
          <p:nvSpPr>
            <p:cNvPr id="861215" name="Line 31"/>
            <p:cNvSpPr>
              <a:spLocks noChangeShapeType="1"/>
            </p:cNvSpPr>
            <p:nvPr/>
          </p:nvSpPr>
          <p:spPr bwMode="auto">
            <a:xfrm>
              <a:off x="2623" y="3670"/>
              <a:ext cx="619" cy="0"/>
            </a:xfrm>
            <a:prstGeom prst="line">
              <a:avLst/>
            </a:prstGeom>
            <a:noFill/>
            <a:ln w="9525" cap="rnd">
              <a:solidFill>
                <a:schemeClr val="tx1"/>
              </a:solidFill>
              <a:prstDash val="sysDot"/>
              <a:round/>
              <a:headEnd/>
              <a:tailEnd/>
            </a:ln>
            <a:effectLst/>
          </p:spPr>
          <p:txBody>
            <a:bodyPr wrap="none" anchor="ctr">
              <a:prstTxWarp prst="textNoShape">
                <a:avLst/>
              </a:prstTxWarp>
            </a:bodyPr>
            <a:lstStyle/>
            <a:p>
              <a:endParaRPr lang="en-US"/>
            </a:p>
          </p:txBody>
        </p:sp>
        <p:sp>
          <p:nvSpPr>
            <p:cNvPr id="861216" name="Rectangle 32"/>
            <p:cNvSpPr>
              <a:spLocks noChangeArrowheads="1"/>
            </p:cNvSpPr>
            <p:nvPr/>
          </p:nvSpPr>
          <p:spPr bwMode="auto">
            <a:xfrm>
              <a:off x="2667" y="3839"/>
              <a:ext cx="529" cy="154"/>
            </a:xfrm>
            <a:prstGeom prst="rect">
              <a:avLst/>
            </a:prstGeom>
            <a:noFill/>
            <a:ln w="9525">
              <a:noFill/>
              <a:miter lim="800000"/>
              <a:headEnd/>
              <a:tailEnd/>
            </a:ln>
            <a:effectLst/>
          </p:spPr>
          <p:txBody>
            <a:bodyPr>
              <a:prstTxWarp prst="textNoShape">
                <a:avLst/>
              </a:prstTxWarp>
              <a:spAutoFit/>
            </a:bodyPr>
            <a:lstStyle/>
            <a:p>
              <a:pPr algn="ctr"/>
              <a:r>
                <a:rPr lang="en-US" sz="1000" i="1" dirty="0">
                  <a:latin typeface="Helvetica" charset="0"/>
                </a:rPr>
                <a:t>???</a:t>
              </a:r>
              <a:endParaRPr lang="en-US" sz="1000" dirty="0">
                <a:latin typeface="Helvetica" charset="0"/>
              </a:endParaRPr>
            </a:p>
          </p:txBody>
        </p:sp>
        <p:sp>
          <p:nvSpPr>
            <p:cNvPr id="861217" name="Rectangle 33"/>
            <p:cNvSpPr>
              <a:spLocks noChangeArrowheads="1"/>
            </p:cNvSpPr>
            <p:nvPr/>
          </p:nvSpPr>
          <p:spPr bwMode="auto">
            <a:xfrm>
              <a:off x="2667" y="3534"/>
              <a:ext cx="529" cy="154"/>
            </a:xfrm>
            <a:prstGeom prst="rect">
              <a:avLst/>
            </a:prstGeom>
            <a:noFill/>
            <a:ln w="9525">
              <a:noFill/>
              <a:miter lim="800000"/>
              <a:headEnd/>
              <a:tailEnd/>
            </a:ln>
            <a:effectLst/>
          </p:spPr>
          <p:txBody>
            <a:bodyPr>
              <a:prstTxWarp prst="textNoShape">
                <a:avLst/>
              </a:prstTxWarp>
              <a:spAutoFit/>
            </a:bodyPr>
            <a:lstStyle/>
            <a:p>
              <a:pPr algn="ctr"/>
              <a:r>
                <a:rPr lang="en-US" sz="1000" i="1" dirty="0">
                  <a:latin typeface="Helvetica" charset="0"/>
                </a:rPr>
                <a:t>???</a:t>
              </a:r>
              <a:endParaRPr lang="en-US" sz="1000" dirty="0">
                <a:latin typeface="Helvetica" charset="0"/>
              </a:endParaRPr>
            </a:p>
          </p:txBody>
        </p:sp>
        <p:sp>
          <p:nvSpPr>
            <p:cNvPr id="861218" name="Rectangle 34"/>
            <p:cNvSpPr>
              <a:spLocks noChangeArrowheads="1"/>
            </p:cNvSpPr>
            <p:nvPr/>
          </p:nvSpPr>
          <p:spPr bwMode="auto">
            <a:xfrm>
              <a:off x="2667" y="3400"/>
              <a:ext cx="529" cy="154"/>
            </a:xfrm>
            <a:prstGeom prst="rect">
              <a:avLst/>
            </a:prstGeom>
            <a:noFill/>
            <a:ln w="9525">
              <a:noFill/>
              <a:miter lim="800000"/>
              <a:headEnd/>
              <a:tailEnd/>
            </a:ln>
            <a:effectLst/>
          </p:spPr>
          <p:txBody>
            <a:bodyPr>
              <a:prstTxWarp prst="textNoShape">
                <a:avLst/>
              </a:prstTxWarp>
              <a:spAutoFit/>
            </a:bodyPr>
            <a:lstStyle/>
            <a:p>
              <a:pPr algn="ctr"/>
              <a:r>
                <a:rPr lang="en-US" sz="1000" i="1" dirty="0">
                  <a:latin typeface="Helvetica" charset="0"/>
                </a:rPr>
                <a:t>???</a:t>
              </a:r>
              <a:endParaRPr lang="en-US" sz="1000" dirty="0">
                <a:latin typeface="Helvetica" charset="0"/>
              </a:endParaRPr>
            </a:p>
          </p:txBody>
        </p:sp>
        <p:sp>
          <p:nvSpPr>
            <p:cNvPr id="861219" name="Rectangle 35"/>
            <p:cNvSpPr>
              <a:spLocks noChangeArrowheads="1"/>
            </p:cNvSpPr>
            <p:nvPr/>
          </p:nvSpPr>
          <p:spPr bwMode="auto">
            <a:xfrm>
              <a:off x="2667" y="3655"/>
              <a:ext cx="529" cy="154"/>
            </a:xfrm>
            <a:prstGeom prst="rect">
              <a:avLst/>
            </a:prstGeom>
            <a:noFill/>
            <a:ln w="9525">
              <a:noFill/>
              <a:miter lim="800000"/>
              <a:headEnd/>
              <a:tailEnd/>
            </a:ln>
            <a:effectLst/>
          </p:spPr>
          <p:txBody>
            <a:bodyPr>
              <a:prstTxWarp prst="textNoShape">
                <a:avLst/>
              </a:prstTxWarp>
              <a:spAutoFit/>
            </a:bodyPr>
            <a:lstStyle/>
            <a:p>
              <a:pPr algn="ctr"/>
              <a:r>
                <a:rPr lang="en-US" sz="1000" i="1" dirty="0">
                  <a:latin typeface="Helvetica" charset="0"/>
                </a:rPr>
                <a:t>???</a:t>
              </a:r>
              <a:endParaRPr lang="en-US" sz="1000" dirty="0">
                <a:latin typeface="Helvetica" charset="0"/>
              </a:endParaRPr>
            </a:p>
          </p:txBody>
        </p:sp>
      </p:grpSp>
      <p:grpSp>
        <p:nvGrpSpPr>
          <p:cNvPr id="3" name="Group 36"/>
          <p:cNvGrpSpPr>
            <a:grpSpLocks/>
          </p:cNvGrpSpPr>
          <p:nvPr/>
        </p:nvGrpSpPr>
        <p:grpSpPr bwMode="auto">
          <a:xfrm>
            <a:off x="5437188" y="5576887"/>
            <a:ext cx="938212" cy="274638"/>
            <a:chOff x="3969" y="3505"/>
            <a:chExt cx="591" cy="173"/>
          </a:xfrm>
        </p:grpSpPr>
        <p:sp>
          <p:nvSpPr>
            <p:cNvPr id="861221" name="Rectangle 37"/>
            <p:cNvSpPr>
              <a:spLocks noChangeArrowheads="1"/>
            </p:cNvSpPr>
            <p:nvPr/>
          </p:nvSpPr>
          <p:spPr bwMode="auto">
            <a:xfrm>
              <a:off x="3969" y="3542"/>
              <a:ext cx="591" cy="117"/>
            </a:xfrm>
            <a:prstGeom prst="rect">
              <a:avLst/>
            </a:prstGeom>
            <a:solidFill>
              <a:srgbClr val="FFFFFF"/>
            </a:solidFill>
            <a:ln w="9525">
              <a:noFill/>
              <a:miter lim="800000"/>
              <a:headEnd/>
              <a:tailEnd/>
            </a:ln>
            <a:effectLst/>
          </p:spPr>
          <p:txBody>
            <a:bodyPr wrap="none" anchor="ctr">
              <a:prstTxWarp prst="textNoShape">
                <a:avLst/>
              </a:prstTxWarp>
            </a:bodyPr>
            <a:lstStyle/>
            <a:p>
              <a:endParaRPr lang="en-US"/>
            </a:p>
          </p:txBody>
        </p:sp>
        <p:sp>
          <p:nvSpPr>
            <p:cNvPr id="861222" name="Rectangle 38"/>
            <p:cNvSpPr>
              <a:spLocks noChangeArrowheads="1"/>
            </p:cNvSpPr>
            <p:nvPr/>
          </p:nvSpPr>
          <p:spPr bwMode="auto">
            <a:xfrm>
              <a:off x="3997" y="3505"/>
              <a:ext cx="529" cy="173"/>
            </a:xfrm>
            <a:prstGeom prst="rect">
              <a:avLst/>
            </a:prstGeom>
            <a:noFill/>
            <a:ln w="9525">
              <a:noFill/>
              <a:miter lim="800000"/>
              <a:headEnd/>
              <a:tailEnd/>
            </a:ln>
            <a:effectLst/>
          </p:spPr>
          <p:txBody>
            <a:bodyPr>
              <a:prstTxWarp prst="textNoShape">
                <a:avLst/>
              </a:prstTxWarp>
              <a:spAutoFit/>
            </a:bodyPr>
            <a:lstStyle/>
            <a:p>
              <a:pPr algn="ctr"/>
              <a:r>
                <a:rPr lang="en-US" sz="1200" b="0" dirty="0"/>
                <a:t>1</a:t>
              </a:r>
              <a:endParaRPr lang="en-US" sz="1000" dirty="0">
                <a:latin typeface="Helvetica" charset="0"/>
              </a:endParaRPr>
            </a:p>
          </p:txBody>
        </p:sp>
      </p:grpSp>
      <p:grpSp>
        <p:nvGrpSpPr>
          <p:cNvPr id="4" name="Group 39"/>
          <p:cNvGrpSpPr>
            <a:grpSpLocks/>
          </p:cNvGrpSpPr>
          <p:nvPr/>
        </p:nvGrpSpPr>
        <p:grpSpPr bwMode="auto">
          <a:xfrm>
            <a:off x="5437188" y="6084887"/>
            <a:ext cx="938212" cy="274638"/>
            <a:chOff x="3969" y="3505"/>
            <a:chExt cx="591" cy="173"/>
          </a:xfrm>
        </p:grpSpPr>
        <p:sp>
          <p:nvSpPr>
            <p:cNvPr id="861224" name="Rectangle 40"/>
            <p:cNvSpPr>
              <a:spLocks noChangeArrowheads="1"/>
            </p:cNvSpPr>
            <p:nvPr/>
          </p:nvSpPr>
          <p:spPr bwMode="auto">
            <a:xfrm>
              <a:off x="3969" y="3527"/>
              <a:ext cx="591" cy="117"/>
            </a:xfrm>
            <a:prstGeom prst="rect">
              <a:avLst/>
            </a:prstGeom>
            <a:solidFill>
              <a:srgbClr val="FFFFFF"/>
            </a:solidFill>
            <a:ln w="9525">
              <a:noFill/>
              <a:miter lim="800000"/>
              <a:headEnd/>
              <a:tailEnd/>
            </a:ln>
            <a:effectLst/>
          </p:spPr>
          <p:txBody>
            <a:bodyPr wrap="none" anchor="ctr">
              <a:prstTxWarp prst="textNoShape">
                <a:avLst/>
              </a:prstTxWarp>
            </a:bodyPr>
            <a:lstStyle/>
            <a:p>
              <a:endParaRPr lang="en-US"/>
            </a:p>
          </p:txBody>
        </p:sp>
        <p:sp>
          <p:nvSpPr>
            <p:cNvPr id="861225" name="Rectangle 41"/>
            <p:cNvSpPr>
              <a:spLocks noChangeArrowheads="1"/>
            </p:cNvSpPr>
            <p:nvPr/>
          </p:nvSpPr>
          <p:spPr bwMode="auto">
            <a:xfrm>
              <a:off x="3997" y="3505"/>
              <a:ext cx="529" cy="173"/>
            </a:xfrm>
            <a:prstGeom prst="rect">
              <a:avLst/>
            </a:prstGeom>
            <a:noFill/>
            <a:ln w="9525">
              <a:noFill/>
              <a:miter lim="800000"/>
              <a:headEnd/>
              <a:tailEnd/>
            </a:ln>
            <a:effectLst/>
          </p:spPr>
          <p:txBody>
            <a:bodyPr>
              <a:prstTxWarp prst="textNoShape">
                <a:avLst/>
              </a:prstTxWarp>
              <a:spAutoFit/>
            </a:bodyPr>
            <a:lstStyle/>
            <a:p>
              <a:pPr algn="ctr"/>
              <a:r>
                <a:rPr lang="en-US" sz="1200" b="0" dirty="0"/>
                <a:t>0.0</a:t>
              </a:r>
              <a:endParaRPr lang="en-US" sz="1000" dirty="0">
                <a:latin typeface="Helvetica" charset="0"/>
              </a:endParaRPr>
            </a:p>
          </p:txBody>
        </p:sp>
      </p:grpSp>
      <p:grpSp>
        <p:nvGrpSpPr>
          <p:cNvPr id="5" name="Group 42"/>
          <p:cNvGrpSpPr>
            <a:grpSpLocks/>
          </p:cNvGrpSpPr>
          <p:nvPr/>
        </p:nvGrpSpPr>
        <p:grpSpPr bwMode="auto">
          <a:xfrm>
            <a:off x="5449888" y="5384801"/>
            <a:ext cx="938212" cy="244475"/>
            <a:chOff x="3969" y="3528"/>
            <a:chExt cx="591" cy="154"/>
          </a:xfrm>
        </p:grpSpPr>
        <p:sp>
          <p:nvSpPr>
            <p:cNvPr id="861227" name="Rectangle 43"/>
            <p:cNvSpPr>
              <a:spLocks noChangeArrowheads="1"/>
            </p:cNvSpPr>
            <p:nvPr/>
          </p:nvSpPr>
          <p:spPr bwMode="auto">
            <a:xfrm>
              <a:off x="3969" y="3550"/>
              <a:ext cx="591" cy="117"/>
            </a:xfrm>
            <a:prstGeom prst="rect">
              <a:avLst/>
            </a:prstGeom>
            <a:solidFill>
              <a:srgbClr val="FFFFFF"/>
            </a:solidFill>
            <a:ln w="9525">
              <a:noFill/>
              <a:miter lim="800000"/>
              <a:headEnd/>
              <a:tailEnd/>
            </a:ln>
            <a:effectLst/>
          </p:spPr>
          <p:txBody>
            <a:bodyPr wrap="none" anchor="ctr">
              <a:prstTxWarp prst="textNoShape">
                <a:avLst/>
              </a:prstTxWarp>
            </a:bodyPr>
            <a:lstStyle/>
            <a:p>
              <a:endParaRPr lang="en-US"/>
            </a:p>
          </p:txBody>
        </p:sp>
        <p:sp>
          <p:nvSpPr>
            <p:cNvPr id="861228" name="Rectangle 44"/>
            <p:cNvSpPr>
              <a:spLocks noChangeArrowheads="1"/>
            </p:cNvSpPr>
            <p:nvPr/>
          </p:nvSpPr>
          <p:spPr bwMode="auto">
            <a:xfrm>
              <a:off x="3997" y="3528"/>
              <a:ext cx="529" cy="154"/>
            </a:xfrm>
            <a:prstGeom prst="rect">
              <a:avLst/>
            </a:prstGeom>
            <a:noFill/>
            <a:ln w="9525">
              <a:noFill/>
              <a:miter lim="800000"/>
              <a:headEnd/>
              <a:tailEnd/>
            </a:ln>
            <a:effectLst/>
          </p:spPr>
          <p:txBody>
            <a:bodyPr>
              <a:prstTxWarp prst="textNoShape">
                <a:avLst/>
              </a:prstTxWarp>
              <a:spAutoFit/>
            </a:bodyPr>
            <a:lstStyle/>
            <a:p>
              <a:pPr algn="ctr"/>
              <a:r>
                <a:rPr lang="en-US" sz="1000" dirty="0">
                  <a:latin typeface="Helvetica" charset="0"/>
                </a:rPr>
                <a:t>1000</a:t>
              </a:r>
            </a:p>
          </p:txBody>
        </p:sp>
      </p:grpSp>
      <p:grpSp>
        <p:nvGrpSpPr>
          <p:cNvPr id="6" name="Group 45"/>
          <p:cNvGrpSpPr>
            <a:grpSpLocks/>
          </p:cNvGrpSpPr>
          <p:nvPr/>
        </p:nvGrpSpPr>
        <p:grpSpPr bwMode="auto">
          <a:xfrm>
            <a:off x="5437188" y="5780087"/>
            <a:ext cx="938212" cy="274638"/>
            <a:chOff x="3969" y="3505"/>
            <a:chExt cx="591" cy="173"/>
          </a:xfrm>
        </p:grpSpPr>
        <p:sp>
          <p:nvSpPr>
            <p:cNvPr id="861230" name="Rectangle 46"/>
            <p:cNvSpPr>
              <a:spLocks noChangeArrowheads="1"/>
            </p:cNvSpPr>
            <p:nvPr/>
          </p:nvSpPr>
          <p:spPr bwMode="auto">
            <a:xfrm>
              <a:off x="3969" y="3542"/>
              <a:ext cx="591" cy="117"/>
            </a:xfrm>
            <a:prstGeom prst="rect">
              <a:avLst/>
            </a:prstGeom>
            <a:solidFill>
              <a:srgbClr val="FFFFFF"/>
            </a:solidFill>
            <a:ln w="9525">
              <a:noFill/>
              <a:miter lim="800000"/>
              <a:headEnd/>
              <a:tailEnd/>
            </a:ln>
            <a:effectLst/>
          </p:spPr>
          <p:txBody>
            <a:bodyPr wrap="none" anchor="ctr">
              <a:prstTxWarp prst="textNoShape">
                <a:avLst/>
              </a:prstTxWarp>
            </a:bodyPr>
            <a:lstStyle/>
            <a:p>
              <a:endParaRPr lang="en-US"/>
            </a:p>
          </p:txBody>
        </p:sp>
        <p:sp>
          <p:nvSpPr>
            <p:cNvPr id="861231" name="Rectangle 47"/>
            <p:cNvSpPr>
              <a:spLocks noChangeArrowheads="1"/>
            </p:cNvSpPr>
            <p:nvPr/>
          </p:nvSpPr>
          <p:spPr bwMode="auto">
            <a:xfrm>
              <a:off x="3997" y="3505"/>
              <a:ext cx="529" cy="173"/>
            </a:xfrm>
            <a:prstGeom prst="rect">
              <a:avLst/>
            </a:prstGeom>
            <a:noFill/>
            <a:ln w="9525">
              <a:noFill/>
              <a:miter lim="800000"/>
              <a:headEnd/>
              <a:tailEnd/>
            </a:ln>
            <a:effectLst/>
          </p:spPr>
          <p:txBody>
            <a:bodyPr>
              <a:prstTxWarp prst="textNoShape">
                <a:avLst/>
              </a:prstTxWarp>
              <a:spAutoFit/>
            </a:bodyPr>
            <a:lstStyle/>
            <a:p>
              <a:pPr algn="ctr"/>
              <a:r>
                <a:rPr lang="en-US" sz="1200" b="0"/>
                <a:t>2</a:t>
              </a:r>
              <a:endParaRPr lang="en-US" sz="1000">
                <a:latin typeface="Helvetica" charset="0"/>
              </a:endParaRPr>
            </a:p>
          </p:txBody>
        </p:sp>
      </p:grpSp>
      <p:grpSp>
        <p:nvGrpSpPr>
          <p:cNvPr id="7" name="Group 48"/>
          <p:cNvGrpSpPr>
            <a:grpSpLocks/>
          </p:cNvGrpSpPr>
          <p:nvPr/>
        </p:nvGrpSpPr>
        <p:grpSpPr bwMode="auto">
          <a:xfrm>
            <a:off x="2528888" y="4111622"/>
            <a:ext cx="1779587" cy="1065211"/>
            <a:chOff x="800" y="2732"/>
            <a:chExt cx="1121" cy="671"/>
          </a:xfrm>
        </p:grpSpPr>
        <p:sp>
          <p:nvSpPr>
            <p:cNvPr id="861233" name="Rectangle 49"/>
            <p:cNvSpPr>
              <a:spLocks noChangeArrowheads="1"/>
            </p:cNvSpPr>
            <p:nvPr/>
          </p:nvSpPr>
          <p:spPr bwMode="auto">
            <a:xfrm>
              <a:off x="800" y="2885"/>
              <a:ext cx="624" cy="129"/>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endParaRPr lang="en-US" sz="1000" i="1">
                <a:latin typeface="Helvetica" charset="0"/>
              </a:endParaRPr>
            </a:p>
          </p:txBody>
        </p:sp>
        <p:sp>
          <p:nvSpPr>
            <p:cNvPr id="861234" name="Rectangle 50"/>
            <p:cNvSpPr>
              <a:spLocks noChangeArrowheads="1"/>
            </p:cNvSpPr>
            <p:nvPr/>
          </p:nvSpPr>
          <p:spPr bwMode="auto">
            <a:xfrm>
              <a:off x="800" y="2756"/>
              <a:ext cx="624" cy="129"/>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endParaRPr lang="en-US" sz="1000">
                <a:latin typeface="Helvetica" charset="0"/>
              </a:endParaRPr>
            </a:p>
          </p:txBody>
        </p:sp>
        <p:sp>
          <p:nvSpPr>
            <p:cNvPr id="861235" name="Rectangle 51"/>
            <p:cNvSpPr>
              <a:spLocks noChangeArrowheads="1"/>
            </p:cNvSpPr>
            <p:nvPr/>
          </p:nvSpPr>
          <p:spPr bwMode="auto">
            <a:xfrm>
              <a:off x="1392" y="2861"/>
              <a:ext cx="529" cy="154"/>
            </a:xfrm>
            <a:prstGeom prst="rect">
              <a:avLst/>
            </a:prstGeom>
            <a:noFill/>
            <a:ln w="9525">
              <a:noFill/>
              <a:miter lim="800000"/>
              <a:headEnd/>
              <a:tailEnd/>
            </a:ln>
            <a:effectLst/>
          </p:spPr>
          <p:txBody>
            <a:bodyPr>
              <a:prstTxWarp prst="textNoShape">
                <a:avLst/>
              </a:prstTxWarp>
              <a:spAutoFit/>
            </a:bodyPr>
            <a:lstStyle/>
            <a:p>
              <a:r>
                <a:rPr lang="en-US" sz="1000" dirty="0">
                  <a:latin typeface="Helvetica" charset="0"/>
                </a:rPr>
                <a:t>1004</a:t>
              </a:r>
            </a:p>
          </p:txBody>
        </p:sp>
        <p:sp>
          <p:nvSpPr>
            <p:cNvPr id="861236" name="Rectangle 52"/>
            <p:cNvSpPr>
              <a:spLocks noChangeArrowheads="1"/>
            </p:cNvSpPr>
            <p:nvPr/>
          </p:nvSpPr>
          <p:spPr bwMode="auto">
            <a:xfrm>
              <a:off x="1392" y="2732"/>
              <a:ext cx="529" cy="154"/>
            </a:xfrm>
            <a:prstGeom prst="rect">
              <a:avLst/>
            </a:prstGeom>
            <a:noFill/>
            <a:ln w="9525">
              <a:noFill/>
              <a:miter lim="800000"/>
              <a:headEnd/>
              <a:tailEnd/>
            </a:ln>
            <a:effectLst/>
          </p:spPr>
          <p:txBody>
            <a:bodyPr>
              <a:prstTxWarp prst="textNoShape">
                <a:avLst/>
              </a:prstTxWarp>
              <a:spAutoFit/>
            </a:bodyPr>
            <a:lstStyle/>
            <a:p>
              <a:r>
                <a:rPr lang="en-US" sz="1000" dirty="0">
                  <a:latin typeface="Helvetica" charset="0"/>
                </a:rPr>
                <a:t>1000</a:t>
              </a:r>
            </a:p>
          </p:txBody>
        </p:sp>
        <p:sp>
          <p:nvSpPr>
            <p:cNvPr id="861237" name="Rectangle 53"/>
            <p:cNvSpPr>
              <a:spLocks noChangeArrowheads="1"/>
            </p:cNvSpPr>
            <p:nvPr/>
          </p:nvSpPr>
          <p:spPr bwMode="auto">
            <a:xfrm>
              <a:off x="800" y="3013"/>
              <a:ext cx="624" cy="129"/>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endParaRPr lang="en-US" sz="1000" i="1">
                <a:latin typeface="Helvetica" charset="0"/>
              </a:endParaRPr>
            </a:p>
          </p:txBody>
        </p:sp>
        <p:sp>
          <p:nvSpPr>
            <p:cNvPr id="861238" name="Rectangle 54"/>
            <p:cNvSpPr>
              <a:spLocks noChangeArrowheads="1"/>
            </p:cNvSpPr>
            <p:nvPr/>
          </p:nvSpPr>
          <p:spPr bwMode="auto">
            <a:xfrm>
              <a:off x="1392" y="2989"/>
              <a:ext cx="529" cy="154"/>
            </a:xfrm>
            <a:prstGeom prst="rect">
              <a:avLst/>
            </a:prstGeom>
            <a:noFill/>
            <a:ln w="9525">
              <a:noFill/>
              <a:miter lim="800000"/>
              <a:headEnd/>
              <a:tailEnd/>
            </a:ln>
            <a:effectLst/>
          </p:spPr>
          <p:txBody>
            <a:bodyPr>
              <a:prstTxWarp prst="textNoShape">
                <a:avLst/>
              </a:prstTxWarp>
              <a:spAutoFit/>
            </a:bodyPr>
            <a:lstStyle/>
            <a:p>
              <a:r>
                <a:rPr lang="en-US" sz="1000" dirty="0">
                  <a:latin typeface="Helvetica" charset="0"/>
                </a:rPr>
                <a:t>1008</a:t>
              </a:r>
            </a:p>
          </p:txBody>
        </p:sp>
        <p:sp>
          <p:nvSpPr>
            <p:cNvPr id="861239" name="Rectangle 55"/>
            <p:cNvSpPr>
              <a:spLocks noChangeArrowheads="1"/>
            </p:cNvSpPr>
            <p:nvPr/>
          </p:nvSpPr>
          <p:spPr bwMode="auto">
            <a:xfrm>
              <a:off x="800" y="3141"/>
              <a:ext cx="624" cy="129"/>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endParaRPr lang="en-US" sz="1000" i="1">
                <a:latin typeface="Helvetica" charset="0"/>
              </a:endParaRPr>
            </a:p>
          </p:txBody>
        </p:sp>
        <p:sp>
          <p:nvSpPr>
            <p:cNvPr id="861240" name="Rectangle 56"/>
            <p:cNvSpPr>
              <a:spLocks noChangeArrowheads="1"/>
            </p:cNvSpPr>
            <p:nvPr/>
          </p:nvSpPr>
          <p:spPr bwMode="auto">
            <a:xfrm>
              <a:off x="1392" y="3117"/>
              <a:ext cx="529" cy="154"/>
            </a:xfrm>
            <a:prstGeom prst="rect">
              <a:avLst/>
            </a:prstGeom>
            <a:noFill/>
            <a:ln w="9525">
              <a:noFill/>
              <a:miter lim="800000"/>
              <a:headEnd/>
              <a:tailEnd/>
            </a:ln>
            <a:effectLst/>
          </p:spPr>
          <p:txBody>
            <a:bodyPr>
              <a:prstTxWarp prst="textNoShape">
                <a:avLst/>
              </a:prstTxWarp>
              <a:spAutoFit/>
            </a:bodyPr>
            <a:lstStyle/>
            <a:p>
              <a:r>
                <a:rPr lang="en-US" sz="1000" dirty="0">
                  <a:latin typeface="Helvetica" charset="0"/>
                </a:rPr>
                <a:t>100C</a:t>
              </a:r>
            </a:p>
          </p:txBody>
        </p:sp>
        <p:sp>
          <p:nvSpPr>
            <p:cNvPr id="861241" name="Rectangle 57"/>
            <p:cNvSpPr>
              <a:spLocks noChangeArrowheads="1"/>
            </p:cNvSpPr>
            <p:nvPr/>
          </p:nvSpPr>
          <p:spPr bwMode="auto">
            <a:xfrm>
              <a:off x="800" y="3269"/>
              <a:ext cx="624" cy="129"/>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endParaRPr lang="en-US" sz="1000" i="1">
                <a:latin typeface="Helvetica" charset="0"/>
              </a:endParaRPr>
            </a:p>
          </p:txBody>
        </p:sp>
        <p:sp>
          <p:nvSpPr>
            <p:cNvPr id="861242" name="Rectangle 58"/>
            <p:cNvSpPr>
              <a:spLocks noChangeArrowheads="1"/>
            </p:cNvSpPr>
            <p:nvPr/>
          </p:nvSpPr>
          <p:spPr bwMode="auto">
            <a:xfrm>
              <a:off x="1392" y="3245"/>
              <a:ext cx="529" cy="154"/>
            </a:xfrm>
            <a:prstGeom prst="rect">
              <a:avLst/>
            </a:prstGeom>
            <a:noFill/>
            <a:ln w="9525">
              <a:noFill/>
              <a:miter lim="800000"/>
              <a:headEnd/>
              <a:tailEnd/>
            </a:ln>
            <a:effectLst/>
          </p:spPr>
          <p:txBody>
            <a:bodyPr>
              <a:prstTxWarp prst="textNoShape">
                <a:avLst/>
              </a:prstTxWarp>
              <a:spAutoFit/>
            </a:bodyPr>
            <a:lstStyle/>
            <a:p>
              <a:r>
                <a:rPr lang="en-US" sz="1000" dirty="0">
                  <a:latin typeface="Helvetica" charset="0"/>
                </a:rPr>
                <a:t>1010</a:t>
              </a:r>
            </a:p>
          </p:txBody>
        </p:sp>
        <p:sp>
          <p:nvSpPr>
            <p:cNvPr id="861243" name="Rectangle 59"/>
            <p:cNvSpPr>
              <a:spLocks noChangeArrowheads="1"/>
            </p:cNvSpPr>
            <p:nvPr/>
          </p:nvSpPr>
          <p:spPr bwMode="auto">
            <a:xfrm>
              <a:off x="847" y="2737"/>
              <a:ext cx="529" cy="154"/>
            </a:xfrm>
            <a:prstGeom prst="rect">
              <a:avLst/>
            </a:prstGeom>
            <a:noFill/>
            <a:ln w="9525">
              <a:noFill/>
              <a:miter lim="800000"/>
              <a:headEnd/>
              <a:tailEnd/>
            </a:ln>
            <a:effectLst/>
          </p:spPr>
          <p:txBody>
            <a:bodyPr>
              <a:prstTxWarp prst="textNoShape">
                <a:avLst/>
              </a:prstTxWarp>
              <a:spAutoFit/>
            </a:bodyPr>
            <a:lstStyle/>
            <a:p>
              <a:pPr algn="ctr"/>
              <a:r>
                <a:rPr lang="en-US" sz="1000" i="1">
                  <a:latin typeface="Helvetica" charset="0"/>
                </a:rPr>
                <a:t>???</a:t>
              </a:r>
              <a:endParaRPr lang="en-US" sz="1000">
                <a:latin typeface="Helvetica" charset="0"/>
              </a:endParaRPr>
            </a:p>
          </p:txBody>
        </p:sp>
        <p:sp>
          <p:nvSpPr>
            <p:cNvPr id="861244" name="Rectangle 60"/>
            <p:cNvSpPr>
              <a:spLocks noChangeArrowheads="1"/>
            </p:cNvSpPr>
            <p:nvPr/>
          </p:nvSpPr>
          <p:spPr bwMode="auto">
            <a:xfrm>
              <a:off x="847" y="2865"/>
              <a:ext cx="529" cy="154"/>
            </a:xfrm>
            <a:prstGeom prst="rect">
              <a:avLst/>
            </a:prstGeom>
            <a:noFill/>
            <a:ln w="9525">
              <a:noFill/>
              <a:miter lim="800000"/>
              <a:headEnd/>
              <a:tailEnd/>
            </a:ln>
            <a:effectLst/>
          </p:spPr>
          <p:txBody>
            <a:bodyPr>
              <a:prstTxWarp prst="textNoShape">
                <a:avLst/>
              </a:prstTxWarp>
              <a:spAutoFit/>
            </a:bodyPr>
            <a:lstStyle/>
            <a:p>
              <a:pPr algn="ctr"/>
              <a:r>
                <a:rPr lang="en-US" sz="1000" i="1">
                  <a:latin typeface="Helvetica" charset="0"/>
                </a:rPr>
                <a:t>???</a:t>
              </a:r>
              <a:endParaRPr lang="en-US" sz="1000">
                <a:latin typeface="Helvetica" charset="0"/>
              </a:endParaRPr>
            </a:p>
          </p:txBody>
        </p:sp>
        <p:sp>
          <p:nvSpPr>
            <p:cNvPr id="861245" name="Rectangle 61"/>
            <p:cNvSpPr>
              <a:spLocks noChangeArrowheads="1"/>
            </p:cNvSpPr>
            <p:nvPr/>
          </p:nvSpPr>
          <p:spPr bwMode="auto">
            <a:xfrm>
              <a:off x="847" y="2993"/>
              <a:ext cx="529" cy="154"/>
            </a:xfrm>
            <a:prstGeom prst="rect">
              <a:avLst/>
            </a:prstGeom>
            <a:noFill/>
            <a:ln w="9525">
              <a:noFill/>
              <a:miter lim="800000"/>
              <a:headEnd/>
              <a:tailEnd/>
            </a:ln>
            <a:effectLst/>
          </p:spPr>
          <p:txBody>
            <a:bodyPr>
              <a:prstTxWarp prst="textNoShape">
                <a:avLst/>
              </a:prstTxWarp>
              <a:spAutoFit/>
            </a:bodyPr>
            <a:lstStyle/>
            <a:p>
              <a:pPr algn="ctr"/>
              <a:r>
                <a:rPr lang="en-US" sz="1000" i="1">
                  <a:latin typeface="Helvetica" charset="0"/>
                </a:rPr>
                <a:t>???</a:t>
              </a:r>
              <a:endParaRPr lang="en-US" sz="1000">
                <a:latin typeface="Helvetica" charset="0"/>
              </a:endParaRPr>
            </a:p>
          </p:txBody>
        </p:sp>
        <p:sp>
          <p:nvSpPr>
            <p:cNvPr id="861246" name="Rectangle 62"/>
            <p:cNvSpPr>
              <a:spLocks noChangeArrowheads="1"/>
            </p:cNvSpPr>
            <p:nvPr/>
          </p:nvSpPr>
          <p:spPr bwMode="auto">
            <a:xfrm>
              <a:off x="847" y="3121"/>
              <a:ext cx="529" cy="154"/>
            </a:xfrm>
            <a:prstGeom prst="rect">
              <a:avLst/>
            </a:prstGeom>
            <a:noFill/>
            <a:ln w="9525">
              <a:noFill/>
              <a:miter lim="800000"/>
              <a:headEnd/>
              <a:tailEnd/>
            </a:ln>
            <a:effectLst/>
          </p:spPr>
          <p:txBody>
            <a:bodyPr>
              <a:prstTxWarp prst="textNoShape">
                <a:avLst/>
              </a:prstTxWarp>
              <a:spAutoFit/>
            </a:bodyPr>
            <a:lstStyle/>
            <a:p>
              <a:pPr algn="ctr"/>
              <a:r>
                <a:rPr lang="en-US" sz="1000" i="1">
                  <a:latin typeface="Helvetica" charset="0"/>
                </a:rPr>
                <a:t>???</a:t>
              </a:r>
              <a:endParaRPr lang="en-US" sz="1000">
                <a:latin typeface="Helvetica" charset="0"/>
              </a:endParaRPr>
            </a:p>
          </p:txBody>
        </p:sp>
        <p:sp>
          <p:nvSpPr>
            <p:cNvPr id="861247" name="Rectangle 63"/>
            <p:cNvSpPr>
              <a:spLocks noChangeArrowheads="1"/>
            </p:cNvSpPr>
            <p:nvPr/>
          </p:nvSpPr>
          <p:spPr bwMode="auto">
            <a:xfrm>
              <a:off x="847" y="3249"/>
              <a:ext cx="529" cy="154"/>
            </a:xfrm>
            <a:prstGeom prst="rect">
              <a:avLst/>
            </a:prstGeom>
            <a:noFill/>
            <a:ln w="9525">
              <a:noFill/>
              <a:miter lim="800000"/>
              <a:headEnd/>
              <a:tailEnd/>
            </a:ln>
            <a:effectLst/>
          </p:spPr>
          <p:txBody>
            <a:bodyPr>
              <a:prstTxWarp prst="textNoShape">
                <a:avLst/>
              </a:prstTxWarp>
              <a:spAutoFit/>
            </a:bodyPr>
            <a:lstStyle/>
            <a:p>
              <a:pPr algn="ctr"/>
              <a:r>
                <a:rPr lang="en-US" sz="1000" i="1">
                  <a:latin typeface="Helvetica" charset="0"/>
                </a:rPr>
                <a:t>???</a:t>
              </a:r>
              <a:endParaRPr lang="en-US" sz="1000">
                <a:latin typeface="Helvetica" charset="0"/>
              </a:endParaRPr>
            </a:p>
          </p:txBody>
        </p:sp>
      </p:grpSp>
      <p:grpSp>
        <p:nvGrpSpPr>
          <p:cNvPr id="8" name="Group 64"/>
          <p:cNvGrpSpPr>
            <a:grpSpLocks/>
          </p:cNvGrpSpPr>
          <p:nvPr/>
        </p:nvGrpSpPr>
        <p:grpSpPr bwMode="auto">
          <a:xfrm>
            <a:off x="4598988" y="4122737"/>
            <a:ext cx="2603500" cy="1296988"/>
            <a:chOff x="2104" y="2597"/>
            <a:chExt cx="1640" cy="817"/>
          </a:xfrm>
        </p:grpSpPr>
        <p:sp>
          <p:nvSpPr>
            <p:cNvPr id="861249" name="Rectangle 65"/>
            <p:cNvSpPr>
              <a:spLocks noChangeArrowheads="1"/>
            </p:cNvSpPr>
            <p:nvPr/>
          </p:nvSpPr>
          <p:spPr bwMode="auto">
            <a:xfrm>
              <a:off x="2616" y="2619"/>
              <a:ext cx="624" cy="143"/>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endParaRPr lang="en-US" sz="1000">
                <a:latin typeface="Helvetica" charset="0"/>
              </a:endParaRPr>
            </a:p>
          </p:txBody>
        </p:sp>
        <p:sp>
          <p:nvSpPr>
            <p:cNvPr id="861250" name="Rectangle 66"/>
            <p:cNvSpPr>
              <a:spLocks noChangeArrowheads="1"/>
            </p:cNvSpPr>
            <p:nvPr/>
          </p:nvSpPr>
          <p:spPr bwMode="auto">
            <a:xfrm>
              <a:off x="2616" y="3017"/>
              <a:ext cx="624" cy="136"/>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endParaRPr lang="en-US" sz="1000">
                <a:latin typeface="Helvetica" charset="0"/>
              </a:endParaRPr>
            </a:p>
          </p:txBody>
        </p:sp>
        <p:sp>
          <p:nvSpPr>
            <p:cNvPr id="861251" name="Rectangle 67"/>
            <p:cNvSpPr>
              <a:spLocks noChangeArrowheads="1"/>
            </p:cNvSpPr>
            <p:nvPr/>
          </p:nvSpPr>
          <p:spPr bwMode="auto">
            <a:xfrm>
              <a:off x="2106" y="2987"/>
              <a:ext cx="529" cy="173"/>
            </a:xfrm>
            <a:prstGeom prst="rect">
              <a:avLst/>
            </a:prstGeom>
            <a:noFill/>
            <a:ln w="9525">
              <a:noFill/>
              <a:miter lim="800000"/>
              <a:headEnd/>
              <a:tailEnd/>
            </a:ln>
            <a:effectLst/>
          </p:spPr>
          <p:txBody>
            <a:bodyPr>
              <a:prstTxWarp prst="textNoShape">
                <a:avLst/>
              </a:prstTxWarp>
              <a:spAutoFit/>
            </a:bodyPr>
            <a:lstStyle/>
            <a:p>
              <a:pPr algn="r"/>
              <a:r>
                <a:rPr lang="en-US" sz="1200" dirty="0" smtClean="0">
                  <a:latin typeface="Courier New" charset="0"/>
                </a:rPr>
                <a:t>total</a:t>
              </a:r>
              <a:r>
                <a:rPr lang="en-US" sz="900" dirty="0" smtClean="0">
                  <a:latin typeface="Courier New" charset="0"/>
                </a:rPr>
                <a:t> </a:t>
              </a:r>
              <a:r>
                <a:rPr lang="en-US" sz="1200" dirty="0" smtClean="0">
                  <a:latin typeface="Courier New" charset="0"/>
                </a:rPr>
                <a:t>&amp;</a:t>
              </a:r>
              <a:endParaRPr lang="en-US" sz="1200" dirty="0">
                <a:latin typeface="Courier New" charset="0"/>
              </a:endParaRPr>
            </a:p>
          </p:txBody>
        </p:sp>
        <p:sp>
          <p:nvSpPr>
            <p:cNvPr id="861252" name="Rectangle 68"/>
            <p:cNvSpPr>
              <a:spLocks noChangeArrowheads="1"/>
            </p:cNvSpPr>
            <p:nvPr/>
          </p:nvSpPr>
          <p:spPr bwMode="auto">
            <a:xfrm>
              <a:off x="2106" y="2728"/>
              <a:ext cx="529" cy="173"/>
            </a:xfrm>
            <a:prstGeom prst="rect">
              <a:avLst/>
            </a:prstGeom>
            <a:noFill/>
            <a:ln w="9525">
              <a:noFill/>
              <a:miter lim="800000"/>
              <a:headEnd/>
              <a:tailEnd/>
            </a:ln>
            <a:effectLst/>
          </p:spPr>
          <p:txBody>
            <a:bodyPr>
              <a:prstTxWarp prst="textNoShape">
                <a:avLst/>
              </a:prstTxWarp>
              <a:spAutoFit/>
            </a:bodyPr>
            <a:lstStyle/>
            <a:p>
              <a:pPr algn="r"/>
              <a:r>
                <a:rPr lang="en-US" sz="1200" dirty="0">
                  <a:latin typeface="Courier New" charset="0"/>
                </a:rPr>
                <a:t>pt</a:t>
              </a:r>
            </a:p>
          </p:txBody>
        </p:sp>
        <p:sp>
          <p:nvSpPr>
            <p:cNvPr id="861253" name="Rectangle 69"/>
            <p:cNvSpPr>
              <a:spLocks noChangeArrowheads="1"/>
            </p:cNvSpPr>
            <p:nvPr/>
          </p:nvSpPr>
          <p:spPr bwMode="auto">
            <a:xfrm>
              <a:off x="3210" y="3260"/>
              <a:ext cx="529" cy="154"/>
            </a:xfrm>
            <a:prstGeom prst="rect">
              <a:avLst/>
            </a:prstGeom>
            <a:noFill/>
            <a:ln w="9525">
              <a:noFill/>
              <a:miter lim="800000"/>
              <a:headEnd/>
              <a:tailEnd/>
            </a:ln>
            <a:effectLst/>
          </p:spPr>
          <p:txBody>
            <a:bodyPr>
              <a:prstTxWarp prst="textNoShape">
                <a:avLst/>
              </a:prstTxWarp>
              <a:spAutoFit/>
            </a:bodyPr>
            <a:lstStyle/>
            <a:p>
              <a:r>
                <a:rPr lang="en-US" sz="1000" dirty="0">
                  <a:latin typeface="Helvetica" charset="0"/>
                </a:rPr>
                <a:t>FFE4</a:t>
              </a:r>
            </a:p>
          </p:txBody>
        </p:sp>
        <p:sp>
          <p:nvSpPr>
            <p:cNvPr id="861254" name="Rectangle 70"/>
            <p:cNvSpPr>
              <a:spLocks noChangeArrowheads="1"/>
            </p:cNvSpPr>
            <p:nvPr/>
          </p:nvSpPr>
          <p:spPr bwMode="auto">
            <a:xfrm>
              <a:off x="3210" y="3132"/>
              <a:ext cx="529" cy="154"/>
            </a:xfrm>
            <a:prstGeom prst="rect">
              <a:avLst/>
            </a:prstGeom>
            <a:noFill/>
            <a:ln w="9525">
              <a:noFill/>
              <a:miter lim="800000"/>
              <a:headEnd/>
              <a:tailEnd/>
            </a:ln>
            <a:effectLst/>
          </p:spPr>
          <p:txBody>
            <a:bodyPr>
              <a:prstTxWarp prst="textNoShape">
                <a:avLst/>
              </a:prstTxWarp>
              <a:spAutoFit/>
            </a:bodyPr>
            <a:lstStyle/>
            <a:p>
              <a:r>
                <a:rPr lang="en-US" sz="1000" dirty="0">
                  <a:latin typeface="Helvetica" charset="0"/>
                </a:rPr>
                <a:t>FFE0</a:t>
              </a:r>
            </a:p>
          </p:txBody>
        </p:sp>
        <p:sp>
          <p:nvSpPr>
            <p:cNvPr id="861255" name="Rectangle 71"/>
            <p:cNvSpPr>
              <a:spLocks noChangeArrowheads="1"/>
            </p:cNvSpPr>
            <p:nvPr/>
          </p:nvSpPr>
          <p:spPr bwMode="auto">
            <a:xfrm>
              <a:off x="3210" y="3004"/>
              <a:ext cx="529" cy="154"/>
            </a:xfrm>
            <a:prstGeom prst="rect">
              <a:avLst/>
            </a:prstGeom>
            <a:noFill/>
            <a:ln w="9525">
              <a:noFill/>
              <a:miter lim="800000"/>
              <a:headEnd/>
              <a:tailEnd/>
            </a:ln>
            <a:effectLst/>
          </p:spPr>
          <p:txBody>
            <a:bodyPr>
              <a:prstTxWarp prst="textNoShape">
                <a:avLst/>
              </a:prstTxWarp>
              <a:spAutoFit/>
            </a:bodyPr>
            <a:lstStyle/>
            <a:p>
              <a:r>
                <a:rPr lang="en-US" sz="1000" dirty="0">
                  <a:latin typeface="Helvetica" charset="0"/>
                </a:rPr>
                <a:t>FFDC</a:t>
              </a:r>
            </a:p>
          </p:txBody>
        </p:sp>
        <p:sp>
          <p:nvSpPr>
            <p:cNvPr id="861256" name="Rectangle 72"/>
            <p:cNvSpPr>
              <a:spLocks noChangeArrowheads="1"/>
            </p:cNvSpPr>
            <p:nvPr/>
          </p:nvSpPr>
          <p:spPr bwMode="auto">
            <a:xfrm>
              <a:off x="3210" y="2876"/>
              <a:ext cx="529" cy="154"/>
            </a:xfrm>
            <a:prstGeom prst="rect">
              <a:avLst/>
            </a:prstGeom>
            <a:noFill/>
            <a:ln w="9525">
              <a:noFill/>
              <a:miter lim="800000"/>
              <a:headEnd/>
              <a:tailEnd/>
            </a:ln>
            <a:effectLst/>
          </p:spPr>
          <p:txBody>
            <a:bodyPr>
              <a:prstTxWarp prst="textNoShape">
                <a:avLst/>
              </a:prstTxWarp>
              <a:spAutoFit/>
            </a:bodyPr>
            <a:lstStyle/>
            <a:p>
              <a:r>
                <a:rPr lang="en-US" sz="1000" dirty="0">
                  <a:latin typeface="Helvetica" charset="0"/>
                </a:rPr>
                <a:t>FFD8</a:t>
              </a:r>
            </a:p>
          </p:txBody>
        </p:sp>
        <p:sp>
          <p:nvSpPr>
            <p:cNvPr id="861257" name="Rectangle 73"/>
            <p:cNvSpPr>
              <a:spLocks noChangeArrowheads="1"/>
            </p:cNvSpPr>
            <p:nvPr/>
          </p:nvSpPr>
          <p:spPr bwMode="auto">
            <a:xfrm>
              <a:off x="3210" y="2748"/>
              <a:ext cx="529" cy="154"/>
            </a:xfrm>
            <a:prstGeom prst="rect">
              <a:avLst/>
            </a:prstGeom>
            <a:noFill/>
            <a:ln w="9525">
              <a:noFill/>
              <a:miter lim="800000"/>
              <a:headEnd/>
              <a:tailEnd/>
            </a:ln>
            <a:effectLst/>
          </p:spPr>
          <p:txBody>
            <a:bodyPr>
              <a:prstTxWarp prst="textNoShape">
                <a:avLst/>
              </a:prstTxWarp>
              <a:spAutoFit/>
            </a:bodyPr>
            <a:lstStyle/>
            <a:p>
              <a:r>
                <a:rPr lang="en-US" sz="1000" dirty="0">
                  <a:latin typeface="Helvetica" charset="0"/>
                </a:rPr>
                <a:t>FFD4</a:t>
              </a:r>
            </a:p>
          </p:txBody>
        </p:sp>
        <p:sp>
          <p:nvSpPr>
            <p:cNvPr id="861258" name="Rectangle 74"/>
            <p:cNvSpPr>
              <a:spLocks noChangeArrowheads="1"/>
            </p:cNvSpPr>
            <p:nvPr/>
          </p:nvSpPr>
          <p:spPr bwMode="auto">
            <a:xfrm>
              <a:off x="2616" y="2756"/>
              <a:ext cx="624" cy="261"/>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endParaRPr lang="en-US" sz="1000">
                <a:latin typeface="Helvetica" charset="0"/>
              </a:endParaRPr>
            </a:p>
          </p:txBody>
        </p:sp>
        <p:sp>
          <p:nvSpPr>
            <p:cNvPr id="861259" name="Rectangle 75"/>
            <p:cNvSpPr>
              <a:spLocks noChangeArrowheads="1"/>
            </p:cNvSpPr>
            <p:nvPr/>
          </p:nvSpPr>
          <p:spPr bwMode="auto">
            <a:xfrm>
              <a:off x="2104" y="2597"/>
              <a:ext cx="529" cy="173"/>
            </a:xfrm>
            <a:prstGeom prst="rect">
              <a:avLst/>
            </a:prstGeom>
            <a:noFill/>
            <a:ln w="9525">
              <a:noFill/>
              <a:miter lim="800000"/>
              <a:headEnd/>
              <a:tailEnd/>
            </a:ln>
            <a:effectLst/>
          </p:spPr>
          <p:txBody>
            <a:bodyPr>
              <a:prstTxWarp prst="textNoShape">
                <a:avLst/>
              </a:prstTxWarp>
              <a:spAutoFit/>
            </a:bodyPr>
            <a:lstStyle/>
            <a:p>
              <a:pPr algn="r"/>
              <a:r>
                <a:rPr lang="en-US" sz="1200" dirty="0">
                  <a:latin typeface="Courier New" charset="0"/>
                </a:rPr>
                <a:t>list</a:t>
              </a:r>
            </a:p>
          </p:txBody>
        </p:sp>
        <p:sp>
          <p:nvSpPr>
            <p:cNvPr id="861260" name="Line 76"/>
            <p:cNvSpPr>
              <a:spLocks noChangeShapeType="1"/>
            </p:cNvSpPr>
            <p:nvPr/>
          </p:nvSpPr>
          <p:spPr bwMode="auto">
            <a:xfrm>
              <a:off x="2618" y="2888"/>
              <a:ext cx="619" cy="0"/>
            </a:xfrm>
            <a:prstGeom prst="line">
              <a:avLst/>
            </a:prstGeom>
            <a:noFill/>
            <a:ln w="9525" cap="rnd">
              <a:solidFill>
                <a:schemeClr val="tx1"/>
              </a:solidFill>
              <a:prstDash val="sysDot"/>
              <a:round/>
              <a:headEnd/>
              <a:tailEnd/>
            </a:ln>
            <a:effectLst/>
          </p:spPr>
          <p:txBody>
            <a:bodyPr wrap="none" anchor="ctr">
              <a:prstTxWarp prst="textNoShape">
                <a:avLst/>
              </a:prstTxWarp>
            </a:bodyPr>
            <a:lstStyle/>
            <a:p>
              <a:endParaRPr lang="en-US"/>
            </a:p>
          </p:txBody>
        </p:sp>
        <p:grpSp>
          <p:nvGrpSpPr>
            <p:cNvPr id="9" name="Group 77"/>
            <p:cNvGrpSpPr>
              <a:grpSpLocks/>
            </p:cNvGrpSpPr>
            <p:nvPr/>
          </p:nvGrpSpPr>
          <p:grpSpPr bwMode="auto">
            <a:xfrm>
              <a:off x="2624" y="2729"/>
              <a:ext cx="591" cy="173"/>
              <a:chOff x="3969" y="3505"/>
              <a:chExt cx="591" cy="173"/>
            </a:xfrm>
          </p:grpSpPr>
          <p:sp>
            <p:nvSpPr>
              <p:cNvPr id="861262" name="Rectangle 78"/>
              <p:cNvSpPr>
                <a:spLocks noChangeArrowheads="1"/>
              </p:cNvSpPr>
              <p:nvPr/>
            </p:nvSpPr>
            <p:spPr bwMode="auto">
              <a:xfrm>
                <a:off x="3969" y="3542"/>
                <a:ext cx="591" cy="117"/>
              </a:xfrm>
              <a:prstGeom prst="rect">
                <a:avLst/>
              </a:prstGeom>
              <a:solidFill>
                <a:srgbClr val="FFFFFF"/>
              </a:solidFill>
              <a:ln w="9525">
                <a:noFill/>
                <a:miter lim="800000"/>
                <a:headEnd/>
                <a:tailEnd/>
              </a:ln>
              <a:effectLst/>
            </p:spPr>
            <p:txBody>
              <a:bodyPr wrap="none" anchor="ctr">
                <a:prstTxWarp prst="textNoShape">
                  <a:avLst/>
                </a:prstTxWarp>
              </a:bodyPr>
              <a:lstStyle/>
              <a:p>
                <a:endParaRPr lang="en-US"/>
              </a:p>
            </p:txBody>
          </p:sp>
          <p:sp>
            <p:nvSpPr>
              <p:cNvPr id="861263" name="Rectangle 79"/>
              <p:cNvSpPr>
                <a:spLocks noChangeArrowheads="1"/>
              </p:cNvSpPr>
              <p:nvPr/>
            </p:nvSpPr>
            <p:spPr bwMode="auto">
              <a:xfrm>
                <a:off x="3997" y="3505"/>
                <a:ext cx="529" cy="173"/>
              </a:xfrm>
              <a:prstGeom prst="rect">
                <a:avLst/>
              </a:prstGeom>
              <a:noFill/>
              <a:ln w="9525">
                <a:noFill/>
                <a:miter lim="800000"/>
                <a:headEnd/>
                <a:tailEnd/>
              </a:ln>
              <a:effectLst/>
            </p:spPr>
            <p:txBody>
              <a:bodyPr>
                <a:prstTxWarp prst="textNoShape">
                  <a:avLst/>
                </a:prstTxWarp>
                <a:spAutoFit/>
              </a:bodyPr>
              <a:lstStyle/>
              <a:p>
                <a:pPr algn="ctr"/>
                <a:r>
                  <a:rPr lang="en-US" sz="1200" b="0"/>
                  <a:t>1</a:t>
                </a:r>
                <a:endParaRPr lang="en-US" sz="1000">
                  <a:latin typeface="Helvetica" charset="0"/>
                </a:endParaRPr>
              </a:p>
            </p:txBody>
          </p:sp>
        </p:grpSp>
        <p:grpSp>
          <p:nvGrpSpPr>
            <p:cNvPr id="10" name="Group 80"/>
            <p:cNvGrpSpPr>
              <a:grpSpLocks/>
            </p:cNvGrpSpPr>
            <p:nvPr/>
          </p:nvGrpSpPr>
          <p:grpSpPr bwMode="auto">
            <a:xfrm>
              <a:off x="2632" y="2608"/>
              <a:ext cx="591" cy="154"/>
              <a:chOff x="3969" y="3521"/>
              <a:chExt cx="591" cy="154"/>
            </a:xfrm>
          </p:grpSpPr>
          <p:sp>
            <p:nvSpPr>
              <p:cNvPr id="861265" name="Rectangle 81"/>
              <p:cNvSpPr>
                <a:spLocks noChangeArrowheads="1"/>
              </p:cNvSpPr>
              <p:nvPr/>
            </p:nvSpPr>
            <p:spPr bwMode="auto">
              <a:xfrm>
                <a:off x="3969" y="3550"/>
                <a:ext cx="591" cy="117"/>
              </a:xfrm>
              <a:prstGeom prst="rect">
                <a:avLst/>
              </a:prstGeom>
              <a:solidFill>
                <a:srgbClr val="FFFFFF"/>
              </a:solidFill>
              <a:ln w="9525">
                <a:noFill/>
                <a:miter lim="800000"/>
                <a:headEnd/>
                <a:tailEnd/>
              </a:ln>
              <a:effectLst/>
            </p:spPr>
            <p:txBody>
              <a:bodyPr wrap="none" anchor="ctr">
                <a:prstTxWarp prst="textNoShape">
                  <a:avLst/>
                </a:prstTxWarp>
              </a:bodyPr>
              <a:lstStyle/>
              <a:p>
                <a:endParaRPr lang="en-US"/>
              </a:p>
            </p:txBody>
          </p:sp>
          <p:sp>
            <p:nvSpPr>
              <p:cNvPr id="861266" name="Rectangle 82"/>
              <p:cNvSpPr>
                <a:spLocks noChangeArrowheads="1"/>
              </p:cNvSpPr>
              <p:nvPr/>
            </p:nvSpPr>
            <p:spPr bwMode="auto">
              <a:xfrm>
                <a:off x="3997" y="3521"/>
                <a:ext cx="529" cy="154"/>
              </a:xfrm>
              <a:prstGeom prst="rect">
                <a:avLst/>
              </a:prstGeom>
              <a:noFill/>
              <a:ln w="9525">
                <a:noFill/>
                <a:miter lim="800000"/>
                <a:headEnd/>
                <a:tailEnd/>
              </a:ln>
              <a:effectLst/>
            </p:spPr>
            <p:txBody>
              <a:bodyPr>
                <a:prstTxWarp prst="textNoShape">
                  <a:avLst/>
                </a:prstTxWarp>
                <a:spAutoFit/>
              </a:bodyPr>
              <a:lstStyle/>
              <a:p>
                <a:pPr algn="ctr"/>
                <a:r>
                  <a:rPr lang="en-US" sz="1000">
                    <a:latin typeface="Helvetica" charset="0"/>
                  </a:rPr>
                  <a:t>1000</a:t>
                </a:r>
              </a:p>
            </p:txBody>
          </p:sp>
        </p:grpSp>
        <p:grpSp>
          <p:nvGrpSpPr>
            <p:cNvPr id="11" name="Group 83"/>
            <p:cNvGrpSpPr>
              <a:grpSpLocks/>
            </p:cNvGrpSpPr>
            <p:nvPr/>
          </p:nvGrpSpPr>
          <p:grpSpPr bwMode="auto">
            <a:xfrm>
              <a:off x="2624" y="2857"/>
              <a:ext cx="591" cy="173"/>
              <a:chOff x="3969" y="3505"/>
              <a:chExt cx="591" cy="173"/>
            </a:xfrm>
          </p:grpSpPr>
          <p:sp>
            <p:nvSpPr>
              <p:cNvPr id="861268" name="Rectangle 84"/>
              <p:cNvSpPr>
                <a:spLocks noChangeArrowheads="1"/>
              </p:cNvSpPr>
              <p:nvPr/>
            </p:nvSpPr>
            <p:spPr bwMode="auto">
              <a:xfrm>
                <a:off x="3969" y="3542"/>
                <a:ext cx="591" cy="117"/>
              </a:xfrm>
              <a:prstGeom prst="rect">
                <a:avLst/>
              </a:prstGeom>
              <a:solidFill>
                <a:srgbClr val="FFFFFF"/>
              </a:solidFill>
              <a:ln w="9525">
                <a:noFill/>
                <a:miter lim="800000"/>
                <a:headEnd/>
                <a:tailEnd/>
              </a:ln>
              <a:effectLst/>
            </p:spPr>
            <p:txBody>
              <a:bodyPr wrap="none" anchor="ctr">
                <a:prstTxWarp prst="textNoShape">
                  <a:avLst/>
                </a:prstTxWarp>
              </a:bodyPr>
              <a:lstStyle/>
              <a:p>
                <a:endParaRPr lang="en-US"/>
              </a:p>
            </p:txBody>
          </p:sp>
          <p:sp>
            <p:nvSpPr>
              <p:cNvPr id="861269" name="Rectangle 85"/>
              <p:cNvSpPr>
                <a:spLocks noChangeArrowheads="1"/>
              </p:cNvSpPr>
              <p:nvPr/>
            </p:nvSpPr>
            <p:spPr bwMode="auto">
              <a:xfrm>
                <a:off x="3997" y="3505"/>
                <a:ext cx="529" cy="173"/>
              </a:xfrm>
              <a:prstGeom prst="rect">
                <a:avLst/>
              </a:prstGeom>
              <a:noFill/>
              <a:ln w="9525">
                <a:noFill/>
                <a:miter lim="800000"/>
                <a:headEnd/>
                <a:tailEnd/>
              </a:ln>
              <a:effectLst/>
            </p:spPr>
            <p:txBody>
              <a:bodyPr>
                <a:prstTxWarp prst="textNoShape">
                  <a:avLst/>
                </a:prstTxWarp>
                <a:spAutoFit/>
              </a:bodyPr>
              <a:lstStyle/>
              <a:p>
                <a:pPr algn="ctr"/>
                <a:r>
                  <a:rPr lang="en-US" sz="1200" b="0"/>
                  <a:t>2</a:t>
                </a:r>
                <a:endParaRPr lang="en-US" sz="1000">
                  <a:latin typeface="Helvetica" charset="0"/>
                </a:endParaRPr>
              </a:p>
            </p:txBody>
          </p:sp>
        </p:grpSp>
        <p:grpSp>
          <p:nvGrpSpPr>
            <p:cNvPr id="12" name="Group 86"/>
            <p:cNvGrpSpPr>
              <a:grpSpLocks/>
            </p:cNvGrpSpPr>
            <p:nvPr/>
          </p:nvGrpSpPr>
          <p:grpSpPr bwMode="auto">
            <a:xfrm>
              <a:off x="2633" y="3001"/>
              <a:ext cx="591" cy="154"/>
              <a:chOff x="3969" y="3521"/>
              <a:chExt cx="591" cy="154"/>
            </a:xfrm>
          </p:grpSpPr>
          <p:sp>
            <p:nvSpPr>
              <p:cNvPr id="861271" name="Rectangle 87"/>
              <p:cNvSpPr>
                <a:spLocks noChangeArrowheads="1"/>
              </p:cNvSpPr>
              <p:nvPr/>
            </p:nvSpPr>
            <p:spPr bwMode="auto">
              <a:xfrm>
                <a:off x="3969" y="3550"/>
                <a:ext cx="591" cy="117"/>
              </a:xfrm>
              <a:prstGeom prst="rect">
                <a:avLst/>
              </a:prstGeom>
              <a:solidFill>
                <a:srgbClr val="FFFFFF"/>
              </a:solidFill>
              <a:ln w="9525">
                <a:noFill/>
                <a:miter lim="800000"/>
                <a:headEnd/>
                <a:tailEnd/>
              </a:ln>
              <a:effectLst/>
            </p:spPr>
            <p:txBody>
              <a:bodyPr wrap="none" anchor="ctr">
                <a:prstTxWarp prst="textNoShape">
                  <a:avLst/>
                </a:prstTxWarp>
              </a:bodyPr>
              <a:lstStyle/>
              <a:p>
                <a:endParaRPr lang="en-US"/>
              </a:p>
            </p:txBody>
          </p:sp>
          <p:sp>
            <p:nvSpPr>
              <p:cNvPr id="861272" name="Rectangle 88"/>
              <p:cNvSpPr>
                <a:spLocks noChangeArrowheads="1"/>
              </p:cNvSpPr>
              <p:nvPr/>
            </p:nvSpPr>
            <p:spPr bwMode="auto">
              <a:xfrm>
                <a:off x="3997" y="3521"/>
                <a:ext cx="529" cy="154"/>
              </a:xfrm>
              <a:prstGeom prst="rect">
                <a:avLst/>
              </a:prstGeom>
              <a:noFill/>
              <a:ln w="9525">
                <a:noFill/>
                <a:miter lim="800000"/>
                <a:headEnd/>
                <a:tailEnd/>
              </a:ln>
              <a:effectLst/>
            </p:spPr>
            <p:txBody>
              <a:bodyPr>
                <a:prstTxWarp prst="textNoShape">
                  <a:avLst/>
                </a:prstTxWarp>
                <a:spAutoFit/>
              </a:bodyPr>
              <a:lstStyle/>
              <a:p>
                <a:pPr algn="ctr"/>
                <a:r>
                  <a:rPr lang="en-US" sz="1000">
                    <a:latin typeface="Helvetica" charset="0"/>
                  </a:rPr>
                  <a:t>FFF4</a:t>
                </a:r>
              </a:p>
            </p:txBody>
          </p:sp>
        </p:grpSp>
        <p:sp>
          <p:nvSpPr>
            <p:cNvPr id="861273" name="Rectangle 89"/>
            <p:cNvSpPr>
              <a:spLocks noChangeArrowheads="1"/>
            </p:cNvSpPr>
            <p:nvPr/>
          </p:nvSpPr>
          <p:spPr bwMode="auto">
            <a:xfrm>
              <a:off x="2616" y="3148"/>
              <a:ext cx="624" cy="136"/>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endParaRPr lang="en-US" sz="1000">
                <a:latin typeface="Helvetica" charset="0"/>
              </a:endParaRPr>
            </a:p>
          </p:txBody>
        </p:sp>
        <p:sp>
          <p:nvSpPr>
            <p:cNvPr id="861274" name="Rectangle 90"/>
            <p:cNvSpPr>
              <a:spLocks noChangeArrowheads="1"/>
            </p:cNvSpPr>
            <p:nvPr/>
          </p:nvSpPr>
          <p:spPr bwMode="auto">
            <a:xfrm>
              <a:off x="2106" y="3118"/>
              <a:ext cx="529" cy="173"/>
            </a:xfrm>
            <a:prstGeom prst="rect">
              <a:avLst/>
            </a:prstGeom>
            <a:noFill/>
            <a:ln w="9525">
              <a:noFill/>
              <a:miter lim="800000"/>
              <a:headEnd/>
              <a:tailEnd/>
            </a:ln>
            <a:effectLst/>
          </p:spPr>
          <p:txBody>
            <a:bodyPr>
              <a:prstTxWarp prst="textNoShape">
                <a:avLst/>
              </a:prstTxWarp>
              <a:spAutoFit/>
            </a:bodyPr>
            <a:lstStyle/>
            <a:p>
              <a:pPr algn="r"/>
              <a:r>
                <a:rPr lang="en-US" sz="1200" dirty="0" err="1">
                  <a:latin typeface="Courier New" charset="0"/>
                </a:rPr>
                <a:t>pptr</a:t>
              </a:r>
              <a:endParaRPr lang="en-US" sz="1200" dirty="0">
                <a:latin typeface="Courier New" charset="0"/>
              </a:endParaRPr>
            </a:p>
          </p:txBody>
        </p:sp>
        <p:grpSp>
          <p:nvGrpSpPr>
            <p:cNvPr id="13" name="Group 91"/>
            <p:cNvGrpSpPr>
              <a:grpSpLocks/>
            </p:cNvGrpSpPr>
            <p:nvPr/>
          </p:nvGrpSpPr>
          <p:grpSpPr bwMode="auto">
            <a:xfrm>
              <a:off x="2633" y="3132"/>
              <a:ext cx="591" cy="154"/>
              <a:chOff x="3969" y="3521"/>
              <a:chExt cx="591" cy="154"/>
            </a:xfrm>
          </p:grpSpPr>
          <p:sp>
            <p:nvSpPr>
              <p:cNvPr id="861276" name="Rectangle 92"/>
              <p:cNvSpPr>
                <a:spLocks noChangeArrowheads="1"/>
              </p:cNvSpPr>
              <p:nvPr/>
            </p:nvSpPr>
            <p:spPr bwMode="auto">
              <a:xfrm>
                <a:off x="3969" y="3550"/>
                <a:ext cx="591" cy="117"/>
              </a:xfrm>
              <a:prstGeom prst="rect">
                <a:avLst/>
              </a:prstGeom>
              <a:solidFill>
                <a:srgbClr val="FFFFFF"/>
              </a:solidFill>
              <a:ln w="9525">
                <a:noFill/>
                <a:miter lim="800000"/>
                <a:headEnd/>
                <a:tailEnd/>
              </a:ln>
              <a:effectLst/>
            </p:spPr>
            <p:txBody>
              <a:bodyPr wrap="none" anchor="ctr">
                <a:prstTxWarp prst="textNoShape">
                  <a:avLst/>
                </a:prstTxWarp>
              </a:bodyPr>
              <a:lstStyle/>
              <a:p>
                <a:endParaRPr lang="en-US"/>
              </a:p>
            </p:txBody>
          </p:sp>
          <p:sp>
            <p:nvSpPr>
              <p:cNvPr id="861277" name="Rectangle 93"/>
              <p:cNvSpPr>
                <a:spLocks noChangeArrowheads="1"/>
              </p:cNvSpPr>
              <p:nvPr/>
            </p:nvSpPr>
            <p:spPr bwMode="auto">
              <a:xfrm>
                <a:off x="3997" y="3521"/>
                <a:ext cx="529" cy="154"/>
              </a:xfrm>
              <a:prstGeom prst="rect">
                <a:avLst/>
              </a:prstGeom>
              <a:noFill/>
              <a:ln w="9525">
                <a:noFill/>
                <a:miter lim="800000"/>
                <a:headEnd/>
                <a:tailEnd/>
              </a:ln>
              <a:effectLst/>
            </p:spPr>
            <p:txBody>
              <a:bodyPr>
                <a:prstTxWarp prst="textNoShape">
                  <a:avLst/>
                </a:prstTxWarp>
                <a:spAutoFit/>
              </a:bodyPr>
              <a:lstStyle/>
              <a:p>
                <a:pPr algn="ctr"/>
                <a:r>
                  <a:rPr lang="en-US" sz="1000" i="1">
                    <a:latin typeface="Helvetica" charset="0"/>
                  </a:rPr>
                  <a:t>???</a:t>
                </a:r>
                <a:endParaRPr lang="en-US" sz="1000">
                  <a:latin typeface="Helvetica" charset="0"/>
                </a:endParaRPr>
              </a:p>
            </p:txBody>
          </p:sp>
        </p:grpSp>
        <p:sp>
          <p:nvSpPr>
            <p:cNvPr id="861278" name="Rectangle 94" descr="Small checker board"/>
            <p:cNvSpPr>
              <a:spLocks noChangeArrowheads="1"/>
            </p:cNvSpPr>
            <p:nvPr/>
          </p:nvSpPr>
          <p:spPr bwMode="auto">
            <a:xfrm>
              <a:off x="2616" y="3282"/>
              <a:ext cx="624" cy="129"/>
            </a:xfrm>
            <a:prstGeom prst="rect">
              <a:avLst/>
            </a:prstGeom>
            <a:pattFill prst="smCheck">
              <a:fgClr>
                <a:srgbClr val="999999"/>
              </a:fgClr>
              <a:bgClr>
                <a:srgbClr val="FFFFFF"/>
              </a:bgClr>
            </a:pattFill>
            <a:ln w="9525">
              <a:solidFill>
                <a:schemeClr val="tx1"/>
              </a:solidFill>
              <a:miter lim="800000"/>
              <a:headEnd/>
              <a:tailEnd/>
            </a:ln>
            <a:effectLst/>
          </p:spPr>
          <p:txBody>
            <a:bodyPr wrap="none" anchor="ctr">
              <a:prstTxWarp prst="textNoShape">
                <a:avLst/>
              </a:prstTxWarp>
            </a:bodyPr>
            <a:lstStyle/>
            <a:p>
              <a:pPr algn="ctr"/>
              <a:endParaRPr lang="en-US" sz="1000">
                <a:latin typeface="Helvetica" charset="0"/>
              </a:endParaRPr>
            </a:p>
          </p:txBody>
        </p:sp>
        <p:sp>
          <p:nvSpPr>
            <p:cNvPr id="861279" name="Rectangle 95"/>
            <p:cNvSpPr>
              <a:spLocks noChangeArrowheads="1"/>
            </p:cNvSpPr>
            <p:nvPr/>
          </p:nvSpPr>
          <p:spPr bwMode="auto">
            <a:xfrm>
              <a:off x="3215" y="2606"/>
              <a:ext cx="529" cy="154"/>
            </a:xfrm>
            <a:prstGeom prst="rect">
              <a:avLst/>
            </a:prstGeom>
            <a:noFill/>
            <a:ln w="9525">
              <a:noFill/>
              <a:miter lim="800000"/>
              <a:headEnd/>
              <a:tailEnd/>
            </a:ln>
            <a:effectLst/>
          </p:spPr>
          <p:txBody>
            <a:bodyPr>
              <a:prstTxWarp prst="textNoShape">
                <a:avLst/>
              </a:prstTxWarp>
              <a:spAutoFit/>
            </a:bodyPr>
            <a:lstStyle/>
            <a:p>
              <a:r>
                <a:rPr lang="en-US" sz="1000" dirty="0">
                  <a:latin typeface="Helvetica" charset="0"/>
                </a:rPr>
                <a:t>FFD0</a:t>
              </a:r>
            </a:p>
          </p:txBody>
        </p:sp>
      </p:grpSp>
      <p:grpSp>
        <p:nvGrpSpPr>
          <p:cNvPr id="14" name="Group 96"/>
          <p:cNvGrpSpPr>
            <a:grpSpLocks/>
          </p:cNvGrpSpPr>
          <p:nvPr/>
        </p:nvGrpSpPr>
        <p:grpSpPr bwMode="auto">
          <a:xfrm>
            <a:off x="2528888" y="5121258"/>
            <a:ext cx="1779587" cy="457198"/>
            <a:chOff x="768" y="3393"/>
            <a:chExt cx="1121" cy="288"/>
          </a:xfrm>
        </p:grpSpPr>
        <p:sp>
          <p:nvSpPr>
            <p:cNvPr id="861281" name="Rectangle 97"/>
            <p:cNvSpPr>
              <a:spLocks noChangeArrowheads="1"/>
            </p:cNvSpPr>
            <p:nvPr/>
          </p:nvSpPr>
          <p:spPr bwMode="auto">
            <a:xfrm>
              <a:off x="768" y="3417"/>
              <a:ext cx="624" cy="264"/>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endParaRPr lang="en-US" sz="1000">
                <a:latin typeface="Helvetica" charset="0"/>
              </a:endParaRPr>
            </a:p>
          </p:txBody>
        </p:sp>
        <p:sp>
          <p:nvSpPr>
            <p:cNvPr id="861282" name="Rectangle 98"/>
            <p:cNvSpPr>
              <a:spLocks noChangeArrowheads="1"/>
            </p:cNvSpPr>
            <p:nvPr/>
          </p:nvSpPr>
          <p:spPr bwMode="auto">
            <a:xfrm>
              <a:off x="1360" y="3522"/>
              <a:ext cx="529" cy="154"/>
            </a:xfrm>
            <a:prstGeom prst="rect">
              <a:avLst/>
            </a:prstGeom>
            <a:noFill/>
            <a:ln w="9525">
              <a:noFill/>
              <a:miter lim="800000"/>
              <a:headEnd/>
              <a:tailEnd/>
            </a:ln>
            <a:effectLst/>
          </p:spPr>
          <p:txBody>
            <a:bodyPr>
              <a:prstTxWarp prst="textNoShape">
                <a:avLst/>
              </a:prstTxWarp>
              <a:spAutoFit/>
            </a:bodyPr>
            <a:lstStyle/>
            <a:p>
              <a:r>
                <a:rPr lang="en-US" sz="1000" dirty="0">
                  <a:latin typeface="Helvetica" charset="0"/>
                </a:rPr>
                <a:t>1018</a:t>
              </a:r>
            </a:p>
          </p:txBody>
        </p:sp>
        <p:sp>
          <p:nvSpPr>
            <p:cNvPr id="861283" name="Rectangle 99"/>
            <p:cNvSpPr>
              <a:spLocks noChangeArrowheads="1"/>
            </p:cNvSpPr>
            <p:nvPr/>
          </p:nvSpPr>
          <p:spPr bwMode="auto">
            <a:xfrm>
              <a:off x="1360" y="3393"/>
              <a:ext cx="529" cy="154"/>
            </a:xfrm>
            <a:prstGeom prst="rect">
              <a:avLst/>
            </a:prstGeom>
            <a:noFill/>
            <a:ln w="9525">
              <a:noFill/>
              <a:miter lim="800000"/>
              <a:headEnd/>
              <a:tailEnd/>
            </a:ln>
            <a:effectLst/>
          </p:spPr>
          <p:txBody>
            <a:bodyPr>
              <a:prstTxWarp prst="textNoShape">
                <a:avLst/>
              </a:prstTxWarp>
              <a:spAutoFit/>
            </a:bodyPr>
            <a:lstStyle/>
            <a:p>
              <a:r>
                <a:rPr lang="en-US" sz="1000" dirty="0">
                  <a:latin typeface="Helvetica" charset="0"/>
                </a:rPr>
                <a:t>1014</a:t>
              </a:r>
            </a:p>
          </p:txBody>
        </p:sp>
        <p:sp>
          <p:nvSpPr>
            <p:cNvPr id="861284" name="Rectangle 100"/>
            <p:cNvSpPr>
              <a:spLocks noChangeArrowheads="1"/>
            </p:cNvSpPr>
            <p:nvPr/>
          </p:nvSpPr>
          <p:spPr bwMode="auto">
            <a:xfrm>
              <a:off x="815" y="3398"/>
              <a:ext cx="529" cy="154"/>
            </a:xfrm>
            <a:prstGeom prst="rect">
              <a:avLst/>
            </a:prstGeom>
            <a:noFill/>
            <a:ln w="9525">
              <a:noFill/>
              <a:miter lim="800000"/>
              <a:headEnd/>
              <a:tailEnd/>
            </a:ln>
            <a:effectLst/>
          </p:spPr>
          <p:txBody>
            <a:bodyPr>
              <a:prstTxWarp prst="textNoShape">
                <a:avLst/>
              </a:prstTxWarp>
              <a:spAutoFit/>
            </a:bodyPr>
            <a:lstStyle/>
            <a:p>
              <a:pPr algn="ctr"/>
              <a:r>
                <a:rPr lang="en-US" sz="1000" i="1">
                  <a:latin typeface="Helvetica" charset="0"/>
                </a:rPr>
                <a:t>???</a:t>
              </a:r>
              <a:endParaRPr lang="en-US" sz="1000">
                <a:latin typeface="Helvetica" charset="0"/>
              </a:endParaRPr>
            </a:p>
          </p:txBody>
        </p:sp>
        <p:sp>
          <p:nvSpPr>
            <p:cNvPr id="861285" name="Rectangle 101"/>
            <p:cNvSpPr>
              <a:spLocks noChangeArrowheads="1"/>
            </p:cNvSpPr>
            <p:nvPr/>
          </p:nvSpPr>
          <p:spPr bwMode="auto">
            <a:xfrm>
              <a:off x="815" y="3526"/>
              <a:ext cx="529" cy="154"/>
            </a:xfrm>
            <a:prstGeom prst="rect">
              <a:avLst/>
            </a:prstGeom>
            <a:noFill/>
            <a:ln w="9525">
              <a:noFill/>
              <a:miter lim="800000"/>
              <a:headEnd/>
              <a:tailEnd/>
            </a:ln>
            <a:effectLst/>
          </p:spPr>
          <p:txBody>
            <a:bodyPr>
              <a:prstTxWarp prst="textNoShape">
                <a:avLst/>
              </a:prstTxWarp>
              <a:spAutoFit/>
            </a:bodyPr>
            <a:lstStyle/>
            <a:p>
              <a:pPr algn="ctr"/>
              <a:r>
                <a:rPr lang="en-US" sz="1000" i="1" dirty="0">
                  <a:latin typeface="Helvetica" charset="0"/>
                </a:rPr>
                <a:t>???</a:t>
              </a:r>
              <a:endParaRPr lang="en-US" sz="1000" dirty="0">
                <a:latin typeface="Helvetica" charset="0"/>
              </a:endParaRPr>
            </a:p>
          </p:txBody>
        </p:sp>
        <p:sp>
          <p:nvSpPr>
            <p:cNvPr id="861286" name="Line 102"/>
            <p:cNvSpPr>
              <a:spLocks noChangeShapeType="1"/>
            </p:cNvSpPr>
            <p:nvPr/>
          </p:nvSpPr>
          <p:spPr bwMode="auto">
            <a:xfrm>
              <a:off x="769" y="3545"/>
              <a:ext cx="619" cy="0"/>
            </a:xfrm>
            <a:prstGeom prst="line">
              <a:avLst/>
            </a:prstGeom>
            <a:noFill/>
            <a:ln w="9525" cap="rnd">
              <a:solidFill>
                <a:schemeClr val="tx1"/>
              </a:solidFill>
              <a:prstDash val="sysDot"/>
              <a:round/>
              <a:headEnd/>
              <a:tailEnd/>
            </a:ln>
            <a:effectLst/>
          </p:spPr>
          <p:txBody>
            <a:bodyPr wrap="none" anchor="ctr">
              <a:prstTxWarp prst="textNoShape">
                <a:avLst/>
              </a:prstTxWarp>
            </a:bodyPr>
            <a:lstStyle/>
            <a:p>
              <a:endParaRPr lang="en-US"/>
            </a:p>
          </p:txBody>
        </p:sp>
      </p:grpSp>
      <p:grpSp>
        <p:nvGrpSpPr>
          <p:cNvPr id="15" name="Group 103"/>
          <p:cNvGrpSpPr>
            <a:grpSpLocks/>
          </p:cNvGrpSpPr>
          <p:nvPr/>
        </p:nvGrpSpPr>
        <p:grpSpPr bwMode="auto">
          <a:xfrm>
            <a:off x="5435600" y="4972051"/>
            <a:ext cx="938213" cy="244475"/>
            <a:chOff x="3969" y="3521"/>
            <a:chExt cx="591" cy="154"/>
          </a:xfrm>
        </p:grpSpPr>
        <p:sp>
          <p:nvSpPr>
            <p:cNvPr id="861288" name="Rectangle 104"/>
            <p:cNvSpPr>
              <a:spLocks noChangeArrowheads="1"/>
            </p:cNvSpPr>
            <p:nvPr/>
          </p:nvSpPr>
          <p:spPr bwMode="auto">
            <a:xfrm>
              <a:off x="3969" y="3550"/>
              <a:ext cx="591" cy="117"/>
            </a:xfrm>
            <a:prstGeom prst="rect">
              <a:avLst/>
            </a:prstGeom>
            <a:solidFill>
              <a:srgbClr val="FFFFFF"/>
            </a:solidFill>
            <a:ln w="9525">
              <a:noFill/>
              <a:miter lim="800000"/>
              <a:headEnd/>
              <a:tailEnd/>
            </a:ln>
            <a:effectLst/>
          </p:spPr>
          <p:txBody>
            <a:bodyPr wrap="none" anchor="ctr">
              <a:prstTxWarp prst="textNoShape">
                <a:avLst/>
              </a:prstTxWarp>
            </a:bodyPr>
            <a:lstStyle/>
            <a:p>
              <a:endParaRPr lang="en-US"/>
            </a:p>
          </p:txBody>
        </p:sp>
        <p:sp>
          <p:nvSpPr>
            <p:cNvPr id="861289" name="Rectangle 105"/>
            <p:cNvSpPr>
              <a:spLocks noChangeArrowheads="1"/>
            </p:cNvSpPr>
            <p:nvPr/>
          </p:nvSpPr>
          <p:spPr bwMode="auto">
            <a:xfrm>
              <a:off x="3997" y="3521"/>
              <a:ext cx="529" cy="154"/>
            </a:xfrm>
            <a:prstGeom prst="rect">
              <a:avLst/>
            </a:prstGeom>
            <a:noFill/>
            <a:ln w="9525">
              <a:noFill/>
              <a:miter lim="800000"/>
              <a:headEnd/>
              <a:tailEnd/>
            </a:ln>
            <a:effectLst/>
          </p:spPr>
          <p:txBody>
            <a:bodyPr>
              <a:prstTxWarp prst="textNoShape">
                <a:avLst/>
              </a:prstTxWarp>
              <a:spAutoFit/>
            </a:bodyPr>
            <a:lstStyle/>
            <a:p>
              <a:pPr algn="ctr"/>
              <a:r>
                <a:rPr lang="en-US" sz="1000">
                  <a:latin typeface="Helvetica" charset="0"/>
                </a:rPr>
                <a:t>1014</a:t>
              </a:r>
            </a:p>
          </p:txBody>
        </p:sp>
      </p:grpSp>
      <p:grpSp>
        <p:nvGrpSpPr>
          <p:cNvPr id="16" name="Group 106"/>
          <p:cNvGrpSpPr>
            <a:grpSpLocks/>
          </p:cNvGrpSpPr>
          <p:nvPr/>
        </p:nvGrpSpPr>
        <p:grpSpPr bwMode="auto">
          <a:xfrm>
            <a:off x="2563813" y="4308476"/>
            <a:ext cx="938212" cy="274637"/>
            <a:chOff x="3969" y="3505"/>
            <a:chExt cx="591" cy="173"/>
          </a:xfrm>
        </p:grpSpPr>
        <p:sp>
          <p:nvSpPr>
            <p:cNvPr id="861291" name="Rectangle 107"/>
            <p:cNvSpPr>
              <a:spLocks noChangeArrowheads="1"/>
            </p:cNvSpPr>
            <p:nvPr/>
          </p:nvSpPr>
          <p:spPr bwMode="auto">
            <a:xfrm>
              <a:off x="3969" y="3542"/>
              <a:ext cx="591" cy="117"/>
            </a:xfrm>
            <a:prstGeom prst="rect">
              <a:avLst/>
            </a:prstGeom>
            <a:solidFill>
              <a:srgbClr val="FFFFFF"/>
            </a:solidFill>
            <a:ln w="9525">
              <a:noFill/>
              <a:miter lim="800000"/>
              <a:headEnd/>
              <a:tailEnd/>
            </a:ln>
            <a:effectLst/>
          </p:spPr>
          <p:txBody>
            <a:bodyPr wrap="none" anchor="ctr">
              <a:prstTxWarp prst="textNoShape">
                <a:avLst/>
              </a:prstTxWarp>
            </a:bodyPr>
            <a:lstStyle/>
            <a:p>
              <a:endParaRPr lang="en-US"/>
            </a:p>
          </p:txBody>
        </p:sp>
        <p:sp>
          <p:nvSpPr>
            <p:cNvPr id="861292" name="Rectangle 108"/>
            <p:cNvSpPr>
              <a:spLocks noChangeArrowheads="1"/>
            </p:cNvSpPr>
            <p:nvPr/>
          </p:nvSpPr>
          <p:spPr bwMode="auto">
            <a:xfrm>
              <a:off x="3997" y="3505"/>
              <a:ext cx="529" cy="173"/>
            </a:xfrm>
            <a:prstGeom prst="rect">
              <a:avLst/>
            </a:prstGeom>
            <a:noFill/>
            <a:ln w="9525">
              <a:noFill/>
              <a:miter lim="800000"/>
              <a:headEnd/>
              <a:tailEnd/>
            </a:ln>
            <a:effectLst/>
          </p:spPr>
          <p:txBody>
            <a:bodyPr>
              <a:prstTxWarp prst="textNoShape">
                <a:avLst/>
              </a:prstTxWarp>
              <a:spAutoFit/>
            </a:bodyPr>
            <a:lstStyle/>
            <a:p>
              <a:pPr algn="ctr"/>
              <a:r>
                <a:rPr lang="en-US" sz="1200" b="0" dirty="0"/>
                <a:t>1</a:t>
              </a:r>
              <a:endParaRPr lang="en-US" sz="1000" dirty="0">
                <a:latin typeface="Helvetica" charset="0"/>
              </a:endParaRPr>
            </a:p>
          </p:txBody>
        </p:sp>
      </p:grpSp>
      <p:grpSp>
        <p:nvGrpSpPr>
          <p:cNvPr id="17" name="Group 109"/>
          <p:cNvGrpSpPr>
            <a:grpSpLocks/>
          </p:cNvGrpSpPr>
          <p:nvPr/>
        </p:nvGrpSpPr>
        <p:grpSpPr bwMode="auto">
          <a:xfrm>
            <a:off x="5437188" y="6084887"/>
            <a:ext cx="938212" cy="274638"/>
            <a:chOff x="3969" y="3505"/>
            <a:chExt cx="591" cy="173"/>
          </a:xfrm>
        </p:grpSpPr>
        <p:sp>
          <p:nvSpPr>
            <p:cNvPr id="861294" name="Rectangle 110"/>
            <p:cNvSpPr>
              <a:spLocks noChangeArrowheads="1"/>
            </p:cNvSpPr>
            <p:nvPr/>
          </p:nvSpPr>
          <p:spPr bwMode="auto">
            <a:xfrm>
              <a:off x="3969" y="3542"/>
              <a:ext cx="591" cy="117"/>
            </a:xfrm>
            <a:prstGeom prst="rect">
              <a:avLst/>
            </a:prstGeom>
            <a:solidFill>
              <a:srgbClr val="FFFFFF"/>
            </a:solidFill>
            <a:ln w="9525">
              <a:noFill/>
              <a:miter lim="800000"/>
              <a:headEnd/>
              <a:tailEnd/>
            </a:ln>
            <a:effectLst/>
          </p:spPr>
          <p:txBody>
            <a:bodyPr wrap="none" anchor="ctr">
              <a:prstTxWarp prst="textNoShape">
                <a:avLst/>
              </a:prstTxWarp>
            </a:bodyPr>
            <a:lstStyle/>
            <a:p>
              <a:endParaRPr lang="en-US"/>
            </a:p>
          </p:txBody>
        </p:sp>
        <p:sp>
          <p:nvSpPr>
            <p:cNvPr id="861295" name="Rectangle 111"/>
            <p:cNvSpPr>
              <a:spLocks noChangeArrowheads="1"/>
            </p:cNvSpPr>
            <p:nvPr/>
          </p:nvSpPr>
          <p:spPr bwMode="auto">
            <a:xfrm>
              <a:off x="3997" y="3505"/>
              <a:ext cx="529" cy="173"/>
            </a:xfrm>
            <a:prstGeom prst="rect">
              <a:avLst/>
            </a:prstGeom>
            <a:noFill/>
            <a:ln w="9525">
              <a:noFill/>
              <a:miter lim="800000"/>
              <a:headEnd/>
              <a:tailEnd/>
            </a:ln>
            <a:effectLst/>
          </p:spPr>
          <p:txBody>
            <a:bodyPr>
              <a:prstTxWarp prst="textNoShape">
                <a:avLst/>
              </a:prstTxWarp>
              <a:spAutoFit/>
            </a:bodyPr>
            <a:lstStyle/>
            <a:p>
              <a:pPr algn="ctr"/>
              <a:r>
                <a:rPr lang="en-US" sz="1200" b="0"/>
                <a:t>2.0</a:t>
              </a:r>
              <a:endParaRPr lang="en-US" sz="1000">
                <a:latin typeface="Helvetica" charset="0"/>
              </a:endParaRPr>
            </a:p>
          </p:txBody>
        </p:sp>
      </p:grpSp>
      <p:grpSp>
        <p:nvGrpSpPr>
          <p:cNvPr id="18" name="Group 112"/>
          <p:cNvGrpSpPr>
            <a:grpSpLocks/>
          </p:cNvGrpSpPr>
          <p:nvPr/>
        </p:nvGrpSpPr>
        <p:grpSpPr bwMode="auto">
          <a:xfrm>
            <a:off x="736600" y="1447800"/>
            <a:ext cx="8001000" cy="2279650"/>
            <a:chOff x="464" y="912"/>
            <a:chExt cx="5040" cy="1436"/>
          </a:xfrm>
        </p:grpSpPr>
        <p:sp>
          <p:nvSpPr>
            <p:cNvPr id="861297" name="Rectangle 113"/>
            <p:cNvSpPr>
              <a:spLocks noChangeArrowheads="1"/>
            </p:cNvSpPr>
            <p:nvPr/>
          </p:nvSpPr>
          <p:spPr bwMode="auto">
            <a:xfrm>
              <a:off x="464" y="912"/>
              <a:ext cx="5040" cy="1436"/>
            </a:xfrm>
            <a:prstGeom prst="rect">
              <a:avLst/>
            </a:prstGeom>
            <a:solidFill>
              <a:schemeClr val="bg1"/>
            </a:solidFill>
            <a:ln w="19050">
              <a:solidFill>
                <a:schemeClr val="tx1"/>
              </a:solidFill>
              <a:miter lim="800000"/>
              <a:headEnd/>
              <a:tailEnd/>
            </a:ln>
            <a:effectLst/>
          </p:spPr>
          <p:txBody>
            <a:bodyPr wrap="none" anchor="ctr">
              <a:prstTxWarp prst="textNoShape">
                <a:avLst/>
              </a:prstTxWarp>
            </a:bodyPr>
            <a:lstStyle/>
            <a:p>
              <a:endParaRPr lang="en-US"/>
            </a:p>
          </p:txBody>
        </p:sp>
        <p:sp>
          <p:nvSpPr>
            <p:cNvPr id="861298" name="Text Box 114"/>
            <p:cNvSpPr txBox="1">
              <a:spLocks noChangeArrowheads="1"/>
            </p:cNvSpPr>
            <p:nvPr/>
          </p:nvSpPr>
          <p:spPr bwMode="auto">
            <a:xfrm>
              <a:off x="536" y="929"/>
              <a:ext cx="4920" cy="828"/>
            </a:xfrm>
            <a:prstGeom prst="rect">
              <a:avLst/>
            </a:prstGeom>
            <a:noFill/>
            <a:ln w="9525">
              <a:noFill/>
              <a:miter lim="800000"/>
              <a:headEnd/>
              <a:tailEnd/>
            </a:ln>
            <a:effectLst/>
          </p:spPr>
          <p:txBody>
            <a:bodyPr>
              <a:prstTxWarp prst="textNoShape">
                <a:avLst/>
              </a:prstTxWarp>
              <a:spAutoFit/>
            </a:bodyPr>
            <a:lstStyle/>
            <a:p>
              <a:r>
                <a:rPr lang="en-US" sz="1600" dirty="0">
                  <a:latin typeface="Courier New" charset="0"/>
                </a:rPr>
                <a:t>void</a:t>
              </a:r>
              <a:r>
                <a:rPr lang="en-US" sz="1600" dirty="0" smtClean="0">
                  <a:latin typeface="Courier New" charset="0"/>
                </a:rPr>
                <a:t> </a:t>
              </a:r>
              <a:r>
                <a:rPr lang="en-US" sz="1600" dirty="0" err="1" smtClean="0">
                  <a:latin typeface="Courier New" charset="0"/>
                </a:rPr>
                <a:t>nonsense(</a:t>
              </a:r>
              <a:r>
                <a:rPr lang="en-US" sz="1600" dirty="0" err="1">
                  <a:latin typeface="Courier New" charset="0"/>
                </a:rPr>
                <a:t>int</a:t>
              </a:r>
              <a:r>
                <a:rPr lang="en-US" sz="1600" dirty="0">
                  <a:latin typeface="Courier New" charset="0"/>
                </a:rPr>
                <a:t> list[],</a:t>
              </a:r>
              <a:r>
                <a:rPr lang="en-US" sz="1600" dirty="0" smtClean="0">
                  <a:latin typeface="Courier New" charset="0"/>
                </a:rPr>
                <a:t> Point </a:t>
              </a:r>
              <a:r>
                <a:rPr lang="en-US" sz="1600" dirty="0">
                  <a:latin typeface="Courier New" charset="0"/>
                </a:rPr>
                <a:t>pt, double &amp; total) {</a:t>
              </a:r>
            </a:p>
            <a:p>
              <a:r>
                <a:rPr lang="en-US" sz="1600" dirty="0">
                  <a:latin typeface="Courier New" charset="0"/>
                </a:rPr>
                <a:t>  </a:t>
              </a:r>
              <a:r>
                <a:rPr lang="en-US" sz="1600" dirty="0" smtClean="0">
                  <a:latin typeface="Courier New" charset="0"/>
                </a:rPr>
                <a:t> Point </a:t>
              </a:r>
              <a:r>
                <a:rPr lang="en-US" sz="1600" dirty="0">
                  <a:latin typeface="Courier New" charset="0"/>
                </a:rPr>
                <a:t>*</a:t>
              </a:r>
              <a:r>
                <a:rPr lang="en-US" sz="1600" dirty="0" err="1">
                  <a:latin typeface="Courier New" charset="0"/>
                </a:rPr>
                <a:t>pptr</a:t>
              </a:r>
              <a:r>
                <a:rPr lang="en-US" sz="1600" dirty="0">
                  <a:latin typeface="Courier New" charset="0"/>
                </a:rPr>
                <a:t> = new</a:t>
              </a:r>
              <a:r>
                <a:rPr lang="en-US" sz="1600" dirty="0" smtClean="0">
                  <a:latin typeface="Courier New" charset="0"/>
                </a:rPr>
                <a:t> Point;</a:t>
              </a:r>
              <a:endParaRPr lang="en-US" sz="1600" dirty="0">
                <a:latin typeface="Courier New" charset="0"/>
              </a:endParaRPr>
            </a:p>
            <a:p>
              <a:r>
                <a:rPr lang="en-US" sz="1600" dirty="0">
                  <a:latin typeface="Courier New" charset="0"/>
                </a:rPr>
                <a:t>   list[1] = </a:t>
              </a:r>
              <a:r>
                <a:rPr lang="en-US" sz="1600" dirty="0" err="1">
                  <a:latin typeface="Courier New" charset="0"/>
                </a:rPr>
                <a:t>pt.x</a:t>
              </a:r>
              <a:r>
                <a:rPr lang="en-US" sz="1600" dirty="0">
                  <a:latin typeface="Courier New" charset="0"/>
                </a:rPr>
                <a:t>;</a:t>
              </a:r>
            </a:p>
            <a:p>
              <a:r>
                <a:rPr lang="en-US" sz="1600" dirty="0">
                  <a:latin typeface="Courier New" charset="0"/>
                </a:rPr>
                <a:t>   total += </a:t>
              </a:r>
              <a:r>
                <a:rPr lang="en-US" sz="1600" dirty="0" err="1">
                  <a:latin typeface="Courier New" charset="0"/>
                </a:rPr>
                <a:t>pt.y</a:t>
              </a:r>
              <a:r>
                <a:rPr lang="en-US" sz="1600" dirty="0">
                  <a:latin typeface="Courier New" charset="0"/>
                </a:rPr>
                <a:t>;</a:t>
              </a:r>
              <a:endParaRPr lang="en-US" sz="1200" dirty="0">
                <a:latin typeface="Courier New" charset="0"/>
              </a:endParaRPr>
            </a:p>
            <a:p>
              <a:r>
                <a:rPr lang="en-US" sz="1600" dirty="0">
                  <a:latin typeface="Courier New" charset="0"/>
                </a:rPr>
                <a:t>}</a:t>
              </a:r>
              <a:endParaRPr sz="1600" noProof="1">
                <a:latin typeface="Courier New" charset="0"/>
              </a:endParaRPr>
            </a:p>
          </p:txBody>
        </p:sp>
      </p:grpSp>
      <p:sp>
        <p:nvSpPr>
          <p:cNvPr id="861299" name="Rectangle 115"/>
          <p:cNvSpPr>
            <a:spLocks noChangeArrowheads="1"/>
          </p:cNvSpPr>
          <p:nvPr/>
        </p:nvSpPr>
        <p:spPr bwMode="auto">
          <a:xfrm>
            <a:off x="1241425" y="1797050"/>
            <a:ext cx="3305175" cy="257175"/>
          </a:xfrm>
          <a:prstGeom prst="rect">
            <a:avLst/>
          </a:prstGeom>
          <a:noFill/>
          <a:ln w="19050">
            <a:solidFill>
              <a:srgbClr val="FF0000"/>
            </a:solidFill>
            <a:miter lim="800000"/>
            <a:headEnd/>
            <a:tailEnd/>
          </a:ln>
          <a:effectLst/>
        </p:spPr>
        <p:txBody>
          <a:bodyPr wrap="none" anchor="ctr">
            <a:prstTxWarp prst="textNoShape">
              <a:avLst/>
            </a:prstTxWarp>
          </a:bodyPr>
          <a:lstStyle/>
          <a:p>
            <a:endParaRPr lang="en-US"/>
          </a:p>
        </p:txBody>
      </p:sp>
      <p:sp>
        <p:nvSpPr>
          <p:cNvPr id="861300" name="Rectangle 116"/>
          <p:cNvSpPr>
            <a:spLocks noChangeArrowheads="1"/>
          </p:cNvSpPr>
          <p:nvPr/>
        </p:nvSpPr>
        <p:spPr bwMode="auto">
          <a:xfrm>
            <a:off x="1241425" y="2043113"/>
            <a:ext cx="1933575" cy="257175"/>
          </a:xfrm>
          <a:prstGeom prst="rect">
            <a:avLst/>
          </a:prstGeom>
          <a:noFill/>
          <a:ln w="19050">
            <a:solidFill>
              <a:srgbClr val="FF0000"/>
            </a:solidFill>
            <a:miter lim="800000"/>
            <a:headEnd/>
            <a:tailEnd/>
          </a:ln>
          <a:effectLst/>
        </p:spPr>
        <p:txBody>
          <a:bodyPr wrap="none" anchor="ctr">
            <a:prstTxWarp prst="textNoShape">
              <a:avLst/>
            </a:prstTxWarp>
          </a:bodyPr>
          <a:lstStyle/>
          <a:p>
            <a:endParaRPr lang="en-US"/>
          </a:p>
        </p:txBody>
      </p:sp>
      <p:sp>
        <p:nvSpPr>
          <p:cNvPr id="861301" name="Rectangle 117"/>
          <p:cNvSpPr>
            <a:spLocks noChangeArrowheads="1"/>
          </p:cNvSpPr>
          <p:nvPr/>
        </p:nvSpPr>
        <p:spPr bwMode="auto">
          <a:xfrm>
            <a:off x="1241425" y="2289175"/>
            <a:ext cx="1806575" cy="257175"/>
          </a:xfrm>
          <a:prstGeom prst="rect">
            <a:avLst/>
          </a:prstGeom>
          <a:noFill/>
          <a:ln w="19050">
            <a:solidFill>
              <a:srgbClr val="FF0000"/>
            </a:solidFill>
            <a:miter lim="800000"/>
            <a:headEnd/>
            <a:tailEnd/>
          </a:ln>
          <a:effectLst/>
        </p:spPr>
        <p:txBody>
          <a:bodyPr wrap="none" anchor="ctr">
            <a:prstTxWarp prst="textNoShape">
              <a:avLst/>
            </a:prstTxWarp>
          </a:bodyPr>
          <a:lstStyle/>
          <a:p>
            <a:endParaRPr lang="en-US"/>
          </a:p>
        </p:txBody>
      </p:sp>
      <p:sp>
        <p:nvSpPr>
          <p:cNvPr id="861302" name="Rectangle 118"/>
          <p:cNvSpPr>
            <a:spLocks noChangeArrowheads="1"/>
          </p:cNvSpPr>
          <p:nvPr/>
        </p:nvSpPr>
        <p:spPr bwMode="auto">
          <a:xfrm>
            <a:off x="882650" y="2528888"/>
            <a:ext cx="228600" cy="257175"/>
          </a:xfrm>
          <a:prstGeom prst="rect">
            <a:avLst/>
          </a:prstGeom>
          <a:noFill/>
          <a:ln w="19050">
            <a:solidFill>
              <a:srgbClr val="FF0000"/>
            </a:solidFill>
            <a:miter lim="800000"/>
            <a:headEnd/>
            <a:tailEnd/>
          </a:ln>
          <a:effectLst/>
        </p:spPr>
        <p:txBody>
          <a:bodyPr wrap="none" anchor="ctr">
            <a:prstTxWarp prst="textNoShape">
              <a:avLst/>
            </a:prstTxWarp>
          </a:bodyPr>
          <a:lstStyle/>
          <a:p>
            <a:endParaRPr lang="en-US"/>
          </a:p>
        </p:txBody>
      </p:sp>
      <p:sp>
        <p:nvSpPr>
          <p:cNvPr id="861303" name="Rectangle 119"/>
          <p:cNvSpPr>
            <a:spLocks noChangeArrowheads="1"/>
          </p:cNvSpPr>
          <p:nvPr/>
        </p:nvSpPr>
        <p:spPr bwMode="auto">
          <a:xfrm>
            <a:off x="885825" y="1549400"/>
            <a:ext cx="6734175" cy="257175"/>
          </a:xfrm>
          <a:prstGeom prst="rect">
            <a:avLst/>
          </a:prstGeom>
          <a:noFill/>
          <a:ln w="19050">
            <a:solidFill>
              <a:srgbClr val="FF0000"/>
            </a:solidFill>
            <a:miter lim="800000"/>
            <a:headEnd/>
            <a:tailEnd/>
          </a:ln>
          <a:effectLst/>
        </p:spPr>
        <p:txBody>
          <a:bodyPr wrap="none" anchor="ctr">
            <a:prstTxWarp prst="textNoShape">
              <a:avLst/>
            </a:prstTxWarp>
          </a:body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861192"/>
                                        </p:tgtEl>
                                        <p:attrNameLst>
                                          <p:attrName>style.visibility</p:attrName>
                                        </p:attrNameLst>
                                      </p:cBhvr>
                                      <p:to>
                                        <p:strVal val="visible"/>
                                      </p:to>
                                    </p:set>
                                  </p:childTnLst>
                                  <p:subTnLst>
                                    <p:set>
                                      <p:cBhvr override="childStyle">
                                        <p:cTn dur="1" fill="hold" display="0" masterRel="nextClick" afterEffect="1"/>
                                        <p:tgtEl>
                                          <p:spTgt spid="861192"/>
                                        </p:tgtEl>
                                        <p:attrNameLst>
                                          <p:attrName>style.visibility</p:attrName>
                                        </p:attrNameLst>
                                      </p:cBhvr>
                                      <p:to>
                                        <p:strVal val="hidden"/>
                                      </p:to>
                                    </p:set>
                                  </p:subTnLst>
                                </p:cTn>
                              </p:par>
                            </p:childTnLst>
                          </p:cTn>
                        </p:par>
                      </p:childTnLst>
                    </p:cTn>
                  </p:par>
                  <p:par>
                    <p:cTn id="7" fill="hold">
                      <p:stCondLst>
                        <p:cond delay="indefinite"/>
                      </p:stCondLst>
                      <p:childTnLst>
                        <p:par>
                          <p:cTn id="8" fill="hold">
                            <p:stCondLst>
                              <p:cond delay="0"/>
                            </p:stCondLst>
                            <p:childTnLst>
                              <p:par>
                                <p:cTn id="9" presetID="22" presetClass="entr" presetSubtype="4" fill="hold"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down)">
                                      <p:cBhvr>
                                        <p:cTn id="11" dur="500"/>
                                        <p:tgtEl>
                                          <p:spTgt spid="2"/>
                                        </p:tgtEl>
                                      </p:cBhvr>
                                    </p:animEffect>
                                  </p:childTnLst>
                                </p:cTn>
                              </p:par>
                            </p:childTnLst>
                          </p:cTn>
                        </p:par>
                        <p:par>
                          <p:cTn id="12" fill="hold">
                            <p:stCondLst>
                              <p:cond delay="500"/>
                            </p:stCondLst>
                            <p:childTnLst>
                              <p:par>
                                <p:cTn id="13" presetID="1" presetClass="entr" presetSubtype="0" fill="hold" grpId="0" nodeType="afterEffect">
                                  <p:stCondLst>
                                    <p:cond delay="0"/>
                                  </p:stCondLst>
                                  <p:childTnLst>
                                    <p:set>
                                      <p:cBhvr>
                                        <p:cTn id="14" dur="1" fill="hold">
                                          <p:stCondLst>
                                            <p:cond delay="0"/>
                                          </p:stCondLst>
                                        </p:cTn>
                                        <p:tgtEl>
                                          <p:spTgt spid="861193"/>
                                        </p:tgtEl>
                                        <p:attrNameLst>
                                          <p:attrName>style.visibility</p:attrName>
                                        </p:attrNameLst>
                                      </p:cBhvr>
                                      <p:to>
                                        <p:strVal val="visible"/>
                                      </p:to>
                                    </p:set>
                                  </p:childTnLst>
                                  <p:subTnLst>
                                    <p:set>
                                      <p:cBhvr override="childStyle">
                                        <p:cTn dur="1" fill="hold" display="0" masterRel="nextClick" afterEffect="1"/>
                                        <p:tgtEl>
                                          <p:spTgt spid="861193"/>
                                        </p:tgtEl>
                                        <p:attrNameLst>
                                          <p:attrName>style.visibility</p:attrName>
                                        </p:attrNameLst>
                                      </p:cBhvr>
                                      <p:to>
                                        <p:strVal val="hidden"/>
                                      </p:to>
                                    </p:set>
                                  </p:sub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499"/>
                                          </p:stCondLst>
                                        </p:cTn>
                                        <p:tgtEl>
                                          <p:spTgt spid="4"/>
                                        </p:tgtEl>
                                        <p:attrNameLst>
                                          <p:attrName>style.visibility</p:attrName>
                                        </p:attrNameLst>
                                      </p:cBhvr>
                                      <p:to>
                                        <p:strVal val="visible"/>
                                      </p:to>
                                    </p:set>
                                  </p:childTnLst>
                                </p:cTn>
                              </p:par>
                            </p:childTnLst>
                          </p:cTn>
                        </p:par>
                        <p:par>
                          <p:cTn id="19" fill="hold">
                            <p:stCondLst>
                              <p:cond delay="500"/>
                            </p:stCondLst>
                            <p:childTnLst>
                              <p:par>
                                <p:cTn id="20" presetID="1" presetClass="entr" presetSubtype="0" fill="hold" grpId="0" nodeType="afterEffect">
                                  <p:stCondLst>
                                    <p:cond delay="0"/>
                                  </p:stCondLst>
                                  <p:childTnLst>
                                    <p:set>
                                      <p:cBhvr>
                                        <p:cTn id="21" dur="1" fill="hold">
                                          <p:stCondLst>
                                            <p:cond delay="0"/>
                                          </p:stCondLst>
                                        </p:cTn>
                                        <p:tgtEl>
                                          <p:spTgt spid="861194"/>
                                        </p:tgtEl>
                                        <p:attrNameLst>
                                          <p:attrName>style.visibility</p:attrName>
                                        </p:attrNameLst>
                                      </p:cBhvr>
                                      <p:to>
                                        <p:strVal val="visible"/>
                                      </p:to>
                                    </p:set>
                                  </p:childTnLst>
                                  <p:subTnLst>
                                    <p:set>
                                      <p:cBhvr override="childStyle">
                                        <p:cTn dur="1" fill="hold" display="0" masterRel="nextClick" afterEffect="1"/>
                                        <p:tgtEl>
                                          <p:spTgt spid="861194"/>
                                        </p:tgtEl>
                                        <p:attrNameLst>
                                          <p:attrName>style.visibility</p:attrName>
                                        </p:attrNameLst>
                                      </p:cBhvr>
                                      <p:to>
                                        <p:strVal val="hidden"/>
                                      </p:to>
                                    </p:set>
                                  </p:subTnLst>
                                </p:cTn>
                              </p:par>
                            </p:childTnLst>
                          </p:cTn>
                        </p:par>
                      </p:childTnLst>
                    </p:cTn>
                  </p:par>
                  <p:par>
                    <p:cTn id="22" fill="hold">
                      <p:stCondLst>
                        <p:cond delay="indefinite"/>
                      </p:stCondLst>
                      <p:childTnLst>
                        <p:par>
                          <p:cTn id="23" fill="hold">
                            <p:stCondLst>
                              <p:cond delay="0"/>
                            </p:stCondLst>
                            <p:childTnLst>
                              <p:par>
                                <p:cTn id="24" presetID="1" presetClass="entr" presetSubtype="0" fill="hold" nodeType="clickEffect">
                                  <p:stCondLst>
                                    <p:cond delay="0"/>
                                  </p:stCondLst>
                                  <p:childTnLst>
                                    <p:set>
                                      <p:cBhvr>
                                        <p:cTn id="25" dur="1" fill="hold">
                                          <p:stCondLst>
                                            <p:cond delay="499"/>
                                          </p:stCondLst>
                                        </p:cTn>
                                        <p:tgtEl>
                                          <p:spTgt spid="3"/>
                                        </p:tgtEl>
                                        <p:attrNameLst>
                                          <p:attrName>style.visibility</p:attrName>
                                        </p:attrNameLst>
                                      </p:cBhvr>
                                      <p:to>
                                        <p:strVal val="visible"/>
                                      </p:to>
                                    </p:set>
                                  </p:childTnLst>
                                </p:cTn>
                              </p:par>
                            </p:childTnLst>
                          </p:cTn>
                        </p:par>
                        <p:par>
                          <p:cTn id="26" fill="hold">
                            <p:stCondLst>
                              <p:cond delay="500"/>
                            </p:stCondLst>
                            <p:childTnLst>
                              <p:par>
                                <p:cTn id="27" presetID="1" presetClass="entr" presetSubtype="0" fill="hold" grpId="0" nodeType="afterEffect">
                                  <p:stCondLst>
                                    <p:cond delay="0"/>
                                  </p:stCondLst>
                                  <p:childTnLst>
                                    <p:set>
                                      <p:cBhvr>
                                        <p:cTn id="28" dur="1" fill="hold">
                                          <p:stCondLst>
                                            <p:cond delay="0"/>
                                          </p:stCondLst>
                                        </p:cTn>
                                        <p:tgtEl>
                                          <p:spTgt spid="861195"/>
                                        </p:tgtEl>
                                        <p:attrNameLst>
                                          <p:attrName>style.visibility</p:attrName>
                                        </p:attrNameLst>
                                      </p:cBhvr>
                                      <p:to>
                                        <p:strVal val="visible"/>
                                      </p:to>
                                    </p:set>
                                  </p:childTnLst>
                                  <p:subTnLst>
                                    <p:set>
                                      <p:cBhvr override="childStyle">
                                        <p:cTn dur="1" fill="hold" display="0" masterRel="nextClick" afterEffect="1"/>
                                        <p:tgtEl>
                                          <p:spTgt spid="861195"/>
                                        </p:tgtEl>
                                        <p:attrNameLst>
                                          <p:attrName>style.visibility</p:attrName>
                                        </p:attrNameLst>
                                      </p:cBhvr>
                                      <p:to>
                                        <p:strVal val="hidden"/>
                                      </p:to>
                                    </p:set>
                                  </p:sub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499"/>
                                          </p:stCondLst>
                                        </p:cTn>
                                        <p:tgtEl>
                                          <p:spTgt spid="6"/>
                                        </p:tgtEl>
                                        <p:attrNameLst>
                                          <p:attrName>style.visibility</p:attrName>
                                        </p:attrNameLst>
                                      </p:cBhvr>
                                      <p:to>
                                        <p:strVal val="visible"/>
                                      </p:to>
                                    </p:set>
                                  </p:childTnLst>
                                </p:cTn>
                              </p:par>
                            </p:childTnLst>
                          </p:cTn>
                        </p:par>
                        <p:par>
                          <p:cTn id="33" fill="hold">
                            <p:stCondLst>
                              <p:cond delay="500"/>
                            </p:stCondLst>
                            <p:childTnLst>
                              <p:par>
                                <p:cTn id="34" presetID="1" presetClass="entr" presetSubtype="0" fill="hold" grpId="0" nodeType="afterEffect">
                                  <p:stCondLst>
                                    <p:cond delay="0"/>
                                  </p:stCondLst>
                                  <p:childTnLst>
                                    <p:set>
                                      <p:cBhvr>
                                        <p:cTn id="35" dur="1" fill="hold">
                                          <p:stCondLst>
                                            <p:cond delay="0"/>
                                          </p:stCondLst>
                                        </p:cTn>
                                        <p:tgtEl>
                                          <p:spTgt spid="861196"/>
                                        </p:tgtEl>
                                        <p:attrNameLst>
                                          <p:attrName>style.visibility</p:attrName>
                                        </p:attrNameLst>
                                      </p:cBhvr>
                                      <p:to>
                                        <p:strVal val="visible"/>
                                      </p:to>
                                    </p:set>
                                  </p:childTnLst>
                                  <p:subTnLst>
                                    <p:set>
                                      <p:cBhvr override="childStyle">
                                        <p:cTn dur="1" fill="hold" display="0" masterRel="nextClick" afterEffect="1"/>
                                        <p:tgtEl>
                                          <p:spTgt spid="861196"/>
                                        </p:tgtEl>
                                        <p:attrNameLst>
                                          <p:attrName>style.visibility</p:attrName>
                                        </p:attrNameLst>
                                      </p:cBhvr>
                                      <p:to>
                                        <p:strVal val="hidden"/>
                                      </p:to>
                                    </p:set>
                                  </p:subTnLst>
                                </p:cTn>
                              </p:par>
                            </p:childTnLst>
                          </p:cTn>
                        </p:par>
                      </p:childTnLst>
                    </p:cTn>
                  </p:par>
                  <p:par>
                    <p:cTn id="36" fill="hold">
                      <p:stCondLst>
                        <p:cond delay="indefinite"/>
                      </p:stCondLst>
                      <p:childTnLst>
                        <p:par>
                          <p:cTn id="37" fill="hold">
                            <p:stCondLst>
                              <p:cond delay="0"/>
                            </p:stCondLst>
                            <p:childTnLst>
                              <p:par>
                                <p:cTn id="38" presetID="1" presetClass="entr" presetSubtype="0" fill="hold" nodeType="clickEffect">
                                  <p:stCondLst>
                                    <p:cond delay="0"/>
                                  </p:stCondLst>
                                  <p:childTnLst>
                                    <p:set>
                                      <p:cBhvr>
                                        <p:cTn id="39" dur="1" fill="hold">
                                          <p:stCondLst>
                                            <p:cond delay="499"/>
                                          </p:stCondLst>
                                        </p:cTn>
                                        <p:tgtEl>
                                          <p:spTgt spid="5"/>
                                        </p:tgtEl>
                                        <p:attrNameLst>
                                          <p:attrName>style.visibility</p:attrName>
                                        </p:attrNameLst>
                                      </p:cBhvr>
                                      <p:to>
                                        <p:strVal val="visible"/>
                                      </p:to>
                                    </p:set>
                                  </p:childTnLst>
                                </p:cTn>
                              </p:par>
                            </p:childTnLst>
                          </p:cTn>
                        </p:par>
                        <p:par>
                          <p:cTn id="40" fill="hold">
                            <p:stCondLst>
                              <p:cond delay="500"/>
                            </p:stCondLst>
                            <p:childTnLst>
                              <p:par>
                                <p:cTn id="41" presetID="22" presetClass="entr" presetSubtype="1" fill="hold" nodeType="afterEffect">
                                  <p:stCondLst>
                                    <p:cond delay="0"/>
                                  </p:stCondLst>
                                  <p:childTnLst>
                                    <p:set>
                                      <p:cBhvr>
                                        <p:cTn id="42" dur="1" fill="hold">
                                          <p:stCondLst>
                                            <p:cond delay="0"/>
                                          </p:stCondLst>
                                        </p:cTn>
                                        <p:tgtEl>
                                          <p:spTgt spid="7"/>
                                        </p:tgtEl>
                                        <p:attrNameLst>
                                          <p:attrName>style.visibility</p:attrName>
                                        </p:attrNameLst>
                                      </p:cBhvr>
                                      <p:to>
                                        <p:strVal val="visible"/>
                                      </p:to>
                                    </p:set>
                                    <p:animEffect transition="in" filter="wipe(up)">
                                      <p:cBhvr>
                                        <p:cTn id="43" dur="500"/>
                                        <p:tgtEl>
                                          <p:spTgt spid="7"/>
                                        </p:tgtEl>
                                      </p:cBhvr>
                                    </p:animEffect>
                                  </p:childTnLst>
                                </p:cTn>
                              </p:par>
                            </p:childTnLst>
                          </p:cTn>
                        </p:par>
                        <p:par>
                          <p:cTn id="44" fill="hold">
                            <p:stCondLst>
                              <p:cond delay="1000"/>
                            </p:stCondLst>
                            <p:childTnLst>
                              <p:par>
                                <p:cTn id="45" presetID="1" presetClass="entr" presetSubtype="0" fill="hold" grpId="0" nodeType="afterEffect">
                                  <p:stCondLst>
                                    <p:cond delay="0"/>
                                  </p:stCondLst>
                                  <p:childTnLst>
                                    <p:set>
                                      <p:cBhvr>
                                        <p:cTn id="46" dur="1" fill="hold">
                                          <p:stCondLst>
                                            <p:cond delay="0"/>
                                          </p:stCondLst>
                                        </p:cTn>
                                        <p:tgtEl>
                                          <p:spTgt spid="861197"/>
                                        </p:tgtEl>
                                        <p:attrNameLst>
                                          <p:attrName>style.visibility</p:attrName>
                                        </p:attrNameLst>
                                      </p:cBhvr>
                                      <p:to>
                                        <p:strVal val="visible"/>
                                      </p:to>
                                    </p:set>
                                  </p:childTnLst>
                                  <p:subTnLst>
                                    <p:set>
                                      <p:cBhvr override="childStyle">
                                        <p:cTn dur="1" fill="hold" display="0" masterRel="nextClick" afterEffect="1"/>
                                        <p:tgtEl>
                                          <p:spTgt spid="861197"/>
                                        </p:tgtEl>
                                        <p:attrNameLst>
                                          <p:attrName>style.visibility</p:attrName>
                                        </p:attrNameLst>
                                      </p:cBhvr>
                                      <p:to>
                                        <p:strVal val="hidden"/>
                                      </p:to>
                                    </p:set>
                                  </p:subTnLst>
                                </p:cTn>
                              </p:par>
                            </p:childTnLst>
                          </p:cTn>
                        </p:par>
                      </p:childTnLst>
                    </p:cTn>
                  </p:par>
                  <p:par>
                    <p:cTn id="47" fill="hold">
                      <p:stCondLst>
                        <p:cond delay="indefinite"/>
                      </p:stCondLst>
                      <p:childTnLst>
                        <p:par>
                          <p:cTn id="48" fill="hold">
                            <p:stCondLst>
                              <p:cond delay="0"/>
                            </p:stCondLst>
                            <p:childTnLst>
                              <p:par>
                                <p:cTn id="49" presetID="2" presetClass="entr" presetSubtype="6" fill="hold" nodeType="clickEffect">
                                  <p:stCondLst>
                                    <p:cond delay="0"/>
                                  </p:stCondLst>
                                  <p:childTnLst>
                                    <p:set>
                                      <p:cBhvr>
                                        <p:cTn id="50" dur="1" fill="hold">
                                          <p:stCondLst>
                                            <p:cond delay="0"/>
                                          </p:stCondLst>
                                        </p:cTn>
                                        <p:tgtEl>
                                          <p:spTgt spid="18"/>
                                        </p:tgtEl>
                                        <p:attrNameLst>
                                          <p:attrName>style.visibility</p:attrName>
                                        </p:attrNameLst>
                                      </p:cBhvr>
                                      <p:to>
                                        <p:strVal val="visible"/>
                                      </p:to>
                                    </p:set>
                                    <p:anim calcmode="lin" valueType="num">
                                      <p:cBhvr additive="base">
                                        <p:cTn id="51" dur="500" fill="hold"/>
                                        <p:tgtEl>
                                          <p:spTgt spid="18"/>
                                        </p:tgtEl>
                                        <p:attrNameLst>
                                          <p:attrName>ppt_x</p:attrName>
                                        </p:attrNameLst>
                                      </p:cBhvr>
                                      <p:tavLst>
                                        <p:tav tm="0">
                                          <p:val>
                                            <p:strVal val="1+#ppt_w/2"/>
                                          </p:val>
                                        </p:tav>
                                        <p:tav tm="100000">
                                          <p:val>
                                            <p:strVal val="#ppt_x"/>
                                          </p:val>
                                        </p:tav>
                                      </p:tavLst>
                                    </p:anim>
                                    <p:anim calcmode="lin" valueType="num">
                                      <p:cBhvr additive="base">
                                        <p:cTn id="52" dur="500" fill="hold"/>
                                        <p:tgtEl>
                                          <p:spTgt spid="18"/>
                                        </p:tgtEl>
                                        <p:attrNameLst>
                                          <p:attrName>ppt_y</p:attrName>
                                        </p:attrNameLst>
                                      </p:cBhvr>
                                      <p:tavLst>
                                        <p:tav tm="0">
                                          <p:val>
                                            <p:strVal val="1+#ppt_h/2"/>
                                          </p:val>
                                        </p:tav>
                                        <p:tav tm="100000">
                                          <p:val>
                                            <p:strVal val="#ppt_y"/>
                                          </p:val>
                                        </p:tav>
                                      </p:tavLst>
                                    </p:anim>
                                  </p:childTnLst>
                                </p:cTn>
                              </p:par>
                            </p:childTnLst>
                          </p:cTn>
                        </p:par>
                        <p:par>
                          <p:cTn id="53" fill="hold">
                            <p:stCondLst>
                              <p:cond delay="500"/>
                            </p:stCondLst>
                            <p:childTnLst>
                              <p:par>
                                <p:cTn id="54" presetID="1" presetClass="entr" presetSubtype="0" fill="hold" grpId="0" nodeType="afterEffect">
                                  <p:stCondLst>
                                    <p:cond delay="0"/>
                                  </p:stCondLst>
                                  <p:childTnLst>
                                    <p:set>
                                      <p:cBhvr>
                                        <p:cTn id="55" dur="1" fill="hold">
                                          <p:stCondLst>
                                            <p:cond delay="0"/>
                                          </p:stCondLst>
                                        </p:cTn>
                                        <p:tgtEl>
                                          <p:spTgt spid="861303"/>
                                        </p:tgtEl>
                                        <p:attrNameLst>
                                          <p:attrName>style.visibility</p:attrName>
                                        </p:attrNameLst>
                                      </p:cBhvr>
                                      <p:to>
                                        <p:strVal val="visible"/>
                                      </p:to>
                                    </p:set>
                                  </p:childTnLst>
                                  <p:subTnLst>
                                    <p:set>
                                      <p:cBhvr override="childStyle">
                                        <p:cTn dur="1" fill="hold" display="0" masterRel="nextClick" afterEffect="1"/>
                                        <p:tgtEl>
                                          <p:spTgt spid="861303"/>
                                        </p:tgtEl>
                                        <p:attrNameLst>
                                          <p:attrName>style.visibility</p:attrName>
                                        </p:attrNameLst>
                                      </p:cBhvr>
                                      <p:to>
                                        <p:strVal val="hidden"/>
                                      </p:to>
                                    </p:set>
                                  </p:subTnLst>
                                </p:cTn>
                              </p:par>
                            </p:childTnLst>
                          </p:cTn>
                        </p:par>
                      </p:childTnLst>
                    </p:cTn>
                  </p:par>
                  <p:par>
                    <p:cTn id="56" fill="hold">
                      <p:stCondLst>
                        <p:cond delay="indefinite"/>
                      </p:stCondLst>
                      <p:childTnLst>
                        <p:par>
                          <p:cTn id="57" fill="hold">
                            <p:stCondLst>
                              <p:cond delay="0"/>
                            </p:stCondLst>
                            <p:childTnLst>
                              <p:par>
                                <p:cTn id="58" presetID="22" presetClass="entr" presetSubtype="4" fill="hold" nodeType="clickEffect">
                                  <p:stCondLst>
                                    <p:cond delay="0"/>
                                  </p:stCondLst>
                                  <p:childTnLst>
                                    <p:set>
                                      <p:cBhvr>
                                        <p:cTn id="59" dur="1" fill="hold">
                                          <p:stCondLst>
                                            <p:cond delay="0"/>
                                          </p:stCondLst>
                                        </p:cTn>
                                        <p:tgtEl>
                                          <p:spTgt spid="8"/>
                                        </p:tgtEl>
                                        <p:attrNameLst>
                                          <p:attrName>style.visibility</p:attrName>
                                        </p:attrNameLst>
                                      </p:cBhvr>
                                      <p:to>
                                        <p:strVal val="visible"/>
                                      </p:to>
                                    </p:set>
                                    <p:animEffect transition="in" filter="wipe(down)">
                                      <p:cBhvr>
                                        <p:cTn id="60" dur="500"/>
                                        <p:tgtEl>
                                          <p:spTgt spid="8"/>
                                        </p:tgtEl>
                                      </p:cBhvr>
                                    </p:animEffect>
                                  </p:childTnLst>
                                </p:cTn>
                              </p:par>
                              <p:par>
                                <p:cTn id="61" presetID="1" presetClass="entr" presetSubtype="0" fill="hold" grpId="0" nodeType="withEffect">
                                  <p:stCondLst>
                                    <p:cond delay="0"/>
                                  </p:stCondLst>
                                  <p:childTnLst>
                                    <p:set>
                                      <p:cBhvr>
                                        <p:cTn id="62" dur="1" fill="hold">
                                          <p:stCondLst>
                                            <p:cond delay="0"/>
                                          </p:stCondLst>
                                        </p:cTn>
                                        <p:tgtEl>
                                          <p:spTgt spid="861299"/>
                                        </p:tgtEl>
                                        <p:attrNameLst>
                                          <p:attrName>style.visibility</p:attrName>
                                        </p:attrNameLst>
                                      </p:cBhvr>
                                      <p:to>
                                        <p:strVal val="visible"/>
                                      </p:to>
                                    </p:set>
                                  </p:childTnLst>
                                  <p:subTnLst>
                                    <p:set>
                                      <p:cBhvr override="childStyle">
                                        <p:cTn dur="1" fill="hold" display="0" masterRel="nextClick" afterEffect="1"/>
                                        <p:tgtEl>
                                          <p:spTgt spid="861299"/>
                                        </p:tgtEl>
                                        <p:attrNameLst>
                                          <p:attrName>style.visibility</p:attrName>
                                        </p:attrNameLst>
                                      </p:cBhvr>
                                      <p:to>
                                        <p:strVal val="hidden"/>
                                      </p:to>
                                    </p:set>
                                  </p:subTnLst>
                                </p:cTn>
                              </p:par>
                            </p:childTnLst>
                          </p:cTn>
                        </p:par>
                      </p:childTnLst>
                    </p:cTn>
                  </p:par>
                  <p:par>
                    <p:cTn id="63" fill="hold">
                      <p:stCondLst>
                        <p:cond delay="indefinite"/>
                      </p:stCondLst>
                      <p:childTnLst>
                        <p:par>
                          <p:cTn id="64" fill="hold">
                            <p:stCondLst>
                              <p:cond delay="0"/>
                            </p:stCondLst>
                            <p:childTnLst>
                              <p:par>
                                <p:cTn id="65" presetID="22" presetClass="entr" presetSubtype="1" fill="hold" nodeType="clickEffect">
                                  <p:stCondLst>
                                    <p:cond delay="0"/>
                                  </p:stCondLst>
                                  <p:childTnLst>
                                    <p:set>
                                      <p:cBhvr>
                                        <p:cTn id="66" dur="1" fill="hold">
                                          <p:stCondLst>
                                            <p:cond delay="0"/>
                                          </p:stCondLst>
                                        </p:cTn>
                                        <p:tgtEl>
                                          <p:spTgt spid="14"/>
                                        </p:tgtEl>
                                        <p:attrNameLst>
                                          <p:attrName>style.visibility</p:attrName>
                                        </p:attrNameLst>
                                      </p:cBhvr>
                                      <p:to>
                                        <p:strVal val="visible"/>
                                      </p:to>
                                    </p:set>
                                    <p:animEffect transition="in" filter="wipe(up)">
                                      <p:cBhvr>
                                        <p:cTn id="67" dur="500"/>
                                        <p:tgtEl>
                                          <p:spTgt spid="14"/>
                                        </p:tgtEl>
                                      </p:cBhvr>
                                    </p:animEffect>
                                  </p:childTnLst>
                                </p:cTn>
                              </p:par>
                            </p:childTnLst>
                          </p:cTn>
                        </p:par>
                        <p:par>
                          <p:cTn id="68" fill="hold">
                            <p:stCondLst>
                              <p:cond delay="500"/>
                            </p:stCondLst>
                            <p:childTnLst>
                              <p:par>
                                <p:cTn id="69" presetID="1" presetClass="entr" presetSubtype="0" fill="hold" nodeType="afterEffect">
                                  <p:stCondLst>
                                    <p:cond delay="0"/>
                                  </p:stCondLst>
                                  <p:childTnLst>
                                    <p:set>
                                      <p:cBhvr>
                                        <p:cTn id="70" dur="1" fill="hold">
                                          <p:stCondLst>
                                            <p:cond delay="499"/>
                                          </p:stCondLst>
                                        </p:cTn>
                                        <p:tgtEl>
                                          <p:spTgt spid="15"/>
                                        </p:tgtEl>
                                        <p:attrNameLst>
                                          <p:attrName>style.visibility</p:attrName>
                                        </p:attrNameLst>
                                      </p:cBhvr>
                                      <p:to>
                                        <p:strVal val="visible"/>
                                      </p:to>
                                    </p:set>
                                  </p:childTnLst>
                                </p:cTn>
                              </p:par>
                            </p:childTnLst>
                          </p:cTn>
                        </p:par>
                        <p:par>
                          <p:cTn id="71" fill="hold">
                            <p:stCondLst>
                              <p:cond delay="1000"/>
                            </p:stCondLst>
                            <p:childTnLst>
                              <p:par>
                                <p:cTn id="72" presetID="1" presetClass="entr" presetSubtype="0" fill="hold" grpId="0" nodeType="afterEffect">
                                  <p:stCondLst>
                                    <p:cond delay="0"/>
                                  </p:stCondLst>
                                  <p:childTnLst>
                                    <p:set>
                                      <p:cBhvr>
                                        <p:cTn id="73" dur="1" fill="hold">
                                          <p:stCondLst>
                                            <p:cond delay="0"/>
                                          </p:stCondLst>
                                        </p:cTn>
                                        <p:tgtEl>
                                          <p:spTgt spid="861300"/>
                                        </p:tgtEl>
                                        <p:attrNameLst>
                                          <p:attrName>style.visibility</p:attrName>
                                        </p:attrNameLst>
                                      </p:cBhvr>
                                      <p:to>
                                        <p:strVal val="visible"/>
                                      </p:to>
                                    </p:set>
                                  </p:childTnLst>
                                  <p:subTnLst>
                                    <p:set>
                                      <p:cBhvr override="childStyle">
                                        <p:cTn dur="1" fill="hold" display="0" masterRel="nextClick" afterEffect="1"/>
                                        <p:tgtEl>
                                          <p:spTgt spid="861300"/>
                                        </p:tgtEl>
                                        <p:attrNameLst>
                                          <p:attrName>style.visibility</p:attrName>
                                        </p:attrNameLst>
                                      </p:cBhvr>
                                      <p:to>
                                        <p:strVal val="hidden"/>
                                      </p:to>
                                    </p:set>
                                  </p:subTnLst>
                                </p:cTn>
                              </p:par>
                            </p:childTnLst>
                          </p:cTn>
                        </p:par>
                      </p:childTnLst>
                    </p:cTn>
                  </p:par>
                  <p:par>
                    <p:cTn id="74" fill="hold">
                      <p:stCondLst>
                        <p:cond delay="indefinite"/>
                      </p:stCondLst>
                      <p:childTnLst>
                        <p:par>
                          <p:cTn id="75" fill="hold">
                            <p:stCondLst>
                              <p:cond delay="0"/>
                            </p:stCondLst>
                            <p:childTnLst>
                              <p:par>
                                <p:cTn id="76" presetID="1" presetClass="entr" presetSubtype="0" fill="hold" nodeType="clickEffect">
                                  <p:stCondLst>
                                    <p:cond delay="0"/>
                                  </p:stCondLst>
                                  <p:childTnLst>
                                    <p:set>
                                      <p:cBhvr>
                                        <p:cTn id="77" dur="1" fill="hold">
                                          <p:stCondLst>
                                            <p:cond delay="499"/>
                                          </p:stCondLst>
                                        </p:cTn>
                                        <p:tgtEl>
                                          <p:spTgt spid="16"/>
                                        </p:tgtEl>
                                        <p:attrNameLst>
                                          <p:attrName>style.visibility</p:attrName>
                                        </p:attrNameLst>
                                      </p:cBhvr>
                                      <p:to>
                                        <p:strVal val="visible"/>
                                      </p:to>
                                    </p:set>
                                  </p:childTnLst>
                                </p:cTn>
                              </p:par>
                              <p:par>
                                <p:cTn id="78" presetID="1" presetClass="entr" presetSubtype="0" fill="hold" grpId="0" nodeType="withEffect">
                                  <p:stCondLst>
                                    <p:cond delay="0"/>
                                  </p:stCondLst>
                                  <p:childTnLst>
                                    <p:set>
                                      <p:cBhvr>
                                        <p:cTn id="79" dur="1" fill="hold">
                                          <p:stCondLst>
                                            <p:cond delay="0"/>
                                          </p:stCondLst>
                                        </p:cTn>
                                        <p:tgtEl>
                                          <p:spTgt spid="861301"/>
                                        </p:tgtEl>
                                        <p:attrNameLst>
                                          <p:attrName>style.visibility</p:attrName>
                                        </p:attrNameLst>
                                      </p:cBhvr>
                                      <p:to>
                                        <p:strVal val="visible"/>
                                      </p:to>
                                    </p:set>
                                  </p:childTnLst>
                                  <p:subTnLst>
                                    <p:set>
                                      <p:cBhvr override="childStyle">
                                        <p:cTn dur="1" fill="hold" display="0" masterRel="nextClick" afterEffect="1"/>
                                        <p:tgtEl>
                                          <p:spTgt spid="861301"/>
                                        </p:tgtEl>
                                        <p:attrNameLst>
                                          <p:attrName>style.visibility</p:attrName>
                                        </p:attrNameLst>
                                      </p:cBhvr>
                                      <p:to>
                                        <p:strVal val="hidden"/>
                                      </p:to>
                                    </p:set>
                                  </p:subTnLst>
                                </p:cTn>
                              </p:par>
                            </p:childTnLst>
                          </p:cTn>
                        </p:par>
                      </p:childTnLst>
                    </p:cTn>
                  </p:par>
                  <p:par>
                    <p:cTn id="80" fill="hold">
                      <p:stCondLst>
                        <p:cond delay="indefinite"/>
                      </p:stCondLst>
                      <p:childTnLst>
                        <p:par>
                          <p:cTn id="81" fill="hold">
                            <p:stCondLst>
                              <p:cond delay="0"/>
                            </p:stCondLst>
                            <p:childTnLst>
                              <p:par>
                                <p:cTn id="82" presetID="1" presetClass="entr" presetSubtype="0" fill="hold" nodeType="clickEffect">
                                  <p:stCondLst>
                                    <p:cond delay="0"/>
                                  </p:stCondLst>
                                  <p:childTnLst>
                                    <p:set>
                                      <p:cBhvr>
                                        <p:cTn id="83" dur="1" fill="hold">
                                          <p:stCondLst>
                                            <p:cond delay="499"/>
                                          </p:stCondLst>
                                        </p:cTn>
                                        <p:tgtEl>
                                          <p:spTgt spid="17"/>
                                        </p:tgtEl>
                                        <p:attrNameLst>
                                          <p:attrName>style.visibility</p:attrName>
                                        </p:attrNameLst>
                                      </p:cBhvr>
                                      <p:to>
                                        <p:strVal val="visible"/>
                                      </p:to>
                                    </p:set>
                                  </p:childTnLst>
                                </p:cTn>
                              </p:par>
                            </p:childTnLst>
                          </p:cTn>
                        </p:par>
                        <p:par>
                          <p:cTn id="84" fill="hold">
                            <p:stCondLst>
                              <p:cond delay="500"/>
                            </p:stCondLst>
                            <p:childTnLst>
                              <p:par>
                                <p:cTn id="85" presetID="1" presetClass="entr" presetSubtype="0" fill="hold" grpId="0" nodeType="afterEffect">
                                  <p:stCondLst>
                                    <p:cond delay="0"/>
                                  </p:stCondLst>
                                  <p:childTnLst>
                                    <p:set>
                                      <p:cBhvr>
                                        <p:cTn id="86" dur="1" fill="hold">
                                          <p:stCondLst>
                                            <p:cond delay="0"/>
                                          </p:stCondLst>
                                        </p:cTn>
                                        <p:tgtEl>
                                          <p:spTgt spid="861302"/>
                                        </p:tgtEl>
                                        <p:attrNameLst>
                                          <p:attrName>style.visibility</p:attrName>
                                        </p:attrNameLst>
                                      </p:cBhvr>
                                      <p:to>
                                        <p:strVal val="visible"/>
                                      </p:to>
                                    </p:set>
                                  </p:childTnLst>
                                  <p:subTnLst>
                                    <p:set>
                                      <p:cBhvr override="childStyle">
                                        <p:cTn dur="1" fill="hold" display="0" masterRel="nextClick" afterEffect="1"/>
                                        <p:tgtEl>
                                          <p:spTgt spid="861302"/>
                                        </p:tgtEl>
                                        <p:attrNameLst>
                                          <p:attrName>style.visibility</p:attrName>
                                        </p:attrNameLst>
                                      </p:cBhvr>
                                      <p:to>
                                        <p:strVal val="hidden"/>
                                      </p:to>
                                    </p:set>
                                  </p:subTnLst>
                                </p:cTn>
                              </p:par>
                            </p:childTnLst>
                          </p:cTn>
                        </p:par>
                      </p:childTnLst>
                    </p:cTn>
                  </p:par>
                  <p:par>
                    <p:cTn id="87" fill="hold">
                      <p:stCondLst>
                        <p:cond delay="indefinite"/>
                      </p:stCondLst>
                      <p:childTnLst>
                        <p:par>
                          <p:cTn id="88" fill="hold">
                            <p:stCondLst>
                              <p:cond delay="0"/>
                            </p:stCondLst>
                            <p:childTnLst>
                              <p:par>
                                <p:cTn id="89" presetID="53" presetClass="exit" presetSubtype="0" fill="hold" nodeType="clickEffect">
                                  <p:stCondLst>
                                    <p:cond delay="0"/>
                                  </p:stCondLst>
                                  <p:childTnLst>
                                    <p:anim calcmode="lin" valueType="num">
                                      <p:cBhvr>
                                        <p:cTn id="90" dur="1000"/>
                                        <p:tgtEl>
                                          <p:spTgt spid="18"/>
                                        </p:tgtEl>
                                        <p:attrNameLst>
                                          <p:attrName>ppt_w</p:attrName>
                                        </p:attrNameLst>
                                      </p:cBhvr>
                                      <p:tavLst>
                                        <p:tav tm="0">
                                          <p:val>
                                            <p:strVal val="ppt_w"/>
                                          </p:val>
                                        </p:tav>
                                        <p:tav tm="100000">
                                          <p:val>
                                            <p:fltVal val="0"/>
                                          </p:val>
                                        </p:tav>
                                      </p:tavLst>
                                    </p:anim>
                                    <p:anim calcmode="lin" valueType="num">
                                      <p:cBhvr>
                                        <p:cTn id="91" dur="1000"/>
                                        <p:tgtEl>
                                          <p:spTgt spid="18"/>
                                        </p:tgtEl>
                                        <p:attrNameLst>
                                          <p:attrName>ppt_h</p:attrName>
                                        </p:attrNameLst>
                                      </p:cBhvr>
                                      <p:tavLst>
                                        <p:tav tm="0">
                                          <p:val>
                                            <p:strVal val="ppt_h"/>
                                          </p:val>
                                        </p:tav>
                                        <p:tav tm="100000">
                                          <p:val>
                                            <p:fltVal val="0"/>
                                          </p:val>
                                        </p:tav>
                                      </p:tavLst>
                                    </p:anim>
                                    <p:animEffect transition="out" filter="fade">
                                      <p:cBhvr>
                                        <p:cTn id="92" dur="1000"/>
                                        <p:tgtEl>
                                          <p:spTgt spid="18"/>
                                        </p:tgtEl>
                                      </p:cBhvr>
                                    </p:animEffect>
                                    <p:set>
                                      <p:cBhvr>
                                        <p:cTn id="93" dur="1" fill="hold">
                                          <p:stCondLst>
                                            <p:cond delay="999"/>
                                          </p:stCondLst>
                                        </p:cTn>
                                        <p:tgtEl>
                                          <p:spTgt spid="18"/>
                                        </p:tgtEl>
                                        <p:attrNameLst>
                                          <p:attrName>style.visibility</p:attrName>
                                        </p:attrNameLst>
                                      </p:cBhvr>
                                      <p:to>
                                        <p:strVal val="hidden"/>
                                      </p:to>
                                    </p:set>
                                  </p:childTnLst>
                                </p:cTn>
                              </p:par>
                              <p:par>
                                <p:cTn id="94" presetID="1" presetClass="exit" presetSubtype="0" fill="hold" nodeType="withEffect">
                                  <p:stCondLst>
                                    <p:cond delay="0"/>
                                  </p:stCondLst>
                                  <p:childTnLst>
                                    <p:set>
                                      <p:cBhvr>
                                        <p:cTn id="95" dur="1" fill="hold">
                                          <p:stCondLst>
                                            <p:cond delay="0"/>
                                          </p:stCondLst>
                                        </p:cTn>
                                        <p:tgtEl>
                                          <p:spTgt spid="15"/>
                                        </p:tgtEl>
                                        <p:attrNameLst>
                                          <p:attrName>style.visibility</p:attrName>
                                        </p:attrNameLst>
                                      </p:cBhvr>
                                      <p:to>
                                        <p:strVal val="hidden"/>
                                      </p:to>
                                    </p:set>
                                  </p:childTnLst>
                                </p:cTn>
                              </p:par>
                              <p:par>
                                <p:cTn id="96" presetID="22" presetClass="exit" presetSubtype="1" fill="hold" nodeType="withEffect">
                                  <p:stCondLst>
                                    <p:cond delay="0"/>
                                  </p:stCondLst>
                                  <p:childTnLst>
                                    <p:animEffect transition="out" filter="wipe(up)">
                                      <p:cBhvr>
                                        <p:cTn id="97" dur="500"/>
                                        <p:tgtEl>
                                          <p:spTgt spid="8"/>
                                        </p:tgtEl>
                                      </p:cBhvr>
                                    </p:animEffect>
                                    <p:set>
                                      <p:cBhvr>
                                        <p:cTn id="98" dur="1" fill="hold">
                                          <p:stCondLst>
                                            <p:cond delay="499"/>
                                          </p:stCondLst>
                                        </p:cTn>
                                        <p:tgtEl>
                                          <p:spTgt spid="8"/>
                                        </p:tgtEl>
                                        <p:attrNameLst>
                                          <p:attrName>style.visibility</p:attrName>
                                        </p:attrNameLst>
                                      </p:cBhvr>
                                      <p:to>
                                        <p:strVal val="hidden"/>
                                      </p:to>
                                    </p:set>
                                  </p:childTnLst>
                                </p:cTn>
                              </p:par>
                            </p:childTnLst>
                          </p:cTn>
                        </p:par>
                        <p:par>
                          <p:cTn id="99" fill="hold">
                            <p:stCondLst>
                              <p:cond delay="1000"/>
                            </p:stCondLst>
                            <p:childTnLst>
                              <p:par>
                                <p:cTn id="100" presetID="1" presetClass="entr" presetSubtype="0" fill="hold" grpId="0" nodeType="afterEffect">
                                  <p:stCondLst>
                                    <p:cond delay="0"/>
                                  </p:stCondLst>
                                  <p:childTnLst>
                                    <p:set>
                                      <p:cBhvr>
                                        <p:cTn id="101" dur="1" fill="hold">
                                          <p:stCondLst>
                                            <p:cond delay="0"/>
                                          </p:stCondLst>
                                        </p:cTn>
                                        <p:tgtEl>
                                          <p:spTgt spid="861198"/>
                                        </p:tgtEl>
                                        <p:attrNameLst>
                                          <p:attrName>style.visibility</p:attrName>
                                        </p:attrNameLst>
                                      </p:cBhvr>
                                      <p:to>
                                        <p:strVal val="visible"/>
                                      </p:to>
                                    </p:set>
                                  </p:childTnLst>
                                  <p:subTnLst>
                                    <p:set>
                                      <p:cBhvr override="childStyle">
                                        <p:cTn dur="1" fill="hold" display="0" masterRel="nextClick" afterEffect="1"/>
                                        <p:tgtEl>
                                          <p:spTgt spid="861198"/>
                                        </p:tgtEl>
                                        <p:attrNameLst>
                                          <p:attrName>style.visibility</p:attrName>
                                        </p:attrNameLst>
                                      </p:cBhvr>
                                      <p:to>
                                        <p:strVal val="hidden"/>
                                      </p:to>
                                    </p:set>
                                  </p:subTnLst>
                                </p:cTn>
                              </p:par>
                            </p:childTnLst>
                          </p:cTn>
                        </p:par>
                      </p:childTnLst>
                    </p:cTn>
                  </p:par>
                  <p:par>
                    <p:cTn id="102" fill="hold">
                      <p:stCondLst>
                        <p:cond delay="indefinite"/>
                      </p:stCondLst>
                      <p:childTnLst>
                        <p:par>
                          <p:cTn id="103" fill="hold">
                            <p:stCondLst>
                              <p:cond delay="0"/>
                            </p:stCondLst>
                            <p:childTnLst>
                              <p:par>
                                <p:cTn id="104" presetID="1" presetClass="exit" presetSubtype="0" fill="hold" nodeType="clickEffect">
                                  <p:stCondLst>
                                    <p:cond delay="0"/>
                                  </p:stCondLst>
                                  <p:childTnLst>
                                    <p:set>
                                      <p:cBhvr>
                                        <p:cTn id="105" dur="1" fill="hold">
                                          <p:stCondLst>
                                            <p:cond delay="0"/>
                                          </p:stCondLst>
                                        </p:cTn>
                                        <p:tgtEl>
                                          <p:spTgt spid="6"/>
                                        </p:tgtEl>
                                        <p:attrNameLst>
                                          <p:attrName>style.visibility</p:attrName>
                                        </p:attrNameLst>
                                      </p:cBhvr>
                                      <p:to>
                                        <p:strVal val="hidden"/>
                                      </p:to>
                                    </p:set>
                                  </p:childTnLst>
                                </p:cTn>
                              </p:par>
                              <p:par>
                                <p:cTn id="106" presetID="1" presetClass="exit" presetSubtype="0" fill="hold" nodeType="withEffect">
                                  <p:stCondLst>
                                    <p:cond delay="0"/>
                                  </p:stCondLst>
                                  <p:childTnLst>
                                    <p:set>
                                      <p:cBhvr>
                                        <p:cTn id="107" dur="1" fill="hold">
                                          <p:stCondLst>
                                            <p:cond delay="0"/>
                                          </p:stCondLst>
                                        </p:cTn>
                                        <p:tgtEl>
                                          <p:spTgt spid="5"/>
                                        </p:tgtEl>
                                        <p:attrNameLst>
                                          <p:attrName>style.visibility</p:attrName>
                                        </p:attrNameLst>
                                      </p:cBhvr>
                                      <p:to>
                                        <p:strVal val="hidden"/>
                                      </p:to>
                                    </p:set>
                                  </p:childTnLst>
                                </p:cTn>
                              </p:par>
                              <p:par>
                                <p:cTn id="108" presetID="1" presetClass="exit" presetSubtype="0" fill="hold" nodeType="withEffect">
                                  <p:stCondLst>
                                    <p:cond delay="0"/>
                                  </p:stCondLst>
                                  <p:childTnLst>
                                    <p:set>
                                      <p:cBhvr>
                                        <p:cTn id="109" dur="1" fill="hold">
                                          <p:stCondLst>
                                            <p:cond delay="0"/>
                                          </p:stCondLst>
                                        </p:cTn>
                                        <p:tgtEl>
                                          <p:spTgt spid="3"/>
                                        </p:tgtEl>
                                        <p:attrNameLst>
                                          <p:attrName>style.visibility</p:attrName>
                                        </p:attrNameLst>
                                      </p:cBhvr>
                                      <p:to>
                                        <p:strVal val="hidden"/>
                                      </p:to>
                                    </p:set>
                                  </p:childTnLst>
                                </p:cTn>
                              </p:par>
                              <p:par>
                                <p:cTn id="110" presetID="1" presetClass="exit" presetSubtype="0" fill="hold" nodeType="withEffect">
                                  <p:stCondLst>
                                    <p:cond delay="0"/>
                                  </p:stCondLst>
                                  <p:childTnLst>
                                    <p:set>
                                      <p:cBhvr>
                                        <p:cTn id="111" dur="1" fill="hold">
                                          <p:stCondLst>
                                            <p:cond delay="0"/>
                                          </p:stCondLst>
                                        </p:cTn>
                                        <p:tgtEl>
                                          <p:spTgt spid="4"/>
                                        </p:tgtEl>
                                        <p:attrNameLst>
                                          <p:attrName>style.visibility</p:attrName>
                                        </p:attrNameLst>
                                      </p:cBhvr>
                                      <p:to>
                                        <p:strVal val="hidden"/>
                                      </p:to>
                                    </p:set>
                                  </p:childTnLst>
                                </p:cTn>
                              </p:par>
                              <p:par>
                                <p:cTn id="112" presetID="1" presetClass="exit" presetSubtype="0" fill="hold" nodeType="withEffect">
                                  <p:stCondLst>
                                    <p:cond delay="0"/>
                                  </p:stCondLst>
                                  <p:childTnLst>
                                    <p:set>
                                      <p:cBhvr>
                                        <p:cTn id="113" dur="1" fill="hold">
                                          <p:stCondLst>
                                            <p:cond delay="0"/>
                                          </p:stCondLst>
                                        </p:cTn>
                                        <p:tgtEl>
                                          <p:spTgt spid="17"/>
                                        </p:tgtEl>
                                        <p:attrNameLst>
                                          <p:attrName>style.visibility</p:attrName>
                                        </p:attrNameLst>
                                      </p:cBhvr>
                                      <p:to>
                                        <p:strVal val="hidden"/>
                                      </p:to>
                                    </p:set>
                                  </p:childTnLst>
                                </p:cTn>
                              </p:par>
                              <p:par>
                                <p:cTn id="114" presetID="22" presetClass="exit" presetSubtype="1" fill="hold" nodeType="withEffect">
                                  <p:stCondLst>
                                    <p:cond delay="0"/>
                                  </p:stCondLst>
                                  <p:childTnLst>
                                    <p:animEffect transition="out" filter="wipe(up)">
                                      <p:cBhvr>
                                        <p:cTn id="115" dur="500"/>
                                        <p:tgtEl>
                                          <p:spTgt spid="2"/>
                                        </p:tgtEl>
                                      </p:cBhvr>
                                    </p:animEffect>
                                    <p:set>
                                      <p:cBhvr>
                                        <p:cTn id="116" dur="1" fill="hold">
                                          <p:stCondLst>
                                            <p:cond delay="499"/>
                                          </p:stCondLst>
                                        </p:cTn>
                                        <p:tgtEl>
                                          <p:spTgt spid="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1192" grpId="0" animBg="1"/>
      <p:bldP spid="861193" grpId="0" animBg="1"/>
      <p:bldP spid="861194" grpId="0" animBg="1"/>
      <p:bldP spid="861195" grpId="0" animBg="1"/>
      <p:bldP spid="861196" grpId="0" animBg="1"/>
      <p:bldP spid="861197" grpId="0" animBg="1"/>
      <p:bldP spid="861198" grpId="0" animBg="1"/>
      <p:bldP spid="861299" grpId="0" animBg="1"/>
      <p:bldP spid="861300" grpId="0" animBg="1"/>
      <p:bldP spid="861301" grpId="0" animBg="1"/>
      <p:bldP spid="861302" grpId="0" animBg="1"/>
      <p:bldP spid="861303" grpId="0" animBg="1"/>
    </p:bldLst>
  </p:timing>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97635" name="Rectangle 3"/>
          <p:cNvSpPr>
            <a:spLocks noGrp="1" noChangeArrowheads="1"/>
          </p:cNvSpPr>
          <p:nvPr>
            <p:ph type="title"/>
          </p:nvPr>
        </p:nvSpPr>
        <p:spPr>
          <a:xfrm>
            <a:off x="0" y="2667000"/>
            <a:ext cx="9144000" cy="1143000"/>
          </a:xfrm>
          <a:noFill/>
          <a:ln/>
        </p:spPr>
        <p:txBody>
          <a:bodyPr/>
          <a:lstStyle/>
          <a:p>
            <a:r>
              <a:rPr lang="en-US" sz="3600">
                <a:solidFill>
                  <a:srgbClr val="FF0000"/>
                </a:solidFill>
              </a:rPr>
              <a:t>The End</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a:xfrm>
            <a:off x="0" y="76200"/>
            <a:ext cx="9144000" cy="1143000"/>
          </a:xfrm>
        </p:spPr>
        <p:txBody>
          <a:bodyPr/>
          <a:lstStyle/>
          <a:p>
            <a:r>
              <a:rPr lang="en-US" sz="4000">
                <a:solidFill>
                  <a:srgbClr val="FF0000"/>
                </a:solidFill>
              </a:rPr>
              <a:t>The Allocation of Memory to Variables</a:t>
            </a:r>
          </a:p>
        </p:txBody>
      </p:sp>
      <p:sp>
        <p:nvSpPr>
          <p:cNvPr id="34819" name="Rectangle 3"/>
          <p:cNvSpPr>
            <a:spLocks noChangeArrowheads="1"/>
          </p:cNvSpPr>
          <p:nvPr/>
        </p:nvSpPr>
        <p:spPr bwMode="auto">
          <a:xfrm>
            <a:off x="482600" y="1155700"/>
            <a:ext cx="8178800" cy="1435100"/>
          </a:xfrm>
          <a:prstGeom prst="rect">
            <a:avLst/>
          </a:prstGeom>
          <a:noFill/>
          <a:ln w="9525">
            <a:noFill/>
            <a:miter lim="800000"/>
            <a:headEnd/>
            <a:tailEnd/>
          </a:ln>
        </p:spPr>
        <p:txBody>
          <a:bodyPr>
            <a:prstTxWarp prst="textNoShape">
              <a:avLst/>
            </a:prstTxWarp>
          </a:bodyPr>
          <a:lstStyle/>
          <a:p>
            <a:pPr marL="342900" indent="-342900" algn="just" eaLnBrk="0" hangingPunct="0">
              <a:lnSpc>
                <a:spcPct val="85000"/>
              </a:lnSpc>
              <a:spcAft>
                <a:spcPct val="50000"/>
              </a:spcAft>
              <a:buFontTx/>
              <a:buChar char="•"/>
            </a:pPr>
            <a:r>
              <a:rPr lang="en-US" sz="2400" b="0"/>
              <a:t>When you declare a variable in a program, C++ allocates space for that variable from one of several memory regions.</a:t>
            </a:r>
          </a:p>
        </p:txBody>
      </p:sp>
      <p:grpSp>
        <p:nvGrpSpPr>
          <p:cNvPr id="2" name="Group 4"/>
          <p:cNvGrpSpPr>
            <a:grpSpLocks/>
          </p:cNvGrpSpPr>
          <p:nvPr/>
        </p:nvGrpSpPr>
        <p:grpSpPr bwMode="auto">
          <a:xfrm>
            <a:off x="482600" y="1968500"/>
            <a:ext cx="8585200" cy="1765300"/>
            <a:chOff x="304" y="1240"/>
            <a:chExt cx="5408" cy="1112"/>
          </a:xfrm>
        </p:grpSpPr>
        <p:sp>
          <p:nvSpPr>
            <p:cNvPr id="34832" name="Rectangle 5"/>
            <p:cNvSpPr>
              <a:spLocks noChangeArrowheads="1"/>
            </p:cNvSpPr>
            <p:nvPr/>
          </p:nvSpPr>
          <p:spPr bwMode="auto">
            <a:xfrm>
              <a:off x="304" y="1240"/>
              <a:ext cx="4352" cy="1112"/>
            </a:xfrm>
            <a:prstGeom prst="rect">
              <a:avLst/>
            </a:prstGeom>
            <a:noFill/>
            <a:ln w="9525">
              <a:noFill/>
              <a:miter lim="800000"/>
              <a:headEnd/>
              <a:tailEnd/>
            </a:ln>
          </p:spPr>
          <p:txBody>
            <a:bodyPr>
              <a:prstTxWarp prst="textNoShape">
                <a:avLst/>
              </a:prstTxWarp>
            </a:bodyPr>
            <a:lstStyle/>
            <a:p>
              <a:pPr marL="342900" indent="-342900" algn="just" eaLnBrk="0" hangingPunct="0">
                <a:lnSpc>
                  <a:spcPct val="85000"/>
                </a:lnSpc>
                <a:spcAft>
                  <a:spcPct val="50000"/>
                </a:spcAft>
                <a:buFontTx/>
                <a:buChar char="•"/>
              </a:pPr>
              <a:r>
                <a:rPr lang="en-US" sz="2400" b="0" dirty="0"/>
                <a:t>One region of memory is reserved for variables that persist throughout the lifetime of the program, such as constants.  This information is called </a:t>
              </a:r>
              <a:r>
                <a:rPr lang="en-US" sz="2400" i="1" dirty="0"/>
                <a:t>static data</a:t>
              </a:r>
              <a:r>
                <a:rPr lang="en-US" sz="2400" b="0" i="1" dirty="0"/>
                <a:t>.</a:t>
              </a:r>
            </a:p>
          </p:txBody>
        </p:sp>
        <p:sp>
          <p:nvSpPr>
            <p:cNvPr id="34833" name="Rectangle 6"/>
            <p:cNvSpPr>
              <a:spLocks noChangeArrowheads="1"/>
            </p:cNvSpPr>
            <p:nvPr/>
          </p:nvSpPr>
          <p:spPr bwMode="auto">
            <a:xfrm>
              <a:off x="4752" y="1255"/>
              <a:ext cx="624" cy="580"/>
            </a:xfrm>
            <a:prstGeom prst="rect">
              <a:avLst/>
            </a:prstGeom>
            <a:solidFill>
              <a:srgbClr val="33FF33"/>
            </a:solidFill>
            <a:ln w="9525">
              <a:solidFill>
                <a:schemeClr val="tx1"/>
              </a:solidFill>
              <a:miter lim="800000"/>
              <a:headEnd/>
              <a:tailEnd/>
            </a:ln>
          </p:spPr>
          <p:txBody>
            <a:bodyPr wrap="none" anchor="ctr">
              <a:prstTxWarp prst="textNoShape">
                <a:avLst/>
              </a:prstTxWarp>
            </a:bodyPr>
            <a:lstStyle/>
            <a:p>
              <a:pPr algn="ctr" eaLnBrk="0" hangingPunct="0">
                <a:lnSpc>
                  <a:spcPct val="85000"/>
                </a:lnSpc>
              </a:pPr>
              <a:r>
                <a:rPr lang="en-US" b="0" i="1"/>
                <a:t>static</a:t>
              </a:r>
            </a:p>
            <a:p>
              <a:pPr algn="ctr" eaLnBrk="0" hangingPunct="0">
                <a:lnSpc>
                  <a:spcPct val="85000"/>
                </a:lnSpc>
              </a:pPr>
              <a:r>
                <a:rPr lang="en-US" b="0" i="1"/>
                <a:t>data</a:t>
              </a:r>
            </a:p>
          </p:txBody>
        </p:sp>
        <p:sp>
          <p:nvSpPr>
            <p:cNvPr id="34834" name="Rectangle 7"/>
            <p:cNvSpPr>
              <a:spLocks noChangeArrowheads="1"/>
            </p:cNvSpPr>
            <p:nvPr/>
          </p:nvSpPr>
          <p:spPr bwMode="auto">
            <a:xfrm>
              <a:off x="5344" y="1248"/>
              <a:ext cx="368" cy="154"/>
            </a:xfrm>
            <a:prstGeom prst="rect">
              <a:avLst/>
            </a:prstGeom>
            <a:noFill/>
            <a:ln w="9525">
              <a:noFill/>
              <a:miter lim="800000"/>
              <a:headEnd/>
              <a:tailEnd/>
            </a:ln>
          </p:spPr>
          <p:txBody>
            <a:bodyPr>
              <a:prstTxWarp prst="textNoShape">
                <a:avLst/>
              </a:prstTxWarp>
              <a:spAutoFit/>
            </a:bodyPr>
            <a:lstStyle/>
            <a:p>
              <a:pPr eaLnBrk="0" hangingPunct="0"/>
              <a:r>
                <a:rPr lang="en-US" sz="1000">
                  <a:latin typeface="Helvetica Neue" pitchFamily="1" charset="0"/>
                </a:rPr>
                <a:t>0000</a:t>
              </a:r>
            </a:p>
          </p:txBody>
        </p:sp>
      </p:grpSp>
      <p:grpSp>
        <p:nvGrpSpPr>
          <p:cNvPr id="3" name="Group 20"/>
          <p:cNvGrpSpPr>
            <a:grpSpLocks/>
          </p:cNvGrpSpPr>
          <p:nvPr/>
        </p:nvGrpSpPr>
        <p:grpSpPr bwMode="auto">
          <a:xfrm>
            <a:off x="482600" y="3086100"/>
            <a:ext cx="8585200" cy="3251200"/>
            <a:chOff x="304" y="1944"/>
            <a:chExt cx="5408" cy="2048"/>
          </a:xfrm>
        </p:grpSpPr>
        <p:sp>
          <p:nvSpPr>
            <p:cNvPr id="34829" name="Rectangle 9"/>
            <p:cNvSpPr>
              <a:spLocks noChangeArrowheads="1"/>
            </p:cNvSpPr>
            <p:nvPr/>
          </p:nvSpPr>
          <p:spPr bwMode="auto">
            <a:xfrm>
              <a:off x="4752" y="3176"/>
              <a:ext cx="624" cy="791"/>
            </a:xfrm>
            <a:prstGeom prst="rect">
              <a:avLst/>
            </a:prstGeom>
            <a:solidFill>
              <a:srgbClr val="FFFF66"/>
            </a:solidFill>
            <a:ln w="9525">
              <a:solidFill>
                <a:schemeClr val="tx1"/>
              </a:solidFill>
              <a:miter lim="800000"/>
              <a:headEnd/>
              <a:tailEnd/>
            </a:ln>
          </p:spPr>
          <p:txBody>
            <a:bodyPr wrap="none" anchor="ctr">
              <a:prstTxWarp prst="textNoShape">
                <a:avLst/>
              </a:prstTxWarp>
            </a:bodyPr>
            <a:lstStyle/>
            <a:p>
              <a:pPr algn="ctr" eaLnBrk="0" hangingPunct="0">
                <a:lnSpc>
                  <a:spcPct val="85000"/>
                </a:lnSpc>
              </a:pPr>
              <a:r>
                <a:rPr lang="en-US" b="0" i="1"/>
                <a:t>stack</a:t>
              </a:r>
            </a:p>
          </p:txBody>
        </p:sp>
        <p:sp>
          <p:nvSpPr>
            <p:cNvPr id="34830" name="Rectangle 10"/>
            <p:cNvSpPr>
              <a:spLocks noChangeArrowheads="1"/>
            </p:cNvSpPr>
            <p:nvPr/>
          </p:nvSpPr>
          <p:spPr bwMode="auto">
            <a:xfrm>
              <a:off x="5344" y="3838"/>
              <a:ext cx="368" cy="154"/>
            </a:xfrm>
            <a:prstGeom prst="rect">
              <a:avLst/>
            </a:prstGeom>
            <a:noFill/>
            <a:ln w="9525">
              <a:noFill/>
              <a:miter lim="800000"/>
              <a:headEnd/>
              <a:tailEnd/>
            </a:ln>
          </p:spPr>
          <p:txBody>
            <a:bodyPr>
              <a:prstTxWarp prst="textNoShape">
                <a:avLst/>
              </a:prstTxWarp>
              <a:spAutoFit/>
            </a:bodyPr>
            <a:lstStyle/>
            <a:p>
              <a:pPr eaLnBrk="0" hangingPunct="0"/>
              <a:r>
                <a:rPr lang="en-US" sz="1000">
                  <a:latin typeface="Helvetica Neue" pitchFamily="1" charset="0"/>
                </a:rPr>
                <a:t>FFFF</a:t>
              </a:r>
            </a:p>
          </p:txBody>
        </p:sp>
        <p:sp>
          <p:nvSpPr>
            <p:cNvPr id="34831" name="Rectangle 11"/>
            <p:cNvSpPr>
              <a:spLocks noChangeArrowheads="1"/>
            </p:cNvSpPr>
            <p:nvPr/>
          </p:nvSpPr>
          <p:spPr bwMode="auto">
            <a:xfrm>
              <a:off x="304" y="1944"/>
              <a:ext cx="4352" cy="936"/>
            </a:xfrm>
            <a:prstGeom prst="rect">
              <a:avLst/>
            </a:prstGeom>
            <a:noFill/>
            <a:ln w="9525">
              <a:noFill/>
              <a:miter lim="800000"/>
              <a:headEnd/>
              <a:tailEnd/>
            </a:ln>
          </p:spPr>
          <p:txBody>
            <a:bodyPr>
              <a:prstTxWarp prst="textNoShape">
                <a:avLst/>
              </a:prstTxWarp>
            </a:bodyPr>
            <a:lstStyle/>
            <a:p>
              <a:pPr marL="342900" indent="-342900" algn="just" eaLnBrk="0" hangingPunct="0">
                <a:lnSpc>
                  <a:spcPct val="85000"/>
                </a:lnSpc>
                <a:spcAft>
                  <a:spcPct val="50000"/>
                </a:spcAft>
                <a:buFontTx/>
                <a:buChar char="•"/>
              </a:pPr>
              <a:r>
                <a:rPr lang="en-US" sz="2400" b="0" dirty="0"/>
                <a:t>Each time you call a method, C++ allocates a new block of memory called a </a:t>
              </a:r>
              <a:r>
                <a:rPr lang="en-US" sz="2400" i="1" dirty="0"/>
                <a:t>stack frame</a:t>
              </a:r>
              <a:r>
                <a:rPr lang="en-US" sz="2400" b="0" i="1" dirty="0"/>
                <a:t> </a:t>
              </a:r>
              <a:r>
                <a:rPr lang="en-US" sz="2400" b="0" dirty="0"/>
                <a:t>to hold its local variables.  These stack frames come from a region of memory called the </a:t>
              </a:r>
              <a:r>
                <a:rPr lang="en-US" sz="2400" i="1" dirty="0"/>
                <a:t>stack</a:t>
              </a:r>
              <a:r>
                <a:rPr lang="en-US" sz="2400" b="0" i="1" dirty="0"/>
                <a:t>.</a:t>
              </a:r>
            </a:p>
          </p:txBody>
        </p:sp>
      </p:grpSp>
      <p:grpSp>
        <p:nvGrpSpPr>
          <p:cNvPr id="4" name="Group 19"/>
          <p:cNvGrpSpPr>
            <a:grpSpLocks/>
          </p:cNvGrpSpPr>
          <p:nvPr/>
        </p:nvGrpSpPr>
        <p:grpSpPr bwMode="auto">
          <a:xfrm>
            <a:off x="482600" y="2908300"/>
            <a:ext cx="8051800" cy="2654300"/>
            <a:chOff x="304" y="1832"/>
            <a:chExt cx="5072" cy="1672"/>
          </a:xfrm>
        </p:grpSpPr>
        <p:sp>
          <p:nvSpPr>
            <p:cNvPr id="34827" name="Rectangle 13"/>
            <p:cNvSpPr>
              <a:spLocks noChangeArrowheads="1"/>
            </p:cNvSpPr>
            <p:nvPr/>
          </p:nvSpPr>
          <p:spPr bwMode="auto">
            <a:xfrm>
              <a:off x="304" y="2840"/>
              <a:ext cx="4352" cy="664"/>
            </a:xfrm>
            <a:prstGeom prst="rect">
              <a:avLst/>
            </a:prstGeom>
            <a:noFill/>
            <a:ln w="9525">
              <a:noFill/>
              <a:miter lim="800000"/>
              <a:headEnd/>
              <a:tailEnd/>
            </a:ln>
          </p:spPr>
          <p:txBody>
            <a:bodyPr>
              <a:prstTxWarp prst="textNoShape">
                <a:avLst/>
              </a:prstTxWarp>
            </a:bodyPr>
            <a:lstStyle/>
            <a:p>
              <a:pPr marL="342900" indent="-342900" algn="just" eaLnBrk="0" hangingPunct="0">
                <a:lnSpc>
                  <a:spcPct val="85000"/>
                </a:lnSpc>
                <a:spcAft>
                  <a:spcPct val="50000"/>
                </a:spcAft>
                <a:buFontTx/>
                <a:buChar char="•"/>
              </a:pPr>
              <a:r>
                <a:rPr lang="en-US" sz="2400" b="0" dirty="0"/>
                <a:t>It is also possible to allocate memory dynamically, as described in Chapter 12.  This space comes from a pool of memory called the </a:t>
              </a:r>
              <a:r>
                <a:rPr lang="en-US" sz="2400" i="1" dirty="0"/>
                <a:t>heap</a:t>
              </a:r>
              <a:r>
                <a:rPr lang="en-US" sz="2400" b="0" i="1" dirty="0"/>
                <a:t>.</a:t>
              </a:r>
            </a:p>
          </p:txBody>
        </p:sp>
        <p:sp>
          <p:nvSpPr>
            <p:cNvPr id="34828" name="Rectangle 14"/>
            <p:cNvSpPr>
              <a:spLocks noChangeArrowheads="1"/>
            </p:cNvSpPr>
            <p:nvPr/>
          </p:nvSpPr>
          <p:spPr bwMode="auto">
            <a:xfrm>
              <a:off x="4752" y="1832"/>
              <a:ext cx="624" cy="808"/>
            </a:xfrm>
            <a:prstGeom prst="rect">
              <a:avLst/>
            </a:prstGeom>
            <a:solidFill>
              <a:srgbClr val="3366FF"/>
            </a:solidFill>
            <a:ln w="9525">
              <a:solidFill>
                <a:schemeClr val="tx1"/>
              </a:solidFill>
              <a:miter lim="800000"/>
              <a:headEnd/>
              <a:tailEnd/>
            </a:ln>
          </p:spPr>
          <p:txBody>
            <a:bodyPr wrap="none" anchor="ctr">
              <a:prstTxWarp prst="textNoShape">
                <a:avLst/>
              </a:prstTxWarp>
            </a:bodyPr>
            <a:lstStyle/>
            <a:p>
              <a:pPr algn="ctr" eaLnBrk="0" hangingPunct="0">
                <a:lnSpc>
                  <a:spcPct val="85000"/>
                </a:lnSpc>
              </a:pPr>
              <a:r>
                <a:rPr lang="en-US" b="0" i="1"/>
                <a:t>heap</a:t>
              </a:r>
            </a:p>
          </p:txBody>
        </p:sp>
      </p:grpSp>
      <p:grpSp>
        <p:nvGrpSpPr>
          <p:cNvPr id="5" name="Group 15"/>
          <p:cNvGrpSpPr>
            <a:grpSpLocks/>
          </p:cNvGrpSpPr>
          <p:nvPr/>
        </p:nvGrpSpPr>
        <p:grpSpPr bwMode="auto">
          <a:xfrm>
            <a:off x="482600" y="4216400"/>
            <a:ext cx="7708900" cy="2222500"/>
            <a:chOff x="304" y="2656"/>
            <a:chExt cx="4856" cy="1400"/>
          </a:xfrm>
        </p:grpSpPr>
        <p:sp>
          <p:nvSpPr>
            <p:cNvPr id="34824" name="AutoShape 16"/>
            <p:cNvSpPr>
              <a:spLocks noChangeArrowheads="1"/>
            </p:cNvSpPr>
            <p:nvPr/>
          </p:nvSpPr>
          <p:spPr bwMode="auto">
            <a:xfrm>
              <a:off x="4968" y="2968"/>
              <a:ext cx="192" cy="192"/>
            </a:xfrm>
            <a:prstGeom prst="upArrow">
              <a:avLst>
                <a:gd name="adj1" fmla="val 50000"/>
                <a:gd name="adj2" fmla="val 48958"/>
              </a:avLst>
            </a:prstGeom>
            <a:solidFill>
              <a:srgbClr val="FFFF66"/>
            </a:solidFill>
            <a:ln w="9525">
              <a:solidFill>
                <a:schemeClr val="tx1"/>
              </a:solidFill>
              <a:miter lim="800000"/>
              <a:headEnd/>
              <a:tailEnd/>
            </a:ln>
          </p:spPr>
          <p:txBody>
            <a:bodyPr wrap="none" anchor="ctr">
              <a:prstTxWarp prst="textNoShape">
                <a:avLst/>
              </a:prstTxWarp>
            </a:bodyPr>
            <a:lstStyle/>
            <a:p>
              <a:pPr eaLnBrk="0" hangingPunct="0"/>
              <a:endParaRPr lang="en-US"/>
            </a:p>
          </p:txBody>
        </p:sp>
        <p:sp>
          <p:nvSpPr>
            <p:cNvPr id="34825" name="Rectangle 17"/>
            <p:cNvSpPr>
              <a:spLocks noChangeArrowheads="1"/>
            </p:cNvSpPr>
            <p:nvPr/>
          </p:nvSpPr>
          <p:spPr bwMode="auto">
            <a:xfrm>
              <a:off x="304" y="3568"/>
              <a:ext cx="4352" cy="488"/>
            </a:xfrm>
            <a:prstGeom prst="rect">
              <a:avLst/>
            </a:prstGeom>
            <a:noFill/>
            <a:ln w="9525">
              <a:noFill/>
              <a:miter lim="800000"/>
              <a:headEnd/>
              <a:tailEnd/>
            </a:ln>
          </p:spPr>
          <p:txBody>
            <a:bodyPr>
              <a:prstTxWarp prst="textNoShape">
                <a:avLst/>
              </a:prstTxWarp>
            </a:bodyPr>
            <a:lstStyle/>
            <a:p>
              <a:pPr marL="342900" indent="-342900" algn="just" eaLnBrk="0" hangingPunct="0">
                <a:lnSpc>
                  <a:spcPct val="85000"/>
                </a:lnSpc>
                <a:spcAft>
                  <a:spcPct val="50000"/>
                </a:spcAft>
                <a:buFontTx/>
                <a:buChar char="•"/>
              </a:pPr>
              <a:r>
                <a:rPr lang="en-US" sz="2400" b="0" dirty="0"/>
                <a:t>In classical architectures, the stack and heap grow toward each other to maximize the available space.</a:t>
              </a:r>
            </a:p>
          </p:txBody>
        </p:sp>
        <p:sp>
          <p:nvSpPr>
            <p:cNvPr id="34826" name="AutoShape 18"/>
            <p:cNvSpPr>
              <a:spLocks noChangeArrowheads="1"/>
            </p:cNvSpPr>
            <p:nvPr/>
          </p:nvSpPr>
          <p:spPr bwMode="auto">
            <a:xfrm flipV="1">
              <a:off x="4968" y="2656"/>
              <a:ext cx="192" cy="192"/>
            </a:xfrm>
            <a:prstGeom prst="upArrow">
              <a:avLst>
                <a:gd name="adj1" fmla="val 50000"/>
                <a:gd name="adj2" fmla="val 48958"/>
              </a:avLst>
            </a:prstGeom>
            <a:solidFill>
              <a:srgbClr val="3366FF"/>
            </a:solidFill>
            <a:ln w="9525">
              <a:solidFill>
                <a:schemeClr val="tx1"/>
              </a:solidFill>
              <a:miter lim="800000"/>
              <a:headEnd/>
              <a:tailEnd/>
            </a:ln>
          </p:spPr>
          <p:txBody>
            <a:bodyPr wrap="none" anchor="ctr">
              <a:prstTxWarp prst="textNoShape">
                <a:avLst/>
              </a:prstTxWarp>
            </a:bodyPr>
            <a:lstStyle/>
            <a:p>
              <a:pPr eaLnBrk="0" hangingPunct="0"/>
              <a:endParaRPr lang="en-US"/>
            </a:p>
          </p:txBody>
        </p:sp>
      </p:gr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grpSp>
        <p:nvGrpSpPr>
          <p:cNvPr id="2" name="Group 57"/>
          <p:cNvGrpSpPr/>
          <p:nvPr/>
        </p:nvGrpSpPr>
        <p:grpSpPr>
          <a:xfrm>
            <a:off x="5668962" y="2261423"/>
            <a:ext cx="2127628" cy="675602"/>
            <a:chOff x="5668962" y="2261423"/>
            <a:chExt cx="2127628" cy="675602"/>
          </a:xfrm>
        </p:grpSpPr>
        <p:sp>
          <p:nvSpPr>
            <p:cNvPr id="7" name="Rectangle 18" descr="Small checker board"/>
            <p:cNvSpPr>
              <a:spLocks noChangeArrowheads="1"/>
            </p:cNvSpPr>
            <p:nvPr/>
          </p:nvSpPr>
          <p:spPr bwMode="auto">
            <a:xfrm>
              <a:off x="6477000" y="2727475"/>
              <a:ext cx="990600" cy="204788"/>
            </a:xfrm>
            <a:prstGeom prst="rect">
              <a:avLst/>
            </a:prstGeom>
            <a:pattFill prst="smCheck">
              <a:fgClr>
                <a:srgbClr val="999999"/>
              </a:fgClr>
              <a:bgClr>
                <a:srgbClr val="FFFFFF"/>
              </a:bgClr>
            </a:pattFill>
            <a:ln w="9525">
              <a:solidFill>
                <a:schemeClr val="tx1"/>
              </a:solidFill>
              <a:miter lim="800000"/>
              <a:headEnd/>
              <a:tailEnd/>
            </a:ln>
            <a:effectLst/>
          </p:spPr>
          <p:txBody>
            <a:bodyPr wrap="none" anchor="ctr">
              <a:prstTxWarp prst="textNoShape">
                <a:avLst/>
              </a:prstTxWarp>
            </a:bodyPr>
            <a:lstStyle/>
            <a:p>
              <a:pPr algn="ctr"/>
              <a:endParaRPr lang="en-US" sz="1000">
                <a:latin typeface="Helvetica" charset="0"/>
              </a:endParaRPr>
            </a:p>
          </p:txBody>
        </p:sp>
        <p:sp>
          <p:nvSpPr>
            <p:cNvPr id="9" name="Rectangle 20"/>
            <p:cNvSpPr>
              <a:spLocks noChangeArrowheads="1"/>
            </p:cNvSpPr>
            <p:nvPr/>
          </p:nvSpPr>
          <p:spPr bwMode="auto">
            <a:xfrm>
              <a:off x="5668962" y="2511575"/>
              <a:ext cx="839787" cy="274638"/>
            </a:xfrm>
            <a:prstGeom prst="rect">
              <a:avLst/>
            </a:prstGeom>
            <a:noFill/>
            <a:ln w="9525">
              <a:noFill/>
              <a:miter lim="800000"/>
              <a:headEnd/>
              <a:tailEnd/>
            </a:ln>
            <a:effectLst/>
          </p:spPr>
          <p:txBody>
            <a:bodyPr>
              <a:prstTxWarp prst="textNoShape">
                <a:avLst/>
              </a:prstTxWarp>
              <a:spAutoFit/>
            </a:bodyPr>
            <a:lstStyle/>
            <a:p>
              <a:pPr algn="r"/>
              <a:endParaRPr lang="en-US" sz="1200">
                <a:latin typeface="Courier New" charset="0"/>
              </a:endParaRPr>
            </a:p>
          </p:txBody>
        </p:sp>
        <p:sp>
          <p:nvSpPr>
            <p:cNvPr id="11" name="Rectangle 22"/>
            <p:cNvSpPr>
              <a:spLocks noChangeArrowheads="1"/>
            </p:cNvSpPr>
            <p:nvPr/>
          </p:nvSpPr>
          <p:spPr bwMode="auto">
            <a:xfrm>
              <a:off x="6956803" y="2261423"/>
              <a:ext cx="839787" cy="274638"/>
            </a:xfrm>
            <a:prstGeom prst="rect">
              <a:avLst/>
            </a:prstGeom>
            <a:noFill/>
            <a:ln w="9525">
              <a:noFill/>
              <a:miter lim="800000"/>
              <a:headEnd/>
              <a:tailEnd/>
            </a:ln>
            <a:effectLst/>
          </p:spPr>
          <p:txBody>
            <a:bodyPr>
              <a:prstTxWarp prst="textNoShape">
                <a:avLst/>
              </a:prstTxWarp>
              <a:spAutoFit/>
            </a:bodyPr>
            <a:lstStyle/>
            <a:p>
              <a:pPr algn="r"/>
              <a:r>
                <a:rPr lang="en-US" sz="1200" dirty="0">
                  <a:latin typeface="Courier New" charset="0"/>
                </a:rPr>
                <a:t>pt</a:t>
              </a:r>
            </a:p>
          </p:txBody>
        </p:sp>
        <p:sp>
          <p:nvSpPr>
            <p:cNvPr id="12" name="Rectangle 23"/>
            <p:cNvSpPr>
              <a:spLocks noChangeArrowheads="1"/>
            </p:cNvSpPr>
            <p:nvPr/>
          </p:nvSpPr>
          <p:spPr bwMode="auto">
            <a:xfrm>
              <a:off x="6006118" y="2692550"/>
              <a:ext cx="839787" cy="244475"/>
            </a:xfrm>
            <a:prstGeom prst="rect">
              <a:avLst/>
            </a:prstGeom>
            <a:noFill/>
            <a:ln w="9525">
              <a:noFill/>
              <a:miter lim="800000"/>
              <a:headEnd/>
              <a:tailEnd/>
            </a:ln>
            <a:effectLst/>
          </p:spPr>
          <p:txBody>
            <a:bodyPr>
              <a:prstTxWarp prst="textNoShape">
                <a:avLst/>
              </a:prstTxWarp>
              <a:spAutoFit/>
            </a:bodyPr>
            <a:lstStyle/>
            <a:p>
              <a:r>
                <a:rPr lang="en-US" sz="1000" dirty="0">
                  <a:latin typeface="Helvetica" charset="0"/>
                </a:rPr>
                <a:t>FFFC</a:t>
              </a:r>
            </a:p>
          </p:txBody>
        </p:sp>
        <p:sp>
          <p:nvSpPr>
            <p:cNvPr id="13" name="Rectangle 24"/>
            <p:cNvSpPr>
              <a:spLocks noChangeArrowheads="1"/>
            </p:cNvSpPr>
            <p:nvPr/>
          </p:nvSpPr>
          <p:spPr bwMode="auto">
            <a:xfrm>
              <a:off x="6006118" y="2489350"/>
              <a:ext cx="839787" cy="244475"/>
            </a:xfrm>
            <a:prstGeom prst="rect">
              <a:avLst/>
            </a:prstGeom>
            <a:noFill/>
            <a:ln w="9525">
              <a:noFill/>
              <a:miter lim="800000"/>
              <a:headEnd/>
              <a:tailEnd/>
            </a:ln>
            <a:effectLst/>
          </p:spPr>
          <p:txBody>
            <a:bodyPr>
              <a:prstTxWarp prst="textNoShape">
                <a:avLst/>
              </a:prstTxWarp>
              <a:spAutoFit/>
            </a:bodyPr>
            <a:lstStyle/>
            <a:p>
              <a:r>
                <a:rPr lang="en-US" sz="1000" dirty="0">
                  <a:latin typeface="Helvetica" charset="0"/>
                </a:rPr>
                <a:t>FFF8</a:t>
              </a:r>
            </a:p>
          </p:txBody>
        </p:sp>
        <p:sp>
          <p:nvSpPr>
            <p:cNvPr id="14" name="Rectangle 25"/>
            <p:cNvSpPr>
              <a:spLocks noChangeArrowheads="1"/>
            </p:cNvSpPr>
            <p:nvPr/>
          </p:nvSpPr>
          <p:spPr bwMode="auto">
            <a:xfrm>
              <a:off x="6006118" y="2286150"/>
              <a:ext cx="839787" cy="244475"/>
            </a:xfrm>
            <a:prstGeom prst="rect">
              <a:avLst/>
            </a:prstGeom>
            <a:noFill/>
            <a:ln w="9525">
              <a:noFill/>
              <a:miter lim="800000"/>
              <a:headEnd/>
              <a:tailEnd/>
            </a:ln>
            <a:effectLst/>
          </p:spPr>
          <p:txBody>
            <a:bodyPr>
              <a:prstTxWarp prst="textNoShape">
                <a:avLst/>
              </a:prstTxWarp>
              <a:spAutoFit/>
            </a:bodyPr>
            <a:lstStyle/>
            <a:p>
              <a:r>
                <a:rPr lang="en-US" sz="1000" dirty="0">
                  <a:latin typeface="Helvetica" charset="0"/>
                </a:rPr>
                <a:t>FFF4</a:t>
              </a:r>
            </a:p>
          </p:txBody>
        </p:sp>
        <p:sp>
          <p:nvSpPr>
            <p:cNvPr id="17" name="Rectangle 28"/>
            <p:cNvSpPr>
              <a:spLocks noChangeArrowheads="1"/>
            </p:cNvSpPr>
            <p:nvPr/>
          </p:nvSpPr>
          <p:spPr bwMode="auto">
            <a:xfrm>
              <a:off x="6477000" y="2318573"/>
              <a:ext cx="990600" cy="414338"/>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endParaRPr lang="en-US" sz="1000">
                <a:latin typeface="Helvetica" charset="0"/>
              </a:endParaRPr>
            </a:p>
          </p:txBody>
        </p:sp>
        <p:sp>
          <p:nvSpPr>
            <p:cNvPr id="20" name="Line 31"/>
            <p:cNvSpPr>
              <a:spLocks noChangeShapeType="1"/>
            </p:cNvSpPr>
            <p:nvPr/>
          </p:nvSpPr>
          <p:spPr bwMode="auto">
            <a:xfrm>
              <a:off x="6480175" y="2528123"/>
              <a:ext cx="982662" cy="0"/>
            </a:xfrm>
            <a:prstGeom prst="line">
              <a:avLst/>
            </a:prstGeom>
            <a:noFill/>
            <a:ln w="9525" cap="rnd">
              <a:solidFill>
                <a:schemeClr val="tx1"/>
              </a:solidFill>
              <a:prstDash val="sysDot"/>
              <a:round/>
              <a:headEnd/>
              <a:tailEnd/>
            </a:ln>
            <a:effectLst/>
          </p:spPr>
          <p:txBody>
            <a:bodyPr wrap="none" anchor="ctr">
              <a:prstTxWarp prst="textNoShape">
                <a:avLst/>
              </a:prstTxWarp>
            </a:bodyPr>
            <a:lstStyle/>
            <a:p>
              <a:endParaRPr lang="en-US"/>
            </a:p>
          </p:txBody>
        </p:sp>
        <p:sp>
          <p:nvSpPr>
            <p:cNvPr id="26" name="Rectangle 37"/>
            <p:cNvSpPr>
              <a:spLocks noChangeArrowheads="1"/>
            </p:cNvSpPr>
            <p:nvPr/>
          </p:nvSpPr>
          <p:spPr bwMode="auto">
            <a:xfrm>
              <a:off x="6502400" y="2337622"/>
              <a:ext cx="938212" cy="185738"/>
            </a:xfrm>
            <a:prstGeom prst="rect">
              <a:avLst/>
            </a:prstGeom>
            <a:solidFill>
              <a:srgbClr val="FFFFFF"/>
            </a:solidFill>
            <a:ln w="9525">
              <a:noFill/>
              <a:miter lim="800000"/>
              <a:headEnd/>
              <a:tailEnd/>
            </a:ln>
            <a:effectLst/>
          </p:spPr>
          <p:txBody>
            <a:bodyPr wrap="none" anchor="ctr">
              <a:prstTxWarp prst="textNoShape">
                <a:avLst/>
              </a:prstTxWarp>
            </a:bodyPr>
            <a:lstStyle/>
            <a:p>
              <a:endParaRPr lang="en-US"/>
            </a:p>
          </p:txBody>
        </p:sp>
        <p:sp>
          <p:nvSpPr>
            <p:cNvPr id="27" name="Rectangle 38"/>
            <p:cNvSpPr>
              <a:spLocks noChangeArrowheads="1"/>
            </p:cNvSpPr>
            <p:nvPr/>
          </p:nvSpPr>
          <p:spPr bwMode="auto">
            <a:xfrm>
              <a:off x="6546850" y="2278884"/>
              <a:ext cx="839787" cy="274638"/>
            </a:xfrm>
            <a:prstGeom prst="rect">
              <a:avLst/>
            </a:prstGeom>
            <a:noFill/>
            <a:ln w="9525">
              <a:noFill/>
              <a:miter lim="800000"/>
              <a:headEnd/>
              <a:tailEnd/>
            </a:ln>
            <a:effectLst/>
          </p:spPr>
          <p:txBody>
            <a:bodyPr>
              <a:prstTxWarp prst="textNoShape">
                <a:avLst/>
              </a:prstTxWarp>
              <a:spAutoFit/>
            </a:bodyPr>
            <a:lstStyle/>
            <a:p>
              <a:pPr algn="ctr"/>
              <a:r>
                <a:rPr lang="en-US" sz="1200" b="0" dirty="0" smtClean="0"/>
                <a:t>3</a:t>
              </a:r>
              <a:endParaRPr lang="en-US" sz="1000" dirty="0">
                <a:latin typeface="Helvetica" charset="0"/>
              </a:endParaRPr>
            </a:p>
          </p:txBody>
        </p:sp>
        <p:sp>
          <p:nvSpPr>
            <p:cNvPr id="35" name="Rectangle 46"/>
            <p:cNvSpPr>
              <a:spLocks noChangeArrowheads="1"/>
            </p:cNvSpPr>
            <p:nvPr/>
          </p:nvSpPr>
          <p:spPr bwMode="auto">
            <a:xfrm>
              <a:off x="6502400" y="2540822"/>
              <a:ext cx="938212" cy="185738"/>
            </a:xfrm>
            <a:prstGeom prst="rect">
              <a:avLst/>
            </a:prstGeom>
            <a:solidFill>
              <a:srgbClr val="FFFFFF"/>
            </a:solidFill>
            <a:ln w="9525">
              <a:noFill/>
              <a:miter lim="800000"/>
              <a:headEnd/>
              <a:tailEnd/>
            </a:ln>
            <a:effectLst/>
          </p:spPr>
          <p:txBody>
            <a:bodyPr wrap="none" anchor="ctr">
              <a:prstTxWarp prst="textNoShape">
                <a:avLst/>
              </a:prstTxWarp>
            </a:bodyPr>
            <a:lstStyle/>
            <a:p>
              <a:endParaRPr lang="en-US"/>
            </a:p>
          </p:txBody>
        </p:sp>
        <p:sp>
          <p:nvSpPr>
            <p:cNvPr id="36" name="Rectangle 47"/>
            <p:cNvSpPr>
              <a:spLocks noChangeArrowheads="1"/>
            </p:cNvSpPr>
            <p:nvPr/>
          </p:nvSpPr>
          <p:spPr bwMode="auto">
            <a:xfrm>
              <a:off x="6546850" y="2482084"/>
              <a:ext cx="839787" cy="274638"/>
            </a:xfrm>
            <a:prstGeom prst="rect">
              <a:avLst/>
            </a:prstGeom>
            <a:noFill/>
            <a:ln w="9525">
              <a:noFill/>
              <a:miter lim="800000"/>
              <a:headEnd/>
              <a:tailEnd/>
            </a:ln>
            <a:effectLst/>
          </p:spPr>
          <p:txBody>
            <a:bodyPr>
              <a:prstTxWarp prst="textNoShape">
                <a:avLst/>
              </a:prstTxWarp>
              <a:spAutoFit/>
            </a:bodyPr>
            <a:lstStyle/>
            <a:p>
              <a:pPr algn="ctr"/>
              <a:r>
                <a:rPr lang="en-US" sz="1200" b="0" dirty="0" smtClean="0"/>
                <a:t>4</a:t>
              </a:r>
              <a:endParaRPr lang="en-US" sz="1000" dirty="0">
                <a:latin typeface="Helvetica" charset="0"/>
              </a:endParaRPr>
            </a:p>
          </p:txBody>
        </p:sp>
      </p:grpSp>
      <p:sp>
        <p:nvSpPr>
          <p:cNvPr id="916482" name="Rectangle 2"/>
          <p:cNvSpPr>
            <a:spLocks noGrp="1" noChangeArrowheads="1"/>
          </p:cNvSpPr>
          <p:nvPr>
            <p:ph type="title"/>
          </p:nvPr>
        </p:nvSpPr>
        <p:spPr>
          <a:xfrm>
            <a:off x="0" y="76200"/>
            <a:ext cx="9144000" cy="1143000"/>
          </a:xfrm>
          <a:noFill/>
          <a:ln/>
        </p:spPr>
        <p:txBody>
          <a:bodyPr/>
          <a:lstStyle/>
          <a:p>
            <a:r>
              <a:rPr lang="en-US" sz="4000" dirty="0" smtClean="0">
                <a:solidFill>
                  <a:srgbClr val="FF0000"/>
                </a:solidFill>
              </a:rPr>
              <a:t>Allocating a </a:t>
            </a:r>
            <a:r>
              <a:rPr lang="en-US" sz="3600" b="1" dirty="0" smtClean="0">
                <a:solidFill>
                  <a:srgbClr val="FF0000"/>
                </a:solidFill>
                <a:latin typeface="Courier New"/>
                <a:cs typeface="Courier New"/>
              </a:rPr>
              <a:t>Point</a:t>
            </a:r>
            <a:r>
              <a:rPr lang="en-US" sz="4000" dirty="0" smtClean="0">
                <a:solidFill>
                  <a:srgbClr val="FF0000"/>
                </a:solidFill>
              </a:rPr>
              <a:t> Object</a:t>
            </a:r>
            <a:endParaRPr lang="en-US" dirty="0">
              <a:solidFill>
                <a:schemeClr val="tx1"/>
              </a:solidFill>
            </a:endParaRPr>
          </a:p>
        </p:txBody>
      </p:sp>
      <p:sp>
        <p:nvSpPr>
          <p:cNvPr id="916483" name="Rectangle 3"/>
          <p:cNvSpPr>
            <a:spLocks noGrp="1" noChangeAspect="1" noChangeArrowheads="1"/>
          </p:cNvSpPr>
          <p:nvPr>
            <p:ph type="body" idx="1"/>
          </p:nvPr>
        </p:nvSpPr>
        <p:spPr>
          <a:xfrm>
            <a:off x="450850" y="1219200"/>
            <a:ext cx="8235950" cy="914400"/>
          </a:xfrm>
          <a:noFill/>
          <a:ln/>
        </p:spPr>
        <p:txBody>
          <a:bodyPr/>
          <a:lstStyle/>
          <a:p>
            <a:pPr algn="just">
              <a:lnSpc>
                <a:spcPct val="85000"/>
              </a:lnSpc>
              <a:spcBef>
                <a:spcPct val="0"/>
              </a:spcBef>
              <a:spcAft>
                <a:spcPct val="50000"/>
              </a:spcAft>
            </a:pPr>
            <a:r>
              <a:rPr lang="en-US" sz="2400" dirty="0" smtClean="0"/>
              <a:t>The usual way to allocate a </a:t>
            </a:r>
            <a:r>
              <a:rPr lang="en-US" sz="2000" b="1" dirty="0" smtClean="0">
                <a:latin typeface="Courier New"/>
                <a:cs typeface="Courier New"/>
              </a:rPr>
              <a:t>Point</a:t>
            </a:r>
            <a:r>
              <a:rPr lang="en-US" sz="2400" dirty="0" smtClean="0"/>
              <a:t> object is to declare it as a local variable on the stack, as follows:</a:t>
            </a:r>
          </a:p>
        </p:txBody>
      </p:sp>
      <p:sp>
        <p:nvSpPr>
          <p:cNvPr id="4" name="TextBox 3"/>
          <p:cNvSpPr txBox="1"/>
          <p:nvPr/>
        </p:nvSpPr>
        <p:spPr>
          <a:xfrm>
            <a:off x="1219200" y="1953380"/>
            <a:ext cx="2438400" cy="369332"/>
          </a:xfrm>
          <a:prstGeom prst="rect">
            <a:avLst/>
          </a:prstGeom>
          <a:noFill/>
        </p:spPr>
        <p:txBody>
          <a:bodyPr wrap="square" rtlCol="0">
            <a:spAutoFit/>
          </a:bodyPr>
          <a:lstStyle/>
          <a:p>
            <a:r>
              <a:rPr lang="en-US" sz="1800" dirty="0" smtClean="0">
                <a:latin typeface="Courier New"/>
                <a:cs typeface="Courier New"/>
              </a:rPr>
              <a:t>Point pt(3, 4);</a:t>
            </a:r>
            <a:endParaRPr lang="en-US" sz="1800" dirty="0">
              <a:latin typeface="Courier New"/>
              <a:cs typeface="Courier New"/>
            </a:endParaRPr>
          </a:p>
        </p:txBody>
      </p:sp>
      <p:sp>
        <p:nvSpPr>
          <p:cNvPr id="41" name="Rectangle 3"/>
          <p:cNvSpPr txBox="1">
            <a:spLocks noChangeAspect="1" noChangeArrowheads="1"/>
          </p:cNvSpPr>
          <p:nvPr/>
        </p:nvSpPr>
        <p:spPr bwMode="auto">
          <a:xfrm>
            <a:off x="457200" y="3184675"/>
            <a:ext cx="8235950" cy="9144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marL="342900" lvl="0" indent="-342900" algn="just">
              <a:lnSpc>
                <a:spcPct val="85000"/>
              </a:lnSpc>
              <a:spcAft>
                <a:spcPct val="50000"/>
              </a:spcAft>
              <a:buFontTx/>
              <a:buChar char="•"/>
            </a:pPr>
            <a:r>
              <a:rPr kumimoji="0" lang="en-US" sz="2400" b="0" i="0" u="none" strike="noStrike" kern="0" cap="none" spc="0" normalizeH="0" baseline="0" noProof="0" dirty="0" smtClean="0">
                <a:ln>
                  <a:noFill/>
                </a:ln>
                <a:solidFill>
                  <a:schemeClr val="tx1"/>
                </a:solidFill>
                <a:effectLst/>
                <a:uLnTx/>
                <a:uFillTx/>
                <a:latin typeface="+mn-lt"/>
                <a:ea typeface="+mn-ea"/>
                <a:cs typeface="+mn-cs"/>
              </a:rPr>
              <a:t>It is, however, also possible to</a:t>
            </a:r>
            <a:r>
              <a:rPr kumimoji="0" lang="en-US" sz="2400" b="0" i="0" u="none" strike="noStrike" kern="0" cap="none" spc="0" normalizeH="0" noProof="0" dirty="0" smtClean="0">
                <a:ln>
                  <a:noFill/>
                </a:ln>
                <a:solidFill>
                  <a:schemeClr val="tx1"/>
                </a:solidFill>
                <a:effectLst/>
                <a:uLnTx/>
                <a:uFillTx/>
                <a:latin typeface="+mn-lt"/>
                <a:ea typeface="+mn-ea"/>
                <a:cs typeface="+mn-cs"/>
              </a:rPr>
              <a:t> </a:t>
            </a:r>
            <a:r>
              <a:rPr lang="en-US" sz="2400" b="0" kern="0" dirty="0" smtClean="0">
                <a:latin typeface="+mn-lt"/>
              </a:rPr>
              <a:t>allocate a </a:t>
            </a:r>
            <a:r>
              <a:rPr lang="en-US" sz="2000" dirty="0" smtClean="0">
                <a:latin typeface="Courier New"/>
                <a:cs typeface="Courier New"/>
              </a:rPr>
              <a:t>Point</a:t>
            </a:r>
            <a:r>
              <a:rPr lang="en-US" sz="2400" b="0" dirty="0" smtClean="0"/>
              <a:t> object on the heap using the following code:</a:t>
            </a:r>
            <a:endParaRPr kumimoji="0" lang="en-US" sz="2400" b="0" i="0" u="none" strike="noStrike" kern="0" cap="none" spc="0" normalizeH="0" baseline="0" noProof="0" dirty="0" smtClean="0">
              <a:ln>
                <a:noFill/>
              </a:ln>
              <a:solidFill>
                <a:schemeClr val="tx1"/>
              </a:solidFill>
              <a:effectLst/>
              <a:uLnTx/>
              <a:uFillTx/>
              <a:latin typeface="+mn-lt"/>
              <a:ea typeface="+mn-ea"/>
              <a:cs typeface="+mn-cs"/>
            </a:endParaRPr>
          </a:p>
        </p:txBody>
      </p:sp>
      <p:sp>
        <p:nvSpPr>
          <p:cNvPr id="42" name="TextBox 41"/>
          <p:cNvSpPr txBox="1"/>
          <p:nvPr/>
        </p:nvSpPr>
        <p:spPr>
          <a:xfrm>
            <a:off x="1219200" y="3969355"/>
            <a:ext cx="4267200" cy="369332"/>
          </a:xfrm>
          <a:prstGeom prst="rect">
            <a:avLst/>
          </a:prstGeom>
          <a:noFill/>
        </p:spPr>
        <p:txBody>
          <a:bodyPr wrap="square" rtlCol="0">
            <a:spAutoFit/>
          </a:bodyPr>
          <a:lstStyle/>
          <a:p>
            <a:r>
              <a:rPr lang="en-US" sz="1800" dirty="0" smtClean="0">
                <a:latin typeface="Courier New"/>
                <a:cs typeface="Courier New"/>
              </a:rPr>
              <a:t>Point *pp = new Point(5, 12);</a:t>
            </a:r>
            <a:endParaRPr lang="en-US" sz="1800" dirty="0">
              <a:latin typeface="Courier New"/>
              <a:cs typeface="Courier New"/>
            </a:endParaRPr>
          </a:p>
        </p:txBody>
      </p:sp>
      <p:sp>
        <p:nvSpPr>
          <p:cNvPr id="45" name="Rectangle 20"/>
          <p:cNvSpPr>
            <a:spLocks noChangeArrowheads="1"/>
          </p:cNvSpPr>
          <p:nvPr/>
        </p:nvSpPr>
        <p:spPr bwMode="auto">
          <a:xfrm>
            <a:off x="5668962" y="4600120"/>
            <a:ext cx="839787" cy="274638"/>
          </a:xfrm>
          <a:prstGeom prst="rect">
            <a:avLst/>
          </a:prstGeom>
          <a:noFill/>
          <a:ln w="9525">
            <a:noFill/>
            <a:miter lim="800000"/>
            <a:headEnd/>
            <a:tailEnd/>
          </a:ln>
          <a:effectLst/>
        </p:spPr>
        <p:txBody>
          <a:bodyPr>
            <a:prstTxWarp prst="textNoShape">
              <a:avLst/>
            </a:prstTxWarp>
            <a:spAutoFit/>
          </a:bodyPr>
          <a:lstStyle/>
          <a:p>
            <a:pPr algn="r"/>
            <a:endParaRPr lang="en-US" sz="1200">
              <a:latin typeface="Courier New" charset="0"/>
            </a:endParaRPr>
          </a:p>
        </p:txBody>
      </p:sp>
      <p:grpSp>
        <p:nvGrpSpPr>
          <p:cNvPr id="3" name="Group 126"/>
          <p:cNvGrpSpPr/>
          <p:nvPr/>
        </p:nvGrpSpPr>
        <p:grpSpPr>
          <a:xfrm>
            <a:off x="6031895" y="4548947"/>
            <a:ext cx="2243675" cy="476623"/>
            <a:chOff x="6031895" y="4548947"/>
            <a:chExt cx="2243675" cy="476623"/>
          </a:xfrm>
        </p:grpSpPr>
        <p:sp>
          <p:nvSpPr>
            <p:cNvPr id="44" name="Rectangle 18" descr="Small checker board"/>
            <p:cNvSpPr>
              <a:spLocks noChangeArrowheads="1"/>
            </p:cNvSpPr>
            <p:nvPr/>
          </p:nvSpPr>
          <p:spPr bwMode="auto">
            <a:xfrm>
              <a:off x="6477000" y="4816020"/>
              <a:ext cx="990600" cy="204788"/>
            </a:xfrm>
            <a:prstGeom prst="rect">
              <a:avLst/>
            </a:prstGeom>
            <a:pattFill prst="smCheck">
              <a:fgClr>
                <a:srgbClr val="999999"/>
              </a:fgClr>
              <a:bgClr>
                <a:srgbClr val="FFFFFF"/>
              </a:bgClr>
            </a:pattFill>
            <a:ln w="9525">
              <a:solidFill>
                <a:schemeClr val="tx1"/>
              </a:solidFill>
              <a:miter lim="800000"/>
              <a:headEnd/>
              <a:tailEnd/>
            </a:ln>
            <a:effectLst/>
          </p:spPr>
          <p:txBody>
            <a:bodyPr wrap="none" anchor="ctr">
              <a:prstTxWarp prst="textNoShape">
                <a:avLst/>
              </a:prstTxWarp>
            </a:bodyPr>
            <a:lstStyle/>
            <a:p>
              <a:pPr algn="ctr"/>
              <a:endParaRPr lang="en-US" sz="1000">
                <a:latin typeface="Helvetica" charset="0"/>
              </a:endParaRPr>
            </a:p>
          </p:txBody>
        </p:sp>
        <p:sp>
          <p:nvSpPr>
            <p:cNvPr id="46" name="Rectangle 22"/>
            <p:cNvSpPr>
              <a:spLocks noChangeArrowheads="1"/>
            </p:cNvSpPr>
            <p:nvPr/>
          </p:nvSpPr>
          <p:spPr bwMode="auto">
            <a:xfrm>
              <a:off x="7435783" y="4548947"/>
              <a:ext cx="839787" cy="274638"/>
            </a:xfrm>
            <a:prstGeom prst="rect">
              <a:avLst/>
            </a:prstGeom>
            <a:noFill/>
            <a:ln w="9525">
              <a:noFill/>
              <a:miter lim="800000"/>
              <a:headEnd/>
              <a:tailEnd/>
            </a:ln>
            <a:effectLst/>
          </p:spPr>
          <p:txBody>
            <a:bodyPr>
              <a:prstTxWarp prst="textNoShape">
                <a:avLst/>
              </a:prstTxWarp>
              <a:spAutoFit/>
            </a:bodyPr>
            <a:lstStyle/>
            <a:p>
              <a:r>
                <a:rPr lang="en-US" sz="1200" dirty="0" smtClean="0">
                  <a:latin typeface="Courier New" charset="0"/>
                </a:rPr>
                <a:t>pp</a:t>
              </a:r>
              <a:endParaRPr lang="en-US" sz="1200" dirty="0">
                <a:latin typeface="Courier New" charset="0"/>
              </a:endParaRPr>
            </a:p>
          </p:txBody>
        </p:sp>
        <p:sp>
          <p:nvSpPr>
            <p:cNvPr id="47" name="Rectangle 23"/>
            <p:cNvSpPr>
              <a:spLocks noChangeArrowheads="1"/>
            </p:cNvSpPr>
            <p:nvPr/>
          </p:nvSpPr>
          <p:spPr bwMode="auto">
            <a:xfrm>
              <a:off x="6031895" y="4781095"/>
              <a:ext cx="839787" cy="244475"/>
            </a:xfrm>
            <a:prstGeom prst="rect">
              <a:avLst/>
            </a:prstGeom>
            <a:noFill/>
            <a:ln w="9525">
              <a:noFill/>
              <a:miter lim="800000"/>
              <a:headEnd/>
              <a:tailEnd/>
            </a:ln>
            <a:effectLst/>
          </p:spPr>
          <p:txBody>
            <a:bodyPr>
              <a:prstTxWarp prst="textNoShape">
                <a:avLst/>
              </a:prstTxWarp>
              <a:spAutoFit/>
            </a:bodyPr>
            <a:lstStyle/>
            <a:p>
              <a:r>
                <a:rPr lang="en-US" sz="1000" dirty="0">
                  <a:latin typeface="Helvetica" charset="0"/>
                </a:rPr>
                <a:t>FFFC</a:t>
              </a:r>
            </a:p>
          </p:txBody>
        </p:sp>
        <p:sp>
          <p:nvSpPr>
            <p:cNvPr id="48" name="Rectangle 24"/>
            <p:cNvSpPr>
              <a:spLocks noChangeArrowheads="1"/>
            </p:cNvSpPr>
            <p:nvPr/>
          </p:nvSpPr>
          <p:spPr bwMode="auto">
            <a:xfrm>
              <a:off x="6031895" y="4577895"/>
              <a:ext cx="839787" cy="244475"/>
            </a:xfrm>
            <a:prstGeom prst="rect">
              <a:avLst/>
            </a:prstGeom>
            <a:noFill/>
            <a:ln w="9525">
              <a:noFill/>
              <a:miter lim="800000"/>
              <a:headEnd/>
              <a:tailEnd/>
            </a:ln>
            <a:effectLst/>
          </p:spPr>
          <p:txBody>
            <a:bodyPr>
              <a:prstTxWarp prst="textNoShape">
                <a:avLst/>
              </a:prstTxWarp>
              <a:spAutoFit/>
            </a:bodyPr>
            <a:lstStyle/>
            <a:p>
              <a:r>
                <a:rPr lang="en-US" sz="1000" dirty="0">
                  <a:latin typeface="Helvetica" charset="0"/>
                </a:rPr>
                <a:t>FFF8</a:t>
              </a:r>
            </a:p>
          </p:txBody>
        </p:sp>
        <p:sp>
          <p:nvSpPr>
            <p:cNvPr id="50" name="Rectangle 28"/>
            <p:cNvSpPr>
              <a:spLocks noChangeArrowheads="1"/>
            </p:cNvSpPr>
            <p:nvPr/>
          </p:nvSpPr>
          <p:spPr bwMode="auto">
            <a:xfrm>
              <a:off x="6477000" y="4613273"/>
              <a:ext cx="990600" cy="2103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endParaRPr lang="en-US" sz="1000">
                <a:latin typeface="Helvetica" charset="0"/>
              </a:endParaRPr>
            </a:p>
          </p:txBody>
        </p:sp>
      </p:grpSp>
      <p:grpSp>
        <p:nvGrpSpPr>
          <p:cNvPr id="5" name="Group 125"/>
          <p:cNvGrpSpPr/>
          <p:nvPr/>
        </p:nvGrpSpPr>
        <p:grpSpPr>
          <a:xfrm>
            <a:off x="1600200" y="4567696"/>
            <a:ext cx="5791200" cy="507329"/>
            <a:chOff x="1600200" y="4567696"/>
            <a:chExt cx="5791200" cy="507329"/>
          </a:xfrm>
        </p:grpSpPr>
        <p:sp>
          <p:nvSpPr>
            <p:cNvPr id="75" name="Rectangle 24"/>
            <p:cNvSpPr>
              <a:spLocks noChangeArrowheads="1"/>
            </p:cNvSpPr>
            <p:nvPr/>
          </p:nvSpPr>
          <p:spPr bwMode="auto">
            <a:xfrm>
              <a:off x="6551613" y="4582890"/>
              <a:ext cx="839787" cy="244475"/>
            </a:xfrm>
            <a:prstGeom prst="rect">
              <a:avLst/>
            </a:prstGeom>
            <a:noFill/>
            <a:ln w="9525">
              <a:noFill/>
              <a:miter lim="800000"/>
              <a:headEnd/>
              <a:tailEnd/>
            </a:ln>
            <a:effectLst/>
          </p:spPr>
          <p:txBody>
            <a:bodyPr>
              <a:prstTxWarp prst="textNoShape">
                <a:avLst/>
              </a:prstTxWarp>
              <a:spAutoFit/>
            </a:bodyPr>
            <a:lstStyle/>
            <a:p>
              <a:pPr algn="ctr"/>
              <a:r>
                <a:rPr lang="en-US" sz="1000" dirty="0" smtClean="0">
                  <a:latin typeface="Helvetica" charset="0"/>
                </a:rPr>
                <a:t>1000</a:t>
              </a:r>
              <a:endParaRPr lang="en-US" sz="1000" dirty="0">
                <a:latin typeface="Helvetica" charset="0"/>
              </a:endParaRPr>
            </a:p>
          </p:txBody>
        </p:sp>
        <p:grpSp>
          <p:nvGrpSpPr>
            <p:cNvPr id="6" name="Group 92"/>
            <p:cNvGrpSpPr/>
            <p:nvPr/>
          </p:nvGrpSpPr>
          <p:grpSpPr>
            <a:xfrm>
              <a:off x="1600200" y="4567696"/>
              <a:ext cx="1798638" cy="507329"/>
              <a:chOff x="1600200" y="4567696"/>
              <a:chExt cx="1798638" cy="507329"/>
            </a:xfrm>
          </p:grpSpPr>
          <p:sp>
            <p:nvSpPr>
              <p:cNvPr id="61" name="Rectangle 20"/>
              <p:cNvSpPr>
                <a:spLocks noChangeArrowheads="1"/>
              </p:cNvSpPr>
              <p:nvPr/>
            </p:nvSpPr>
            <p:spPr bwMode="auto">
              <a:xfrm>
                <a:off x="1600200" y="4800387"/>
                <a:ext cx="839787" cy="274638"/>
              </a:xfrm>
              <a:prstGeom prst="rect">
                <a:avLst/>
              </a:prstGeom>
              <a:noFill/>
              <a:ln w="9525">
                <a:noFill/>
                <a:miter lim="800000"/>
                <a:headEnd/>
                <a:tailEnd/>
              </a:ln>
              <a:effectLst/>
            </p:spPr>
            <p:txBody>
              <a:bodyPr>
                <a:prstTxWarp prst="textNoShape">
                  <a:avLst/>
                </a:prstTxWarp>
                <a:spAutoFit/>
              </a:bodyPr>
              <a:lstStyle/>
              <a:p>
                <a:pPr algn="r"/>
                <a:endParaRPr lang="en-US" sz="1200">
                  <a:latin typeface="Courier New" charset="0"/>
                </a:endParaRPr>
              </a:p>
            </p:txBody>
          </p:sp>
          <p:sp>
            <p:nvSpPr>
              <p:cNvPr id="64" name="Rectangle 24"/>
              <p:cNvSpPr>
                <a:spLocks noChangeArrowheads="1"/>
              </p:cNvSpPr>
              <p:nvPr/>
            </p:nvSpPr>
            <p:spPr bwMode="auto">
              <a:xfrm>
                <a:off x="1973641" y="4778162"/>
                <a:ext cx="839787" cy="244475"/>
              </a:xfrm>
              <a:prstGeom prst="rect">
                <a:avLst/>
              </a:prstGeom>
              <a:noFill/>
              <a:ln w="9525">
                <a:noFill/>
                <a:miter lim="800000"/>
                <a:headEnd/>
                <a:tailEnd/>
              </a:ln>
              <a:effectLst/>
            </p:spPr>
            <p:txBody>
              <a:bodyPr>
                <a:prstTxWarp prst="textNoShape">
                  <a:avLst/>
                </a:prstTxWarp>
                <a:spAutoFit/>
              </a:bodyPr>
              <a:lstStyle/>
              <a:p>
                <a:r>
                  <a:rPr lang="en-US" sz="1000" dirty="0" smtClean="0">
                    <a:latin typeface="Helvetica" charset="0"/>
                  </a:rPr>
                  <a:t>1004</a:t>
                </a:r>
                <a:endParaRPr lang="en-US" sz="1000" dirty="0">
                  <a:latin typeface="Helvetica" charset="0"/>
                </a:endParaRPr>
              </a:p>
            </p:txBody>
          </p:sp>
          <p:sp>
            <p:nvSpPr>
              <p:cNvPr id="65" name="Rectangle 25"/>
              <p:cNvSpPr>
                <a:spLocks noChangeArrowheads="1"/>
              </p:cNvSpPr>
              <p:nvPr/>
            </p:nvSpPr>
            <p:spPr bwMode="auto">
              <a:xfrm>
                <a:off x="1973641" y="4574962"/>
                <a:ext cx="839787" cy="244475"/>
              </a:xfrm>
              <a:prstGeom prst="rect">
                <a:avLst/>
              </a:prstGeom>
              <a:noFill/>
              <a:ln w="9525">
                <a:noFill/>
                <a:miter lim="800000"/>
                <a:headEnd/>
                <a:tailEnd/>
              </a:ln>
              <a:effectLst/>
            </p:spPr>
            <p:txBody>
              <a:bodyPr>
                <a:prstTxWarp prst="textNoShape">
                  <a:avLst/>
                </a:prstTxWarp>
                <a:spAutoFit/>
              </a:bodyPr>
              <a:lstStyle/>
              <a:p>
                <a:r>
                  <a:rPr lang="en-US" sz="1000" dirty="0" smtClean="0">
                    <a:latin typeface="Helvetica" charset="0"/>
                  </a:rPr>
                  <a:t>1000</a:t>
                </a:r>
                <a:endParaRPr lang="en-US" sz="1000" dirty="0">
                  <a:latin typeface="Helvetica" charset="0"/>
                </a:endParaRPr>
              </a:p>
            </p:txBody>
          </p:sp>
          <p:sp>
            <p:nvSpPr>
              <p:cNvPr id="66" name="Rectangle 28"/>
              <p:cNvSpPr>
                <a:spLocks noChangeArrowheads="1"/>
              </p:cNvSpPr>
              <p:nvPr/>
            </p:nvSpPr>
            <p:spPr bwMode="auto">
              <a:xfrm>
                <a:off x="2408238" y="4607385"/>
                <a:ext cx="990600" cy="414338"/>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endParaRPr lang="en-US" sz="1000">
                  <a:latin typeface="Helvetica" charset="0"/>
                </a:endParaRPr>
              </a:p>
            </p:txBody>
          </p:sp>
          <p:sp>
            <p:nvSpPr>
              <p:cNvPr id="67" name="Line 31"/>
              <p:cNvSpPr>
                <a:spLocks noChangeShapeType="1"/>
              </p:cNvSpPr>
              <p:nvPr/>
            </p:nvSpPr>
            <p:spPr bwMode="auto">
              <a:xfrm>
                <a:off x="2411413" y="4816935"/>
                <a:ext cx="982662" cy="0"/>
              </a:xfrm>
              <a:prstGeom prst="line">
                <a:avLst/>
              </a:prstGeom>
              <a:noFill/>
              <a:ln w="9525" cap="rnd">
                <a:solidFill>
                  <a:schemeClr val="tx1"/>
                </a:solidFill>
                <a:prstDash val="sysDot"/>
                <a:round/>
                <a:headEnd/>
                <a:tailEnd/>
              </a:ln>
              <a:effectLst/>
            </p:spPr>
            <p:txBody>
              <a:bodyPr wrap="none" anchor="ctr">
                <a:prstTxWarp prst="textNoShape">
                  <a:avLst/>
                </a:prstTxWarp>
              </a:bodyPr>
              <a:lstStyle/>
              <a:p>
                <a:endParaRPr lang="en-US"/>
              </a:p>
            </p:txBody>
          </p:sp>
          <p:sp>
            <p:nvSpPr>
              <p:cNvPr id="68" name="Rectangle 37"/>
              <p:cNvSpPr>
                <a:spLocks noChangeArrowheads="1"/>
              </p:cNvSpPr>
              <p:nvPr/>
            </p:nvSpPr>
            <p:spPr bwMode="auto">
              <a:xfrm>
                <a:off x="2433638" y="4626434"/>
                <a:ext cx="938212" cy="185738"/>
              </a:xfrm>
              <a:prstGeom prst="rect">
                <a:avLst/>
              </a:prstGeom>
              <a:solidFill>
                <a:srgbClr val="FFFFFF"/>
              </a:solidFill>
              <a:ln w="9525">
                <a:noFill/>
                <a:miter lim="800000"/>
                <a:headEnd/>
                <a:tailEnd/>
              </a:ln>
              <a:effectLst/>
            </p:spPr>
            <p:txBody>
              <a:bodyPr wrap="none" anchor="ctr">
                <a:prstTxWarp prst="textNoShape">
                  <a:avLst/>
                </a:prstTxWarp>
              </a:bodyPr>
              <a:lstStyle/>
              <a:p>
                <a:endParaRPr lang="en-US"/>
              </a:p>
            </p:txBody>
          </p:sp>
          <p:sp>
            <p:nvSpPr>
              <p:cNvPr id="69" name="Rectangle 38"/>
              <p:cNvSpPr>
                <a:spLocks noChangeArrowheads="1"/>
              </p:cNvSpPr>
              <p:nvPr/>
            </p:nvSpPr>
            <p:spPr bwMode="auto">
              <a:xfrm>
                <a:off x="2478088" y="4567696"/>
                <a:ext cx="839787" cy="274638"/>
              </a:xfrm>
              <a:prstGeom prst="rect">
                <a:avLst/>
              </a:prstGeom>
              <a:noFill/>
              <a:ln w="9525">
                <a:noFill/>
                <a:miter lim="800000"/>
                <a:headEnd/>
                <a:tailEnd/>
              </a:ln>
              <a:effectLst/>
            </p:spPr>
            <p:txBody>
              <a:bodyPr>
                <a:prstTxWarp prst="textNoShape">
                  <a:avLst/>
                </a:prstTxWarp>
                <a:spAutoFit/>
              </a:bodyPr>
              <a:lstStyle/>
              <a:p>
                <a:pPr algn="ctr"/>
                <a:r>
                  <a:rPr lang="en-US" sz="1200" b="0" dirty="0" smtClean="0"/>
                  <a:t>5</a:t>
                </a:r>
                <a:endParaRPr lang="en-US" sz="1000" dirty="0">
                  <a:latin typeface="Helvetica" charset="0"/>
                </a:endParaRPr>
              </a:p>
            </p:txBody>
          </p:sp>
          <p:sp>
            <p:nvSpPr>
              <p:cNvPr id="70" name="Rectangle 46"/>
              <p:cNvSpPr>
                <a:spLocks noChangeArrowheads="1"/>
              </p:cNvSpPr>
              <p:nvPr/>
            </p:nvSpPr>
            <p:spPr bwMode="auto">
              <a:xfrm>
                <a:off x="2433638" y="4829634"/>
                <a:ext cx="938212" cy="185738"/>
              </a:xfrm>
              <a:prstGeom prst="rect">
                <a:avLst/>
              </a:prstGeom>
              <a:solidFill>
                <a:srgbClr val="FFFFFF"/>
              </a:solidFill>
              <a:ln w="9525">
                <a:noFill/>
                <a:miter lim="800000"/>
                <a:headEnd/>
                <a:tailEnd/>
              </a:ln>
              <a:effectLst/>
            </p:spPr>
            <p:txBody>
              <a:bodyPr wrap="none" anchor="ctr">
                <a:prstTxWarp prst="textNoShape">
                  <a:avLst/>
                </a:prstTxWarp>
              </a:bodyPr>
              <a:lstStyle/>
              <a:p>
                <a:endParaRPr lang="en-US"/>
              </a:p>
            </p:txBody>
          </p:sp>
          <p:sp>
            <p:nvSpPr>
              <p:cNvPr id="71" name="Rectangle 47"/>
              <p:cNvSpPr>
                <a:spLocks noChangeArrowheads="1"/>
              </p:cNvSpPr>
              <p:nvPr/>
            </p:nvSpPr>
            <p:spPr bwMode="auto">
              <a:xfrm>
                <a:off x="2478088" y="4770896"/>
                <a:ext cx="839787" cy="274638"/>
              </a:xfrm>
              <a:prstGeom prst="rect">
                <a:avLst/>
              </a:prstGeom>
              <a:noFill/>
              <a:ln w="9525">
                <a:noFill/>
                <a:miter lim="800000"/>
                <a:headEnd/>
                <a:tailEnd/>
              </a:ln>
              <a:effectLst/>
            </p:spPr>
            <p:txBody>
              <a:bodyPr>
                <a:prstTxWarp prst="textNoShape">
                  <a:avLst/>
                </a:prstTxWarp>
                <a:spAutoFit/>
              </a:bodyPr>
              <a:lstStyle/>
              <a:p>
                <a:pPr algn="ctr"/>
                <a:r>
                  <a:rPr lang="en-US" sz="1200" b="0" dirty="0" smtClean="0"/>
                  <a:t>12</a:t>
                </a:r>
                <a:endParaRPr lang="en-US" sz="1000" dirty="0">
                  <a:latin typeface="Helvetica" charset="0"/>
                </a:endParaRPr>
              </a:p>
            </p:txBody>
          </p:sp>
        </p:grpSp>
      </p:grpSp>
      <p:grpSp>
        <p:nvGrpSpPr>
          <p:cNvPr id="8" name="Group 123"/>
          <p:cNvGrpSpPr/>
          <p:nvPr/>
        </p:nvGrpSpPr>
        <p:grpSpPr>
          <a:xfrm>
            <a:off x="1600200" y="4419600"/>
            <a:ext cx="6675370" cy="762000"/>
            <a:chOff x="1600200" y="4419600"/>
            <a:chExt cx="6675370" cy="762000"/>
          </a:xfrm>
        </p:grpSpPr>
        <p:sp>
          <p:nvSpPr>
            <p:cNvPr id="112" name="Rectangle 111"/>
            <p:cNvSpPr/>
            <p:nvPr/>
          </p:nvSpPr>
          <p:spPr bwMode="auto">
            <a:xfrm>
              <a:off x="1828800" y="4419600"/>
              <a:ext cx="6019800" cy="762000"/>
            </a:xfrm>
            <a:prstGeom prst="rect">
              <a:avLst/>
            </a:prstGeom>
            <a:solidFill>
              <a:srgbClr val="CCFFF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400" b="1" i="0" u="none" strike="noStrike" cap="none" normalizeH="0" baseline="0">
                <a:ln>
                  <a:noFill/>
                </a:ln>
                <a:solidFill>
                  <a:schemeClr val="tx1"/>
                </a:solidFill>
                <a:effectLst/>
                <a:latin typeface="Times New Roman" charset="0"/>
              </a:endParaRPr>
            </a:p>
          </p:txBody>
        </p:sp>
        <p:grpSp>
          <p:nvGrpSpPr>
            <p:cNvPr id="10" name="Group 122"/>
            <p:cNvGrpSpPr/>
            <p:nvPr/>
          </p:nvGrpSpPr>
          <p:grpSpPr>
            <a:xfrm>
              <a:off x="1600200" y="4551440"/>
              <a:ext cx="6675370" cy="526078"/>
              <a:chOff x="1600200" y="4553942"/>
              <a:chExt cx="6675370" cy="526078"/>
            </a:xfrm>
          </p:grpSpPr>
          <p:sp>
            <p:nvSpPr>
              <p:cNvPr id="95" name="Rectangle 18" descr="Small checker board"/>
              <p:cNvSpPr>
                <a:spLocks noChangeArrowheads="1"/>
              </p:cNvSpPr>
              <p:nvPr/>
            </p:nvSpPr>
            <p:spPr bwMode="auto">
              <a:xfrm>
                <a:off x="6477000" y="4821015"/>
                <a:ext cx="990600" cy="204788"/>
              </a:xfrm>
              <a:prstGeom prst="rect">
                <a:avLst/>
              </a:prstGeom>
              <a:pattFill prst="smCheck">
                <a:fgClr>
                  <a:srgbClr val="999999"/>
                </a:fgClr>
                <a:bgClr>
                  <a:srgbClr val="FFFFFF"/>
                </a:bgClr>
              </a:pattFill>
              <a:ln w="9525">
                <a:solidFill>
                  <a:schemeClr val="tx1"/>
                </a:solidFill>
                <a:miter lim="800000"/>
                <a:headEnd/>
                <a:tailEnd/>
              </a:ln>
              <a:effectLst/>
            </p:spPr>
            <p:txBody>
              <a:bodyPr wrap="none" anchor="ctr">
                <a:prstTxWarp prst="textNoShape">
                  <a:avLst/>
                </a:prstTxWarp>
              </a:bodyPr>
              <a:lstStyle/>
              <a:p>
                <a:pPr algn="ctr"/>
                <a:endParaRPr lang="en-US" sz="1000">
                  <a:latin typeface="Helvetica" charset="0"/>
                </a:endParaRPr>
              </a:p>
            </p:txBody>
          </p:sp>
          <p:sp>
            <p:nvSpPr>
              <p:cNvPr id="96" name="Rectangle 20"/>
              <p:cNvSpPr>
                <a:spLocks noChangeArrowheads="1"/>
              </p:cNvSpPr>
              <p:nvPr/>
            </p:nvSpPr>
            <p:spPr bwMode="auto">
              <a:xfrm>
                <a:off x="5668962" y="4605115"/>
                <a:ext cx="839787" cy="274638"/>
              </a:xfrm>
              <a:prstGeom prst="rect">
                <a:avLst/>
              </a:prstGeom>
              <a:noFill/>
              <a:ln w="9525">
                <a:noFill/>
                <a:miter lim="800000"/>
                <a:headEnd/>
                <a:tailEnd/>
              </a:ln>
              <a:effectLst/>
            </p:spPr>
            <p:txBody>
              <a:bodyPr>
                <a:prstTxWarp prst="textNoShape">
                  <a:avLst/>
                </a:prstTxWarp>
                <a:spAutoFit/>
              </a:bodyPr>
              <a:lstStyle/>
              <a:p>
                <a:pPr algn="r"/>
                <a:endParaRPr lang="en-US" sz="1200">
                  <a:latin typeface="Courier New" charset="0"/>
                </a:endParaRPr>
              </a:p>
            </p:txBody>
          </p:sp>
          <p:sp>
            <p:nvSpPr>
              <p:cNvPr id="97" name="Rectangle 22"/>
              <p:cNvSpPr>
                <a:spLocks noChangeArrowheads="1"/>
              </p:cNvSpPr>
              <p:nvPr/>
            </p:nvSpPr>
            <p:spPr bwMode="auto">
              <a:xfrm>
                <a:off x="7435783" y="4553942"/>
                <a:ext cx="839787" cy="274638"/>
              </a:xfrm>
              <a:prstGeom prst="rect">
                <a:avLst/>
              </a:prstGeom>
              <a:noFill/>
              <a:ln w="9525">
                <a:noFill/>
                <a:miter lim="800000"/>
                <a:headEnd/>
                <a:tailEnd/>
              </a:ln>
              <a:effectLst/>
            </p:spPr>
            <p:txBody>
              <a:bodyPr>
                <a:prstTxWarp prst="textNoShape">
                  <a:avLst/>
                </a:prstTxWarp>
                <a:spAutoFit/>
              </a:bodyPr>
              <a:lstStyle/>
              <a:p>
                <a:r>
                  <a:rPr lang="en-US" sz="1200" dirty="0" smtClean="0">
                    <a:latin typeface="Courier New" charset="0"/>
                  </a:rPr>
                  <a:t>pp</a:t>
                </a:r>
                <a:endParaRPr lang="en-US" sz="1200" dirty="0">
                  <a:latin typeface="Courier New" charset="0"/>
                </a:endParaRPr>
              </a:p>
            </p:txBody>
          </p:sp>
          <p:sp>
            <p:nvSpPr>
              <p:cNvPr id="100" name="Rectangle 28"/>
              <p:cNvSpPr>
                <a:spLocks noChangeArrowheads="1"/>
              </p:cNvSpPr>
              <p:nvPr/>
            </p:nvSpPr>
            <p:spPr bwMode="auto">
              <a:xfrm>
                <a:off x="6477000" y="4618268"/>
                <a:ext cx="990600" cy="2103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endParaRPr lang="en-US" sz="1000">
                  <a:latin typeface="Helvetica" charset="0"/>
                </a:endParaRPr>
              </a:p>
            </p:txBody>
          </p:sp>
          <p:sp>
            <p:nvSpPr>
              <p:cNvPr id="103" name="Rectangle 20"/>
              <p:cNvSpPr>
                <a:spLocks noChangeArrowheads="1"/>
              </p:cNvSpPr>
              <p:nvPr/>
            </p:nvSpPr>
            <p:spPr bwMode="auto">
              <a:xfrm>
                <a:off x="1600200" y="4805382"/>
                <a:ext cx="839787" cy="274638"/>
              </a:xfrm>
              <a:prstGeom prst="rect">
                <a:avLst/>
              </a:prstGeom>
              <a:noFill/>
              <a:ln w="9525">
                <a:noFill/>
                <a:miter lim="800000"/>
                <a:headEnd/>
                <a:tailEnd/>
              </a:ln>
              <a:effectLst/>
            </p:spPr>
            <p:txBody>
              <a:bodyPr>
                <a:prstTxWarp prst="textNoShape">
                  <a:avLst/>
                </a:prstTxWarp>
                <a:spAutoFit/>
              </a:bodyPr>
              <a:lstStyle/>
              <a:p>
                <a:pPr algn="r"/>
                <a:endParaRPr lang="en-US" sz="1200">
                  <a:latin typeface="Courier New" charset="0"/>
                </a:endParaRPr>
              </a:p>
            </p:txBody>
          </p:sp>
          <p:sp>
            <p:nvSpPr>
              <p:cNvPr id="106" name="Rectangle 28"/>
              <p:cNvSpPr>
                <a:spLocks noChangeArrowheads="1"/>
              </p:cNvSpPr>
              <p:nvPr/>
            </p:nvSpPr>
            <p:spPr bwMode="auto">
              <a:xfrm>
                <a:off x="2408238" y="4612380"/>
                <a:ext cx="990600" cy="414338"/>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endParaRPr lang="en-US" sz="1000">
                  <a:latin typeface="Helvetica" charset="0"/>
                </a:endParaRPr>
              </a:p>
            </p:txBody>
          </p:sp>
          <p:sp>
            <p:nvSpPr>
              <p:cNvPr id="107" name="Line 31"/>
              <p:cNvSpPr>
                <a:spLocks noChangeShapeType="1"/>
              </p:cNvSpPr>
              <p:nvPr/>
            </p:nvSpPr>
            <p:spPr bwMode="auto">
              <a:xfrm>
                <a:off x="2411413" y="4821930"/>
                <a:ext cx="982662" cy="0"/>
              </a:xfrm>
              <a:prstGeom prst="line">
                <a:avLst/>
              </a:prstGeom>
              <a:noFill/>
              <a:ln w="9525" cap="rnd">
                <a:solidFill>
                  <a:schemeClr val="tx1"/>
                </a:solidFill>
                <a:prstDash val="sysDot"/>
                <a:round/>
                <a:headEnd/>
                <a:tailEnd/>
              </a:ln>
              <a:effectLst/>
            </p:spPr>
            <p:txBody>
              <a:bodyPr wrap="none" anchor="ctr">
                <a:prstTxWarp prst="textNoShape">
                  <a:avLst/>
                </a:prstTxWarp>
              </a:bodyPr>
              <a:lstStyle/>
              <a:p>
                <a:endParaRPr lang="en-US"/>
              </a:p>
            </p:txBody>
          </p:sp>
          <p:sp>
            <p:nvSpPr>
              <p:cNvPr id="108" name="Rectangle 37"/>
              <p:cNvSpPr>
                <a:spLocks noChangeArrowheads="1"/>
              </p:cNvSpPr>
              <p:nvPr/>
            </p:nvSpPr>
            <p:spPr bwMode="auto">
              <a:xfrm>
                <a:off x="2433638" y="4631429"/>
                <a:ext cx="938212" cy="185738"/>
              </a:xfrm>
              <a:prstGeom prst="rect">
                <a:avLst/>
              </a:prstGeom>
              <a:solidFill>
                <a:srgbClr val="FFFFFF"/>
              </a:solidFill>
              <a:ln w="9525">
                <a:noFill/>
                <a:miter lim="800000"/>
                <a:headEnd/>
                <a:tailEnd/>
              </a:ln>
              <a:effectLst/>
            </p:spPr>
            <p:txBody>
              <a:bodyPr wrap="none" anchor="ctr">
                <a:prstTxWarp prst="textNoShape">
                  <a:avLst/>
                </a:prstTxWarp>
              </a:bodyPr>
              <a:lstStyle/>
              <a:p>
                <a:endParaRPr lang="en-US"/>
              </a:p>
            </p:txBody>
          </p:sp>
          <p:sp>
            <p:nvSpPr>
              <p:cNvPr id="109" name="Rectangle 38"/>
              <p:cNvSpPr>
                <a:spLocks noChangeArrowheads="1"/>
              </p:cNvSpPr>
              <p:nvPr/>
            </p:nvSpPr>
            <p:spPr bwMode="auto">
              <a:xfrm>
                <a:off x="2478088" y="4572691"/>
                <a:ext cx="839787" cy="274638"/>
              </a:xfrm>
              <a:prstGeom prst="rect">
                <a:avLst/>
              </a:prstGeom>
              <a:noFill/>
              <a:ln w="9525">
                <a:noFill/>
                <a:miter lim="800000"/>
                <a:headEnd/>
                <a:tailEnd/>
              </a:ln>
              <a:effectLst/>
            </p:spPr>
            <p:txBody>
              <a:bodyPr>
                <a:prstTxWarp prst="textNoShape">
                  <a:avLst/>
                </a:prstTxWarp>
                <a:spAutoFit/>
              </a:bodyPr>
              <a:lstStyle/>
              <a:p>
                <a:pPr algn="ctr"/>
                <a:r>
                  <a:rPr lang="en-US" sz="1200" b="0" dirty="0" smtClean="0"/>
                  <a:t>5</a:t>
                </a:r>
                <a:endParaRPr lang="en-US" sz="1000" dirty="0">
                  <a:latin typeface="Helvetica" charset="0"/>
                </a:endParaRPr>
              </a:p>
            </p:txBody>
          </p:sp>
          <p:sp>
            <p:nvSpPr>
              <p:cNvPr id="110" name="Rectangle 46"/>
              <p:cNvSpPr>
                <a:spLocks noChangeArrowheads="1"/>
              </p:cNvSpPr>
              <p:nvPr/>
            </p:nvSpPr>
            <p:spPr bwMode="auto">
              <a:xfrm>
                <a:off x="2433638" y="4834629"/>
                <a:ext cx="938212" cy="185738"/>
              </a:xfrm>
              <a:prstGeom prst="rect">
                <a:avLst/>
              </a:prstGeom>
              <a:solidFill>
                <a:srgbClr val="FFFFFF"/>
              </a:solidFill>
              <a:ln w="9525">
                <a:noFill/>
                <a:miter lim="800000"/>
                <a:headEnd/>
                <a:tailEnd/>
              </a:ln>
              <a:effectLst/>
            </p:spPr>
            <p:txBody>
              <a:bodyPr wrap="none" anchor="ctr">
                <a:prstTxWarp prst="textNoShape">
                  <a:avLst/>
                </a:prstTxWarp>
              </a:bodyPr>
              <a:lstStyle/>
              <a:p>
                <a:endParaRPr lang="en-US"/>
              </a:p>
            </p:txBody>
          </p:sp>
          <p:sp>
            <p:nvSpPr>
              <p:cNvPr id="111" name="Rectangle 47"/>
              <p:cNvSpPr>
                <a:spLocks noChangeArrowheads="1"/>
              </p:cNvSpPr>
              <p:nvPr/>
            </p:nvSpPr>
            <p:spPr bwMode="auto">
              <a:xfrm>
                <a:off x="2478088" y="4775891"/>
                <a:ext cx="839787" cy="274638"/>
              </a:xfrm>
              <a:prstGeom prst="rect">
                <a:avLst/>
              </a:prstGeom>
              <a:noFill/>
              <a:ln w="9525">
                <a:noFill/>
                <a:miter lim="800000"/>
                <a:headEnd/>
                <a:tailEnd/>
              </a:ln>
              <a:effectLst/>
            </p:spPr>
            <p:txBody>
              <a:bodyPr>
                <a:prstTxWarp prst="textNoShape">
                  <a:avLst/>
                </a:prstTxWarp>
                <a:spAutoFit/>
              </a:bodyPr>
              <a:lstStyle/>
              <a:p>
                <a:pPr algn="ctr"/>
                <a:r>
                  <a:rPr lang="en-US" sz="1200" b="0" dirty="0" smtClean="0"/>
                  <a:t>12</a:t>
                </a:r>
                <a:endParaRPr lang="en-US" sz="1000" dirty="0">
                  <a:latin typeface="Helvetica" charset="0"/>
                </a:endParaRPr>
              </a:p>
            </p:txBody>
          </p:sp>
          <p:sp>
            <p:nvSpPr>
              <p:cNvPr id="113" name="Oval 447"/>
              <p:cNvSpPr>
                <a:spLocks noChangeArrowheads="1"/>
              </p:cNvSpPr>
              <p:nvPr/>
            </p:nvSpPr>
            <p:spPr bwMode="auto">
              <a:xfrm>
                <a:off x="6947882" y="4681252"/>
                <a:ext cx="74613" cy="74613"/>
              </a:xfrm>
              <a:prstGeom prst="ellipse">
                <a:avLst/>
              </a:prstGeom>
              <a:solidFill>
                <a:srgbClr val="000000"/>
              </a:solidFill>
              <a:ln w="9525">
                <a:solidFill>
                  <a:schemeClr val="tx1"/>
                </a:solidFill>
                <a:round/>
                <a:headEnd/>
                <a:tailEnd/>
              </a:ln>
              <a:effectLst/>
            </p:spPr>
            <p:txBody>
              <a:bodyPr wrap="none" anchor="ctr">
                <a:prstTxWarp prst="textNoShape">
                  <a:avLst/>
                </a:prstTxWarp>
              </a:bodyPr>
              <a:lstStyle/>
              <a:p>
                <a:endParaRPr lang="en-US"/>
              </a:p>
            </p:txBody>
          </p:sp>
          <p:cxnSp>
            <p:nvCxnSpPr>
              <p:cNvPr id="114" name="AutoShape 448"/>
              <p:cNvCxnSpPr>
                <a:cxnSpLocks noChangeShapeType="1"/>
              </p:cNvCxnSpPr>
              <p:nvPr/>
            </p:nvCxnSpPr>
            <p:spPr bwMode="auto">
              <a:xfrm rot="10800000">
                <a:off x="3412792" y="4717163"/>
                <a:ext cx="3566160" cy="0"/>
              </a:xfrm>
              <a:prstGeom prst="bentConnector3">
                <a:avLst>
                  <a:gd name="adj1" fmla="val 50000"/>
                </a:avLst>
              </a:prstGeom>
              <a:noFill/>
              <a:ln w="9525">
                <a:solidFill>
                  <a:schemeClr val="tx1"/>
                </a:solidFill>
                <a:miter lim="800000"/>
                <a:headEnd/>
                <a:tailEnd type="triangle" w="med" len="med"/>
              </a:ln>
              <a:effectLst/>
            </p:spPr>
          </p:cxn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1"/>
                                        </p:tgtEl>
                                        <p:attrNameLst>
                                          <p:attrName>style.visibility</p:attrName>
                                        </p:attrNameLst>
                                      </p:cBhvr>
                                      <p:to>
                                        <p:strVal val="visible"/>
                                      </p:to>
                                    </p:set>
                                  </p:childTnLst>
                                </p:cTn>
                              </p:par>
                            </p:childTnLst>
                          </p:cTn>
                        </p:par>
                        <p:par>
                          <p:cTn id="11" fill="hold">
                            <p:stCondLst>
                              <p:cond delay="0"/>
                            </p:stCondLst>
                            <p:childTnLst>
                              <p:par>
                                <p:cTn id="12" presetID="1" presetClass="entr" presetSubtype="0" fill="hold" grpId="0" nodeType="afterEffect">
                                  <p:stCondLst>
                                    <p:cond delay="0"/>
                                  </p:stCondLst>
                                  <p:childTnLst>
                                    <p:set>
                                      <p:cBhvr>
                                        <p:cTn id="13" dur="1" fill="hold">
                                          <p:stCondLst>
                                            <p:cond delay="0"/>
                                          </p:stCondLst>
                                        </p:cTn>
                                        <p:tgtEl>
                                          <p:spTgt spid="42"/>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nodeType="clickEffect">
                                  <p:stCondLst>
                                    <p:cond delay="0"/>
                                  </p:stCondLst>
                                  <p:childTnLst>
                                    <p:set>
                                      <p:cBhvr>
                                        <p:cTn id="17" dur="1" fill="hold">
                                          <p:stCondLst>
                                            <p:cond delay="0"/>
                                          </p:stCondLst>
                                        </p:cTn>
                                        <p:tgtEl>
                                          <p:spTgt spid="3"/>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nodeType="clickEffect">
                                  <p:stCondLst>
                                    <p:cond delay="0"/>
                                  </p:stCondLst>
                                  <p:childTnLst>
                                    <p:set>
                                      <p:cBhvr>
                                        <p:cTn id="21" dur="1" fill="hold">
                                          <p:stCondLst>
                                            <p:cond delay="0"/>
                                          </p:stCondLst>
                                        </p:cTn>
                                        <p:tgtEl>
                                          <p:spTgt spid="5"/>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fade">
                                      <p:cBhvr>
                                        <p:cTn id="26"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42" grpId="0"/>
    </p:bld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50946" name="Rectangle 2"/>
          <p:cNvSpPr>
            <a:spLocks noGrp="1" noChangeArrowheads="1"/>
          </p:cNvSpPr>
          <p:nvPr>
            <p:ph type="title"/>
          </p:nvPr>
        </p:nvSpPr>
        <p:spPr>
          <a:xfrm>
            <a:off x="0" y="76200"/>
            <a:ext cx="9144000" cy="1143000"/>
          </a:xfrm>
          <a:noFill/>
          <a:ln/>
        </p:spPr>
        <p:txBody>
          <a:bodyPr/>
          <a:lstStyle/>
          <a:p>
            <a:r>
              <a:rPr lang="en-US" sz="4000" dirty="0">
                <a:solidFill>
                  <a:srgbClr val="FF0000"/>
                </a:solidFill>
              </a:rPr>
              <a:t>Dynamic Allocation</a:t>
            </a:r>
          </a:p>
        </p:txBody>
      </p:sp>
      <p:sp>
        <p:nvSpPr>
          <p:cNvPr id="850947" name="Rectangle 3"/>
          <p:cNvSpPr>
            <a:spLocks noChangeArrowheads="1"/>
          </p:cNvSpPr>
          <p:nvPr/>
        </p:nvSpPr>
        <p:spPr bwMode="auto">
          <a:xfrm>
            <a:off x="482600" y="1155700"/>
            <a:ext cx="8178800" cy="1054100"/>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50000"/>
              </a:spcAft>
              <a:buFontTx/>
              <a:buChar char="•"/>
            </a:pPr>
            <a:r>
              <a:rPr lang="en-US" sz="2400" b="0" dirty="0"/>
              <a:t>C++ uses the </a:t>
            </a:r>
            <a:r>
              <a:rPr lang="en-US" sz="2000" dirty="0">
                <a:latin typeface="Courier New" charset="0"/>
              </a:rPr>
              <a:t>new</a:t>
            </a:r>
            <a:r>
              <a:rPr lang="en-US" sz="2400" b="0" dirty="0"/>
              <a:t> operator to allocate memory on the heap.</a:t>
            </a:r>
          </a:p>
        </p:txBody>
      </p:sp>
      <p:grpSp>
        <p:nvGrpSpPr>
          <p:cNvPr id="850969" name="Group 25"/>
          <p:cNvGrpSpPr>
            <a:grpSpLocks/>
          </p:cNvGrpSpPr>
          <p:nvPr/>
        </p:nvGrpSpPr>
        <p:grpSpPr bwMode="auto">
          <a:xfrm>
            <a:off x="482600" y="1651001"/>
            <a:ext cx="8178800" cy="1489076"/>
            <a:chOff x="304" y="2581"/>
            <a:chExt cx="5152" cy="938"/>
          </a:xfrm>
        </p:grpSpPr>
        <p:sp>
          <p:nvSpPr>
            <p:cNvPr id="850964" name="Rectangle 20"/>
            <p:cNvSpPr>
              <a:spLocks noChangeArrowheads="1"/>
            </p:cNvSpPr>
            <p:nvPr/>
          </p:nvSpPr>
          <p:spPr bwMode="auto">
            <a:xfrm>
              <a:off x="304" y="2581"/>
              <a:ext cx="5152" cy="808"/>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50000"/>
                </a:spcAft>
                <a:buFontTx/>
                <a:buChar char="•"/>
              </a:pPr>
              <a:r>
                <a:rPr lang="en-US" sz="2400" b="0" dirty="0"/>
                <a:t>You can allocate a single value (as opposed to an array) by writing </a:t>
              </a:r>
              <a:r>
                <a:rPr lang="en-US" sz="2000" dirty="0">
                  <a:latin typeface="Courier New" charset="0"/>
                </a:rPr>
                <a:t>new</a:t>
              </a:r>
              <a:r>
                <a:rPr lang="en-US" sz="2400" b="0" dirty="0"/>
                <a:t> followed by the type name.  Thus, to allocate space for a</a:t>
              </a:r>
              <a:r>
                <a:rPr lang="en-US" sz="2400" b="0" dirty="0" smtClean="0"/>
                <a:t> </a:t>
              </a:r>
              <a:r>
                <a:rPr lang="en-US" sz="2000" dirty="0" err="1" smtClean="0">
                  <a:latin typeface="Courier New" charset="0"/>
                </a:rPr>
                <a:t>int</a:t>
              </a:r>
              <a:r>
                <a:rPr lang="en-US" sz="2400" b="0" dirty="0" smtClean="0"/>
                <a:t> </a:t>
              </a:r>
              <a:r>
                <a:rPr lang="en-US" sz="2400" b="0" dirty="0"/>
                <a:t>on the heap, you would write</a:t>
              </a:r>
            </a:p>
          </p:txBody>
        </p:sp>
        <p:sp>
          <p:nvSpPr>
            <p:cNvPr id="850965" name="Text Box 21"/>
            <p:cNvSpPr txBox="1">
              <a:spLocks noChangeArrowheads="1"/>
            </p:cNvSpPr>
            <p:nvPr/>
          </p:nvSpPr>
          <p:spPr bwMode="auto">
            <a:xfrm>
              <a:off x="912" y="3291"/>
              <a:ext cx="4080" cy="228"/>
            </a:xfrm>
            <a:prstGeom prst="rect">
              <a:avLst/>
            </a:prstGeom>
            <a:noFill/>
            <a:ln w="9525">
              <a:noFill/>
              <a:miter lim="800000"/>
              <a:headEnd/>
              <a:tailEnd/>
            </a:ln>
            <a:effectLst/>
          </p:spPr>
          <p:txBody>
            <a:bodyPr>
              <a:prstTxWarp prst="textNoShape">
                <a:avLst/>
              </a:prstTxWarp>
              <a:spAutoFit/>
            </a:bodyPr>
            <a:lstStyle/>
            <a:p>
              <a:pPr>
                <a:lnSpc>
                  <a:spcPct val="85000"/>
                </a:lnSpc>
              </a:pPr>
              <a:r>
                <a:rPr lang="en-US" sz="2000" dirty="0" err="1" smtClean="0">
                  <a:latin typeface="Courier New" charset="0"/>
                </a:rPr>
                <a:t>int</a:t>
              </a:r>
              <a:r>
                <a:rPr lang="en-US" sz="2000" dirty="0" smtClean="0">
                  <a:latin typeface="Courier New" charset="0"/>
                </a:rPr>
                <a:t> *</a:t>
              </a:r>
              <a:r>
                <a:rPr lang="en-US" sz="2000" dirty="0" err="1" smtClean="0">
                  <a:latin typeface="Courier New" charset="0"/>
                </a:rPr>
                <a:t>ip</a:t>
              </a:r>
              <a:r>
                <a:rPr lang="en-US" sz="2000" dirty="0" smtClean="0">
                  <a:latin typeface="Courier New" charset="0"/>
                </a:rPr>
                <a:t> = </a:t>
              </a:r>
              <a:r>
                <a:rPr lang="en-US" sz="2000" dirty="0">
                  <a:latin typeface="Courier New" charset="0"/>
                </a:rPr>
                <a:t>new</a:t>
              </a:r>
              <a:r>
                <a:rPr lang="en-US" sz="2000" dirty="0" smtClean="0">
                  <a:latin typeface="Courier New" charset="0"/>
                </a:rPr>
                <a:t> </a:t>
              </a:r>
              <a:r>
                <a:rPr lang="en-US" sz="2000" dirty="0" err="1" smtClean="0">
                  <a:latin typeface="Courier New" charset="0"/>
                </a:rPr>
                <a:t>int</a:t>
              </a:r>
              <a:r>
                <a:rPr lang="en-US" sz="2000" dirty="0" smtClean="0">
                  <a:latin typeface="Courier New" charset="0"/>
                </a:rPr>
                <a:t>;</a:t>
              </a:r>
              <a:endParaRPr lang="en-US" sz="2000" dirty="0">
                <a:latin typeface="Courier New" charset="0"/>
              </a:endParaRPr>
            </a:p>
          </p:txBody>
        </p:sp>
      </p:grpSp>
      <p:grpSp>
        <p:nvGrpSpPr>
          <p:cNvPr id="850973" name="Group 29"/>
          <p:cNvGrpSpPr>
            <a:grpSpLocks/>
          </p:cNvGrpSpPr>
          <p:nvPr/>
        </p:nvGrpSpPr>
        <p:grpSpPr bwMode="auto">
          <a:xfrm>
            <a:off x="482600" y="3268663"/>
            <a:ext cx="8178800" cy="1684337"/>
            <a:chOff x="304" y="2059"/>
            <a:chExt cx="5152" cy="1061"/>
          </a:xfrm>
        </p:grpSpPr>
        <p:sp>
          <p:nvSpPr>
            <p:cNvPr id="850963" name="Text Box 19"/>
            <p:cNvSpPr txBox="1">
              <a:spLocks noChangeArrowheads="1"/>
            </p:cNvSpPr>
            <p:nvPr/>
          </p:nvSpPr>
          <p:spPr bwMode="auto">
            <a:xfrm>
              <a:off x="912" y="2899"/>
              <a:ext cx="4368" cy="221"/>
            </a:xfrm>
            <a:prstGeom prst="rect">
              <a:avLst/>
            </a:prstGeom>
            <a:noFill/>
            <a:ln w="9525">
              <a:noFill/>
              <a:miter lim="800000"/>
              <a:headEnd/>
              <a:tailEnd/>
            </a:ln>
            <a:effectLst/>
          </p:spPr>
          <p:txBody>
            <a:bodyPr>
              <a:prstTxWarp prst="textNoShape">
                <a:avLst/>
              </a:prstTxWarp>
              <a:spAutoFit/>
            </a:bodyPr>
            <a:lstStyle/>
            <a:p>
              <a:pPr>
                <a:lnSpc>
                  <a:spcPct val="85000"/>
                </a:lnSpc>
              </a:pPr>
              <a:r>
                <a:rPr lang="en-US" sz="2000">
                  <a:latin typeface="Courier New" charset="0"/>
                </a:rPr>
                <a:t>int *array = new int[10000];</a:t>
              </a:r>
            </a:p>
          </p:txBody>
        </p:sp>
        <p:sp>
          <p:nvSpPr>
            <p:cNvPr id="850967" name="Rectangle 23"/>
            <p:cNvSpPr>
              <a:spLocks noChangeArrowheads="1"/>
            </p:cNvSpPr>
            <p:nvPr/>
          </p:nvSpPr>
          <p:spPr bwMode="auto">
            <a:xfrm>
              <a:off x="304" y="2059"/>
              <a:ext cx="5152" cy="341"/>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50000"/>
                </a:spcAft>
                <a:buFontTx/>
                <a:buChar char="•"/>
              </a:pPr>
              <a:r>
                <a:rPr lang="en-US" sz="2400" b="0"/>
                <a:t>You can allocate an array of values using the following form:</a:t>
              </a:r>
            </a:p>
          </p:txBody>
        </p:sp>
        <p:sp>
          <p:nvSpPr>
            <p:cNvPr id="850970" name="Text Box 26"/>
            <p:cNvSpPr txBox="1">
              <a:spLocks noChangeArrowheads="1"/>
            </p:cNvSpPr>
            <p:nvPr/>
          </p:nvSpPr>
          <p:spPr bwMode="auto">
            <a:xfrm>
              <a:off x="912" y="2344"/>
              <a:ext cx="4368" cy="221"/>
            </a:xfrm>
            <a:prstGeom prst="rect">
              <a:avLst/>
            </a:prstGeom>
            <a:noFill/>
            <a:ln w="9525">
              <a:noFill/>
              <a:miter lim="800000"/>
              <a:headEnd/>
              <a:tailEnd/>
            </a:ln>
            <a:effectLst/>
          </p:spPr>
          <p:txBody>
            <a:bodyPr>
              <a:prstTxWarp prst="textNoShape">
                <a:avLst/>
              </a:prstTxWarp>
              <a:spAutoFit/>
            </a:bodyPr>
            <a:lstStyle/>
            <a:p>
              <a:pPr>
                <a:lnSpc>
                  <a:spcPct val="85000"/>
                </a:lnSpc>
              </a:pPr>
              <a:r>
                <a:rPr lang="en-US" sz="2000">
                  <a:latin typeface="Courier New" charset="0"/>
                </a:rPr>
                <a:t>new </a:t>
              </a:r>
              <a:r>
                <a:rPr lang="en-US" sz="2000" b="0" i="1"/>
                <a:t>type</a:t>
              </a:r>
              <a:r>
                <a:rPr lang="en-US" sz="2000">
                  <a:latin typeface="Courier New" charset="0"/>
                </a:rPr>
                <a:t>[</a:t>
              </a:r>
              <a:r>
                <a:rPr lang="en-US" sz="2000" b="0" i="1"/>
                <a:t>size</a:t>
              </a:r>
              <a:r>
                <a:rPr lang="en-US" sz="2000">
                  <a:latin typeface="Courier New" charset="0"/>
                </a:rPr>
                <a:t>]</a:t>
              </a:r>
            </a:p>
          </p:txBody>
        </p:sp>
        <p:sp>
          <p:nvSpPr>
            <p:cNvPr id="850971" name="Rectangle 27"/>
            <p:cNvSpPr>
              <a:spLocks noChangeArrowheads="1"/>
            </p:cNvSpPr>
            <p:nvPr/>
          </p:nvSpPr>
          <p:spPr bwMode="auto">
            <a:xfrm>
              <a:off x="304" y="2587"/>
              <a:ext cx="5152" cy="341"/>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50000"/>
                </a:spcAft>
              </a:pPr>
              <a:r>
                <a:rPr lang="en-US" sz="2400" b="0"/>
                <a:t>	Thus, to allocate an array of 10000 integers, you would write:</a:t>
              </a:r>
            </a:p>
          </p:txBody>
        </p:sp>
      </p:grpSp>
      <p:grpSp>
        <p:nvGrpSpPr>
          <p:cNvPr id="850974" name="Group 30"/>
          <p:cNvGrpSpPr>
            <a:grpSpLocks/>
          </p:cNvGrpSpPr>
          <p:nvPr/>
        </p:nvGrpSpPr>
        <p:grpSpPr bwMode="auto">
          <a:xfrm>
            <a:off x="482600" y="5092702"/>
            <a:ext cx="8178800" cy="1141413"/>
            <a:chOff x="304" y="3208"/>
            <a:chExt cx="5152" cy="719"/>
          </a:xfrm>
        </p:grpSpPr>
        <p:sp>
          <p:nvSpPr>
            <p:cNvPr id="850966" name="Rectangle 22"/>
            <p:cNvSpPr>
              <a:spLocks noChangeArrowheads="1"/>
            </p:cNvSpPr>
            <p:nvPr/>
          </p:nvSpPr>
          <p:spPr bwMode="auto">
            <a:xfrm>
              <a:off x="304" y="3208"/>
              <a:ext cx="5152" cy="528"/>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50000"/>
                </a:spcAft>
                <a:buFontTx/>
                <a:buChar char="•"/>
              </a:pPr>
              <a:r>
                <a:rPr lang="en-US" sz="2400" b="0"/>
                <a:t>The </a:t>
              </a:r>
              <a:r>
                <a:rPr lang="en-US" sz="2000">
                  <a:latin typeface="Courier New" charset="0"/>
                </a:rPr>
                <a:t>delete</a:t>
              </a:r>
              <a:r>
                <a:rPr lang="en-US" sz="2400" b="0"/>
                <a:t> operator frees memory previously allocated.  For arrays, you need to include empty brackets, as in</a:t>
              </a:r>
            </a:p>
          </p:txBody>
        </p:sp>
        <p:sp>
          <p:nvSpPr>
            <p:cNvPr id="850972" name="Text Box 28"/>
            <p:cNvSpPr txBox="1">
              <a:spLocks noChangeArrowheads="1"/>
            </p:cNvSpPr>
            <p:nvPr/>
          </p:nvSpPr>
          <p:spPr bwMode="auto">
            <a:xfrm>
              <a:off x="912" y="3699"/>
              <a:ext cx="4368" cy="228"/>
            </a:xfrm>
            <a:prstGeom prst="rect">
              <a:avLst/>
            </a:prstGeom>
            <a:noFill/>
            <a:ln w="9525">
              <a:noFill/>
              <a:miter lim="800000"/>
              <a:headEnd/>
              <a:tailEnd/>
            </a:ln>
            <a:effectLst/>
          </p:spPr>
          <p:txBody>
            <a:bodyPr>
              <a:prstTxWarp prst="textNoShape">
                <a:avLst/>
              </a:prstTxWarp>
              <a:spAutoFit/>
            </a:bodyPr>
            <a:lstStyle/>
            <a:p>
              <a:pPr>
                <a:lnSpc>
                  <a:spcPct val="85000"/>
                </a:lnSpc>
              </a:pPr>
              <a:r>
                <a:rPr lang="en-US" sz="2000" smtClean="0">
                  <a:latin typeface="Courier New" charset="0"/>
                </a:rPr>
                <a:t>delete[] array;</a:t>
              </a:r>
              <a:endParaRPr lang="en-US" sz="2000">
                <a:latin typeface="Courier New" charset="0"/>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499"/>
                                          </p:stCondLst>
                                        </p:cTn>
                                        <p:tgtEl>
                                          <p:spTgt spid="85096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499"/>
                                          </p:stCondLst>
                                        </p:cTn>
                                        <p:tgtEl>
                                          <p:spTgt spid="85097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499"/>
                                          </p:stCondLst>
                                        </p:cTn>
                                        <p:tgtEl>
                                          <p:spTgt spid="85097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55042" name="Rectangle 2"/>
          <p:cNvSpPr>
            <a:spLocks noGrp="1" noChangeArrowheads="1"/>
          </p:cNvSpPr>
          <p:nvPr>
            <p:ph type="title"/>
          </p:nvPr>
        </p:nvSpPr>
        <p:spPr>
          <a:xfrm>
            <a:off x="0" y="76200"/>
            <a:ext cx="9144000" cy="1143000"/>
          </a:xfrm>
          <a:noFill/>
          <a:ln/>
        </p:spPr>
        <p:txBody>
          <a:bodyPr/>
          <a:lstStyle/>
          <a:p>
            <a:r>
              <a:rPr lang="en-US" sz="4000" dirty="0">
                <a:solidFill>
                  <a:srgbClr val="FF0000"/>
                </a:solidFill>
              </a:rPr>
              <a:t>Exercise: Dynamic Arrays</a:t>
            </a:r>
            <a:endParaRPr lang="en-US" sz="4000" i="1" dirty="0">
              <a:solidFill>
                <a:srgbClr val="FF0000"/>
              </a:solidFill>
            </a:endParaRPr>
          </a:p>
        </p:txBody>
      </p:sp>
      <p:grpSp>
        <p:nvGrpSpPr>
          <p:cNvPr id="855492" name="Group 452"/>
          <p:cNvGrpSpPr>
            <a:grpSpLocks/>
          </p:cNvGrpSpPr>
          <p:nvPr/>
        </p:nvGrpSpPr>
        <p:grpSpPr bwMode="auto">
          <a:xfrm>
            <a:off x="482600" y="1155700"/>
            <a:ext cx="8178800" cy="3867150"/>
            <a:chOff x="304" y="728"/>
            <a:chExt cx="5152" cy="2436"/>
          </a:xfrm>
        </p:grpSpPr>
        <p:sp>
          <p:nvSpPr>
            <p:cNvPr id="855448" name="Rectangle 408"/>
            <p:cNvSpPr>
              <a:spLocks noChangeArrowheads="1"/>
            </p:cNvSpPr>
            <p:nvPr/>
          </p:nvSpPr>
          <p:spPr bwMode="auto">
            <a:xfrm>
              <a:off x="304" y="728"/>
              <a:ext cx="5152" cy="472"/>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50000"/>
                </a:spcAft>
                <a:buFontTx/>
                <a:buChar char="•"/>
              </a:pPr>
              <a:r>
                <a:rPr lang="en-US" sz="2400" b="0" dirty="0"/>
                <a:t>Write a method</a:t>
              </a:r>
              <a:r>
                <a:rPr lang="en-US" sz="2400" b="0" dirty="0" smtClean="0"/>
                <a:t> </a:t>
              </a:r>
              <a:r>
                <a:rPr lang="en-US" sz="2000" dirty="0" err="1" smtClean="0">
                  <a:latin typeface="Courier New" charset="0"/>
                </a:rPr>
                <a:t>createIndexArray</a:t>
              </a:r>
              <a:r>
                <a:rPr lang="en-US" sz="2000" dirty="0" err="1">
                  <a:latin typeface="Courier New" charset="0"/>
                </a:rPr>
                <a:t>(n</a:t>
              </a:r>
              <a:r>
                <a:rPr lang="en-US" sz="2000" dirty="0">
                  <a:latin typeface="Courier New" charset="0"/>
                </a:rPr>
                <a:t>)</a:t>
              </a:r>
              <a:r>
                <a:rPr lang="en-US" sz="2400" b="0" dirty="0"/>
                <a:t> that returns an integer array of size </a:t>
              </a:r>
              <a:r>
                <a:rPr lang="en-US" sz="2000" dirty="0" err="1">
                  <a:latin typeface="Courier New" charset="0"/>
                </a:rPr>
                <a:t>n</a:t>
              </a:r>
              <a:r>
                <a:rPr lang="en-US" sz="2400" b="0" dirty="0"/>
                <a:t> in which each element is initialized to its index.  As an example, calling</a:t>
              </a:r>
            </a:p>
          </p:txBody>
        </p:sp>
        <p:sp>
          <p:nvSpPr>
            <p:cNvPr id="855451" name="Text Box 411"/>
            <p:cNvSpPr txBox="1">
              <a:spLocks noChangeArrowheads="1"/>
            </p:cNvSpPr>
            <p:nvPr/>
          </p:nvSpPr>
          <p:spPr bwMode="auto">
            <a:xfrm>
              <a:off x="912" y="1424"/>
              <a:ext cx="4080" cy="228"/>
            </a:xfrm>
            <a:prstGeom prst="rect">
              <a:avLst/>
            </a:prstGeom>
            <a:noFill/>
            <a:ln w="9525">
              <a:noFill/>
              <a:miter lim="800000"/>
              <a:headEnd/>
              <a:tailEnd/>
            </a:ln>
            <a:effectLst/>
          </p:spPr>
          <p:txBody>
            <a:bodyPr>
              <a:prstTxWarp prst="textNoShape">
                <a:avLst/>
              </a:prstTxWarp>
              <a:spAutoFit/>
            </a:bodyPr>
            <a:lstStyle/>
            <a:p>
              <a:pPr>
                <a:lnSpc>
                  <a:spcPct val="85000"/>
                </a:lnSpc>
              </a:pPr>
              <a:r>
                <a:rPr lang="en-US" sz="2000" dirty="0" err="1">
                  <a:latin typeface="Courier New" charset="0"/>
                </a:rPr>
                <a:t>int</a:t>
              </a:r>
              <a:r>
                <a:rPr lang="en-US" sz="2000" dirty="0">
                  <a:latin typeface="Courier New" charset="0"/>
                </a:rPr>
                <a:t> *digits =</a:t>
              </a:r>
              <a:r>
                <a:rPr lang="en-US" sz="2000" dirty="0" smtClean="0">
                  <a:latin typeface="Courier New" charset="0"/>
                </a:rPr>
                <a:t> createIndexArray</a:t>
              </a:r>
              <a:r>
                <a:rPr lang="en-US" sz="2000" dirty="0">
                  <a:latin typeface="Courier New" charset="0"/>
                </a:rPr>
                <a:t>(10);</a:t>
              </a:r>
            </a:p>
          </p:txBody>
        </p:sp>
        <p:sp>
          <p:nvSpPr>
            <p:cNvPr id="855452" name="Rectangle 412"/>
            <p:cNvSpPr>
              <a:spLocks noChangeArrowheads="1"/>
            </p:cNvSpPr>
            <p:nvPr/>
          </p:nvSpPr>
          <p:spPr bwMode="auto">
            <a:xfrm>
              <a:off x="304" y="1712"/>
              <a:ext cx="5152" cy="299"/>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50000"/>
                </a:spcAft>
              </a:pPr>
              <a:r>
                <a:rPr lang="en-US" sz="2400" b="0"/>
                <a:t>	should result in the following configuration:</a:t>
              </a:r>
            </a:p>
          </p:txBody>
        </p:sp>
        <p:grpSp>
          <p:nvGrpSpPr>
            <p:cNvPr id="855453" name="Group 413"/>
            <p:cNvGrpSpPr>
              <a:grpSpLocks/>
            </p:cNvGrpSpPr>
            <p:nvPr/>
          </p:nvGrpSpPr>
          <p:grpSpPr bwMode="auto">
            <a:xfrm>
              <a:off x="979" y="2991"/>
              <a:ext cx="4224" cy="173"/>
              <a:chOff x="824" y="3055"/>
              <a:chExt cx="4224" cy="173"/>
            </a:xfrm>
          </p:grpSpPr>
          <p:sp>
            <p:nvSpPr>
              <p:cNvPr id="855454" name="Text Box 414"/>
              <p:cNvSpPr txBox="1">
                <a:spLocks noChangeArrowheads="1"/>
              </p:cNvSpPr>
              <p:nvPr/>
            </p:nvSpPr>
            <p:spPr bwMode="auto">
              <a:xfrm>
                <a:off x="824" y="3055"/>
                <a:ext cx="336" cy="173"/>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1200" b="0"/>
                  <a:t>0</a:t>
                </a:r>
                <a:endParaRPr lang="en-US" sz="1000" b="0"/>
              </a:p>
            </p:txBody>
          </p:sp>
          <p:sp>
            <p:nvSpPr>
              <p:cNvPr id="855455" name="Text Box 415"/>
              <p:cNvSpPr txBox="1">
                <a:spLocks noChangeArrowheads="1"/>
              </p:cNvSpPr>
              <p:nvPr/>
            </p:nvSpPr>
            <p:spPr bwMode="auto">
              <a:xfrm>
                <a:off x="1256" y="3055"/>
                <a:ext cx="336" cy="173"/>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1200" b="0"/>
                  <a:t>1</a:t>
                </a:r>
                <a:endParaRPr lang="en-US" sz="1000" b="0"/>
              </a:p>
            </p:txBody>
          </p:sp>
          <p:sp>
            <p:nvSpPr>
              <p:cNvPr id="855456" name="Text Box 416"/>
              <p:cNvSpPr txBox="1">
                <a:spLocks noChangeArrowheads="1"/>
              </p:cNvSpPr>
              <p:nvPr/>
            </p:nvSpPr>
            <p:spPr bwMode="auto">
              <a:xfrm>
                <a:off x="1688" y="3055"/>
                <a:ext cx="336" cy="173"/>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1200" b="0"/>
                  <a:t>2</a:t>
                </a:r>
                <a:endParaRPr lang="en-US" sz="1000" b="0"/>
              </a:p>
            </p:txBody>
          </p:sp>
          <p:sp>
            <p:nvSpPr>
              <p:cNvPr id="855457" name="Text Box 417"/>
              <p:cNvSpPr txBox="1">
                <a:spLocks noChangeArrowheads="1"/>
              </p:cNvSpPr>
              <p:nvPr/>
            </p:nvSpPr>
            <p:spPr bwMode="auto">
              <a:xfrm>
                <a:off x="2120" y="3055"/>
                <a:ext cx="336" cy="173"/>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1200" b="0"/>
                  <a:t>3</a:t>
                </a:r>
                <a:endParaRPr lang="en-US" sz="1000" b="0"/>
              </a:p>
            </p:txBody>
          </p:sp>
          <p:sp>
            <p:nvSpPr>
              <p:cNvPr id="855458" name="Text Box 418"/>
              <p:cNvSpPr txBox="1">
                <a:spLocks noChangeArrowheads="1"/>
              </p:cNvSpPr>
              <p:nvPr/>
            </p:nvSpPr>
            <p:spPr bwMode="auto">
              <a:xfrm>
                <a:off x="2552" y="3055"/>
                <a:ext cx="336" cy="173"/>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1200" b="0"/>
                  <a:t>4</a:t>
                </a:r>
                <a:endParaRPr lang="en-US" sz="1000" b="0"/>
              </a:p>
            </p:txBody>
          </p:sp>
          <p:sp>
            <p:nvSpPr>
              <p:cNvPr id="855459" name="Text Box 419"/>
              <p:cNvSpPr txBox="1">
                <a:spLocks noChangeArrowheads="1"/>
              </p:cNvSpPr>
              <p:nvPr/>
            </p:nvSpPr>
            <p:spPr bwMode="auto">
              <a:xfrm>
                <a:off x="2984" y="3055"/>
                <a:ext cx="336" cy="173"/>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1200" b="0"/>
                  <a:t>5</a:t>
                </a:r>
                <a:endParaRPr lang="en-US" sz="1000" b="0"/>
              </a:p>
            </p:txBody>
          </p:sp>
          <p:sp>
            <p:nvSpPr>
              <p:cNvPr id="855460" name="Text Box 420"/>
              <p:cNvSpPr txBox="1">
                <a:spLocks noChangeArrowheads="1"/>
              </p:cNvSpPr>
              <p:nvPr/>
            </p:nvSpPr>
            <p:spPr bwMode="auto">
              <a:xfrm>
                <a:off x="3416" y="3055"/>
                <a:ext cx="336" cy="173"/>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1200" b="0"/>
                  <a:t>6</a:t>
                </a:r>
                <a:endParaRPr lang="en-US" sz="1000" b="0"/>
              </a:p>
            </p:txBody>
          </p:sp>
          <p:sp>
            <p:nvSpPr>
              <p:cNvPr id="855461" name="Text Box 421"/>
              <p:cNvSpPr txBox="1">
                <a:spLocks noChangeArrowheads="1"/>
              </p:cNvSpPr>
              <p:nvPr/>
            </p:nvSpPr>
            <p:spPr bwMode="auto">
              <a:xfrm>
                <a:off x="3848" y="3055"/>
                <a:ext cx="336" cy="173"/>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1200" b="0"/>
                  <a:t>7</a:t>
                </a:r>
                <a:endParaRPr lang="en-US" sz="1000" b="0"/>
              </a:p>
            </p:txBody>
          </p:sp>
          <p:sp>
            <p:nvSpPr>
              <p:cNvPr id="855462" name="Text Box 422"/>
              <p:cNvSpPr txBox="1">
                <a:spLocks noChangeArrowheads="1"/>
              </p:cNvSpPr>
              <p:nvPr/>
            </p:nvSpPr>
            <p:spPr bwMode="auto">
              <a:xfrm>
                <a:off x="4280" y="3055"/>
                <a:ext cx="336" cy="173"/>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1200" b="0"/>
                  <a:t>8</a:t>
                </a:r>
                <a:endParaRPr lang="en-US" sz="1000" b="0"/>
              </a:p>
            </p:txBody>
          </p:sp>
          <p:sp>
            <p:nvSpPr>
              <p:cNvPr id="855463" name="Text Box 423"/>
              <p:cNvSpPr txBox="1">
                <a:spLocks noChangeArrowheads="1"/>
              </p:cNvSpPr>
              <p:nvPr/>
            </p:nvSpPr>
            <p:spPr bwMode="auto">
              <a:xfrm>
                <a:off x="4712" y="3055"/>
                <a:ext cx="336" cy="173"/>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1200" b="0"/>
                  <a:t>9</a:t>
                </a:r>
                <a:endParaRPr lang="en-US" sz="1000" b="0"/>
              </a:p>
            </p:txBody>
          </p:sp>
        </p:grpSp>
        <p:grpSp>
          <p:nvGrpSpPr>
            <p:cNvPr id="855464" name="Group 424"/>
            <p:cNvGrpSpPr>
              <a:grpSpLocks/>
            </p:cNvGrpSpPr>
            <p:nvPr/>
          </p:nvGrpSpPr>
          <p:grpSpPr bwMode="auto">
            <a:xfrm>
              <a:off x="932" y="2720"/>
              <a:ext cx="4318" cy="294"/>
              <a:chOff x="777" y="2784"/>
              <a:chExt cx="4318" cy="294"/>
            </a:xfrm>
          </p:grpSpPr>
          <p:sp>
            <p:nvSpPr>
              <p:cNvPr id="855465" name="Rectangle 425"/>
              <p:cNvSpPr>
                <a:spLocks noChangeArrowheads="1"/>
              </p:cNvSpPr>
              <p:nvPr/>
            </p:nvSpPr>
            <p:spPr bwMode="auto">
              <a:xfrm>
                <a:off x="777" y="2784"/>
                <a:ext cx="437" cy="294"/>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55466" name="Rectangle 426"/>
              <p:cNvSpPr>
                <a:spLocks noChangeArrowheads="1"/>
              </p:cNvSpPr>
              <p:nvPr/>
            </p:nvSpPr>
            <p:spPr bwMode="auto">
              <a:xfrm>
                <a:off x="1209" y="2784"/>
                <a:ext cx="437" cy="294"/>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55467" name="Rectangle 427"/>
              <p:cNvSpPr>
                <a:spLocks noChangeArrowheads="1"/>
              </p:cNvSpPr>
              <p:nvPr/>
            </p:nvSpPr>
            <p:spPr bwMode="auto">
              <a:xfrm>
                <a:off x="1641" y="2784"/>
                <a:ext cx="437" cy="294"/>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55468" name="Rectangle 428"/>
              <p:cNvSpPr>
                <a:spLocks noChangeArrowheads="1"/>
              </p:cNvSpPr>
              <p:nvPr/>
            </p:nvSpPr>
            <p:spPr bwMode="auto">
              <a:xfrm>
                <a:off x="2073" y="2784"/>
                <a:ext cx="437" cy="294"/>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55469" name="Rectangle 429"/>
              <p:cNvSpPr>
                <a:spLocks noChangeArrowheads="1"/>
              </p:cNvSpPr>
              <p:nvPr/>
            </p:nvSpPr>
            <p:spPr bwMode="auto">
              <a:xfrm>
                <a:off x="2505" y="2784"/>
                <a:ext cx="437" cy="294"/>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55470" name="Rectangle 430"/>
              <p:cNvSpPr>
                <a:spLocks noChangeArrowheads="1"/>
              </p:cNvSpPr>
              <p:nvPr/>
            </p:nvSpPr>
            <p:spPr bwMode="auto">
              <a:xfrm>
                <a:off x="2937" y="2784"/>
                <a:ext cx="437" cy="294"/>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55471" name="Rectangle 431"/>
              <p:cNvSpPr>
                <a:spLocks noChangeArrowheads="1"/>
              </p:cNvSpPr>
              <p:nvPr/>
            </p:nvSpPr>
            <p:spPr bwMode="auto">
              <a:xfrm>
                <a:off x="3369" y="2784"/>
                <a:ext cx="437" cy="294"/>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55472" name="Rectangle 432"/>
              <p:cNvSpPr>
                <a:spLocks noChangeArrowheads="1"/>
              </p:cNvSpPr>
              <p:nvPr/>
            </p:nvSpPr>
            <p:spPr bwMode="auto">
              <a:xfrm>
                <a:off x="3801" y="2784"/>
                <a:ext cx="437" cy="294"/>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55473" name="Rectangle 433"/>
              <p:cNvSpPr>
                <a:spLocks noChangeArrowheads="1"/>
              </p:cNvSpPr>
              <p:nvPr/>
            </p:nvSpPr>
            <p:spPr bwMode="auto">
              <a:xfrm>
                <a:off x="4233" y="2784"/>
                <a:ext cx="437" cy="294"/>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55474" name="Rectangle 434"/>
              <p:cNvSpPr>
                <a:spLocks noChangeArrowheads="1"/>
              </p:cNvSpPr>
              <p:nvPr/>
            </p:nvSpPr>
            <p:spPr bwMode="auto">
              <a:xfrm>
                <a:off x="4665" y="2784"/>
                <a:ext cx="430" cy="294"/>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grpSp>
        <p:sp>
          <p:nvSpPr>
            <p:cNvPr id="855475" name="Text Box 435"/>
            <p:cNvSpPr txBox="1">
              <a:spLocks noChangeArrowheads="1"/>
            </p:cNvSpPr>
            <p:nvPr/>
          </p:nvSpPr>
          <p:spPr bwMode="auto">
            <a:xfrm>
              <a:off x="931" y="2724"/>
              <a:ext cx="429" cy="265"/>
            </a:xfrm>
            <a:prstGeom prst="rect">
              <a:avLst/>
            </a:prstGeom>
            <a:noFill/>
            <a:ln w="9525">
              <a:noFill/>
              <a:miter lim="800000"/>
              <a:headEnd/>
              <a:tailEnd/>
            </a:ln>
            <a:effectLst/>
          </p:spPr>
          <p:txBody>
            <a:bodyPr>
              <a:prstTxWarp prst="textNoShape">
                <a:avLst/>
              </a:prstTxWarp>
              <a:spAutoFit/>
            </a:bodyPr>
            <a:lstStyle/>
            <a:p>
              <a:pPr algn="ctr">
                <a:lnSpc>
                  <a:spcPct val="90000"/>
                </a:lnSpc>
              </a:pPr>
              <a:r>
                <a:rPr lang="en-US" sz="2400" b="0"/>
                <a:t>0</a:t>
              </a:r>
            </a:p>
          </p:txBody>
        </p:sp>
        <p:sp>
          <p:nvSpPr>
            <p:cNvPr id="855476" name="Text Box 436"/>
            <p:cNvSpPr txBox="1">
              <a:spLocks noChangeArrowheads="1"/>
            </p:cNvSpPr>
            <p:nvPr/>
          </p:nvSpPr>
          <p:spPr bwMode="auto">
            <a:xfrm>
              <a:off x="1366" y="2724"/>
              <a:ext cx="429" cy="265"/>
            </a:xfrm>
            <a:prstGeom prst="rect">
              <a:avLst/>
            </a:prstGeom>
            <a:noFill/>
            <a:ln w="9525">
              <a:noFill/>
              <a:miter lim="800000"/>
              <a:headEnd/>
              <a:tailEnd/>
            </a:ln>
            <a:effectLst/>
          </p:spPr>
          <p:txBody>
            <a:bodyPr>
              <a:prstTxWarp prst="textNoShape">
                <a:avLst/>
              </a:prstTxWarp>
              <a:spAutoFit/>
            </a:bodyPr>
            <a:lstStyle/>
            <a:p>
              <a:pPr algn="ctr">
                <a:lnSpc>
                  <a:spcPct val="90000"/>
                </a:lnSpc>
              </a:pPr>
              <a:r>
                <a:rPr lang="en-US" sz="2400" b="0"/>
                <a:t>1</a:t>
              </a:r>
            </a:p>
          </p:txBody>
        </p:sp>
        <p:sp>
          <p:nvSpPr>
            <p:cNvPr id="855477" name="Text Box 437"/>
            <p:cNvSpPr txBox="1">
              <a:spLocks noChangeArrowheads="1"/>
            </p:cNvSpPr>
            <p:nvPr/>
          </p:nvSpPr>
          <p:spPr bwMode="auto">
            <a:xfrm>
              <a:off x="1801" y="2724"/>
              <a:ext cx="429" cy="265"/>
            </a:xfrm>
            <a:prstGeom prst="rect">
              <a:avLst/>
            </a:prstGeom>
            <a:noFill/>
            <a:ln w="9525">
              <a:noFill/>
              <a:miter lim="800000"/>
              <a:headEnd/>
              <a:tailEnd/>
            </a:ln>
            <a:effectLst/>
          </p:spPr>
          <p:txBody>
            <a:bodyPr>
              <a:prstTxWarp prst="textNoShape">
                <a:avLst/>
              </a:prstTxWarp>
              <a:spAutoFit/>
            </a:bodyPr>
            <a:lstStyle/>
            <a:p>
              <a:pPr algn="ctr">
                <a:lnSpc>
                  <a:spcPct val="90000"/>
                </a:lnSpc>
              </a:pPr>
              <a:r>
                <a:rPr lang="en-US" sz="2400" b="0"/>
                <a:t>2</a:t>
              </a:r>
            </a:p>
          </p:txBody>
        </p:sp>
        <p:sp>
          <p:nvSpPr>
            <p:cNvPr id="855478" name="Text Box 438"/>
            <p:cNvSpPr txBox="1">
              <a:spLocks noChangeArrowheads="1"/>
            </p:cNvSpPr>
            <p:nvPr/>
          </p:nvSpPr>
          <p:spPr bwMode="auto">
            <a:xfrm>
              <a:off x="2228" y="2724"/>
              <a:ext cx="429" cy="265"/>
            </a:xfrm>
            <a:prstGeom prst="rect">
              <a:avLst/>
            </a:prstGeom>
            <a:noFill/>
            <a:ln w="9525">
              <a:noFill/>
              <a:miter lim="800000"/>
              <a:headEnd/>
              <a:tailEnd/>
            </a:ln>
            <a:effectLst/>
          </p:spPr>
          <p:txBody>
            <a:bodyPr>
              <a:prstTxWarp prst="textNoShape">
                <a:avLst/>
              </a:prstTxWarp>
              <a:spAutoFit/>
            </a:bodyPr>
            <a:lstStyle/>
            <a:p>
              <a:pPr algn="ctr">
                <a:lnSpc>
                  <a:spcPct val="90000"/>
                </a:lnSpc>
              </a:pPr>
              <a:r>
                <a:rPr lang="en-US" sz="2400" b="0"/>
                <a:t>3</a:t>
              </a:r>
            </a:p>
          </p:txBody>
        </p:sp>
        <p:sp>
          <p:nvSpPr>
            <p:cNvPr id="855479" name="Text Box 439"/>
            <p:cNvSpPr txBox="1">
              <a:spLocks noChangeArrowheads="1"/>
            </p:cNvSpPr>
            <p:nvPr/>
          </p:nvSpPr>
          <p:spPr bwMode="auto">
            <a:xfrm>
              <a:off x="2663" y="2724"/>
              <a:ext cx="429" cy="265"/>
            </a:xfrm>
            <a:prstGeom prst="rect">
              <a:avLst/>
            </a:prstGeom>
            <a:noFill/>
            <a:ln w="9525">
              <a:noFill/>
              <a:miter lim="800000"/>
              <a:headEnd/>
              <a:tailEnd/>
            </a:ln>
            <a:effectLst/>
          </p:spPr>
          <p:txBody>
            <a:bodyPr>
              <a:prstTxWarp prst="textNoShape">
                <a:avLst/>
              </a:prstTxWarp>
              <a:spAutoFit/>
            </a:bodyPr>
            <a:lstStyle/>
            <a:p>
              <a:pPr algn="ctr">
                <a:lnSpc>
                  <a:spcPct val="90000"/>
                </a:lnSpc>
              </a:pPr>
              <a:r>
                <a:rPr lang="en-US" sz="2400" b="0"/>
                <a:t>4</a:t>
              </a:r>
            </a:p>
          </p:txBody>
        </p:sp>
        <p:sp>
          <p:nvSpPr>
            <p:cNvPr id="855480" name="Text Box 440"/>
            <p:cNvSpPr txBox="1">
              <a:spLocks noChangeArrowheads="1"/>
            </p:cNvSpPr>
            <p:nvPr/>
          </p:nvSpPr>
          <p:spPr bwMode="auto">
            <a:xfrm>
              <a:off x="3090" y="2724"/>
              <a:ext cx="429" cy="265"/>
            </a:xfrm>
            <a:prstGeom prst="rect">
              <a:avLst/>
            </a:prstGeom>
            <a:noFill/>
            <a:ln w="9525">
              <a:noFill/>
              <a:miter lim="800000"/>
              <a:headEnd/>
              <a:tailEnd/>
            </a:ln>
            <a:effectLst/>
          </p:spPr>
          <p:txBody>
            <a:bodyPr>
              <a:prstTxWarp prst="textNoShape">
                <a:avLst/>
              </a:prstTxWarp>
              <a:spAutoFit/>
            </a:bodyPr>
            <a:lstStyle/>
            <a:p>
              <a:pPr algn="ctr">
                <a:lnSpc>
                  <a:spcPct val="90000"/>
                </a:lnSpc>
              </a:pPr>
              <a:r>
                <a:rPr lang="en-US" sz="2400" b="0"/>
                <a:t>5</a:t>
              </a:r>
            </a:p>
          </p:txBody>
        </p:sp>
        <p:sp>
          <p:nvSpPr>
            <p:cNvPr id="855481" name="Text Box 441"/>
            <p:cNvSpPr txBox="1">
              <a:spLocks noChangeArrowheads="1"/>
            </p:cNvSpPr>
            <p:nvPr/>
          </p:nvSpPr>
          <p:spPr bwMode="auto">
            <a:xfrm>
              <a:off x="3525" y="2724"/>
              <a:ext cx="429" cy="265"/>
            </a:xfrm>
            <a:prstGeom prst="rect">
              <a:avLst/>
            </a:prstGeom>
            <a:noFill/>
            <a:ln w="9525">
              <a:noFill/>
              <a:miter lim="800000"/>
              <a:headEnd/>
              <a:tailEnd/>
            </a:ln>
            <a:effectLst/>
          </p:spPr>
          <p:txBody>
            <a:bodyPr>
              <a:prstTxWarp prst="textNoShape">
                <a:avLst/>
              </a:prstTxWarp>
              <a:spAutoFit/>
            </a:bodyPr>
            <a:lstStyle/>
            <a:p>
              <a:pPr algn="ctr">
                <a:lnSpc>
                  <a:spcPct val="90000"/>
                </a:lnSpc>
              </a:pPr>
              <a:r>
                <a:rPr lang="en-US" sz="2400" b="0"/>
                <a:t>6</a:t>
              </a:r>
            </a:p>
          </p:txBody>
        </p:sp>
        <p:sp>
          <p:nvSpPr>
            <p:cNvPr id="855482" name="Text Box 442"/>
            <p:cNvSpPr txBox="1">
              <a:spLocks noChangeArrowheads="1"/>
            </p:cNvSpPr>
            <p:nvPr/>
          </p:nvSpPr>
          <p:spPr bwMode="auto">
            <a:xfrm>
              <a:off x="3960" y="2724"/>
              <a:ext cx="429" cy="265"/>
            </a:xfrm>
            <a:prstGeom prst="rect">
              <a:avLst/>
            </a:prstGeom>
            <a:noFill/>
            <a:ln w="9525">
              <a:noFill/>
              <a:miter lim="800000"/>
              <a:headEnd/>
              <a:tailEnd/>
            </a:ln>
            <a:effectLst/>
          </p:spPr>
          <p:txBody>
            <a:bodyPr>
              <a:prstTxWarp prst="textNoShape">
                <a:avLst/>
              </a:prstTxWarp>
              <a:spAutoFit/>
            </a:bodyPr>
            <a:lstStyle/>
            <a:p>
              <a:pPr algn="ctr">
                <a:lnSpc>
                  <a:spcPct val="90000"/>
                </a:lnSpc>
              </a:pPr>
              <a:r>
                <a:rPr lang="en-US" sz="2400" b="0"/>
                <a:t>7</a:t>
              </a:r>
            </a:p>
          </p:txBody>
        </p:sp>
        <p:sp>
          <p:nvSpPr>
            <p:cNvPr id="855483" name="Text Box 443"/>
            <p:cNvSpPr txBox="1">
              <a:spLocks noChangeArrowheads="1"/>
            </p:cNvSpPr>
            <p:nvPr/>
          </p:nvSpPr>
          <p:spPr bwMode="auto">
            <a:xfrm>
              <a:off x="4387" y="2724"/>
              <a:ext cx="429" cy="265"/>
            </a:xfrm>
            <a:prstGeom prst="rect">
              <a:avLst/>
            </a:prstGeom>
            <a:noFill/>
            <a:ln w="9525">
              <a:noFill/>
              <a:miter lim="800000"/>
              <a:headEnd/>
              <a:tailEnd/>
            </a:ln>
            <a:effectLst/>
          </p:spPr>
          <p:txBody>
            <a:bodyPr>
              <a:prstTxWarp prst="textNoShape">
                <a:avLst/>
              </a:prstTxWarp>
              <a:spAutoFit/>
            </a:bodyPr>
            <a:lstStyle/>
            <a:p>
              <a:pPr algn="ctr">
                <a:lnSpc>
                  <a:spcPct val="90000"/>
                </a:lnSpc>
              </a:pPr>
              <a:r>
                <a:rPr lang="en-US" sz="2400" b="0"/>
                <a:t>8</a:t>
              </a:r>
            </a:p>
          </p:txBody>
        </p:sp>
        <p:sp>
          <p:nvSpPr>
            <p:cNvPr id="855484" name="Text Box 444"/>
            <p:cNvSpPr txBox="1">
              <a:spLocks noChangeArrowheads="1"/>
            </p:cNvSpPr>
            <p:nvPr/>
          </p:nvSpPr>
          <p:spPr bwMode="auto">
            <a:xfrm>
              <a:off x="4822" y="2724"/>
              <a:ext cx="429" cy="265"/>
            </a:xfrm>
            <a:prstGeom prst="rect">
              <a:avLst/>
            </a:prstGeom>
            <a:noFill/>
            <a:ln w="9525">
              <a:noFill/>
              <a:miter lim="800000"/>
              <a:headEnd/>
              <a:tailEnd/>
            </a:ln>
            <a:effectLst/>
          </p:spPr>
          <p:txBody>
            <a:bodyPr>
              <a:prstTxWarp prst="textNoShape">
                <a:avLst/>
              </a:prstTxWarp>
              <a:spAutoFit/>
            </a:bodyPr>
            <a:lstStyle/>
            <a:p>
              <a:pPr algn="ctr">
                <a:lnSpc>
                  <a:spcPct val="90000"/>
                </a:lnSpc>
              </a:pPr>
              <a:r>
                <a:rPr lang="en-US" sz="2400" b="0"/>
                <a:t>9</a:t>
              </a:r>
            </a:p>
          </p:txBody>
        </p:sp>
        <p:sp>
          <p:nvSpPr>
            <p:cNvPr id="855485" name="Rectangle 445"/>
            <p:cNvSpPr>
              <a:spLocks noChangeArrowheads="1"/>
            </p:cNvSpPr>
            <p:nvPr/>
          </p:nvSpPr>
          <p:spPr bwMode="auto">
            <a:xfrm>
              <a:off x="744" y="2164"/>
              <a:ext cx="624" cy="240"/>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855486" name="Text Box 446"/>
            <p:cNvSpPr txBox="1">
              <a:spLocks noChangeArrowheads="1"/>
            </p:cNvSpPr>
            <p:nvPr/>
          </p:nvSpPr>
          <p:spPr bwMode="auto">
            <a:xfrm>
              <a:off x="720" y="1980"/>
              <a:ext cx="752" cy="212"/>
            </a:xfrm>
            <a:prstGeom prst="rect">
              <a:avLst/>
            </a:prstGeom>
            <a:noFill/>
            <a:ln w="9525">
              <a:noFill/>
              <a:miter lim="800000"/>
              <a:headEnd/>
              <a:tailEnd/>
            </a:ln>
            <a:effectLst/>
          </p:spPr>
          <p:txBody>
            <a:bodyPr>
              <a:prstTxWarp prst="textNoShape">
                <a:avLst/>
              </a:prstTxWarp>
              <a:spAutoFit/>
            </a:bodyPr>
            <a:lstStyle/>
            <a:p>
              <a:r>
                <a:rPr lang="en-US" sz="1600">
                  <a:latin typeface="Courier New" charset="0"/>
                </a:rPr>
                <a:t>digits</a:t>
              </a:r>
            </a:p>
          </p:txBody>
        </p:sp>
        <p:sp>
          <p:nvSpPr>
            <p:cNvPr id="855487" name="Oval 447"/>
            <p:cNvSpPr>
              <a:spLocks noChangeArrowheads="1"/>
            </p:cNvSpPr>
            <p:nvPr/>
          </p:nvSpPr>
          <p:spPr bwMode="auto">
            <a:xfrm>
              <a:off x="1036" y="2276"/>
              <a:ext cx="47" cy="47"/>
            </a:xfrm>
            <a:prstGeom prst="ellipse">
              <a:avLst/>
            </a:prstGeom>
            <a:solidFill>
              <a:srgbClr val="000000"/>
            </a:solidFill>
            <a:ln w="9525">
              <a:solidFill>
                <a:schemeClr val="tx1"/>
              </a:solidFill>
              <a:round/>
              <a:headEnd/>
              <a:tailEnd/>
            </a:ln>
            <a:effectLst/>
          </p:spPr>
          <p:txBody>
            <a:bodyPr wrap="none" anchor="ctr">
              <a:prstTxWarp prst="textNoShape">
                <a:avLst/>
              </a:prstTxWarp>
            </a:bodyPr>
            <a:lstStyle/>
            <a:p>
              <a:endParaRPr lang="en-US"/>
            </a:p>
          </p:txBody>
        </p:sp>
        <p:cxnSp>
          <p:nvCxnSpPr>
            <p:cNvPr id="855488" name="AutoShape 448"/>
            <p:cNvCxnSpPr>
              <a:cxnSpLocks noChangeShapeType="1"/>
              <a:stCxn id="855487" idx="4"/>
              <a:endCxn id="855465" idx="1"/>
            </p:cNvCxnSpPr>
            <p:nvPr/>
          </p:nvCxnSpPr>
          <p:spPr bwMode="auto">
            <a:xfrm rot="5400000">
              <a:off x="724" y="2531"/>
              <a:ext cx="544" cy="128"/>
            </a:xfrm>
            <a:prstGeom prst="bentConnector4">
              <a:avLst>
                <a:gd name="adj1" fmla="val 46202"/>
                <a:gd name="adj2" fmla="val 212500"/>
              </a:avLst>
            </a:prstGeom>
            <a:noFill/>
            <a:ln w="9525">
              <a:solidFill>
                <a:schemeClr val="tx1"/>
              </a:solidFill>
              <a:miter lim="800000"/>
              <a:headEnd/>
              <a:tailEnd type="triangle" w="med" len="med"/>
            </a:ln>
            <a:effectLst/>
          </p:spPr>
        </p:cxnSp>
      </p:grpSp>
      <p:sp>
        <p:nvSpPr>
          <p:cNvPr id="855491" name="Rectangle 451"/>
          <p:cNvSpPr>
            <a:spLocks noChangeArrowheads="1"/>
          </p:cNvSpPr>
          <p:nvPr/>
        </p:nvSpPr>
        <p:spPr bwMode="auto">
          <a:xfrm>
            <a:off x="482600" y="5257800"/>
            <a:ext cx="8178800" cy="444500"/>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50000"/>
              </a:spcAft>
              <a:buFontTx/>
              <a:buChar char="•"/>
            </a:pPr>
            <a:r>
              <a:rPr lang="en-US" sz="2400" b="0"/>
              <a:t>How would you free the memory allocated by this call?</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855491">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55491" grpId="0" build="p" autoUpdateAnimBg="0"/>
    </p:bld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grpSp>
        <p:nvGrpSpPr>
          <p:cNvPr id="58" name="Group 57"/>
          <p:cNvGrpSpPr/>
          <p:nvPr/>
        </p:nvGrpSpPr>
        <p:grpSpPr>
          <a:xfrm>
            <a:off x="5668962" y="2261423"/>
            <a:ext cx="2127628" cy="675602"/>
            <a:chOff x="5668962" y="2261423"/>
            <a:chExt cx="2127628" cy="675602"/>
          </a:xfrm>
        </p:grpSpPr>
        <p:sp>
          <p:nvSpPr>
            <p:cNvPr id="7" name="Rectangle 18" descr="Small checker board"/>
            <p:cNvSpPr>
              <a:spLocks noChangeArrowheads="1"/>
            </p:cNvSpPr>
            <p:nvPr/>
          </p:nvSpPr>
          <p:spPr bwMode="auto">
            <a:xfrm>
              <a:off x="6477000" y="2727475"/>
              <a:ext cx="990600" cy="204788"/>
            </a:xfrm>
            <a:prstGeom prst="rect">
              <a:avLst/>
            </a:prstGeom>
            <a:pattFill prst="smCheck">
              <a:fgClr>
                <a:srgbClr val="999999"/>
              </a:fgClr>
              <a:bgClr>
                <a:srgbClr val="FFFFFF"/>
              </a:bgClr>
            </a:pattFill>
            <a:ln w="9525">
              <a:solidFill>
                <a:schemeClr val="tx1"/>
              </a:solidFill>
              <a:miter lim="800000"/>
              <a:headEnd/>
              <a:tailEnd/>
            </a:ln>
            <a:effectLst/>
          </p:spPr>
          <p:txBody>
            <a:bodyPr wrap="none" anchor="ctr">
              <a:prstTxWarp prst="textNoShape">
                <a:avLst/>
              </a:prstTxWarp>
            </a:bodyPr>
            <a:lstStyle/>
            <a:p>
              <a:pPr algn="ctr"/>
              <a:endParaRPr lang="en-US" sz="1000">
                <a:latin typeface="Helvetica" charset="0"/>
              </a:endParaRPr>
            </a:p>
          </p:txBody>
        </p:sp>
        <p:sp>
          <p:nvSpPr>
            <p:cNvPr id="9" name="Rectangle 20"/>
            <p:cNvSpPr>
              <a:spLocks noChangeArrowheads="1"/>
            </p:cNvSpPr>
            <p:nvPr/>
          </p:nvSpPr>
          <p:spPr bwMode="auto">
            <a:xfrm>
              <a:off x="5668962" y="2511575"/>
              <a:ext cx="839787" cy="274638"/>
            </a:xfrm>
            <a:prstGeom prst="rect">
              <a:avLst/>
            </a:prstGeom>
            <a:noFill/>
            <a:ln w="9525">
              <a:noFill/>
              <a:miter lim="800000"/>
              <a:headEnd/>
              <a:tailEnd/>
            </a:ln>
            <a:effectLst/>
          </p:spPr>
          <p:txBody>
            <a:bodyPr>
              <a:prstTxWarp prst="textNoShape">
                <a:avLst/>
              </a:prstTxWarp>
              <a:spAutoFit/>
            </a:bodyPr>
            <a:lstStyle/>
            <a:p>
              <a:pPr algn="r"/>
              <a:endParaRPr lang="en-US" sz="1200">
                <a:latin typeface="Courier New" charset="0"/>
              </a:endParaRPr>
            </a:p>
          </p:txBody>
        </p:sp>
        <p:sp>
          <p:nvSpPr>
            <p:cNvPr id="11" name="Rectangle 22"/>
            <p:cNvSpPr>
              <a:spLocks noChangeArrowheads="1"/>
            </p:cNvSpPr>
            <p:nvPr/>
          </p:nvSpPr>
          <p:spPr bwMode="auto">
            <a:xfrm>
              <a:off x="6956803" y="2261423"/>
              <a:ext cx="839787" cy="274638"/>
            </a:xfrm>
            <a:prstGeom prst="rect">
              <a:avLst/>
            </a:prstGeom>
            <a:noFill/>
            <a:ln w="9525">
              <a:noFill/>
              <a:miter lim="800000"/>
              <a:headEnd/>
              <a:tailEnd/>
            </a:ln>
            <a:effectLst/>
          </p:spPr>
          <p:txBody>
            <a:bodyPr>
              <a:prstTxWarp prst="textNoShape">
                <a:avLst/>
              </a:prstTxWarp>
              <a:spAutoFit/>
            </a:bodyPr>
            <a:lstStyle/>
            <a:p>
              <a:pPr algn="r"/>
              <a:r>
                <a:rPr lang="en-US" sz="1200" dirty="0">
                  <a:latin typeface="Courier New" charset="0"/>
                </a:rPr>
                <a:t>pt</a:t>
              </a:r>
            </a:p>
          </p:txBody>
        </p:sp>
        <p:sp>
          <p:nvSpPr>
            <p:cNvPr id="12" name="Rectangle 23"/>
            <p:cNvSpPr>
              <a:spLocks noChangeArrowheads="1"/>
            </p:cNvSpPr>
            <p:nvPr/>
          </p:nvSpPr>
          <p:spPr bwMode="auto">
            <a:xfrm>
              <a:off x="6006118" y="2692550"/>
              <a:ext cx="839787" cy="244475"/>
            </a:xfrm>
            <a:prstGeom prst="rect">
              <a:avLst/>
            </a:prstGeom>
            <a:noFill/>
            <a:ln w="9525">
              <a:noFill/>
              <a:miter lim="800000"/>
              <a:headEnd/>
              <a:tailEnd/>
            </a:ln>
            <a:effectLst/>
          </p:spPr>
          <p:txBody>
            <a:bodyPr>
              <a:prstTxWarp prst="textNoShape">
                <a:avLst/>
              </a:prstTxWarp>
              <a:spAutoFit/>
            </a:bodyPr>
            <a:lstStyle/>
            <a:p>
              <a:r>
                <a:rPr lang="en-US" sz="1000" dirty="0">
                  <a:latin typeface="Helvetica" charset="0"/>
                </a:rPr>
                <a:t>FFFC</a:t>
              </a:r>
            </a:p>
          </p:txBody>
        </p:sp>
        <p:sp>
          <p:nvSpPr>
            <p:cNvPr id="13" name="Rectangle 24"/>
            <p:cNvSpPr>
              <a:spLocks noChangeArrowheads="1"/>
            </p:cNvSpPr>
            <p:nvPr/>
          </p:nvSpPr>
          <p:spPr bwMode="auto">
            <a:xfrm>
              <a:off x="6006118" y="2489350"/>
              <a:ext cx="839787" cy="244475"/>
            </a:xfrm>
            <a:prstGeom prst="rect">
              <a:avLst/>
            </a:prstGeom>
            <a:noFill/>
            <a:ln w="9525">
              <a:noFill/>
              <a:miter lim="800000"/>
              <a:headEnd/>
              <a:tailEnd/>
            </a:ln>
            <a:effectLst/>
          </p:spPr>
          <p:txBody>
            <a:bodyPr>
              <a:prstTxWarp prst="textNoShape">
                <a:avLst/>
              </a:prstTxWarp>
              <a:spAutoFit/>
            </a:bodyPr>
            <a:lstStyle/>
            <a:p>
              <a:r>
                <a:rPr lang="en-US" sz="1000" dirty="0">
                  <a:latin typeface="Helvetica" charset="0"/>
                </a:rPr>
                <a:t>FFF8</a:t>
              </a:r>
            </a:p>
          </p:txBody>
        </p:sp>
        <p:sp>
          <p:nvSpPr>
            <p:cNvPr id="14" name="Rectangle 25"/>
            <p:cNvSpPr>
              <a:spLocks noChangeArrowheads="1"/>
            </p:cNvSpPr>
            <p:nvPr/>
          </p:nvSpPr>
          <p:spPr bwMode="auto">
            <a:xfrm>
              <a:off x="6006118" y="2286150"/>
              <a:ext cx="839787" cy="244475"/>
            </a:xfrm>
            <a:prstGeom prst="rect">
              <a:avLst/>
            </a:prstGeom>
            <a:noFill/>
            <a:ln w="9525">
              <a:noFill/>
              <a:miter lim="800000"/>
              <a:headEnd/>
              <a:tailEnd/>
            </a:ln>
            <a:effectLst/>
          </p:spPr>
          <p:txBody>
            <a:bodyPr>
              <a:prstTxWarp prst="textNoShape">
                <a:avLst/>
              </a:prstTxWarp>
              <a:spAutoFit/>
            </a:bodyPr>
            <a:lstStyle/>
            <a:p>
              <a:r>
                <a:rPr lang="en-US" sz="1000" dirty="0">
                  <a:latin typeface="Helvetica" charset="0"/>
                </a:rPr>
                <a:t>FFF4</a:t>
              </a:r>
            </a:p>
          </p:txBody>
        </p:sp>
        <p:sp>
          <p:nvSpPr>
            <p:cNvPr id="17" name="Rectangle 28"/>
            <p:cNvSpPr>
              <a:spLocks noChangeArrowheads="1"/>
            </p:cNvSpPr>
            <p:nvPr/>
          </p:nvSpPr>
          <p:spPr bwMode="auto">
            <a:xfrm>
              <a:off x="6477000" y="2318573"/>
              <a:ext cx="990600" cy="414338"/>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endParaRPr lang="en-US" sz="1000">
                <a:latin typeface="Helvetica" charset="0"/>
              </a:endParaRPr>
            </a:p>
          </p:txBody>
        </p:sp>
        <p:sp>
          <p:nvSpPr>
            <p:cNvPr id="20" name="Line 31"/>
            <p:cNvSpPr>
              <a:spLocks noChangeShapeType="1"/>
            </p:cNvSpPr>
            <p:nvPr/>
          </p:nvSpPr>
          <p:spPr bwMode="auto">
            <a:xfrm>
              <a:off x="6480175" y="2528123"/>
              <a:ext cx="982662" cy="0"/>
            </a:xfrm>
            <a:prstGeom prst="line">
              <a:avLst/>
            </a:prstGeom>
            <a:noFill/>
            <a:ln w="9525" cap="rnd">
              <a:solidFill>
                <a:schemeClr val="tx1"/>
              </a:solidFill>
              <a:prstDash val="sysDot"/>
              <a:round/>
              <a:headEnd/>
              <a:tailEnd/>
            </a:ln>
            <a:effectLst/>
          </p:spPr>
          <p:txBody>
            <a:bodyPr wrap="none" anchor="ctr">
              <a:prstTxWarp prst="textNoShape">
                <a:avLst/>
              </a:prstTxWarp>
            </a:bodyPr>
            <a:lstStyle/>
            <a:p>
              <a:endParaRPr lang="en-US"/>
            </a:p>
          </p:txBody>
        </p:sp>
        <p:sp>
          <p:nvSpPr>
            <p:cNvPr id="26" name="Rectangle 37"/>
            <p:cNvSpPr>
              <a:spLocks noChangeArrowheads="1"/>
            </p:cNvSpPr>
            <p:nvPr/>
          </p:nvSpPr>
          <p:spPr bwMode="auto">
            <a:xfrm>
              <a:off x="6502400" y="2337622"/>
              <a:ext cx="938212" cy="185738"/>
            </a:xfrm>
            <a:prstGeom prst="rect">
              <a:avLst/>
            </a:prstGeom>
            <a:solidFill>
              <a:srgbClr val="FFFFFF"/>
            </a:solidFill>
            <a:ln w="9525">
              <a:noFill/>
              <a:miter lim="800000"/>
              <a:headEnd/>
              <a:tailEnd/>
            </a:ln>
            <a:effectLst/>
          </p:spPr>
          <p:txBody>
            <a:bodyPr wrap="none" anchor="ctr">
              <a:prstTxWarp prst="textNoShape">
                <a:avLst/>
              </a:prstTxWarp>
            </a:bodyPr>
            <a:lstStyle/>
            <a:p>
              <a:endParaRPr lang="en-US"/>
            </a:p>
          </p:txBody>
        </p:sp>
        <p:sp>
          <p:nvSpPr>
            <p:cNvPr id="27" name="Rectangle 38"/>
            <p:cNvSpPr>
              <a:spLocks noChangeArrowheads="1"/>
            </p:cNvSpPr>
            <p:nvPr/>
          </p:nvSpPr>
          <p:spPr bwMode="auto">
            <a:xfrm>
              <a:off x="6546850" y="2278884"/>
              <a:ext cx="839787" cy="274638"/>
            </a:xfrm>
            <a:prstGeom prst="rect">
              <a:avLst/>
            </a:prstGeom>
            <a:noFill/>
            <a:ln w="9525">
              <a:noFill/>
              <a:miter lim="800000"/>
              <a:headEnd/>
              <a:tailEnd/>
            </a:ln>
            <a:effectLst/>
          </p:spPr>
          <p:txBody>
            <a:bodyPr>
              <a:prstTxWarp prst="textNoShape">
                <a:avLst/>
              </a:prstTxWarp>
              <a:spAutoFit/>
            </a:bodyPr>
            <a:lstStyle/>
            <a:p>
              <a:pPr algn="ctr"/>
              <a:r>
                <a:rPr lang="en-US" sz="1200" b="0" dirty="0" smtClean="0"/>
                <a:t>3</a:t>
              </a:r>
              <a:endParaRPr lang="en-US" sz="1000" dirty="0">
                <a:latin typeface="Helvetica" charset="0"/>
              </a:endParaRPr>
            </a:p>
          </p:txBody>
        </p:sp>
        <p:sp>
          <p:nvSpPr>
            <p:cNvPr id="35" name="Rectangle 46"/>
            <p:cNvSpPr>
              <a:spLocks noChangeArrowheads="1"/>
            </p:cNvSpPr>
            <p:nvPr/>
          </p:nvSpPr>
          <p:spPr bwMode="auto">
            <a:xfrm>
              <a:off x="6502400" y="2540822"/>
              <a:ext cx="938212" cy="185738"/>
            </a:xfrm>
            <a:prstGeom prst="rect">
              <a:avLst/>
            </a:prstGeom>
            <a:solidFill>
              <a:srgbClr val="FFFFFF"/>
            </a:solidFill>
            <a:ln w="9525">
              <a:noFill/>
              <a:miter lim="800000"/>
              <a:headEnd/>
              <a:tailEnd/>
            </a:ln>
            <a:effectLst/>
          </p:spPr>
          <p:txBody>
            <a:bodyPr wrap="none" anchor="ctr">
              <a:prstTxWarp prst="textNoShape">
                <a:avLst/>
              </a:prstTxWarp>
            </a:bodyPr>
            <a:lstStyle/>
            <a:p>
              <a:endParaRPr lang="en-US"/>
            </a:p>
          </p:txBody>
        </p:sp>
        <p:sp>
          <p:nvSpPr>
            <p:cNvPr id="36" name="Rectangle 47"/>
            <p:cNvSpPr>
              <a:spLocks noChangeArrowheads="1"/>
            </p:cNvSpPr>
            <p:nvPr/>
          </p:nvSpPr>
          <p:spPr bwMode="auto">
            <a:xfrm>
              <a:off x="6546850" y="2482084"/>
              <a:ext cx="839787" cy="274638"/>
            </a:xfrm>
            <a:prstGeom prst="rect">
              <a:avLst/>
            </a:prstGeom>
            <a:noFill/>
            <a:ln w="9525">
              <a:noFill/>
              <a:miter lim="800000"/>
              <a:headEnd/>
              <a:tailEnd/>
            </a:ln>
            <a:effectLst/>
          </p:spPr>
          <p:txBody>
            <a:bodyPr>
              <a:prstTxWarp prst="textNoShape">
                <a:avLst/>
              </a:prstTxWarp>
              <a:spAutoFit/>
            </a:bodyPr>
            <a:lstStyle/>
            <a:p>
              <a:pPr algn="ctr"/>
              <a:r>
                <a:rPr lang="en-US" sz="1200" b="0" dirty="0" smtClean="0"/>
                <a:t>4</a:t>
              </a:r>
              <a:endParaRPr lang="en-US" sz="1000" dirty="0">
                <a:latin typeface="Helvetica" charset="0"/>
              </a:endParaRPr>
            </a:p>
          </p:txBody>
        </p:sp>
      </p:grpSp>
      <p:sp>
        <p:nvSpPr>
          <p:cNvPr id="916482" name="Rectangle 2"/>
          <p:cNvSpPr>
            <a:spLocks noGrp="1" noChangeArrowheads="1"/>
          </p:cNvSpPr>
          <p:nvPr>
            <p:ph type="title"/>
          </p:nvPr>
        </p:nvSpPr>
        <p:spPr>
          <a:xfrm>
            <a:off x="0" y="76200"/>
            <a:ext cx="9144000" cy="1143000"/>
          </a:xfrm>
          <a:noFill/>
          <a:ln/>
        </p:spPr>
        <p:txBody>
          <a:bodyPr/>
          <a:lstStyle/>
          <a:p>
            <a:r>
              <a:rPr lang="en-US" sz="4000" dirty="0" smtClean="0">
                <a:solidFill>
                  <a:srgbClr val="FF0000"/>
                </a:solidFill>
              </a:rPr>
              <a:t>Allocating a </a:t>
            </a:r>
            <a:r>
              <a:rPr lang="en-US" sz="3600" b="1" dirty="0" smtClean="0">
                <a:solidFill>
                  <a:srgbClr val="FF0000"/>
                </a:solidFill>
                <a:latin typeface="Courier New"/>
                <a:cs typeface="Courier New"/>
              </a:rPr>
              <a:t>Point</a:t>
            </a:r>
            <a:r>
              <a:rPr lang="en-US" sz="4000" dirty="0" smtClean="0">
                <a:solidFill>
                  <a:srgbClr val="FF0000"/>
                </a:solidFill>
              </a:rPr>
              <a:t> Object</a:t>
            </a:r>
            <a:endParaRPr lang="en-US" dirty="0">
              <a:solidFill>
                <a:schemeClr val="tx1"/>
              </a:solidFill>
            </a:endParaRPr>
          </a:p>
        </p:txBody>
      </p:sp>
      <p:sp>
        <p:nvSpPr>
          <p:cNvPr id="916483" name="Rectangle 3"/>
          <p:cNvSpPr>
            <a:spLocks noGrp="1" noChangeAspect="1" noChangeArrowheads="1"/>
          </p:cNvSpPr>
          <p:nvPr>
            <p:ph type="body" idx="1"/>
          </p:nvPr>
        </p:nvSpPr>
        <p:spPr>
          <a:xfrm>
            <a:off x="450850" y="1219200"/>
            <a:ext cx="8235950" cy="914400"/>
          </a:xfrm>
          <a:noFill/>
          <a:ln/>
        </p:spPr>
        <p:txBody>
          <a:bodyPr/>
          <a:lstStyle/>
          <a:p>
            <a:pPr algn="just">
              <a:lnSpc>
                <a:spcPct val="85000"/>
              </a:lnSpc>
              <a:spcBef>
                <a:spcPct val="0"/>
              </a:spcBef>
              <a:spcAft>
                <a:spcPct val="50000"/>
              </a:spcAft>
            </a:pPr>
            <a:r>
              <a:rPr lang="en-US" sz="2400" dirty="0" smtClean="0"/>
              <a:t>The usual way to allocate a </a:t>
            </a:r>
            <a:r>
              <a:rPr lang="en-US" sz="2000" b="1" dirty="0" smtClean="0">
                <a:latin typeface="Courier New"/>
                <a:cs typeface="Courier New"/>
              </a:rPr>
              <a:t>Point</a:t>
            </a:r>
            <a:r>
              <a:rPr lang="en-US" sz="2400" dirty="0" smtClean="0"/>
              <a:t> object is to declare it as a local variable on the stack, as follows:</a:t>
            </a:r>
          </a:p>
        </p:txBody>
      </p:sp>
      <p:sp>
        <p:nvSpPr>
          <p:cNvPr id="4" name="TextBox 3"/>
          <p:cNvSpPr txBox="1"/>
          <p:nvPr/>
        </p:nvSpPr>
        <p:spPr>
          <a:xfrm>
            <a:off x="1219200" y="1953380"/>
            <a:ext cx="2438400" cy="369332"/>
          </a:xfrm>
          <a:prstGeom prst="rect">
            <a:avLst/>
          </a:prstGeom>
          <a:noFill/>
        </p:spPr>
        <p:txBody>
          <a:bodyPr wrap="square" rtlCol="0">
            <a:spAutoFit/>
          </a:bodyPr>
          <a:lstStyle/>
          <a:p>
            <a:r>
              <a:rPr lang="en-US" sz="1800" dirty="0" smtClean="0">
                <a:latin typeface="Courier New"/>
                <a:cs typeface="Courier New"/>
              </a:rPr>
              <a:t>Point pt(3, 4);</a:t>
            </a:r>
            <a:endParaRPr lang="en-US" sz="1800" dirty="0">
              <a:latin typeface="Courier New"/>
              <a:cs typeface="Courier New"/>
            </a:endParaRPr>
          </a:p>
        </p:txBody>
      </p:sp>
      <p:sp>
        <p:nvSpPr>
          <p:cNvPr id="41" name="Rectangle 3"/>
          <p:cNvSpPr txBox="1">
            <a:spLocks noChangeAspect="1" noChangeArrowheads="1"/>
          </p:cNvSpPr>
          <p:nvPr/>
        </p:nvSpPr>
        <p:spPr bwMode="auto">
          <a:xfrm>
            <a:off x="457200" y="3184675"/>
            <a:ext cx="8235950" cy="9144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marL="342900" lvl="0" indent="-342900" algn="just">
              <a:lnSpc>
                <a:spcPct val="85000"/>
              </a:lnSpc>
              <a:spcAft>
                <a:spcPct val="50000"/>
              </a:spcAft>
              <a:buFontTx/>
              <a:buChar char="•"/>
            </a:pPr>
            <a:r>
              <a:rPr kumimoji="0" lang="en-US" sz="2400" b="0" i="0" u="none" strike="noStrike" kern="0" cap="none" spc="0" normalizeH="0" baseline="0" noProof="0" dirty="0" smtClean="0">
                <a:ln>
                  <a:noFill/>
                </a:ln>
                <a:solidFill>
                  <a:schemeClr val="tx1"/>
                </a:solidFill>
                <a:effectLst/>
                <a:uLnTx/>
                <a:uFillTx/>
                <a:latin typeface="+mn-lt"/>
                <a:ea typeface="+mn-ea"/>
                <a:cs typeface="+mn-cs"/>
              </a:rPr>
              <a:t>It is, however, also possible to</a:t>
            </a:r>
            <a:r>
              <a:rPr kumimoji="0" lang="en-US" sz="2400" b="0" i="0" u="none" strike="noStrike" kern="0" cap="none" spc="0" normalizeH="0" noProof="0" dirty="0" smtClean="0">
                <a:ln>
                  <a:noFill/>
                </a:ln>
                <a:solidFill>
                  <a:schemeClr val="tx1"/>
                </a:solidFill>
                <a:effectLst/>
                <a:uLnTx/>
                <a:uFillTx/>
                <a:latin typeface="+mn-lt"/>
                <a:ea typeface="+mn-ea"/>
                <a:cs typeface="+mn-cs"/>
              </a:rPr>
              <a:t> </a:t>
            </a:r>
            <a:r>
              <a:rPr lang="en-US" sz="2400" b="0" kern="0" dirty="0" smtClean="0">
                <a:latin typeface="+mn-lt"/>
              </a:rPr>
              <a:t>allocate a </a:t>
            </a:r>
            <a:r>
              <a:rPr lang="en-US" sz="2000" dirty="0" smtClean="0">
                <a:latin typeface="Courier New"/>
                <a:cs typeface="Courier New"/>
              </a:rPr>
              <a:t>Point</a:t>
            </a:r>
            <a:r>
              <a:rPr lang="en-US" sz="2400" b="0" dirty="0" smtClean="0"/>
              <a:t> object on the heap using the following code:</a:t>
            </a:r>
            <a:endParaRPr kumimoji="0" lang="en-US" sz="2400" b="0" i="0" u="none" strike="noStrike" kern="0" cap="none" spc="0" normalizeH="0" baseline="0" noProof="0" dirty="0" smtClean="0">
              <a:ln>
                <a:noFill/>
              </a:ln>
              <a:solidFill>
                <a:schemeClr val="tx1"/>
              </a:solidFill>
              <a:effectLst/>
              <a:uLnTx/>
              <a:uFillTx/>
              <a:latin typeface="+mn-lt"/>
              <a:ea typeface="+mn-ea"/>
              <a:cs typeface="+mn-cs"/>
            </a:endParaRPr>
          </a:p>
        </p:txBody>
      </p:sp>
      <p:sp>
        <p:nvSpPr>
          <p:cNvPr id="42" name="TextBox 41"/>
          <p:cNvSpPr txBox="1"/>
          <p:nvPr/>
        </p:nvSpPr>
        <p:spPr>
          <a:xfrm>
            <a:off x="1219200" y="3969355"/>
            <a:ext cx="4267200" cy="369332"/>
          </a:xfrm>
          <a:prstGeom prst="rect">
            <a:avLst/>
          </a:prstGeom>
          <a:noFill/>
        </p:spPr>
        <p:txBody>
          <a:bodyPr wrap="square" rtlCol="0">
            <a:spAutoFit/>
          </a:bodyPr>
          <a:lstStyle/>
          <a:p>
            <a:r>
              <a:rPr lang="en-US" sz="1800" dirty="0" smtClean="0">
                <a:latin typeface="Courier New"/>
                <a:cs typeface="Courier New"/>
              </a:rPr>
              <a:t>Point *pp = new Point(5, 12);</a:t>
            </a:r>
            <a:endParaRPr lang="en-US" sz="1800" dirty="0">
              <a:latin typeface="Courier New"/>
              <a:cs typeface="Courier New"/>
            </a:endParaRPr>
          </a:p>
        </p:txBody>
      </p:sp>
      <p:sp>
        <p:nvSpPr>
          <p:cNvPr id="45" name="Rectangle 20"/>
          <p:cNvSpPr>
            <a:spLocks noChangeArrowheads="1"/>
          </p:cNvSpPr>
          <p:nvPr/>
        </p:nvSpPr>
        <p:spPr bwMode="auto">
          <a:xfrm>
            <a:off x="5668962" y="4600120"/>
            <a:ext cx="839787" cy="274638"/>
          </a:xfrm>
          <a:prstGeom prst="rect">
            <a:avLst/>
          </a:prstGeom>
          <a:noFill/>
          <a:ln w="9525">
            <a:noFill/>
            <a:miter lim="800000"/>
            <a:headEnd/>
            <a:tailEnd/>
          </a:ln>
          <a:effectLst/>
        </p:spPr>
        <p:txBody>
          <a:bodyPr>
            <a:prstTxWarp prst="textNoShape">
              <a:avLst/>
            </a:prstTxWarp>
            <a:spAutoFit/>
          </a:bodyPr>
          <a:lstStyle/>
          <a:p>
            <a:pPr algn="r"/>
            <a:endParaRPr lang="en-US" sz="1200">
              <a:latin typeface="Courier New" charset="0"/>
            </a:endParaRPr>
          </a:p>
        </p:txBody>
      </p:sp>
      <p:grpSp>
        <p:nvGrpSpPr>
          <p:cNvPr id="127" name="Group 126"/>
          <p:cNvGrpSpPr/>
          <p:nvPr/>
        </p:nvGrpSpPr>
        <p:grpSpPr>
          <a:xfrm>
            <a:off x="6031895" y="4548947"/>
            <a:ext cx="2243675" cy="476623"/>
            <a:chOff x="6031895" y="4548947"/>
            <a:chExt cx="2243675" cy="476623"/>
          </a:xfrm>
        </p:grpSpPr>
        <p:sp>
          <p:nvSpPr>
            <p:cNvPr id="44" name="Rectangle 18" descr="Small checker board"/>
            <p:cNvSpPr>
              <a:spLocks noChangeArrowheads="1"/>
            </p:cNvSpPr>
            <p:nvPr/>
          </p:nvSpPr>
          <p:spPr bwMode="auto">
            <a:xfrm>
              <a:off x="6477000" y="4816020"/>
              <a:ext cx="990600" cy="204788"/>
            </a:xfrm>
            <a:prstGeom prst="rect">
              <a:avLst/>
            </a:prstGeom>
            <a:pattFill prst="smCheck">
              <a:fgClr>
                <a:srgbClr val="999999"/>
              </a:fgClr>
              <a:bgClr>
                <a:srgbClr val="FFFFFF"/>
              </a:bgClr>
            </a:pattFill>
            <a:ln w="9525">
              <a:solidFill>
                <a:schemeClr val="tx1"/>
              </a:solidFill>
              <a:miter lim="800000"/>
              <a:headEnd/>
              <a:tailEnd/>
            </a:ln>
            <a:effectLst/>
          </p:spPr>
          <p:txBody>
            <a:bodyPr wrap="none" anchor="ctr">
              <a:prstTxWarp prst="textNoShape">
                <a:avLst/>
              </a:prstTxWarp>
            </a:bodyPr>
            <a:lstStyle/>
            <a:p>
              <a:pPr algn="ctr"/>
              <a:endParaRPr lang="en-US" sz="1000">
                <a:latin typeface="Helvetica" charset="0"/>
              </a:endParaRPr>
            </a:p>
          </p:txBody>
        </p:sp>
        <p:sp>
          <p:nvSpPr>
            <p:cNvPr id="46" name="Rectangle 22"/>
            <p:cNvSpPr>
              <a:spLocks noChangeArrowheads="1"/>
            </p:cNvSpPr>
            <p:nvPr/>
          </p:nvSpPr>
          <p:spPr bwMode="auto">
            <a:xfrm>
              <a:off x="7435783" y="4548947"/>
              <a:ext cx="839787" cy="274638"/>
            </a:xfrm>
            <a:prstGeom prst="rect">
              <a:avLst/>
            </a:prstGeom>
            <a:noFill/>
            <a:ln w="9525">
              <a:noFill/>
              <a:miter lim="800000"/>
              <a:headEnd/>
              <a:tailEnd/>
            </a:ln>
            <a:effectLst/>
          </p:spPr>
          <p:txBody>
            <a:bodyPr>
              <a:prstTxWarp prst="textNoShape">
                <a:avLst/>
              </a:prstTxWarp>
              <a:spAutoFit/>
            </a:bodyPr>
            <a:lstStyle/>
            <a:p>
              <a:r>
                <a:rPr lang="en-US" sz="1200" dirty="0" smtClean="0">
                  <a:latin typeface="Courier New" charset="0"/>
                </a:rPr>
                <a:t>pp</a:t>
              </a:r>
              <a:endParaRPr lang="en-US" sz="1200" dirty="0">
                <a:latin typeface="Courier New" charset="0"/>
              </a:endParaRPr>
            </a:p>
          </p:txBody>
        </p:sp>
        <p:sp>
          <p:nvSpPr>
            <p:cNvPr id="47" name="Rectangle 23"/>
            <p:cNvSpPr>
              <a:spLocks noChangeArrowheads="1"/>
            </p:cNvSpPr>
            <p:nvPr/>
          </p:nvSpPr>
          <p:spPr bwMode="auto">
            <a:xfrm>
              <a:off x="6031895" y="4781095"/>
              <a:ext cx="839787" cy="244475"/>
            </a:xfrm>
            <a:prstGeom prst="rect">
              <a:avLst/>
            </a:prstGeom>
            <a:noFill/>
            <a:ln w="9525">
              <a:noFill/>
              <a:miter lim="800000"/>
              <a:headEnd/>
              <a:tailEnd/>
            </a:ln>
            <a:effectLst/>
          </p:spPr>
          <p:txBody>
            <a:bodyPr>
              <a:prstTxWarp prst="textNoShape">
                <a:avLst/>
              </a:prstTxWarp>
              <a:spAutoFit/>
            </a:bodyPr>
            <a:lstStyle/>
            <a:p>
              <a:r>
                <a:rPr lang="en-US" sz="1000" dirty="0">
                  <a:latin typeface="Helvetica" charset="0"/>
                </a:rPr>
                <a:t>FFFC</a:t>
              </a:r>
            </a:p>
          </p:txBody>
        </p:sp>
        <p:sp>
          <p:nvSpPr>
            <p:cNvPr id="48" name="Rectangle 24"/>
            <p:cNvSpPr>
              <a:spLocks noChangeArrowheads="1"/>
            </p:cNvSpPr>
            <p:nvPr/>
          </p:nvSpPr>
          <p:spPr bwMode="auto">
            <a:xfrm>
              <a:off x="6031895" y="4577895"/>
              <a:ext cx="839787" cy="244475"/>
            </a:xfrm>
            <a:prstGeom prst="rect">
              <a:avLst/>
            </a:prstGeom>
            <a:noFill/>
            <a:ln w="9525">
              <a:noFill/>
              <a:miter lim="800000"/>
              <a:headEnd/>
              <a:tailEnd/>
            </a:ln>
            <a:effectLst/>
          </p:spPr>
          <p:txBody>
            <a:bodyPr>
              <a:prstTxWarp prst="textNoShape">
                <a:avLst/>
              </a:prstTxWarp>
              <a:spAutoFit/>
            </a:bodyPr>
            <a:lstStyle/>
            <a:p>
              <a:r>
                <a:rPr lang="en-US" sz="1000" dirty="0">
                  <a:latin typeface="Helvetica" charset="0"/>
                </a:rPr>
                <a:t>FFF8</a:t>
              </a:r>
            </a:p>
          </p:txBody>
        </p:sp>
        <p:sp>
          <p:nvSpPr>
            <p:cNvPr id="50" name="Rectangle 28"/>
            <p:cNvSpPr>
              <a:spLocks noChangeArrowheads="1"/>
            </p:cNvSpPr>
            <p:nvPr/>
          </p:nvSpPr>
          <p:spPr bwMode="auto">
            <a:xfrm>
              <a:off x="6477000" y="4613273"/>
              <a:ext cx="990600" cy="2103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endParaRPr lang="en-US" sz="1000">
                <a:latin typeface="Helvetica" charset="0"/>
              </a:endParaRPr>
            </a:p>
          </p:txBody>
        </p:sp>
      </p:grpSp>
      <p:grpSp>
        <p:nvGrpSpPr>
          <p:cNvPr id="126" name="Group 125"/>
          <p:cNvGrpSpPr/>
          <p:nvPr/>
        </p:nvGrpSpPr>
        <p:grpSpPr>
          <a:xfrm>
            <a:off x="1600200" y="4567696"/>
            <a:ext cx="5791200" cy="507329"/>
            <a:chOff x="1600200" y="4567696"/>
            <a:chExt cx="5791200" cy="507329"/>
          </a:xfrm>
        </p:grpSpPr>
        <p:sp>
          <p:nvSpPr>
            <p:cNvPr id="75" name="Rectangle 24"/>
            <p:cNvSpPr>
              <a:spLocks noChangeArrowheads="1"/>
            </p:cNvSpPr>
            <p:nvPr/>
          </p:nvSpPr>
          <p:spPr bwMode="auto">
            <a:xfrm>
              <a:off x="6551613" y="4582890"/>
              <a:ext cx="839787" cy="244475"/>
            </a:xfrm>
            <a:prstGeom prst="rect">
              <a:avLst/>
            </a:prstGeom>
            <a:noFill/>
            <a:ln w="9525">
              <a:noFill/>
              <a:miter lim="800000"/>
              <a:headEnd/>
              <a:tailEnd/>
            </a:ln>
            <a:effectLst/>
          </p:spPr>
          <p:txBody>
            <a:bodyPr>
              <a:prstTxWarp prst="textNoShape">
                <a:avLst/>
              </a:prstTxWarp>
              <a:spAutoFit/>
            </a:bodyPr>
            <a:lstStyle/>
            <a:p>
              <a:pPr algn="ctr"/>
              <a:r>
                <a:rPr lang="en-US" sz="1000" dirty="0" smtClean="0">
                  <a:latin typeface="Helvetica" charset="0"/>
                </a:rPr>
                <a:t>1000</a:t>
              </a:r>
              <a:endParaRPr lang="en-US" sz="1000" dirty="0">
                <a:latin typeface="Helvetica" charset="0"/>
              </a:endParaRPr>
            </a:p>
          </p:txBody>
        </p:sp>
        <p:grpSp>
          <p:nvGrpSpPr>
            <p:cNvPr id="93" name="Group 92"/>
            <p:cNvGrpSpPr/>
            <p:nvPr/>
          </p:nvGrpSpPr>
          <p:grpSpPr>
            <a:xfrm>
              <a:off x="1600200" y="4567696"/>
              <a:ext cx="1798638" cy="507329"/>
              <a:chOff x="1600200" y="4567696"/>
              <a:chExt cx="1798638" cy="507329"/>
            </a:xfrm>
          </p:grpSpPr>
          <p:sp>
            <p:nvSpPr>
              <p:cNvPr id="61" name="Rectangle 20"/>
              <p:cNvSpPr>
                <a:spLocks noChangeArrowheads="1"/>
              </p:cNvSpPr>
              <p:nvPr/>
            </p:nvSpPr>
            <p:spPr bwMode="auto">
              <a:xfrm>
                <a:off x="1600200" y="4800387"/>
                <a:ext cx="839787" cy="274638"/>
              </a:xfrm>
              <a:prstGeom prst="rect">
                <a:avLst/>
              </a:prstGeom>
              <a:noFill/>
              <a:ln w="9525">
                <a:noFill/>
                <a:miter lim="800000"/>
                <a:headEnd/>
                <a:tailEnd/>
              </a:ln>
              <a:effectLst/>
            </p:spPr>
            <p:txBody>
              <a:bodyPr>
                <a:prstTxWarp prst="textNoShape">
                  <a:avLst/>
                </a:prstTxWarp>
                <a:spAutoFit/>
              </a:bodyPr>
              <a:lstStyle/>
              <a:p>
                <a:pPr algn="r"/>
                <a:endParaRPr lang="en-US" sz="1200">
                  <a:latin typeface="Courier New" charset="0"/>
                </a:endParaRPr>
              </a:p>
            </p:txBody>
          </p:sp>
          <p:sp>
            <p:nvSpPr>
              <p:cNvPr id="64" name="Rectangle 24"/>
              <p:cNvSpPr>
                <a:spLocks noChangeArrowheads="1"/>
              </p:cNvSpPr>
              <p:nvPr/>
            </p:nvSpPr>
            <p:spPr bwMode="auto">
              <a:xfrm>
                <a:off x="1973641" y="4778162"/>
                <a:ext cx="839787" cy="244475"/>
              </a:xfrm>
              <a:prstGeom prst="rect">
                <a:avLst/>
              </a:prstGeom>
              <a:noFill/>
              <a:ln w="9525">
                <a:noFill/>
                <a:miter lim="800000"/>
                <a:headEnd/>
                <a:tailEnd/>
              </a:ln>
              <a:effectLst/>
            </p:spPr>
            <p:txBody>
              <a:bodyPr>
                <a:prstTxWarp prst="textNoShape">
                  <a:avLst/>
                </a:prstTxWarp>
                <a:spAutoFit/>
              </a:bodyPr>
              <a:lstStyle/>
              <a:p>
                <a:r>
                  <a:rPr lang="en-US" sz="1000" dirty="0" smtClean="0">
                    <a:latin typeface="Helvetica" charset="0"/>
                  </a:rPr>
                  <a:t>1004</a:t>
                </a:r>
                <a:endParaRPr lang="en-US" sz="1000" dirty="0">
                  <a:latin typeface="Helvetica" charset="0"/>
                </a:endParaRPr>
              </a:p>
            </p:txBody>
          </p:sp>
          <p:sp>
            <p:nvSpPr>
              <p:cNvPr id="65" name="Rectangle 25"/>
              <p:cNvSpPr>
                <a:spLocks noChangeArrowheads="1"/>
              </p:cNvSpPr>
              <p:nvPr/>
            </p:nvSpPr>
            <p:spPr bwMode="auto">
              <a:xfrm>
                <a:off x="1973641" y="4574962"/>
                <a:ext cx="839787" cy="244475"/>
              </a:xfrm>
              <a:prstGeom prst="rect">
                <a:avLst/>
              </a:prstGeom>
              <a:noFill/>
              <a:ln w="9525">
                <a:noFill/>
                <a:miter lim="800000"/>
                <a:headEnd/>
                <a:tailEnd/>
              </a:ln>
              <a:effectLst/>
            </p:spPr>
            <p:txBody>
              <a:bodyPr>
                <a:prstTxWarp prst="textNoShape">
                  <a:avLst/>
                </a:prstTxWarp>
                <a:spAutoFit/>
              </a:bodyPr>
              <a:lstStyle/>
              <a:p>
                <a:r>
                  <a:rPr lang="en-US" sz="1000" dirty="0" smtClean="0">
                    <a:latin typeface="Helvetica" charset="0"/>
                  </a:rPr>
                  <a:t>1000</a:t>
                </a:r>
                <a:endParaRPr lang="en-US" sz="1000" dirty="0">
                  <a:latin typeface="Helvetica" charset="0"/>
                </a:endParaRPr>
              </a:p>
            </p:txBody>
          </p:sp>
          <p:sp>
            <p:nvSpPr>
              <p:cNvPr id="66" name="Rectangle 28"/>
              <p:cNvSpPr>
                <a:spLocks noChangeArrowheads="1"/>
              </p:cNvSpPr>
              <p:nvPr/>
            </p:nvSpPr>
            <p:spPr bwMode="auto">
              <a:xfrm>
                <a:off x="2408238" y="4607385"/>
                <a:ext cx="990600" cy="414338"/>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endParaRPr lang="en-US" sz="1000">
                  <a:latin typeface="Helvetica" charset="0"/>
                </a:endParaRPr>
              </a:p>
            </p:txBody>
          </p:sp>
          <p:sp>
            <p:nvSpPr>
              <p:cNvPr id="67" name="Line 31"/>
              <p:cNvSpPr>
                <a:spLocks noChangeShapeType="1"/>
              </p:cNvSpPr>
              <p:nvPr/>
            </p:nvSpPr>
            <p:spPr bwMode="auto">
              <a:xfrm>
                <a:off x="2411413" y="4816935"/>
                <a:ext cx="982662" cy="0"/>
              </a:xfrm>
              <a:prstGeom prst="line">
                <a:avLst/>
              </a:prstGeom>
              <a:noFill/>
              <a:ln w="9525" cap="rnd">
                <a:solidFill>
                  <a:schemeClr val="tx1"/>
                </a:solidFill>
                <a:prstDash val="sysDot"/>
                <a:round/>
                <a:headEnd/>
                <a:tailEnd/>
              </a:ln>
              <a:effectLst/>
            </p:spPr>
            <p:txBody>
              <a:bodyPr wrap="none" anchor="ctr">
                <a:prstTxWarp prst="textNoShape">
                  <a:avLst/>
                </a:prstTxWarp>
              </a:bodyPr>
              <a:lstStyle/>
              <a:p>
                <a:endParaRPr lang="en-US"/>
              </a:p>
            </p:txBody>
          </p:sp>
          <p:sp>
            <p:nvSpPr>
              <p:cNvPr id="68" name="Rectangle 37"/>
              <p:cNvSpPr>
                <a:spLocks noChangeArrowheads="1"/>
              </p:cNvSpPr>
              <p:nvPr/>
            </p:nvSpPr>
            <p:spPr bwMode="auto">
              <a:xfrm>
                <a:off x="2433638" y="4626434"/>
                <a:ext cx="938212" cy="185738"/>
              </a:xfrm>
              <a:prstGeom prst="rect">
                <a:avLst/>
              </a:prstGeom>
              <a:solidFill>
                <a:srgbClr val="FFFFFF"/>
              </a:solidFill>
              <a:ln w="9525">
                <a:noFill/>
                <a:miter lim="800000"/>
                <a:headEnd/>
                <a:tailEnd/>
              </a:ln>
              <a:effectLst/>
            </p:spPr>
            <p:txBody>
              <a:bodyPr wrap="none" anchor="ctr">
                <a:prstTxWarp prst="textNoShape">
                  <a:avLst/>
                </a:prstTxWarp>
              </a:bodyPr>
              <a:lstStyle/>
              <a:p>
                <a:endParaRPr lang="en-US"/>
              </a:p>
            </p:txBody>
          </p:sp>
          <p:sp>
            <p:nvSpPr>
              <p:cNvPr id="69" name="Rectangle 38"/>
              <p:cNvSpPr>
                <a:spLocks noChangeArrowheads="1"/>
              </p:cNvSpPr>
              <p:nvPr/>
            </p:nvSpPr>
            <p:spPr bwMode="auto">
              <a:xfrm>
                <a:off x="2478088" y="4567696"/>
                <a:ext cx="839787" cy="274638"/>
              </a:xfrm>
              <a:prstGeom prst="rect">
                <a:avLst/>
              </a:prstGeom>
              <a:noFill/>
              <a:ln w="9525">
                <a:noFill/>
                <a:miter lim="800000"/>
                <a:headEnd/>
                <a:tailEnd/>
              </a:ln>
              <a:effectLst/>
            </p:spPr>
            <p:txBody>
              <a:bodyPr>
                <a:prstTxWarp prst="textNoShape">
                  <a:avLst/>
                </a:prstTxWarp>
                <a:spAutoFit/>
              </a:bodyPr>
              <a:lstStyle/>
              <a:p>
                <a:pPr algn="ctr"/>
                <a:r>
                  <a:rPr lang="en-US" sz="1200" b="0" dirty="0" smtClean="0"/>
                  <a:t>5</a:t>
                </a:r>
                <a:endParaRPr lang="en-US" sz="1000" dirty="0">
                  <a:latin typeface="Helvetica" charset="0"/>
                </a:endParaRPr>
              </a:p>
            </p:txBody>
          </p:sp>
          <p:sp>
            <p:nvSpPr>
              <p:cNvPr id="70" name="Rectangle 46"/>
              <p:cNvSpPr>
                <a:spLocks noChangeArrowheads="1"/>
              </p:cNvSpPr>
              <p:nvPr/>
            </p:nvSpPr>
            <p:spPr bwMode="auto">
              <a:xfrm>
                <a:off x="2433638" y="4829634"/>
                <a:ext cx="938212" cy="185738"/>
              </a:xfrm>
              <a:prstGeom prst="rect">
                <a:avLst/>
              </a:prstGeom>
              <a:solidFill>
                <a:srgbClr val="FFFFFF"/>
              </a:solidFill>
              <a:ln w="9525">
                <a:noFill/>
                <a:miter lim="800000"/>
                <a:headEnd/>
                <a:tailEnd/>
              </a:ln>
              <a:effectLst/>
            </p:spPr>
            <p:txBody>
              <a:bodyPr wrap="none" anchor="ctr">
                <a:prstTxWarp prst="textNoShape">
                  <a:avLst/>
                </a:prstTxWarp>
              </a:bodyPr>
              <a:lstStyle/>
              <a:p>
                <a:endParaRPr lang="en-US"/>
              </a:p>
            </p:txBody>
          </p:sp>
          <p:sp>
            <p:nvSpPr>
              <p:cNvPr id="71" name="Rectangle 47"/>
              <p:cNvSpPr>
                <a:spLocks noChangeArrowheads="1"/>
              </p:cNvSpPr>
              <p:nvPr/>
            </p:nvSpPr>
            <p:spPr bwMode="auto">
              <a:xfrm>
                <a:off x="2478088" y="4770896"/>
                <a:ext cx="839787" cy="274638"/>
              </a:xfrm>
              <a:prstGeom prst="rect">
                <a:avLst/>
              </a:prstGeom>
              <a:noFill/>
              <a:ln w="9525">
                <a:noFill/>
                <a:miter lim="800000"/>
                <a:headEnd/>
                <a:tailEnd/>
              </a:ln>
              <a:effectLst/>
            </p:spPr>
            <p:txBody>
              <a:bodyPr>
                <a:prstTxWarp prst="textNoShape">
                  <a:avLst/>
                </a:prstTxWarp>
                <a:spAutoFit/>
              </a:bodyPr>
              <a:lstStyle/>
              <a:p>
                <a:pPr algn="ctr"/>
                <a:r>
                  <a:rPr lang="en-US" sz="1200" b="0" dirty="0" smtClean="0"/>
                  <a:t>12</a:t>
                </a:r>
                <a:endParaRPr lang="en-US" sz="1000" dirty="0">
                  <a:latin typeface="Helvetica" charset="0"/>
                </a:endParaRPr>
              </a:p>
            </p:txBody>
          </p:sp>
        </p:grpSp>
      </p:grpSp>
      <p:grpSp>
        <p:nvGrpSpPr>
          <p:cNvPr id="124" name="Group 123"/>
          <p:cNvGrpSpPr/>
          <p:nvPr/>
        </p:nvGrpSpPr>
        <p:grpSpPr>
          <a:xfrm>
            <a:off x="1600200" y="4419600"/>
            <a:ext cx="6675370" cy="762000"/>
            <a:chOff x="1600200" y="4419600"/>
            <a:chExt cx="6675370" cy="762000"/>
          </a:xfrm>
        </p:grpSpPr>
        <p:sp>
          <p:nvSpPr>
            <p:cNvPr id="112" name="Rectangle 111"/>
            <p:cNvSpPr/>
            <p:nvPr/>
          </p:nvSpPr>
          <p:spPr bwMode="auto">
            <a:xfrm>
              <a:off x="1828800" y="4419600"/>
              <a:ext cx="6019800" cy="762000"/>
            </a:xfrm>
            <a:prstGeom prst="rect">
              <a:avLst/>
            </a:prstGeom>
            <a:solidFill>
              <a:srgbClr val="CCFFF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400" b="1" i="0" u="none" strike="noStrike" cap="none" normalizeH="0" baseline="0">
                <a:ln>
                  <a:noFill/>
                </a:ln>
                <a:solidFill>
                  <a:schemeClr val="tx1"/>
                </a:solidFill>
                <a:effectLst/>
                <a:latin typeface="Times New Roman" charset="0"/>
              </a:endParaRPr>
            </a:p>
          </p:txBody>
        </p:sp>
        <p:grpSp>
          <p:nvGrpSpPr>
            <p:cNvPr id="123" name="Group 122"/>
            <p:cNvGrpSpPr/>
            <p:nvPr/>
          </p:nvGrpSpPr>
          <p:grpSpPr>
            <a:xfrm>
              <a:off x="1600200" y="4551440"/>
              <a:ext cx="6675370" cy="526078"/>
              <a:chOff x="1600200" y="4553942"/>
              <a:chExt cx="6675370" cy="526078"/>
            </a:xfrm>
          </p:grpSpPr>
          <p:sp>
            <p:nvSpPr>
              <p:cNvPr id="95" name="Rectangle 18" descr="Small checker board"/>
              <p:cNvSpPr>
                <a:spLocks noChangeArrowheads="1"/>
              </p:cNvSpPr>
              <p:nvPr/>
            </p:nvSpPr>
            <p:spPr bwMode="auto">
              <a:xfrm>
                <a:off x="6477000" y="4821015"/>
                <a:ext cx="990600" cy="204788"/>
              </a:xfrm>
              <a:prstGeom prst="rect">
                <a:avLst/>
              </a:prstGeom>
              <a:pattFill prst="smCheck">
                <a:fgClr>
                  <a:srgbClr val="999999"/>
                </a:fgClr>
                <a:bgClr>
                  <a:srgbClr val="FFFFFF"/>
                </a:bgClr>
              </a:pattFill>
              <a:ln w="9525">
                <a:solidFill>
                  <a:schemeClr val="tx1"/>
                </a:solidFill>
                <a:miter lim="800000"/>
                <a:headEnd/>
                <a:tailEnd/>
              </a:ln>
              <a:effectLst/>
            </p:spPr>
            <p:txBody>
              <a:bodyPr wrap="none" anchor="ctr">
                <a:prstTxWarp prst="textNoShape">
                  <a:avLst/>
                </a:prstTxWarp>
              </a:bodyPr>
              <a:lstStyle/>
              <a:p>
                <a:pPr algn="ctr"/>
                <a:endParaRPr lang="en-US" sz="1000">
                  <a:latin typeface="Helvetica" charset="0"/>
                </a:endParaRPr>
              </a:p>
            </p:txBody>
          </p:sp>
          <p:sp>
            <p:nvSpPr>
              <p:cNvPr id="96" name="Rectangle 20"/>
              <p:cNvSpPr>
                <a:spLocks noChangeArrowheads="1"/>
              </p:cNvSpPr>
              <p:nvPr/>
            </p:nvSpPr>
            <p:spPr bwMode="auto">
              <a:xfrm>
                <a:off x="5668962" y="4605115"/>
                <a:ext cx="839787" cy="274638"/>
              </a:xfrm>
              <a:prstGeom prst="rect">
                <a:avLst/>
              </a:prstGeom>
              <a:noFill/>
              <a:ln w="9525">
                <a:noFill/>
                <a:miter lim="800000"/>
                <a:headEnd/>
                <a:tailEnd/>
              </a:ln>
              <a:effectLst/>
            </p:spPr>
            <p:txBody>
              <a:bodyPr>
                <a:prstTxWarp prst="textNoShape">
                  <a:avLst/>
                </a:prstTxWarp>
                <a:spAutoFit/>
              </a:bodyPr>
              <a:lstStyle/>
              <a:p>
                <a:pPr algn="r"/>
                <a:endParaRPr lang="en-US" sz="1200">
                  <a:latin typeface="Courier New" charset="0"/>
                </a:endParaRPr>
              </a:p>
            </p:txBody>
          </p:sp>
          <p:sp>
            <p:nvSpPr>
              <p:cNvPr id="97" name="Rectangle 22"/>
              <p:cNvSpPr>
                <a:spLocks noChangeArrowheads="1"/>
              </p:cNvSpPr>
              <p:nvPr/>
            </p:nvSpPr>
            <p:spPr bwMode="auto">
              <a:xfrm>
                <a:off x="7435783" y="4553942"/>
                <a:ext cx="839787" cy="274638"/>
              </a:xfrm>
              <a:prstGeom prst="rect">
                <a:avLst/>
              </a:prstGeom>
              <a:noFill/>
              <a:ln w="9525">
                <a:noFill/>
                <a:miter lim="800000"/>
                <a:headEnd/>
                <a:tailEnd/>
              </a:ln>
              <a:effectLst/>
            </p:spPr>
            <p:txBody>
              <a:bodyPr>
                <a:prstTxWarp prst="textNoShape">
                  <a:avLst/>
                </a:prstTxWarp>
                <a:spAutoFit/>
              </a:bodyPr>
              <a:lstStyle/>
              <a:p>
                <a:r>
                  <a:rPr lang="en-US" sz="1200" dirty="0" smtClean="0">
                    <a:latin typeface="Courier New" charset="0"/>
                  </a:rPr>
                  <a:t>pp</a:t>
                </a:r>
                <a:endParaRPr lang="en-US" sz="1200" dirty="0">
                  <a:latin typeface="Courier New" charset="0"/>
                </a:endParaRPr>
              </a:p>
            </p:txBody>
          </p:sp>
          <p:sp>
            <p:nvSpPr>
              <p:cNvPr id="100" name="Rectangle 28"/>
              <p:cNvSpPr>
                <a:spLocks noChangeArrowheads="1"/>
              </p:cNvSpPr>
              <p:nvPr/>
            </p:nvSpPr>
            <p:spPr bwMode="auto">
              <a:xfrm>
                <a:off x="6477000" y="4618268"/>
                <a:ext cx="990600" cy="21031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endParaRPr lang="en-US" sz="1000">
                  <a:latin typeface="Helvetica" charset="0"/>
                </a:endParaRPr>
              </a:p>
            </p:txBody>
          </p:sp>
          <p:sp>
            <p:nvSpPr>
              <p:cNvPr id="103" name="Rectangle 20"/>
              <p:cNvSpPr>
                <a:spLocks noChangeArrowheads="1"/>
              </p:cNvSpPr>
              <p:nvPr/>
            </p:nvSpPr>
            <p:spPr bwMode="auto">
              <a:xfrm>
                <a:off x="1600200" y="4805382"/>
                <a:ext cx="839787" cy="274638"/>
              </a:xfrm>
              <a:prstGeom prst="rect">
                <a:avLst/>
              </a:prstGeom>
              <a:noFill/>
              <a:ln w="9525">
                <a:noFill/>
                <a:miter lim="800000"/>
                <a:headEnd/>
                <a:tailEnd/>
              </a:ln>
              <a:effectLst/>
            </p:spPr>
            <p:txBody>
              <a:bodyPr>
                <a:prstTxWarp prst="textNoShape">
                  <a:avLst/>
                </a:prstTxWarp>
                <a:spAutoFit/>
              </a:bodyPr>
              <a:lstStyle/>
              <a:p>
                <a:pPr algn="r"/>
                <a:endParaRPr lang="en-US" sz="1200">
                  <a:latin typeface="Courier New" charset="0"/>
                </a:endParaRPr>
              </a:p>
            </p:txBody>
          </p:sp>
          <p:sp>
            <p:nvSpPr>
              <p:cNvPr id="106" name="Rectangle 28"/>
              <p:cNvSpPr>
                <a:spLocks noChangeArrowheads="1"/>
              </p:cNvSpPr>
              <p:nvPr/>
            </p:nvSpPr>
            <p:spPr bwMode="auto">
              <a:xfrm>
                <a:off x="2408238" y="4612380"/>
                <a:ext cx="990600" cy="414338"/>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endParaRPr lang="en-US" sz="1000">
                  <a:latin typeface="Helvetica" charset="0"/>
                </a:endParaRPr>
              </a:p>
            </p:txBody>
          </p:sp>
          <p:sp>
            <p:nvSpPr>
              <p:cNvPr id="107" name="Line 31"/>
              <p:cNvSpPr>
                <a:spLocks noChangeShapeType="1"/>
              </p:cNvSpPr>
              <p:nvPr/>
            </p:nvSpPr>
            <p:spPr bwMode="auto">
              <a:xfrm>
                <a:off x="2411413" y="4821930"/>
                <a:ext cx="982662" cy="0"/>
              </a:xfrm>
              <a:prstGeom prst="line">
                <a:avLst/>
              </a:prstGeom>
              <a:noFill/>
              <a:ln w="9525" cap="rnd">
                <a:solidFill>
                  <a:schemeClr val="tx1"/>
                </a:solidFill>
                <a:prstDash val="sysDot"/>
                <a:round/>
                <a:headEnd/>
                <a:tailEnd/>
              </a:ln>
              <a:effectLst/>
            </p:spPr>
            <p:txBody>
              <a:bodyPr wrap="none" anchor="ctr">
                <a:prstTxWarp prst="textNoShape">
                  <a:avLst/>
                </a:prstTxWarp>
              </a:bodyPr>
              <a:lstStyle/>
              <a:p>
                <a:endParaRPr lang="en-US"/>
              </a:p>
            </p:txBody>
          </p:sp>
          <p:sp>
            <p:nvSpPr>
              <p:cNvPr id="108" name="Rectangle 37"/>
              <p:cNvSpPr>
                <a:spLocks noChangeArrowheads="1"/>
              </p:cNvSpPr>
              <p:nvPr/>
            </p:nvSpPr>
            <p:spPr bwMode="auto">
              <a:xfrm>
                <a:off x="2433638" y="4631429"/>
                <a:ext cx="938212" cy="185738"/>
              </a:xfrm>
              <a:prstGeom prst="rect">
                <a:avLst/>
              </a:prstGeom>
              <a:solidFill>
                <a:srgbClr val="FFFFFF"/>
              </a:solidFill>
              <a:ln w="9525">
                <a:noFill/>
                <a:miter lim="800000"/>
                <a:headEnd/>
                <a:tailEnd/>
              </a:ln>
              <a:effectLst/>
            </p:spPr>
            <p:txBody>
              <a:bodyPr wrap="none" anchor="ctr">
                <a:prstTxWarp prst="textNoShape">
                  <a:avLst/>
                </a:prstTxWarp>
              </a:bodyPr>
              <a:lstStyle/>
              <a:p>
                <a:endParaRPr lang="en-US"/>
              </a:p>
            </p:txBody>
          </p:sp>
          <p:sp>
            <p:nvSpPr>
              <p:cNvPr id="109" name="Rectangle 38"/>
              <p:cNvSpPr>
                <a:spLocks noChangeArrowheads="1"/>
              </p:cNvSpPr>
              <p:nvPr/>
            </p:nvSpPr>
            <p:spPr bwMode="auto">
              <a:xfrm>
                <a:off x="2478088" y="4572691"/>
                <a:ext cx="839787" cy="274638"/>
              </a:xfrm>
              <a:prstGeom prst="rect">
                <a:avLst/>
              </a:prstGeom>
              <a:noFill/>
              <a:ln w="9525">
                <a:noFill/>
                <a:miter lim="800000"/>
                <a:headEnd/>
                <a:tailEnd/>
              </a:ln>
              <a:effectLst/>
            </p:spPr>
            <p:txBody>
              <a:bodyPr>
                <a:prstTxWarp prst="textNoShape">
                  <a:avLst/>
                </a:prstTxWarp>
                <a:spAutoFit/>
              </a:bodyPr>
              <a:lstStyle/>
              <a:p>
                <a:pPr algn="ctr"/>
                <a:r>
                  <a:rPr lang="en-US" sz="1200" b="0" dirty="0" smtClean="0"/>
                  <a:t>5</a:t>
                </a:r>
                <a:endParaRPr lang="en-US" sz="1000" dirty="0">
                  <a:latin typeface="Helvetica" charset="0"/>
                </a:endParaRPr>
              </a:p>
            </p:txBody>
          </p:sp>
          <p:sp>
            <p:nvSpPr>
              <p:cNvPr id="110" name="Rectangle 46"/>
              <p:cNvSpPr>
                <a:spLocks noChangeArrowheads="1"/>
              </p:cNvSpPr>
              <p:nvPr/>
            </p:nvSpPr>
            <p:spPr bwMode="auto">
              <a:xfrm>
                <a:off x="2433638" y="4834629"/>
                <a:ext cx="938212" cy="185738"/>
              </a:xfrm>
              <a:prstGeom prst="rect">
                <a:avLst/>
              </a:prstGeom>
              <a:solidFill>
                <a:srgbClr val="FFFFFF"/>
              </a:solidFill>
              <a:ln w="9525">
                <a:noFill/>
                <a:miter lim="800000"/>
                <a:headEnd/>
                <a:tailEnd/>
              </a:ln>
              <a:effectLst/>
            </p:spPr>
            <p:txBody>
              <a:bodyPr wrap="none" anchor="ctr">
                <a:prstTxWarp prst="textNoShape">
                  <a:avLst/>
                </a:prstTxWarp>
              </a:bodyPr>
              <a:lstStyle/>
              <a:p>
                <a:endParaRPr lang="en-US"/>
              </a:p>
            </p:txBody>
          </p:sp>
          <p:sp>
            <p:nvSpPr>
              <p:cNvPr id="111" name="Rectangle 47"/>
              <p:cNvSpPr>
                <a:spLocks noChangeArrowheads="1"/>
              </p:cNvSpPr>
              <p:nvPr/>
            </p:nvSpPr>
            <p:spPr bwMode="auto">
              <a:xfrm>
                <a:off x="2478088" y="4775891"/>
                <a:ext cx="839787" cy="274638"/>
              </a:xfrm>
              <a:prstGeom prst="rect">
                <a:avLst/>
              </a:prstGeom>
              <a:noFill/>
              <a:ln w="9525">
                <a:noFill/>
                <a:miter lim="800000"/>
                <a:headEnd/>
                <a:tailEnd/>
              </a:ln>
              <a:effectLst/>
            </p:spPr>
            <p:txBody>
              <a:bodyPr>
                <a:prstTxWarp prst="textNoShape">
                  <a:avLst/>
                </a:prstTxWarp>
                <a:spAutoFit/>
              </a:bodyPr>
              <a:lstStyle/>
              <a:p>
                <a:pPr algn="ctr"/>
                <a:r>
                  <a:rPr lang="en-US" sz="1200" b="0" dirty="0" smtClean="0"/>
                  <a:t>12</a:t>
                </a:r>
                <a:endParaRPr lang="en-US" sz="1000" dirty="0">
                  <a:latin typeface="Helvetica" charset="0"/>
                </a:endParaRPr>
              </a:p>
            </p:txBody>
          </p:sp>
          <p:sp>
            <p:nvSpPr>
              <p:cNvPr id="113" name="Oval 447"/>
              <p:cNvSpPr>
                <a:spLocks noChangeArrowheads="1"/>
              </p:cNvSpPr>
              <p:nvPr/>
            </p:nvSpPr>
            <p:spPr bwMode="auto">
              <a:xfrm>
                <a:off x="6947882" y="4681252"/>
                <a:ext cx="74613" cy="74613"/>
              </a:xfrm>
              <a:prstGeom prst="ellipse">
                <a:avLst/>
              </a:prstGeom>
              <a:solidFill>
                <a:srgbClr val="000000"/>
              </a:solidFill>
              <a:ln w="9525">
                <a:solidFill>
                  <a:schemeClr val="tx1"/>
                </a:solidFill>
                <a:round/>
                <a:headEnd/>
                <a:tailEnd/>
              </a:ln>
              <a:effectLst/>
            </p:spPr>
            <p:txBody>
              <a:bodyPr wrap="none" anchor="ctr">
                <a:prstTxWarp prst="textNoShape">
                  <a:avLst/>
                </a:prstTxWarp>
              </a:bodyPr>
              <a:lstStyle/>
              <a:p>
                <a:endParaRPr lang="en-US"/>
              </a:p>
            </p:txBody>
          </p:sp>
          <p:cxnSp>
            <p:nvCxnSpPr>
              <p:cNvPr id="114" name="AutoShape 448"/>
              <p:cNvCxnSpPr>
                <a:cxnSpLocks noChangeShapeType="1"/>
              </p:cNvCxnSpPr>
              <p:nvPr/>
            </p:nvCxnSpPr>
            <p:spPr bwMode="auto">
              <a:xfrm rot="10800000">
                <a:off x="3412792" y="4717163"/>
                <a:ext cx="3566160" cy="0"/>
              </a:xfrm>
              <a:prstGeom prst="bentConnector3">
                <a:avLst>
                  <a:gd name="adj1" fmla="val 50000"/>
                </a:avLst>
              </a:prstGeom>
              <a:noFill/>
              <a:ln w="9525">
                <a:solidFill>
                  <a:schemeClr val="tx1"/>
                </a:solidFill>
                <a:miter lim="800000"/>
                <a:headEnd/>
                <a:tailEnd type="triangle" w="med" len="med"/>
              </a:ln>
              <a:effectLst/>
            </p:spPr>
          </p:cxn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1"/>
                                        </p:tgtEl>
                                        <p:attrNameLst>
                                          <p:attrName>style.visibility</p:attrName>
                                        </p:attrNameLst>
                                      </p:cBhvr>
                                      <p:to>
                                        <p:strVal val="visible"/>
                                      </p:to>
                                    </p:set>
                                  </p:childTnLst>
                                </p:cTn>
                              </p:par>
                            </p:childTnLst>
                          </p:cTn>
                        </p:par>
                        <p:par>
                          <p:cTn id="11" fill="hold">
                            <p:stCondLst>
                              <p:cond delay="0"/>
                            </p:stCondLst>
                            <p:childTnLst>
                              <p:par>
                                <p:cTn id="12" presetID="1" presetClass="entr" presetSubtype="0" fill="hold" grpId="0" nodeType="afterEffect">
                                  <p:stCondLst>
                                    <p:cond delay="0"/>
                                  </p:stCondLst>
                                  <p:childTnLst>
                                    <p:set>
                                      <p:cBhvr>
                                        <p:cTn id="13" dur="1" fill="hold">
                                          <p:stCondLst>
                                            <p:cond delay="0"/>
                                          </p:stCondLst>
                                        </p:cTn>
                                        <p:tgtEl>
                                          <p:spTgt spid="42"/>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nodeType="clickEffect">
                                  <p:stCondLst>
                                    <p:cond delay="0"/>
                                  </p:stCondLst>
                                  <p:childTnLst>
                                    <p:set>
                                      <p:cBhvr>
                                        <p:cTn id="17" dur="1" fill="hold">
                                          <p:stCondLst>
                                            <p:cond delay="0"/>
                                          </p:stCondLst>
                                        </p:cTn>
                                        <p:tgtEl>
                                          <p:spTgt spid="127"/>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nodeType="clickEffect">
                                  <p:stCondLst>
                                    <p:cond delay="0"/>
                                  </p:stCondLst>
                                  <p:childTnLst>
                                    <p:set>
                                      <p:cBhvr>
                                        <p:cTn id="21" dur="1" fill="hold">
                                          <p:stCondLst>
                                            <p:cond delay="0"/>
                                          </p:stCondLst>
                                        </p:cTn>
                                        <p:tgtEl>
                                          <p:spTgt spid="126"/>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124"/>
                                        </p:tgtEl>
                                        <p:attrNameLst>
                                          <p:attrName>style.visibility</p:attrName>
                                        </p:attrNameLst>
                                      </p:cBhvr>
                                      <p:to>
                                        <p:strVal val="visible"/>
                                      </p:to>
                                    </p:set>
                                    <p:animEffect transition="in" filter="fade">
                                      <p:cBhvr>
                                        <p:cTn id="26" dur="500"/>
                                        <p:tgtEl>
                                          <p:spTgt spid="1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42" grpId="0"/>
    </p:bld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16482" name="Rectangle 2"/>
          <p:cNvSpPr>
            <a:spLocks noGrp="1" noChangeArrowheads="1"/>
          </p:cNvSpPr>
          <p:nvPr>
            <p:ph type="title"/>
          </p:nvPr>
        </p:nvSpPr>
        <p:spPr>
          <a:xfrm>
            <a:off x="0" y="76200"/>
            <a:ext cx="9144000" cy="1143000"/>
          </a:xfrm>
          <a:noFill/>
          <a:ln/>
        </p:spPr>
        <p:txBody>
          <a:bodyPr/>
          <a:lstStyle/>
          <a:p>
            <a:r>
              <a:rPr lang="en-US" sz="4000" dirty="0" smtClean="0">
                <a:solidFill>
                  <a:srgbClr val="FF0000"/>
                </a:solidFill>
              </a:rPr>
              <a:t>The </a:t>
            </a:r>
            <a:r>
              <a:rPr lang="en-US" sz="3600" b="1" dirty="0" smtClean="0">
                <a:solidFill>
                  <a:srgbClr val="FF0000"/>
                </a:solidFill>
                <a:latin typeface="Courier New"/>
                <a:cs typeface="Courier New"/>
              </a:rPr>
              <a:t>-&gt;</a:t>
            </a:r>
            <a:r>
              <a:rPr lang="en-US" sz="4000" dirty="0" smtClean="0">
                <a:solidFill>
                  <a:srgbClr val="FF0000"/>
                </a:solidFill>
                <a:latin typeface="Times New Roman"/>
                <a:cs typeface="Times New Roman"/>
              </a:rPr>
              <a:t> </a:t>
            </a:r>
            <a:r>
              <a:rPr lang="en-US" sz="4000" dirty="0" smtClean="0">
                <a:solidFill>
                  <a:srgbClr val="FF0000"/>
                </a:solidFill>
              </a:rPr>
              <a:t>Operator</a:t>
            </a:r>
            <a:endParaRPr lang="en-US" dirty="0">
              <a:solidFill>
                <a:schemeClr val="tx1"/>
              </a:solidFill>
            </a:endParaRPr>
          </a:p>
        </p:txBody>
      </p:sp>
      <p:sp>
        <p:nvSpPr>
          <p:cNvPr id="916483" name="Rectangle 3"/>
          <p:cNvSpPr>
            <a:spLocks noGrp="1" noChangeAspect="1" noChangeArrowheads="1"/>
          </p:cNvSpPr>
          <p:nvPr>
            <p:ph type="body" idx="1"/>
          </p:nvPr>
        </p:nvSpPr>
        <p:spPr>
          <a:xfrm>
            <a:off x="450850" y="1219200"/>
            <a:ext cx="8235950" cy="1600200"/>
          </a:xfrm>
          <a:noFill/>
          <a:ln/>
        </p:spPr>
        <p:txBody>
          <a:bodyPr/>
          <a:lstStyle/>
          <a:p>
            <a:pPr algn="just">
              <a:lnSpc>
                <a:spcPct val="85000"/>
              </a:lnSpc>
              <a:spcBef>
                <a:spcPct val="0"/>
              </a:spcBef>
              <a:spcAft>
                <a:spcPct val="50000"/>
              </a:spcAft>
            </a:pPr>
            <a:r>
              <a:rPr lang="en-US" sz="2400" dirty="0"/>
              <a:t>In</a:t>
            </a:r>
            <a:r>
              <a:rPr lang="en-US" sz="2400" dirty="0" smtClean="0"/>
              <a:t> C++, pointers are explicit.  Given a pointer to an object, you need to dereference the pointer before selecting a field or calling a method.  Given the definition of </a:t>
            </a:r>
            <a:r>
              <a:rPr lang="en-US" sz="2000" b="1" dirty="0" smtClean="0">
                <a:latin typeface="Courier New"/>
                <a:cs typeface="Courier New"/>
              </a:rPr>
              <a:t>pp</a:t>
            </a:r>
            <a:r>
              <a:rPr lang="en-US" sz="2400" dirty="0" smtClean="0"/>
              <a:t> from the previous slide, you cannot write</a:t>
            </a:r>
          </a:p>
        </p:txBody>
      </p:sp>
      <p:sp>
        <p:nvSpPr>
          <p:cNvPr id="4" name="TextBox 3"/>
          <p:cNvSpPr txBox="1"/>
          <p:nvPr/>
        </p:nvSpPr>
        <p:spPr>
          <a:xfrm>
            <a:off x="2057400" y="2678668"/>
            <a:ext cx="1524000" cy="369332"/>
          </a:xfrm>
          <a:prstGeom prst="rect">
            <a:avLst/>
          </a:prstGeom>
          <a:noFill/>
        </p:spPr>
        <p:txBody>
          <a:bodyPr wrap="square" rtlCol="0">
            <a:spAutoFit/>
          </a:bodyPr>
          <a:lstStyle/>
          <a:p>
            <a:r>
              <a:rPr lang="en-US" sz="1800" dirty="0" err="1" smtClean="0">
                <a:latin typeface="Courier New"/>
                <a:cs typeface="Courier New"/>
              </a:rPr>
              <a:t>pp.getX</a:t>
            </a:r>
            <a:r>
              <a:rPr lang="en-US" sz="1800" dirty="0" smtClean="0">
                <a:latin typeface="Courier New"/>
                <a:cs typeface="Courier New"/>
              </a:rPr>
              <a:t>()</a:t>
            </a:r>
            <a:endParaRPr lang="en-US" sz="1800" dirty="0">
              <a:latin typeface="Courier New"/>
              <a:cs typeface="Courier New"/>
            </a:endParaRPr>
          </a:p>
        </p:txBody>
      </p:sp>
      <p:pic>
        <p:nvPicPr>
          <p:cNvPr id="6" name="Picture 5" descr="BlueBugTrans.png"/>
          <p:cNvPicPr>
            <a:picLocks noChangeAspect="1"/>
          </p:cNvPicPr>
          <p:nvPr/>
        </p:nvPicPr>
        <p:blipFill>
          <a:blip r:embed="rId3"/>
          <a:stretch>
            <a:fillRect/>
          </a:stretch>
        </p:blipFill>
        <p:spPr>
          <a:xfrm>
            <a:off x="3799110" y="2514600"/>
            <a:ext cx="652335" cy="706316"/>
          </a:xfrm>
          <a:prstGeom prst="rect">
            <a:avLst/>
          </a:prstGeom>
        </p:spPr>
      </p:pic>
      <p:sp>
        <p:nvSpPr>
          <p:cNvPr id="7" name="Rectangle 3"/>
          <p:cNvSpPr txBox="1">
            <a:spLocks noChangeAspect="1" noChangeArrowheads="1"/>
          </p:cNvSpPr>
          <p:nvPr/>
        </p:nvSpPr>
        <p:spPr bwMode="auto">
          <a:xfrm>
            <a:off x="457200" y="3224590"/>
            <a:ext cx="8235950" cy="5334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marL="342900" marR="0" lvl="0" algn="just" defTabSz="914400" rtl="0" eaLnBrk="0" fontAlgn="base" latinLnBrk="0" hangingPunct="0">
              <a:lnSpc>
                <a:spcPct val="85000"/>
              </a:lnSpc>
              <a:spcBef>
                <a:spcPct val="0"/>
              </a:spcBef>
              <a:spcAft>
                <a:spcPct val="50000"/>
              </a:spcAft>
              <a:buClrTx/>
              <a:buSzTx/>
              <a:tabLst/>
              <a:defRPr/>
            </a:pPr>
            <a:r>
              <a:rPr kumimoji="0" lang="en-US" sz="2400" b="0" i="0" u="none" strike="noStrike" kern="0" cap="none" spc="0" normalizeH="0" baseline="0" noProof="0" dirty="0" smtClean="0">
                <a:ln>
                  <a:noFill/>
                </a:ln>
                <a:solidFill>
                  <a:schemeClr val="tx1"/>
                </a:solidFill>
                <a:effectLst/>
                <a:uLnTx/>
                <a:uFillTx/>
                <a:latin typeface="+mn-lt"/>
                <a:ea typeface="+mn-ea"/>
                <a:cs typeface="+mn-cs"/>
              </a:rPr>
              <a:t>because </a:t>
            </a:r>
            <a:r>
              <a:rPr kumimoji="0" lang="en-US" sz="2000" i="0" u="none" strike="noStrike" kern="0" cap="none" spc="0" normalizeH="0" baseline="0" noProof="0" dirty="0" smtClean="0">
                <a:ln>
                  <a:noFill/>
                </a:ln>
                <a:solidFill>
                  <a:schemeClr val="tx1"/>
                </a:solidFill>
                <a:effectLst/>
                <a:uLnTx/>
                <a:uFillTx/>
                <a:latin typeface="Courier New"/>
                <a:ea typeface="+mn-ea"/>
                <a:cs typeface="Courier New"/>
              </a:rPr>
              <a:t>pp</a:t>
            </a:r>
            <a:r>
              <a:rPr kumimoji="0" lang="en-US" sz="2400" b="0" i="0" u="none" strike="noStrike" kern="0" cap="none" spc="0" normalizeH="0" baseline="0" noProof="0" dirty="0" smtClean="0">
                <a:ln>
                  <a:noFill/>
                </a:ln>
                <a:solidFill>
                  <a:schemeClr val="tx1"/>
                </a:solidFill>
                <a:effectLst/>
                <a:uLnTx/>
                <a:uFillTx/>
                <a:latin typeface="+mn-lt"/>
                <a:ea typeface="+mn-ea"/>
                <a:cs typeface="+mn-cs"/>
              </a:rPr>
              <a:t> is not a structure.</a:t>
            </a:r>
          </a:p>
        </p:txBody>
      </p:sp>
      <p:grpSp>
        <p:nvGrpSpPr>
          <p:cNvPr id="21" name="Group 20"/>
          <p:cNvGrpSpPr/>
          <p:nvPr/>
        </p:nvGrpSpPr>
        <p:grpSpPr>
          <a:xfrm>
            <a:off x="457200" y="3733800"/>
            <a:ext cx="8242300" cy="1605035"/>
            <a:chOff x="457200" y="3733800"/>
            <a:chExt cx="8242300" cy="1605035"/>
          </a:xfrm>
        </p:grpSpPr>
        <p:sp>
          <p:nvSpPr>
            <p:cNvPr id="8" name="Rectangle 3"/>
            <p:cNvSpPr txBox="1">
              <a:spLocks noChangeAspect="1" noChangeArrowheads="1"/>
            </p:cNvSpPr>
            <p:nvPr/>
          </p:nvSpPr>
          <p:spPr bwMode="auto">
            <a:xfrm>
              <a:off x="457200" y="3733800"/>
              <a:ext cx="8235950" cy="1600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marL="342900" marR="0" lvl="0" indent="-342900" algn="just" defTabSz="914400" rtl="0" eaLnBrk="0" fontAlgn="base" latinLnBrk="0" hangingPunct="0">
                <a:lnSpc>
                  <a:spcPct val="85000"/>
                </a:lnSpc>
                <a:spcBef>
                  <a:spcPct val="0"/>
                </a:spcBef>
                <a:spcAft>
                  <a:spcPct val="50000"/>
                </a:spcAft>
                <a:buClrTx/>
                <a:buSzTx/>
                <a:buFontTx/>
                <a:buChar char="•"/>
                <a:tabLst/>
                <a:defRPr/>
              </a:pPr>
              <a:r>
                <a:rPr kumimoji="0" lang="en-US" sz="2400" b="0" i="0" u="none" strike="noStrike" kern="0" cap="none" spc="0" normalizeH="0" baseline="0" noProof="0" dirty="0" smtClean="0">
                  <a:ln>
                    <a:noFill/>
                  </a:ln>
                  <a:solidFill>
                    <a:schemeClr val="tx1"/>
                  </a:solidFill>
                  <a:effectLst/>
                  <a:uLnTx/>
                  <a:uFillTx/>
                  <a:latin typeface="+mn-lt"/>
                  <a:ea typeface="+mn-ea"/>
                  <a:cs typeface="+mn-cs"/>
                </a:rPr>
                <a:t>You also cannot write</a:t>
              </a:r>
            </a:p>
          </p:txBody>
        </p:sp>
        <p:sp>
          <p:nvSpPr>
            <p:cNvPr id="9" name="TextBox 8"/>
            <p:cNvSpPr txBox="1"/>
            <p:nvPr/>
          </p:nvSpPr>
          <p:spPr>
            <a:xfrm>
              <a:off x="2063750" y="4283703"/>
              <a:ext cx="1822450" cy="369332"/>
            </a:xfrm>
            <a:prstGeom prst="rect">
              <a:avLst/>
            </a:prstGeom>
            <a:noFill/>
          </p:spPr>
          <p:txBody>
            <a:bodyPr wrap="square" rtlCol="0">
              <a:spAutoFit/>
            </a:bodyPr>
            <a:lstStyle/>
            <a:p>
              <a:r>
                <a:rPr lang="en-US" sz="1800" dirty="0" smtClean="0">
                  <a:latin typeface="Courier New"/>
                  <a:cs typeface="Courier New"/>
                </a:rPr>
                <a:t>*</a:t>
              </a:r>
              <a:r>
                <a:rPr lang="en-US" sz="1800" dirty="0" err="1" smtClean="0">
                  <a:latin typeface="Courier New"/>
                  <a:cs typeface="Courier New"/>
                </a:rPr>
                <a:t>pp.getX</a:t>
              </a:r>
              <a:r>
                <a:rPr lang="en-US" sz="1800" dirty="0" smtClean="0">
                  <a:latin typeface="Courier New"/>
                  <a:cs typeface="Courier New"/>
                </a:rPr>
                <a:t>()</a:t>
              </a:r>
              <a:endParaRPr lang="en-US" sz="1800" dirty="0">
                <a:latin typeface="Courier New"/>
                <a:cs typeface="Courier New"/>
              </a:endParaRPr>
            </a:p>
          </p:txBody>
        </p:sp>
        <p:pic>
          <p:nvPicPr>
            <p:cNvPr id="10" name="Picture 9" descr="BlueBugTrans.png"/>
            <p:cNvPicPr>
              <a:picLocks noChangeAspect="1"/>
            </p:cNvPicPr>
            <p:nvPr/>
          </p:nvPicPr>
          <p:blipFill>
            <a:blip r:embed="rId3"/>
            <a:stretch>
              <a:fillRect/>
            </a:stretch>
          </p:blipFill>
          <p:spPr>
            <a:xfrm>
              <a:off x="3805460" y="4119635"/>
              <a:ext cx="652335" cy="706316"/>
            </a:xfrm>
            <a:prstGeom prst="rect">
              <a:avLst/>
            </a:prstGeom>
          </p:spPr>
        </p:pic>
        <p:sp>
          <p:nvSpPr>
            <p:cNvPr id="11" name="Rectangle 3"/>
            <p:cNvSpPr txBox="1">
              <a:spLocks noChangeAspect="1" noChangeArrowheads="1"/>
            </p:cNvSpPr>
            <p:nvPr/>
          </p:nvSpPr>
          <p:spPr bwMode="auto">
            <a:xfrm>
              <a:off x="463550" y="4805435"/>
              <a:ext cx="8235950" cy="5334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marL="342900" marR="0" lvl="0" algn="just" defTabSz="914400" rtl="0" eaLnBrk="0" fontAlgn="base" latinLnBrk="0" hangingPunct="0">
                <a:lnSpc>
                  <a:spcPct val="85000"/>
                </a:lnSpc>
                <a:spcBef>
                  <a:spcPct val="0"/>
                </a:spcBef>
                <a:spcAft>
                  <a:spcPct val="50000"/>
                </a:spcAft>
                <a:buClrTx/>
                <a:buSzTx/>
                <a:tabLst/>
                <a:defRPr/>
              </a:pPr>
              <a:r>
                <a:rPr kumimoji="0" lang="en-US" sz="2400" b="0" i="0" u="none" strike="noStrike" kern="0" cap="none" spc="0" normalizeH="0" baseline="0" noProof="0" dirty="0" smtClean="0">
                  <a:ln>
                    <a:noFill/>
                  </a:ln>
                  <a:solidFill>
                    <a:schemeClr val="tx1"/>
                  </a:solidFill>
                  <a:effectLst/>
                  <a:uLnTx/>
                  <a:uFillTx/>
                  <a:latin typeface="+mn-lt"/>
                  <a:ea typeface="+mn-ea"/>
                  <a:cs typeface="+mn-cs"/>
                </a:rPr>
                <a:t>because </a:t>
              </a:r>
              <a:r>
                <a:rPr kumimoji="0" lang="en-US" sz="2000" i="0" u="none" strike="noStrike" kern="0" cap="none" spc="0" normalizeH="0" baseline="0" noProof="0" dirty="0" smtClean="0">
                  <a:ln>
                    <a:noFill/>
                  </a:ln>
                  <a:solidFill>
                    <a:schemeClr val="tx1"/>
                  </a:solidFill>
                  <a:effectLst/>
                  <a:uLnTx/>
                  <a:uFillTx/>
                  <a:latin typeface="Courier New"/>
                  <a:ea typeface="+mn-ea"/>
                  <a:cs typeface="Courier New"/>
                </a:rPr>
                <a:t>.</a:t>
              </a:r>
              <a:r>
                <a:rPr lang="en-US" sz="2400" b="0" kern="0" dirty="0" smtClean="0">
                  <a:latin typeface="+mn-lt"/>
                </a:rPr>
                <a:t> takes precedence over </a:t>
              </a:r>
              <a:r>
                <a:rPr lang="en-US" sz="2000" kern="0" dirty="0" smtClean="0">
                  <a:latin typeface="Courier New"/>
                  <a:cs typeface="Courier New"/>
                </a:rPr>
                <a:t>*</a:t>
              </a:r>
              <a:r>
                <a:rPr kumimoji="0" lang="en-US" sz="2400" b="0" i="0" u="none" strike="noStrike" kern="0" cap="none" spc="0" normalizeH="0" baseline="0" noProof="0" dirty="0" smtClean="0">
                  <a:ln>
                    <a:noFill/>
                  </a:ln>
                  <a:solidFill>
                    <a:schemeClr val="tx1"/>
                  </a:solidFill>
                  <a:effectLst/>
                  <a:uLnTx/>
                  <a:uFillTx/>
                  <a:latin typeface="+mn-lt"/>
                  <a:ea typeface="+mn-ea"/>
                  <a:cs typeface="+mn-cs"/>
                </a:rPr>
                <a:t>.</a:t>
              </a:r>
            </a:p>
          </p:txBody>
        </p:sp>
      </p:grpSp>
      <p:grpSp>
        <p:nvGrpSpPr>
          <p:cNvPr id="22" name="Group 21"/>
          <p:cNvGrpSpPr/>
          <p:nvPr/>
        </p:nvGrpSpPr>
        <p:grpSpPr>
          <a:xfrm>
            <a:off x="457200" y="5326740"/>
            <a:ext cx="8305800" cy="913195"/>
            <a:chOff x="457200" y="5326740"/>
            <a:chExt cx="8305800" cy="913195"/>
          </a:xfrm>
        </p:grpSpPr>
        <p:sp>
          <p:nvSpPr>
            <p:cNvPr id="12" name="Rectangle 3"/>
            <p:cNvSpPr txBox="1">
              <a:spLocks noChangeAspect="1" noChangeArrowheads="1"/>
            </p:cNvSpPr>
            <p:nvPr/>
          </p:nvSpPr>
          <p:spPr bwMode="auto">
            <a:xfrm>
              <a:off x="457200" y="5326740"/>
              <a:ext cx="8305800" cy="5334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marL="342900" marR="0" lvl="0" indent="-342900" algn="just" defTabSz="914400" rtl="0" eaLnBrk="0" fontAlgn="base" latinLnBrk="0" hangingPunct="0">
                <a:lnSpc>
                  <a:spcPct val="85000"/>
                </a:lnSpc>
                <a:spcBef>
                  <a:spcPct val="0"/>
                </a:spcBef>
                <a:spcAft>
                  <a:spcPct val="50000"/>
                </a:spcAft>
                <a:buClrTx/>
                <a:buSzTx/>
                <a:buFontTx/>
                <a:buChar char="•"/>
                <a:tabLst/>
                <a:defRPr/>
              </a:pPr>
              <a:r>
                <a:rPr kumimoji="0" lang="en-US" sz="2400" b="0" i="0" u="none" strike="noStrike" kern="0" cap="none" spc="0" normalizeH="0" baseline="0" noProof="0" dirty="0" smtClean="0">
                  <a:ln>
                    <a:noFill/>
                  </a:ln>
                  <a:solidFill>
                    <a:schemeClr val="tx1"/>
                  </a:solidFill>
                  <a:effectLst/>
                  <a:uLnTx/>
                  <a:uFillTx/>
                  <a:latin typeface="+mn-lt"/>
                  <a:ea typeface="+mn-ea"/>
                  <a:cs typeface="+mn-cs"/>
                </a:rPr>
                <a:t>To call a method</a:t>
              </a:r>
              <a:r>
                <a:rPr kumimoji="0" lang="en-US" sz="2400" b="0" i="0" u="none" strike="noStrike" kern="0" cap="none" spc="0" normalizeH="0" noProof="0" dirty="0" smtClean="0">
                  <a:ln>
                    <a:noFill/>
                  </a:ln>
                  <a:solidFill>
                    <a:schemeClr val="tx1"/>
                  </a:solidFill>
                  <a:effectLst/>
                  <a:uLnTx/>
                  <a:uFillTx/>
                  <a:latin typeface="+mn-lt"/>
                  <a:ea typeface="+mn-ea"/>
                  <a:cs typeface="+mn-cs"/>
                </a:rPr>
                <a:t> given a pointer to an object, you need to write</a:t>
              </a:r>
              <a:endParaRPr kumimoji="0" lang="en-US" sz="2400" b="0" i="0" u="none" strike="noStrike" kern="0" cap="none" spc="0" normalizeH="0" baseline="0" noProof="0" dirty="0" smtClean="0">
                <a:ln>
                  <a:noFill/>
                </a:ln>
                <a:solidFill>
                  <a:schemeClr val="tx1"/>
                </a:solidFill>
                <a:effectLst/>
                <a:uLnTx/>
                <a:uFillTx/>
                <a:latin typeface="+mn-lt"/>
                <a:ea typeface="+mn-ea"/>
                <a:cs typeface="+mn-cs"/>
              </a:endParaRPr>
            </a:p>
          </p:txBody>
        </p:sp>
        <p:sp>
          <p:nvSpPr>
            <p:cNvPr id="13" name="TextBox 12"/>
            <p:cNvSpPr txBox="1"/>
            <p:nvPr/>
          </p:nvSpPr>
          <p:spPr>
            <a:xfrm>
              <a:off x="2063750" y="5870603"/>
              <a:ext cx="1822450" cy="369332"/>
            </a:xfrm>
            <a:prstGeom prst="rect">
              <a:avLst/>
            </a:prstGeom>
            <a:noFill/>
          </p:spPr>
          <p:txBody>
            <a:bodyPr wrap="square" rtlCol="0">
              <a:spAutoFit/>
            </a:bodyPr>
            <a:lstStyle/>
            <a:p>
              <a:r>
                <a:rPr lang="en-US" sz="1800" dirty="0" smtClean="0">
                  <a:latin typeface="Courier New"/>
                  <a:cs typeface="Courier New"/>
                </a:rPr>
                <a:t>pp-&gt;</a:t>
              </a:r>
              <a:r>
                <a:rPr lang="en-US" sz="1800" dirty="0" err="1" smtClean="0">
                  <a:latin typeface="Courier New"/>
                  <a:cs typeface="Courier New"/>
                </a:rPr>
                <a:t>getX</a:t>
              </a:r>
              <a:r>
                <a:rPr lang="en-US" sz="1800" dirty="0" smtClean="0">
                  <a:latin typeface="Courier New"/>
                  <a:cs typeface="Courier New"/>
                </a:rPr>
                <a:t>()</a:t>
              </a:r>
              <a:endParaRPr lang="en-US" sz="1800" dirty="0">
                <a:latin typeface="Courier New"/>
                <a:cs typeface="Courier New"/>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18530" name="Rectangle 2"/>
          <p:cNvSpPr>
            <a:spLocks noGrp="1" noChangeArrowheads="1"/>
          </p:cNvSpPr>
          <p:nvPr>
            <p:ph type="title"/>
          </p:nvPr>
        </p:nvSpPr>
        <p:spPr>
          <a:xfrm>
            <a:off x="0" y="76200"/>
            <a:ext cx="9144000" cy="1143000"/>
          </a:xfrm>
          <a:noFill/>
          <a:ln/>
        </p:spPr>
        <p:txBody>
          <a:bodyPr/>
          <a:lstStyle/>
          <a:p>
            <a:r>
              <a:rPr lang="en-US" sz="4000" dirty="0">
                <a:solidFill>
                  <a:srgbClr val="FF0000"/>
                </a:solidFill>
              </a:rPr>
              <a:t>The Keyword </a:t>
            </a:r>
            <a:r>
              <a:rPr lang="en-US" sz="3600" b="1" dirty="0">
                <a:solidFill>
                  <a:srgbClr val="FF0000"/>
                </a:solidFill>
                <a:latin typeface="Courier New" charset="0"/>
              </a:rPr>
              <a:t>this</a:t>
            </a:r>
            <a:endParaRPr lang="en-US" dirty="0">
              <a:solidFill>
                <a:schemeClr val="tx1"/>
              </a:solidFill>
            </a:endParaRPr>
          </a:p>
        </p:txBody>
      </p:sp>
      <p:sp>
        <p:nvSpPr>
          <p:cNvPr id="918531" name="Rectangle 3"/>
          <p:cNvSpPr>
            <a:spLocks noGrp="1" noChangeAspect="1" noChangeArrowheads="1"/>
          </p:cNvSpPr>
          <p:nvPr>
            <p:ph type="body" idx="1"/>
          </p:nvPr>
        </p:nvSpPr>
        <p:spPr>
          <a:xfrm>
            <a:off x="450850" y="1219200"/>
            <a:ext cx="8235950" cy="4343400"/>
          </a:xfrm>
          <a:noFill/>
          <a:ln/>
        </p:spPr>
        <p:txBody>
          <a:bodyPr/>
          <a:lstStyle/>
          <a:p>
            <a:pPr algn="just">
              <a:lnSpc>
                <a:spcPct val="85000"/>
              </a:lnSpc>
              <a:spcBef>
                <a:spcPct val="0"/>
              </a:spcBef>
              <a:spcAft>
                <a:spcPct val="20000"/>
              </a:spcAft>
            </a:pPr>
            <a:r>
              <a:rPr lang="en-US" sz="2400"/>
              <a:t>In the implementation of the methods within a class, you can usually refer to the private instance variables of that class using just their names.  C++ resolves such names by looking for matches in each of the following categories:</a:t>
            </a:r>
          </a:p>
          <a:p>
            <a:pPr lvl="1" algn="just">
              <a:lnSpc>
                <a:spcPct val="85000"/>
              </a:lnSpc>
              <a:spcBef>
                <a:spcPct val="0"/>
              </a:spcBef>
              <a:spcAft>
                <a:spcPct val="20000"/>
              </a:spcAft>
            </a:pPr>
            <a:r>
              <a:rPr lang="en-US" sz="2200"/>
              <a:t>Parameters or local variables declared in the current method</a:t>
            </a:r>
          </a:p>
          <a:p>
            <a:pPr lvl="1" algn="just">
              <a:lnSpc>
                <a:spcPct val="85000"/>
              </a:lnSpc>
              <a:spcBef>
                <a:spcPct val="0"/>
              </a:spcBef>
              <a:spcAft>
                <a:spcPct val="20000"/>
              </a:spcAft>
            </a:pPr>
            <a:r>
              <a:rPr lang="en-US" sz="2200"/>
              <a:t>Instance variables of the current object</a:t>
            </a:r>
          </a:p>
          <a:p>
            <a:pPr lvl="1" algn="just">
              <a:lnSpc>
                <a:spcPct val="85000"/>
              </a:lnSpc>
              <a:spcBef>
                <a:spcPct val="0"/>
              </a:spcBef>
              <a:spcAft>
                <a:spcPct val="60000"/>
              </a:spcAft>
            </a:pPr>
            <a:r>
              <a:rPr lang="en-US" sz="2200"/>
              <a:t>Global variables defined in this scope</a:t>
            </a:r>
            <a:endParaRPr lang="en-US" sz="2000"/>
          </a:p>
          <a:p>
            <a:pPr algn="just">
              <a:lnSpc>
                <a:spcPct val="85000"/>
              </a:lnSpc>
              <a:spcBef>
                <a:spcPct val="0"/>
              </a:spcBef>
              <a:spcAft>
                <a:spcPct val="50000"/>
              </a:spcAft>
            </a:pPr>
            <a:r>
              <a:rPr lang="en-US" sz="2400"/>
              <a:t>It is often convenient to use the same names for parameters and instance variables.  If you do, you must use the keyword </a:t>
            </a:r>
            <a:r>
              <a:rPr lang="en-US" sz="2000" b="1">
                <a:latin typeface="Courier New" charset="0"/>
              </a:rPr>
              <a:t>this</a:t>
            </a:r>
            <a:r>
              <a:rPr lang="en-US" sz="2400"/>
              <a:t> (defined as a pointer to the current object) to refer to the instance variable, as in the constructor for the </a:t>
            </a:r>
            <a:r>
              <a:rPr lang="en-US" sz="2000" b="1">
                <a:latin typeface="Courier New" charset="0"/>
              </a:rPr>
              <a:t>Point</a:t>
            </a:r>
            <a:r>
              <a:rPr lang="en-US" sz="2400"/>
              <a:t> class:</a:t>
            </a:r>
          </a:p>
        </p:txBody>
      </p:sp>
      <p:grpSp>
        <p:nvGrpSpPr>
          <p:cNvPr id="2" name="Group 9"/>
          <p:cNvGrpSpPr>
            <a:grpSpLocks/>
          </p:cNvGrpSpPr>
          <p:nvPr/>
        </p:nvGrpSpPr>
        <p:grpSpPr bwMode="auto">
          <a:xfrm>
            <a:off x="2286000" y="5181600"/>
            <a:ext cx="4572000" cy="1317625"/>
            <a:chOff x="1440" y="3264"/>
            <a:chExt cx="2880" cy="830"/>
          </a:xfrm>
        </p:grpSpPr>
        <p:sp>
          <p:nvSpPr>
            <p:cNvPr id="918536" name="Rectangle 8"/>
            <p:cNvSpPr>
              <a:spLocks noChangeArrowheads="1"/>
            </p:cNvSpPr>
            <p:nvPr/>
          </p:nvSpPr>
          <p:spPr bwMode="auto">
            <a:xfrm>
              <a:off x="1440" y="3264"/>
              <a:ext cx="2880" cy="830"/>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918532" name="Text Box 4"/>
            <p:cNvSpPr txBox="1">
              <a:spLocks noChangeArrowheads="1"/>
            </p:cNvSpPr>
            <p:nvPr/>
          </p:nvSpPr>
          <p:spPr bwMode="auto">
            <a:xfrm>
              <a:off x="1492" y="3324"/>
              <a:ext cx="2560" cy="689"/>
            </a:xfrm>
            <a:prstGeom prst="rect">
              <a:avLst/>
            </a:prstGeom>
            <a:noFill/>
            <a:ln w="9525">
              <a:noFill/>
              <a:miter lim="800000"/>
              <a:headEnd/>
              <a:tailEnd/>
            </a:ln>
            <a:effectLst/>
          </p:spPr>
          <p:txBody>
            <a:bodyPr wrap="none">
              <a:prstTxWarp prst="textNoShape">
                <a:avLst/>
              </a:prstTxWarp>
              <a:spAutoFit/>
            </a:bodyPr>
            <a:lstStyle/>
            <a:p>
              <a:pPr>
                <a:lnSpc>
                  <a:spcPct val="90000"/>
                </a:lnSpc>
              </a:pPr>
              <a:r>
                <a:rPr lang="en-US" sz="1800" dirty="0" err="1">
                  <a:latin typeface="Courier New" charset="0"/>
                </a:rPr>
                <a:t>Point::Point(int</a:t>
              </a:r>
              <a:r>
                <a:rPr lang="en-US" sz="1800" dirty="0">
                  <a:latin typeface="Courier New" charset="0"/>
                </a:rPr>
                <a:t> </a:t>
              </a:r>
              <a:r>
                <a:rPr lang="en-US" sz="1800" dirty="0" err="1">
                  <a:latin typeface="Courier New" charset="0"/>
                </a:rPr>
                <a:t>x</a:t>
              </a:r>
              <a:r>
                <a:rPr lang="en-US" sz="1800" dirty="0">
                  <a:latin typeface="Courier New" charset="0"/>
                </a:rPr>
                <a:t>, </a:t>
              </a:r>
              <a:r>
                <a:rPr lang="en-US" sz="1800" dirty="0" err="1">
                  <a:latin typeface="Courier New" charset="0"/>
                </a:rPr>
                <a:t>int</a:t>
              </a:r>
              <a:r>
                <a:rPr lang="en-US" sz="1800" dirty="0">
                  <a:latin typeface="Courier New" charset="0"/>
                </a:rPr>
                <a:t> </a:t>
              </a:r>
              <a:r>
                <a:rPr lang="en-US" sz="1800" dirty="0" err="1">
                  <a:latin typeface="Courier New" charset="0"/>
                </a:rPr>
                <a:t>y</a:t>
              </a:r>
              <a:r>
                <a:rPr lang="en-US" sz="1800" dirty="0">
                  <a:latin typeface="Courier New" charset="0"/>
                </a:rPr>
                <a:t>) {</a:t>
              </a:r>
            </a:p>
            <a:p>
              <a:pPr>
                <a:lnSpc>
                  <a:spcPct val="90000"/>
                </a:lnSpc>
              </a:pPr>
              <a:r>
                <a:rPr lang="en-US" sz="1800" dirty="0">
                  <a:latin typeface="Courier New" charset="0"/>
                </a:rPr>
                <a:t>  </a:t>
              </a:r>
              <a:r>
                <a:rPr lang="en-US" sz="1800" dirty="0" smtClean="0">
                  <a:latin typeface="Courier New" charset="0"/>
                </a:rPr>
                <a:t> this</a:t>
              </a:r>
              <a:r>
                <a:rPr lang="en-US" sz="1800" dirty="0">
                  <a:latin typeface="Courier New" charset="0"/>
                </a:rPr>
                <a:t>-&gt;</a:t>
              </a:r>
              <a:r>
                <a:rPr lang="en-US" sz="1800" dirty="0" err="1">
                  <a:latin typeface="Courier New" charset="0"/>
                </a:rPr>
                <a:t>x</a:t>
              </a:r>
              <a:r>
                <a:rPr lang="en-US" sz="1800" dirty="0">
                  <a:latin typeface="Courier New" charset="0"/>
                </a:rPr>
                <a:t> = </a:t>
              </a:r>
              <a:r>
                <a:rPr lang="en-US" sz="1800" dirty="0" err="1">
                  <a:latin typeface="Courier New" charset="0"/>
                </a:rPr>
                <a:t>x</a:t>
              </a:r>
              <a:r>
                <a:rPr lang="en-US" sz="1800" dirty="0">
                  <a:latin typeface="Courier New" charset="0"/>
                </a:rPr>
                <a:t>;</a:t>
              </a:r>
            </a:p>
            <a:p>
              <a:pPr>
                <a:lnSpc>
                  <a:spcPct val="90000"/>
                </a:lnSpc>
              </a:pPr>
              <a:r>
                <a:rPr lang="en-US" sz="1800" dirty="0">
                  <a:latin typeface="Courier New" charset="0"/>
                </a:rPr>
                <a:t>  </a:t>
              </a:r>
              <a:r>
                <a:rPr lang="en-US" sz="1800" dirty="0" smtClean="0">
                  <a:latin typeface="Courier New" charset="0"/>
                </a:rPr>
                <a:t> this</a:t>
              </a:r>
              <a:r>
                <a:rPr lang="en-US" sz="1800" dirty="0">
                  <a:latin typeface="Courier New" charset="0"/>
                </a:rPr>
                <a:t>-&gt;</a:t>
              </a:r>
              <a:r>
                <a:rPr lang="en-US" sz="1800" dirty="0" err="1">
                  <a:latin typeface="Courier New" charset="0"/>
                </a:rPr>
                <a:t>y</a:t>
              </a:r>
              <a:r>
                <a:rPr lang="en-US" sz="1800" dirty="0">
                  <a:latin typeface="Courier New" charset="0"/>
                </a:rPr>
                <a:t> = </a:t>
              </a:r>
              <a:r>
                <a:rPr lang="en-US" sz="1800" dirty="0" err="1">
                  <a:latin typeface="Courier New" charset="0"/>
                </a:rPr>
                <a:t>y</a:t>
              </a:r>
              <a:r>
                <a:rPr lang="en-US" sz="1800" dirty="0">
                  <a:latin typeface="Courier New" charset="0"/>
                </a:rPr>
                <a:t>;</a:t>
              </a:r>
            </a:p>
            <a:p>
              <a:pPr>
                <a:lnSpc>
                  <a:spcPct val="90000"/>
                </a:lnSpc>
              </a:pPr>
              <a:r>
                <a:rPr lang="en-US" sz="1800" dirty="0">
                  <a:latin typeface="Courier New" charset="0"/>
                </a:rPr>
                <a:t>}</a:t>
              </a:r>
              <a:endParaRPr lang="en-US" sz="1800" dirty="0"/>
            </a:p>
          </p:txBody>
        </p:sp>
      </p:grpSp>
      <p:grpSp>
        <p:nvGrpSpPr>
          <p:cNvPr id="3" name="Group 7"/>
          <p:cNvGrpSpPr>
            <a:grpSpLocks/>
          </p:cNvGrpSpPr>
          <p:nvPr/>
        </p:nvGrpSpPr>
        <p:grpSpPr bwMode="auto">
          <a:xfrm>
            <a:off x="1317625" y="3303588"/>
            <a:ext cx="4210050" cy="228600"/>
            <a:chOff x="830" y="2081"/>
            <a:chExt cx="2652" cy="144"/>
          </a:xfrm>
        </p:grpSpPr>
        <p:sp>
          <p:nvSpPr>
            <p:cNvPr id="918533" name="Line 5"/>
            <p:cNvSpPr>
              <a:spLocks noChangeShapeType="1"/>
            </p:cNvSpPr>
            <p:nvPr/>
          </p:nvSpPr>
          <p:spPr bwMode="auto">
            <a:xfrm>
              <a:off x="830" y="2081"/>
              <a:ext cx="2652" cy="144"/>
            </a:xfrm>
            <a:prstGeom prst="line">
              <a:avLst/>
            </a:prstGeom>
            <a:noFill/>
            <a:ln w="19050">
              <a:solidFill>
                <a:srgbClr val="FF0000"/>
              </a:solidFill>
              <a:round/>
              <a:headEnd/>
              <a:tailEnd/>
            </a:ln>
            <a:effectLst/>
          </p:spPr>
          <p:txBody>
            <a:bodyPr wrap="none" anchor="ctr">
              <a:prstTxWarp prst="textNoShape">
                <a:avLst/>
              </a:prstTxWarp>
            </a:bodyPr>
            <a:lstStyle/>
            <a:p>
              <a:endParaRPr lang="en-US"/>
            </a:p>
          </p:txBody>
        </p:sp>
        <p:sp>
          <p:nvSpPr>
            <p:cNvPr id="918534" name="Line 6"/>
            <p:cNvSpPr>
              <a:spLocks noChangeShapeType="1"/>
            </p:cNvSpPr>
            <p:nvPr/>
          </p:nvSpPr>
          <p:spPr bwMode="auto">
            <a:xfrm flipV="1">
              <a:off x="830" y="2081"/>
              <a:ext cx="2652" cy="144"/>
            </a:xfrm>
            <a:prstGeom prst="line">
              <a:avLst/>
            </a:prstGeom>
            <a:noFill/>
            <a:ln w="19050">
              <a:solidFill>
                <a:srgbClr val="FF0000"/>
              </a:solidFill>
              <a:round/>
              <a:headEnd/>
              <a:tailEnd/>
            </a:ln>
            <a:effectLst/>
          </p:spPr>
          <p:txBody>
            <a:bodyPr wrap="none" anchor="ctr">
              <a:prstTxWarp prst="textNoShape">
                <a:avLst/>
              </a:prstTxWarp>
            </a:bodyPr>
            <a:lstStyle/>
            <a:p>
              <a:endParaRPr 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18531">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18531">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499"/>
                                          </p:stCondLst>
                                        </p:cTn>
                                        <p:tgtEl>
                                          <p:spTgt spid="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918531">
                                            <p:txEl>
                                              <p:pRg st="4" end="4"/>
                                            </p:txEl>
                                          </p:spTgt>
                                        </p:tgtEl>
                                        <p:attrNameLst>
                                          <p:attrName>style.visibility</p:attrName>
                                        </p:attrNameLst>
                                      </p:cBhvr>
                                      <p:to>
                                        <p:strVal val="visible"/>
                                      </p:to>
                                    </p:set>
                                  </p:childTnLst>
                                </p:cTn>
                              </p:par>
                            </p:childTnLst>
                          </p:cTn>
                        </p:par>
                        <p:par>
                          <p:cTn id="19" fill="hold">
                            <p:stCondLst>
                              <p:cond delay="0"/>
                            </p:stCondLst>
                            <p:childTnLst>
                              <p:par>
                                <p:cTn id="20" presetID="1" presetClass="entr" presetSubtype="0" fill="hold" nodeType="afterEffect">
                                  <p:stCondLst>
                                    <p:cond delay="0"/>
                                  </p:stCondLst>
                                  <p:childTnLst>
                                    <p:set>
                                      <p:cBhvr>
                                        <p:cTn id="21" dur="1" fill="hold">
                                          <p:stCondLst>
                                            <p:cond delay="499"/>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18531" grpId="0" build="p"/>
    </p:bld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16482" name="Rectangle 2"/>
          <p:cNvSpPr>
            <a:spLocks noGrp="1" noChangeArrowheads="1"/>
          </p:cNvSpPr>
          <p:nvPr>
            <p:ph type="title"/>
          </p:nvPr>
        </p:nvSpPr>
        <p:spPr>
          <a:xfrm>
            <a:off x="0" y="76200"/>
            <a:ext cx="9144000" cy="1143000"/>
          </a:xfrm>
          <a:noFill/>
          <a:ln/>
        </p:spPr>
        <p:txBody>
          <a:bodyPr/>
          <a:lstStyle/>
          <a:p>
            <a:r>
              <a:rPr lang="en-US" sz="4000" smtClean="0">
                <a:solidFill>
                  <a:srgbClr val="FF0000"/>
                </a:solidFill>
              </a:rPr>
              <a:t>Memory Management</a:t>
            </a:r>
            <a:endParaRPr lang="en-US" dirty="0">
              <a:solidFill>
                <a:schemeClr val="tx1"/>
              </a:solidFill>
            </a:endParaRPr>
          </a:p>
        </p:txBody>
      </p:sp>
      <p:sp>
        <p:nvSpPr>
          <p:cNvPr id="916483" name="Rectangle 3"/>
          <p:cNvSpPr>
            <a:spLocks noGrp="1" noChangeAspect="1" noChangeArrowheads="1"/>
          </p:cNvSpPr>
          <p:nvPr>
            <p:ph type="body" idx="1"/>
          </p:nvPr>
        </p:nvSpPr>
        <p:spPr>
          <a:xfrm>
            <a:off x="450850" y="1219200"/>
            <a:ext cx="8235950" cy="5181600"/>
          </a:xfrm>
          <a:noFill/>
          <a:ln/>
        </p:spPr>
        <p:txBody>
          <a:bodyPr/>
          <a:lstStyle/>
          <a:p>
            <a:pPr algn="just">
              <a:lnSpc>
                <a:spcPct val="85000"/>
              </a:lnSpc>
              <a:spcBef>
                <a:spcPct val="0"/>
              </a:spcBef>
              <a:spcAft>
                <a:spcPct val="50000"/>
              </a:spcAft>
            </a:pPr>
            <a:r>
              <a:rPr lang="en-US" sz="2400" dirty="0" smtClean="0"/>
              <a:t>The big challenge in working with dynamic allocation is freeing the heap memory you allocate.  Programs that fail to do so have what computer scientists call </a:t>
            </a:r>
            <a:r>
              <a:rPr lang="en-US" sz="2400" b="1" i="1" dirty="0" smtClean="0"/>
              <a:t>memory leaks</a:t>
            </a:r>
            <a:r>
              <a:rPr lang="en-US" sz="2400" i="1" dirty="0" smtClean="0"/>
              <a:t>.</a:t>
            </a:r>
            <a:endParaRPr lang="en-US" sz="2400" dirty="0" smtClean="0"/>
          </a:p>
          <a:p>
            <a:pPr algn="just">
              <a:lnSpc>
                <a:spcPct val="85000"/>
              </a:lnSpc>
              <a:spcBef>
                <a:spcPct val="0"/>
              </a:spcBef>
              <a:spcAft>
                <a:spcPct val="50000"/>
              </a:spcAft>
            </a:pPr>
            <a:r>
              <a:rPr lang="en-US" sz="2400" dirty="0" smtClean="0"/>
              <a:t>In </a:t>
            </a:r>
            <a:r>
              <a:rPr lang="en-US" sz="2400" dirty="0"/>
              <a:t>Java, objects are created on the heap and are automatically reclaimed by a </a:t>
            </a:r>
            <a:r>
              <a:rPr lang="en-US" sz="2400" b="1" i="1" dirty="0"/>
              <a:t>garbage collector </a:t>
            </a:r>
            <a:r>
              <a:rPr lang="en-US" sz="2400" dirty="0"/>
              <a:t>when those objects are no longer accessible.  This discipline makes memory management very easy and convenient.</a:t>
            </a:r>
          </a:p>
          <a:p>
            <a:pPr algn="just">
              <a:lnSpc>
                <a:spcPct val="85000"/>
              </a:lnSpc>
              <a:spcBef>
                <a:spcPct val="0"/>
              </a:spcBef>
              <a:spcAft>
                <a:spcPct val="20000"/>
              </a:spcAft>
            </a:pPr>
            <a:r>
              <a:rPr lang="en-US" sz="2400" dirty="0"/>
              <a:t>In C++, the situation is different for the following reasons:</a:t>
            </a:r>
          </a:p>
          <a:p>
            <a:pPr lvl="1" algn="just">
              <a:lnSpc>
                <a:spcPct val="85000"/>
              </a:lnSpc>
              <a:spcBef>
                <a:spcPct val="0"/>
              </a:spcBef>
              <a:spcAft>
                <a:spcPct val="20000"/>
              </a:spcAft>
            </a:pPr>
            <a:r>
              <a:rPr lang="en-US" sz="2200" dirty="0"/>
              <a:t>Objects can be allocated either on the stack or in the heap.</a:t>
            </a:r>
          </a:p>
          <a:p>
            <a:pPr lvl="1" algn="just">
              <a:lnSpc>
                <a:spcPct val="85000"/>
              </a:lnSpc>
              <a:spcBef>
                <a:spcPct val="0"/>
              </a:spcBef>
              <a:spcAft>
                <a:spcPct val="70000"/>
              </a:spcAft>
            </a:pPr>
            <a:r>
              <a:rPr lang="en-US" sz="2200" dirty="0"/>
              <a:t>C++ has no garbage collector, which means that programmers must manage memory allocation explicitly</a:t>
            </a:r>
            <a:r>
              <a:rPr lang="en-US" sz="2200" dirty="0" smtClean="0"/>
              <a:t>.</a:t>
            </a:r>
          </a:p>
          <a:p>
            <a:pPr algn="just">
              <a:lnSpc>
                <a:spcPct val="85000"/>
              </a:lnSpc>
              <a:spcBef>
                <a:spcPct val="0"/>
              </a:spcBef>
              <a:spcAft>
                <a:spcPct val="50000"/>
              </a:spcAft>
            </a:pPr>
            <a:r>
              <a:rPr lang="en-US" sz="2400" dirty="0" smtClean="0"/>
              <a:t>Fortunately, the designers of C++ made it possible to free memory allocated by objects when those objects go out of scope on the stack. . .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1648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16483">
                                            <p:txEl>
                                              <p:pRg st="2" end="2"/>
                                            </p:txEl>
                                          </p:spTgt>
                                        </p:tgtEl>
                                        <p:attrNameLst>
                                          <p:attrName>style.visibility</p:attrName>
                                        </p:attrNameLst>
                                      </p:cBhvr>
                                      <p:to>
                                        <p:strVal val="visible"/>
                                      </p:to>
                                    </p:set>
                                  </p:childTnLst>
                                </p:cTn>
                              </p:par>
                            </p:childTnLst>
                          </p:cTn>
                        </p:par>
                        <p:par>
                          <p:cTn id="11" fill="hold">
                            <p:stCondLst>
                              <p:cond delay="0"/>
                            </p:stCondLst>
                            <p:childTnLst>
                              <p:par>
                                <p:cTn id="12" presetID="1" presetClass="entr" presetSubtype="0" fill="hold" grpId="0" nodeType="afterEffect">
                                  <p:stCondLst>
                                    <p:cond delay="0"/>
                                  </p:stCondLst>
                                  <p:childTnLst>
                                    <p:set>
                                      <p:cBhvr>
                                        <p:cTn id="13" dur="1" fill="hold">
                                          <p:stCondLst>
                                            <p:cond delay="0"/>
                                          </p:stCondLst>
                                        </p:cTn>
                                        <p:tgtEl>
                                          <p:spTgt spid="916483">
                                            <p:txEl>
                                              <p:pRg st="3" end="3"/>
                                            </p:txEl>
                                          </p:spTgt>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grpId="0" nodeType="clickEffect">
                                  <p:stCondLst>
                                    <p:cond delay="0"/>
                                  </p:stCondLst>
                                  <p:childTnLst>
                                    <p:set>
                                      <p:cBhvr>
                                        <p:cTn id="17" dur="1" fill="hold">
                                          <p:stCondLst>
                                            <p:cond delay="0"/>
                                          </p:stCondLst>
                                        </p:cTn>
                                        <p:tgtEl>
                                          <p:spTgt spid="916483">
                                            <p:txEl>
                                              <p:pRg st="4" end="4"/>
                                            </p:txEl>
                                          </p:spTgt>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grpId="0" nodeType="clickEffect">
                                  <p:stCondLst>
                                    <p:cond delay="0"/>
                                  </p:stCondLst>
                                  <p:childTnLst>
                                    <p:set>
                                      <p:cBhvr>
                                        <p:cTn id="21" dur="1" fill="hold">
                                          <p:stCondLst>
                                            <p:cond delay="0"/>
                                          </p:stCondLst>
                                        </p:cTn>
                                        <p:tgtEl>
                                          <p:spTgt spid="91648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16483" grpId="0" build="p"/>
    </p:bld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14434" name="Rectangle 2"/>
          <p:cNvSpPr>
            <a:spLocks noGrp="1" noChangeArrowheads="1"/>
          </p:cNvSpPr>
          <p:nvPr>
            <p:ph type="title"/>
          </p:nvPr>
        </p:nvSpPr>
        <p:spPr>
          <a:xfrm>
            <a:off x="0" y="76200"/>
            <a:ext cx="9144000" cy="1143000"/>
          </a:xfrm>
          <a:noFill/>
          <a:ln/>
        </p:spPr>
        <p:txBody>
          <a:bodyPr/>
          <a:lstStyle/>
          <a:p>
            <a:r>
              <a:rPr lang="en-US" sz="4000" dirty="0">
                <a:solidFill>
                  <a:srgbClr val="FF0000"/>
                </a:solidFill>
              </a:rPr>
              <a:t>Destructors</a:t>
            </a:r>
            <a:endParaRPr lang="en-US" dirty="0">
              <a:solidFill>
                <a:schemeClr val="tx1"/>
              </a:solidFill>
            </a:endParaRPr>
          </a:p>
        </p:txBody>
      </p:sp>
      <p:sp>
        <p:nvSpPr>
          <p:cNvPr id="914435" name="Rectangle 3"/>
          <p:cNvSpPr>
            <a:spLocks noGrp="1" noChangeAspect="1" noChangeArrowheads="1"/>
          </p:cNvSpPr>
          <p:nvPr>
            <p:ph type="body" idx="1"/>
          </p:nvPr>
        </p:nvSpPr>
        <p:spPr>
          <a:xfrm>
            <a:off x="450850" y="1219200"/>
            <a:ext cx="8235950" cy="5181600"/>
          </a:xfrm>
          <a:noFill/>
          <a:ln/>
        </p:spPr>
        <p:txBody>
          <a:bodyPr/>
          <a:lstStyle/>
          <a:p>
            <a:pPr algn="just">
              <a:lnSpc>
                <a:spcPct val="85000"/>
              </a:lnSpc>
              <a:spcBef>
                <a:spcPct val="0"/>
              </a:spcBef>
              <a:spcAft>
                <a:spcPct val="50000"/>
              </a:spcAft>
            </a:pPr>
            <a:r>
              <a:rPr lang="en-US" sz="2400"/>
              <a:t>In C++, class definitions often include a </a:t>
            </a:r>
            <a:r>
              <a:rPr lang="en-US" sz="2400" b="1" i="1"/>
              <a:t>destructor</a:t>
            </a:r>
            <a:r>
              <a:rPr lang="en-US" sz="2400" i="1"/>
              <a:t>,</a:t>
            </a:r>
            <a:r>
              <a:rPr lang="en-US" sz="2400"/>
              <a:t> which specifies how to free the storage used to represent an instance of that class.</a:t>
            </a:r>
          </a:p>
          <a:p>
            <a:pPr algn="just">
              <a:lnSpc>
                <a:spcPct val="85000"/>
              </a:lnSpc>
              <a:spcBef>
                <a:spcPct val="0"/>
              </a:spcBef>
              <a:spcAft>
                <a:spcPct val="50000"/>
              </a:spcAft>
            </a:pPr>
            <a:r>
              <a:rPr lang="en-US" sz="2400"/>
              <a:t>The prototype for a destructor has no return type and uses the name of the class preceded by a tilde (</a:t>
            </a:r>
            <a:r>
              <a:rPr lang="en-US" sz="2000" b="1">
                <a:latin typeface="Courier New" charset="0"/>
              </a:rPr>
              <a:t>~</a:t>
            </a:r>
            <a:r>
              <a:rPr lang="en-US" sz="2400"/>
              <a:t>).  The destructor must not take any arguments.</a:t>
            </a:r>
          </a:p>
          <a:p>
            <a:pPr algn="just">
              <a:lnSpc>
                <a:spcPct val="85000"/>
              </a:lnSpc>
              <a:spcBef>
                <a:spcPct val="0"/>
              </a:spcBef>
              <a:spcAft>
                <a:spcPct val="50000"/>
              </a:spcAft>
            </a:pPr>
            <a:r>
              <a:rPr lang="en-US" sz="2400"/>
              <a:t>C++ calls the destructor automatically whenever a variable of a particular class is released.  For stack objects, this happens when the function returns.  The effect of this rule is that a C++ program that declares its objects as local variables on the stack will automatically reclaim those variables.</a:t>
            </a:r>
          </a:p>
          <a:p>
            <a:pPr algn="just">
              <a:lnSpc>
                <a:spcPct val="85000"/>
              </a:lnSpc>
              <a:spcBef>
                <a:spcPct val="0"/>
              </a:spcBef>
              <a:spcAft>
                <a:spcPct val="50000"/>
              </a:spcAft>
            </a:pPr>
            <a:r>
              <a:rPr lang="en-US" sz="2400"/>
              <a:t>If you instead allocate space for an object in the heap using </a:t>
            </a:r>
            <a:r>
              <a:rPr lang="en-US" sz="2000" b="1">
                <a:latin typeface="Courier New" charset="0"/>
              </a:rPr>
              <a:t>new</a:t>
            </a:r>
            <a:r>
              <a:rPr lang="en-US" sz="2400"/>
              <a:t>, you must explicitly free that object by calling </a:t>
            </a:r>
            <a:r>
              <a:rPr lang="en-US" sz="2000" b="1">
                <a:latin typeface="Courier New" charset="0"/>
              </a:rPr>
              <a:t>delete</a:t>
            </a:r>
            <a:r>
              <a:rPr lang="en-US" sz="2400"/>
              <a:t>.  Calling </a:t>
            </a:r>
            <a:r>
              <a:rPr lang="en-US" sz="2000" b="1">
                <a:latin typeface="Courier New" charset="0"/>
              </a:rPr>
              <a:t>delete</a:t>
            </a:r>
            <a:r>
              <a:rPr lang="en-US" sz="2400"/>
              <a:t> automatically invokes the destructor.</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1443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1443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14435">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14435" grpId="0" build="p"/>
    </p:bldLst>
  </p:timing>
</p:sld>
</file>

<file path=ppt/theme/theme1.xml><?xml version="1.0" encoding="utf-8"?>
<a:theme xmlns:a="http://schemas.openxmlformats.org/drawingml/2006/main" name="Blank Presentation">
  <a:themeElements>
    <a:clrScheme name="Blank Presentatio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Blank Presentatio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400" b="1" i="0" u="none" strike="noStrike" cap="none" normalizeH="0" baseline="0">
            <a:ln>
              <a:noFill/>
            </a:ln>
            <a:solidFill>
              <a:schemeClr val="tx1"/>
            </a:solidFill>
            <a:effectLst/>
            <a:latin typeface="Times New Roman"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400" b="1" i="0" u="none" strike="noStrike" cap="none" normalizeH="0" baseline="0">
            <a:ln>
              <a:noFill/>
            </a:ln>
            <a:solidFill>
              <a:schemeClr val="tx1"/>
            </a:solidFill>
            <a:effectLst/>
            <a:latin typeface="Times New Roman" charset="0"/>
          </a:defRPr>
        </a:defPPr>
      </a:lstStyle>
    </a:lnDef>
  </a:objectDefaults>
  <a:extraClrSchemeLst>
    <a:extraClrScheme>
      <a:clrScheme name="Blank Presentatio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Blank Presentatio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Blank Presentatio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Blank Presentatio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18783</TotalTime>
  <Words>2740</Words>
  <Application>Microsoft Macintosh PowerPoint</Application>
  <PresentationFormat>On-screen Show (4:3)</PresentationFormat>
  <Paragraphs>428</Paragraphs>
  <Slides>20</Slides>
  <Notes>20</Notes>
  <HiddenSlides>0</HiddenSlides>
  <MMClips>0</MMClips>
  <ScaleCrop>false</ScaleCrop>
  <HeadingPairs>
    <vt:vector size="4" baseType="variant">
      <vt:variant>
        <vt:lpstr>Design Template</vt:lpstr>
      </vt:variant>
      <vt:variant>
        <vt:i4>1</vt:i4>
      </vt:variant>
      <vt:variant>
        <vt:lpstr>Slide Titles</vt:lpstr>
      </vt:variant>
      <vt:variant>
        <vt:i4>20</vt:i4>
      </vt:variant>
    </vt:vector>
  </HeadingPairs>
  <TitlesOfParts>
    <vt:vector size="21" baseType="lpstr">
      <vt:lpstr>Blank Presentation</vt:lpstr>
      <vt:lpstr>Dynamic Allocation</vt:lpstr>
      <vt:lpstr>The Allocation of Memory to Variables</vt:lpstr>
      <vt:lpstr>Dynamic Allocation</vt:lpstr>
      <vt:lpstr>Exercise: Dynamic Arrays</vt:lpstr>
      <vt:lpstr>Allocating a Point Object</vt:lpstr>
      <vt:lpstr>The -&gt; Operator</vt:lpstr>
      <vt:lpstr>The Keyword this</vt:lpstr>
      <vt:lpstr>Memory Management</vt:lpstr>
      <vt:lpstr>Destructors</vt:lpstr>
      <vt:lpstr>The CharStack Class</vt:lpstr>
      <vt:lpstr>The charstack.h Interface</vt:lpstr>
      <vt:lpstr>The charstack.h Interface</vt:lpstr>
      <vt:lpstr>The charstack.h Interface</vt:lpstr>
      <vt:lpstr>The charstack.cpp Implementation</vt:lpstr>
      <vt:lpstr>The charstack.cpp Implementation</vt:lpstr>
      <vt:lpstr>The charstack.cpp Implementation</vt:lpstr>
      <vt:lpstr>Heap-Stack Diagrams</vt:lpstr>
      <vt:lpstr>Exercise: Heap-Stack Diagrams</vt:lpstr>
      <vt:lpstr>The End</vt:lpstr>
      <vt:lpstr>Allocating a Point Object</vt:lpstr>
    </vt:vector>
  </TitlesOfParts>
  <Company>Stanford University</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3—Expressions</dc:title>
  <cp:lastModifiedBy>Eric Roberts</cp:lastModifiedBy>
  <cp:revision>219</cp:revision>
  <dcterms:created xsi:type="dcterms:W3CDTF">2015-01-28T14:37:00Z</dcterms:created>
  <dcterms:modified xsi:type="dcterms:W3CDTF">2015-01-28T14:40:48Z</dcterms:modified>
</cp:coreProperties>
</file>