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1"/>
  </p:notesMasterIdLst>
  <p:handoutMasterIdLst>
    <p:handoutMasterId r:id="rId22"/>
  </p:handoutMasterIdLst>
  <p:sldIdLst>
    <p:sldId id="441" r:id="rId2"/>
    <p:sldId id="493" r:id="rId3"/>
    <p:sldId id="510" r:id="rId4"/>
    <p:sldId id="511" r:id="rId5"/>
    <p:sldId id="512" r:id="rId6"/>
    <p:sldId id="520" r:id="rId7"/>
    <p:sldId id="529" r:id="rId8"/>
    <p:sldId id="516" r:id="rId9"/>
    <p:sldId id="517" r:id="rId10"/>
    <p:sldId id="535" r:id="rId11"/>
    <p:sldId id="518" r:id="rId12"/>
    <p:sldId id="540" r:id="rId13"/>
    <p:sldId id="531" r:id="rId14"/>
    <p:sldId id="532" r:id="rId15"/>
    <p:sldId id="533" r:id="rId16"/>
    <p:sldId id="524" r:id="rId17"/>
    <p:sldId id="525" r:id="rId18"/>
    <p:sldId id="530" r:id="rId19"/>
    <p:sldId id="369" r:id="rId20"/>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napVertSplitter="1" vertBarState="minimized" horzBarState="maximized">
    <p:restoredLeft sz="32787"/>
    <p:restoredTop sz="90929"/>
  </p:normalViewPr>
  <p:slideViewPr>
    <p:cSldViewPr showGuides="1">
      <p:cViewPr>
        <p:scale>
          <a:sx n="105" d="100"/>
          <a:sy n="105" d="100"/>
        </p:scale>
        <p:origin x="-109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5010" y="0"/>
            <a:ext cx="2971800" cy="457200"/>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684684"/>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5010" y="8684684"/>
            <a:ext cx="2971800" cy="457200"/>
          </a:xfrm>
          <a:prstGeom prst="rect">
            <a:avLst/>
          </a:prstGeom>
        </p:spPr>
        <p:txBody>
          <a:bodyPr vert="horz" lIns="91440" tIns="45720" rIns="91440" bIns="45720" rtlCol="0" anchor="b"/>
          <a:lstStyle>
            <a:lvl1pPr algn="r">
              <a:defRPr sz="1200"/>
            </a:lvl1pPr>
          </a:lstStyle>
          <a:p>
            <a:fld id="{A0D9D675-3D79-6540-B050-F07C240BD0F3}"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50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3886200" y="0"/>
            <a:ext cx="2971800" cy="50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1127125" y="711200"/>
            <a:ext cx="4603750" cy="34544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914400" y="4368800"/>
            <a:ext cx="5029200" cy="4064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8636000"/>
            <a:ext cx="2971800" cy="508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3886200" y="8636000"/>
            <a:ext cx="2971800" cy="508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1A6D24BA-CA7D-5B4F-B75E-AD5FCD3C4EC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FD176A-FFD4-C746-B8D9-8AF0D8B6FF5C}"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250D73-C3DD-4C40-BE78-BCA3FD83DF34}" type="slidenum">
              <a:rPr lang="en-US"/>
              <a:pPr/>
              <a:t>10</a:t>
            </a:fld>
            <a:endParaRPr lang="en-US"/>
          </a:p>
        </p:txBody>
      </p:sp>
      <p:sp>
        <p:nvSpPr>
          <p:cNvPr id="709634"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0963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49A78-2C11-6749-B30B-79F30A86BA9E}" type="slidenum">
              <a:rPr lang="en-US"/>
              <a:pPr/>
              <a:t>11</a:t>
            </a:fld>
            <a:endParaRPr lang="en-US"/>
          </a:p>
        </p:txBody>
      </p:sp>
      <p:sp>
        <p:nvSpPr>
          <p:cNvPr id="711682"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1168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6ECBFE-5221-CC42-94F4-199B639445A2}" type="slidenum">
              <a:rPr lang="en-US"/>
              <a:pPr/>
              <a:t>12</a:t>
            </a:fld>
            <a:endParaRPr lang="en-US"/>
          </a:p>
        </p:txBody>
      </p:sp>
      <p:sp>
        <p:nvSpPr>
          <p:cNvPr id="713730"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1373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43336F-0852-5D4E-9BEC-11B8A66FDE80}" type="slidenum">
              <a:rPr lang="en-US"/>
              <a:pPr/>
              <a:t>13</a:t>
            </a:fld>
            <a:endParaRPr lang="en-US"/>
          </a:p>
        </p:txBody>
      </p:sp>
      <p:sp>
        <p:nvSpPr>
          <p:cNvPr id="765954"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6595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F5C05E-3676-2B41-A8CB-EA2ED033793F}" type="slidenum">
              <a:rPr lang="en-US"/>
              <a:pPr/>
              <a:t>14</a:t>
            </a:fld>
            <a:endParaRPr lang="en-US"/>
          </a:p>
        </p:txBody>
      </p:sp>
      <p:sp>
        <p:nvSpPr>
          <p:cNvPr id="768002"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76800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5DA453-ADB3-0542-BA8A-6BF3195C7D54}" type="slidenum">
              <a:rPr lang="en-US"/>
              <a:pPr/>
              <a:t>15</a:t>
            </a:fld>
            <a:endParaRPr lang="en-US"/>
          </a:p>
        </p:txBody>
      </p:sp>
      <p:sp>
        <p:nvSpPr>
          <p:cNvPr id="77414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741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B3EA82-5B0E-B640-8CAA-F2E543A67F93}" type="slidenum">
              <a:rPr lang="en-US"/>
              <a:pPr/>
              <a:t>16</a:t>
            </a:fld>
            <a:endParaRPr lang="en-US"/>
          </a:p>
        </p:txBody>
      </p:sp>
      <p:sp>
        <p:nvSpPr>
          <p:cNvPr id="731138" name="Rectangle 2"/>
          <p:cNvSpPr>
            <a:spLocks noGrp="1" noRot="1" noChangeAspect="1" noChangeArrowheads="1"/>
          </p:cNvSpPr>
          <p:nvPr>
            <p:ph type="sldImg"/>
          </p:nvPr>
        </p:nvSpPr>
        <p:spPr bwMode="auto">
          <a:xfrm>
            <a:off x="1128713" y="711200"/>
            <a:ext cx="4603750" cy="3454400"/>
          </a:xfrm>
          <a:prstGeom prst="rect">
            <a:avLst/>
          </a:prstGeom>
          <a:solidFill>
            <a:srgbClr val="FFFFFF"/>
          </a:solidFill>
          <a:ln>
            <a:solidFill>
              <a:srgbClr val="000000"/>
            </a:solidFill>
            <a:miter lim="800000"/>
            <a:headEnd/>
            <a:tailEnd/>
          </a:ln>
        </p:spPr>
      </p:sp>
      <p:sp>
        <p:nvSpPr>
          <p:cNvPr id="73113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CFDCA1-D0EE-0D4A-B447-D93F5FB9105E}" type="slidenum">
              <a:rPr lang="en-US"/>
              <a:pPr/>
              <a:t>17</a:t>
            </a:fld>
            <a:endParaRPr lang="en-US"/>
          </a:p>
        </p:txBody>
      </p:sp>
      <p:sp>
        <p:nvSpPr>
          <p:cNvPr id="733186" name="Rectangle 2"/>
          <p:cNvSpPr>
            <a:spLocks noGrp="1" noRot="1" noChangeAspect="1" noChangeArrowheads="1"/>
          </p:cNvSpPr>
          <p:nvPr>
            <p:ph type="sldImg"/>
          </p:nvPr>
        </p:nvSpPr>
        <p:spPr bwMode="auto">
          <a:xfrm>
            <a:off x="1128713" y="711200"/>
            <a:ext cx="4603750" cy="3454400"/>
          </a:xfrm>
          <a:prstGeom prst="rect">
            <a:avLst/>
          </a:prstGeom>
          <a:solidFill>
            <a:srgbClr val="FFFFFF"/>
          </a:solidFill>
          <a:ln>
            <a:solidFill>
              <a:srgbClr val="000000"/>
            </a:solidFill>
            <a:miter lim="800000"/>
            <a:headEnd/>
            <a:tailEnd/>
          </a:ln>
        </p:spPr>
      </p:sp>
      <p:sp>
        <p:nvSpPr>
          <p:cNvPr id="73318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82C52-3F6A-D641-B008-E6E5863889CE}" type="slidenum">
              <a:rPr lang="en-US"/>
              <a:pPr/>
              <a:t>18</a:t>
            </a:fld>
            <a:endParaRPr lang="en-US"/>
          </a:p>
        </p:txBody>
      </p:sp>
      <p:sp>
        <p:nvSpPr>
          <p:cNvPr id="74342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4342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350628-0018-604A-A83D-C8D63FEB3009}" type="slidenum">
              <a:rPr lang="en-US"/>
              <a:pPr/>
              <a:t>19</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0869A3-FFAC-314B-A7A4-78CFF87B94B2}" type="slidenum">
              <a:rPr lang="en-US"/>
              <a:pPr/>
              <a:t>2</a:t>
            </a:fld>
            <a:endParaRPr lang="en-US"/>
          </a:p>
        </p:txBody>
      </p:sp>
      <p:sp>
        <p:nvSpPr>
          <p:cNvPr id="64614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6461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4FF115-37D9-8A41-836E-7FCFBCF4391D}" type="slidenum">
              <a:rPr lang="en-US"/>
              <a:pPr/>
              <a:t>3</a:t>
            </a:fld>
            <a:endParaRPr lang="en-US"/>
          </a:p>
        </p:txBody>
      </p:sp>
      <p:sp>
        <p:nvSpPr>
          <p:cNvPr id="695298"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69529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FCDD9A-03C0-994B-8D46-DEE283CEE1BC}" type="slidenum">
              <a:rPr lang="en-US"/>
              <a:pPr/>
              <a:t>4</a:t>
            </a:fld>
            <a:endParaRPr lang="en-US"/>
          </a:p>
        </p:txBody>
      </p:sp>
      <p:sp>
        <p:nvSpPr>
          <p:cNvPr id="69734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6973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0CF4F3-CFB2-4B41-817E-147007A5711B}" type="slidenum">
              <a:rPr lang="en-US"/>
              <a:pPr/>
              <a:t>5</a:t>
            </a:fld>
            <a:endParaRPr lang="en-US"/>
          </a:p>
        </p:txBody>
      </p:sp>
      <p:sp>
        <p:nvSpPr>
          <p:cNvPr id="699394"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69939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9378D3-8D0A-EE4D-B7F5-15F1FFAF08A1}" type="slidenum">
              <a:rPr lang="en-US"/>
              <a:pPr/>
              <a:t>6</a:t>
            </a:fld>
            <a:endParaRPr lang="en-US"/>
          </a:p>
        </p:txBody>
      </p:sp>
      <p:sp>
        <p:nvSpPr>
          <p:cNvPr id="72294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229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9F6E03-A556-7340-9375-C19969B2C835}" type="slidenum">
              <a:rPr lang="en-US"/>
              <a:pPr/>
              <a:t>7</a:t>
            </a:fld>
            <a:endParaRPr lang="en-US"/>
          </a:p>
        </p:txBody>
      </p:sp>
      <p:sp>
        <p:nvSpPr>
          <p:cNvPr id="741378"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4137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D847A-FD4E-3048-A81D-B27CD3B9ED6E}" type="slidenum">
              <a:rPr lang="en-US"/>
              <a:pPr/>
              <a:t>8</a:t>
            </a:fld>
            <a:endParaRPr lang="en-US"/>
          </a:p>
        </p:txBody>
      </p:sp>
      <p:sp>
        <p:nvSpPr>
          <p:cNvPr id="707586"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0758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250D73-C3DD-4C40-BE78-BCA3FD83DF34}" type="slidenum">
              <a:rPr lang="en-US"/>
              <a:pPr/>
              <a:t>9</a:t>
            </a:fld>
            <a:endParaRPr lang="en-US"/>
          </a:p>
        </p:txBody>
      </p:sp>
      <p:sp>
        <p:nvSpPr>
          <p:cNvPr id="709634"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70963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9998A1B7-4A12-F44D-B81E-863547F5F8F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587E7BD-1FE2-874C-B38D-CC28F23F381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476BD75-E589-814F-9BCC-7D4766A2103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0AA8857-0BD3-EC46-A8D1-B18B6980189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6E39254-6167-1C4B-B9D6-341F1B7AF2E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9EBDDC01-23B3-B543-A493-BC4EA711397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802B500F-90D3-E643-A77D-10832BFFA4D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5CA13D49-809B-F443-BDDA-34E9C5FAF12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BD7EDA8D-FB83-444F-9C32-D8D5FF682F3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E825B930-CB46-2D47-9D8F-B541A618435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60B30901-CAC8-B04F-906B-36828A59D6A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B92E070B-FD61-6540-92F7-6667F9698D3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a:solidFill>
                  <a:srgbClr val="FF0000"/>
                </a:solidFill>
              </a:rPr>
              <a:t>Recursive Backtracking</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23,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861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8611" name="Text Box 3"/>
          <p:cNvSpPr txBox="1">
            <a:spLocks noChangeArrowheads="1"/>
          </p:cNvSpPr>
          <p:nvPr/>
        </p:nvSpPr>
        <p:spPr bwMode="auto">
          <a:xfrm>
            <a:off x="373063" y="1193800"/>
            <a:ext cx="8440737" cy="5463032"/>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isOutside</a:t>
            </a:r>
            <a:endParaRPr lang="en-US" dirty="0" smtClean="0">
              <a:solidFill>
                <a:srgbClr val="0000FF"/>
              </a:solidFill>
              <a:latin typeface="Courier New" charset="0"/>
            </a:endParaRPr>
          </a:p>
          <a:p>
            <a:r>
              <a:rPr lang="en-US" dirty="0" smtClean="0">
                <a:solidFill>
                  <a:srgbClr val="0000FF"/>
                </a:solidFill>
                <a:latin typeface="Courier New" charset="0"/>
              </a:rPr>
              <a:t> * Usage: if (</a:t>
            </a:r>
            <a:r>
              <a:rPr lang="en-US" dirty="0" err="1" smtClean="0">
                <a:solidFill>
                  <a:srgbClr val="0000FF"/>
                </a:solidFill>
                <a:latin typeface="Courier New" charset="0"/>
              </a:rPr>
              <a:t>maze.isOutside(pt</a:t>
            </a:r>
            <a:r>
              <a:rPr lang="en-US" dirty="0" smtClean="0">
                <a:solidFill>
                  <a:srgbClr val="0000FF"/>
                </a:solidFill>
                <a:latin typeface="Courier New" charset="0"/>
              </a:rPr>
              <a:t>)) . . .</a:t>
            </a:r>
          </a:p>
          <a:p>
            <a:r>
              <a:rPr lang="en-US" dirty="0" smtClean="0">
                <a:solidFill>
                  <a:srgbClr val="0000FF"/>
                </a:solidFill>
                <a:latin typeface="Courier New" charset="0"/>
              </a:rPr>
              <a:t> * ------------------------------------</a:t>
            </a:r>
          </a:p>
          <a:p>
            <a:r>
              <a:rPr lang="en-US" dirty="0" smtClean="0">
                <a:solidFill>
                  <a:srgbClr val="0000FF"/>
                </a:solidFill>
                <a:latin typeface="Courier New" charset="0"/>
              </a:rPr>
              <a:t> * Returns true if the specified point is outside the boundary of the maze.</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isOutside(Point</a:t>
            </a:r>
            <a:r>
              <a:rPr lang="en-US" dirty="0" smtClean="0">
                <a:solidFill>
                  <a:srgbClr val="000000"/>
                </a:solidFill>
                <a:latin typeface="Courier New" charset="0"/>
              </a:rPr>
              <a:t> pt);</a:t>
            </a:r>
            <a:endParaRPr lang="en-US" dirty="0" smtClean="0">
              <a:solidFill>
                <a:srgbClr val="0000FF"/>
              </a:solidFill>
              <a:latin typeface="Courier New" charset="0"/>
            </a:endParaRPr>
          </a:p>
          <a:p>
            <a:endParaRPr lang="en-US" sz="10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wallExists</a:t>
            </a:r>
            <a:endParaRPr lang="en-US" dirty="0" smtClean="0">
              <a:solidFill>
                <a:srgbClr val="0000FF"/>
              </a:solidFill>
              <a:latin typeface="Courier New" charset="0"/>
            </a:endParaRPr>
          </a:p>
          <a:p>
            <a:r>
              <a:rPr lang="en-US" dirty="0" smtClean="0">
                <a:solidFill>
                  <a:srgbClr val="0000FF"/>
                </a:solidFill>
                <a:latin typeface="Courier New" charset="0"/>
              </a:rPr>
              <a:t> * Usage: if (</a:t>
            </a:r>
            <a:r>
              <a:rPr lang="en-US" dirty="0" err="1" smtClean="0">
                <a:solidFill>
                  <a:srgbClr val="0000FF"/>
                </a:solidFill>
                <a:latin typeface="Courier New" charset="0"/>
              </a:rPr>
              <a:t>maze.wallExists(pt</a:t>
            </a:r>
            <a:r>
              <a:rPr lang="en-US" dirty="0" smtClean="0">
                <a:solidFill>
                  <a:srgbClr val="0000FF"/>
                </a:solidFill>
                <a:latin typeface="Courier New" charset="0"/>
              </a:rPr>
              <a:t>, dir)) . . .</a:t>
            </a:r>
          </a:p>
          <a:p>
            <a:r>
              <a:rPr lang="en-US" dirty="0" smtClean="0">
                <a:solidFill>
                  <a:srgbClr val="0000FF"/>
                </a:solidFill>
                <a:latin typeface="Courier New" charset="0"/>
              </a:rPr>
              <a:t> * ------------------------------------------</a:t>
            </a:r>
          </a:p>
          <a:p>
            <a:r>
              <a:rPr lang="en-US" dirty="0" smtClean="0">
                <a:solidFill>
                  <a:srgbClr val="0000FF"/>
                </a:solidFill>
                <a:latin typeface="Courier New" charset="0"/>
              </a:rPr>
              <a:t> * Returns true if there is a wall in direction dir from the square at pt.</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wallExists(Point</a:t>
            </a:r>
            <a:r>
              <a:rPr lang="en-US" dirty="0" smtClean="0">
                <a:solidFill>
                  <a:srgbClr val="000000"/>
                </a:solidFill>
                <a:latin typeface="Courier New" charset="0"/>
              </a:rPr>
              <a:t> pt, Direction dir);</a:t>
            </a:r>
          </a:p>
          <a:p>
            <a:endParaRPr lang="en-US" sz="1000" dirty="0" smtClean="0">
              <a:solidFill>
                <a:srgbClr val="000000"/>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markSquare</a:t>
            </a:r>
            <a:endParaRPr lang="en-US" dirty="0" smtClean="0">
              <a:solidFill>
                <a:srgbClr val="0000FF"/>
              </a:solidFill>
              <a:latin typeface="Courier New" charset="0"/>
            </a:endParaRPr>
          </a:p>
          <a:p>
            <a:r>
              <a:rPr lang="en-US" dirty="0" smtClean="0">
                <a:solidFill>
                  <a:srgbClr val="0000FF"/>
                </a:solidFill>
                <a:latin typeface="Courier New" charset="0"/>
              </a:rPr>
              <a:t> * Usage: </a:t>
            </a:r>
            <a:r>
              <a:rPr lang="en-US" dirty="0" err="1" smtClean="0">
                <a:solidFill>
                  <a:srgbClr val="0000FF"/>
                </a:solidFill>
                <a:latin typeface="Courier New" charset="0"/>
              </a:rPr>
              <a:t>maze.markSquare(pt</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Marks the specified square in the maze.</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void </a:t>
            </a:r>
            <a:r>
              <a:rPr lang="en-US" dirty="0" err="1" smtClean="0">
                <a:solidFill>
                  <a:srgbClr val="000000"/>
                </a:solidFill>
                <a:latin typeface="Courier New" charset="0"/>
              </a:rPr>
              <a:t>markSquare(Point</a:t>
            </a:r>
            <a:r>
              <a:rPr lang="en-US" dirty="0" smtClean="0">
                <a:solidFill>
                  <a:srgbClr val="000000"/>
                </a:solidFill>
                <a:latin typeface="Courier New" charset="0"/>
              </a:rPr>
              <a:t> pt);</a:t>
            </a:r>
          </a:p>
          <a:p>
            <a:endParaRPr lang="en-US"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70861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8614" name="Text Box 6"/>
            <p:cNvSpPr txBox="1">
              <a:spLocks noChangeArrowheads="1"/>
            </p:cNvSpPr>
            <p:nvPr/>
          </p:nvSpPr>
          <p:spPr bwMode="auto">
            <a:xfrm>
              <a:off x="251" y="752"/>
              <a:ext cx="5261" cy="2840"/>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unmarkSquare</a:t>
              </a:r>
              <a:endParaRPr lang="en-US" dirty="0" smtClean="0">
                <a:solidFill>
                  <a:srgbClr val="0000FF"/>
                </a:solidFill>
                <a:latin typeface="Courier New" charset="0"/>
              </a:endParaRPr>
            </a:p>
            <a:p>
              <a:r>
                <a:rPr lang="en-US" dirty="0" smtClean="0">
                  <a:solidFill>
                    <a:srgbClr val="0000FF"/>
                  </a:solidFill>
                  <a:latin typeface="Courier New" charset="0"/>
                </a:rPr>
                <a:t> * Usage: </a:t>
              </a:r>
              <a:r>
                <a:rPr lang="en-US" dirty="0" err="1" smtClean="0">
                  <a:solidFill>
                    <a:srgbClr val="0000FF"/>
                  </a:solidFill>
                  <a:latin typeface="Courier New" charset="0"/>
                </a:rPr>
                <a:t>maze.unmarkSquare(pt</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a:t>
              </a:r>
              <a:r>
                <a:rPr lang="en-US" dirty="0" err="1" smtClean="0">
                  <a:solidFill>
                    <a:srgbClr val="0000FF"/>
                  </a:solidFill>
                  <a:latin typeface="Courier New" charset="0"/>
                </a:rPr>
                <a:t>Unmarks</a:t>
              </a:r>
              <a:r>
                <a:rPr lang="en-US" dirty="0" smtClean="0">
                  <a:solidFill>
                    <a:srgbClr val="0000FF"/>
                  </a:solidFill>
                  <a:latin typeface="Courier New" charset="0"/>
                </a:rPr>
                <a:t> the specified square in the maze.</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void </a:t>
              </a:r>
              <a:r>
                <a:rPr lang="en-US" dirty="0" err="1" smtClean="0">
                  <a:solidFill>
                    <a:srgbClr val="000000"/>
                  </a:solidFill>
                  <a:latin typeface="Courier New" charset="0"/>
                </a:rPr>
                <a:t>unmarkSquare(Point</a:t>
              </a:r>
              <a:r>
                <a:rPr lang="en-US" dirty="0" smtClean="0">
                  <a:solidFill>
                    <a:srgbClr val="000000"/>
                  </a:solidFill>
                  <a:latin typeface="Courier New" charset="0"/>
                </a:rPr>
                <a:t> pt);</a:t>
              </a:r>
            </a:p>
            <a:p>
              <a:endParaRPr lang="en-US" sz="10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isMarked</a:t>
              </a:r>
              <a:endParaRPr lang="en-US" dirty="0" smtClean="0">
                <a:solidFill>
                  <a:srgbClr val="0000FF"/>
                </a:solidFill>
                <a:latin typeface="Courier New" charset="0"/>
              </a:endParaRPr>
            </a:p>
            <a:p>
              <a:r>
                <a:rPr lang="en-US" dirty="0" smtClean="0">
                  <a:solidFill>
                    <a:srgbClr val="0000FF"/>
                  </a:solidFill>
                  <a:latin typeface="Courier New" charset="0"/>
                </a:rPr>
                <a:t> * Usage: if (</a:t>
              </a:r>
              <a:r>
                <a:rPr lang="en-US" dirty="0" err="1" smtClean="0">
                  <a:solidFill>
                    <a:srgbClr val="0000FF"/>
                  </a:solidFill>
                  <a:latin typeface="Courier New" charset="0"/>
                </a:rPr>
                <a:t>maze.isMarked(pt</a:t>
              </a:r>
              <a:r>
                <a:rPr lang="en-US" dirty="0" smtClean="0">
                  <a:solidFill>
                    <a:srgbClr val="0000FF"/>
                  </a:solidFill>
                  <a:latin typeface="Courier New" charset="0"/>
                </a:rPr>
                <a:t>)) . . .</a:t>
              </a:r>
            </a:p>
            <a:p>
              <a:r>
                <a:rPr lang="en-US" dirty="0" smtClean="0">
                  <a:solidFill>
                    <a:srgbClr val="0000FF"/>
                  </a:solidFill>
                  <a:latin typeface="Courier New" charset="0"/>
                </a:rPr>
                <a:t> * -----------------------------------</a:t>
              </a:r>
            </a:p>
            <a:p>
              <a:r>
                <a:rPr lang="en-US" dirty="0" smtClean="0">
                  <a:solidFill>
                    <a:srgbClr val="0000FF"/>
                  </a:solidFill>
                  <a:latin typeface="Courier New" charset="0"/>
                </a:rPr>
                <a:t> * Returns true if the specified square is marked.</a:t>
              </a:r>
            </a:p>
            <a:p>
              <a:r>
                <a:rPr lang="en-US" dirty="0" smtClean="0">
                  <a:solidFill>
                    <a:srgbClr val="0000FF"/>
                  </a:solidFill>
                  <a:latin typeface="Courier New" charset="0"/>
                </a:rPr>
                <a:t> */</a:t>
              </a:r>
            </a:p>
            <a:p>
              <a:endParaRPr lang="en-US" sz="700" dirty="0" smtClean="0">
                <a:solidFill>
                  <a:srgbClr val="000000"/>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isMarked(Point</a:t>
              </a:r>
              <a:r>
                <a:rPr lang="en-US" dirty="0" smtClean="0">
                  <a:solidFill>
                    <a:srgbClr val="000000"/>
                  </a:solidFill>
                  <a:latin typeface="Courier New" charset="0"/>
                </a:rPr>
                <a:t> pt);</a:t>
              </a:r>
            </a:p>
            <a:p>
              <a:endParaRPr lang="en-US" dirty="0" smtClean="0">
                <a:solidFill>
                  <a:srgbClr val="000000"/>
                </a:solidFill>
                <a:latin typeface="Courier New" charset="0"/>
              </a:endParaRPr>
            </a:p>
            <a:p>
              <a:r>
                <a:rPr lang="en-US" dirty="0" smtClean="0">
                  <a:solidFill>
                    <a:srgbClr val="0000FF"/>
                  </a:solidFill>
                  <a:latin typeface="Courier New" charset="0"/>
                </a:rPr>
                <a:t>/* Private section goes here */</a:t>
              </a:r>
            </a:p>
            <a:p>
              <a:endParaRPr lang="en-US" dirty="0" smtClean="0">
                <a:solidFill>
                  <a:srgbClr val="000000"/>
                </a:solidFill>
                <a:latin typeface="Courier New" charset="0"/>
              </a:endParaRPr>
            </a:p>
            <a:p>
              <a:r>
                <a:rPr lang="en-US" dirty="0" smtClean="0">
                  <a:solidFill>
                    <a:srgbClr val="000000"/>
                  </a:solidFill>
                  <a:latin typeface="Courier New" charset="0"/>
                </a:rPr>
                <a:t>};</a:t>
              </a:r>
            </a:p>
            <a:p>
              <a:endParaRPr lang="en-US" sz="1000" dirty="0" smtClean="0">
                <a:solidFill>
                  <a:srgbClr val="000000"/>
                </a:solidFill>
                <a:latin typeface="Courier New" charset="0"/>
              </a:endParaRPr>
            </a:p>
          </p:txBody>
        </p:sp>
      </p:grpSp>
      <p:sp>
        <p:nvSpPr>
          <p:cNvPr id="70861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861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8617"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smtClean="0">
                <a:solidFill>
                  <a:srgbClr val="FF0000"/>
                </a:solidFill>
                <a:latin typeface="Courier New" charset="0"/>
              </a:rPr>
              <a:t>Maze</a:t>
            </a:r>
            <a:r>
              <a:rPr lang="en-US" sz="4000" dirty="0" smtClean="0">
                <a:solidFill>
                  <a:srgbClr val="FF0000"/>
                </a:solidFill>
              </a:rPr>
              <a:t> Class</a:t>
            </a:r>
            <a:endParaRPr lang="en-US" sz="4000" dirty="0">
              <a:solidFill>
                <a:srgbClr val="FF0000"/>
              </a:solidFill>
            </a:endParaRPr>
          </a:p>
        </p:txBody>
      </p:sp>
      <p:sp>
        <p:nvSpPr>
          <p:cNvPr id="70861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8611"/>
                                        </p:tgtEl>
                                        <p:attrNameLst>
                                          <p:attrName>ppt_x</p:attrName>
                                        </p:attrNameLst>
                                      </p:cBhvr>
                                      <p:tavLst>
                                        <p:tav tm="0">
                                          <p:val>
                                            <p:strVal val="ppt_x"/>
                                          </p:val>
                                        </p:tav>
                                        <p:tav tm="100000">
                                          <p:val>
                                            <p:strVal val="ppt_x"/>
                                          </p:val>
                                        </p:tav>
                                      </p:tavLst>
                                    </p:anim>
                                    <p:anim calcmode="lin" valueType="num">
                                      <p:cBhvr additive="base">
                                        <p:cTn id="7" dur="1000"/>
                                        <p:tgtEl>
                                          <p:spTgt spid="708611"/>
                                        </p:tgtEl>
                                        <p:attrNameLst>
                                          <p:attrName>ppt_y</p:attrName>
                                        </p:attrNameLst>
                                      </p:cBhvr>
                                      <p:tavLst>
                                        <p:tav tm="0">
                                          <p:val>
                                            <p:strVal val="ppt_y"/>
                                          </p:val>
                                        </p:tav>
                                        <p:tav tm="100000">
                                          <p:val>
                                            <p:strVal val="0-ppt_h/2"/>
                                          </p:val>
                                        </p:tav>
                                      </p:tavLst>
                                    </p:anim>
                                    <p:set>
                                      <p:cBhvr>
                                        <p:cTn id="8" dur="1" fill="hold">
                                          <p:stCondLst>
                                            <p:cond delay="999"/>
                                          </p:stCondLst>
                                        </p:cTn>
                                        <p:tgtEl>
                                          <p:spTgt spid="70861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8611"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065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10659" name="Text Box 3"/>
          <p:cNvSpPr txBox="1">
            <a:spLocks noChangeArrowheads="1"/>
          </p:cNvSpPr>
          <p:nvPr/>
        </p:nvSpPr>
        <p:spPr bwMode="auto">
          <a:xfrm>
            <a:off x="373063" y="1157515"/>
            <a:ext cx="8440737" cy="5478422"/>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Function: </a:t>
            </a:r>
            <a:r>
              <a:rPr lang="en-US" dirty="0" err="1" smtClean="0">
                <a:solidFill>
                  <a:srgbClr val="0000FF"/>
                </a:solidFill>
                <a:latin typeface="Courier New" charset="0"/>
              </a:rPr>
              <a:t>solveMaze</a:t>
            </a:r>
            <a:endParaRPr lang="en-US" dirty="0" smtClean="0">
              <a:solidFill>
                <a:srgbClr val="0000FF"/>
              </a:solidFill>
              <a:latin typeface="Courier New" charset="0"/>
            </a:endParaRPr>
          </a:p>
          <a:p>
            <a:r>
              <a:rPr lang="en-US" dirty="0" smtClean="0">
                <a:solidFill>
                  <a:srgbClr val="0000FF"/>
                </a:solidFill>
                <a:latin typeface="Courier New" charset="0"/>
              </a:rPr>
              <a:t> * Usage: </a:t>
            </a:r>
            <a:r>
              <a:rPr lang="en-US" dirty="0" err="1" smtClean="0">
                <a:solidFill>
                  <a:srgbClr val="0000FF"/>
                </a:solidFill>
                <a:latin typeface="Courier New" charset="0"/>
              </a:rPr>
              <a:t>solveMaze(maze</a:t>
            </a:r>
            <a:r>
              <a:rPr lang="en-US" dirty="0" smtClean="0">
                <a:solidFill>
                  <a:srgbClr val="0000FF"/>
                </a:solidFill>
                <a:latin typeface="Courier New" charset="0"/>
              </a:rPr>
              <a:t>, start);</a:t>
            </a:r>
          </a:p>
          <a:p>
            <a:r>
              <a:rPr lang="en-US" dirty="0" smtClean="0">
                <a:solidFill>
                  <a:srgbClr val="0000FF"/>
                </a:solidFill>
                <a:latin typeface="Courier New" charset="0"/>
              </a:rPr>
              <a:t> * ------------------------------</a:t>
            </a:r>
          </a:p>
          <a:p>
            <a:r>
              <a:rPr lang="en-US" dirty="0" smtClean="0">
                <a:solidFill>
                  <a:srgbClr val="0000FF"/>
                </a:solidFill>
                <a:latin typeface="Courier New" charset="0"/>
              </a:rPr>
              <a:t> * Attempts to generate a solution to the current maze from the specified</a:t>
            </a:r>
          </a:p>
          <a:p>
            <a:r>
              <a:rPr lang="en-US" dirty="0" smtClean="0">
                <a:solidFill>
                  <a:srgbClr val="0000FF"/>
                </a:solidFill>
                <a:latin typeface="Courier New" charset="0"/>
              </a:rPr>
              <a:t> * start point.  The </a:t>
            </a:r>
            <a:r>
              <a:rPr lang="en-US" dirty="0" err="1" smtClean="0">
                <a:solidFill>
                  <a:srgbClr val="0000FF"/>
                </a:solidFill>
                <a:latin typeface="Courier New" charset="0"/>
              </a:rPr>
              <a:t>solveMaze</a:t>
            </a:r>
            <a:r>
              <a:rPr lang="en-US" dirty="0" smtClean="0">
                <a:solidFill>
                  <a:srgbClr val="0000FF"/>
                </a:solidFill>
                <a:latin typeface="Courier New" charset="0"/>
              </a:rPr>
              <a:t> function returns true if the maze has a</a:t>
            </a:r>
          </a:p>
          <a:p>
            <a:r>
              <a:rPr lang="en-US" dirty="0" smtClean="0">
                <a:solidFill>
                  <a:srgbClr val="0000FF"/>
                </a:solidFill>
                <a:latin typeface="Courier New" charset="0"/>
              </a:rPr>
              <a:t> * solution and false otherwise.  The implementation uses recursion</a:t>
            </a:r>
          </a:p>
          <a:p>
            <a:r>
              <a:rPr lang="en-US" dirty="0" smtClean="0">
                <a:solidFill>
                  <a:srgbClr val="0000FF"/>
                </a:solidFill>
                <a:latin typeface="Courier New" charset="0"/>
              </a:rPr>
              <a:t> * to solve the </a:t>
            </a:r>
            <a:r>
              <a:rPr lang="en-US" dirty="0" err="1" smtClean="0">
                <a:solidFill>
                  <a:srgbClr val="0000FF"/>
                </a:solidFill>
                <a:latin typeface="Courier New" charset="0"/>
              </a:rPr>
              <a:t>submazes</a:t>
            </a:r>
            <a:r>
              <a:rPr lang="en-US" dirty="0" smtClean="0">
                <a:solidFill>
                  <a:srgbClr val="0000FF"/>
                </a:solidFill>
                <a:latin typeface="Courier New" charset="0"/>
              </a:rPr>
              <a:t> that result from marking the current square</a:t>
            </a:r>
          </a:p>
          <a:p>
            <a:r>
              <a:rPr lang="en-US" dirty="0" smtClean="0">
                <a:solidFill>
                  <a:srgbClr val="0000FF"/>
                </a:solidFill>
                <a:latin typeface="Courier New" charset="0"/>
              </a:rPr>
              <a:t> * and moving one step along each open passage.</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solveMaze(Maze</a:t>
            </a:r>
            <a:r>
              <a:rPr lang="en-US" dirty="0" smtClean="0">
                <a:solidFill>
                  <a:srgbClr val="000000"/>
                </a:solidFill>
                <a:latin typeface="Courier New" charset="0"/>
              </a:rPr>
              <a:t> &amp; maze, Point start) {</a:t>
            </a:r>
          </a:p>
          <a:p>
            <a:r>
              <a:rPr lang="en-US" dirty="0" smtClean="0">
                <a:solidFill>
                  <a:srgbClr val="000000"/>
                </a:solidFill>
                <a:latin typeface="Courier New" charset="0"/>
              </a:rPr>
              <a:t>   if (</a:t>
            </a:r>
            <a:r>
              <a:rPr lang="en-US" dirty="0" err="1" smtClean="0">
                <a:solidFill>
                  <a:srgbClr val="000000"/>
                </a:solidFill>
                <a:latin typeface="Courier New" charset="0"/>
              </a:rPr>
              <a:t>maze.isOutside(start</a:t>
            </a:r>
            <a:r>
              <a:rPr lang="en-US" dirty="0" smtClean="0">
                <a:solidFill>
                  <a:srgbClr val="000000"/>
                </a:solidFill>
                <a:latin typeface="Courier New" charset="0"/>
              </a:rPr>
              <a:t>)) return true;</a:t>
            </a:r>
          </a:p>
          <a:p>
            <a:r>
              <a:rPr lang="en-US" dirty="0" smtClean="0">
                <a:solidFill>
                  <a:srgbClr val="000000"/>
                </a:solidFill>
                <a:latin typeface="Courier New" charset="0"/>
              </a:rPr>
              <a:t>   if (</a:t>
            </a:r>
            <a:r>
              <a:rPr lang="en-US" dirty="0" err="1" smtClean="0">
                <a:solidFill>
                  <a:srgbClr val="000000"/>
                </a:solidFill>
                <a:latin typeface="Courier New" charset="0"/>
              </a:rPr>
              <a:t>maze.isMarked(start</a:t>
            </a:r>
            <a:r>
              <a:rPr lang="en-US" dirty="0" smtClean="0">
                <a:solidFill>
                  <a:srgbClr val="000000"/>
                </a:solidFill>
                <a:latin typeface="Courier New" charset="0"/>
              </a:rPr>
              <a:t>)) return false;</a:t>
            </a:r>
          </a:p>
          <a:p>
            <a:r>
              <a:rPr lang="en-US" dirty="0" smtClean="0">
                <a:solidFill>
                  <a:srgbClr val="000000"/>
                </a:solidFill>
                <a:latin typeface="Courier New" charset="0"/>
              </a:rPr>
              <a:t>   </a:t>
            </a:r>
            <a:r>
              <a:rPr lang="en-US" dirty="0" err="1" smtClean="0">
                <a:solidFill>
                  <a:srgbClr val="000000"/>
                </a:solidFill>
                <a:latin typeface="Courier New" charset="0"/>
              </a:rPr>
              <a:t>maze.markSquare(start</a:t>
            </a:r>
            <a:r>
              <a:rPr lang="en-US" dirty="0" smtClean="0">
                <a:solidFill>
                  <a:srgbClr val="000000"/>
                </a:solidFill>
                <a:latin typeface="Courier New" charset="0"/>
              </a:rPr>
              <a:t>);</a:t>
            </a:r>
          </a:p>
          <a:p>
            <a:r>
              <a:rPr lang="en-US" dirty="0" smtClean="0">
                <a:solidFill>
                  <a:srgbClr val="000000"/>
                </a:solidFill>
                <a:latin typeface="Courier New" charset="0"/>
              </a:rPr>
              <a:t>   for (Direction dir = NORTH; dir &lt;= WEST; dir++) {</a:t>
            </a:r>
          </a:p>
          <a:p>
            <a:r>
              <a:rPr lang="en-US" dirty="0" smtClean="0">
                <a:solidFill>
                  <a:srgbClr val="000000"/>
                </a:solidFill>
                <a:latin typeface="Courier New" charset="0"/>
              </a:rPr>
              <a:t>      if (!</a:t>
            </a:r>
            <a:r>
              <a:rPr lang="en-US" dirty="0" err="1" smtClean="0">
                <a:solidFill>
                  <a:srgbClr val="000000"/>
                </a:solidFill>
                <a:latin typeface="Courier New" charset="0"/>
              </a:rPr>
              <a:t>maze.wallExists(start</a:t>
            </a:r>
            <a:r>
              <a:rPr lang="en-US" dirty="0" smtClean="0">
                <a:solidFill>
                  <a:srgbClr val="000000"/>
                </a:solidFill>
                <a:latin typeface="Courier New" charset="0"/>
              </a:rPr>
              <a:t>, dir)) {</a:t>
            </a:r>
          </a:p>
          <a:p>
            <a:r>
              <a:rPr lang="en-US" dirty="0" smtClean="0">
                <a:solidFill>
                  <a:srgbClr val="000000"/>
                </a:solidFill>
                <a:latin typeface="Courier New" charset="0"/>
              </a:rPr>
              <a:t>         if (</a:t>
            </a:r>
            <a:r>
              <a:rPr lang="en-US" dirty="0" err="1" smtClean="0">
                <a:solidFill>
                  <a:srgbClr val="000000"/>
                </a:solidFill>
                <a:latin typeface="Courier New" charset="0"/>
              </a:rPr>
              <a:t>solveMaze(maze</a:t>
            </a:r>
            <a:r>
              <a:rPr lang="en-US" dirty="0" smtClean="0">
                <a:solidFill>
                  <a:srgbClr val="000000"/>
                </a:solidFill>
                <a:latin typeface="Courier New" charset="0"/>
              </a:rPr>
              <a:t>, </a:t>
            </a:r>
            <a:r>
              <a:rPr lang="en-US" dirty="0" err="1" smtClean="0">
                <a:solidFill>
                  <a:srgbClr val="000000"/>
                </a:solidFill>
                <a:latin typeface="Courier New" charset="0"/>
              </a:rPr>
              <a:t>adjacentPoint(start</a:t>
            </a:r>
            <a:r>
              <a:rPr lang="en-US" dirty="0" smtClean="0">
                <a:solidFill>
                  <a:srgbClr val="000000"/>
                </a:solidFill>
                <a:latin typeface="Courier New" charset="0"/>
              </a:rPr>
              <a:t>, dir))) {</a:t>
            </a:r>
          </a:p>
          <a:p>
            <a:r>
              <a:rPr lang="en-US" dirty="0" smtClean="0">
                <a:solidFill>
                  <a:srgbClr val="000000"/>
                </a:solidFill>
                <a:latin typeface="Courier New" charset="0"/>
              </a:rPr>
              <a:t>            return true;</a:t>
            </a:r>
          </a:p>
          <a:p>
            <a:r>
              <a:rPr lang="en-US" dirty="0" smtClean="0">
                <a:solidFill>
                  <a:srgbClr val="000000"/>
                </a:solidFill>
                <a:latin typeface="Courier New" charset="0"/>
              </a:rPr>
              <a:t>         }</a:t>
            </a:r>
          </a:p>
          <a:p>
            <a:r>
              <a:rPr lang="en-US" dirty="0" smtClean="0">
                <a:solidFill>
                  <a:srgbClr val="000000"/>
                </a:solidFill>
                <a:latin typeface="Courier New" charset="0"/>
              </a:rPr>
              <a:t>      }</a:t>
            </a:r>
          </a:p>
          <a:p>
            <a:r>
              <a:rPr lang="en-US" dirty="0" smtClean="0">
                <a:solidFill>
                  <a:srgbClr val="000000"/>
                </a:solidFill>
                <a:latin typeface="Courier New" charset="0"/>
              </a:rPr>
              <a:t>   }</a:t>
            </a:r>
          </a:p>
          <a:p>
            <a:r>
              <a:rPr lang="en-US" dirty="0" smtClean="0">
                <a:solidFill>
                  <a:srgbClr val="000000"/>
                </a:solidFill>
                <a:latin typeface="Courier New" charset="0"/>
              </a:rPr>
              <a:t>   </a:t>
            </a:r>
            <a:r>
              <a:rPr lang="en-US" dirty="0" err="1" smtClean="0">
                <a:solidFill>
                  <a:srgbClr val="000000"/>
                </a:solidFill>
                <a:latin typeface="Courier New" charset="0"/>
              </a:rPr>
              <a:t>maze.unmarkSquare(start</a:t>
            </a:r>
            <a:r>
              <a:rPr lang="en-US" dirty="0" smtClean="0">
                <a:solidFill>
                  <a:srgbClr val="000000"/>
                </a:solidFill>
                <a:latin typeface="Courier New" charset="0"/>
              </a:rPr>
              <a:t>);</a:t>
            </a:r>
          </a:p>
          <a:p>
            <a:r>
              <a:rPr lang="en-US" dirty="0" smtClean="0">
                <a:solidFill>
                  <a:srgbClr val="000000"/>
                </a:solidFill>
                <a:latin typeface="Courier New" charset="0"/>
              </a:rPr>
              <a:t>   return false;</a:t>
            </a:r>
          </a:p>
          <a:p>
            <a:r>
              <a:rPr lang="en-US" dirty="0" smtClean="0">
                <a:solidFill>
                  <a:srgbClr val="000000"/>
                </a:solidFill>
                <a:latin typeface="Courier New" charset="0"/>
              </a:rPr>
              <a:t>}</a:t>
            </a:r>
            <a:endParaRPr lang="en-US" dirty="0">
              <a:solidFill>
                <a:srgbClr val="000000"/>
              </a:solidFill>
              <a:latin typeface="Courier New" charset="0"/>
            </a:endParaRPr>
          </a:p>
        </p:txBody>
      </p:sp>
      <p:sp>
        <p:nvSpPr>
          <p:cNvPr id="710665"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a:solidFill>
                  <a:srgbClr val="FF0000"/>
                </a:solidFill>
                <a:latin typeface="Courier New" charset="0"/>
              </a:rPr>
              <a:t>s</a:t>
            </a:r>
            <a:r>
              <a:rPr lang="en-US" sz="3600" b="1" dirty="0" err="1" smtClean="0">
                <a:solidFill>
                  <a:srgbClr val="FF0000"/>
                </a:solidFill>
                <a:latin typeface="Courier New" charset="0"/>
              </a:rPr>
              <a:t>olveMaze</a:t>
            </a:r>
            <a:r>
              <a:rPr lang="en-US" sz="4000" dirty="0" smtClean="0">
                <a:solidFill>
                  <a:srgbClr val="FF0000"/>
                </a:solidFill>
              </a:rPr>
              <a:t> </a:t>
            </a:r>
            <a:r>
              <a:rPr lang="en-US" sz="4000" dirty="0">
                <a:solidFill>
                  <a:srgbClr val="FF0000"/>
                </a:solidFill>
              </a:rPr>
              <a:t>Function</a:t>
            </a:r>
          </a:p>
        </p:txBody>
      </p:sp>
      <p:sp>
        <p:nvSpPr>
          <p:cNvPr id="71066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270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Tracing the</a:t>
            </a:r>
            <a:r>
              <a:rPr lang="en-US" sz="4000" dirty="0" smtClean="0">
                <a:solidFill>
                  <a:srgbClr val="FF0000"/>
                </a:solidFill>
              </a:rPr>
              <a:t> </a:t>
            </a:r>
            <a:r>
              <a:rPr lang="en-US" sz="3600" b="1" dirty="0" err="1" smtClean="0">
                <a:solidFill>
                  <a:srgbClr val="FF0000"/>
                </a:solidFill>
                <a:latin typeface="Courier New" charset="0"/>
              </a:rPr>
              <a:t>solveMaze</a:t>
            </a:r>
            <a:r>
              <a:rPr lang="en-US" sz="4000" dirty="0" smtClean="0">
                <a:solidFill>
                  <a:srgbClr val="FF0000"/>
                </a:solidFill>
              </a:rPr>
              <a:t> </a:t>
            </a:r>
            <a:r>
              <a:rPr lang="en-US" sz="4000" dirty="0">
                <a:solidFill>
                  <a:srgbClr val="FF0000"/>
                </a:solidFill>
              </a:rPr>
              <a:t>Function</a:t>
            </a:r>
            <a:endParaRPr lang="en-US" dirty="0">
              <a:solidFill>
                <a:schemeClr val="tx1"/>
              </a:solidFill>
            </a:endParaRPr>
          </a:p>
        </p:txBody>
      </p:sp>
      <p:pic>
        <p:nvPicPr>
          <p:cNvPr id="712707" name="Picture 3" descr="Maze7x7"/>
          <p:cNvPicPr>
            <a:picLocks noChangeAspect="1" noChangeArrowheads="1"/>
          </p:cNvPicPr>
          <p:nvPr/>
        </p:nvPicPr>
        <p:blipFill>
          <a:blip r:embed="rId3"/>
          <a:srcRect/>
          <a:stretch>
            <a:fillRect/>
          </a:stretch>
        </p:blipFill>
        <p:spPr bwMode="auto">
          <a:xfrm>
            <a:off x="6324600" y="1295400"/>
            <a:ext cx="2286000" cy="2286000"/>
          </a:xfrm>
          <a:prstGeom prst="rect">
            <a:avLst/>
          </a:prstGeom>
          <a:noFill/>
        </p:spPr>
      </p:pic>
      <p:sp>
        <p:nvSpPr>
          <p:cNvPr id="712735" name="Text Box 31"/>
          <p:cNvSpPr txBox="1">
            <a:spLocks noChangeArrowheads="1"/>
          </p:cNvSpPr>
          <p:nvPr/>
        </p:nvSpPr>
        <p:spPr bwMode="auto">
          <a:xfrm>
            <a:off x="7315200" y="224155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708" name="Text Box 4"/>
          <p:cNvSpPr txBox="1">
            <a:spLocks noChangeArrowheads="1"/>
          </p:cNvSpPr>
          <p:nvPr/>
        </p:nvSpPr>
        <p:spPr bwMode="auto">
          <a:xfrm>
            <a:off x="7289800" y="2249110"/>
            <a:ext cx="381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sp>
        <p:nvSpPr>
          <p:cNvPr id="712709" name="Rectangle 5"/>
          <p:cNvSpPr>
            <a:spLocks noChangeArrowheads="1"/>
          </p:cNvSpPr>
          <p:nvPr/>
        </p:nvSpPr>
        <p:spPr bwMode="auto">
          <a:xfrm>
            <a:off x="304800" y="1219200"/>
            <a:ext cx="5486400" cy="3962400"/>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12812" name="Text Box 108"/>
          <p:cNvSpPr txBox="1">
            <a:spLocks noChangeArrowheads="1"/>
          </p:cNvSpPr>
          <p:nvPr/>
        </p:nvSpPr>
        <p:spPr bwMode="auto">
          <a:xfrm>
            <a:off x="7289800" y="1926243"/>
            <a:ext cx="381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sp>
        <p:nvSpPr>
          <p:cNvPr id="712710" name="Rectangle 6"/>
          <p:cNvSpPr>
            <a:spLocks noChangeArrowheads="1"/>
          </p:cNvSpPr>
          <p:nvPr/>
        </p:nvSpPr>
        <p:spPr bwMode="auto">
          <a:xfrm>
            <a:off x="355600" y="1248985"/>
            <a:ext cx="5533154" cy="3406573"/>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12713" name="Text Box 9"/>
          <p:cNvSpPr txBox="1">
            <a:spLocks noChangeArrowheads="1"/>
          </p:cNvSpPr>
          <p:nvPr/>
        </p:nvSpPr>
        <p:spPr bwMode="auto">
          <a:xfrm>
            <a:off x="4876800" y="4439860"/>
            <a:ext cx="817563"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grpSp>
        <p:nvGrpSpPr>
          <p:cNvPr id="2" name="Group 46"/>
          <p:cNvGrpSpPr>
            <a:grpSpLocks/>
          </p:cNvGrpSpPr>
          <p:nvPr/>
        </p:nvGrpSpPr>
        <p:grpSpPr bwMode="auto">
          <a:xfrm>
            <a:off x="4914900" y="4702169"/>
            <a:ext cx="779463" cy="384175"/>
            <a:chOff x="3096" y="2962"/>
            <a:chExt cx="491" cy="242"/>
          </a:xfrm>
        </p:grpSpPr>
        <p:sp>
          <p:nvSpPr>
            <p:cNvPr id="712712" name="Rectangle 8"/>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2714" name="Text Box 10"/>
            <p:cNvSpPr txBox="1">
              <a:spLocks noChangeArrowheads="1"/>
            </p:cNvSpPr>
            <p:nvPr/>
          </p:nvSpPr>
          <p:spPr bwMode="auto">
            <a:xfrm>
              <a:off x="3096" y="2973"/>
              <a:ext cx="491" cy="231"/>
            </a:xfrm>
            <a:prstGeom prst="rect">
              <a:avLst/>
            </a:prstGeom>
            <a:noFill/>
            <a:ln w="9525">
              <a:noFill/>
              <a:miter lim="800000"/>
              <a:headEnd/>
              <a:tailEnd/>
            </a:ln>
            <a:effectLst/>
          </p:spPr>
          <p:txBody>
            <a:bodyPr>
              <a:prstTxWarp prst="textNoShape">
                <a:avLst/>
              </a:prstTxWarp>
              <a:spAutoFit/>
            </a:bodyPr>
            <a:lstStyle/>
            <a:p>
              <a:pPr algn="ctr"/>
              <a:r>
                <a:rPr lang="en-US">
                  <a:latin typeface="Courier New" charset="0"/>
                </a:rPr>
                <a:t> </a:t>
              </a:r>
              <a:endParaRPr lang="en-US" sz="1800" b="0"/>
            </a:p>
          </p:txBody>
        </p:sp>
      </p:grpSp>
      <p:sp>
        <p:nvSpPr>
          <p:cNvPr id="712711" name="Rectangle 7"/>
          <p:cNvSpPr>
            <a:spLocks noChangeArrowheads="1"/>
          </p:cNvSpPr>
          <p:nvPr/>
        </p:nvSpPr>
        <p:spPr bwMode="auto">
          <a:xfrm>
            <a:off x="727075" y="1557338"/>
            <a:ext cx="426500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733" name="Rectangle 29"/>
          <p:cNvSpPr>
            <a:spLocks noChangeArrowheads="1"/>
          </p:cNvSpPr>
          <p:nvPr/>
        </p:nvSpPr>
        <p:spPr bwMode="auto">
          <a:xfrm>
            <a:off x="727075" y="1787525"/>
            <a:ext cx="4245463"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734" name="Rectangle 30"/>
          <p:cNvSpPr>
            <a:spLocks noChangeArrowheads="1"/>
          </p:cNvSpPr>
          <p:nvPr/>
        </p:nvSpPr>
        <p:spPr bwMode="auto">
          <a:xfrm>
            <a:off x="727075" y="2017713"/>
            <a:ext cx="2545618"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736" name="Rectangle 32"/>
          <p:cNvSpPr>
            <a:spLocks noChangeArrowheads="1"/>
          </p:cNvSpPr>
          <p:nvPr/>
        </p:nvSpPr>
        <p:spPr bwMode="auto">
          <a:xfrm>
            <a:off x="727075" y="2247900"/>
            <a:ext cx="4773002"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738" name="Rectangle 34"/>
          <p:cNvSpPr>
            <a:spLocks noChangeArrowheads="1"/>
          </p:cNvSpPr>
          <p:nvPr/>
        </p:nvSpPr>
        <p:spPr bwMode="auto">
          <a:xfrm>
            <a:off x="1012825" y="2489583"/>
            <a:ext cx="3627560"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739" name="Rectangle 35"/>
          <p:cNvSpPr>
            <a:spLocks noChangeArrowheads="1"/>
          </p:cNvSpPr>
          <p:nvPr/>
        </p:nvSpPr>
        <p:spPr bwMode="auto">
          <a:xfrm>
            <a:off x="1346200" y="2730883"/>
            <a:ext cx="4251569"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12833" name="Rectangle 129"/>
          <p:cNvSpPr>
            <a:spLocks noChangeArrowheads="1"/>
          </p:cNvSpPr>
          <p:nvPr/>
        </p:nvSpPr>
        <p:spPr bwMode="auto">
          <a:xfrm>
            <a:off x="1663700" y="2965228"/>
            <a:ext cx="1384300"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3" name="Group 47"/>
          <p:cNvGrpSpPr>
            <a:grpSpLocks/>
          </p:cNvGrpSpPr>
          <p:nvPr/>
        </p:nvGrpSpPr>
        <p:grpSpPr bwMode="auto">
          <a:xfrm>
            <a:off x="4914900" y="4702177"/>
            <a:ext cx="779463" cy="381000"/>
            <a:chOff x="3096" y="2962"/>
            <a:chExt cx="491" cy="240"/>
          </a:xfrm>
        </p:grpSpPr>
        <p:sp>
          <p:nvSpPr>
            <p:cNvPr id="712752" name="Rectangle 48"/>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2753" name="Text Box 49"/>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NORTH</a:t>
              </a:r>
              <a:endParaRPr lang="en-US" sz="1800" b="0" dirty="0"/>
            </a:p>
          </p:txBody>
        </p:sp>
      </p:grpSp>
      <p:grpSp>
        <p:nvGrpSpPr>
          <p:cNvPr id="4" name="Group 53"/>
          <p:cNvGrpSpPr>
            <a:grpSpLocks/>
          </p:cNvGrpSpPr>
          <p:nvPr/>
        </p:nvGrpSpPr>
        <p:grpSpPr bwMode="auto">
          <a:xfrm>
            <a:off x="4914900" y="4702175"/>
            <a:ext cx="779463" cy="381000"/>
            <a:chOff x="3096" y="2962"/>
            <a:chExt cx="491" cy="240"/>
          </a:xfrm>
        </p:grpSpPr>
        <p:sp>
          <p:nvSpPr>
            <p:cNvPr id="712758" name="Rectangle 54"/>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2759" name="Text Box 55"/>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EAST</a:t>
              </a:r>
              <a:endParaRPr lang="en-US" sz="1800" b="0" dirty="0"/>
            </a:p>
          </p:txBody>
        </p:sp>
      </p:grpSp>
      <p:grpSp>
        <p:nvGrpSpPr>
          <p:cNvPr id="5" name="Group 59"/>
          <p:cNvGrpSpPr>
            <a:grpSpLocks/>
          </p:cNvGrpSpPr>
          <p:nvPr/>
        </p:nvGrpSpPr>
        <p:grpSpPr bwMode="auto">
          <a:xfrm>
            <a:off x="4914900" y="4702175"/>
            <a:ext cx="779463" cy="381000"/>
            <a:chOff x="3096" y="2962"/>
            <a:chExt cx="491" cy="240"/>
          </a:xfrm>
        </p:grpSpPr>
        <p:sp>
          <p:nvSpPr>
            <p:cNvPr id="712764" name="Rectangle 60"/>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2765" name="Text Box 61"/>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SOUTH</a:t>
              </a:r>
              <a:endParaRPr lang="en-US" sz="1800" b="0" dirty="0"/>
            </a:p>
          </p:txBody>
        </p:sp>
      </p:grpSp>
      <p:sp>
        <p:nvSpPr>
          <p:cNvPr id="712813" name="Text Box 109"/>
          <p:cNvSpPr txBox="1">
            <a:spLocks noChangeArrowheads="1"/>
          </p:cNvSpPr>
          <p:nvPr/>
        </p:nvSpPr>
        <p:spPr bwMode="auto">
          <a:xfrm>
            <a:off x="7315200" y="19161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dirty="0" err="1">
                <a:solidFill>
                  <a:srgbClr val="FF0000"/>
                </a:solidFill>
                <a:latin typeface="Geneva" charset="0"/>
              </a:rPr>
              <a:t>x</a:t>
            </a:r>
            <a:endParaRPr lang="en-US" sz="1800" dirty="0">
              <a:solidFill>
                <a:srgbClr val="FF0000"/>
              </a:solidFill>
              <a:latin typeface="Geneva" charset="0"/>
            </a:endParaRPr>
          </a:p>
        </p:txBody>
      </p:sp>
      <p:sp>
        <p:nvSpPr>
          <p:cNvPr id="712814" name="Text Box 110"/>
          <p:cNvSpPr txBox="1">
            <a:spLocks noChangeArrowheads="1"/>
          </p:cNvSpPr>
          <p:nvPr/>
        </p:nvSpPr>
        <p:spPr bwMode="auto">
          <a:xfrm>
            <a:off x="7315200"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15" name="Text Box 111"/>
          <p:cNvSpPr txBox="1">
            <a:spLocks noChangeArrowheads="1"/>
          </p:cNvSpPr>
          <p:nvPr/>
        </p:nvSpPr>
        <p:spPr bwMode="auto">
          <a:xfrm>
            <a:off x="6999288"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16" name="Text Box 112"/>
          <p:cNvSpPr txBox="1">
            <a:spLocks noChangeArrowheads="1"/>
          </p:cNvSpPr>
          <p:nvPr/>
        </p:nvSpPr>
        <p:spPr bwMode="auto">
          <a:xfrm>
            <a:off x="6999288" y="19065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32" name="Text Box 128"/>
          <p:cNvSpPr txBox="1">
            <a:spLocks noChangeArrowheads="1"/>
          </p:cNvSpPr>
          <p:nvPr/>
        </p:nvSpPr>
        <p:spPr bwMode="auto">
          <a:xfrm>
            <a:off x="7289800" y="2578705"/>
            <a:ext cx="381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sp>
        <p:nvSpPr>
          <p:cNvPr id="712834" name="Text Box 130"/>
          <p:cNvSpPr txBox="1">
            <a:spLocks noChangeArrowheads="1"/>
          </p:cNvSpPr>
          <p:nvPr/>
        </p:nvSpPr>
        <p:spPr bwMode="auto">
          <a:xfrm>
            <a:off x="7312025" y="2562225"/>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dirty="0" err="1">
                <a:solidFill>
                  <a:srgbClr val="FF0000"/>
                </a:solidFill>
                <a:latin typeface="Geneva" charset="0"/>
              </a:rPr>
              <a:t>x</a:t>
            </a:r>
            <a:endParaRPr lang="en-US" sz="1800" dirty="0">
              <a:solidFill>
                <a:srgbClr val="FF0000"/>
              </a:solidFill>
              <a:latin typeface="Geneva" charset="0"/>
            </a:endParaRPr>
          </a:p>
        </p:txBody>
      </p:sp>
      <p:sp>
        <p:nvSpPr>
          <p:cNvPr id="712835" name="Text Box 131"/>
          <p:cNvSpPr txBox="1">
            <a:spLocks noChangeArrowheads="1"/>
          </p:cNvSpPr>
          <p:nvPr/>
        </p:nvSpPr>
        <p:spPr bwMode="auto">
          <a:xfrm>
            <a:off x="7642225" y="2562225"/>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36" name="Text Box 132"/>
          <p:cNvSpPr txBox="1">
            <a:spLocks noChangeArrowheads="1"/>
          </p:cNvSpPr>
          <p:nvPr/>
        </p:nvSpPr>
        <p:spPr bwMode="auto">
          <a:xfrm>
            <a:off x="7972425" y="2562225"/>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37" name="Text Box 133"/>
          <p:cNvSpPr txBox="1">
            <a:spLocks noChangeArrowheads="1"/>
          </p:cNvSpPr>
          <p:nvPr/>
        </p:nvSpPr>
        <p:spPr bwMode="auto">
          <a:xfrm>
            <a:off x="7972425" y="28813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38" name="Text Box 134"/>
          <p:cNvSpPr txBox="1">
            <a:spLocks noChangeArrowheads="1"/>
          </p:cNvSpPr>
          <p:nvPr/>
        </p:nvSpPr>
        <p:spPr bwMode="auto">
          <a:xfrm>
            <a:off x="8285163" y="28813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2" name="Text Box 138"/>
          <p:cNvSpPr txBox="1">
            <a:spLocks noChangeArrowheads="1"/>
          </p:cNvSpPr>
          <p:nvPr/>
        </p:nvSpPr>
        <p:spPr bwMode="auto">
          <a:xfrm>
            <a:off x="8285163" y="2562225"/>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3" name="Text Box 139"/>
          <p:cNvSpPr txBox="1">
            <a:spLocks noChangeArrowheads="1"/>
          </p:cNvSpPr>
          <p:nvPr/>
        </p:nvSpPr>
        <p:spPr bwMode="auto">
          <a:xfrm>
            <a:off x="8285163" y="224155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4" name="Text Box 140"/>
          <p:cNvSpPr txBox="1">
            <a:spLocks noChangeArrowheads="1"/>
          </p:cNvSpPr>
          <p:nvPr/>
        </p:nvSpPr>
        <p:spPr bwMode="auto">
          <a:xfrm>
            <a:off x="8285163" y="19161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5" name="Text Box 141"/>
          <p:cNvSpPr txBox="1">
            <a:spLocks noChangeArrowheads="1"/>
          </p:cNvSpPr>
          <p:nvPr/>
        </p:nvSpPr>
        <p:spPr bwMode="auto">
          <a:xfrm>
            <a:off x="8285163"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6" name="Text Box 142"/>
          <p:cNvSpPr txBox="1">
            <a:spLocks noChangeArrowheads="1"/>
          </p:cNvSpPr>
          <p:nvPr/>
        </p:nvSpPr>
        <p:spPr bwMode="auto">
          <a:xfrm>
            <a:off x="8285163"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7" name="Text Box 143"/>
          <p:cNvSpPr txBox="1">
            <a:spLocks noChangeArrowheads="1"/>
          </p:cNvSpPr>
          <p:nvPr/>
        </p:nvSpPr>
        <p:spPr bwMode="auto">
          <a:xfrm>
            <a:off x="7972425"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8" name="Text Box 144"/>
          <p:cNvSpPr txBox="1">
            <a:spLocks noChangeArrowheads="1"/>
          </p:cNvSpPr>
          <p:nvPr/>
        </p:nvSpPr>
        <p:spPr bwMode="auto">
          <a:xfrm>
            <a:off x="7972425" y="19161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49" name="Text Box 145"/>
          <p:cNvSpPr txBox="1">
            <a:spLocks noChangeArrowheads="1"/>
          </p:cNvSpPr>
          <p:nvPr/>
        </p:nvSpPr>
        <p:spPr bwMode="auto">
          <a:xfrm>
            <a:off x="7972425"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0" name="Text Box 146"/>
          <p:cNvSpPr txBox="1">
            <a:spLocks noChangeArrowheads="1"/>
          </p:cNvSpPr>
          <p:nvPr/>
        </p:nvSpPr>
        <p:spPr bwMode="auto">
          <a:xfrm>
            <a:off x="7642225"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1" name="Text Box 147"/>
          <p:cNvSpPr txBox="1">
            <a:spLocks noChangeArrowheads="1"/>
          </p:cNvSpPr>
          <p:nvPr/>
        </p:nvSpPr>
        <p:spPr bwMode="auto">
          <a:xfrm>
            <a:off x="7642225"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2" name="Text Box 148"/>
          <p:cNvSpPr txBox="1">
            <a:spLocks noChangeArrowheads="1"/>
          </p:cNvSpPr>
          <p:nvPr/>
        </p:nvSpPr>
        <p:spPr bwMode="auto">
          <a:xfrm>
            <a:off x="7315200"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3" name="Text Box 149"/>
          <p:cNvSpPr txBox="1">
            <a:spLocks noChangeArrowheads="1"/>
          </p:cNvSpPr>
          <p:nvPr/>
        </p:nvSpPr>
        <p:spPr bwMode="auto">
          <a:xfrm>
            <a:off x="6999288"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4" name="Text Box 150"/>
          <p:cNvSpPr txBox="1">
            <a:spLocks noChangeArrowheads="1"/>
          </p:cNvSpPr>
          <p:nvPr/>
        </p:nvSpPr>
        <p:spPr bwMode="auto">
          <a:xfrm>
            <a:off x="6672263"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5" name="Text Box 151"/>
          <p:cNvSpPr txBox="1">
            <a:spLocks noChangeArrowheads="1"/>
          </p:cNvSpPr>
          <p:nvPr/>
        </p:nvSpPr>
        <p:spPr bwMode="auto">
          <a:xfrm>
            <a:off x="6672263"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6" name="Text Box 152"/>
          <p:cNvSpPr txBox="1">
            <a:spLocks noChangeArrowheads="1"/>
          </p:cNvSpPr>
          <p:nvPr/>
        </p:nvSpPr>
        <p:spPr bwMode="auto">
          <a:xfrm>
            <a:off x="6672263" y="19065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7" name="Text Box 153"/>
          <p:cNvSpPr txBox="1">
            <a:spLocks noChangeArrowheads="1"/>
          </p:cNvSpPr>
          <p:nvPr/>
        </p:nvSpPr>
        <p:spPr bwMode="auto">
          <a:xfrm>
            <a:off x="6346825" y="16017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8" name="Text Box 154"/>
          <p:cNvSpPr txBox="1">
            <a:spLocks noChangeArrowheads="1"/>
          </p:cNvSpPr>
          <p:nvPr/>
        </p:nvSpPr>
        <p:spPr bwMode="auto">
          <a:xfrm>
            <a:off x="6346825" y="128746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59" name="Text Box 155"/>
          <p:cNvSpPr txBox="1">
            <a:spLocks noChangeArrowheads="1"/>
          </p:cNvSpPr>
          <p:nvPr/>
        </p:nvSpPr>
        <p:spPr bwMode="auto">
          <a:xfrm>
            <a:off x="6346825" y="1906588"/>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0" name="Text Box 156"/>
          <p:cNvSpPr txBox="1">
            <a:spLocks noChangeArrowheads="1"/>
          </p:cNvSpPr>
          <p:nvPr/>
        </p:nvSpPr>
        <p:spPr bwMode="auto">
          <a:xfrm>
            <a:off x="6346825" y="224155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1" name="Text Box 157"/>
          <p:cNvSpPr txBox="1">
            <a:spLocks noChangeArrowheads="1"/>
          </p:cNvSpPr>
          <p:nvPr/>
        </p:nvSpPr>
        <p:spPr bwMode="auto">
          <a:xfrm>
            <a:off x="6346825" y="2562225"/>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2" name="Text Box 158"/>
          <p:cNvSpPr txBox="1">
            <a:spLocks noChangeArrowheads="1"/>
          </p:cNvSpPr>
          <p:nvPr/>
        </p:nvSpPr>
        <p:spPr bwMode="auto">
          <a:xfrm>
            <a:off x="6346825" y="28813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3" name="Text Box 159"/>
          <p:cNvSpPr txBox="1">
            <a:spLocks noChangeArrowheads="1"/>
          </p:cNvSpPr>
          <p:nvPr/>
        </p:nvSpPr>
        <p:spPr bwMode="auto">
          <a:xfrm>
            <a:off x="6672263" y="2881313"/>
            <a:ext cx="3048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4" name="Text Box 160"/>
          <p:cNvSpPr txBox="1">
            <a:spLocks noChangeArrowheads="1"/>
          </p:cNvSpPr>
          <p:nvPr/>
        </p:nvSpPr>
        <p:spPr bwMode="auto">
          <a:xfrm>
            <a:off x="6672263" y="321310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5" name="Text Box 161"/>
          <p:cNvSpPr txBox="1">
            <a:spLocks noChangeArrowheads="1"/>
          </p:cNvSpPr>
          <p:nvPr/>
        </p:nvSpPr>
        <p:spPr bwMode="auto">
          <a:xfrm>
            <a:off x="6999288" y="321310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6" name="Text Box 162"/>
          <p:cNvSpPr txBox="1">
            <a:spLocks noChangeArrowheads="1"/>
          </p:cNvSpPr>
          <p:nvPr/>
        </p:nvSpPr>
        <p:spPr bwMode="auto">
          <a:xfrm>
            <a:off x="7315200" y="3213100"/>
            <a:ext cx="3048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12868" name="Text Box 164"/>
          <p:cNvSpPr txBox="1">
            <a:spLocks noChangeArrowheads="1"/>
          </p:cNvSpPr>
          <p:nvPr/>
        </p:nvSpPr>
        <p:spPr bwMode="auto">
          <a:xfrm>
            <a:off x="7289800" y="3557210"/>
            <a:ext cx="381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err="1">
                <a:sym typeface="Symbol" charset="2"/>
              </a:rPr>
              <a:t></a:t>
            </a:r>
            <a:endParaRPr lang="en-US" dirty="0"/>
          </a:p>
        </p:txBody>
      </p:sp>
      <p:grpSp>
        <p:nvGrpSpPr>
          <p:cNvPr id="6" name="Group 170"/>
          <p:cNvGrpSpPr>
            <a:grpSpLocks/>
          </p:cNvGrpSpPr>
          <p:nvPr/>
        </p:nvGrpSpPr>
        <p:grpSpPr bwMode="auto">
          <a:xfrm>
            <a:off x="1152525" y="5715000"/>
            <a:ext cx="5934074" cy="758825"/>
            <a:chOff x="726" y="3600"/>
            <a:chExt cx="3738" cy="478"/>
          </a:xfrm>
        </p:grpSpPr>
        <p:pic>
          <p:nvPicPr>
            <p:cNvPr id="712870" name="Picture 166" descr="StopSign"/>
            <p:cNvPicPr>
              <a:picLocks noChangeAspect="1" noChangeArrowheads="1"/>
            </p:cNvPicPr>
            <p:nvPr/>
          </p:nvPicPr>
          <p:blipFill>
            <a:blip r:embed="rId4"/>
            <a:srcRect/>
            <a:stretch>
              <a:fillRect/>
            </a:stretch>
          </p:blipFill>
          <p:spPr bwMode="auto">
            <a:xfrm>
              <a:off x="726" y="3600"/>
              <a:ext cx="478" cy="478"/>
            </a:xfrm>
            <a:prstGeom prst="rect">
              <a:avLst/>
            </a:prstGeom>
            <a:noFill/>
          </p:spPr>
        </p:pic>
        <p:sp>
          <p:nvSpPr>
            <p:cNvPr id="712871" name="AutoShape 167"/>
            <p:cNvSpPr>
              <a:spLocks noChangeArrowheads="1"/>
            </p:cNvSpPr>
            <p:nvPr/>
          </p:nvSpPr>
          <p:spPr bwMode="auto">
            <a:xfrm>
              <a:off x="731" y="3604"/>
              <a:ext cx="472" cy="465"/>
            </a:xfrm>
            <a:prstGeom prst="octagon">
              <a:avLst>
                <a:gd name="adj" fmla="val 29287"/>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12873" name="Text Box 169"/>
            <p:cNvSpPr txBox="1">
              <a:spLocks noChangeArrowheads="1"/>
            </p:cNvSpPr>
            <p:nvPr/>
          </p:nvSpPr>
          <p:spPr bwMode="auto">
            <a:xfrm>
              <a:off x="1300" y="3637"/>
              <a:ext cx="3164" cy="404"/>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2000" b="0" i="1"/>
                <a:t>Don’t follow the recursion more than one level.</a:t>
              </a:r>
            </a:p>
            <a:p>
              <a:pPr>
                <a:lnSpc>
                  <a:spcPct val="90000"/>
                </a:lnSpc>
              </a:pPr>
              <a:r>
                <a:rPr lang="en-US" sz="2000" b="0" i="1"/>
                <a:t>Depend on the recursive leap of faith.</a:t>
              </a:r>
            </a:p>
          </p:txBody>
        </p:sp>
      </p:grpSp>
      <p:sp>
        <p:nvSpPr>
          <p:cNvPr id="120" name="Text Box 9"/>
          <p:cNvSpPr txBox="1">
            <a:spLocks noChangeArrowheads="1"/>
          </p:cNvSpPr>
          <p:nvPr/>
        </p:nvSpPr>
        <p:spPr bwMode="auto">
          <a:xfrm>
            <a:off x="4876800" y="4439860"/>
            <a:ext cx="817563"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grpSp>
        <p:nvGrpSpPr>
          <p:cNvPr id="7" name="Group 46"/>
          <p:cNvGrpSpPr>
            <a:grpSpLocks/>
          </p:cNvGrpSpPr>
          <p:nvPr/>
        </p:nvGrpSpPr>
        <p:grpSpPr bwMode="auto">
          <a:xfrm>
            <a:off x="4914900" y="4702169"/>
            <a:ext cx="779463" cy="384175"/>
            <a:chOff x="3096" y="2962"/>
            <a:chExt cx="491" cy="242"/>
          </a:xfrm>
        </p:grpSpPr>
        <p:sp>
          <p:nvSpPr>
            <p:cNvPr id="122" name="Rectangle 8"/>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3" name="Text Box 10"/>
            <p:cNvSpPr txBox="1">
              <a:spLocks noChangeArrowheads="1"/>
            </p:cNvSpPr>
            <p:nvPr/>
          </p:nvSpPr>
          <p:spPr bwMode="auto">
            <a:xfrm>
              <a:off x="3096" y="2973"/>
              <a:ext cx="491" cy="231"/>
            </a:xfrm>
            <a:prstGeom prst="rect">
              <a:avLst/>
            </a:prstGeom>
            <a:noFill/>
            <a:ln w="9525">
              <a:noFill/>
              <a:miter lim="800000"/>
              <a:headEnd/>
              <a:tailEnd/>
            </a:ln>
            <a:effectLst/>
          </p:spPr>
          <p:txBody>
            <a:bodyPr>
              <a:prstTxWarp prst="textNoShape">
                <a:avLst/>
              </a:prstTxWarp>
              <a:spAutoFit/>
            </a:bodyPr>
            <a:lstStyle/>
            <a:p>
              <a:pPr algn="ctr"/>
              <a:r>
                <a:rPr lang="en-US">
                  <a:latin typeface="Courier New" charset="0"/>
                </a:rPr>
                <a:t> </a:t>
              </a:r>
              <a:endParaRPr lang="en-US" sz="1800" b="0"/>
            </a:p>
          </p:txBody>
        </p:sp>
      </p:grpSp>
      <p:sp>
        <p:nvSpPr>
          <p:cNvPr id="128" name="Text Box 27"/>
          <p:cNvSpPr txBox="1">
            <a:spLocks noChangeArrowheads="1"/>
          </p:cNvSpPr>
          <p:nvPr/>
        </p:nvSpPr>
        <p:spPr bwMode="auto">
          <a:xfrm>
            <a:off x="3931027" y="4439860"/>
            <a:ext cx="817563" cy="304800"/>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8" name="Group 44"/>
          <p:cNvGrpSpPr>
            <a:grpSpLocks/>
          </p:cNvGrpSpPr>
          <p:nvPr/>
        </p:nvGrpSpPr>
        <p:grpSpPr bwMode="auto">
          <a:xfrm>
            <a:off x="3969127" y="4702175"/>
            <a:ext cx="779463" cy="381000"/>
            <a:chOff x="1944" y="2962"/>
            <a:chExt cx="491" cy="240"/>
          </a:xfrm>
        </p:grpSpPr>
        <p:sp>
          <p:nvSpPr>
            <p:cNvPr id="130" name="Rectangle 26"/>
            <p:cNvSpPr>
              <a:spLocks noChangeArrowheads="1"/>
            </p:cNvSpPr>
            <p:nvPr/>
          </p:nvSpPr>
          <p:spPr bwMode="auto">
            <a:xfrm>
              <a:off x="1944"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1" name="Text Box 28"/>
            <p:cNvSpPr txBox="1">
              <a:spLocks noChangeArrowheads="1"/>
            </p:cNvSpPr>
            <p:nvPr/>
          </p:nvSpPr>
          <p:spPr bwMode="auto">
            <a:xfrm>
              <a:off x="1944" y="2968"/>
              <a:ext cx="491" cy="212"/>
            </a:xfrm>
            <a:prstGeom prst="rect">
              <a:avLst/>
            </a:prstGeom>
            <a:noFill/>
            <a:ln w="9525">
              <a:noFill/>
              <a:miter lim="800000"/>
              <a:headEnd/>
              <a:tailEnd/>
            </a:ln>
            <a:effectLst/>
          </p:spPr>
          <p:txBody>
            <a:bodyPr>
              <a:prstTxWarp prst="textNoShape">
                <a:avLst/>
              </a:prstTxWarp>
              <a:spAutoFit/>
            </a:bodyPr>
            <a:lstStyle/>
            <a:p>
              <a:pPr algn="ctr"/>
              <a:r>
                <a:rPr lang="en-US" sz="1600" b="0"/>
                <a:t>(3, 3)</a:t>
              </a:r>
            </a:p>
          </p:txBody>
        </p:sp>
      </p:grpSp>
      <p:grpSp>
        <p:nvGrpSpPr>
          <p:cNvPr id="9" name="Group 47"/>
          <p:cNvGrpSpPr>
            <a:grpSpLocks/>
          </p:cNvGrpSpPr>
          <p:nvPr/>
        </p:nvGrpSpPr>
        <p:grpSpPr bwMode="auto">
          <a:xfrm>
            <a:off x="4914900" y="4702177"/>
            <a:ext cx="779463" cy="381000"/>
            <a:chOff x="3096" y="2962"/>
            <a:chExt cx="491" cy="240"/>
          </a:xfrm>
        </p:grpSpPr>
        <p:sp>
          <p:nvSpPr>
            <p:cNvPr id="133" name="Rectangle 48"/>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4" name="Text Box 49"/>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NORTH</a:t>
              </a:r>
              <a:endParaRPr lang="en-US" sz="1800" b="0" dirty="0"/>
            </a:p>
          </p:txBody>
        </p:sp>
      </p:grpSp>
      <p:grpSp>
        <p:nvGrpSpPr>
          <p:cNvPr id="10" name="Group 53"/>
          <p:cNvGrpSpPr>
            <a:grpSpLocks/>
          </p:cNvGrpSpPr>
          <p:nvPr/>
        </p:nvGrpSpPr>
        <p:grpSpPr bwMode="auto">
          <a:xfrm>
            <a:off x="4914900" y="4702175"/>
            <a:ext cx="779463" cy="381000"/>
            <a:chOff x="3096" y="2962"/>
            <a:chExt cx="491" cy="240"/>
          </a:xfrm>
        </p:grpSpPr>
        <p:sp>
          <p:nvSpPr>
            <p:cNvPr id="139" name="Rectangle 54"/>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40" name="Text Box 55"/>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EAST</a:t>
              </a:r>
              <a:endParaRPr lang="en-US" sz="1800" b="0" dirty="0"/>
            </a:p>
          </p:txBody>
        </p:sp>
      </p:grpSp>
      <p:grpSp>
        <p:nvGrpSpPr>
          <p:cNvPr id="11" name="Group 59"/>
          <p:cNvGrpSpPr>
            <a:grpSpLocks/>
          </p:cNvGrpSpPr>
          <p:nvPr/>
        </p:nvGrpSpPr>
        <p:grpSpPr bwMode="auto">
          <a:xfrm>
            <a:off x="4914900" y="4702175"/>
            <a:ext cx="779463" cy="381000"/>
            <a:chOff x="3096" y="2962"/>
            <a:chExt cx="491" cy="240"/>
          </a:xfrm>
        </p:grpSpPr>
        <p:sp>
          <p:nvSpPr>
            <p:cNvPr id="145" name="Rectangle 60"/>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46" name="Text Box 61"/>
            <p:cNvSpPr txBox="1">
              <a:spLocks noChangeArrowheads="1"/>
            </p:cNvSpPr>
            <p:nvPr/>
          </p:nvSpPr>
          <p:spPr bwMode="auto">
            <a:xfrm>
              <a:off x="3096" y="2973"/>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SOUTH</a:t>
              </a:r>
              <a:endParaRPr lang="en-US" sz="1800" b="0" dirty="0"/>
            </a:p>
          </p:txBody>
        </p:sp>
      </p:grpSp>
      <p:grpSp>
        <p:nvGrpSpPr>
          <p:cNvPr id="12" name="Group 93"/>
          <p:cNvGrpSpPr>
            <a:grpSpLocks/>
          </p:cNvGrpSpPr>
          <p:nvPr/>
        </p:nvGrpSpPr>
        <p:grpSpPr bwMode="auto">
          <a:xfrm>
            <a:off x="457200" y="1549400"/>
            <a:ext cx="5583238" cy="3962400"/>
            <a:chOff x="288" y="864"/>
            <a:chExt cx="3517" cy="2496"/>
          </a:xfrm>
        </p:grpSpPr>
        <p:sp>
          <p:nvSpPr>
            <p:cNvPr id="151" name="Rectangle 94"/>
            <p:cNvSpPr>
              <a:spLocks noChangeArrowheads="1"/>
            </p:cNvSpPr>
            <p:nvPr/>
          </p:nvSpPr>
          <p:spPr bwMode="auto">
            <a:xfrm>
              <a:off x="288" y="864"/>
              <a:ext cx="3456" cy="2496"/>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152" name="Rectangle 95"/>
            <p:cNvSpPr>
              <a:spLocks noChangeArrowheads="1"/>
            </p:cNvSpPr>
            <p:nvPr/>
          </p:nvSpPr>
          <p:spPr bwMode="auto">
            <a:xfrm>
              <a:off x="320" y="883"/>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153" name="Text Box 96"/>
            <p:cNvSpPr txBox="1">
              <a:spLocks noChangeArrowheads="1"/>
            </p:cNvSpPr>
            <p:nvPr/>
          </p:nvSpPr>
          <p:spPr bwMode="auto">
            <a:xfrm>
              <a:off x="3168" y="2893"/>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155" name="Text Box 98"/>
            <p:cNvSpPr txBox="1">
              <a:spLocks noChangeArrowheads="1"/>
            </p:cNvSpPr>
            <p:nvPr/>
          </p:nvSpPr>
          <p:spPr bwMode="auto">
            <a:xfrm>
              <a:off x="2587" y="2893"/>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13" name="Group 99"/>
            <p:cNvGrpSpPr>
              <a:grpSpLocks/>
            </p:cNvGrpSpPr>
            <p:nvPr/>
          </p:nvGrpSpPr>
          <p:grpSpPr bwMode="auto">
            <a:xfrm>
              <a:off x="2611" y="3058"/>
              <a:ext cx="491" cy="240"/>
              <a:chOff x="2515" y="2962"/>
              <a:chExt cx="491" cy="240"/>
            </a:xfrm>
          </p:grpSpPr>
          <p:sp>
            <p:nvSpPr>
              <p:cNvPr id="163" name="Rectangle 100"/>
              <p:cNvSpPr>
                <a:spLocks noChangeArrowheads="1"/>
              </p:cNvSpPr>
              <p:nvPr/>
            </p:nvSpPr>
            <p:spPr bwMode="auto">
              <a:xfrm>
                <a:off x="2515"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64" name="Text Box 101"/>
              <p:cNvSpPr txBox="1">
                <a:spLocks noChangeArrowheads="1"/>
              </p:cNvSpPr>
              <p:nvPr/>
            </p:nvSpPr>
            <p:spPr bwMode="auto">
              <a:xfrm>
                <a:off x="2515" y="2968"/>
                <a:ext cx="491" cy="212"/>
              </a:xfrm>
              <a:prstGeom prst="rect">
                <a:avLst/>
              </a:prstGeom>
              <a:noFill/>
              <a:ln w="9525">
                <a:noFill/>
                <a:miter lim="800000"/>
                <a:headEnd/>
                <a:tailEnd/>
              </a:ln>
              <a:effectLst/>
            </p:spPr>
            <p:txBody>
              <a:bodyPr>
                <a:prstTxWarp prst="textNoShape">
                  <a:avLst/>
                </a:prstTxWarp>
                <a:spAutoFit/>
              </a:bodyPr>
              <a:lstStyle/>
              <a:p>
                <a:pPr algn="ctr"/>
                <a:r>
                  <a:rPr lang="en-US" sz="1600" b="0" dirty="0" smtClean="0"/>
                  <a:t>(3, 2)</a:t>
                </a:r>
                <a:endParaRPr lang="en-US" sz="1600" b="0" dirty="0"/>
              </a:p>
            </p:txBody>
          </p:sp>
        </p:grpSp>
        <p:grpSp>
          <p:nvGrpSpPr>
            <p:cNvPr id="14" name="Group 102"/>
            <p:cNvGrpSpPr>
              <a:grpSpLocks/>
            </p:cNvGrpSpPr>
            <p:nvPr/>
          </p:nvGrpSpPr>
          <p:grpSpPr bwMode="auto">
            <a:xfrm>
              <a:off x="3192" y="3058"/>
              <a:ext cx="491" cy="242"/>
              <a:chOff x="3096" y="2962"/>
              <a:chExt cx="491" cy="242"/>
            </a:xfrm>
          </p:grpSpPr>
          <p:sp>
            <p:nvSpPr>
              <p:cNvPr id="161" name="Rectangle 103"/>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62" name="Text Box 104"/>
              <p:cNvSpPr txBox="1">
                <a:spLocks noChangeArrowheads="1"/>
              </p:cNvSpPr>
              <p:nvPr/>
            </p:nvSpPr>
            <p:spPr bwMode="auto">
              <a:xfrm>
                <a:off x="3096" y="2973"/>
                <a:ext cx="491" cy="231"/>
              </a:xfrm>
              <a:prstGeom prst="rect">
                <a:avLst/>
              </a:prstGeom>
              <a:noFill/>
              <a:ln w="9525">
                <a:noFill/>
                <a:miter lim="800000"/>
                <a:headEnd/>
                <a:tailEnd/>
              </a:ln>
              <a:effectLst/>
            </p:spPr>
            <p:txBody>
              <a:bodyPr>
                <a:prstTxWarp prst="textNoShape">
                  <a:avLst/>
                </a:prstTxWarp>
                <a:spAutoFit/>
              </a:bodyPr>
              <a:lstStyle/>
              <a:p>
                <a:pPr algn="ctr"/>
                <a:r>
                  <a:rPr lang="en-US">
                    <a:latin typeface="Courier New" charset="0"/>
                  </a:rPr>
                  <a:t> </a:t>
                </a:r>
                <a:endParaRPr lang="en-US" sz="1800" b="0"/>
              </a:p>
            </p:txBody>
          </p:sp>
        </p:grpSp>
      </p:grpSp>
      <p:sp>
        <p:nvSpPr>
          <p:cNvPr id="165" name="Rectangle 76"/>
          <p:cNvSpPr>
            <a:spLocks noChangeArrowheads="1"/>
          </p:cNvSpPr>
          <p:nvPr/>
        </p:nvSpPr>
        <p:spPr bwMode="auto">
          <a:xfrm>
            <a:off x="857250" y="1887538"/>
            <a:ext cx="432044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66" name="Rectangle 171"/>
          <p:cNvSpPr>
            <a:spLocks noChangeArrowheads="1"/>
          </p:cNvSpPr>
          <p:nvPr/>
        </p:nvSpPr>
        <p:spPr bwMode="auto">
          <a:xfrm>
            <a:off x="857250" y="4488867"/>
            <a:ext cx="1504950"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99" name="Group 113"/>
          <p:cNvGrpSpPr>
            <a:grpSpLocks/>
          </p:cNvGrpSpPr>
          <p:nvPr/>
        </p:nvGrpSpPr>
        <p:grpSpPr bwMode="auto">
          <a:xfrm>
            <a:off x="457200" y="1549400"/>
            <a:ext cx="5583239" cy="3962400"/>
            <a:chOff x="288" y="864"/>
            <a:chExt cx="3517" cy="2496"/>
          </a:xfrm>
        </p:grpSpPr>
        <p:sp>
          <p:nvSpPr>
            <p:cNvPr id="100" name="Rectangle 114"/>
            <p:cNvSpPr>
              <a:spLocks noChangeArrowheads="1"/>
            </p:cNvSpPr>
            <p:nvPr/>
          </p:nvSpPr>
          <p:spPr bwMode="auto">
            <a:xfrm>
              <a:off x="288" y="864"/>
              <a:ext cx="3456" cy="2496"/>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101" name="Rectangle 115"/>
            <p:cNvSpPr>
              <a:spLocks noChangeArrowheads="1"/>
            </p:cNvSpPr>
            <p:nvPr/>
          </p:nvSpPr>
          <p:spPr bwMode="auto">
            <a:xfrm>
              <a:off x="320" y="883"/>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a:latin typeface="Courier New" charset="0"/>
                </a:rPr>
                <a:t>{</a:t>
              </a:r>
            </a:p>
            <a:p>
              <a:pPr>
                <a:lnSpc>
                  <a:spcPct val="110000"/>
                </a:lnSpc>
              </a:pPr>
              <a:r>
                <a:rPr lang="en-US" dirty="0">
                  <a:latin typeface="Courier New" charset="0"/>
                </a:rPr>
                <a:t>   if </a:t>
              </a:r>
              <a:r>
                <a:rPr lang="en-US" dirty="0" smtClean="0">
                  <a:latin typeface="Courier New" charset="0"/>
                </a:rPr>
                <a:t>(</a:t>
              </a:r>
              <a:r>
                <a:rPr lang="en-US" dirty="0" err="1" smtClean="0">
                  <a:latin typeface="Courier New" charset="0"/>
                </a:rPr>
                <a:t>maze.isOutside(start</a:t>
              </a:r>
              <a:r>
                <a:rPr lang="en-US" dirty="0" smtClean="0">
                  <a:latin typeface="Courier New" charset="0"/>
                </a:rPr>
                <a:t>)) </a:t>
              </a:r>
              <a:r>
                <a:rPr lang="en-US" dirty="0">
                  <a:latin typeface="Courier New" charset="0"/>
                </a:rPr>
                <a:t>return true;</a:t>
              </a:r>
            </a:p>
            <a:p>
              <a:pPr>
                <a:lnSpc>
                  <a:spcPct val="110000"/>
                </a:lnSpc>
              </a:pPr>
              <a:r>
                <a:rPr lang="en-US" dirty="0">
                  <a:latin typeface="Courier New" charset="0"/>
                </a:rPr>
                <a:t>   if </a:t>
              </a:r>
              <a:r>
                <a:rPr lang="en-US" dirty="0" smtClean="0">
                  <a:latin typeface="Courier New" charset="0"/>
                </a:rPr>
                <a:t>(</a:t>
              </a:r>
              <a:r>
                <a:rPr lang="en-US" dirty="0" err="1" smtClean="0">
                  <a:latin typeface="Courier New" charset="0"/>
                </a:rPr>
                <a:t>maze.isMarked(start</a:t>
              </a:r>
              <a:r>
                <a:rPr lang="en-US" dirty="0" smtClean="0">
                  <a:latin typeface="Courier New" charset="0"/>
                </a:rPr>
                <a:t>)) </a:t>
              </a:r>
              <a:r>
                <a:rPr lang="en-US" dirty="0">
                  <a:latin typeface="Courier New" charset="0"/>
                </a:rPr>
                <a:t>return false;</a:t>
              </a:r>
            </a:p>
            <a:p>
              <a:pPr>
                <a:lnSpc>
                  <a:spcPct val="110000"/>
                </a:lnSpc>
              </a:pPr>
              <a:r>
                <a:rPr lang="en-US" dirty="0">
                  <a:latin typeface="Courier New" charset="0"/>
                </a:rPr>
                <a:t>  </a:t>
              </a:r>
              <a:r>
                <a:rPr lang="en-US" dirty="0" smtClean="0">
                  <a:latin typeface="Courier New" charset="0"/>
                </a:rPr>
                <a:t> </a:t>
              </a:r>
              <a:r>
                <a:rPr lang="en-US" dirty="0" err="1" smtClean="0">
                  <a:latin typeface="Courier New" charset="0"/>
                </a:rPr>
                <a:t>maze.markSquare(start</a:t>
              </a:r>
              <a:r>
                <a:rPr lang="en-US" dirty="0" smtClean="0">
                  <a:latin typeface="Courier New" charset="0"/>
                </a:rPr>
                <a:t>);</a:t>
              </a:r>
              <a:endParaRPr lang="en-US" dirty="0">
                <a:latin typeface="Courier New" charset="0"/>
              </a:endParaRPr>
            </a:p>
            <a:p>
              <a:pPr>
                <a:lnSpc>
                  <a:spcPct val="110000"/>
                </a:lnSpc>
              </a:pPr>
              <a:r>
                <a:rPr lang="en-US" dirty="0">
                  <a:latin typeface="Courier New" charset="0"/>
                </a:rPr>
                <a:t>   </a:t>
              </a:r>
              <a:r>
                <a:rPr lang="en-US" dirty="0" smtClean="0">
                  <a:latin typeface="Courier New" charset="0"/>
                </a:rPr>
                <a:t>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a:latin typeface="Courier New" charset="0"/>
                </a:rPr>
                <a:t>(</a:t>
              </a:r>
              <a:r>
                <a:rPr lang="en-US" dirty="0" smtClean="0">
                  <a:latin typeface="Courier New" charset="0"/>
                </a:rPr>
                <a:t>!</a:t>
              </a:r>
              <a:r>
                <a:rPr lang="en-US" dirty="0" err="1" smtClean="0">
                  <a:latin typeface="Courier New" charset="0"/>
                </a:rPr>
                <a:t>maze.wallExists(start</a:t>
              </a:r>
              <a:r>
                <a:rPr lang="en-US" dirty="0" smtClean="0">
                  <a:latin typeface="Courier New" charset="0"/>
                </a:rPr>
                <a:t>, </a:t>
              </a:r>
              <a:r>
                <a:rPr lang="en-US" dirty="0">
                  <a:latin typeface="Courier New" charset="0"/>
                </a:rPr>
                <a:t>dir))</a:t>
              </a:r>
              <a:r>
                <a:rPr lang="en-US" sz="900" dirty="0">
                  <a:latin typeface="Courier New" charset="0"/>
                </a:rPr>
                <a:t> </a:t>
              </a:r>
              <a:r>
                <a:rPr lang="en-US" dirty="0">
                  <a:latin typeface="Courier New" charset="0"/>
                </a:rPr>
                <a:t>{</a:t>
              </a:r>
            </a:p>
            <a:p>
              <a:pPr>
                <a:lnSpc>
                  <a:spcPct val="110000"/>
                </a:lnSpc>
              </a:pPr>
              <a:r>
                <a:rPr lang="en-US" dirty="0">
                  <a:latin typeface="Courier New" charset="0"/>
                </a:rPr>
                <a:t>         if </a:t>
              </a:r>
              <a:r>
                <a:rPr lang="en-US" dirty="0" smtClean="0">
                  <a:latin typeface="Courier New" charset="0"/>
                </a:rPr>
                <a:t>(</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a:t>
              </a:r>
              <a:r>
                <a:rPr lang="en-US" dirty="0">
                  <a:latin typeface="Courier New" charset="0"/>
                </a:rPr>
                <a:t>dir)))</a:t>
              </a:r>
              <a:r>
                <a:rPr lang="en-US" sz="900" dirty="0">
                  <a:latin typeface="Courier New" charset="0"/>
                </a:rPr>
                <a:t> </a:t>
              </a:r>
              <a:r>
                <a:rPr lang="en-US" dirty="0">
                  <a:latin typeface="Courier New" charset="0"/>
                </a:rPr>
                <a:t>{</a:t>
              </a:r>
            </a:p>
            <a:p>
              <a:pPr>
                <a:lnSpc>
                  <a:spcPct val="110000"/>
                </a:lnSpc>
              </a:pPr>
              <a:r>
                <a:rPr lang="en-US" dirty="0">
                  <a:latin typeface="Courier New" charset="0"/>
                </a:rPr>
                <a:t>            return true;</a:t>
              </a:r>
            </a:p>
            <a:p>
              <a:pPr>
                <a:lnSpc>
                  <a:spcPct val="110000"/>
                </a:lnSpc>
              </a:pPr>
              <a:r>
                <a:rPr lang="en-US" dirty="0">
                  <a:latin typeface="Courier New" charset="0"/>
                </a:rPr>
                <a:t>         }</a:t>
              </a:r>
            </a:p>
            <a:p>
              <a:pPr>
                <a:lnSpc>
                  <a:spcPct val="110000"/>
                </a:lnSpc>
              </a:pPr>
              <a:r>
                <a:rPr lang="en-US" dirty="0">
                  <a:latin typeface="Courier New" charset="0"/>
                </a:rPr>
                <a:t>      }</a:t>
              </a:r>
            </a:p>
            <a:p>
              <a:pPr>
                <a:lnSpc>
                  <a:spcPct val="110000"/>
                </a:lnSpc>
              </a:pPr>
              <a:r>
                <a:rPr lang="en-US" dirty="0">
                  <a:latin typeface="Courier New" charset="0"/>
                </a:rPr>
                <a:t>   }</a:t>
              </a:r>
            </a:p>
            <a:p>
              <a:pPr>
                <a:lnSpc>
                  <a:spcPct val="110000"/>
                </a:lnSpc>
              </a:pPr>
              <a:r>
                <a:rPr lang="en-US" dirty="0">
                  <a:latin typeface="Courier New" charset="0"/>
                </a:rPr>
                <a:t>  </a:t>
              </a:r>
              <a:r>
                <a:rPr lang="en-US" dirty="0" smtClean="0">
                  <a:latin typeface="Courier New" charset="0"/>
                </a:rPr>
                <a:t> </a:t>
              </a:r>
              <a:r>
                <a:rPr lang="en-US" dirty="0" err="1" smtClean="0">
                  <a:latin typeface="Courier New" charset="0"/>
                </a:rPr>
                <a:t>maze.unmarkSquare(start</a:t>
              </a:r>
              <a:r>
                <a:rPr lang="en-US" dirty="0" smtClean="0">
                  <a:latin typeface="Courier New" charset="0"/>
                </a:rPr>
                <a:t>);</a:t>
              </a:r>
              <a:endParaRPr lang="en-US" dirty="0">
                <a:latin typeface="Courier New" charset="0"/>
              </a:endParaRPr>
            </a:p>
            <a:p>
              <a:pPr>
                <a:lnSpc>
                  <a:spcPct val="110000"/>
                </a:lnSpc>
              </a:pPr>
              <a:r>
                <a:rPr lang="en-US" dirty="0">
                  <a:latin typeface="Courier New" charset="0"/>
                </a:rPr>
                <a:t>   return false;</a:t>
              </a:r>
            </a:p>
            <a:p>
              <a:pPr>
                <a:lnSpc>
                  <a:spcPct val="110000"/>
                </a:lnSpc>
              </a:pPr>
              <a:r>
                <a:rPr lang="en-US" dirty="0">
                  <a:latin typeface="Courier New" charset="0"/>
                </a:rPr>
                <a:t>}</a:t>
              </a:r>
            </a:p>
          </p:txBody>
        </p:sp>
        <p:sp>
          <p:nvSpPr>
            <p:cNvPr id="102" name="Text Box 116"/>
            <p:cNvSpPr txBox="1">
              <a:spLocks noChangeArrowheads="1"/>
            </p:cNvSpPr>
            <p:nvPr/>
          </p:nvSpPr>
          <p:spPr bwMode="auto">
            <a:xfrm>
              <a:off x="3168" y="2893"/>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103" name="Text Box 118"/>
            <p:cNvSpPr txBox="1">
              <a:spLocks noChangeArrowheads="1"/>
            </p:cNvSpPr>
            <p:nvPr/>
          </p:nvSpPr>
          <p:spPr bwMode="auto">
            <a:xfrm>
              <a:off x="2605" y="2893"/>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104" name="Group 119"/>
            <p:cNvGrpSpPr>
              <a:grpSpLocks/>
            </p:cNvGrpSpPr>
            <p:nvPr/>
          </p:nvGrpSpPr>
          <p:grpSpPr bwMode="auto">
            <a:xfrm>
              <a:off x="2629" y="3058"/>
              <a:ext cx="491" cy="240"/>
              <a:chOff x="2533" y="2962"/>
              <a:chExt cx="491" cy="240"/>
            </a:xfrm>
          </p:grpSpPr>
          <p:sp>
            <p:nvSpPr>
              <p:cNvPr id="108" name="Rectangle 120"/>
              <p:cNvSpPr>
                <a:spLocks noChangeArrowheads="1"/>
              </p:cNvSpPr>
              <p:nvPr/>
            </p:nvSpPr>
            <p:spPr bwMode="auto">
              <a:xfrm>
                <a:off x="2533"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9" name="Text Box 121"/>
              <p:cNvSpPr txBox="1">
                <a:spLocks noChangeArrowheads="1"/>
              </p:cNvSpPr>
              <p:nvPr/>
            </p:nvSpPr>
            <p:spPr bwMode="auto">
              <a:xfrm>
                <a:off x="2533" y="2968"/>
                <a:ext cx="491" cy="212"/>
              </a:xfrm>
              <a:prstGeom prst="rect">
                <a:avLst/>
              </a:prstGeom>
              <a:noFill/>
              <a:ln w="9525">
                <a:noFill/>
                <a:miter lim="800000"/>
                <a:headEnd/>
                <a:tailEnd/>
              </a:ln>
              <a:effectLst/>
            </p:spPr>
            <p:txBody>
              <a:bodyPr>
                <a:prstTxWarp prst="textNoShape">
                  <a:avLst/>
                </a:prstTxWarp>
                <a:spAutoFit/>
              </a:bodyPr>
              <a:lstStyle/>
              <a:p>
                <a:pPr algn="ctr"/>
                <a:r>
                  <a:rPr lang="en-US" sz="1600" b="0" dirty="0" smtClean="0"/>
                  <a:t>(3, 4)</a:t>
                </a:r>
                <a:endParaRPr lang="en-US" sz="1600" b="0" dirty="0"/>
              </a:p>
            </p:txBody>
          </p:sp>
        </p:grpSp>
        <p:grpSp>
          <p:nvGrpSpPr>
            <p:cNvPr id="105" name="Group 122"/>
            <p:cNvGrpSpPr>
              <a:grpSpLocks/>
            </p:cNvGrpSpPr>
            <p:nvPr/>
          </p:nvGrpSpPr>
          <p:grpSpPr bwMode="auto">
            <a:xfrm>
              <a:off x="3192" y="3058"/>
              <a:ext cx="491" cy="242"/>
              <a:chOff x="3096" y="2962"/>
              <a:chExt cx="491" cy="242"/>
            </a:xfrm>
          </p:grpSpPr>
          <p:sp>
            <p:nvSpPr>
              <p:cNvPr id="106" name="Rectangle 123"/>
              <p:cNvSpPr>
                <a:spLocks noChangeArrowheads="1"/>
              </p:cNvSpPr>
              <p:nvPr/>
            </p:nvSpPr>
            <p:spPr bwMode="auto">
              <a:xfrm>
                <a:off x="3096" y="2962"/>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7" name="Text Box 124"/>
              <p:cNvSpPr txBox="1">
                <a:spLocks noChangeArrowheads="1"/>
              </p:cNvSpPr>
              <p:nvPr/>
            </p:nvSpPr>
            <p:spPr bwMode="auto">
              <a:xfrm>
                <a:off x="3096" y="2973"/>
                <a:ext cx="491" cy="231"/>
              </a:xfrm>
              <a:prstGeom prst="rect">
                <a:avLst/>
              </a:prstGeom>
              <a:noFill/>
              <a:ln w="9525">
                <a:noFill/>
                <a:miter lim="800000"/>
                <a:headEnd/>
                <a:tailEnd/>
              </a:ln>
              <a:effectLst/>
            </p:spPr>
            <p:txBody>
              <a:bodyPr>
                <a:prstTxWarp prst="textNoShape">
                  <a:avLst/>
                </a:prstTxWarp>
                <a:spAutoFit/>
              </a:bodyPr>
              <a:lstStyle/>
              <a:p>
                <a:pPr algn="ctr"/>
                <a:r>
                  <a:rPr lang="en-US">
                    <a:latin typeface="Courier New" charset="0"/>
                  </a:rPr>
                  <a:t> </a:t>
                </a:r>
                <a:endParaRPr lang="en-US" sz="1800" b="0"/>
              </a:p>
            </p:txBody>
          </p:sp>
        </p:grpSp>
      </p:grpSp>
      <p:sp>
        <p:nvSpPr>
          <p:cNvPr id="110" name="Rectangle 76"/>
          <p:cNvSpPr>
            <a:spLocks noChangeArrowheads="1"/>
          </p:cNvSpPr>
          <p:nvPr/>
        </p:nvSpPr>
        <p:spPr bwMode="auto">
          <a:xfrm>
            <a:off x="857250" y="1887538"/>
            <a:ext cx="4320442" cy="246062"/>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11" name="Rectangle 165"/>
          <p:cNvSpPr>
            <a:spLocks noChangeArrowheads="1"/>
          </p:cNvSpPr>
          <p:nvPr/>
        </p:nvSpPr>
        <p:spPr bwMode="auto">
          <a:xfrm>
            <a:off x="1816100" y="3285769"/>
            <a:ext cx="1384300" cy="246063"/>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12711"/>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12733"/>
                                        </p:tgtEl>
                                        <p:attrNameLst>
                                          <p:attrName>style.visibility</p:attrName>
                                        </p:attrNameLst>
                                      </p:cBhvr>
                                      <p:to>
                                        <p:strVal val="visible"/>
                                      </p:to>
                                    </p:set>
                                  </p:childTnLst>
                                  <p:subTnLst>
                                    <p:set>
                                      <p:cBhvr override="childStyle">
                                        <p:cTn dur="1" fill="hold" display="0" masterRel="nextClick" afterEffect="1"/>
                                        <p:tgtEl>
                                          <p:spTgt spid="712733"/>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12734"/>
                                        </p:tgtEl>
                                        <p:attrNameLst>
                                          <p:attrName>style.visibility</p:attrName>
                                        </p:attrNameLst>
                                      </p:cBhvr>
                                      <p:to>
                                        <p:strVal val="visible"/>
                                      </p:to>
                                    </p:set>
                                  </p:childTnLst>
                                  <p:subTnLst>
                                    <p:set>
                                      <p:cBhvr override="childStyle">
                                        <p:cTn dur="1" fill="hold" display="0" masterRel="nextClick" afterEffect="1"/>
                                        <p:tgtEl>
                                          <p:spTgt spid="712734"/>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12735"/>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712736"/>
                                        </p:tgtEl>
                                        <p:attrNameLst>
                                          <p:attrName>style.visibility</p:attrName>
                                        </p:attrNameLst>
                                      </p:cBhvr>
                                      <p:to>
                                        <p:strVal val="visible"/>
                                      </p:to>
                                    </p:set>
                                  </p:childTnLst>
                                  <p:subTnLst>
                                    <p:set>
                                      <p:cBhvr override="childStyle">
                                        <p:cTn dur="1" fill="hold" display="0" masterRel="nextClick" afterEffect="1"/>
                                        <p:tgtEl>
                                          <p:spTgt spid="71273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712738"/>
                                        </p:tgtEl>
                                        <p:attrNameLst>
                                          <p:attrName>style.visibility</p:attrName>
                                        </p:attrNameLst>
                                      </p:cBhvr>
                                      <p:to>
                                        <p:strVal val="visible"/>
                                      </p:to>
                                    </p:set>
                                  </p:childTnLst>
                                  <p:subTnLst>
                                    <p:set>
                                      <p:cBhvr override="childStyle">
                                        <p:cTn dur="1" fill="hold" display="0" masterRel="nextClick" afterEffect="1"/>
                                        <p:tgtEl>
                                          <p:spTgt spid="712738"/>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12739"/>
                                        </p:tgtEl>
                                        <p:attrNameLst>
                                          <p:attrName>style.visibility</p:attrName>
                                        </p:attrNameLst>
                                      </p:cBhvr>
                                      <p:to>
                                        <p:strVal val="visible"/>
                                      </p:to>
                                    </p:set>
                                  </p:childTnLst>
                                  <p:subTnLst>
                                    <p:set>
                                      <p:cBhvr override="childStyle">
                                        <p:cTn dur="1" fill="hold" display="0" masterRel="nextClick" afterEffect="1"/>
                                        <p:tgtEl>
                                          <p:spTgt spid="712739"/>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2" presetClass="entr" presetSubtype="6"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1" presetClass="exit" presetSubtype="0" fill="hold" grpId="0" nodeType="afterEffect">
                                  <p:stCondLst>
                                    <p:cond delay="0"/>
                                  </p:stCondLst>
                                  <p:childTnLst>
                                    <p:set>
                                      <p:cBhvr>
                                        <p:cTn id="40" dur="1" fill="hold">
                                          <p:stCondLst>
                                            <p:cond delay="0"/>
                                          </p:stCondLst>
                                        </p:cTn>
                                        <p:tgtEl>
                                          <p:spTgt spid="712708"/>
                                        </p:tgtEl>
                                        <p:attrNameLst>
                                          <p:attrName>style.visibility</p:attrName>
                                        </p:attrNameLst>
                                      </p:cBhvr>
                                      <p:to>
                                        <p:strVal val="hidden"/>
                                      </p:to>
                                    </p:se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0"/>
                                          </p:stCondLst>
                                        </p:cTn>
                                        <p:tgtEl>
                                          <p:spTgt spid="712812"/>
                                        </p:tgtEl>
                                        <p:attrNameLst>
                                          <p:attrName>style.visibility</p:attrName>
                                        </p:attrNameLst>
                                      </p:cBhvr>
                                      <p:to>
                                        <p:strVal val="visible"/>
                                      </p:to>
                                    </p:se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0"/>
                                          </p:stCondLst>
                                        </p:cTn>
                                        <p:tgtEl>
                                          <p:spTgt spid="165"/>
                                        </p:tgtEl>
                                        <p:attrNameLst>
                                          <p:attrName>style.visibility</p:attrName>
                                        </p:attrNameLst>
                                      </p:cBhvr>
                                      <p:to>
                                        <p:strVal val="visible"/>
                                      </p:to>
                                    </p:set>
                                  </p:childTnLst>
                                  <p:subTnLst>
                                    <p:set>
                                      <p:cBhvr override="childStyle">
                                        <p:cTn dur="1" fill="hold" display="0" masterRel="nextClick" afterEffect="1"/>
                                        <p:tgtEl>
                                          <p:spTgt spid="1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712812"/>
                                        </p:tgtEl>
                                        <p:attrNameLst>
                                          <p:attrName>style.visibility</p:attrName>
                                        </p:attrNameLst>
                                      </p:cBhvr>
                                      <p:to>
                                        <p:strVal val="hidden"/>
                                      </p:to>
                                    </p:set>
                                  </p:childTnLst>
                                </p:cTn>
                              </p:par>
                            </p:childTnLst>
                          </p:cTn>
                        </p:par>
                        <p:par>
                          <p:cTn id="55" fill="hold">
                            <p:stCondLst>
                              <p:cond delay="0"/>
                            </p:stCondLst>
                            <p:childTnLst>
                              <p:par>
                                <p:cTn id="56" presetID="1" presetClass="entr" presetSubtype="0" fill="hold" grpId="0" nodeType="afterEffect">
                                  <p:stCondLst>
                                    <p:cond delay="0"/>
                                  </p:stCondLst>
                                  <p:childTnLst>
                                    <p:set>
                                      <p:cBhvr>
                                        <p:cTn id="57" dur="1" fill="hold">
                                          <p:stCondLst>
                                            <p:cond delay="0"/>
                                          </p:stCondLst>
                                        </p:cTn>
                                        <p:tgtEl>
                                          <p:spTgt spid="712813"/>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grpId="0" nodeType="afterEffect">
                                  <p:stCondLst>
                                    <p:cond delay="100"/>
                                  </p:stCondLst>
                                  <p:childTnLst>
                                    <p:set>
                                      <p:cBhvr>
                                        <p:cTn id="60" dur="1" fill="hold">
                                          <p:stCondLst>
                                            <p:cond delay="0"/>
                                          </p:stCondLst>
                                        </p:cTn>
                                        <p:tgtEl>
                                          <p:spTgt spid="712814"/>
                                        </p:tgtEl>
                                        <p:attrNameLst>
                                          <p:attrName>style.visibility</p:attrName>
                                        </p:attrNameLst>
                                      </p:cBhvr>
                                      <p:to>
                                        <p:strVal val="visible"/>
                                      </p:to>
                                    </p:set>
                                  </p:childTnLst>
                                </p:cTn>
                              </p:par>
                            </p:childTnLst>
                          </p:cTn>
                        </p:par>
                        <p:par>
                          <p:cTn id="61" fill="hold">
                            <p:stCondLst>
                              <p:cond delay="100"/>
                            </p:stCondLst>
                            <p:childTnLst>
                              <p:par>
                                <p:cTn id="62" presetID="1" presetClass="entr" presetSubtype="0" fill="hold" grpId="0" nodeType="afterEffect">
                                  <p:stCondLst>
                                    <p:cond delay="100"/>
                                  </p:stCondLst>
                                  <p:childTnLst>
                                    <p:set>
                                      <p:cBhvr>
                                        <p:cTn id="63" dur="1" fill="hold">
                                          <p:stCondLst>
                                            <p:cond delay="0"/>
                                          </p:stCondLst>
                                        </p:cTn>
                                        <p:tgtEl>
                                          <p:spTgt spid="712815"/>
                                        </p:tgtEl>
                                        <p:attrNameLst>
                                          <p:attrName>style.visibility</p:attrName>
                                        </p:attrNameLst>
                                      </p:cBhvr>
                                      <p:to>
                                        <p:strVal val="visible"/>
                                      </p:to>
                                    </p:set>
                                  </p:childTnLst>
                                </p:cTn>
                              </p:par>
                            </p:childTnLst>
                          </p:cTn>
                        </p:par>
                        <p:par>
                          <p:cTn id="64" fill="hold">
                            <p:stCondLst>
                              <p:cond delay="200"/>
                            </p:stCondLst>
                            <p:childTnLst>
                              <p:par>
                                <p:cTn id="65" presetID="1" presetClass="entr" presetSubtype="0" fill="hold" grpId="0" nodeType="afterEffect">
                                  <p:stCondLst>
                                    <p:cond delay="100"/>
                                  </p:stCondLst>
                                  <p:childTnLst>
                                    <p:set>
                                      <p:cBhvr>
                                        <p:cTn id="66" dur="1" fill="hold">
                                          <p:stCondLst>
                                            <p:cond delay="0"/>
                                          </p:stCondLst>
                                        </p:cTn>
                                        <p:tgtEl>
                                          <p:spTgt spid="712816"/>
                                        </p:tgtEl>
                                        <p:attrNameLst>
                                          <p:attrName>style.visibility</p:attrName>
                                        </p:attrNameLst>
                                      </p:cBhvr>
                                      <p:to>
                                        <p:strVal val="visible"/>
                                      </p:to>
                                    </p:set>
                                  </p:childTnLst>
                                </p:cTn>
                              </p:par>
                            </p:childTnLst>
                          </p:cTn>
                        </p:par>
                        <p:par>
                          <p:cTn id="67" fill="hold">
                            <p:stCondLst>
                              <p:cond delay="300"/>
                            </p:stCondLst>
                            <p:childTnLst>
                              <p:par>
                                <p:cTn id="68" presetID="1" presetClass="exit" presetSubtype="0" fill="hold" grpId="1" nodeType="afterEffect">
                                  <p:stCondLst>
                                    <p:cond delay="200"/>
                                  </p:stCondLst>
                                  <p:childTnLst>
                                    <p:set>
                                      <p:cBhvr>
                                        <p:cTn id="69" dur="1" fill="hold">
                                          <p:stCondLst>
                                            <p:cond delay="0"/>
                                          </p:stCondLst>
                                        </p:cTn>
                                        <p:tgtEl>
                                          <p:spTgt spid="712816"/>
                                        </p:tgtEl>
                                        <p:attrNameLst>
                                          <p:attrName>style.visibility</p:attrName>
                                        </p:attrNameLst>
                                      </p:cBhvr>
                                      <p:to>
                                        <p:strVal val="hidden"/>
                                      </p:to>
                                    </p:set>
                                  </p:childTnLst>
                                </p:cTn>
                              </p:par>
                            </p:childTnLst>
                          </p:cTn>
                        </p:par>
                        <p:par>
                          <p:cTn id="70" fill="hold">
                            <p:stCondLst>
                              <p:cond delay="500"/>
                            </p:stCondLst>
                            <p:childTnLst>
                              <p:par>
                                <p:cTn id="71" presetID="1" presetClass="exit" presetSubtype="0" fill="hold" grpId="1" nodeType="afterEffect">
                                  <p:stCondLst>
                                    <p:cond delay="100"/>
                                  </p:stCondLst>
                                  <p:childTnLst>
                                    <p:set>
                                      <p:cBhvr>
                                        <p:cTn id="72" dur="1" fill="hold">
                                          <p:stCondLst>
                                            <p:cond delay="0"/>
                                          </p:stCondLst>
                                        </p:cTn>
                                        <p:tgtEl>
                                          <p:spTgt spid="712815"/>
                                        </p:tgtEl>
                                        <p:attrNameLst>
                                          <p:attrName>style.visibility</p:attrName>
                                        </p:attrNameLst>
                                      </p:cBhvr>
                                      <p:to>
                                        <p:strVal val="hidden"/>
                                      </p:to>
                                    </p:set>
                                  </p:childTnLst>
                                </p:cTn>
                              </p:par>
                            </p:childTnLst>
                          </p:cTn>
                        </p:par>
                        <p:par>
                          <p:cTn id="73" fill="hold">
                            <p:stCondLst>
                              <p:cond delay="600"/>
                            </p:stCondLst>
                            <p:childTnLst>
                              <p:par>
                                <p:cTn id="74" presetID="1" presetClass="exit" presetSubtype="0" fill="hold" grpId="1" nodeType="afterEffect">
                                  <p:stCondLst>
                                    <p:cond delay="100"/>
                                  </p:stCondLst>
                                  <p:childTnLst>
                                    <p:set>
                                      <p:cBhvr>
                                        <p:cTn id="75" dur="1" fill="hold">
                                          <p:stCondLst>
                                            <p:cond delay="0"/>
                                          </p:stCondLst>
                                        </p:cTn>
                                        <p:tgtEl>
                                          <p:spTgt spid="712814"/>
                                        </p:tgtEl>
                                        <p:attrNameLst>
                                          <p:attrName>style.visibility</p:attrName>
                                        </p:attrNameLst>
                                      </p:cBhvr>
                                      <p:to>
                                        <p:strVal val="hidden"/>
                                      </p:to>
                                    </p:set>
                                  </p:childTnLst>
                                </p:cTn>
                              </p:par>
                            </p:childTnLst>
                          </p:cTn>
                        </p:par>
                        <p:par>
                          <p:cTn id="76" fill="hold">
                            <p:stCondLst>
                              <p:cond delay="700"/>
                            </p:stCondLst>
                            <p:childTnLst>
                              <p:par>
                                <p:cTn id="77" presetID="1" presetClass="exit" presetSubtype="0" fill="hold" grpId="1" nodeType="afterEffect">
                                  <p:stCondLst>
                                    <p:cond delay="100"/>
                                  </p:stCondLst>
                                  <p:childTnLst>
                                    <p:set>
                                      <p:cBhvr>
                                        <p:cTn id="78" dur="1" fill="hold">
                                          <p:stCondLst>
                                            <p:cond delay="0"/>
                                          </p:stCondLst>
                                        </p:cTn>
                                        <p:tgtEl>
                                          <p:spTgt spid="712813"/>
                                        </p:tgtEl>
                                        <p:attrNameLst>
                                          <p:attrName>style.visibility</p:attrName>
                                        </p:attrNameLst>
                                      </p:cBhvr>
                                      <p:to>
                                        <p:strVal val="hidden"/>
                                      </p:to>
                                    </p:set>
                                  </p:childTnLst>
                                </p:cTn>
                              </p:par>
                            </p:childTnLst>
                          </p:cTn>
                        </p:par>
                        <p:par>
                          <p:cTn id="79" fill="hold">
                            <p:stCondLst>
                              <p:cond delay="800"/>
                            </p:stCondLst>
                            <p:childTnLst>
                              <p:par>
                                <p:cTn id="80" presetID="1" presetClass="entr" presetSubtype="0" fill="hold" grpId="1" nodeType="afterEffect">
                                  <p:stCondLst>
                                    <p:cond delay="100"/>
                                  </p:stCondLst>
                                  <p:childTnLst>
                                    <p:set>
                                      <p:cBhvr>
                                        <p:cTn id="81" dur="1" fill="hold">
                                          <p:stCondLst>
                                            <p:cond delay="0"/>
                                          </p:stCondLst>
                                        </p:cTn>
                                        <p:tgtEl>
                                          <p:spTgt spid="712708"/>
                                        </p:tgtEl>
                                        <p:attrNameLst>
                                          <p:attrName>style.visibility</p:attrName>
                                        </p:attrNameLst>
                                      </p:cBhvr>
                                      <p:to>
                                        <p:strVal val="visible"/>
                                      </p:to>
                                    </p:set>
                                  </p:childTnLst>
                                </p:cTn>
                              </p:par>
                            </p:childTnLst>
                          </p:cTn>
                        </p:par>
                        <p:par>
                          <p:cTn id="82" fill="hold">
                            <p:stCondLst>
                              <p:cond delay="900"/>
                            </p:stCondLst>
                            <p:childTnLst>
                              <p:par>
                                <p:cTn id="83" presetID="1" presetClass="entr" presetSubtype="0" fill="hold" grpId="0" nodeType="afterEffect">
                                  <p:stCondLst>
                                    <p:cond delay="0"/>
                                  </p:stCondLst>
                                  <p:childTnLst>
                                    <p:set>
                                      <p:cBhvr>
                                        <p:cTn id="84" dur="1" fill="hold">
                                          <p:stCondLst>
                                            <p:cond delay="0"/>
                                          </p:stCondLst>
                                        </p:cTn>
                                        <p:tgtEl>
                                          <p:spTgt spid="166"/>
                                        </p:tgtEl>
                                        <p:attrNameLst>
                                          <p:attrName>style.visibility</p:attrName>
                                        </p:attrNameLst>
                                      </p:cBhvr>
                                      <p:to>
                                        <p:strVal val="visible"/>
                                      </p:to>
                                    </p:set>
                                  </p:childTnLst>
                                  <p:subTnLst>
                                    <p:set>
                                      <p:cBhvr override="childStyle">
                                        <p:cTn dur="1" fill="hold" display="0" masterRel="nextClick" afterEffect="1"/>
                                        <p:tgtEl>
                                          <p:spTgt spid="166"/>
                                        </p:tgtEl>
                                        <p:attrNameLst>
                                          <p:attrName>style.visibility</p:attrName>
                                        </p:attrNameLst>
                                      </p:cBhvr>
                                      <p:to>
                                        <p:strVal val="hidden"/>
                                      </p:to>
                                    </p:set>
                                  </p:subTnLst>
                                </p:cTn>
                              </p:par>
                            </p:childTnLst>
                          </p:cTn>
                        </p:par>
                      </p:childTnLst>
                    </p:cTn>
                  </p:par>
                  <p:par>
                    <p:cTn id="85" fill="hold">
                      <p:stCondLst>
                        <p:cond delay="indefinite"/>
                      </p:stCondLst>
                      <p:childTnLst>
                        <p:par>
                          <p:cTn id="86" fill="hold">
                            <p:stCondLst>
                              <p:cond delay="0"/>
                            </p:stCondLst>
                            <p:childTnLst>
                              <p:par>
                                <p:cTn id="87" presetID="53" presetClass="exit" presetSubtype="0" fill="hold" nodeType="clickEffect">
                                  <p:stCondLst>
                                    <p:cond delay="0"/>
                                  </p:stCondLst>
                                  <p:childTnLst>
                                    <p:anim calcmode="lin" valueType="num">
                                      <p:cBhvr>
                                        <p:cTn id="88" dur="500"/>
                                        <p:tgtEl>
                                          <p:spTgt spid="12"/>
                                        </p:tgtEl>
                                        <p:attrNameLst>
                                          <p:attrName>ppt_w</p:attrName>
                                        </p:attrNameLst>
                                      </p:cBhvr>
                                      <p:tavLst>
                                        <p:tav tm="0">
                                          <p:val>
                                            <p:strVal val="ppt_w"/>
                                          </p:val>
                                        </p:tav>
                                        <p:tav tm="100000">
                                          <p:val>
                                            <p:fltVal val="0"/>
                                          </p:val>
                                        </p:tav>
                                      </p:tavLst>
                                    </p:anim>
                                    <p:anim calcmode="lin" valueType="num">
                                      <p:cBhvr>
                                        <p:cTn id="89" dur="500"/>
                                        <p:tgtEl>
                                          <p:spTgt spid="12"/>
                                        </p:tgtEl>
                                        <p:attrNameLst>
                                          <p:attrName>ppt_h</p:attrName>
                                        </p:attrNameLst>
                                      </p:cBhvr>
                                      <p:tavLst>
                                        <p:tav tm="0">
                                          <p:val>
                                            <p:strVal val="ppt_h"/>
                                          </p:val>
                                        </p:tav>
                                        <p:tav tm="100000">
                                          <p:val>
                                            <p:fltVal val="0"/>
                                          </p:val>
                                        </p:tav>
                                      </p:tavLst>
                                    </p:anim>
                                    <p:animEffect transition="out" filter="fade">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childTnLst>
                          </p:cTn>
                        </p:par>
                        <p:par>
                          <p:cTn id="92" fill="hold">
                            <p:stCondLst>
                              <p:cond delay="500"/>
                            </p:stCondLst>
                            <p:childTnLst>
                              <p:par>
                                <p:cTn id="93" presetID="1" presetClass="entr" presetSubtype="0" fill="hold" grpId="1" nodeType="afterEffect">
                                  <p:stCondLst>
                                    <p:cond delay="0"/>
                                  </p:stCondLst>
                                  <p:childTnLst>
                                    <p:set>
                                      <p:cBhvr>
                                        <p:cTn id="94" dur="1" fill="hold">
                                          <p:stCondLst>
                                            <p:cond delay="0"/>
                                          </p:stCondLst>
                                        </p:cTn>
                                        <p:tgtEl>
                                          <p:spTgt spid="712736"/>
                                        </p:tgtEl>
                                        <p:attrNameLst>
                                          <p:attrName>style.visibility</p:attrName>
                                        </p:attrNameLst>
                                      </p:cBhvr>
                                      <p:to>
                                        <p:strVal val="visible"/>
                                      </p:to>
                                    </p:set>
                                  </p:childTnLst>
                                  <p:subTnLst>
                                    <p:set>
                                      <p:cBhvr override="childStyle">
                                        <p:cTn dur="1" fill="hold" display="0" masterRel="nextClick" afterEffect="1"/>
                                        <p:tgtEl>
                                          <p:spTgt spid="712736"/>
                                        </p:tgtEl>
                                        <p:attrNameLst>
                                          <p:attrName>style.visibility</p:attrName>
                                        </p:attrNameLst>
                                      </p:cBhvr>
                                      <p:to>
                                        <p:strVal val="hidden"/>
                                      </p:to>
                                    </p:set>
                                  </p:sub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0"/>
                                        </p:tgtEl>
                                        <p:attrNameLst>
                                          <p:attrName>style.visibility</p:attrName>
                                        </p:attrNameLst>
                                      </p:cBhvr>
                                      <p:to>
                                        <p:strVal val="visible"/>
                                      </p:to>
                                    </p:set>
                                  </p:childTnLst>
                                </p:cTn>
                              </p:par>
                            </p:childTnLst>
                          </p:cTn>
                        </p:par>
                        <p:par>
                          <p:cTn id="99" fill="hold">
                            <p:stCondLst>
                              <p:cond delay="0"/>
                            </p:stCondLst>
                            <p:childTnLst>
                              <p:par>
                                <p:cTn id="100" presetID="1" presetClass="entr" presetSubtype="0" fill="hold" grpId="1" nodeType="afterEffect">
                                  <p:stCondLst>
                                    <p:cond delay="0"/>
                                  </p:stCondLst>
                                  <p:childTnLst>
                                    <p:set>
                                      <p:cBhvr>
                                        <p:cTn id="101" dur="1" fill="hold">
                                          <p:stCondLst>
                                            <p:cond delay="0"/>
                                          </p:stCondLst>
                                        </p:cTn>
                                        <p:tgtEl>
                                          <p:spTgt spid="712738"/>
                                        </p:tgtEl>
                                        <p:attrNameLst>
                                          <p:attrName>style.visibility</p:attrName>
                                        </p:attrNameLst>
                                      </p:cBhvr>
                                      <p:to>
                                        <p:strVal val="visible"/>
                                      </p:to>
                                    </p:set>
                                  </p:childTnLst>
                                  <p:subTnLst>
                                    <p:set>
                                      <p:cBhvr override="childStyle">
                                        <p:cTn dur="1" fill="hold" display="0" masterRel="nextClick" afterEffect="1"/>
                                        <p:tgtEl>
                                          <p:spTgt spid="712738"/>
                                        </p:tgtEl>
                                        <p:attrNameLst>
                                          <p:attrName>style.visibility</p:attrName>
                                        </p:attrNameLst>
                                      </p:cBhvr>
                                      <p:to>
                                        <p:strVal val="hidden"/>
                                      </p:to>
                                    </p:set>
                                  </p:sub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2" nodeType="clickEffect">
                                  <p:stCondLst>
                                    <p:cond delay="0"/>
                                  </p:stCondLst>
                                  <p:childTnLst>
                                    <p:set>
                                      <p:cBhvr>
                                        <p:cTn id="105" dur="1" fill="hold">
                                          <p:stCondLst>
                                            <p:cond delay="0"/>
                                          </p:stCondLst>
                                        </p:cTn>
                                        <p:tgtEl>
                                          <p:spTgt spid="712736"/>
                                        </p:tgtEl>
                                        <p:attrNameLst>
                                          <p:attrName>style.visibility</p:attrName>
                                        </p:attrNameLst>
                                      </p:cBhvr>
                                      <p:to>
                                        <p:strVal val="visible"/>
                                      </p:to>
                                    </p:set>
                                  </p:childTnLst>
                                  <p:subTnLst>
                                    <p:set>
                                      <p:cBhvr override="childStyle">
                                        <p:cTn dur="1" fill="hold" display="0" masterRel="nextClick" afterEffect="1"/>
                                        <p:tgtEl>
                                          <p:spTgt spid="712736"/>
                                        </p:tgtEl>
                                        <p:attrNameLst>
                                          <p:attrName>style.visibility</p:attrName>
                                        </p:attrNameLst>
                                      </p:cBhvr>
                                      <p:to>
                                        <p:strVal val="hidden"/>
                                      </p:to>
                                    </p:set>
                                  </p:subTnLst>
                                </p:cTn>
                              </p:par>
                            </p:childTnLst>
                          </p:cTn>
                        </p:par>
                      </p:childTnLst>
                    </p:cTn>
                  </p:par>
                  <p:par>
                    <p:cTn id="106" fill="hold">
                      <p:stCondLst>
                        <p:cond delay="indefinite"/>
                      </p:stCondLst>
                      <p:childTnLst>
                        <p:par>
                          <p:cTn id="107" fill="hold">
                            <p:stCondLst>
                              <p:cond delay="0"/>
                            </p:stCondLst>
                            <p:childTnLst>
                              <p:par>
                                <p:cTn id="108" presetID="1" presetClass="entr" presetSubtype="0" fill="hold" nodeType="clickEffect">
                                  <p:stCondLst>
                                    <p:cond delay="0"/>
                                  </p:stCondLst>
                                  <p:childTnLst>
                                    <p:set>
                                      <p:cBhvr>
                                        <p:cTn id="109" dur="1" fill="hold">
                                          <p:stCondLst>
                                            <p:cond delay="0"/>
                                          </p:stCondLst>
                                        </p:cTn>
                                        <p:tgtEl>
                                          <p:spTgt spid="11"/>
                                        </p:tgtEl>
                                        <p:attrNameLst>
                                          <p:attrName>style.visibility</p:attrName>
                                        </p:attrNameLst>
                                      </p:cBhvr>
                                      <p:to>
                                        <p:strVal val="visible"/>
                                      </p:to>
                                    </p:set>
                                  </p:childTnLst>
                                </p:cTn>
                              </p:par>
                            </p:childTnLst>
                          </p:cTn>
                        </p:par>
                        <p:par>
                          <p:cTn id="110" fill="hold">
                            <p:stCondLst>
                              <p:cond delay="0"/>
                            </p:stCondLst>
                            <p:childTnLst>
                              <p:par>
                                <p:cTn id="111" presetID="1" presetClass="entr" presetSubtype="0" fill="hold" grpId="2" nodeType="afterEffect">
                                  <p:stCondLst>
                                    <p:cond delay="0"/>
                                  </p:stCondLst>
                                  <p:childTnLst>
                                    <p:set>
                                      <p:cBhvr>
                                        <p:cTn id="112" dur="1" fill="hold">
                                          <p:stCondLst>
                                            <p:cond delay="0"/>
                                          </p:stCondLst>
                                        </p:cTn>
                                        <p:tgtEl>
                                          <p:spTgt spid="712738"/>
                                        </p:tgtEl>
                                        <p:attrNameLst>
                                          <p:attrName>style.visibility</p:attrName>
                                        </p:attrNameLst>
                                      </p:cBhvr>
                                      <p:to>
                                        <p:strVal val="visible"/>
                                      </p:to>
                                    </p:set>
                                  </p:childTnLst>
                                  <p:subTnLst>
                                    <p:set>
                                      <p:cBhvr override="childStyle">
                                        <p:cTn dur="1" fill="hold" display="0" masterRel="nextClick" afterEffect="1"/>
                                        <p:tgtEl>
                                          <p:spTgt spid="712738"/>
                                        </p:tgtEl>
                                        <p:attrNameLst>
                                          <p:attrName>style.visibility</p:attrName>
                                        </p:attrNameLst>
                                      </p:cBhvr>
                                      <p:to>
                                        <p:strVal val="hidden"/>
                                      </p:to>
                                    </p:set>
                                  </p:sub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1" nodeType="clickEffect">
                                  <p:stCondLst>
                                    <p:cond delay="0"/>
                                  </p:stCondLst>
                                  <p:childTnLst>
                                    <p:set>
                                      <p:cBhvr>
                                        <p:cTn id="116" dur="1" fill="hold">
                                          <p:stCondLst>
                                            <p:cond delay="0"/>
                                          </p:stCondLst>
                                        </p:cTn>
                                        <p:tgtEl>
                                          <p:spTgt spid="712739"/>
                                        </p:tgtEl>
                                        <p:attrNameLst>
                                          <p:attrName>style.visibility</p:attrName>
                                        </p:attrNameLst>
                                      </p:cBhvr>
                                      <p:to>
                                        <p:strVal val="visible"/>
                                      </p:to>
                                    </p:set>
                                  </p:childTnLst>
                                  <p:subTnLst>
                                    <p:set>
                                      <p:cBhvr override="childStyle">
                                        <p:cTn dur="1" fill="hold" display="0" masterRel="nextClick" afterEffect="1"/>
                                        <p:tgtEl>
                                          <p:spTgt spid="712739"/>
                                        </p:tgtEl>
                                        <p:attrNameLst>
                                          <p:attrName>style.visibility</p:attrName>
                                        </p:attrNameLst>
                                      </p:cBhvr>
                                      <p:to>
                                        <p:strVal val="hidden"/>
                                      </p:to>
                                    </p:set>
                                  </p:subTnLst>
                                </p:cTn>
                              </p:par>
                            </p:childTnLst>
                          </p:cTn>
                        </p:par>
                      </p:childTnLst>
                    </p:cTn>
                  </p:par>
                  <p:par>
                    <p:cTn id="117" fill="hold">
                      <p:stCondLst>
                        <p:cond delay="indefinite"/>
                      </p:stCondLst>
                      <p:childTnLst>
                        <p:par>
                          <p:cTn id="118" fill="hold">
                            <p:stCondLst>
                              <p:cond delay="0"/>
                            </p:stCondLst>
                            <p:childTnLst>
                              <p:par>
                                <p:cTn id="119" presetID="2" presetClass="entr" presetSubtype="6" fill="hold" nodeType="clickEffect">
                                  <p:stCondLst>
                                    <p:cond delay="0"/>
                                  </p:stCondLst>
                                  <p:childTnLst>
                                    <p:set>
                                      <p:cBhvr>
                                        <p:cTn id="120" dur="1" fill="hold">
                                          <p:stCondLst>
                                            <p:cond delay="0"/>
                                          </p:stCondLst>
                                        </p:cTn>
                                        <p:tgtEl>
                                          <p:spTgt spid="99"/>
                                        </p:tgtEl>
                                        <p:attrNameLst>
                                          <p:attrName>style.visibility</p:attrName>
                                        </p:attrNameLst>
                                      </p:cBhvr>
                                      <p:to>
                                        <p:strVal val="visible"/>
                                      </p:to>
                                    </p:set>
                                    <p:anim calcmode="lin" valueType="num">
                                      <p:cBhvr additive="base">
                                        <p:cTn id="121" dur="500" fill="hold"/>
                                        <p:tgtEl>
                                          <p:spTgt spid="99"/>
                                        </p:tgtEl>
                                        <p:attrNameLst>
                                          <p:attrName>ppt_x</p:attrName>
                                        </p:attrNameLst>
                                      </p:cBhvr>
                                      <p:tavLst>
                                        <p:tav tm="0">
                                          <p:val>
                                            <p:strVal val="1+#ppt_w/2"/>
                                          </p:val>
                                        </p:tav>
                                        <p:tav tm="100000">
                                          <p:val>
                                            <p:strVal val="#ppt_x"/>
                                          </p:val>
                                        </p:tav>
                                      </p:tavLst>
                                    </p:anim>
                                    <p:anim calcmode="lin" valueType="num">
                                      <p:cBhvr additive="base">
                                        <p:cTn id="122" dur="500" fill="hold"/>
                                        <p:tgtEl>
                                          <p:spTgt spid="99"/>
                                        </p:tgtEl>
                                        <p:attrNameLst>
                                          <p:attrName>ppt_y</p:attrName>
                                        </p:attrNameLst>
                                      </p:cBhvr>
                                      <p:tavLst>
                                        <p:tav tm="0">
                                          <p:val>
                                            <p:strVal val="1+#ppt_h/2"/>
                                          </p:val>
                                        </p:tav>
                                        <p:tav tm="100000">
                                          <p:val>
                                            <p:strVal val="#ppt_y"/>
                                          </p:val>
                                        </p:tav>
                                      </p:tavLst>
                                    </p:anim>
                                  </p:childTnLst>
                                </p:cTn>
                              </p:par>
                            </p:childTnLst>
                          </p:cTn>
                        </p:par>
                        <p:par>
                          <p:cTn id="123" fill="hold">
                            <p:stCondLst>
                              <p:cond delay="500"/>
                            </p:stCondLst>
                            <p:childTnLst>
                              <p:par>
                                <p:cTn id="124" presetID="1" presetClass="exit" presetSubtype="0" fill="hold" grpId="2" nodeType="afterEffect">
                                  <p:stCondLst>
                                    <p:cond delay="0"/>
                                  </p:stCondLst>
                                  <p:childTnLst>
                                    <p:set>
                                      <p:cBhvr>
                                        <p:cTn id="125" dur="1" fill="hold">
                                          <p:stCondLst>
                                            <p:cond delay="0"/>
                                          </p:stCondLst>
                                        </p:cTn>
                                        <p:tgtEl>
                                          <p:spTgt spid="712708"/>
                                        </p:tgtEl>
                                        <p:attrNameLst>
                                          <p:attrName>style.visibility</p:attrName>
                                        </p:attrNameLst>
                                      </p:cBhvr>
                                      <p:to>
                                        <p:strVal val="hidden"/>
                                      </p:to>
                                    </p:set>
                                  </p:childTnLst>
                                </p:cTn>
                              </p:par>
                            </p:childTnLst>
                          </p:cTn>
                        </p:par>
                        <p:par>
                          <p:cTn id="126" fill="hold">
                            <p:stCondLst>
                              <p:cond delay="500"/>
                            </p:stCondLst>
                            <p:childTnLst>
                              <p:par>
                                <p:cTn id="127" presetID="1" presetClass="entr" presetSubtype="0" fill="hold" grpId="1" nodeType="afterEffect">
                                  <p:stCondLst>
                                    <p:cond delay="100"/>
                                  </p:stCondLst>
                                  <p:childTnLst>
                                    <p:set>
                                      <p:cBhvr>
                                        <p:cTn id="128" dur="1" fill="hold">
                                          <p:stCondLst>
                                            <p:cond delay="0"/>
                                          </p:stCondLst>
                                        </p:cTn>
                                        <p:tgtEl>
                                          <p:spTgt spid="712832"/>
                                        </p:tgtEl>
                                        <p:attrNameLst>
                                          <p:attrName>style.visibility</p:attrName>
                                        </p:attrNameLst>
                                      </p:cBhvr>
                                      <p:to>
                                        <p:strVal val="visible"/>
                                      </p:to>
                                    </p:set>
                                  </p:childTnLst>
                                </p:cTn>
                              </p:par>
                            </p:childTnLst>
                          </p:cTn>
                        </p:par>
                        <p:par>
                          <p:cTn id="129" fill="hold">
                            <p:stCondLst>
                              <p:cond delay="600"/>
                            </p:stCondLst>
                            <p:childTnLst>
                              <p:par>
                                <p:cTn id="130" presetID="1" presetClass="entr" presetSubtype="0" fill="hold" grpId="1" nodeType="afterEffect">
                                  <p:stCondLst>
                                    <p:cond delay="0"/>
                                  </p:stCondLst>
                                  <p:childTnLst>
                                    <p:set>
                                      <p:cBhvr>
                                        <p:cTn id="131" dur="1" fill="hold">
                                          <p:stCondLst>
                                            <p:cond delay="0"/>
                                          </p:stCondLst>
                                        </p:cTn>
                                        <p:tgtEl>
                                          <p:spTgt spid="110"/>
                                        </p:tgtEl>
                                        <p:attrNameLst>
                                          <p:attrName>style.visibility</p:attrName>
                                        </p:attrNameLst>
                                      </p:cBhvr>
                                      <p:to>
                                        <p:strVal val="visible"/>
                                      </p:to>
                                    </p:set>
                                  </p:childTnLst>
                                  <p:subTnLst>
                                    <p:set>
                                      <p:cBhvr override="childStyle">
                                        <p:cTn dur="1" fill="hold" display="0" masterRel="nextClick" afterEffect="1"/>
                                        <p:tgtEl>
                                          <p:spTgt spid="110"/>
                                        </p:tgtEl>
                                        <p:attrNameLst>
                                          <p:attrName>style.visibility</p:attrName>
                                        </p:attrNameLst>
                                      </p:cBhvr>
                                      <p:to>
                                        <p:strVal val="hidden"/>
                                      </p:to>
                                    </p:set>
                                  </p:subTnLst>
                                </p:cTn>
                              </p:par>
                            </p:childTnLst>
                          </p:cTn>
                        </p:par>
                      </p:childTnLst>
                    </p:cTn>
                  </p:par>
                  <p:par>
                    <p:cTn id="132" fill="hold">
                      <p:stCondLst>
                        <p:cond delay="indefinite"/>
                      </p:stCondLst>
                      <p:childTnLst>
                        <p:par>
                          <p:cTn id="133" fill="hold">
                            <p:stCondLst>
                              <p:cond delay="0"/>
                            </p:stCondLst>
                            <p:childTnLst>
                              <p:par>
                                <p:cTn id="134" presetID="1" presetClass="exit" presetSubtype="0" fill="hold" grpId="0" nodeType="clickEffect">
                                  <p:stCondLst>
                                    <p:cond delay="0"/>
                                  </p:stCondLst>
                                  <p:childTnLst>
                                    <p:set>
                                      <p:cBhvr>
                                        <p:cTn id="135" dur="1" fill="hold">
                                          <p:stCondLst>
                                            <p:cond delay="0"/>
                                          </p:stCondLst>
                                        </p:cTn>
                                        <p:tgtEl>
                                          <p:spTgt spid="712832"/>
                                        </p:tgtEl>
                                        <p:attrNameLst>
                                          <p:attrName>style.visibility</p:attrName>
                                        </p:attrNameLst>
                                      </p:cBhvr>
                                      <p:to>
                                        <p:strVal val="hidden"/>
                                      </p:to>
                                    </p:set>
                                  </p:childTnLst>
                                </p:cTn>
                              </p:par>
                            </p:childTnLst>
                          </p:cTn>
                        </p:par>
                        <p:par>
                          <p:cTn id="136" fill="hold">
                            <p:stCondLst>
                              <p:cond delay="0"/>
                            </p:stCondLst>
                            <p:childTnLst>
                              <p:par>
                                <p:cTn id="137" presetID="1" presetClass="entr" presetSubtype="0" fill="hold" grpId="0" nodeType="afterEffect">
                                  <p:stCondLst>
                                    <p:cond delay="100"/>
                                  </p:stCondLst>
                                  <p:childTnLst>
                                    <p:set>
                                      <p:cBhvr>
                                        <p:cTn id="138" dur="1" fill="hold">
                                          <p:stCondLst>
                                            <p:cond delay="0"/>
                                          </p:stCondLst>
                                        </p:cTn>
                                        <p:tgtEl>
                                          <p:spTgt spid="712834"/>
                                        </p:tgtEl>
                                        <p:attrNameLst>
                                          <p:attrName>style.visibility</p:attrName>
                                        </p:attrNameLst>
                                      </p:cBhvr>
                                      <p:to>
                                        <p:strVal val="visible"/>
                                      </p:to>
                                    </p:set>
                                  </p:childTnLst>
                                </p:cTn>
                              </p:par>
                            </p:childTnLst>
                          </p:cTn>
                        </p:par>
                        <p:par>
                          <p:cTn id="139" fill="hold">
                            <p:stCondLst>
                              <p:cond delay="100"/>
                            </p:stCondLst>
                            <p:childTnLst>
                              <p:par>
                                <p:cTn id="140" presetID="1" presetClass="entr" presetSubtype="0" fill="hold" grpId="0" nodeType="afterEffect">
                                  <p:stCondLst>
                                    <p:cond delay="100"/>
                                  </p:stCondLst>
                                  <p:childTnLst>
                                    <p:set>
                                      <p:cBhvr>
                                        <p:cTn id="141" dur="1" fill="hold">
                                          <p:stCondLst>
                                            <p:cond delay="0"/>
                                          </p:stCondLst>
                                        </p:cTn>
                                        <p:tgtEl>
                                          <p:spTgt spid="712835"/>
                                        </p:tgtEl>
                                        <p:attrNameLst>
                                          <p:attrName>style.visibility</p:attrName>
                                        </p:attrNameLst>
                                      </p:cBhvr>
                                      <p:to>
                                        <p:strVal val="visible"/>
                                      </p:to>
                                    </p:set>
                                  </p:childTnLst>
                                </p:cTn>
                              </p:par>
                            </p:childTnLst>
                          </p:cTn>
                        </p:par>
                        <p:par>
                          <p:cTn id="142" fill="hold">
                            <p:stCondLst>
                              <p:cond delay="200"/>
                            </p:stCondLst>
                            <p:childTnLst>
                              <p:par>
                                <p:cTn id="143" presetID="1" presetClass="entr" presetSubtype="0" fill="hold" grpId="0" nodeType="afterEffect">
                                  <p:stCondLst>
                                    <p:cond delay="100"/>
                                  </p:stCondLst>
                                  <p:childTnLst>
                                    <p:set>
                                      <p:cBhvr>
                                        <p:cTn id="144" dur="1" fill="hold">
                                          <p:stCondLst>
                                            <p:cond delay="0"/>
                                          </p:stCondLst>
                                        </p:cTn>
                                        <p:tgtEl>
                                          <p:spTgt spid="712836"/>
                                        </p:tgtEl>
                                        <p:attrNameLst>
                                          <p:attrName>style.visibility</p:attrName>
                                        </p:attrNameLst>
                                      </p:cBhvr>
                                      <p:to>
                                        <p:strVal val="visible"/>
                                      </p:to>
                                    </p:set>
                                  </p:childTnLst>
                                </p:cTn>
                              </p:par>
                            </p:childTnLst>
                          </p:cTn>
                        </p:par>
                        <p:par>
                          <p:cTn id="145" fill="hold">
                            <p:stCondLst>
                              <p:cond delay="300"/>
                            </p:stCondLst>
                            <p:childTnLst>
                              <p:par>
                                <p:cTn id="146" presetID="1" presetClass="entr" presetSubtype="0" fill="hold" grpId="0" nodeType="afterEffect">
                                  <p:stCondLst>
                                    <p:cond delay="100"/>
                                  </p:stCondLst>
                                  <p:childTnLst>
                                    <p:set>
                                      <p:cBhvr>
                                        <p:cTn id="147" dur="1" fill="hold">
                                          <p:stCondLst>
                                            <p:cond delay="0"/>
                                          </p:stCondLst>
                                        </p:cTn>
                                        <p:tgtEl>
                                          <p:spTgt spid="712837"/>
                                        </p:tgtEl>
                                        <p:attrNameLst>
                                          <p:attrName>style.visibility</p:attrName>
                                        </p:attrNameLst>
                                      </p:cBhvr>
                                      <p:to>
                                        <p:strVal val="visible"/>
                                      </p:to>
                                    </p:set>
                                  </p:childTnLst>
                                </p:cTn>
                              </p:par>
                            </p:childTnLst>
                          </p:cTn>
                        </p:par>
                        <p:par>
                          <p:cTn id="148" fill="hold">
                            <p:stCondLst>
                              <p:cond delay="400"/>
                            </p:stCondLst>
                            <p:childTnLst>
                              <p:par>
                                <p:cTn id="149" presetID="1" presetClass="entr" presetSubtype="0" fill="hold" grpId="0" nodeType="afterEffect">
                                  <p:stCondLst>
                                    <p:cond delay="100"/>
                                  </p:stCondLst>
                                  <p:childTnLst>
                                    <p:set>
                                      <p:cBhvr>
                                        <p:cTn id="150" dur="1" fill="hold">
                                          <p:stCondLst>
                                            <p:cond delay="0"/>
                                          </p:stCondLst>
                                        </p:cTn>
                                        <p:tgtEl>
                                          <p:spTgt spid="712838"/>
                                        </p:tgtEl>
                                        <p:attrNameLst>
                                          <p:attrName>style.visibility</p:attrName>
                                        </p:attrNameLst>
                                      </p:cBhvr>
                                      <p:to>
                                        <p:strVal val="visible"/>
                                      </p:to>
                                    </p:set>
                                  </p:childTnLst>
                                </p:cTn>
                              </p:par>
                            </p:childTnLst>
                          </p:cTn>
                        </p:par>
                        <p:par>
                          <p:cTn id="151" fill="hold">
                            <p:stCondLst>
                              <p:cond delay="500"/>
                            </p:stCondLst>
                            <p:childTnLst>
                              <p:par>
                                <p:cTn id="152" presetID="1" presetClass="entr" presetSubtype="0" fill="hold" grpId="0" nodeType="afterEffect">
                                  <p:stCondLst>
                                    <p:cond delay="100"/>
                                  </p:stCondLst>
                                  <p:childTnLst>
                                    <p:set>
                                      <p:cBhvr>
                                        <p:cTn id="153" dur="1" fill="hold">
                                          <p:stCondLst>
                                            <p:cond delay="0"/>
                                          </p:stCondLst>
                                        </p:cTn>
                                        <p:tgtEl>
                                          <p:spTgt spid="712842"/>
                                        </p:tgtEl>
                                        <p:attrNameLst>
                                          <p:attrName>style.visibility</p:attrName>
                                        </p:attrNameLst>
                                      </p:cBhvr>
                                      <p:to>
                                        <p:strVal val="visible"/>
                                      </p:to>
                                    </p:set>
                                  </p:childTnLst>
                                </p:cTn>
                              </p:par>
                            </p:childTnLst>
                          </p:cTn>
                        </p:par>
                        <p:par>
                          <p:cTn id="154" fill="hold">
                            <p:stCondLst>
                              <p:cond delay="600"/>
                            </p:stCondLst>
                            <p:childTnLst>
                              <p:par>
                                <p:cTn id="155" presetID="1" presetClass="entr" presetSubtype="0" fill="hold" grpId="0" nodeType="afterEffect">
                                  <p:stCondLst>
                                    <p:cond delay="100"/>
                                  </p:stCondLst>
                                  <p:childTnLst>
                                    <p:set>
                                      <p:cBhvr>
                                        <p:cTn id="156" dur="1" fill="hold">
                                          <p:stCondLst>
                                            <p:cond delay="0"/>
                                          </p:stCondLst>
                                        </p:cTn>
                                        <p:tgtEl>
                                          <p:spTgt spid="712843"/>
                                        </p:tgtEl>
                                        <p:attrNameLst>
                                          <p:attrName>style.visibility</p:attrName>
                                        </p:attrNameLst>
                                      </p:cBhvr>
                                      <p:to>
                                        <p:strVal val="visible"/>
                                      </p:to>
                                    </p:set>
                                  </p:childTnLst>
                                </p:cTn>
                              </p:par>
                            </p:childTnLst>
                          </p:cTn>
                        </p:par>
                        <p:par>
                          <p:cTn id="157" fill="hold">
                            <p:stCondLst>
                              <p:cond delay="700"/>
                            </p:stCondLst>
                            <p:childTnLst>
                              <p:par>
                                <p:cTn id="158" presetID="1" presetClass="entr" presetSubtype="0" fill="hold" grpId="0" nodeType="afterEffect">
                                  <p:stCondLst>
                                    <p:cond delay="100"/>
                                  </p:stCondLst>
                                  <p:childTnLst>
                                    <p:set>
                                      <p:cBhvr>
                                        <p:cTn id="159" dur="1" fill="hold">
                                          <p:stCondLst>
                                            <p:cond delay="0"/>
                                          </p:stCondLst>
                                        </p:cTn>
                                        <p:tgtEl>
                                          <p:spTgt spid="712844"/>
                                        </p:tgtEl>
                                        <p:attrNameLst>
                                          <p:attrName>style.visibility</p:attrName>
                                        </p:attrNameLst>
                                      </p:cBhvr>
                                      <p:to>
                                        <p:strVal val="visible"/>
                                      </p:to>
                                    </p:set>
                                  </p:childTnLst>
                                </p:cTn>
                              </p:par>
                            </p:childTnLst>
                          </p:cTn>
                        </p:par>
                        <p:par>
                          <p:cTn id="160" fill="hold">
                            <p:stCondLst>
                              <p:cond delay="800"/>
                            </p:stCondLst>
                            <p:childTnLst>
                              <p:par>
                                <p:cTn id="161" presetID="1" presetClass="entr" presetSubtype="0" fill="hold" grpId="0" nodeType="afterEffect">
                                  <p:stCondLst>
                                    <p:cond delay="100"/>
                                  </p:stCondLst>
                                  <p:childTnLst>
                                    <p:set>
                                      <p:cBhvr>
                                        <p:cTn id="162" dur="1" fill="hold">
                                          <p:stCondLst>
                                            <p:cond delay="0"/>
                                          </p:stCondLst>
                                        </p:cTn>
                                        <p:tgtEl>
                                          <p:spTgt spid="712845"/>
                                        </p:tgtEl>
                                        <p:attrNameLst>
                                          <p:attrName>style.visibility</p:attrName>
                                        </p:attrNameLst>
                                      </p:cBhvr>
                                      <p:to>
                                        <p:strVal val="visible"/>
                                      </p:to>
                                    </p:set>
                                  </p:childTnLst>
                                </p:cTn>
                              </p:par>
                            </p:childTnLst>
                          </p:cTn>
                        </p:par>
                        <p:par>
                          <p:cTn id="163" fill="hold">
                            <p:stCondLst>
                              <p:cond delay="900"/>
                            </p:stCondLst>
                            <p:childTnLst>
                              <p:par>
                                <p:cTn id="164" presetID="1" presetClass="entr" presetSubtype="0" fill="hold" grpId="0" nodeType="afterEffect">
                                  <p:stCondLst>
                                    <p:cond delay="100"/>
                                  </p:stCondLst>
                                  <p:childTnLst>
                                    <p:set>
                                      <p:cBhvr>
                                        <p:cTn id="165" dur="1" fill="hold">
                                          <p:stCondLst>
                                            <p:cond delay="0"/>
                                          </p:stCondLst>
                                        </p:cTn>
                                        <p:tgtEl>
                                          <p:spTgt spid="712846"/>
                                        </p:tgtEl>
                                        <p:attrNameLst>
                                          <p:attrName>style.visibility</p:attrName>
                                        </p:attrNameLst>
                                      </p:cBhvr>
                                      <p:to>
                                        <p:strVal val="visible"/>
                                      </p:to>
                                    </p:set>
                                  </p:childTnLst>
                                </p:cTn>
                              </p:par>
                            </p:childTnLst>
                          </p:cTn>
                        </p:par>
                        <p:par>
                          <p:cTn id="166" fill="hold">
                            <p:stCondLst>
                              <p:cond delay="1000"/>
                            </p:stCondLst>
                            <p:childTnLst>
                              <p:par>
                                <p:cTn id="167" presetID="1" presetClass="entr" presetSubtype="0" fill="hold" grpId="0" nodeType="afterEffect">
                                  <p:stCondLst>
                                    <p:cond delay="100"/>
                                  </p:stCondLst>
                                  <p:childTnLst>
                                    <p:set>
                                      <p:cBhvr>
                                        <p:cTn id="168" dur="1" fill="hold">
                                          <p:stCondLst>
                                            <p:cond delay="0"/>
                                          </p:stCondLst>
                                        </p:cTn>
                                        <p:tgtEl>
                                          <p:spTgt spid="712847"/>
                                        </p:tgtEl>
                                        <p:attrNameLst>
                                          <p:attrName>style.visibility</p:attrName>
                                        </p:attrNameLst>
                                      </p:cBhvr>
                                      <p:to>
                                        <p:strVal val="visible"/>
                                      </p:to>
                                    </p:set>
                                  </p:childTnLst>
                                </p:cTn>
                              </p:par>
                            </p:childTnLst>
                          </p:cTn>
                        </p:par>
                        <p:par>
                          <p:cTn id="169" fill="hold">
                            <p:stCondLst>
                              <p:cond delay="1100"/>
                            </p:stCondLst>
                            <p:childTnLst>
                              <p:par>
                                <p:cTn id="170" presetID="1" presetClass="exit" presetSubtype="0" fill="hold" grpId="1" nodeType="afterEffect">
                                  <p:stCondLst>
                                    <p:cond delay="200"/>
                                  </p:stCondLst>
                                  <p:childTnLst>
                                    <p:set>
                                      <p:cBhvr>
                                        <p:cTn id="171" dur="1" fill="hold">
                                          <p:stCondLst>
                                            <p:cond delay="0"/>
                                          </p:stCondLst>
                                        </p:cTn>
                                        <p:tgtEl>
                                          <p:spTgt spid="712847"/>
                                        </p:tgtEl>
                                        <p:attrNameLst>
                                          <p:attrName>style.visibility</p:attrName>
                                        </p:attrNameLst>
                                      </p:cBhvr>
                                      <p:to>
                                        <p:strVal val="hidden"/>
                                      </p:to>
                                    </p:set>
                                  </p:childTnLst>
                                </p:cTn>
                              </p:par>
                            </p:childTnLst>
                          </p:cTn>
                        </p:par>
                        <p:par>
                          <p:cTn id="172" fill="hold">
                            <p:stCondLst>
                              <p:cond delay="1300"/>
                            </p:stCondLst>
                            <p:childTnLst>
                              <p:par>
                                <p:cTn id="173" presetID="1" presetClass="exit" presetSubtype="0" fill="hold" grpId="1" nodeType="afterEffect">
                                  <p:stCondLst>
                                    <p:cond delay="100"/>
                                  </p:stCondLst>
                                  <p:childTnLst>
                                    <p:set>
                                      <p:cBhvr>
                                        <p:cTn id="174" dur="1" fill="hold">
                                          <p:stCondLst>
                                            <p:cond delay="0"/>
                                          </p:stCondLst>
                                        </p:cTn>
                                        <p:tgtEl>
                                          <p:spTgt spid="712846"/>
                                        </p:tgtEl>
                                        <p:attrNameLst>
                                          <p:attrName>style.visibility</p:attrName>
                                        </p:attrNameLst>
                                      </p:cBhvr>
                                      <p:to>
                                        <p:strVal val="hidden"/>
                                      </p:to>
                                    </p:set>
                                  </p:childTnLst>
                                </p:cTn>
                              </p:par>
                            </p:childTnLst>
                          </p:cTn>
                        </p:par>
                        <p:par>
                          <p:cTn id="175" fill="hold">
                            <p:stCondLst>
                              <p:cond delay="1400"/>
                            </p:stCondLst>
                            <p:childTnLst>
                              <p:par>
                                <p:cTn id="176" presetID="1" presetClass="exit" presetSubtype="0" fill="hold" grpId="1" nodeType="afterEffect">
                                  <p:stCondLst>
                                    <p:cond delay="100"/>
                                  </p:stCondLst>
                                  <p:childTnLst>
                                    <p:set>
                                      <p:cBhvr>
                                        <p:cTn id="177" dur="1" fill="hold">
                                          <p:stCondLst>
                                            <p:cond delay="0"/>
                                          </p:stCondLst>
                                        </p:cTn>
                                        <p:tgtEl>
                                          <p:spTgt spid="712845"/>
                                        </p:tgtEl>
                                        <p:attrNameLst>
                                          <p:attrName>style.visibility</p:attrName>
                                        </p:attrNameLst>
                                      </p:cBhvr>
                                      <p:to>
                                        <p:strVal val="hidden"/>
                                      </p:to>
                                    </p:set>
                                  </p:childTnLst>
                                </p:cTn>
                              </p:par>
                            </p:childTnLst>
                          </p:cTn>
                        </p:par>
                        <p:par>
                          <p:cTn id="178" fill="hold">
                            <p:stCondLst>
                              <p:cond delay="1500"/>
                            </p:stCondLst>
                            <p:childTnLst>
                              <p:par>
                                <p:cTn id="179" presetID="1" presetClass="entr" presetSubtype="0" fill="hold" grpId="0" nodeType="afterEffect">
                                  <p:stCondLst>
                                    <p:cond delay="200"/>
                                  </p:stCondLst>
                                  <p:childTnLst>
                                    <p:set>
                                      <p:cBhvr>
                                        <p:cTn id="180" dur="1" fill="hold">
                                          <p:stCondLst>
                                            <p:cond delay="0"/>
                                          </p:stCondLst>
                                        </p:cTn>
                                        <p:tgtEl>
                                          <p:spTgt spid="712848"/>
                                        </p:tgtEl>
                                        <p:attrNameLst>
                                          <p:attrName>style.visibility</p:attrName>
                                        </p:attrNameLst>
                                      </p:cBhvr>
                                      <p:to>
                                        <p:strVal val="visible"/>
                                      </p:to>
                                    </p:set>
                                  </p:childTnLst>
                                </p:cTn>
                              </p:par>
                            </p:childTnLst>
                          </p:cTn>
                        </p:par>
                        <p:par>
                          <p:cTn id="181" fill="hold">
                            <p:stCondLst>
                              <p:cond delay="1700"/>
                            </p:stCondLst>
                            <p:childTnLst>
                              <p:par>
                                <p:cTn id="182" presetID="1" presetClass="entr" presetSubtype="0" fill="hold" grpId="0" nodeType="afterEffect">
                                  <p:stCondLst>
                                    <p:cond delay="100"/>
                                  </p:stCondLst>
                                  <p:childTnLst>
                                    <p:set>
                                      <p:cBhvr>
                                        <p:cTn id="183" dur="1" fill="hold">
                                          <p:stCondLst>
                                            <p:cond delay="0"/>
                                          </p:stCondLst>
                                        </p:cTn>
                                        <p:tgtEl>
                                          <p:spTgt spid="712849"/>
                                        </p:tgtEl>
                                        <p:attrNameLst>
                                          <p:attrName>style.visibility</p:attrName>
                                        </p:attrNameLst>
                                      </p:cBhvr>
                                      <p:to>
                                        <p:strVal val="visible"/>
                                      </p:to>
                                    </p:set>
                                  </p:childTnLst>
                                </p:cTn>
                              </p:par>
                            </p:childTnLst>
                          </p:cTn>
                        </p:par>
                        <p:par>
                          <p:cTn id="184" fill="hold">
                            <p:stCondLst>
                              <p:cond delay="1800"/>
                            </p:stCondLst>
                            <p:childTnLst>
                              <p:par>
                                <p:cTn id="185" presetID="1" presetClass="entr" presetSubtype="0" fill="hold" grpId="0" nodeType="afterEffect">
                                  <p:stCondLst>
                                    <p:cond delay="100"/>
                                  </p:stCondLst>
                                  <p:childTnLst>
                                    <p:set>
                                      <p:cBhvr>
                                        <p:cTn id="186" dur="1" fill="hold">
                                          <p:stCondLst>
                                            <p:cond delay="0"/>
                                          </p:stCondLst>
                                        </p:cTn>
                                        <p:tgtEl>
                                          <p:spTgt spid="712850"/>
                                        </p:tgtEl>
                                        <p:attrNameLst>
                                          <p:attrName>style.visibility</p:attrName>
                                        </p:attrNameLst>
                                      </p:cBhvr>
                                      <p:to>
                                        <p:strVal val="visible"/>
                                      </p:to>
                                    </p:set>
                                  </p:childTnLst>
                                </p:cTn>
                              </p:par>
                            </p:childTnLst>
                          </p:cTn>
                        </p:par>
                        <p:par>
                          <p:cTn id="187" fill="hold">
                            <p:stCondLst>
                              <p:cond delay="1900"/>
                            </p:stCondLst>
                            <p:childTnLst>
                              <p:par>
                                <p:cTn id="188" presetID="1" presetClass="entr" presetSubtype="0" fill="hold" grpId="0" nodeType="afterEffect">
                                  <p:stCondLst>
                                    <p:cond delay="100"/>
                                  </p:stCondLst>
                                  <p:childTnLst>
                                    <p:set>
                                      <p:cBhvr>
                                        <p:cTn id="189" dur="1" fill="hold">
                                          <p:stCondLst>
                                            <p:cond delay="0"/>
                                          </p:stCondLst>
                                        </p:cTn>
                                        <p:tgtEl>
                                          <p:spTgt spid="712851"/>
                                        </p:tgtEl>
                                        <p:attrNameLst>
                                          <p:attrName>style.visibility</p:attrName>
                                        </p:attrNameLst>
                                      </p:cBhvr>
                                      <p:to>
                                        <p:strVal val="visible"/>
                                      </p:to>
                                    </p:set>
                                  </p:childTnLst>
                                </p:cTn>
                              </p:par>
                            </p:childTnLst>
                          </p:cTn>
                        </p:par>
                        <p:par>
                          <p:cTn id="190" fill="hold">
                            <p:stCondLst>
                              <p:cond delay="2000"/>
                            </p:stCondLst>
                            <p:childTnLst>
                              <p:par>
                                <p:cTn id="191" presetID="1" presetClass="entr" presetSubtype="0" fill="hold" grpId="0" nodeType="afterEffect">
                                  <p:stCondLst>
                                    <p:cond delay="100"/>
                                  </p:stCondLst>
                                  <p:childTnLst>
                                    <p:set>
                                      <p:cBhvr>
                                        <p:cTn id="192" dur="1" fill="hold">
                                          <p:stCondLst>
                                            <p:cond delay="0"/>
                                          </p:stCondLst>
                                        </p:cTn>
                                        <p:tgtEl>
                                          <p:spTgt spid="712852"/>
                                        </p:tgtEl>
                                        <p:attrNameLst>
                                          <p:attrName>style.visibility</p:attrName>
                                        </p:attrNameLst>
                                      </p:cBhvr>
                                      <p:to>
                                        <p:strVal val="visible"/>
                                      </p:to>
                                    </p:set>
                                  </p:childTnLst>
                                </p:cTn>
                              </p:par>
                            </p:childTnLst>
                          </p:cTn>
                        </p:par>
                        <p:par>
                          <p:cTn id="193" fill="hold">
                            <p:stCondLst>
                              <p:cond delay="2100"/>
                            </p:stCondLst>
                            <p:childTnLst>
                              <p:par>
                                <p:cTn id="194" presetID="1" presetClass="entr" presetSubtype="0" fill="hold" grpId="0" nodeType="afterEffect">
                                  <p:stCondLst>
                                    <p:cond delay="100"/>
                                  </p:stCondLst>
                                  <p:childTnLst>
                                    <p:set>
                                      <p:cBhvr>
                                        <p:cTn id="195" dur="1" fill="hold">
                                          <p:stCondLst>
                                            <p:cond delay="0"/>
                                          </p:stCondLst>
                                        </p:cTn>
                                        <p:tgtEl>
                                          <p:spTgt spid="712853"/>
                                        </p:tgtEl>
                                        <p:attrNameLst>
                                          <p:attrName>style.visibility</p:attrName>
                                        </p:attrNameLst>
                                      </p:cBhvr>
                                      <p:to>
                                        <p:strVal val="visible"/>
                                      </p:to>
                                    </p:set>
                                  </p:childTnLst>
                                </p:cTn>
                              </p:par>
                            </p:childTnLst>
                          </p:cTn>
                        </p:par>
                        <p:par>
                          <p:cTn id="196" fill="hold">
                            <p:stCondLst>
                              <p:cond delay="2200"/>
                            </p:stCondLst>
                            <p:childTnLst>
                              <p:par>
                                <p:cTn id="197" presetID="1" presetClass="entr" presetSubtype="0" fill="hold" grpId="0" nodeType="afterEffect">
                                  <p:stCondLst>
                                    <p:cond delay="100"/>
                                  </p:stCondLst>
                                  <p:childTnLst>
                                    <p:set>
                                      <p:cBhvr>
                                        <p:cTn id="198" dur="1" fill="hold">
                                          <p:stCondLst>
                                            <p:cond delay="0"/>
                                          </p:stCondLst>
                                        </p:cTn>
                                        <p:tgtEl>
                                          <p:spTgt spid="712854"/>
                                        </p:tgtEl>
                                        <p:attrNameLst>
                                          <p:attrName>style.visibility</p:attrName>
                                        </p:attrNameLst>
                                      </p:cBhvr>
                                      <p:to>
                                        <p:strVal val="visible"/>
                                      </p:to>
                                    </p:set>
                                  </p:childTnLst>
                                </p:cTn>
                              </p:par>
                            </p:childTnLst>
                          </p:cTn>
                        </p:par>
                        <p:par>
                          <p:cTn id="199" fill="hold">
                            <p:stCondLst>
                              <p:cond delay="2300"/>
                            </p:stCondLst>
                            <p:childTnLst>
                              <p:par>
                                <p:cTn id="200" presetID="1" presetClass="entr" presetSubtype="0" fill="hold" grpId="0" nodeType="afterEffect">
                                  <p:stCondLst>
                                    <p:cond delay="100"/>
                                  </p:stCondLst>
                                  <p:childTnLst>
                                    <p:set>
                                      <p:cBhvr>
                                        <p:cTn id="201" dur="1" fill="hold">
                                          <p:stCondLst>
                                            <p:cond delay="0"/>
                                          </p:stCondLst>
                                        </p:cTn>
                                        <p:tgtEl>
                                          <p:spTgt spid="712855"/>
                                        </p:tgtEl>
                                        <p:attrNameLst>
                                          <p:attrName>style.visibility</p:attrName>
                                        </p:attrNameLst>
                                      </p:cBhvr>
                                      <p:to>
                                        <p:strVal val="visible"/>
                                      </p:to>
                                    </p:set>
                                  </p:childTnLst>
                                </p:cTn>
                              </p:par>
                            </p:childTnLst>
                          </p:cTn>
                        </p:par>
                        <p:par>
                          <p:cTn id="202" fill="hold">
                            <p:stCondLst>
                              <p:cond delay="2400"/>
                            </p:stCondLst>
                            <p:childTnLst>
                              <p:par>
                                <p:cTn id="203" presetID="1" presetClass="entr" presetSubtype="0" fill="hold" grpId="0" nodeType="afterEffect">
                                  <p:stCondLst>
                                    <p:cond delay="100"/>
                                  </p:stCondLst>
                                  <p:childTnLst>
                                    <p:set>
                                      <p:cBhvr>
                                        <p:cTn id="204" dur="1" fill="hold">
                                          <p:stCondLst>
                                            <p:cond delay="0"/>
                                          </p:stCondLst>
                                        </p:cTn>
                                        <p:tgtEl>
                                          <p:spTgt spid="712856"/>
                                        </p:tgtEl>
                                        <p:attrNameLst>
                                          <p:attrName>style.visibility</p:attrName>
                                        </p:attrNameLst>
                                      </p:cBhvr>
                                      <p:to>
                                        <p:strVal val="visible"/>
                                      </p:to>
                                    </p:set>
                                  </p:childTnLst>
                                </p:cTn>
                              </p:par>
                            </p:childTnLst>
                          </p:cTn>
                        </p:par>
                        <p:par>
                          <p:cTn id="205" fill="hold">
                            <p:stCondLst>
                              <p:cond delay="2500"/>
                            </p:stCondLst>
                            <p:childTnLst>
                              <p:par>
                                <p:cTn id="206" presetID="1" presetClass="exit" presetSubtype="0" fill="hold" grpId="1" nodeType="afterEffect">
                                  <p:stCondLst>
                                    <p:cond delay="200"/>
                                  </p:stCondLst>
                                  <p:childTnLst>
                                    <p:set>
                                      <p:cBhvr>
                                        <p:cTn id="207" dur="1" fill="hold">
                                          <p:stCondLst>
                                            <p:cond delay="0"/>
                                          </p:stCondLst>
                                        </p:cTn>
                                        <p:tgtEl>
                                          <p:spTgt spid="712856"/>
                                        </p:tgtEl>
                                        <p:attrNameLst>
                                          <p:attrName>style.visibility</p:attrName>
                                        </p:attrNameLst>
                                      </p:cBhvr>
                                      <p:to>
                                        <p:strVal val="hidden"/>
                                      </p:to>
                                    </p:set>
                                  </p:childTnLst>
                                </p:cTn>
                              </p:par>
                            </p:childTnLst>
                          </p:cTn>
                        </p:par>
                        <p:par>
                          <p:cTn id="208" fill="hold">
                            <p:stCondLst>
                              <p:cond delay="2700"/>
                            </p:stCondLst>
                            <p:childTnLst>
                              <p:par>
                                <p:cTn id="209" presetID="1" presetClass="entr" presetSubtype="0" fill="hold" grpId="0" nodeType="afterEffect">
                                  <p:stCondLst>
                                    <p:cond delay="200"/>
                                  </p:stCondLst>
                                  <p:childTnLst>
                                    <p:set>
                                      <p:cBhvr>
                                        <p:cTn id="210" dur="1" fill="hold">
                                          <p:stCondLst>
                                            <p:cond delay="0"/>
                                          </p:stCondLst>
                                        </p:cTn>
                                        <p:tgtEl>
                                          <p:spTgt spid="712857"/>
                                        </p:tgtEl>
                                        <p:attrNameLst>
                                          <p:attrName>style.visibility</p:attrName>
                                        </p:attrNameLst>
                                      </p:cBhvr>
                                      <p:to>
                                        <p:strVal val="visible"/>
                                      </p:to>
                                    </p:set>
                                  </p:childTnLst>
                                </p:cTn>
                              </p:par>
                            </p:childTnLst>
                          </p:cTn>
                        </p:par>
                        <p:par>
                          <p:cTn id="211" fill="hold">
                            <p:stCondLst>
                              <p:cond delay="2900"/>
                            </p:stCondLst>
                            <p:childTnLst>
                              <p:par>
                                <p:cTn id="212" presetID="1" presetClass="entr" presetSubtype="0" fill="hold" grpId="0" nodeType="afterEffect">
                                  <p:stCondLst>
                                    <p:cond delay="100"/>
                                  </p:stCondLst>
                                  <p:childTnLst>
                                    <p:set>
                                      <p:cBhvr>
                                        <p:cTn id="213" dur="1" fill="hold">
                                          <p:stCondLst>
                                            <p:cond delay="0"/>
                                          </p:stCondLst>
                                        </p:cTn>
                                        <p:tgtEl>
                                          <p:spTgt spid="712858"/>
                                        </p:tgtEl>
                                        <p:attrNameLst>
                                          <p:attrName>style.visibility</p:attrName>
                                        </p:attrNameLst>
                                      </p:cBhvr>
                                      <p:to>
                                        <p:strVal val="visible"/>
                                      </p:to>
                                    </p:set>
                                  </p:childTnLst>
                                </p:cTn>
                              </p:par>
                            </p:childTnLst>
                          </p:cTn>
                        </p:par>
                        <p:par>
                          <p:cTn id="214" fill="hold">
                            <p:stCondLst>
                              <p:cond delay="3000"/>
                            </p:stCondLst>
                            <p:childTnLst>
                              <p:par>
                                <p:cTn id="215" presetID="1" presetClass="exit" presetSubtype="0" fill="hold" grpId="1" nodeType="afterEffect">
                                  <p:stCondLst>
                                    <p:cond delay="200"/>
                                  </p:stCondLst>
                                  <p:childTnLst>
                                    <p:set>
                                      <p:cBhvr>
                                        <p:cTn id="216" dur="1" fill="hold">
                                          <p:stCondLst>
                                            <p:cond delay="0"/>
                                          </p:stCondLst>
                                        </p:cTn>
                                        <p:tgtEl>
                                          <p:spTgt spid="712858"/>
                                        </p:tgtEl>
                                        <p:attrNameLst>
                                          <p:attrName>style.visibility</p:attrName>
                                        </p:attrNameLst>
                                      </p:cBhvr>
                                      <p:to>
                                        <p:strVal val="hidden"/>
                                      </p:to>
                                    </p:set>
                                  </p:childTnLst>
                                </p:cTn>
                              </p:par>
                            </p:childTnLst>
                          </p:cTn>
                        </p:par>
                        <p:par>
                          <p:cTn id="217" fill="hold">
                            <p:stCondLst>
                              <p:cond delay="3200"/>
                            </p:stCondLst>
                            <p:childTnLst>
                              <p:par>
                                <p:cTn id="218" presetID="1" presetClass="entr" presetSubtype="0" fill="hold" grpId="0" nodeType="afterEffect">
                                  <p:stCondLst>
                                    <p:cond delay="200"/>
                                  </p:stCondLst>
                                  <p:childTnLst>
                                    <p:set>
                                      <p:cBhvr>
                                        <p:cTn id="219" dur="1" fill="hold">
                                          <p:stCondLst>
                                            <p:cond delay="0"/>
                                          </p:stCondLst>
                                        </p:cTn>
                                        <p:tgtEl>
                                          <p:spTgt spid="712859"/>
                                        </p:tgtEl>
                                        <p:attrNameLst>
                                          <p:attrName>style.visibility</p:attrName>
                                        </p:attrNameLst>
                                      </p:cBhvr>
                                      <p:to>
                                        <p:strVal val="visible"/>
                                      </p:to>
                                    </p:set>
                                  </p:childTnLst>
                                </p:cTn>
                              </p:par>
                            </p:childTnLst>
                          </p:cTn>
                        </p:par>
                        <p:par>
                          <p:cTn id="220" fill="hold">
                            <p:stCondLst>
                              <p:cond delay="3400"/>
                            </p:stCondLst>
                            <p:childTnLst>
                              <p:par>
                                <p:cTn id="221" presetID="1" presetClass="entr" presetSubtype="0" fill="hold" grpId="0" nodeType="afterEffect">
                                  <p:stCondLst>
                                    <p:cond delay="100"/>
                                  </p:stCondLst>
                                  <p:childTnLst>
                                    <p:set>
                                      <p:cBhvr>
                                        <p:cTn id="222" dur="1" fill="hold">
                                          <p:stCondLst>
                                            <p:cond delay="0"/>
                                          </p:stCondLst>
                                        </p:cTn>
                                        <p:tgtEl>
                                          <p:spTgt spid="712860"/>
                                        </p:tgtEl>
                                        <p:attrNameLst>
                                          <p:attrName>style.visibility</p:attrName>
                                        </p:attrNameLst>
                                      </p:cBhvr>
                                      <p:to>
                                        <p:strVal val="visible"/>
                                      </p:to>
                                    </p:set>
                                  </p:childTnLst>
                                </p:cTn>
                              </p:par>
                            </p:childTnLst>
                          </p:cTn>
                        </p:par>
                        <p:par>
                          <p:cTn id="223" fill="hold">
                            <p:stCondLst>
                              <p:cond delay="3500"/>
                            </p:stCondLst>
                            <p:childTnLst>
                              <p:par>
                                <p:cTn id="224" presetID="1" presetClass="entr" presetSubtype="0" fill="hold" grpId="0" nodeType="afterEffect">
                                  <p:stCondLst>
                                    <p:cond delay="100"/>
                                  </p:stCondLst>
                                  <p:childTnLst>
                                    <p:set>
                                      <p:cBhvr>
                                        <p:cTn id="225" dur="1" fill="hold">
                                          <p:stCondLst>
                                            <p:cond delay="0"/>
                                          </p:stCondLst>
                                        </p:cTn>
                                        <p:tgtEl>
                                          <p:spTgt spid="712861"/>
                                        </p:tgtEl>
                                        <p:attrNameLst>
                                          <p:attrName>style.visibility</p:attrName>
                                        </p:attrNameLst>
                                      </p:cBhvr>
                                      <p:to>
                                        <p:strVal val="visible"/>
                                      </p:to>
                                    </p:set>
                                  </p:childTnLst>
                                </p:cTn>
                              </p:par>
                            </p:childTnLst>
                          </p:cTn>
                        </p:par>
                        <p:par>
                          <p:cTn id="226" fill="hold">
                            <p:stCondLst>
                              <p:cond delay="3600"/>
                            </p:stCondLst>
                            <p:childTnLst>
                              <p:par>
                                <p:cTn id="227" presetID="1" presetClass="entr" presetSubtype="0" fill="hold" grpId="0" nodeType="afterEffect">
                                  <p:stCondLst>
                                    <p:cond delay="100"/>
                                  </p:stCondLst>
                                  <p:childTnLst>
                                    <p:set>
                                      <p:cBhvr>
                                        <p:cTn id="228" dur="1" fill="hold">
                                          <p:stCondLst>
                                            <p:cond delay="0"/>
                                          </p:stCondLst>
                                        </p:cTn>
                                        <p:tgtEl>
                                          <p:spTgt spid="712862"/>
                                        </p:tgtEl>
                                        <p:attrNameLst>
                                          <p:attrName>style.visibility</p:attrName>
                                        </p:attrNameLst>
                                      </p:cBhvr>
                                      <p:to>
                                        <p:strVal val="visible"/>
                                      </p:to>
                                    </p:set>
                                  </p:childTnLst>
                                </p:cTn>
                              </p:par>
                            </p:childTnLst>
                          </p:cTn>
                        </p:par>
                        <p:par>
                          <p:cTn id="229" fill="hold">
                            <p:stCondLst>
                              <p:cond delay="3700"/>
                            </p:stCondLst>
                            <p:childTnLst>
                              <p:par>
                                <p:cTn id="230" presetID="1" presetClass="entr" presetSubtype="0" fill="hold" grpId="0" nodeType="afterEffect">
                                  <p:stCondLst>
                                    <p:cond delay="100"/>
                                  </p:stCondLst>
                                  <p:childTnLst>
                                    <p:set>
                                      <p:cBhvr>
                                        <p:cTn id="231" dur="1" fill="hold">
                                          <p:stCondLst>
                                            <p:cond delay="0"/>
                                          </p:stCondLst>
                                        </p:cTn>
                                        <p:tgtEl>
                                          <p:spTgt spid="712863"/>
                                        </p:tgtEl>
                                        <p:attrNameLst>
                                          <p:attrName>style.visibility</p:attrName>
                                        </p:attrNameLst>
                                      </p:cBhvr>
                                      <p:to>
                                        <p:strVal val="visible"/>
                                      </p:to>
                                    </p:set>
                                  </p:childTnLst>
                                </p:cTn>
                              </p:par>
                            </p:childTnLst>
                          </p:cTn>
                        </p:par>
                        <p:par>
                          <p:cTn id="232" fill="hold">
                            <p:stCondLst>
                              <p:cond delay="3800"/>
                            </p:stCondLst>
                            <p:childTnLst>
                              <p:par>
                                <p:cTn id="233" presetID="1" presetClass="entr" presetSubtype="0" fill="hold" grpId="0" nodeType="afterEffect">
                                  <p:stCondLst>
                                    <p:cond delay="100"/>
                                  </p:stCondLst>
                                  <p:childTnLst>
                                    <p:set>
                                      <p:cBhvr>
                                        <p:cTn id="234" dur="1" fill="hold">
                                          <p:stCondLst>
                                            <p:cond delay="0"/>
                                          </p:stCondLst>
                                        </p:cTn>
                                        <p:tgtEl>
                                          <p:spTgt spid="712864"/>
                                        </p:tgtEl>
                                        <p:attrNameLst>
                                          <p:attrName>style.visibility</p:attrName>
                                        </p:attrNameLst>
                                      </p:cBhvr>
                                      <p:to>
                                        <p:strVal val="visible"/>
                                      </p:to>
                                    </p:set>
                                  </p:childTnLst>
                                </p:cTn>
                              </p:par>
                            </p:childTnLst>
                          </p:cTn>
                        </p:par>
                        <p:par>
                          <p:cTn id="235" fill="hold">
                            <p:stCondLst>
                              <p:cond delay="3900"/>
                            </p:stCondLst>
                            <p:childTnLst>
                              <p:par>
                                <p:cTn id="236" presetID="1" presetClass="entr" presetSubtype="0" fill="hold" grpId="0" nodeType="afterEffect">
                                  <p:stCondLst>
                                    <p:cond delay="100"/>
                                  </p:stCondLst>
                                  <p:childTnLst>
                                    <p:set>
                                      <p:cBhvr>
                                        <p:cTn id="237" dur="1" fill="hold">
                                          <p:stCondLst>
                                            <p:cond delay="0"/>
                                          </p:stCondLst>
                                        </p:cTn>
                                        <p:tgtEl>
                                          <p:spTgt spid="712865"/>
                                        </p:tgtEl>
                                        <p:attrNameLst>
                                          <p:attrName>style.visibility</p:attrName>
                                        </p:attrNameLst>
                                      </p:cBhvr>
                                      <p:to>
                                        <p:strVal val="visible"/>
                                      </p:to>
                                    </p:set>
                                  </p:childTnLst>
                                </p:cTn>
                              </p:par>
                            </p:childTnLst>
                          </p:cTn>
                        </p:par>
                        <p:par>
                          <p:cTn id="238" fill="hold">
                            <p:stCondLst>
                              <p:cond delay="4000"/>
                            </p:stCondLst>
                            <p:childTnLst>
                              <p:par>
                                <p:cTn id="239" presetID="1" presetClass="entr" presetSubtype="0" fill="hold" grpId="0" nodeType="afterEffect">
                                  <p:stCondLst>
                                    <p:cond delay="100"/>
                                  </p:stCondLst>
                                  <p:childTnLst>
                                    <p:set>
                                      <p:cBhvr>
                                        <p:cTn id="240" dur="1" fill="hold">
                                          <p:stCondLst>
                                            <p:cond delay="0"/>
                                          </p:stCondLst>
                                        </p:cTn>
                                        <p:tgtEl>
                                          <p:spTgt spid="712866"/>
                                        </p:tgtEl>
                                        <p:attrNameLst>
                                          <p:attrName>style.visibility</p:attrName>
                                        </p:attrNameLst>
                                      </p:cBhvr>
                                      <p:to>
                                        <p:strVal val="visible"/>
                                      </p:to>
                                    </p:set>
                                  </p:childTnLst>
                                </p:cTn>
                              </p:par>
                            </p:childTnLst>
                          </p:cTn>
                        </p:par>
                        <p:par>
                          <p:cTn id="241" fill="hold">
                            <p:stCondLst>
                              <p:cond delay="4100"/>
                            </p:stCondLst>
                            <p:childTnLst>
                              <p:par>
                                <p:cTn id="242" presetID="1" presetClass="entr" presetSubtype="0" fill="hold" grpId="0" nodeType="afterEffect">
                                  <p:stCondLst>
                                    <p:cond delay="100"/>
                                  </p:stCondLst>
                                  <p:childTnLst>
                                    <p:set>
                                      <p:cBhvr>
                                        <p:cTn id="243" dur="1" fill="hold">
                                          <p:stCondLst>
                                            <p:cond delay="0"/>
                                          </p:stCondLst>
                                        </p:cTn>
                                        <p:tgtEl>
                                          <p:spTgt spid="712868"/>
                                        </p:tgtEl>
                                        <p:attrNameLst>
                                          <p:attrName>style.visibility</p:attrName>
                                        </p:attrNameLst>
                                      </p:cBhvr>
                                      <p:to>
                                        <p:strVal val="visible"/>
                                      </p:to>
                                    </p:set>
                                  </p:childTnLst>
                                </p:cTn>
                              </p:par>
                            </p:childTnLst>
                          </p:cTn>
                        </p:par>
                        <p:par>
                          <p:cTn id="244" fill="hold">
                            <p:stCondLst>
                              <p:cond delay="4200"/>
                            </p:stCondLst>
                            <p:childTnLst>
                              <p:par>
                                <p:cTn id="245" presetID="1" presetClass="entr" presetSubtype="0" fill="hold" grpId="0" nodeType="afterEffect">
                                  <p:stCondLst>
                                    <p:cond delay="0"/>
                                  </p:stCondLst>
                                  <p:childTnLst>
                                    <p:set>
                                      <p:cBhvr>
                                        <p:cTn id="246" dur="1" fill="hold">
                                          <p:stCondLst>
                                            <p:cond delay="0"/>
                                          </p:stCondLst>
                                        </p:cTn>
                                        <p:tgtEl>
                                          <p:spTgt spid="712833"/>
                                        </p:tgtEl>
                                        <p:attrNameLst>
                                          <p:attrName>style.visibility</p:attrName>
                                        </p:attrNameLst>
                                      </p:cBhvr>
                                      <p:to>
                                        <p:strVal val="visible"/>
                                      </p:to>
                                    </p:set>
                                  </p:childTnLst>
                                </p:cTn>
                              </p:par>
                            </p:childTnLst>
                          </p:cTn>
                        </p:par>
                        <p:par>
                          <p:cTn id="247" fill="hold">
                            <p:stCondLst>
                              <p:cond delay="4200"/>
                            </p:stCondLst>
                            <p:childTnLst>
                              <p:par>
                                <p:cTn id="248" presetID="1" presetClass="entr" presetSubtype="0" fill="hold" grpId="0" nodeType="afterEffect">
                                  <p:stCondLst>
                                    <p:cond delay="0"/>
                                  </p:stCondLst>
                                  <p:childTnLst>
                                    <p:set>
                                      <p:cBhvr>
                                        <p:cTn id="249" dur="1" fill="hold">
                                          <p:stCondLst>
                                            <p:cond delay="0"/>
                                          </p:stCondLst>
                                        </p:cTn>
                                        <p:tgtEl>
                                          <p:spTgt spid="111"/>
                                        </p:tgtEl>
                                        <p:attrNameLst>
                                          <p:attrName>style.visibility</p:attrName>
                                        </p:attrNameLst>
                                      </p:cBhvr>
                                      <p:to>
                                        <p:strVal val="visible"/>
                                      </p:to>
                                    </p:set>
                                  </p:childTnLst>
                                  <p:subTnLst>
                                    <p:set>
                                      <p:cBhvr override="childStyle">
                                        <p:cTn dur="1" fill="hold" display="0" masterRel="nextClick" afterEffect="1"/>
                                        <p:tgtEl>
                                          <p:spTgt spid="111"/>
                                        </p:tgtEl>
                                        <p:attrNameLst>
                                          <p:attrName>style.visibility</p:attrName>
                                        </p:attrNameLst>
                                      </p:cBhvr>
                                      <p:to>
                                        <p:strVal val="hidden"/>
                                      </p:to>
                                    </p:set>
                                  </p:subTnLst>
                                </p:cTn>
                              </p:par>
                            </p:childTnLst>
                          </p:cTn>
                        </p:par>
                      </p:childTnLst>
                    </p:cTn>
                  </p:par>
                  <p:par>
                    <p:cTn id="250" fill="hold">
                      <p:stCondLst>
                        <p:cond delay="indefinite"/>
                      </p:stCondLst>
                      <p:childTnLst>
                        <p:par>
                          <p:cTn id="251" fill="hold">
                            <p:stCondLst>
                              <p:cond delay="0"/>
                            </p:stCondLst>
                            <p:childTnLst>
                              <p:par>
                                <p:cTn id="252" presetID="53" presetClass="exit" presetSubtype="0" fill="hold" nodeType="clickEffect">
                                  <p:stCondLst>
                                    <p:cond delay="0"/>
                                  </p:stCondLst>
                                  <p:childTnLst>
                                    <p:anim calcmode="lin" valueType="num">
                                      <p:cBhvr>
                                        <p:cTn id="253" dur="500"/>
                                        <p:tgtEl>
                                          <p:spTgt spid="99"/>
                                        </p:tgtEl>
                                        <p:attrNameLst>
                                          <p:attrName>ppt_w</p:attrName>
                                        </p:attrNameLst>
                                      </p:cBhvr>
                                      <p:tavLst>
                                        <p:tav tm="0">
                                          <p:val>
                                            <p:strVal val="ppt_w"/>
                                          </p:val>
                                        </p:tav>
                                        <p:tav tm="100000">
                                          <p:val>
                                            <p:fltVal val="0"/>
                                          </p:val>
                                        </p:tav>
                                      </p:tavLst>
                                    </p:anim>
                                    <p:anim calcmode="lin" valueType="num">
                                      <p:cBhvr>
                                        <p:cTn id="254" dur="500"/>
                                        <p:tgtEl>
                                          <p:spTgt spid="99"/>
                                        </p:tgtEl>
                                        <p:attrNameLst>
                                          <p:attrName>ppt_h</p:attrName>
                                        </p:attrNameLst>
                                      </p:cBhvr>
                                      <p:tavLst>
                                        <p:tav tm="0">
                                          <p:val>
                                            <p:strVal val="ppt_h"/>
                                          </p:val>
                                        </p:tav>
                                        <p:tav tm="100000">
                                          <p:val>
                                            <p:fltVal val="0"/>
                                          </p:val>
                                        </p:tav>
                                      </p:tavLst>
                                    </p:anim>
                                    <p:animEffect transition="out" filter="fade">
                                      <p:cBhvr>
                                        <p:cTn id="255" dur="500"/>
                                        <p:tgtEl>
                                          <p:spTgt spid="99"/>
                                        </p:tgtEl>
                                      </p:cBhvr>
                                    </p:animEffect>
                                    <p:set>
                                      <p:cBhvr>
                                        <p:cTn id="256" dur="1" fill="hold">
                                          <p:stCondLst>
                                            <p:cond delay="499"/>
                                          </p:stCondLst>
                                        </p:cTn>
                                        <p:tgtEl>
                                          <p:spTgt spid="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2735" grpId="0"/>
      <p:bldP spid="712708" grpId="0"/>
      <p:bldP spid="712708" grpId="1"/>
      <p:bldP spid="712708" grpId="2"/>
      <p:bldP spid="712812" grpId="0"/>
      <p:bldP spid="712812" grpId="1"/>
      <p:bldP spid="712711" grpId="0" animBg="1"/>
      <p:bldP spid="712733" grpId="0" animBg="1"/>
      <p:bldP spid="712734" grpId="0" animBg="1"/>
      <p:bldP spid="712736" grpId="0" animBg="1"/>
      <p:bldP spid="712736" grpId="1" animBg="1"/>
      <p:bldP spid="712736" grpId="2" animBg="1"/>
      <p:bldP spid="712738" grpId="0" animBg="1"/>
      <p:bldP spid="712738" grpId="1" animBg="1"/>
      <p:bldP spid="712738" grpId="2" animBg="1"/>
      <p:bldP spid="712739" grpId="0" animBg="1"/>
      <p:bldP spid="712739" grpId="1" animBg="1"/>
      <p:bldP spid="712833" grpId="0" animBg="1"/>
      <p:bldP spid="712813" grpId="0"/>
      <p:bldP spid="712813" grpId="1"/>
      <p:bldP spid="712814" grpId="0"/>
      <p:bldP spid="712814" grpId="1"/>
      <p:bldP spid="712815" grpId="0"/>
      <p:bldP spid="712815" grpId="1"/>
      <p:bldP spid="712816" grpId="0"/>
      <p:bldP spid="712816" grpId="1"/>
      <p:bldP spid="712832" grpId="0"/>
      <p:bldP spid="712832" grpId="1"/>
      <p:bldP spid="712834" grpId="0"/>
      <p:bldP spid="712835" grpId="0"/>
      <p:bldP spid="712836" grpId="0"/>
      <p:bldP spid="712837" grpId="0"/>
      <p:bldP spid="712838" grpId="0"/>
      <p:bldP spid="712842" grpId="0"/>
      <p:bldP spid="712843" grpId="0"/>
      <p:bldP spid="712844" grpId="0"/>
      <p:bldP spid="712845" grpId="0"/>
      <p:bldP spid="712845" grpId="1"/>
      <p:bldP spid="712846" grpId="0"/>
      <p:bldP spid="712846" grpId="1"/>
      <p:bldP spid="712847" grpId="0"/>
      <p:bldP spid="712847" grpId="1"/>
      <p:bldP spid="712848" grpId="0"/>
      <p:bldP spid="712849" grpId="0"/>
      <p:bldP spid="712850" grpId="0"/>
      <p:bldP spid="712851" grpId="0"/>
      <p:bldP spid="712852" grpId="0"/>
      <p:bldP spid="712853" grpId="0"/>
      <p:bldP spid="712854" grpId="0"/>
      <p:bldP spid="712855" grpId="0"/>
      <p:bldP spid="712856" grpId="0"/>
      <p:bldP spid="712856" grpId="1"/>
      <p:bldP spid="712857" grpId="0"/>
      <p:bldP spid="712858" grpId="0"/>
      <p:bldP spid="712858" grpId="1"/>
      <p:bldP spid="712859" grpId="0"/>
      <p:bldP spid="712860" grpId="0"/>
      <p:bldP spid="712861" grpId="0"/>
      <p:bldP spid="712862" grpId="0"/>
      <p:bldP spid="712863" grpId="0"/>
      <p:bldP spid="712864" grpId="0"/>
      <p:bldP spid="712865" grpId="0"/>
      <p:bldP spid="712866" grpId="0"/>
      <p:bldP spid="712868" grpId="0"/>
      <p:bldP spid="165" grpId="0" animBg="1"/>
      <p:bldP spid="166" grpId="0" animBg="1"/>
      <p:bldP spid="110" grpId="1" animBg="1"/>
      <p:bldP spid="111"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Reflections on the Maze Problem</a:t>
            </a:r>
            <a:endParaRPr lang="en-US" dirty="0">
              <a:solidFill>
                <a:schemeClr val="tx1"/>
              </a:solidFill>
            </a:endParaRPr>
          </a:p>
        </p:txBody>
      </p:sp>
      <p:sp>
        <p:nvSpPr>
          <p:cNvPr id="764931" name="Rectangle 3"/>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a:t>
            </a:r>
            <a:r>
              <a:rPr lang="en-US" sz="2000" b="0" dirty="0" smtClean="0"/>
              <a:t> </a:t>
            </a:r>
            <a:r>
              <a:rPr lang="en-US" sz="2000" dirty="0" err="1" smtClean="0">
                <a:latin typeface="Courier New" charset="0"/>
              </a:rPr>
              <a:t>solveMaze</a:t>
            </a:r>
            <a:r>
              <a:rPr lang="en-US" sz="2400" b="0" dirty="0" smtClean="0"/>
              <a:t> program is a useful example of how to search all paths that stem from a branching series of choices.  </a:t>
            </a:r>
            <a:r>
              <a:rPr lang="en-US" sz="2400" b="0" dirty="0"/>
              <a:t>At each </a:t>
            </a:r>
            <a:r>
              <a:rPr lang="en-US" sz="2400" b="0" dirty="0" smtClean="0"/>
              <a:t>square, </a:t>
            </a:r>
            <a:r>
              <a:rPr lang="en-US" sz="2400" b="0" dirty="0"/>
              <a:t>the</a:t>
            </a:r>
            <a:r>
              <a:rPr lang="en-US" sz="2400" b="0" dirty="0" smtClean="0"/>
              <a:t> </a:t>
            </a:r>
            <a:r>
              <a:rPr lang="en-US" sz="2000" dirty="0" err="1" smtClean="0">
                <a:latin typeface="Courier New" charset="0"/>
              </a:rPr>
              <a:t>solveMaze</a:t>
            </a:r>
            <a:r>
              <a:rPr lang="en-US" sz="2400" b="0" dirty="0" smtClean="0"/>
              <a:t> </a:t>
            </a:r>
            <a:r>
              <a:rPr lang="en-US" sz="2400" b="0" dirty="0"/>
              <a:t>program </a:t>
            </a:r>
            <a:r>
              <a:rPr lang="en-US" sz="2400" b="0" dirty="0" smtClean="0"/>
              <a:t>calls </a:t>
            </a:r>
            <a:r>
              <a:rPr lang="en-US" sz="2400" b="0" dirty="0"/>
              <a:t>itself recursively to find</a:t>
            </a:r>
            <a:r>
              <a:rPr lang="en-US" sz="2400" b="0" dirty="0" smtClean="0"/>
              <a:t> a solution </a:t>
            </a:r>
            <a:r>
              <a:rPr lang="en-US" sz="2400" b="0" dirty="0"/>
              <a:t>from one step further along the path.</a:t>
            </a:r>
          </a:p>
        </p:txBody>
      </p:sp>
      <p:sp>
        <p:nvSpPr>
          <p:cNvPr id="764934" name="Rectangle 6"/>
          <p:cNvSpPr>
            <a:spLocks noChangeArrowheads="1"/>
          </p:cNvSpPr>
          <p:nvPr/>
        </p:nvSpPr>
        <p:spPr bwMode="auto">
          <a:xfrm>
            <a:off x="482600" y="2578100"/>
            <a:ext cx="8131175" cy="397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To give yourself a better sense of why recursion is important in this problem, think for a minute or two about what it buys you and why it would be difficult to solve this problem iteratively.</a:t>
            </a:r>
          </a:p>
          <a:p>
            <a:pPr marL="342900" indent="-342900" algn="just">
              <a:lnSpc>
                <a:spcPct val="85000"/>
              </a:lnSpc>
              <a:spcAft>
                <a:spcPct val="50000"/>
              </a:spcAft>
              <a:buFontTx/>
              <a:buChar char="•"/>
            </a:pPr>
            <a:r>
              <a:rPr lang="en-US" sz="2400" b="0" dirty="0"/>
              <a:t>In particular, how would you answer the following questions:</a:t>
            </a:r>
          </a:p>
          <a:p>
            <a:pPr marL="742950" lvl="1" indent="-285750" algn="just">
              <a:lnSpc>
                <a:spcPct val="85000"/>
              </a:lnSpc>
              <a:spcAft>
                <a:spcPct val="50000"/>
              </a:spcAft>
              <a:buFontTx/>
              <a:buChar char="–"/>
            </a:pPr>
            <a:r>
              <a:rPr lang="en-US" sz="2200" b="0" dirty="0">
                <a:ea typeface="ＭＳ Ｐゴシック" charset="-128"/>
              </a:rPr>
              <a:t>What information does the algorithm need to remember as it proceeds with the solution, particularly about the </a:t>
            </a:r>
            <a:r>
              <a:rPr lang="en-US" sz="2200" b="0" dirty="0" smtClean="0">
                <a:ea typeface="ＭＳ Ｐゴシック" charset="-128"/>
              </a:rPr>
              <a:t>options </a:t>
            </a:r>
            <a:r>
              <a:rPr lang="en-US" sz="2200" b="0" dirty="0">
                <a:ea typeface="ＭＳ Ｐゴシック" charset="-128"/>
              </a:rPr>
              <a:t>it has already tried?</a:t>
            </a:r>
          </a:p>
          <a:p>
            <a:pPr marL="742950" lvl="1" indent="-285750" algn="just">
              <a:lnSpc>
                <a:spcPct val="85000"/>
              </a:lnSpc>
              <a:spcAft>
                <a:spcPct val="50000"/>
              </a:spcAft>
              <a:buFontTx/>
              <a:buChar char="–"/>
            </a:pPr>
            <a:r>
              <a:rPr lang="en-US" sz="2200" b="0" dirty="0">
                <a:ea typeface="ＭＳ Ｐゴシック" charset="-128"/>
              </a:rPr>
              <a:t>In the recursive solution, where is this information </a:t>
            </a:r>
            <a:r>
              <a:rPr lang="en-US" sz="2200" b="0" dirty="0" smtClean="0">
                <a:ea typeface="ＭＳ Ｐゴシック" charset="-128"/>
              </a:rPr>
              <a:t>kept?</a:t>
            </a:r>
            <a:endParaRPr lang="en-US" sz="2200" b="0" dirty="0">
              <a:ea typeface="ＭＳ Ｐゴシック" charset="-128"/>
            </a:endParaRPr>
          </a:p>
          <a:p>
            <a:pPr marL="742950" lvl="1" indent="-285750" algn="just">
              <a:lnSpc>
                <a:spcPct val="85000"/>
              </a:lnSpc>
              <a:spcAft>
                <a:spcPct val="50000"/>
              </a:spcAft>
              <a:buFontTx/>
              <a:buChar char="–"/>
            </a:pPr>
            <a:r>
              <a:rPr lang="en-US" sz="2200" b="0" dirty="0">
                <a:ea typeface="ＭＳ Ｐゴシック" charset="-128"/>
              </a:rPr>
              <a:t>How might you keep track of this information otherwise?</a:t>
            </a:r>
            <a:endParaRPr lang="en-US" sz="2000" b="0" dirty="0">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49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493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6493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6493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649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4"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Consider a Specific Example</a:t>
            </a:r>
            <a:endParaRPr lang="en-US" dirty="0">
              <a:solidFill>
                <a:schemeClr val="tx1"/>
              </a:solidFill>
            </a:endParaRPr>
          </a:p>
        </p:txBody>
      </p:sp>
      <p:sp>
        <p:nvSpPr>
          <p:cNvPr id="767130" name="Rectangle 154"/>
          <p:cNvSpPr>
            <a:spLocks noChangeArrowheads="1"/>
          </p:cNvSpPr>
          <p:nvPr/>
        </p:nvSpPr>
        <p:spPr bwMode="auto">
          <a:xfrm>
            <a:off x="482600" y="5219700"/>
            <a:ext cx="8128000" cy="800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How does the algorithm keep track of the “big picture” of what paths it still needs to explore?</a:t>
            </a:r>
          </a:p>
        </p:txBody>
      </p:sp>
      <p:grpSp>
        <p:nvGrpSpPr>
          <p:cNvPr id="2" name="Group 156"/>
          <p:cNvGrpSpPr>
            <a:grpSpLocks/>
          </p:cNvGrpSpPr>
          <p:nvPr/>
        </p:nvGrpSpPr>
        <p:grpSpPr bwMode="auto">
          <a:xfrm>
            <a:off x="482600" y="1155700"/>
            <a:ext cx="8128000" cy="3922713"/>
            <a:chOff x="304" y="728"/>
            <a:chExt cx="5120" cy="2471"/>
          </a:xfrm>
        </p:grpSpPr>
        <p:sp>
          <p:nvSpPr>
            <p:cNvPr id="767123" name="Rectangle 147"/>
            <p:cNvSpPr>
              <a:spLocks noChangeArrowheads="1"/>
            </p:cNvSpPr>
            <p:nvPr/>
          </p:nvSpPr>
          <p:spPr bwMode="auto">
            <a:xfrm>
              <a:off x="304" y="728"/>
              <a:ext cx="5120" cy="32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Suppose that the program has reached the following position:</a:t>
              </a:r>
            </a:p>
          </p:txBody>
        </p:sp>
        <p:pic>
          <p:nvPicPr>
            <p:cNvPr id="767124" name="Picture 148" descr="SampleMaze"/>
            <p:cNvPicPr>
              <a:picLocks noChangeAspect="1" noChangeArrowheads="1"/>
            </p:cNvPicPr>
            <p:nvPr/>
          </p:nvPicPr>
          <p:blipFill>
            <a:blip r:embed="rId3"/>
            <a:srcRect/>
            <a:stretch>
              <a:fillRect/>
            </a:stretch>
          </p:blipFill>
          <p:spPr bwMode="auto">
            <a:xfrm>
              <a:off x="1858" y="1121"/>
              <a:ext cx="2044" cy="2078"/>
            </a:xfrm>
            <a:prstGeom prst="rect">
              <a:avLst/>
            </a:prstGeom>
            <a:noFill/>
          </p:spPr>
        </p:pic>
        <p:sp>
          <p:nvSpPr>
            <p:cNvPr id="767125" name="Text Box 149"/>
            <p:cNvSpPr txBox="1">
              <a:spLocks noChangeArrowheads="1"/>
            </p:cNvSpPr>
            <p:nvPr/>
          </p:nvSpPr>
          <p:spPr bwMode="auto">
            <a:xfrm>
              <a:off x="2784" y="2025"/>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67126" name="Text Box 150"/>
            <p:cNvSpPr txBox="1">
              <a:spLocks noChangeArrowheads="1"/>
            </p:cNvSpPr>
            <p:nvPr/>
          </p:nvSpPr>
          <p:spPr bwMode="auto">
            <a:xfrm>
              <a:off x="2784" y="2313"/>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67127" name="Text Box 151"/>
            <p:cNvSpPr txBox="1">
              <a:spLocks noChangeArrowheads="1"/>
            </p:cNvSpPr>
            <p:nvPr/>
          </p:nvSpPr>
          <p:spPr bwMode="auto">
            <a:xfrm>
              <a:off x="3064" y="231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67128" name="Text Box 152"/>
            <p:cNvSpPr txBox="1">
              <a:spLocks noChangeArrowheads="1"/>
            </p:cNvSpPr>
            <p:nvPr/>
          </p:nvSpPr>
          <p:spPr bwMode="auto">
            <a:xfrm>
              <a:off x="3344" y="231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67129" name="Text Box 153"/>
            <p:cNvSpPr txBox="1">
              <a:spLocks noChangeArrowheads="1"/>
            </p:cNvSpPr>
            <p:nvPr/>
          </p:nvSpPr>
          <p:spPr bwMode="auto">
            <a:xfrm>
              <a:off x="3344" y="2025"/>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67131" name="Text Box 155"/>
            <p:cNvSpPr txBox="1">
              <a:spLocks noChangeArrowheads="1"/>
            </p:cNvSpPr>
            <p:nvPr/>
          </p:nvSpPr>
          <p:spPr bwMode="auto">
            <a:xfrm>
              <a:off x="3040" y="1998"/>
              <a:ext cx="240"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err="1">
                  <a:sym typeface="Symbol" charset="2"/>
                </a:rPr>
                <a:t></a:t>
              </a:r>
              <a:endParaRPr lang="en-US" sz="2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71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7130" grpId="0" build="p" autoUpdateAnimBg="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Each Frame Remembers One Choice</a:t>
            </a:r>
            <a:endParaRPr lang="en-US" dirty="0">
              <a:solidFill>
                <a:schemeClr val="tx1"/>
              </a:solidFill>
            </a:endParaRPr>
          </a:p>
        </p:txBody>
      </p:sp>
      <p:grpSp>
        <p:nvGrpSpPr>
          <p:cNvPr id="2" name="Group 157"/>
          <p:cNvGrpSpPr>
            <a:grpSpLocks/>
          </p:cNvGrpSpPr>
          <p:nvPr/>
        </p:nvGrpSpPr>
        <p:grpSpPr bwMode="auto">
          <a:xfrm>
            <a:off x="381000" y="1169988"/>
            <a:ext cx="8610600" cy="3717926"/>
            <a:chOff x="240" y="737"/>
            <a:chExt cx="5424" cy="2342"/>
          </a:xfrm>
        </p:grpSpPr>
        <p:grpSp>
          <p:nvGrpSpPr>
            <p:cNvPr id="3" name="Group 3"/>
            <p:cNvGrpSpPr>
              <a:grpSpLocks/>
            </p:cNvGrpSpPr>
            <p:nvPr/>
          </p:nvGrpSpPr>
          <p:grpSpPr bwMode="auto">
            <a:xfrm>
              <a:off x="240" y="737"/>
              <a:ext cx="3517" cy="2342"/>
              <a:chOff x="288" y="739"/>
              <a:chExt cx="3517" cy="2342"/>
            </a:xfrm>
          </p:grpSpPr>
          <p:sp>
            <p:nvSpPr>
              <p:cNvPr id="773124" name="Rectangle 4"/>
              <p:cNvSpPr>
                <a:spLocks noChangeArrowheads="1"/>
              </p:cNvSpPr>
              <p:nvPr/>
            </p:nvSpPr>
            <p:spPr bwMode="auto">
              <a:xfrm>
                <a:off x="288" y="76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125" name="Rectangle 5"/>
              <p:cNvSpPr>
                <a:spLocks noChangeArrowheads="1"/>
              </p:cNvSpPr>
              <p:nvPr/>
            </p:nvSpPr>
            <p:spPr bwMode="auto">
              <a:xfrm>
                <a:off x="320" y="73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126" name="Text Box 6"/>
              <p:cNvSpPr txBox="1">
                <a:spLocks noChangeArrowheads="1"/>
              </p:cNvSpPr>
              <p:nvPr/>
            </p:nvSpPr>
            <p:spPr bwMode="auto">
              <a:xfrm>
                <a:off x="3168" y="2640"/>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773128" name="Text Box 8"/>
              <p:cNvSpPr txBox="1">
                <a:spLocks noChangeArrowheads="1"/>
              </p:cNvSpPr>
              <p:nvPr/>
            </p:nvSpPr>
            <p:spPr bwMode="auto">
              <a:xfrm>
                <a:off x="2605" y="2640"/>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4" name="Group 9"/>
              <p:cNvGrpSpPr>
                <a:grpSpLocks/>
              </p:cNvGrpSpPr>
              <p:nvPr/>
            </p:nvGrpSpPr>
            <p:grpSpPr bwMode="auto">
              <a:xfrm>
                <a:off x="2629" y="2803"/>
                <a:ext cx="491" cy="240"/>
                <a:chOff x="2541" y="3001"/>
                <a:chExt cx="491" cy="240"/>
              </a:xfrm>
            </p:grpSpPr>
            <p:sp>
              <p:nvSpPr>
                <p:cNvPr id="773130" name="Rectangle 10"/>
                <p:cNvSpPr>
                  <a:spLocks noChangeArrowheads="1"/>
                </p:cNvSpPr>
                <p:nvPr/>
              </p:nvSpPr>
              <p:spPr bwMode="auto">
                <a:xfrm>
                  <a:off x="2541" y="3001"/>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1" name="Text Box 11"/>
                <p:cNvSpPr txBox="1">
                  <a:spLocks noChangeArrowheads="1"/>
                </p:cNvSpPr>
                <p:nvPr/>
              </p:nvSpPr>
              <p:spPr bwMode="auto">
                <a:xfrm>
                  <a:off x="2541" y="3005"/>
                  <a:ext cx="491" cy="212"/>
                </a:xfrm>
                <a:prstGeom prst="rect">
                  <a:avLst/>
                </a:prstGeom>
                <a:noFill/>
                <a:ln w="9525">
                  <a:noFill/>
                  <a:miter lim="800000"/>
                  <a:headEnd/>
                  <a:tailEnd/>
                </a:ln>
                <a:effectLst/>
              </p:spPr>
              <p:txBody>
                <a:bodyPr>
                  <a:prstTxWarp prst="textNoShape">
                    <a:avLst/>
                  </a:prstTxWarp>
                  <a:spAutoFit/>
                </a:bodyPr>
                <a:lstStyle/>
                <a:p>
                  <a:pPr algn="ctr"/>
                  <a:r>
                    <a:rPr lang="en-US" sz="1600" b="0"/>
                    <a:t>(3, 3)</a:t>
                  </a:r>
                </a:p>
              </p:txBody>
            </p:sp>
          </p:grpSp>
          <p:grpSp>
            <p:nvGrpSpPr>
              <p:cNvPr id="6" name="Group 15"/>
              <p:cNvGrpSpPr>
                <a:grpSpLocks/>
              </p:cNvGrpSpPr>
              <p:nvPr/>
            </p:nvGrpSpPr>
            <p:grpSpPr bwMode="auto">
              <a:xfrm>
                <a:off x="3194" y="2803"/>
                <a:ext cx="491" cy="240"/>
                <a:chOff x="3194" y="3007"/>
                <a:chExt cx="491" cy="240"/>
              </a:xfrm>
            </p:grpSpPr>
            <p:sp>
              <p:nvSpPr>
                <p:cNvPr id="773136" name="Rectangle 16"/>
                <p:cNvSpPr>
                  <a:spLocks noChangeArrowheads="1"/>
                </p:cNvSpPr>
                <p:nvPr/>
              </p:nvSpPr>
              <p:spPr bwMode="auto">
                <a:xfrm>
                  <a:off x="3194" y="3007"/>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7" name="Text Box 17"/>
                <p:cNvSpPr txBox="1">
                  <a:spLocks noChangeArrowheads="1"/>
                </p:cNvSpPr>
                <p:nvPr/>
              </p:nvSpPr>
              <p:spPr bwMode="auto">
                <a:xfrm>
                  <a:off x="3194" y="3035"/>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SOUTH</a:t>
                  </a:r>
                  <a:endParaRPr lang="en-US" dirty="0">
                    <a:latin typeface="Courier New" charset="0"/>
                  </a:endParaRPr>
                </a:p>
              </p:txBody>
            </p:sp>
          </p:grpSp>
          <p:sp>
            <p:nvSpPr>
              <p:cNvPr id="773138" name="Rectangle 18"/>
              <p:cNvSpPr>
                <a:spLocks noChangeArrowheads="1"/>
              </p:cNvSpPr>
              <p:nvPr/>
            </p:nvSpPr>
            <p:spPr bwMode="auto">
              <a:xfrm>
                <a:off x="1248" y="1672"/>
                <a:ext cx="2281"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7" name="Group 152"/>
            <p:cNvGrpSpPr>
              <a:grpSpLocks/>
            </p:cNvGrpSpPr>
            <p:nvPr/>
          </p:nvGrpSpPr>
          <p:grpSpPr bwMode="auto">
            <a:xfrm>
              <a:off x="4224" y="760"/>
              <a:ext cx="1440" cy="1440"/>
              <a:chOff x="336" y="768"/>
              <a:chExt cx="1440" cy="1440"/>
            </a:xfrm>
          </p:grpSpPr>
          <p:pic>
            <p:nvPicPr>
              <p:cNvPr id="773273" name="Picture 153" descr="Maze7x7"/>
              <p:cNvPicPr>
                <a:picLocks noChangeAspect="1" noChangeArrowheads="1"/>
              </p:cNvPicPr>
              <p:nvPr/>
            </p:nvPicPr>
            <p:blipFill>
              <a:blip r:embed="rId3"/>
              <a:srcRect/>
              <a:stretch>
                <a:fillRect/>
              </a:stretch>
            </p:blipFill>
            <p:spPr bwMode="auto">
              <a:xfrm>
                <a:off x="336" y="768"/>
                <a:ext cx="1440" cy="1440"/>
              </a:xfrm>
              <a:prstGeom prst="rect">
                <a:avLst/>
              </a:prstGeom>
              <a:noFill/>
            </p:spPr>
          </p:pic>
          <p:grpSp>
            <p:nvGrpSpPr>
              <p:cNvPr id="8" name="Group 154"/>
              <p:cNvGrpSpPr>
                <a:grpSpLocks/>
              </p:cNvGrpSpPr>
              <p:nvPr/>
            </p:nvGrpSpPr>
            <p:grpSpPr bwMode="auto">
              <a:xfrm>
                <a:off x="944" y="1368"/>
                <a:ext cx="240" cy="236"/>
                <a:chOff x="5200" y="1372"/>
                <a:chExt cx="240" cy="236"/>
              </a:xfrm>
            </p:grpSpPr>
            <p:sp>
              <p:nvSpPr>
                <p:cNvPr id="773275" name="Text Box 155"/>
                <p:cNvSpPr txBox="1">
                  <a:spLocks noChangeArrowheads="1"/>
                </p:cNvSpPr>
                <p:nvPr/>
              </p:nvSpPr>
              <p:spPr bwMode="auto">
                <a:xfrm>
                  <a:off x="5216"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76" name="Text Box 156"/>
                <p:cNvSpPr txBox="1">
                  <a:spLocks noChangeArrowheads="1"/>
                </p:cNvSpPr>
                <p:nvPr/>
              </p:nvSpPr>
              <p:spPr bwMode="auto">
                <a:xfrm>
                  <a:off x="5200" y="1377"/>
                  <a:ext cx="24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grpSp>
        </p:grpSp>
      </p:grpSp>
      <p:grpSp>
        <p:nvGrpSpPr>
          <p:cNvPr id="9" name="Group 164"/>
          <p:cNvGrpSpPr>
            <a:grpSpLocks/>
          </p:cNvGrpSpPr>
          <p:nvPr/>
        </p:nvGrpSpPr>
        <p:grpSpPr bwMode="auto">
          <a:xfrm>
            <a:off x="508000" y="1206500"/>
            <a:ext cx="8483600" cy="3938588"/>
            <a:chOff x="320" y="760"/>
            <a:chExt cx="5344" cy="2481"/>
          </a:xfrm>
        </p:grpSpPr>
        <p:grpSp>
          <p:nvGrpSpPr>
            <p:cNvPr id="10" name="Group 19"/>
            <p:cNvGrpSpPr>
              <a:grpSpLocks/>
            </p:cNvGrpSpPr>
            <p:nvPr/>
          </p:nvGrpSpPr>
          <p:grpSpPr bwMode="auto">
            <a:xfrm>
              <a:off x="320" y="899"/>
              <a:ext cx="3517" cy="2342"/>
              <a:chOff x="288" y="739"/>
              <a:chExt cx="3517" cy="2342"/>
            </a:xfrm>
          </p:grpSpPr>
          <p:sp>
            <p:nvSpPr>
              <p:cNvPr id="773140" name="Rectangle 20"/>
              <p:cNvSpPr>
                <a:spLocks noChangeArrowheads="1"/>
              </p:cNvSpPr>
              <p:nvPr/>
            </p:nvSpPr>
            <p:spPr bwMode="auto">
              <a:xfrm>
                <a:off x="288" y="76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141" name="Rectangle 21"/>
              <p:cNvSpPr>
                <a:spLocks noChangeArrowheads="1"/>
              </p:cNvSpPr>
              <p:nvPr/>
            </p:nvSpPr>
            <p:spPr bwMode="auto">
              <a:xfrm>
                <a:off x="320" y="73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142" name="Text Box 22"/>
              <p:cNvSpPr txBox="1">
                <a:spLocks noChangeArrowheads="1"/>
              </p:cNvSpPr>
              <p:nvPr/>
            </p:nvSpPr>
            <p:spPr bwMode="auto">
              <a:xfrm>
                <a:off x="3168" y="2626"/>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773144" name="Text Box 24"/>
              <p:cNvSpPr txBox="1">
                <a:spLocks noChangeArrowheads="1"/>
              </p:cNvSpPr>
              <p:nvPr/>
            </p:nvSpPr>
            <p:spPr bwMode="auto">
              <a:xfrm>
                <a:off x="2621" y="2626"/>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11" name="Group 25"/>
              <p:cNvGrpSpPr>
                <a:grpSpLocks/>
              </p:cNvGrpSpPr>
              <p:nvPr/>
            </p:nvGrpSpPr>
            <p:grpSpPr bwMode="auto">
              <a:xfrm>
                <a:off x="2645" y="2782"/>
                <a:ext cx="491" cy="240"/>
                <a:chOff x="2557" y="2980"/>
                <a:chExt cx="491" cy="240"/>
              </a:xfrm>
            </p:grpSpPr>
            <p:sp>
              <p:nvSpPr>
                <p:cNvPr id="773146" name="Rectangle 26"/>
                <p:cNvSpPr>
                  <a:spLocks noChangeArrowheads="1"/>
                </p:cNvSpPr>
                <p:nvPr/>
              </p:nvSpPr>
              <p:spPr bwMode="auto">
                <a:xfrm>
                  <a:off x="2557" y="2980"/>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7" name="Text Box 27"/>
                <p:cNvSpPr txBox="1">
                  <a:spLocks noChangeArrowheads="1"/>
                </p:cNvSpPr>
                <p:nvPr/>
              </p:nvSpPr>
              <p:spPr bwMode="auto">
                <a:xfrm>
                  <a:off x="2557" y="2980"/>
                  <a:ext cx="491" cy="212"/>
                </a:xfrm>
                <a:prstGeom prst="rect">
                  <a:avLst/>
                </a:prstGeom>
                <a:noFill/>
                <a:ln w="9525">
                  <a:noFill/>
                  <a:miter lim="800000"/>
                  <a:headEnd/>
                  <a:tailEnd/>
                </a:ln>
                <a:effectLst/>
              </p:spPr>
              <p:txBody>
                <a:bodyPr>
                  <a:prstTxWarp prst="textNoShape">
                    <a:avLst/>
                  </a:prstTxWarp>
                  <a:spAutoFit/>
                </a:bodyPr>
                <a:lstStyle/>
                <a:p>
                  <a:pPr algn="ctr"/>
                  <a:r>
                    <a:rPr lang="en-US" sz="1600" b="0" dirty="0" smtClean="0"/>
                    <a:t>(3, 4)</a:t>
                  </a:r>
                  <a:endParaRPr lang="en-US" sz="1600" b="0" dirty="0"/>
                </a:p>
              </p:txBody>
            </p:sp>
          </p:grpSp>
          <p:grpSp>
            <p:nvGrpSpPr>
              <p:cNvPr id="13" name="Group 31"/>
              <p:cNvGrpSpPr>
                <a:grpSpLocks/>
              </p:cNvGrpSpPr>
              <p:nvPr/>
            </p:nvGrpSpPr>
            <p:grpSpPr bwMode="auto">
              <a:xfrm>
                <a:off x="3194" y="2782"/>
                <a:ext cx="491" cy="240"/>
                <a:chOff x="3194" y="2986"/>
                <a:chExt cx="491" cy="240"/>
              </a:xfrm>
            </p:grpSpPr>
            <p:sp>
              <p:nvSpPr>
                <p:cNvPr id="773152" name="Rectangle 32"/>
                <p:cNvSpPr>
                  <a:spLocks noChangeArrowheads="1"/>
                </p:cNvSpPr>
                <p:nvPr/>
              </p:nvSpPr>
              <p:spPr bwMode="auto">
                <a:xfrm>
                  <a:off x="3194" y="2986"/>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53" name="Text Box 33"/>
                <p:cNvSpPr txBox="1">
                  <a:spLocks noChangeArrowheads="1"/>
                </p:cNvSpPr>
                <p:nvPr/>
              </p:nvSpPr>
              <p:spPr bwMode="auto">
                <a:xfrm>
                  <a:off x="3194" y="3010"/>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EAST</a:t>
                  </a:r>
                  <a:endParaRPr lang="en-US" dirty="0">
                    <a:latin typeface="Courier New" charset="0"/>
                  </a:endParaRPr>
                </a:p>
              </p:txBody>
            </p:sp>
          </p:grpSp>
          <p:sp>
            <p:nvSpPr>
              <p:cNvPr id="773154" name="Rectangle 34"/>
              <p:cNvSpPr>
                <a:spLocks noChangeArrowheads="1"/>
              </p:cNvSpPr>
              <p:nvPr/>
            </p:nvSpPr>
            <p:spPr bwMode="auto">
              <a:xfrm>
                <a:off x="1248" y="1679"/>
                <a:ext cx="2281"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14" name="Group 158"/>
            <p:cNvGrpSpPr>
              <a:grpSpLocks/>
            </p:cNvGrpSpPr>
            <p:nvPr/>
          </p:nvGrpSpPr>
          <p:grpSpPr bwMode="auto">
            <a:xfrm>
              <a:off x="4224" y="760"/>
              <a:ext cx="1440" cy="1440"/>
              <a:chOff x="2160" y="768"/>
              <a:chExt cx="1440" cy="1440"/>
            </a:xfrm>
          </p:grpSpPr>
          <p:pic>
            <p:nvPicPr>
              <p:cNvPr id="773279" name="Picture 159" descr="Maze7x7"/>
              <p:cNvPicPr>
                <a:picLocks noChangeAspect="1" noChangeArrowheads="1"/>
              </p:cNvPicPr>
              <p:nvPr/>
            </p:nvPicPr>
            <p:blipFill>
              <a:blip r:embed="rId3"/>
              <a:srcRect/>
              <a:stretch>
                <a:fillRect/>
              </a:stretch>
            </p:blipFill>
            <p:spPr bwMode="auto">
              <a:xfrm>
                <a:off x="2160" y="768"/>
                <a:ext cx="1440" cy="1440"/>
              </a:xfrm>
              <a:prstGeom prst="rect">
                <a:avLst/>
              </a:prstGeom>
              <a:noFill/>
            </p:spPr>
          </p:pic>
          <p:sp>
            <p:nvSpPr>
              <p:cNvPr id="773280" name="Text Box 160"/>
              <p:cNvSpPr txBox="1">
                <a:spLocks noChangeArrowheads="1"/>
              </p:cNvSpPr>
              <p:nvPr/>
            </p:nvSpPr>
            <p:spPr bwMode="auto">
              <a:xfrm>
                <a:off x="2784"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grpSp>
            <p:nvGrpSpPr>
              <p:cNvPr id="15" name="Group 161"/>
              <p:cNvGrpSpPr>
                <a:grpSpLocks/>
              </p:cNvGrpSpPr>
              <p:nvPr/>
            </p:nvGrpSpPr>
            <p:grpSpPr bwMode="auto">
              <a:xfrm>
                <a:off x="2768" y="1568"/>
                <a:ext cx="240" cy="236"/>
                <a:chOff x="5200" y="1372"/>
                <a:chExt cx="240" cy="236"/>
              </a:xfrm>
            </p:grpSpPr>
            <p:sp>
              <p:nvSpPr>
                <p:cNvPr id="773282" name="Text Box 162"/>
                <p:cNvSpPr txBox="1">
                  <a:spLocks noChangeArrowheads="1"/>
                </p:cNvSpPr>
                <p:nvPr/>
              </p:nvSpPr>
              <p:spPr bwMode="auto">
                <a:xfrm>
                  <a:off x="5216"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83" name="Text Box 163"/>
                <p:cNvSpPr txBox="1">
                  <a:spLocks noChangeArrowheads="1"/>
                </p:cNvSpPr>
                <p:nvPr/>
              </p:nvSpPr>
              <p:spPr bwMode="auto">
                <a:xfrm>
                  <a:off x="5200" y="1377"/>
                  <a:ext cx="24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grpSp>
        </p:grpSp>
      </p:grpSp>
      <p:grpSp>
        <p:nvGrpSpPr>
          <p:cNvPr id="16" name="Group 172"/>
          <p:cNvGrpSpPr>
            <a:grpSpLocks/>
          </p:cNvGrpSpPr>
          <p:nvPr/>
        </p:nvGrpSpPr>
        <p:grpSpPr bwMode="auto">
          <a:xfrm>
            <a:off x="635000" y="1206500"/>
            <a:ext cx="8356600" cy="4192588"/>
            <a:chOff x="400" y="760"/>
            <a:chExt cx="5264" cy="2641"/>
          </a:xfrm>
        </p:grpSpPr>
        <p:grpSp>
          <p:nvGrpSpPr>
            <p:cNvPr id="17" name="Group 35"/>
            <p:cNvGrpSpPr>
              <a:grpSpLocks/>
            </p:cNvGrpSpPr>
            <p:nvPr/>
          </p:nvGrpSpPr>
          <p:grpSpPr bwMode="auto">
            <a:xfrm>
              <a:off x="400" y="1059"/>
              <a:ext cx="3517" cy="2342"/>
              <a:chOff x="288" y="739"/>
              <a:chExt cx="3517" cy="2342"/>
            </a:xfrm>
          </p:grpSpPr>
          <p:sp>
            <p:nvSpPr>
              <p:cNvPr id="773156" name="Rectangle 36"/>
              <p:cNvSpPr>
                <a:spLocks noChangeArrowheads="1"/>
              </p:cNvSpPr>
              <p:nvPr/>
            </p:nvSpPr>
            <p:spPr bwMode="auto">
              <a:xfrm>
                <a:off x="288" y="76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157" name="Rectangle 37"/>
              <p:cNvSpPr>
                <a:spLocks noChangeArrowheads="1"/>
              </p:cNvSpPr>
              <p:nvPr/>
            </p:nvSpPr>
            <p:spPr bwMode="auto">
              <a:xfrm>
                <a:off x="320" y="73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158" name="Text Box 38"/>
              <p:cNvSpPr txBox="1">
                <a:spLocks noChangeArrowheads="1"/>
              </p:cNvSpPr>
              <p:nvPr/>
            </p:nvSpPr>
            <p:spPr bwMode="auto">
              <a:xfrm>
                <a:off x="3168" y="2626"/>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773160" name="Text Box 40"/>
              <p:cNvSpPr txBox="1">
                <a:spLocks noChangeArrowheads="1"/>
              </p:cNvSpPr>
              <p:nvPr/>
            </p:nvSpPr>
            <p:spPr bwMode="auto">
              <a:xfrm>
                <a:off x="2637" y="2626"/>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18" name="Group 41"/>
              <p:cNvGrpSpPr>
                <a:grpSpLocks/>
              </p:cNvGrpSpPr>
              <p:nvPr/>
            </p:nvGrpSpPr>
            <p:grpSpPr bwMode="auto">
              <a:xfrm>
                <a:off x="2661" y="2782"/>
                <a:ext cx="491" cy="240"/>
                <a:chOff x="2573" y="2980"/>
                <a:chExt cx="491" cy="240"/>
              </a:xfrm>
            </p:grpSpPr>
            <p:sp>
              <p:nvSpPr>
                <p:cNvPr id="773162" name="Rectangle 42"/>
                <p:cNvSpPr>
                  <a:spLocks noChangeArrowheads="1"/>
                </p:cNvSpPr>
                <p:nvPr/>
              </p:nvSpPr>
              <p:spPr bwMode="auto">
                <a:xfrm>
                  <a:off x="2573" y="2980"/>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63" name="Text Box 43"/>
                <p:cNvSpPr txBox="1">
                  <a:spLocks noChangeArrowheads="1"/>
                </p:cNvSpPr>
                <p:nvPr/>
              </p:nvSpPr>
              <p:spPr bwMode="auto">
                <a:xfrm>
                  <a:off x="2573" y="2980"/>
                  <a:ext cx="491" cy="212"/>
                </a:xfrm>
                <a:prstGeom prst="rect">
                  <a:avLst/>
                </a:prstGeom>
                <a:noFill/>
                <a:ln w="9525">
                  <a:noFill/>
                  <a:miter lim="800000"/>
                  <a:headEnd/>
                  <a:tailEnd/>
                </a:ln>
                <a:effectLst/>
              </p:spPr>
              <p:txBody>
                <a:bodyPr>
                  <a:prstTxWarp prst="textNoShape">
                    <a:avLst/>
                  </a:prstTxWarp>
                  <a:spAutoFit/>
                </a:bodyPr>
                <a:lstStyle/>
                <a:p>
                  <a:pPr algn="ctr"/>
                  <a:r>
                    <a:rPr lang="en-US" sz="1600" b="0" dirty="0" smtClean="0"/>
                    <a:t>(4, 4)</a:t>
                  </a:r>
                  <a:endParaRPr lang="en-US" sz="1600" b="0" dirty="0"/>
                </a:p>
              </p:txBody>
            </p:sp>
          </p:grpSp>
          <p:grpSp>
            <p:nvGrpSpPr>
              <p:cNvPr id="20" name="Group 47"/>
              <p:cNvGrpSpPr>
                <a:grpSpLocks/>
              </p:cNvGrpSpPr>
              <p:nvPr/>
            </p:nvGrpSpPr>
            <p:grpSpPr bwMode="auto">
              <a:xfrm>
                <a:off x="3194" y="2782"/>
                <a:ext cx="491" cy="240"/>
                <a:chOff x="3194" y="2986"/>
                <a:chExt cx="491" cy="240"/>
              </a:xfrm>
            </p:grpSpPr>
            <p:sp>
              <p:nvSpPr>
                <p:cNvPr id="773168" name="Rectangle 48"/>
                <p:cNvSpPr>
                  <a:spLocks noChangeArrowheads="1"/>
                </p:cNvSpPr>
                <p:nvPr/>
              </p:nvSpPr>
              <p:spPr bwMode="auto">
                <a:xfrm>
                  <a:off x="3194" y="2986"/>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69" name="Text Box 49"/>
                <p:cNvSpPr txBox="1">
                  <a:spLocks noChangeArrowheads="1"/>
                </p:cNvSpPr>
                <p:nvPr/>
              </p:nvSpPr>
              <p:spPr bwMode="auto">
                <a:xfrm>
                  <a:off x="3194" y="3010"/>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EAST</a:t>
                  </a:r>
                  <a:endParaRPr lang="en-US" dirty="0">
                    <a:latin typeface="Courier New" charset="0"/>
                  </a:endParaRPr>
                </a:p>
              </p:txBody>
            </p:sp>
          </p:grpSp>
          <p:sp>
            <p:nvSpPr>
              <p:cNvPr id="773170" name="Rectangle 50"/>
              <p:cNvSpPr>
                <a:spLocks noChangeArrowheads="1"/>
              </p:cNvSpPr>
              <p:nvPr/>
            </p:nvSpPr>
            <p:spPr bwMode="auto">
              <a:xfrm>
                <a:off x="1248" y="1679"/>
                <a:ext cx="2281"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21" name="Group 165"/>
            <p:cNvGrpSpPr>
              <a:grpSpLocks/>
            </p:cNvGrpSpPr>
            <p:nvPr/>
          </p:nvGrpSpPr>
          <p:grpSpPr bwMode="auto">
            <a:xfrm>
              <a:off x="4224" y="760"/>
              <a:ext cx="1440" cy="1440"/>
              <a:chOff x="3984" y="768"/>
              <a:chExt cx="1440" cy="1440"/>
            </a:xfrm>
          </p:grpSpPr>
          <p:pic>
            <p:nvPicPr>
              <p:cNvPr id="773286" name="Picture 166" descr="Maze7x7"/>
              <p:cNvPicPr>
                <a:picLocks noChangeAspect="1" noChangeArrowheads="1"/>
              </p:cNvPicPr>
              <p:nvPr/>
            </p:nvPicPr>
            <p:blipFill>
              <a:blip r:embed="rId3"/>
              <a:srcRect/>
              <a:stretch>
                <a:fillRect/>
              </a:stretch>
            </p:blipFill>
            <p:spPr bwMode="auto">
              <a:xfrm>
                <a:off x="3984" y="768"/>
                <a:ext cx="1440" cy="1440"/>
              </a:xfrm>
              <a:prstGeom prst="rect">
                <a:avLst/>
              </a:prstGeom>
              <a:noFill/>
            </p:spPr>
          </p:pic>
          <p:sp>
            <p:nvSpPr>
              <p:cNvPr id="773287" name="Text Box 167"/>
              <p:cNvSpPr txBox="1">
                <a:spLocks noChangeArrowheads="1"/>
              </p:cNvSpPr>
              <p:nvPr/>
            </p:nvSpPr>
            <p:spPr bwMode="auto">
              <a:xfrm>
                <a:off x="4608"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88" name="Text Box 168"/>
              <p:cNvSpPr txBox="1">
                <a:spLocks noChangeArrowheads="1"/>
              </p:cNvSpPr>
              <p:nvPr/>
            </p:nvSpPr>
            <p:spPr bwMode="auto">
              <a:xfrm>
                <a:off x="4608" y="1565"/>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grpSp>
            <p:nvGrpSpPr>
              <p:cNvPr id="22" name="Group 169"/>
              <p:cNvGrpSpPr>
                <a:grpSpLocks/>
              </p:cNvGrpSpPr>
              <p:nvPr/>
            </p:nvGrpSpPr>
            <p:grpSpPr bwMode="auto">
              <a:xfrm>
                <a:off x="4792" y="1565"/>
                <a:ext cx="240" cy="236"/>
                <a:chOff x="5200" y="1372"/>
                <a:chExt cx="240" cy="236"/>
              </a:xfrm>
            </p:grpSpPr>
            <p:sp>
              <p:nvSpPr>
                <p:cNvPr id="773290" name="Text Box 170"/>
                <p:cNvSpPr txBox="1">
                  <a:spLocks noChangeArrowheads="1"/>
                </p:cNvSpPr>
                <p:nvPr/>
              </p:nvSpPr>
              <p:spPr bwMode="auto">
                <a:xfrm>
                  <a:off x="5216"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91" name="Text Box 171"/>
                <p:cNvSpPr txBox="1">
                  <a:spLocks noChangeArrowheads="1"/>
                </p:cNvSpPr>
                <p:nvPr/>
              </p:nvSpPr>
              <p:spPr bwMode="auto">
                <a:xfrm>
                  <a:off x="5200" y="1377"/>
                  <a:ext cx="24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grpSp>
        </p:grpSp>
      </p:grpSp>
      <p:grpSp>
        <p:nvGrpSpPr>
          <p:cNvPr id="23" name="Group 181"/>
          <p:cNvGrpSpPr>
            <a:grpSpLocks/>
          </p:cNvGrpSpPr>
          <p:nvPr/>
        </p:nvGrpSpPr>
        <p:grpSpPr bwMode="auto">
          <a:xfrm>
            <a:off x="762000" y="1206500"/>
            <a:ext cx="8229600" cy="4729163"/>
            <a:chOff x="480" y="760"/>
            <a:chExt cx="5184" cy="2979"/>
          </a:xfrm>
        </p:grpSpPr>
        <p:grpSp>
          <p:nvGrpSpPr>
            <p:cNvPr id="24" name="Group 51"/>
            <p:cNvGrpSpPr>
              <a:grpSpLocks/>
            </p:cNvGrpSpPr>
            <p:nvPr/>
          </p:nvGrpSpPr>
          <p:grpSpPr bwMode="auto">
            <a:xfrm>
              <a:off x="480" y="1219"/>
              <a:ext cx="3517" cy="2520"/>
              <a:chOff x="288" y="739"/>
              <a:chExt cx="3517" cy="2520"/>
            </a:xfrm>
          </p:grpSpPr>
          <p:sp>
            <p:nvSpPr>
              <p:cNvPr id="773172" name="Rectangle 52"/>
              <p:cNvSpPr>
                <a:spLocks noChangeArrowheads="1"/>
              </p:cNvSpPr>
              <p:nvPr/>
            </p:nvSpPr>
            <p:spPr bwMode="auto">
              <a:xfrm>
                <a:off x="288" y="76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173" name="Rectangle 53"/>
              <p:cNvSpPr>
                <a:spLocks noChangeArrowheads="1"/>
              </p:cNvSpPr>
              <p:nvPr/>
            </p:nvSpPr>
            <p:spPr bwMode="auto">
              <a:xfrm>
                <a:off x="320" y="73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174" name="Text Box 54"/>
              <p:cNvSpPr txBox="1">
                <a:spLocks noChangeArrowheads="1"/>
              </p:cNvSpPr>
              <p:nvPr/>
            </p:nvSpPr>
            <p:spPr bwMode="auto">
              <a:xfrm>
                <a:off x="3168" y="2626"/>
                <a:ext cx="515" cy="192"/>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dir</a:t>
                </a:r>
                <a:endParaRPr lang="en-US" sz="2000">
                  <a:latin typeface="Courier New" charset="0"/>
                </a:endParaRPr>
              </a:p>
            </p:txBody>
          </p:sp>
          <p:sp>
            <p:nvSpPr>
              <p:cNvPr id="773176" name="Text Box 56"/>
              <p:cNvSpPr txBox="1">
                <a:spLocks noChangeArrowheads="1"/>
              </p:cNvSpPr>
              <p:nvPr/>
            </p:nvSpPr>
            <p:spPr bwMode="auto">
              <a:xfrm>
                <a:off x="2605" y="2626"/>
                <a:ext cx="515" cy="192"/>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start</a:t>
                </a:r>
                <a:endParaRPr lang="en-US" sz="2000" dirty="0">
                  <a:latin typeface="Courier New" charset="0"/>
                </a:endParaRPr>
              </a:p>
            </p:txBody>
          </p:sp>
          <p:grpSp>
            <p:nvGrpSpPr>
              <p:cNvPr id="25" name="Group 57"/>
              <p:cNvGrpSpPr>
                <a:grpSpLocks/>
              </p:cNvGrpSpPr>
              <p:nvPr/>
            </p:nvGrpSpPr>
            <p:grpSpPr bwMode="auto">
              <a:xfrm>
                <a:off x="2629" y="2782"/>
                <a:ext cx="491" cy="240"/>
                <a:chOff x="2541" y="2980"/>
                <a:chExt cx="491" cy="240"/>
              </a:xfrm>
            </p:grpSpPr>
            <p:sp>
              <p:nvSpPr>
                <p:cNvPr id="773178" name="Rectangle 58"/>
                <p:cNvSpPr>
                  <a:spLocks noChangeArrowheads="1"/>
                </p:cNvSpPr>
                <p:nvPr/>
              </p:nvSpPr>
              <p:spPr bwMode="auto">
                <a:xfrm>
                  <a:off x="2541" y="2980"/>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79" name="Text Box 59"/>
                <p:cNvSpPr txBox="1">
                  <a:spLocks noChangeArrowheads="1"/>
                </p:cNvSpPr>
                <p:nvPr/>
              </p:nvSpPr>
              <p:spPr bwMode="auto">
                <a:xfrm>
                  <a:off x="2541" y="2980"/>
                  <a:ext cx="491" cy="212"/>
                </a:xfrm>
                <a:prstGeom prst="rect">
                  <a:avLst/>
                </a:prstGeom>
                <a:noFill/>
                <a:ln w="9525">
                  <a:noFill/>
                  <a:miter lim="800000"/>
                  <a:headEnd/>
                  <a:tailEnd/>
                </a:ln>
                <a:effectLst/>
              </p:spPr>
              <p:txBody>
                <a:bodyPr>
                  <a:prstTxWarp prst="textNoShape">
                    <a:avLst/>
                  </a:prstTxWarp>
                  <a:spAutoFit/>
                </a:bodyPr>
                <a:lstStyle/>
                <a:p>
                  <a:pPr algn="ctr"/>
                  <a:r>
                    <a:rPr lang="en-US" sz="1600" b="0" dirty="0" smtClean="0"/>
                    <a:t>(3)</a:t>
                  </a:r>
                  <a:endParaRPr lang="en-US" sz="1600" b="0" dirty="0"/>
                </a:p>
              </p:txBody>
            </p:sp>
          </p:grpSp>
          <p:grpSp>
            <p:nvGrpSpPr>
              <p:cNvPr id="27" name="Group 63"/>
              <p:cNvGrpSpPr>
                <a:grpSpLocks/>
              </p:cNvGrpSpPr>
              <p:nvPr/>
            </p:nvGrpSpPr>
            <p:grpSpPr bwMode="auto">
              <a:xfrm>
                <a:off x="3194" y="2776"/>
                <a:ext cx="491" cy="483"/>
                <a:chOff x="3194" y="2980"/>
                <a:chExt cx="491" cy="483"/>
              </a:xfrm>
            </p:grpSpPr>
            <p:sp>
              <p:nvSpPr>
                <p:cNvPr id="773184" name="Rectangle 64"/>
                <p:cNvSpPr>
                  <a:spLocks noChangeArrowheads="1"/>
                </p:cNvSpPr>
                <p:nvPr/>
              </p:nvSpPr>
              <p:spPr bwMode="auto">
                <a:xfrm>
                  <a:off x="3194" y="2980"/>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85" name="Text Box 65"/>
                <p:cNvSpPr txBox="1">
                  <a:spLocks noChangeArrowheads="1"/>
                </p:cNvSpPr>
                <p:nvPr/>
              </p:nvSpPr>
              <p:spPr bwMode="auto">
                <a:xfrm>
                  <a:off x="3194" y="2998"/>
                  <a:ext cx="491" cy="465"/>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NORTH	</a:t>
                  </a:r>
                  <a:endParaRPr lang="en-US" dirty="0">
                    <a:latin typeface="Courier New" charset="0"/>
                  </a:endParaRPr>
                </a:p>
              </p:txBody>
            </p:sp>
          </p:grpSp>
          <p:sp>
            <p:nvSpPr>
              <p:cNvPr id="773186" name="Rectangle 66"/>
              <p:cNvSpPr>
                <a:spLocks noChangeArrowheads="1"/>
              </p:cNvSpPr>
              <p:nvPr/>
            </p:nvSpPr>
            <p:spPr bwMode="auto">
              <a:xfrm>
                <a:off x="1248" y="1679"/>
                <a:ext cx="2281"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28" name="Group 173"/>
            <p:cNvGrpSpPr>
              <a:grpSpLocks/>
            </p:cNvGrpSpPr>
            <p:nvPr/>
          </p:nvGrpSpPr>
          <p:grpSpPr bwMode="auto">
            <a:xfrm>
              <a:off x="4224" y="760"/>
              <a:ext cx="1440" cy="1440"/>
              <a:chOff x="336" y="2544"/>
              <a:chExt cx="1440" cy="1440"/>
            </a:xfrm>
          </p:grpSpPr>
          <p:pic>
            <p:nvPicPr>
              <p:cNvPr id="773294" name="Picture 174" descr="Maze7x7"/>
              <p:cNvPicPr>
                <a:picLocks noChangeAspect="1" noChangeArrowheads="1"/>
              </p:cNvPicPr>
              <p:nvPr/>
            </p:nvPicPr>
            <p:blipFill>
              <a:blip r:embed="rId3"/>
              <a:srcRect/>
              <a:stretch>
                <a:fillRect/>
              </a:stretch>
            </p:blipFill>
            <p:spPr bwMode="auto">
              <a:xfrm>
                <a:off x="336" y="2544"/>
                <a:ext cx="1440" cy="1440"/>
              </a:xfrm>
              <a:prstGeom prst="rect">
                <a:avLst/>
              </a:prstGeom>
              <a:noFill/>
            </p:spPr>
          </p:pic>
          <p:sp>
            <p:nvSpPr>
              <p:cNvPr id="773295" name="Text Box 175"/>
              <p:cNvSpPr txBox="1">
                <a:spLocks noChangeArrowheads="1"/>
              </p:cNvSpPr>
              <p:nvPr/>
            </p:nvSpPr>
            <p:spPr bwMode="auto">
              <a:xfrm>
                <a:off x="960" y="3148"/>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96" name="Text Box 176"/>
              <p:cNvSpPr txBox="1">
                <a:spLocks noChangeArrowheads="1"/>
              </p:cNvSpPr>
              <p:nvPr/>
            </p:nvSpPr>
            <p:spPr bwMode="auto">
              <a:xfrm>
                <a:off x="960"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297" name="Text Box 177"/>
              <p:cNvSpPr txBox="1">
                <a:spLocks noChangeArrowheads="1"/>
              </p:cNvSpPr>
              <p:nvPr/>
            </p:nvSpPr>
            <p:spPr bwMode="auto">
              <a:xfrm>
                <a:off x="1164"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grpSp>
            <p:nvGrpSpPr>
              <p:cNvPr id="29" name="Group 178"/>
              <p:cNvGrpSpPr>
                <a:grpSpLocks/>
              </p:cNvGrpSpPr>
              <p:nvPr/>
            </p:nvGrpSpPr>
            <p:grpSpPr bwMode="auto">
              <a:xfrm>
                <a:off x="1352" y="3344"/>
                <a:ext cx="240" cy="236"/>
                <a:chOff x="5200" y="1372"/>
                <a:chExt cx="240" cy="236"/>
              </a:xfrm>
            </p:grpSpPr>
            <p:sp>
              <p:nvSpPr>
                <p:cNvPr id="773299" name="Text Box 179"/>
                <p:cNvSpPr txBox="1">
                  <a:spLocks noChangeArrowheads="1"/>
                </p:cNvSpPr>
                <p:nvPr/>
              </p:nvSpPr>
              <p:spPr bwMode="auto">
                <a:xfrm>
                  <a:off x="5216"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00" name="Text Box 180"/>
                <p:cNvSpPr txBox="1">
                  <a:spLocks noChangeArrowheads="1"/>
                </p:cNvSpPr>
                <p:nvPr/>
              </p:nvSpPr>
              <p:spPr bwMode="auto">
                <a:xfrm>
                  <a:off x="5200" y="1377"/>
                  <a:ext cx="24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grpSp>
        </p:grpSp>
      </p:grpSp>
      <p:grpSp>
        <p:nvGrpSpPr>
          <p:cNvPr id="30" name="Group 191"/>
          <p:cNvGrpSpPr>
            <a:grpSpLocks/>
          </p:cNvGrpSpPr>
          <p:nvPr/>
        </p:nvGrpSpPr>
        <p:grpSpPr bwMode="auto">
          <a:xfrm>
            <a:off x="889000" y="1206500"/>
            <a:ext cx="8102600" cy="4700588"/>
            <a:chOff x="560" y="760"/>
            <a:chExt cx="5104" cy="2961"/>
          </a:xfrm>
        </p:grpSpPr>
        <p:grpSp>
          <p:nvGrpSpPr>
            <p:cNvPr id="31" name="Group 67"/>
            <p:cNvGrpSpPr>
              <a:grpSpLocks/>
            </p:cNvGrpSpPr>
            <p:nvPr/>
          </p:nvGrpSpPr>
          <p:grpSpPr bwMode="auto">
            <a:xfrm>
              <a:off x="560" y="1379"/>
              <a:ext cx="3517" cy="2342"/>
              <a:chOff x="288" y="739"/>
              <a:chExt cx="3517" cy="2342"/>
            </a:xfrm>
          </p:grpSpPr>
          <p:sp>
            <p:nvSpPr>
              <p:cNvPr id="773188" name="Rectangle 68"/>
              <p:cNvSpPr>
                <a:spLocks noChangeArrowheads="1"/>
              </p:cNvSpPr>
              <p:nvPr/>
            </p:nvSpPr>
            <p:spPr bwMode="auto">
              <a:xfrm>
                <a:off x="288" y="76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189" name="Rectangle 69"/>
              <p:cNvSpPr>
                <a:spLocks noChangeArrowheads="1"/>
              </p:cNvSpPr>
              <p:nvPr/>
            </p:nvSpPr>
            <p:spPr bwMode="auto">
              <a:xfrm>
                <a:off x="320" y="73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190" name="Text Box 70"/>
              <p:cNvSpPr txBox="1">
                <a:spLocks noChangeArrowheads="1"/>
              </p:cNvSpPr>
              <p:nvPr/>
            </p:nvSpPr>
            <p:spPr bwMode="auto">
              <a:xfrm>
                <a:off x="3168" y="2647"/>
                <a:ext cx="515" cy="184"/>
              </a:xfrm>
              <a:prstGeom prst="rect">
                <a:avLst/>
              </a:prstGeom>
              <a:noFill/>
              <a:ln w="9525">
                <a:noFill/>
                <a:miter lim="800000"/>
                <a:headEnd/>
                <a:tailEnd/>
              </a:ln>
              <a:effectLst/>
            </p:spPr>
            <p:txBody>
              <a:bodyPr>
                <a:prstTxWarp prst="textNoShape">
                  <a:avLst/>
                </a:prstTxWarp>
                <a:spAutoFit/>
              </a:bodyPr>
              <a:lstStyle/>
              <a:p>
                <a:r>
                  <a:rPr lang="en-US" sz="1300">
                    <a:latin typeface="Courier New" charset="0"/>
                  </a:rPr>
                  <a:t>dir</a:t>
                </a:r>
              </a:p>
            </p:txBody>
          </p:sp>
          <p:sp>
            <p:nvSpPr>
              <p:cNvPr id="773192" name="Text Box 72"/>
              <p:cNvSpPr txBox="1">
                <a:spLocks noChangeArrowheads="1"/>
              </p:cNvSpPr>
              <p:nvPr/>
            </p:nvSpPr>
            <p:spPr bwMode="auto">
              <a:xfrm>
                <a:off x="2621" y="2647"/>
                <a:ext cx="515" cy="184"/>
              </a:xfrm>
              <a:prstGeom prst="rect">
                <a:avLst/>
              </a:prstGeom>
              <a:noFill/>
              <a:ln w="9525">
                <a:noFill/>
                <a:miter lim="800000"/>
                <a:headEnd/>
                <a:tailEnd/>
              </a:ln>
              <a:effectLst/>
            </p:spPr>
            <p:txBody>
              <a:bodyPr>
                <a:prstTxWarp prst="textNoShape">
                  <a:avLst/>
                </a:prstTxWarp>
                <a:spAutoFit/>
              </a:bodyPr>
              <a:lstStyle/>
              <a:p>
                <a:r>
                  <a:rPr lang="en-US" sz="1300" dirty="0" smtClean="0">
                    <a:latin typeface="Courier New" charset="0"/>
                  </a:rPr>
                  <a:t>start</a:t>
                </a:r>
                <a:endParaRPr lang="en-US" sz="1300" dirty="0">
                  <a:latin typeface="Courier New" charset="0"/>
                </a:endParaRPr>
              </a:p>
            </p:txBody>
          </p:sp>
          <p:grpSp>
            <p:nvGrpSpPr>
              <p:cNvPr id="773248" name="Group 73"/>
              <p:cNvGrpSpPr>
                <a:grpSpLocks/>
              </p:cNvGrpSpPr>
              <p:nvPr/>
            </p:nvGrpSpPr>
            <p:grpSpPr bwMode="auto">
              <a:xfrm>
                <a:off x="2645" y="2790"/>
                <a:ext cx="491" cy="246"/>
                <a:chOff x="2557" y="2988"/>
                <a:chExt cx="491" cy="246"/>
              </a:xfrm>
            </p:grpSpPr>
            <p:sp>
              <p:nvSpPr>
                <p:cNvPr id="773194" name="Rectangle 74"/>
                <p:cNvSpPr>
                  <a:spLocks noChangeArrowheads="1"/>
                </p:cNvSpPr>
                <p:nvPr/>
              </p:nvSpPr>
              <p:spPr bwMode="auto">
                <a:xfrm>
                  <a:off x="2557" y="2994"/>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95" name="Text Box 75"/>
                <p:cNvSpPr txBox="1">
                  <a:spLocks noChangeArrowheads="1"/>
                </p:cNvSpPr>
                <p:nvPr/>
              </p:nvSpPr>
              <p:spPr bwMode="auto">
                <a:xfrm>
                  <a:off x="2557" y="2988"/>
                  <a:ext cx="491" cy="212"/>
                </a:xfrm>
                <a:prstGeom prst="rect">
                  <a:avLst/>
                </a:prstGeom>
                <a:noFill/>
                <a:ln w="9525">
                  <a:noFill/>
                  <a:miter lim="800000"/>
                  <a:headEnd/>
                  <a:tailEnd/>
                </a:ln>
                <a:effectLst/>
              </p:spPr>
              <p:txBody>
                <a:bodyPr>
                  <a:prstTxWarp prst="textNoShape">
                    <a:avLst/>
                  </a:prstTxWarp>
                  <a:spAutoFit/>
                </a:bodyPr>
                <a:lstStyle/>
                <a:p>
                  <a:pPr algn="ctr"/>
                  <a:r>
                    <a:rPr lang="en-US" sz="1600" b="0"/>
                    <a:t>(5, 3)</a:t>
                  </a:r>
                </a:p>
              </p:txBody>
            </p:sp>
          </p:grpSp>
          <p:grpSp>
            <p:nvGrpSpPr>
              <p:cNvPr id="773250" name="Group 79"/>
              <p:cNvGrpSpPr>
                <a:grpSpLocks/>
              </p:cNvGrpSpPr>
              <p:nvPr/>
            </p:nvGrpSpPr>
            <p:grpSpPr bwMode="auto">
              <a:xfrm>
                <a:off x="3194" y="2796"/>
                <a:ext cx="491" cy="240"/>
                <a:chOff x="3194" y="3000"/>
                <a:chExt cx="491" cy="240"/>
              </a:xfrm>
            </p:grpSpPr>
            <p:sp>
              <p:nvSpPr>
                <p:cNvPr id="773200" name="Rectangle 80"/>
                <p:cNvSpPr>
                  <a:spLocks noChangeArrowheads="1"/>
                </p:cNvSpPr>
                <p:nvPr/>
              </p:nvSpPr>
              <p:spPr bwMode="auto">
                <a:xfrm>
                  <a:off x="3194" y="3000"/>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201" name="Text Box 81"/>
                <p:cNvSpPr txBox="1">
                  <a:spLocks noChangeArrowheads="1"/>
                </p:cNvSpPr>
                <p:nvPr/>
              </p:nvSpPr>
              <p:spPr bwMode="auto">
                <a:xfrm>
                  <a:off x="3194" y="3018"/>
                  <a:ext cx="491" cy="192"/>
                </a:xfrm>
                <a:prstGeom prst="rect">
                  <a:avLst/>
                </a:prstGeom>
                <a:noFill/>
                <a:ln w="9525">
                  <a:noFill/>
                  <a:miter lim="800000"/>
                  <a:headEnd/>
                  <a:tailEnd/>
                </a:ln>
                <a:effectLst/>
              </p:spPr>
              <p:txBody>
                <a:bodyPr>
                  <a:prstTxWarp prst="textNoShape">
                    <a:avLst/>
                  </a:prstTxWarp>
                  <a:spAutoFit/>
                </a:bodyPr>
                <a:lstStyle/>
                <a:p>
                  <a:pPr algn="ctr"/>
                  <a:r>
                    <a:rPr lang="en-US" dirty="0" smtClean="0">
                      <a:latin typeface="Courier New" charset="0"/>
                    </a:rPr>
                    <a:t>WEST</a:t>
                  </a:r>
                  <a:endParaRPr lang="en-US" dirty="0">
                    <a:latin typeface="Courier New" charset="0"/>
                  </a:endParaRPr>
                </a:p>
              </p:txBody>
            </p:sp>
          </p:grpSp>
          <p:sp>
            <p:nvSpPr>
              <p:cNvPr id="773202" name="Rectangle 82"/>
              <p:cNvSpPr>
                <a:spLocks noChangeArrowheads="1"/>
              </p:cNvSpPr>
              <p:nvPr/>
            </p:nvSpPr>
            <p:spPr bwMode="auto">
              <a:xfrm>
                <a:off x="1248" y="1679"/>
                <a:ext cx="2281"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773251" name="Group 182"/>
            <p:cNvGrpSpPr>
              <a:grpSpLocks/>
            </p:cNvGrpSpPr>
            <p:nvPr/>
          </p:nvGrpSpPr>
          <p:grpSpPr bwMode="auto">
            <a:xfrm>
              <a:off x="4224" y="760"/>
              <a:ext cx="1440" cy="1440"/>
              <a:chOff x="2160" y="2544"/>
              <a:chExt cx="1440" cy="1440"/>
            </a:xfrm>
          </p:grpSpPr>
          <p:pic>
            <p:nvPicPr>
              <p:cNvPr id="773303" name="Picture 183" descr="Maze7x7"/>
              <p:cNvPicPr>
                <a:picLocks noChangeAspect="1" noChangeArrowheads="1"/>
              </p:cNvPicPr>
              <p:nvPr/>
            </p:nvPicPr>
            <p:blipFill>
              <a:blip r:embed="rId3"/>
              <a:srcRect/>
              <a:stretch>
                <a:fillRect/>
              </a:stretch>
            </p:blipFill>
            <p:spPr bwMode="auto">
              <a:xfrm>
                <a:off x="2160" y="2544"/>
                <a:ext cx="1440" cy="1440"/>
              </a:xfrm>
              <a:prstGeom prst="rect">
                <a:avLst/>
              </a:prstGeom>
              <a:noFill/>
            </p:spPr>
          </p:pic>
          <p:sp>
            <p:nvSpPr>
              <p:cNvPr id="773304" name="Text Box 184"/>
              <p:cNvSpPr txBox="1">
                <a:spLocks noChangeArrowheads="1"/>
              </p:cNvSpPr>
              <p:nvPr/>
            </p:nvSpPr>
            <p:spPr bwMode="auto">
              <a:xfrm>
                <a:off x="2784" y="3148"/>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05" name="Text Box 185"/>
              <p:cNvSpPr txBox="1">
                <a:spLocks noChangeArrowheads="1"/>
              </p:cNvSpPr>
              <p:nvPr/>
            </p:nvSpPr>
            <p:spPr bwMode="auto">
              <a:xfrm>
                <a:off x="2784"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06" name="Text Box 186"/>
              <p:cNvSpPr txBox="1">
                <a:spLocks noChangeArrowheads="1"/>
              </p:cNvSpPr>
              <p:nvPr/>
            </p:nvSpPr>
            <p:spPr bwMode="auto">
              <a:xfrm>
                <a:off x="2988"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07" name="Text Box 187"/>
              <p:cNvSpPr txBox="1">
                <a:spLocks noChangeArrowheads="1"/>
              </p:cNvSpPr>
              <p:nvPr/>
            </p:nvSpPr>
            <p:spPr bwMode="auto">
              <a:xfrm>
                <a:off x="3192"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grpSp>
            <p:nvGrpSpPr>
              <p:cNvPr id="773252" name="Group 188"/>
              <p:cNvGrpSpPr>
                <a:grpSpLocks/>
              </p:cNvGrpSpPr>
              <p:nvPr/>
            </p:nvGrpSpPr>
            <p:grpSpPr bwMode="auto">
              <a:xfrm>
                <a:off x="3176" y="3141"/>
                <a:ext cx="240" cy="236"/>
                <a:chOff x="5200" y="1372"/>
                <a:chExt cx="240" cy="236"/>
              </a:xfrm>
            </p:grpSpPr>
            <p:sp>
              <p:nvSpPr>
                <p:cNvPr id="773309" name="Text Box 189"/>
                <p:cNvSpPr txBox="1">
                  <a:spLocks noChangeArrowheads="1"/>
                </p:cNvSpPr>
                <p:nvPr/>
              </p:nvSpPr>
              <p:spPr bwMode="auto">
                <a:xfrm>
                  <a:off x="5216" y="1372"/>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10" name="Text Box 190"/>
                <p:cNvSpPr txBox="1">
                  <a:spLocks noChangeArrowheads="1"/>
                </p:cNvSpPr>
                <p:nvPr/>
              </p:nvSpPr>
              <p:spPr bwMode="auto">
                <a:xfrm>
                  <a:off x="5200" y="1377"/>
                  <a:ext cx="24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grpSp>
        </p:grpSp>
      </p:grpSp>
      <p:grpSp>
        <p:nvGrpSpPr>
          <p:cNvPr id="773253" name="Group 200"/>
          <p:cNvGrpSpPr>
            <a:grpSpLocks/>
          </p:cNvGrpSpPr>
          <p:nvPr/>
        </p:nvGrpSpPr>
        <p:grpSpPr bwMode="auto">
          <a:xfrm>
            <a:off x="1016000" y="1206500"/>
            <a:ext cx="7975600" cy="4954588"/>
            <a:chOff x="640" y="760"/>
            <a:chExt cx="5024" cy="3121"/>
          </a:xfrm>
        </p:grpSpPr>
        <p:grpSp>
          <p:nvGrpSpPr>
            <p:cNvPr id="773254" name="Group 83"/>
            <p:cNvGrpSpPr>
              <a:grpSpLocks/>
            </p:cNvGrpSpPr>
            <p:nvPr/>
          </p:nvGrpSpPr>
          <p:grpSpPr bwMode="auto">
            <a:xfrm>
              <a:off x="640" y="1539"/>
              <a:ext cx="3517" cy="2342"/>
              <a:chOff x="1248" y="1699"/>
              <a:chExt cx="3517" cy="2342"/>
            </a:xfrm>
          </p:grpSpPr>
          <p:sp>
            <p:nvSpPr>
              <p:cNvPr id="773204" name="Rectangle 84"/>
              <p:cNvSpPr>
                <a:spLocks noChangeArrowheads="1"/>
              </p:cNvSpPr>
              <p:nvPr/>
            </p:nvSpPr>
            <p:spPr bwMode="auto">
              <a:xfrm>
                <a:off x="1248" y="1728"/>
                <a:ext cx="3456" cy="2313"/>
              </a:xfrm>
              <a:prstGeom prst="rect">
                <a:avLst/>
              </a:prstGeom>
              <a:solidFill>
                <a:srgbClr val="FFFFFF"/>
              </a:solidFill>
              <a:ln w="25400">
                <a:solidFill>
                  <a:schemeClr val="tx1"/>
                </a:solidFill>
                <a:miter lim="800000"/>
                <a:headEnd/>
                <a:tailEnd/>
              </a:ln>
              <a:effectLst/>
            </p:spPr>
            <p:txBody>
              <a:bodyPr wrap="none" anchor="ctr">
                <a:prstTxWarp prst="textNoShape">
                  <a:avLst/>
                </a:prstTxWarp>
              </a:bodyPr>
              <a:lstStyle/>
              <a:p>
                <a:endParaRPr lang="en-US"/>
              </a:p>
            </p:txBody>
          </p:sp>
          <p:sp>
            <p:nvSpPr>
              <p:cNvPr id="773205" name="Rectangle 85"/>
              <p:cNvSpPr>
                <a:spLocks noChangeArrowheads="1"/>
              </p:cNvSpPr>
              <p:nvPr/>
            </p:nvSpPr>
            <p:spPr bwMode="auto">
              <a:xfrm>
                <a:off x="1280" y="1699"/>
                <a:ext cx="3485" cy="2146"/>
              </a:xfrm>
              <a:prstGeom prst="rect">
                <a:avLst/>
              </a:prstGeom>
              <a:noFill/>
              <a:ln w="9525">
                <a:noFill/>
                <a:miter lim="800000"/>
                <a:headEnd/>
                <a:tailEnd/>
              </a:ln>
              <a:effectLst/>
            </p:spPr>
            <p:txBody>
              <a:bodyPr wrap="none">
                <a:prstTxWarp prst="textNoShape">
                  <a:avLst/>
                </a:prstTxWarp>
                <a:spAutoFit/>
              </a:bodyPr>
              <a:lstStyle/>
              <a:p>
                <a:pPr>
                  <a:lnSpc>
                    <a:spcPct val="110000"/>
                  </a:lnSpc>
                </a:pPr>
                <a:r>
                  <a:rPr lang="en-US" dirty="0" err="1" smtClean="0">
                    <a:latin typeface="Courier New" charset="0"/>
                  </a:rPr>
                  <a:t>bool</a:t>
                </a:r>
                <a:r>
                  <a:rPr lang="en-US" dirty="0" smtClean="0">
                    <a:latin typeface="Courier New" charset="0"/>
                  </a:rPr>
                  <a:t> </a:t>
                </a:r>
                <a:r>
                  <a:rPr lang="en-US" dirty="0" err="1" smtClean="0">
                    <a:latin typeface="Courier New" charset="0"/>
                  </a:rPr>
                  <a:t>solveMaze(Maze</a:t>
                </a:r>
                <a:r>
                  <a:rPr lang="en-US" dirty="0" smtClean="0">
                    <a:latin typeface="Courier New" charset="0"/>
                  </a:rPr>
                  <a:t> &amp; maze, Point start)</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maze.isOutside(start</a:t>
                </a:r>
                <a:r>
                  <a:rPr lang="en-US" dirty="0" smtClean="0">
                    <a:latin typeface="Courier New" charset="0"/>
                  </a:rPr>
                  <a:t>)) return true;</a:t>
                </a:r>
              </a:p>
              <a:p>
                <a:pPr>
                  <a:lnSpc>
                    <a:spcPct val="110000"/>
                  </a:lnSpc>
                </a:pPr>
                <a:r>
                  <a:rPr lang="en-US" dirty="0" smtClean="0">
                    <a:latin typeface="Courier New" charset="0"/>
                  </a:rPr>
                  <a:t>   if (</a:t>
                </a:r>
                <a:r>
                  <a:rPr lang="en-US" dirty="0" err="1" smtClean="0">
                    <a:latin typeface="Courier New" charset="0"/>
                  </a:rPr>
                  <a:t>maze.isMarked(start</a:t>
                </a:r>
                <a:r>
                  <a:rPr lang="en-US" dirty="0" smtClean="0">
                    <a:latin typeface="Courier New" charset="0"/>
                  </a:rPr>
                  <a:t>)) return false;</a:t>
                </a:r>
              </a:p>
              <a:p>
                <a:pPr>
                  <a:lnSpc>
                    <a:spcPct val="110000"/>
                  </a:lnSpc>
                </a:pPr>
                <a:r>
                  <a:rPr lang="en-US" dirty="0" smtClean="0">
                    <a:latin typeface="Courier New" charset="0"/>
                  </a:rPr>
                  <a:t>   </a:t>
                </a:r>
                <a:r>
                  <a:rPr lang="en-US" dirty="0" err="1" smtClean="0">
                    <a:latin typeface="Courier New" charset="0"/>
                  </a:rPr>
                  <a:t>maze.markSquare(start</a:t>
                </a:r>
                <a:r>
                  <a:rPr lang="en-US" dirty="0" smtClean="0">
                    <a:latin typeface="Courier New" charset="0"/>
                  </a:rPr>
                  <a:t>);</a:t>
                </a:r>
              </a:p>
              <a:p>
                <a:pPr>
                  <a:lnSpc>
                    <a:spcPct val="110000"/>
                  </a:lnSpc>
                </a:pPr>
                <a:r>
                  <a:rPr lang="en-US" dirty="0" smtClean="0">
                    <a:latin typeface="Courier New" charset="0"/>
                  </a:rPr>
                  <a:t>   for</a:t>
                </a:r>
                <a:r>
                  <a:rPr lang="en-US" sz="900" dirty="0" smtClean="0">
                    <a:latin typeface="Courier New" charset="0"/>
                  </a:rPr>
                  <a:t> </a:t>
                </a:r>
                <a:r>
                  <a:rPr lang="en-US" dirty="0" smtClean="0">
                    <a:latin typeface="Courier New" charset="0"/>
                  </a:rPr>
                  <a:t>(Direction</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r>
                  <a:rPr lang="en-US" sz="900" dirty="0" smtClean="0">
                    <a:latin typeface="Courier New" charset="0"/>
                  </a:rPr>
                  <a:t> </a:t>
                </a:r>
                <a:r>
                  <a:rPr lang="en-US" dirty="0" smtClean="0">
                    <a:latin typeface="Courier New" charset="0"/>
                  </a:rPr>
                  <a:t>NORTH;</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&lt;=</a:t>
                </a:r>
                <a:r>
                  <a:rPr lang="en-US" sz="900" dirty="0" smtClean="0">
                    <a:latin typeface="Courier New" charset="0"/>
                  </a:rPr>
                  <a:t> </a:t>
                </a:r>
                <a:r>
                  <a:rPr lang="en-US" dirty="0" smtClean="0">
                    <a:latin typeface="Courier New" charset="0"/>
                  </a:rPr>
                  <a:t>WEST;</a:t>
                </a:r>
                <a:r>
                  <a:rPr lang="en-US" sz="900" dirty="0" smtClean="0">
                    <a:latin typeface="Courier New" charset="0"/>
                  </a:rPr>
                  <a:t> </a:t>
                </a:r>
                <a:r>
                  <a:rPr lang="en-US" dirty="0" smtClean="0">
                    <a:latin typeface="Courier New" charset="0"/>
                  </a:rPr>
                  <a:t>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maze.wallExists(start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if (</a:t>
                </a:r>
                <a:r>
                  <a:rPr lang="en-US" dirty="0" err="1" smtClean="0">
                    <a:latin typeface="Courier New" charset="0"/>
                  </a:rPr>
                  <a:t>solveMaze(maze</a:t>
                </a:r>
                <a:r>
                  <a:rPr lang="en-US" dirty="0" smtClean="0">
                    <a:latin typeface="Courier New" charset="0"/>
                  </a:rPr>
                  <a:t>, </a:t>
                </a:r>
                <a:r>
                  <a:rPr lang="en-US" dirty="0" err="1" smtClean="0">
                    <a:latin typeface="Courier New" charset="0"/>
                  </a:rPr>
                  <a:t>adjPt(start</a:t>
                </a:r>
                <a:r>
                  <a:rPr lang="en-US" dirty="0" smtClean="0">
                    <a:latin typeface="Courier New" charset="0"/>
                  </a:rPr>
                  <a:t>, dir)))</a:t>
                </a:r>
                <a:r>
                  <a:rPr lang="en-US" sz="900" dirty="0" smtClean="0">
                    <a:latin typeface="Courier New" charset="0"/>
                  </a:rPr>
                  <a:t> </a:t>
                </a:r>
                <a:r>
                  <a:rPr lang="en-US" dirty="0" smtClean="0">
                    <a:latin typeface="Courier New" charset="0"/>
                  </a:rPr>
                  <a:t>{</a:t>
                </a:r>
              </a:p>
              <a:p>
                <a:pPr>
                  <a:lnSpc>
                    <a:spcPct val="110000"/>
                  </a:lnSpc>
                </a:pPr>
                <a:r>
                  <a:rPr lang="en-US" dirty="0" smtClean="0">
                    <a:latin typeface="Courier New" charset="0"/>
                  </a:rPr>
                  <a:t>            return true;</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p>
              <a:p>
                <a:pPr>
                  <a:lnSpc>
                    <a:spcPct val="110000"/>
                  </a:lnSpc>
                </a:pPr>
                <a:r>
                  <a:rPr lang="en-US" dirty="0" smtClean="0">
                    <a:latin typeface="Courier New" charset="0"/>
                  </a:rPr>
                  <a:t>   </a:t>
                </a:r>
                <a:r>
                  <a:rPr lang="en-US" dirty="0" err="1" smtClean="0">
                    <a:latin typeface="Courier New" charset="0"/>
                  </a:rPr>
                  <a:t>maze.unmarkSquare(start</a:t>
                </a:r>
                <a:r>
                  <a:rPr lang="en-US" dirty="0" smtClean="0">
                    <a:latin typeface="Courier New" charset="0"/>
                  </a:rPr>
                  <a:t>);</a:t>
                </a:r>
              </a:p>
              <a:p>
                <a:pPr>
                  <a:lnSpc>
                    <a:spcPct val="110000"/>
                  </a:lnSpc>
                </a:pPr>
                <a:r>
                  <a:rPr lang="en-US" dirty="0" smtClean="0">
                    <a:latin typeface="Courier New" charset="0"/>
                  </a:rPr>
                  <a:t>   return false;</a:t>
                </a:r>
              </a:p>
              <a:p>
                <a:pPr>
                  <a:lnSpc>
                    <a:spcPct val="110000"/>
                  </a:lnSpc>
                </a:pPr>
                <a:r>
                  <a:rPr lang="en-US" dirty="0" smtClean="0">
                    <a:latin typeface="Courier New" charset="0"/>
                  </a:rPr>
                  <a:t>}</a:t>
                </a:r>
                <a:endParaRPr lang="en-US" dirty="0">
                  <a:latin typeface="Courier New" charset="0"/>
                </a:endParaRPr>
              </a:p>
            </p:txBody>
          </p:sp>
          <p:sp>
            <p:nvSpPr>
              <p:cNvPr id="773206" name="Text Box 86"/>
              <p:cNvSpPr txBox="1">
                <a:spLocks noChangeArrowheads="1"/>
              </p:cNvSpPr>
              <p:nvPr/>
            </p:nvSpPr>
            <p:spPr bwMode="auto">
              <a:xfrm>
                <a:off x="4128" y="3600"/>
                <a:ext cx="515" cy="184"/>
              </a:xfrm>
              <a:prstGeom prst="rect">
                <a:avLst/>
              </a:prstGeom>
              <a:noFill/>
              <a:ln w="9525">
                <a:noFill/>
                <a:miter lim="800000"/>
                <a:headEnd/>
                <a:tailEnd/>
              </a:ln>
              <a:effectLst/>
            </p:spPr>
            <p:txBody>
              <a:bodyPr>
                <a:prstTxWarp prst="textNoShape">
                  <a:avLst/>
                </a:prstTxWarp>
                <a:spAutoFit/>
              </a:bodyPr>
              <a:lstStyle/>
              <a:p>
                <a:r>
                  <a:rPr lang="en-US" sz="1300">
                    <a:latin typeface="Courier New" charset="0"/>
                  </a:rPr>
                  <a:t>dir</a:t>
                </a:r>
              </a:p>
            </p:txBody>
          </p:sp>
          <p:sp>
            <p:nvSpPr>
              <p:cNvPr id="773208" name="Text Box 88"/>
              <p:cNvSpPr txBox="1">
                <a:spLocks noChangeArrowheads="1"/>
              </p:cNvSpPr>
              <p:nvPr/>
            </p:nvSpPr>
            <p:spPr bwMode="auto">
              <a:xfrm>
                <a:off x="3567" y="3600"/>
                <a:ext cx="515" cy="184"/>
              </a:xfrm>
              <a:prstGeom prst="rect">
                <a:avLst/>
              </a:prstGeom>
              <a:noFill/>
              <a:ln w="9525">
                <a:noFill/>
                <a:miter lim="800000"/>
                <a:headEnd/>
                <a:tailEnd/>
              </a:ln>
              <a:effectLst/>
            </p:spPr>
            <p:txBody>
              <a:bodyPr>
                <a:prstTxWarp prst="textNoShape">
                  <a:avLst/>
                </a:prstTxWarp>
                <a:spAutoFit/>
              </a:bodyPr>
              <a:lstStyle/>
              <a:p>
                <a:r>
                  <a:rPr lang="en-US" sz="1300" dirty="0" smtClean="0">
                    <a:latin typeface="Courier New" charset="0"/>
                  </a:rPr>
                  <a:t>start</a:t>
                </a:r>
                <a:endParaRPr lang="en-US" sz="1300" dirty="0">
                  <a:latin typeface="Courier New" charset="0"/>
                </a:endParaRPr>
              </a:p>
            </p:txBody>
          </p:sp>
          <p:grpSp>
            <p:nvGrpSpPr>
              <p:cNvPr id="773255" name="Group 89"/>
              <p:cNvGrpSpPr>
                <a:grpSpLocks/>
              </p:cNvGrpSpPr>
              <p:nvPr/>
            </p:nvGrpSpPr>
            <p:grpSpPr bwMode="auto">
              <a:xfrm>
                <a:off x="3583" y="3755"/>
                <a:ext cx="491" cy="246"/>
                <a:chOff x="2535" y="2993"/>
                <a:chExt cx="491" cy="246"/>
              </a:xfrm>
            </p:grpSpPr>
            <p:sp>
              <p:nvSpPr>
                <p:cNvPr id="773210" name="Rectangle 90"/>
                <p:cNvSpPr>
                  <a:spLocks noChangeArrowheads="1"/>
                </p:cNvSpPr>
                <p:nvPr/>
              </p:nvSpPr>
              <p:spPr bwMode="auto">
                <a:xfrm>
                  <a:off x="2535" y="2999"/>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211" name="Text Box 91"/>
                <p:cNvSpPr txBox="1">
                  <a:spLocks noChangeArrowheads="1"/>
                </p:cNvSpPr>
                <p:nvPr/>
              </p:nvSpPr>
              <p:spPr bwMode="auto">
                <a:xfrm>
                  <a:off x="2535" y="2993"/>
                  <a:ext cx="491" cy="212"/>
                </a:xfrm>
                <a:prstGeom prst="rect">
                  <a:avLst/>
                </a:prstGeom>
                <a:noFill/>
                <a:ln w="9525">
                  <a:noFill/>
                  <a:miter lim="800000"/>
                  <a:headEnd/>
                  <a:tailEnd/>
                </a:ln>
                <a:effectLst/>
              </p:spPr>
              <p:txBody>
                <a:bodyPr>
                  <a:prstTxWarp prst="textNoShape">
                    <a:avLst/>
                  </a:prstTxWarp>
                  <a:spAutoFit/>
                </a:bodyPr>
                <a:lstStyle/>
                <a:p>
                  <a:pPr algn="ctr"/>
                  <a:r>
                    <a:rPr lang="en-US" sz="1600" b="0"/>
                    <a:t>(4, 3)</a:t>
                  </a:r>
                </a:p>
              </p:txBody>
            </p:sp>
          </p:grpSp>
          <p:sp>
            <p:nvSpPr>
              <p:cNvPr id="773214" name="Text Box 94"/>
              <p:cNvSpPr txBox="1">
                <a:spLocks noChangeArrowheads="1"/>
              </p:cNvSpPr>
              <p:nvPr/>
            </p:nvSpPr>
            <p:spPr bwMode="auto">
              <a:xfrm>
                <a:off x="3573" y="3755"/>
                <a:ext cx="491" cy="212"/>
              </a:xfrm>
              <a:prstGeom prst="rect">
                <a:avLst/>
              </a:prstGeom>
              <a:noFill/>
              <a:ln w="9525">
                <a:noFill/>
                <a:miter lim="800000"/>
                <a:headEnd/>
                <a:tailEnd/>
              </a:ln>
              <a:effectLst/>
            </p:spPr>
            <p:txBody>
              <a:bodyPr>
                <a:prstTxWarp prst="textNoShape">
                  <a:avLst/>
                </a:prstTxWarp>
                <a:spAutoFit/>
              </a:bodyPr>
              <a:lstStyle/>
              <a:p>
                <a:pPr algn="ctr"/>
                <a:endParaRPr lang="en-US" sz="1600" b="0"/>
              </a:p>
            </p:txBody>
          </p:sp>
          <p:grpSp>
            <p:nvGrpSpPr>
              <p:cNvPr id="773257" name="Group 95"/>
              <p:cNvGrpSpPr>
                <a:grpSpLocks/>
              </p:cNvGrpSpPr>
              <p:nvPr/>
            </p:nvGrpSpPr>
            <p:grpSpPr bwMode="auto">
              <a:xfrm>
                <a:off x="4154" y="3761"/>
                <a:ext cx="491" cy="240"/>
                <a:chOff x="3194" y="3005"/>
                <a:chExt cx="491" cy="240"/>
              </a:xfrm>
            </p:grpSpPr>
            <p:sp>
              <p:nvSpPr>
                <p:cNvPr id="773216" name="Rectangle 96"/>
                <p:cNvSpPr>
                  <a:spLocks noChangeArrowheads="1"/>
                </p:cNvSpPr>
                <p:nvPr/>
              </p:nvSpPr>
              <p:spPr bwMode="auto">
                <a:xfrm>
                  <a:off x="3194" y="3005"/>
                  <a:ext cx="491"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217" name="Text Box 97"/>
                <p:cNvSpPr txBox="1">
                  <a:spLocks noChangeArrowheads="1"/>
                </p:cNvSpPr>
                <p:nvPr/>
              </p:nvSpPr>
              <p:spPr bwMode="auto">
                <a:xfrm>
                  <a:off x="3194" y="3023"/>
                  <a:ext cx="491" cy="192"/>
                </a:xfrm>
                <a:prstGeom prst="rect">
                  <a:avLst/>
                </a:prstGeom>
                <a:noFill/>
                <a:ln w="9525">
                  <a:noFill/>
                  <a:miter lim="800000"/>
                  <a:headEnd/>
                  <a:tailEnd/>
                </a:ln>
                <a:effectLst/>
              </p:spPr>
              <p:txBody>
                <a:bodyPr>
                  <a:prstTxWarp prst="textNoShape">
                    <a:avLst/>
                  </a:prstTxWarp>
                  <a:spAutoFit/>
                </a:bodyPr>
                <a:lstStyle/>
                <a:p>
                  <a:pPr algn="ctr"/>
                  <a:endParaRPr lang="en-US">
                    <a:latin typeface="Courier New" charset="0"/>
                  </a:endParaRPr>
                </a:p>
              </p:txBody>
            </p:sp>
          </p:grpSp>
          <p:sp>
            <p:nvSpPr>
              <p:cNvPr id="773218" name="Rectangle 98"/>
              <p:cNvSpPr>
                <a:spLocks noChangeArrowheads="1"/>
              </p:cNvSpPr>
              <p:nvPr/>
            </p:nvSpPr>
            <p:spPr bwMode="auto">
              <a:xfrm>
                <a:off x="1512" y="1888"/>
                <a:ext cx="2690" cy="15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grpSp>
          <p:nvGrpSpPr>
            <p:cNvPr id="773258" name="Group 192"/>
            <p:cNvGrpSpPr>
              <a:grpSpLocks/>
            </p:cNvGrpSpPr>
            <p:nvPr/>
          </p:nvGrpSpPr>
          <p:grpSpPr bwMode="auto">
            <a:xfrm>
              <a:off x="4224" y="760"/>
              <a:ext cx="1440" cy="1440"/>
              <a:chOff x="3984" y="2544"/>
              <a:chExt cx="1440" cy="1440"/>
            </a:xfrm>
          </p:grpSpPr>
          <p:pic>
            <p:nvPicPr>
              <p:cNvPr id="773313" name="Picture 193" descr="Maze7x7"/>
              <p:cNvPicPr>
                <a:picLocks noChangeAspect="1" noChangeArrowheads="1"/>
              </p:cNvPicPr>
              <p:nvPr/>
            </p:nvPicPr>
            <p:blipFill>
              <a:blip r:embed="rId3"/>
              <a:srcRect/>
              <a:stretch>
                <a:fillRect/>
              </a:stretch>
            </p:blipFill>
            <p:spPr bwMode="auto">
              <a:xfrm>
                <a:off x="3984" y="2544"/>
                <a:ext cx="1440" cy="1440"/>
              </a:xfrm>
              <a:prstGeom prst="rect">
                <a:avLst/>
              </a:prstGeom>
              <a:noFill/>
            </p:spPr>
          </p:pic>
          <p:sp>
            <p:nvSpPr>
              <p:cNvPr id="773314" name="Text Box 194"/>
              <p:cNvSpPr txBox="1">
                <a:spLocks noChangeArrowheads="1"/>
              </p:cNvSpPr>
              <p:nvPr/>
            </p:nvSpPr>
            <p:spPr bwMode="auto">
              <a:xfrm>
                <a:off x="4608" y="3148"/>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15" name="Text Box 195"/>
              <p:cNvSpPr txBox="1">
                <a:spLocks noChangeArrowheads="1"/>
              </p:cNvSpPr>
              <p:nvPr/>
            </p:nvSpPr>
            <p:spPr bwMode="auto">
              <a:xfrm>
                <a:off x="4608"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16" name="Text Box 196"/>
              <p:cNvSpPr txBox="1">
                <a:spLocks noChangeArrowheads="1"/>
              </p:cNvSpPr>
              <p:nvPr/>
            </p:nvSpPr>
            <p:spPr bwMode="auto">
              <a:xfrm>
                <a:off x="4796" y="3145"/>
                <a:ext cx="240" cy="23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err="1" smtClean="0">
                    <a:sym typeface="Symbol" charset="2"/>
                  </a:rPr>
                  <a:t></a:t>
                </a:r>
                <a:endParaRPr lang="en-US" dirty="0"/>
              </a:p>
            </p:txBody>
          </p:sp>
          <p:sp>
            <p:nvSpPr>
              <p:cNvPr id="773317" name="Text Box 197"/>
              <p:cNvSpPr txBox="1">
                <a:spLocks noChangeArrowheads="1"/>
              </p:cNvSpPr>
              <p:nvPr/>
            </p:nvSpPr>
            <p:spPr bwMode="auto">
              <a:xfrm>
                <a:off x="4812"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18" name="Text Box 198"/>
              <p:cNvSpPr txBox="1">
                <a:spLocks noChangeArrowheads="1"/>
              </p:cNvSpPr>
              <p:nvPr/>
            </p:nvSpPr>
            <p:spPr bwMode="auto">
              <a:xfrm>
                <a:off x="5016" y="3148"/>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sp>
            <p:nvSpPr>
              <p:cNvPr id="773319" name="Text Box 199"/>
              <p:cNvSpPr txBox="1">
                <a:spLocks noChangeArrowheads="1"/>
              </p:cNvSpPr>
              <p:nvPr/>
            </p:nvSpPr>
            <p:spPr bwMode="auto">
              <a:xfrm>
                <a:off x="5016" y="3341"/>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a:solidFill>
                      <a:srgbClr val="FF0000"/>
                    </a:solidFill>
                    <a:latin typeface="Geneva" charset="0"/>
                  </a:rPr>
                  <a:t>x</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7325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0114"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Recursion and Concurrency</a:t>
            </a:r>
            <a:endParaRPr lang="en-US" sz="3600" dirty="0">
              <a:solidFill>
                <a:srgbClr val="FF0000"/>
              </a:solidFill>
            </a:endParaRPr>
          </a:p>
        </p:txBody>
      </p:sp>
      <p:pic>
        <p:nvPicPr>
          <p:cNvPr id="730115" name="Picture 3" descr="Maze7x7"/>
          <p:cNvPicPr>
            <a:picLocks noChangeAspect="1" noChangeArrowheads="1"/>
          </p:cNvPicPr>
          <p:nvPr/>
        </p:nvPicPr>
        <p:blipFill>
          <a:blip r:embed="rId3"/>
          <a:srcRect/>
          <a:stretch>
            <a:fillRect/>
          </a:stretch>
        </p:blipFill>
        <p:spPr bwMode="auto">
          <a:xfrm>
            <a:off x="3429000" y="3365500"/>
            <a:ext cx="2286000" cy="2286000"/>
          </a:xfrm>
          <a:prstGeom prst="rect">
            <a:avLst/>
          </a:prstGeom>
          <a:noFill/>
        </p:spPr>
      </p:pic>
      <p:sp>
        <p:nvSpPr>
          <p:cNvPr id="730116" name="Text Box 4"/>
          <p:cNvSpPr txBox="1">
            <a:spLocks noChangeArrowheads="1"/>
          </p:cNvSpPr>
          <p:nvPr/>
        </p:nvSpPr>
        <p:spPr bwMode="auto">
          <a:xfrm>
            <a:off x="44323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1</a:t>
            </a:r>
          </a:p>
        </p:txBody>
      </p:sp>
      <p:sp>
        <p:nvSpPr>
          <p:cNvPr id="730166" name="Rectangle 54"/>
          <p:cNvSpPr>
            <a:spLocks noChangeArrowheads="1"/>
          </p:cNvSpPr>
          <p:nvPr/>
        </p:nvSpPr>
        <p:spPr bwMode="auto">
          <a:xfrm>
            <a:off x="482600" y="1155700"/>
            <a:ext cx="8128000"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recursive decomposition of a maze generates a series of independent submazes; the goal is to solve any one of them.</a:t>
            </a:r>
          </a:p>
        </p:txBody>
      </p:sp>
      <p:sp>
        <p:nvSpPr>
          <p:cNvPr id="730167" name="Rectangle 55"/>
          <p:cNvSpPr>
            <a:spLocks noChangeArrowheads="1"/>
          </p:cNvSpPr>
          <p:nvPr/>
        </p:nvSpPr>
        <p:spPr bwMode="auto">
          <a:xfrm>
            <a:off x="482600" y="1955800"/>
            <a:ext cx="8131175" cy="1473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you had a multiprocessor computer, you could try to solve each of these submazes in parallel.  This strategy is analogous to cloning yourself at each intersection and sending one clone down each path.</a:t>
            </a:r>
            <a:endParaRPr lang="en-US" sz="2000">
              <a:latin typeface="Courier New" charset="0"/>
            </a:endParaRPr>
          </a:p>
        </p:txBody>
      </p:sp>
      <p:sp>
        <p:nvSpPr>
          <p:cNvPr id="730168" name="Rectangle 56"/>
          <p:cNvSpPr>
            <a:spLocks noChangeArrowheads="1"/>
          </p:cNvSpPr>
          <p:nvPr/>
        </p:nvSpPr>
        <p:spPr bwMode="auto">
          <a:xfrm>
            <a:off x="555625" y="6045200"/>
            <a:ext cx="8131175" cy="584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Is this parallel strategy more efficient?</a:t>
            </a:r>
            <a:endParaRPr lang="en-US" sz="2000">
              <a:latin typeface="Courier New" charset="0"/>
            </a:endParaRPr>
          </a:p>
        </p:txBody>
      </p:sp>
      <p:sp>
        <p:nvSpPr>
          <p:cNvPr id="730169" name="Text Box 57"/>
          <p:cNvSpPr txBox="1">
            <a:spLocks noChangeArrowheads="1"/>
          </p:cNvSpPr>
          <p:nvPr/>
        </p:nvSpPr>
        <p:spPr bwMode="auto">
          <a:xfrm>
            <a:off x="44323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1</a:t>
            </a:r>
          </a:p>
        </p:txBody>
      </p:sp>
      <p:sp>
        <p:nvSpPr>
          <p:cNvPr id="730170" name="Text Box 58"/>
          <p:cNvSpPr txBox="1">
            <a:spLocks noChangeArrowheads="1"/>
          </p:cNvSpPr>
          <p:nvPr/>
        </p:nvSpPr>
        <p:spPr bwMode="auto">
          <a:xfrm>
            <a:off x="44323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1</a:t>
            </a:r>
          </a:p>
        </p:txBody>
      </p:sp>
      <p:sp>
        <p:nvSpPr>
          <p:cNvPr id="730171" name="Text Box 59"/>
          <p:cNvSpPr txBox="1">
            <a:spLocks noChangeArrowheads="1"/>
          </p:cNvSpPr>
          <p:nvPr/>
        </p:nvSpPr>
        <p:spPr bwMode="auto">
          <a:xfrm>
            <a:off x="41021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1</a:t>
            </a:r>
          </a:p>
        </p:txBody>
      </p:sp>
      <p:sp>
        <p:nvSpPr>
          <p:cNvPr id="730172" name="Text Box 60"/>
          <p:cNvSpPr txBox="1">
            <a:spLocks noChangeArrowheads="1"/>
          </p:cNvSpPr>
          <p:nvPr/>
        </p:nvSpPr>
        <p:spPr bwMode="auto">
          <a:xfrm>
            <a:off x="41021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1</a:t>
            </a:r>
          </a:p>
        </p:txBody>
      </p:sp>
      <p:sp>
        <p:nvSpPr>
          <p:cNvPr id="730173" name="Text Box 61"/>
          <p:cNvSpPr txBox="1">
            <a:spLocks noChangeArrowheads="1"/>
          </p:cNvSpPr>
          <p:nvPr/>
        </p:nvSpPr>
        <p:spPr bwMode="auto">
          <a:xfrm>
            <a:off x="44323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4" name="Text Box 62"/>
          <p:cNvSpPr txBox="1">
            <a:spLocks noChangeArrowheads="1"/>
          </p:cNvSpPr>
          <p:nvPr/>
        </p:nvSpPr>
        <p:spPr bwMode="auto">
          <a:xfrm>
            <a:off x="47625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5" name="Text Box 63"/>
          <p:cNvSpPr txBox="1">
            <a:spLocks noChangeArrowheads="1"/>
          </p:cNvSpPr>
          <p:nvPr/>
        </p:nvSpPr>
        <p:spPr bwMode="auto">
          <a:xfrm>
            <a:off x="50800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6" name="Text Box 64"/>
          <p:cNvSpPr txBox="1">
            <a:spLocks noChangeArrowheads="1"/>
          </p:cNvSpPr>
          <p:nvPr/>
        </p:nvSpPr>
        <p:spPr bwMode="auto">
          <a:xfrm>
            <a:off x="50800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7" name="Text Box 65"/>
          <p:cNvSpPr txBox="1">
            <a:spLocks noChangeArrowheads="1"/>
          </p:cNvSpPr>
          <p:nvPr/>
        </p:nvSpPr>
        <p:spPr bwMode="auto">
          <a:xfrm>
            <a:off x="47625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8" name="Text Box 66"/>
          <p:cNvSpPr txBox="1">
            <a:spLocks noChangeArrowheads="1"/>
          </p:cNvSpPr>
          <p:nvPr/>
        </p:nvSpPr>
        <p:spPr bwMode="auto">
          <a:xfrm>
            <a:off x="47625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2</a:t>
            </a:r>
          </a:p>
        </p:txBody>
      </p:sp>
      <p:sp>
        <p:nvSpPr>
          <p:cNvPr id="730179" name="Text Box 67"/>
          <p:cNvSpPr txBox="1">
            <a:spLocks noChangeArrowheads="1"/>
          </p:cNvSpPr>
          <p:nvPr/>
        </p:nvSpPr>
        <p:spPr bwMode="auto">
          <a:xfrm>
            <a:off x="41021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0" name="Text Box 68"/>
          <p:cNvSpPr txBox="1">
            <a:spLocks noChangeArrowheads="1"/>
          </p:cNvSpPr>
          <p:nvPr/>
        </p:nvSpPr>
        <p:spPr bwMode="auto">
          <a:xfrm>
            <a:off x="37846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1" name="Text Box 69"/>
          <p:cNvSpPr txBox="1">
            <a:spLocks noChangeArrowheads="1"/>
          </p:cNvSpPr>
          <p:nvPr/>
        </p:nvSpPr>
        <p:spPr bwMode="auto">
          <a:xfrm>
            <a:off x="37846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2" name="Text Box 70"/>
          <p:cNvSpPr txBox="1">
            <a:spLocks noChangeArrowheads="1"/>
          </p:cNvSpPr>
          <p:nvPr/>
        </p:nvSpPr>
        <p:spPr bwMode="auto">
          <a:xfrm>
            <a:off x="41021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3" name="Text Box 71"/>
          <p:cNvSpPr txBox="1">
            <a:spLocks noChangeArrowheads="1"/>
          </p:cNvSpPr>
          <p:nvPr/>
        </p:nvSpPr>
        <p:spPr bwMode="auto">
          <a:xfrm>
            <a:off x="41021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4" name="Text Box 72"/>
          <p:cNvSpPr txBox="1">
            <a:spLocks noChangeArrowheads="1"/>
          </p:cNvSpPr>
          <p:nvPr/>
        </p:nvSpPr>
        <p:spPr bwMode="auto">
          <a:xfrm>
            <a:off x="44323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5" name="Text Box 73"/>
          <p:cNvSpPr txBox="1">
            <a:spLocks noChangeArrowheads="1"/>
          </p:cNvSpPr>
          <p:nvPr/>
        </p:nvSpPr>
        <p:spPr bwMode="auto">
          <a:xfrm>
            <a:off x="47625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6" name="Text Box 74"/>
          <p:cNvSpPr txBox="1">
            <a:spLocks noChangeArrowheads="1"/>
          </p:cNvSpPr>
          <p:nvPr/>
        </p:nvSpPr>
        <p:spPr bwMode="auto">
          <a:xfrm>
            <a:off x="47625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7" name="Text Box 75"/>
          <p:cNvSpPr txBox="1">
            <a:spLocks noChangeArrowheads="1"/>
          </p:cNvSpPr>
          <p:nvPr/>
        </p:nvSpPr>
        <p:spPr bwMode="auto">
          <a:xfrm>
            <a:off x="50800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8" name="Text Box 76"/>
          <p:cNvSpPr txBox="1">
            <a:spLocks noChangeArrowheads="1"/>
          </p:cNvSpPr>
          <p:nvPr/>
        </p:nvSpPr>
        <p:spPr bwMode="auto">
          <a:xfrm>
            <a:off x="53975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3</a:t>
            </a:r>
          </a:p>
        </p:txBody>
      </p:sp>
      <p:sp>
        <p:nvSpPr>
          <p:cNvPr id="730189" name="Text Box 77"/>
          <p:cNvSpPr txBox="1">
            <a:spLocks noChangeArrowheads="1"/>
          </p:cNvSpPr>
          <p:nvPr/>
        </p:nvSpPr>
        <p:spPr bwMode="auto">
          <a:xfrm>
            <a:off x="50800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0" name="Text Box 78"/>
          <p:cNvSpPr txBox="1">
            <a:spLocks noChangeArrowheads="1"/>
          </p:cNvSpPr>
          <p:nvPr/>
        </p:nvSpPr>
        <p:spPr bwMode="auto">
          <a:xfrm>
            <a:off x="53975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1" name="Text Box 79"/>
          <p:cNvSpPr txBox="1">
            <a:spLocks noChangeArrowheads="1"/>
          </p:cNvSpPr>
          <p:nvPr/>
        </p:nvSpPr>
        <p:spPr bwMode="auto">
          <a:xfrm>
            <a:off x="53975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2" name="Text Box 80"/>
          <p:cNvSpPr txBox="1">
            <a:spLocks noChangeArrowheads="1"/>
          </p:cNvSpPr>
          <p:nvPr/>
        </p:nvSpPr>
        <p:spPr bwMode="auto">
          <a:xfrm>
            <a:off x="53975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3" name="Text Box 81"/>
          <p:cNvSpPr txBox="1">
            <a:spLocks noChangeArrowheads="1"/>
          </p:cNvSpPr>
          <p:nvPr/>
        </p:nvSpPr>
        <p:spPr bwMode="auto">
          <a:xfrm>
            <a:off x="53975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4" name="Text Box 82"/>
          <p:cNvSpPr txBox="1">
            <a:spLocks noChangeArrowheads="1"/>
          </p:cNvSpPr>
          <p:nvPr/>
        </p:nvSpPr>
        <p:spPr bwMode="auto">
          <a:xfrm>
            <a:off x="53975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5" name="Text Box 83"/>
          <p:cNvSpPr txBox="1">
            <a:spLocks noChangeArrowheads="1"/>
          </p:cNvSpPr>
          <p:nvPr/>
        </p:nvSpPr>
        <p:spPr bwMode="auto">
          <a:xfrm>
            <a:off x="53975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6" name="Text Box 84"/>
          <p:cNvSpPr txBox="1">
            <a:spLocks noChangeArrowheads="1"/>
          </p:cNvSpPr>
          <p:nvPr/>
        </p:nvSpPr>
        <p:spPr bwMode="auto">
          <a:xfrm>
            <a:off x="50800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4</a:t>
            </a:r>
          </a:p>
        </p:txBody>
      </p:sp>
      <p:sp>
        <p:nvSpPr>
          <p:cNvPr id="730197" name="Text Box 85"/>
          <p:cNvSpPr txBox="1">
            <a:spLocks noChangeArrowheads="1"/>
          </p:cNvSpPr>
          <p:nvPr/>
        </p:nvSpPr>
        <p:spPr bwMode="auto">
          <a:xfrm>
            <a:off x="50800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198" name="Text Box 86"/>
          <p:cNvSpPr txBox="1">
            <a:spLocks noChangeArrowheads="1"/>
          </p:cNvSpPr>
          <p:nvPr/>
        </p:nvSpPr>
        <p:spPr bwMode="auto">
          <a:xfrm>
            <a:off x="50800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199" name="Text Box 87"/>
          <p:cNvSpPr txBox="1">
            <a:spLocks noChangeArrowheads="1"/>
          </p:cNvSpPr>
          <p:nvPr/>
        </p:nvSpPr>
        <p:spPr bwMode="auto">
          <a:xfrm>
            <a:off x="47625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0" name="Text Box 88"/>
          <p:cNvSpPr txBox="1">
            <a:spLocks noChangeArrowheads="1"/>
          </p:cNvSpPr>
          <p:nvPr/>
        </p:nvSpPr>
        <p:spPr bwMode="auto">
          <a:xfrm>
            <a:off x="47625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1" name="Text Box 89"/>
          <p:cNvSpPr txBox="1">
            <a:spLocks noChangeArrowheads="1"/>
          </p:cNvSpPr>
          <p:nvPr/>
        </p:nvSpPr>
        <p:spPr bwMode="auto">
          <a:xfrm>
            <a:off x="44323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2" name="Text Box 90"/>
          <p:cNvSpPr txBox="1">
            <a:spLocks noChangeArrowheads="1"/>
          </p:cNvSpPr>
          <p:nvPr/>
        </p:nvSpPr>
        <p:spPr bwMode="auto">
          <a:xfrm>
            <a:off x="41021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3" name="Text Box 91"/>
          <p:cNvSpPr txBox="1">
            <a:spLocks noChangeArrowheads="1"/>
          </p:cNvSpPr>
          <p:nvPr/>
        </p:nvSpPr>
        <p:spPr bwMode="auto">
          <a:xfrm>
            <a:off x="37846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4" name="Text Box 92"/>
          <p:cNvSpPr txBox="1">
            <a:spLocks noChangeArrowheads="1"/>
          </p:cNvSpPr>
          <p:nvPr/>
        </p:nvSpPr>
        <p:spPr bwMode="auto">
          <a:xfrm>
            <a:off x="37846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5" name="Text Box 93"/>
          <p:cNvSpPr txBox="1">
            <a:spLocks noChangeArrowheads="1"/>
          </p:cNvSpPr>
          <p:nvPr/>
        </p:nvSpPr>
        <p:spPr bwMode="auto">
          <a:xfrm>
            <a:off x="37846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5</a:t>
            </a:r>
          </a:p>
        </p:txBody>
      </p:sp>
      <p:sp>
        <p:nvSpPr>
          <p:cNvPr id="730206" name="Text Box 94"/>
          <p:cNvSpPr txBox="1">
            <a:spLocks noChangeArrowheads="1"/>
          </p:cNvSpPr>
          <p:nvPr/>
        </p:nvSpPr>
        <p:spPr bwMode="auto">
          <a:xfrm>
            <a:off x="3467100" y="36597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6</a:t>
            </a:r>
          </a:p>
        </p:txBody>
      </p:sp>
      <p:sp>
        <p:nvSpPr>
          <p:cNvPr id="730207" name="Text Box 95"/>
          <p:cNvSpPr txBox="1">
            <a:spLocks noChangeArrowheads="1"/>
          </p:cNvSpPr>
          <p:nvPr/>
        </p:nvSpPr>
        <p:spPr bwMode="auto">
          <a:xfrm>
            <a:off x="3467100" y="3342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6</a:t>
            </a:r>
          </a:p>
        </p:txBody>
      </p:sp>
      <p:sp>
        <p:nvSpPr>
          <p:cNvPr id="730208" name="Text Box 96"/>
          <p:cNvSpPr txBox="1">
            <a:spLocks noChangeArrowheads="1"/>
          </p:cNvSpPr>
          <p:nvPr/>
        </p:nvSpPr>
        <p:spPr bwMode="auto">
          <a:xfrm>
            <a:off x="3467100" y="39772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09" name="Text Box 97"/>
          <p:cNvSpPr txBox="1">
            <a:spLocks noChangeArrowheads="1"/>
          </p:cNvSpPr>
          <p:nvPr/>
        </p:nvSpPr>
        <p:spPr bwMode="auto">
          <a:xfrm>
            <a:off x="3467100" y="4305905"/>
            <a:ext cx="3048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0" name="Text Box 98"/>
          <p:cNvSpPr txBox="1">
            <a:spLocks noChangeArrowheads="1"/>
          </p:cNvSpPr>
          <p:nvPr/>
        </p:nvSpPr>
        <p:spPr bwMode="auto">
          <a:xfrm>
            <a:off x="3467100" y="46249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1" name="Text Box 99"/>
          <p:cNvSpPr txBox="1">
            <a:spLocks noChangeArrowheads="1"/>
          </p:cNvSpPr>
          <p:nvPr/>
        </p:nvSpPr>
        <p:spPr bwMode="auto">
          <a:xfrm>
            <a:off x="34671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2" name="Text Box 100"/>
          <p:cNvSpPr txBox="1">
            <a:spLocks noChangeArrowheads="1"/>
          </p:cNvSpPr>
          <p:nvPr/>
        </p:nvSpPr>
        <p:spPr bwMode="auto">
          <a:xfrm>
            <a:off x="3784600" y="49551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3" name="Text Box 101"/>
          <p:cNvSpPr txBox="1">
            <a:spLocks noChangeArrowheads="1"/>
          </p:cNvSpPr>
          <p:nvPr/>
        </p:nvSpPr>
        <p:spPr bwMode="auto">
          <a:xfrm>
            <a:off x="37846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4" name="Text Box 102"/>
          <p:cNvSpPr txBox="1">
            <a:spLocks noChangeArrowheads="1"/>
          </p:cNvSpPr>
          <p:nvPr/>
        </p:nvSpPr>
        <p:spPr bwMode="auto">
          <a:xfrm>
            <a:off x="41021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5" name="Text Box 103"/>
          <p:cNvSpPr txBox="1">
            <a:spLocks noChangeArrowheads="1"/>
          </p:cNvSpPr>
          <p:nvPr/>
        </p:nvSpPr>
        <p:spPr bwMode="auto">
          <a:xfrm>
            <a:off x="44323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6" name="Text Box 104"/>
          <p:cNvSpPr txBox="1">
            <a:spLocks noChangeArrowheads="1"/>
          </p:cNvSpPr>
          <p:nvPr/>
        </p:nvSpPr>
        <p:spPr bwMode="auto">
          <a:xfrm>
            <a:off x="4432300" y="56155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7</a:t>
            </a:r>
          </a:p>
        </p:txBody>
      </p:sp>
      <p:sp>
        <p:nvSpPr>
          <p:cNvPr id="730217" name="Text Box 105"/>
          <p:cNvSpPr txBox="1">
            <a:spLocks noChangeArrowheads="1"/>
          </p:cNvSpPr>
          <p:nvPr/>
        </p:nvSpPr>
        <p:spPr bwMode="auto">
          <a:xfrm>
            <a:off x="3467100" y="5285393"/>
            <a:ext cx="3048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solidFill>
                  <a:srgbClr val="FF0000"/>
                </a:solidFill>
              </a:rPr>
              <a:t>8</a:t>
            </a:r>
          </a:p>
        </p:txBody>
      </p:sp>
      <p:sp>
        <p:nvSpPr>
          <p:cNvPr id="730218" name="Text Box 106"/>
          <p:cNvSpPr txBox="1">
            <a:spLocks noChangeArrowheads="1"/>
          </p:cNvSpPr>
          <p:nvPr/>
        </p:nvSpPr>
        <p:spPr bwMode="auto">
          <a:xfrm>
            <a:off x="4394200" y="4307493"/>
            <a:ext cx="381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sym typeface="Symbol" charset="2"/>
              </a:rPr>
              <a:t></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30167">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3011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1" nodeType="afterEffect">
                                  <p:stCondLst>
                                    <p:cond delay="0"/>
                                  </p:stCondLst>
                                  <p:childTnLst>
                                    <p:set>
                                      <p:cBhvr>
                                        <p:cTn id="12" dur="1" fill="hold">
                                          <p:stCondLst>
                                            <p:cond delay="0"/>
                                          </p:stCondLst>
                                        </p:cTn>
                                        <p:tgtEl>
                                          <p:spTgt spid="7302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30116">
                                            <p:txEl>
                                              <p:pRg st="0" end="0"/>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73021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3016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3017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301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3017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3017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3018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017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01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30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017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017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3018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3018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3017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3018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019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3017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73018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3019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018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73019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73018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73019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730187"/>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3019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730197"/>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73018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730195"/>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73019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30196"/>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730199"/>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73020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730201"/>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73020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730203"/>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730204"/>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730205"/>
                                        </p:tgtEl>
                                        <p:attrNameLst>
                                          <p:attrName>style.visibility</p:attrName>
                                        </p:attrNameLst>
                                      </p:cBhvr>
                                      <p:to>
                                        <p:strVal val="visible"/>
                                      </p:to>
                                    </p:set>
                                  </p:childTnLst>
                                </p:cTn>
                              </p:par>
                            </p:childTnLst>
                          </p:cTn>
                        </p:par>
                        <p:par>
                          <p:cTn id="127" fill="hold">
                            <p:stCondLst>
                              <p:cond delay="0"/>
                            </p:stCondLst>
                            <p:childTnLst>
                              <p:par>
                                <p:cTn id="128" presetID="1" presetClass="entr" presetSubtype="0" fill="hold" nodeType="afterEffect">
                                  <p:stCondLst>
                                    <p:cond delay="0"/>
                                  </p:stCondLst>
                                  <p:childTnLst>
                                    <p:set>
                                      <p:cBhvr>
                                        <p:cTn id="129" dur="1" fill="hold">
                                          <p:stCondLst>
                                            <p:cond delay="0"/>
                                          </p:stCondLst>
                                        </p:cTn>
                                        <p:tgtEl>
                                          <p:spTgt spid="730206"/>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nodeType="clickEffect">
                                  <p:stCondLst>
                                    <p:cond delay="0"/>
                                  </p:stCondLst>
                                  <p:childTnLst>
                                    <p:set>
                                      <p:cBhvr>
                                        <p:cTn id="133" dur="1" fill="hold">
                                          <p:stCondLst>
                                            <p:cond delay="0"/>
                                          </p:stCondLst>
                                        </p:cTn>
                                        <p:tgtEl>
                                          <p:spTgt spid="730207"/>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730208"/>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nodeType="clickEffect">
                                  <p:stCondLst>
                                    <p:cond delay="0"/>
                                  </p:stCondLst>
                                  <p:childTnLst>
                                    <p:set>
                                      <p:cBhvr>
                                        <p:cTn id="139" dur="1" fill="hold">
                                          <p:stCondLst>
                                            <p:cond delay="0"/>
                                          </p:stCondLst>
                                        </p:cTn>
                                        <p:tgtEl>
                                          <p:spTgt spid="730209"/>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1" presetClass="entr" presetSubtype="0" fill="hold" nodeType="clickEffect">
                                  <p:stCondLst>
                                    <p:cond delay="0"/>
                                  </p:stCondLst>
                                  <p:childTnLst>
                                    <p:set>
                                      <p:cBhvr>
                                        <p:cTn id="143" dur="1" fill="hold">
                                          <p:stCondLst>
                                            <p:cond delay="0"/>
                                          </p:stCondLst>
                                        </p:cTn>
                                        <p:tgtEl>
                                          <p:spTgt spid="730210"/>
                                        </p:tgtEl>
                                        <p:attrNameLst>
                                          <p:attrName>style.visibility</p:attrName>
                                        </p:attrNameLst>
                                      </p:cBhvr>
                                      <p:to>
                                        <p:strVal val="visible"/>
                                      </p:to>
                                    </p:set>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nodeType="clickEffect">
                                  <p:stCondLst>
                                    <p:cond delay="0"/>
                                  </p:stCondLst>
                                  <p:childTnLst>
                                    <p:set>
                                      <p:cBhvr>
                                        <p:cTn id="147" dur="1" fill="hold">
                                          <p:stCondLst>
                                            <p:cond delay="0"/>
                                          </p:stCondLst>
                                        </p:cTn>
                                        <p:tgtEl>
                                          <p:spTgt spid="730211"/>
                                        </p:tgtEl>
                                        <p:attrNameLst>
                                          <p:attrName>style.visibility</p:attrName>
                                        </p:attrNameLst>
                                      </p:cBhvr>
                                      <p:to>
                                        <p:strVal val="visible"/>
                                      </p:to>
                                    </p:set>
                                  </p:childTnLst>
                                </p:cTn>
                              </p:par>
                            </p:childTnLst>
                          </p:cTn>
                        </p:par>
                      </p:childTnLst>
                    </p:cTn>
                  </p:par>
                  <p:par>
                    <p:cTn id="148" fill="hold">
                      <p:stCondLst>
                        <p:cond delay="indefinite"/>
                      </p:stCondLst>
                      <p:childTnLst>
                        <p:par>
                          <p:cTn id="149" fill="hold">
                            <p:stCondLst>
                              <p:cond delay="0"/>
                            </p:stCondLst>
                            <p:childTnLst>
                              <p:par>
                                <p:cTn id="150" presetID="1" presetClass="entr" presetSubtype="0" fill="hold" nodeType="clickEffect">
                                  <p:stCondLst>
                                    <p:cond delay="0"/>
                                  </p:stCondLst>
                                  <p:childTnLst>
                                    <p:set>
                                      <p:cBhvr>
                                        <p:cTn id="151" dur="1" fill="hold">
                                          <p:stCondLst>
                                            <p:cond delay="0"/>
                                          </p:stCondLst>
                                        </p:cTn>
                                        <p:tgtEl>
                                          <p:spTgt spid="730212"/>
                                        </p:tgtEl>
                                        <p:attrNameLst>
                                          <p:attrName>style.visibility</p:attrName>
                                        </p:attrNameLst>
                                      </p:cBhvr>
                                      <p:to>
                                        <p:strVal val="visible"/>
                                      </p:to>
                                    </p:set>
                                  </p:childTnLst>
                                </p:cTn>
                              </p:par>
                              <p:par>
                                <p:cTn id="152" presetID="1" presetClass="entr" presetSubtype="0" fill="hold" nodeType="withEffect">
                                  <p:stCondLst>
                                    <p:cond delay="0"/>
                                  </p:stCondLst>
                                  <p:childTnLst>
                                    <p:set>
                                      <p:cBhvr>
                                        <p:cTn id="153" dur="1" fill="hold">
                                          <p:stCondLst>
                                            <p:cond delay="0"/>
                                          </p:stCondLst>
                                        </p:cTn>
                                        <p:tgtEl>
                                          <p:spTgt spid="730217"/>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1" presetClass="entr" presetSubtype="0" fill="hold" nodeType="clickEffect">
                                  <p:stCondLst>
                                    <p:cond delay="0"/>
                                  </p:stCondLst>
                                  <p:childTnLst>
                                    <p:set>
                                      <p:cBhvr>
                                        <p:cTn id="157" dur="1" fill="hold">
                                          <p:stCondLst>
                                            <p:cond delay="0"/>
                                          </p:stCondLst>
                                        </p:cTn>
                                        <p:tgtEl>
                                          <p:spTgt spid="730213"/>
                                        </p:tgtEl>
                                        <p:attrNameLst>
                                          <p:attrName>style.visibility</p:attrName>
                                        </p:attrNameLst>
                                      </p:cBhvr>
                                      <p:to>
                                        <p:strVal val="visible"/>
                                      </p:to>
                                    </p:set>
                                  </p:childTnLst>
                                </p:cTn>
                              </p:par>
                            </p:childTnLst>
                          </p:cTn>
                        </p:par>
                      </p:childTnLst>
                    </p:cTn>
                  </p:par>
                  <p:par>
                    <p:cTn id="158" fill="hold">
                      <p:stCondLst>
                        <p:cond delay="indefinite"/>
                      </p:stCondLst>
                      <p:childTnLst>
                        <p:par>
                          <p:cTn id="159" fill="hold">
                            <p:stCondLst>
                              <p:cond delay="0"/>
                            </p:stCondLst>
                            <p:childTnLst>
                              <p:par>
                                <p:cTn id="160" presetID="1" presetClass="entr" presetSubtype="0" fill="hold" nodeType="clickEffect">
                                  <p:stCondLst>
                                    <p:cond delay="0"/>
                                  </p:stCondLst>
                                  <p:childTnLst>
                                    <p:set>
                                      <p:cBhvr>
                                        <p:cTn id="161" dur="1" fill="hold">
                                          <p:stCondLst>
                                            <p:cond delay="0"/>
                                          </p:stCondLst>
                                        </p:cTn>
                                        <p:tgtEl>
                                          <p:spTgt spid="730214"/>
                                        </p:tgtEl>
                                        <p:attrNameLst>
                                          <p:attrName>style.visibility</p:attrName>
                                        </p:attrNameLst>
                                      </p:cBhvr>
                                      <p:to>
                                        <p:strVal val="visible"/>
                                      </p:to>
                                    </p:set>
                                  </p:childTnLst>
                                </p:cTn>
                              </p:par>
                            </p:childTnLst>
                          </p:cTn>
                        </p:par>
                      </p:childTnLst>
                    </p:cTn>
                  </p:par>
                  <p:par>
                    <p:cTn id="162" fill="hold">
                      <p:stCondLst>
                        <p:cond delay="indefinite"/>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730215"/>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1" presetClass="entr" presetSubtype="0" fill="hold" nodeType="clickEffect">
                                  <p:stCondLst>
                                    <p:cond delay="0"/>
                                  </p:stCondLst>
                                  <p:childTnLst>
                                    <p:set>
                                      <p:cBhvr>
                                        <p:cTn id="169" dur="1" fill="hold">
                                          <p:stCondLst>
                                            <p:cond delay="0"/>
                                          </p:stCondLst>
                                        </p:cTn>
                                        <p:tgtEl>
                                          <p:spTgt spid="730216"/>
                                        </p:tgtEl>
                                        <p:attrNameLst>
                                          <p:attrName>style.visibility</p:attrName>
                                        </p:attrNameLst>
                                      </p:cBhvr>
                                      <p:to>
                                        <p:strVal val="visible"/>
                                      </p:to>
                                    </p:set>
                                  </p:childTnLst>
                                </p:cTn>
                              </p:par>
                            </p:childTnLst>
                          </p:cTn>
                        </p:par>
                      </p:childTnLst>
                    </p:cTn>
                  </p:par>
                  <p:par>
                    <p:cTn id="170" fill="hold">
                      <p:stCondLst>
                        <p:cond delay="indefinite"/>
                      </p:stCondLst>
                      <p:childTnLst>
                        <p:par>
                          <p:cTn id="171" fill="hold">
                            <p:stCondLst>
                              <p:cond delay="0"/>
                            </p:stCondLst>
                            <p:childTnLst>
                              <p:par>
                                <p:cTn id="172" presetID="1" presetClass="entr" presetSubtype="0" fill="hold" grpId="0" nodeType="clickEffect">
                                  <p:stCondLst>
                                    <p:cond delay="0"/>
                                  </p:stCondLst>
                                  <p:childTnLst>
                                    <p:set>
                                      <p:cBhvr>
                                        <p:cTn id="173" dur="1" fill="hold">
                                          <p:stCondLst>
                                            <p:cond delay="499"/>
                                          </p:stCondLst>
                                        </p:cTn>
                                        <p:tgtEl>
                                          <p:spTgt spid="73016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0116" grpId="0" build="p" autoUpdateAnimBg="0"/>
      <p:bldP spid="730168" grpId="0" build="p" autoUpdateAnimBg="0"/>
      <p:bldP spid="730218" grpId="0"/>
      <p:bldP spid="730218" grpId="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2162" name="Rectangle 2"/>
          <p:cNvSpPr>
            <a:spLocks noGrp="1" noChangeArrowheads="1"/>
          </p:cNvSpPr>
          <p:nvPr>
            <p:ph type="title"/>
          </p:nvPr>
        </p:nvSpPr>
        <p:spPr>
          <a:xfrm>
            <a:off x="0" y="0"/>
            <a:ext cx="9144000" cy="1143000"/>
          </a:xfrm>
          <a:noFill/>
          <a:ln/>
        </p:spPr>
        <p:txBody>
          <a:bodyPr/>
          <a:lstStyle/>
          <a:p>
            <a:r>
              <a:rPr lang="en-US" sz="4000" dirty="0">
                <a:solidFill>
                  <a:srgbClr val="FF0000"/>
                </a:solidFill>
              </a:rPr>
              <a:t>The P = NP Question</a:t>
            </a:r>
            <a:endParaRPr lang="en-US" sz="3600" dirty="0">
              <a:solidFill>
                <a:srgbClr val="FF0000"/>
              </a:solidFill>
            </a:endParaRPr>
          </a:p>
        </p:txBody>
      </p:sp>
      <p:pic>
        <p:nvPicPr>
          <p:cNvPr id="732218" name="Picture 58" descr="MillenniumProblems"/>
          <p:cNvPicPr>
            <a:picLocks noChangeAspect="1" noChangeArrowheads="1"/>
          </p:cNvPicPr>
          <p:nvPr/>
        </p:nvPicPr>
        <p:blipFill>
          <a:blip r:embed="rId3"/>
          <a:srcRect/>
          <a:stretch>
            <a:fillRect/>
          </a:stretch>
        </p:blipFill>
        <p:spPr bwMode="auto">
          <a:xfrm>
            <a:off x="1130300" y="2378075"/>
            <a:ext cx="6870700" cy="4175125"/>
          </a:xfrm>
          <a:prstGeom prst="rect">
            <a:avLst/>
          </a:prstGeom>
          <a:noFill/>
        </p:spPr>
      </p:pic>
      <p:sp>
        <p:nvSpPr>
          <p:cNvPr id="732219" name="Rectangle 59"/>
          <p:cNvSpPr>
            <a:spLocks noChangeArrowheads="1"/>
          </p:cNvSpPr>
          <p:nvPr/>
        </p:nvSpPr>
        <p:spPr bwMode="auto">
          <a:xfrm>
            <a:off x="482600" y="1155700"/>
            <a:ext cx="8128000"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question of whether a parallel solution is fundamentally faster than a sequential one is related to the biggest open problem in computer science, for which there is a $1M prize.</a:t>
            </a:r>
          </a:p>
        </p:txBody>
      </p:sp>
      <p:sp>
        <p:nvSpPr>
          <p:cNvPr id="732220" name="Oval 60"/>
          <p:cNvSpPr>
            <a:spLocks noChangeArrowheads="1"/>
          </p:cNvSpPr>
          <p:nvPr/>
        </p:nvSpPr>
        <p:spPr bwMode="auto">
          <a:xfrm>
            <a:off x="5435600" y="3721100"/>
            <a:ext cx="914400" cy="381000"/>
          </a:xfrm>
          <a:prstGeom prst="ellipse">
            <a:avLst/>
          </a:prstGeom>
          <a:noFill/>
          <a:ln w="22225">
            <a:solidFill>
              <a:srgbClr val="FF0000"/>
            </a:solidFill>
            <a:round/>
            <a:headEnd/>
            <a:tailEnd/>
          </a:ln>
          <a:effectLst/>
        </p:spPr>
        <p:txBody>
          <a:bodyPr wrap="none" anchor="ctr">
            <a:prstTxWarp prst="textNoShape">
              <a:avLst/>
            </a:prstTxWarp>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2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2220"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24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Keeping Track of the Path</a:t>
            </a:r>
            <a:endParaRPr lang="en-US" sz="4000" dirty="0">
              <a:solidFill>
                <a:schemeClr val="tx1"/>
              </a:solidFill>
            </a:endParaRPr>
          </a:p>
        </p:txBody>
      </p:sp>
      <p:sp>
        <p:nvSpPr>
          <p:cNvPr id="742406" name="Rectangle 6"/>
          <p:cNvSpPr>
            <a:spLocks noChangeArrowheads="1"/>
          </p:cNvSpPr>
          <p:nvPr/>
        </p:nvSpPr>
        <p:spPr bwMode="auto">
          <a:xfrm>
            <a:off x="482600" y="1155700"/>
            <a:ext cx="8204200" cy="2273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30000"/>
              </a:spcAft>
              <a:buFontTx/>
              <a:buChar char="•"/>
            </a:pPr>
            <a:r>
              <a:rPr lang="en-US" sz="2400" b="0" dirty="0"/>
              <a:t>As described in exercise</a:t>
            </a:r>
            <a:r>
              <a:rPr lang="en-US" sz="2400" b="0" dirty="0" smtClean="0"/>
              <a:t> 3 </a:t>
            </a:r>
            <a:r>
              <a:rPr lang="en-US" sz="2400" b="0" dirty="0"/>
              <a:t>on page</a:t>
            </a:r>
            <a:r>
              <a:rPr lang="en-US" sz="2400" b="0" dirty="0" smtClean="0"/>
              <a:t> 418, </a:t>
            </a:r>
            <a:r>
              <a:rPr lang="en-US" sz="2400" b="0" dirty="0"/>
              <a:t>it is possible to build a better version of</a:t>
            </a:r>
            <a:r>
              <a:rPr lang="en-US" sz="2400" b="0" dirty="0" smtClean="0"/>
              <a:t> </a:t>
            </a:r>
            <a:r>
              <a:rPr lang="en-US" sz="2000" dirty="0" err="1" smtClean="0">
                <a:latin typeface="Courier New" charset="0"/>
              </a:rPr>
              <a:t>solveMaze</a:t>
            </a:r>
            <a:r>
              <a:rPr lang="en-US" sz="2400" b="0" dirty="0" smtClean="0"/>
              <a:t> </a:t>
            </a:r>
            <a:r>
              <a:rPr lang="en-US" sz="2400" b="0" dirty="0"/>
              <a:t>so that it keeps track of the solution path as the computation proceeds.</a:t>
            </a:r>
          </a:p>
          <a:p>
            <a:pPr marL="342900" indent="-342900" algn="just">
              <a:lnSpc>
                <a:spcPct val="85000"/>
              </a:lnSpc>
              <a:spcAft>
                <a:spcPct val="30000"/>
              </a:spcAft>
              <a:buFontTx/>
              <a:buChar char="•"/>
            </a:pPr>
            <a:r>
              <a:rPr lang="en-US" sz="2400" b="0" dirty="0"/>
              <a:t>Write a new function</a:t>
            </a:r>
            <a:endParaRPr lang="en-US" sz="2400" b="0" dirty="0" smtClean="0"/>
          </a:p>
          <a:p>
            <a:pPr marL="342900" indent="-342900" algn="just">
              <a:lnSpc>
                <a:spcPct val="85000"/>
              </a:lnSpc>
            </a:pPr>
            <a:r>
              <a:rPr lang="en-US" sz="2400" dirty="0" smtClean="0">
                <a:latin typeface="Courier New" charset="0"/>
              </a:rPr>
              <a:t> </a:t>
            </a:r>
            <a:r>
              <a:rPr lang="en-US" sz="2000" dirty="0" smtClean="0">
                <a:latin typeface="Courier New" charset="0"/>
              </a:rPr>
              <a:t>    </a:t>
            </a:r>
            <a:r>
              <a:rPr lang="en-US" sz="2000" dirty="0" err="1" smtClean="0">
                <a:latin typeface="Courier New" charset="0"/>
              </a:rPr>
              <a:t>bool</a:t>
            </a:r>
            <a:r>
              <a:rPr lang="en-US" sz="2000" dirty="0" smtClean="0">
                <a:latin typeface="Courier New" charset="0"/>
              </a:rPr>
              <a:t> </a:t>
            </a:r>
            <a:r>
              <a:rPr lang="en-US" sz="2000" dirty="0" err="1" smtClean="0">
                <a:latin typeface="Courier New" charset="0"/>
              </a:rPr>
              <a:t>findSolutionPath(Maze</a:t>
            </a:r>
            <a:r>
              <a:rPr lang="en-US" sz="2000" dirty="0" smtClean="0">
                <a:latin typeface="Courier New" charset="0"/>
              </a:rPr>
              <a:t> &amp; maze, Point </a:t>
            </a:r>
            <a:r>
              <a:rPr lang="en-US" sz="2000" dirty="0">
                <a:latin typeface="Courier New" charset="0"/>
              </a:rPr>
              <a:t>start,</a:t>
            </a:r>
          </a:p>
          <a:p>
            <a:pPr marL="342900" indent="-342900" algn="just">
              <a:lnSpc>
                <a:spcPct val="85000"/>
              </a:lnSpc>
              <a:spcAft>
                <a:spcPct val="30000"/>
              </a:spcAft>
            </a:pPr>
            <a:r>
              <a:rPr lang="en-US" sz="2000" dirty="0">
                <a:latin typeface="Courier New" charset="0"/>
              </a:rPr>
              <a:t>	                 </a:t>
            </a:r>
            <a:r>
              <a:rPr lang="en-US" sz="2000" dirty="0" smtClean="0">
                <a:latin typeface="Courier New" charset="0"/>
              </a:rPr>
              <a:t>        Vector&lt;Point&gt; </a:t>
            </a:r>
            <a:r>
              <a:rPr lang="en-US" sz="2000" dirty="0">
                <a:latin typeface="Courier New" charset="0"/>
              </a:rPr>
              <a:t>&amp; path);</a:t>
            </a:r>
          </a:p>
          <a:p>
            <a:pPr marL="342900" indent="-342900" algn="just">
              <a:lnSpc>
                <a:spcPct val="85000"/>
              </a:lnSpc>
              <a:spcAft>
                <a:spcPct val="30000"/>
              </a:spcAft>
            </a:pPr>
            <a:r>
              <a:rPr lang="en-US" sz="2000" dirty="0" smtClean="0">
                <a:latin typeface="Courier New" charset="0"/>
              </a:rPr>
              <a:t>	</a:t>
            </a:r>
            <a:endParaRPr lang="en-US" sz="2400" b="0" dirty="0"/>
          </a:p>
        </p:txBody>
      </p:sp>
      <p:sp>
        <p:nvSpPr>
          <p:cNvPr id="8" name="TextBox 7"/>
          <p:cNvSpPr txBox="1"/>
          <p:nvPr/>
        </p:nvSpPr>
        <p:spPr>
          <a:xfrm>
            <a:off x="870857" y="3472545"/>
            <a:ext cx="7812303" cy="1428083"/>
          </a:xfrm>
          <a:prstGeom prst="rect">
            <a:avLst/>
          </a:prstGeom>
          <a:noFill/>
        </p:spPr>
        <p:txBody>
          <a:bodyPr wrap="square" rtlCol="0">
            <a:spAutoFit/>
          </a:bodyPr>
          <a:lstStyle/>
          <a:p>
            <a:pPr algn="just">
              <a:lnSpc>
                <a:spcPct val="90000"/>
              </a:lnSpc>
            </a:pPr>
            <a:r>
              <a:rPr lang="en-US" sz="2400" b="0" dirty="0" smtClean="0"/>
              <a:t>that records the solution path in a vector of </a:t>
            </a:r>
            <a:r>
              <a:rPr lang="en-US" sz="2000" dirty="0" smtClean="0">
                <a:latin typeface="Courier New" charset="0"/>
              </a:rPr>
              <a:t>Point</a:t>
            </a:r>
            <a:r>
              <a:rPr lang="en-US" sz="2400" b="0" dirty="0" smtClean="0"/>
              <a:t> values passed as a reference parameter.  The </a:t>
            </a:r>
            <a:r>
              <a:rPr lang="en-US" sz="2000" dirty="0" err="1" smtClean="0">
                <a:latin typeface="Courier New" charset="0"/>
              </a:rPr>
              <a:t>findSolutionPath</a:t>
            </a:r>
            <a:r>
              <a:rPr lang="en-US" sz="2400" b="0" dirty="0" smtClean="0"/>
              <a:t> function should return a Boolean value indicating whether the maze is solvable, just as </a:t>
            </a:r>
            <a:r>
              <a:rPr lang="en-US" sz="2000" dirty="0" err="1" smtClean="0">
                <a:latin typeface="Courier New" charset="0"/>
              </a:rPr>
              <a:t>solveMaze</a:t>
            </a:r>
            <a:r>
              <a:rPr lang="en-US" sz="2400" b="0" dirty="0" smtClean="0"/>
              <a:t> does. </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240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240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2406">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42406">
                                            <p:txEl>
                                              <p:pRg st="4" end="4"/>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2406" grpId="0" build="p"/>
      <p:bldP spid="8"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Solving a Maze</a:t>
            </a:r>
            <a:endParaRPr lang="en-US" sz="4000" dirty="0">
              <a:solidFill>
                <a:schemeClr val="tx1"/>
              </a:solidFill>
            </a:endParaRPr>
          </a:p>
        </p:txBody>
      </p:sp>
      <p:sp>
        <p:nvSpPr>
          <p:cNvPr id="645129" name="Rectangle 9"/>
          <p:cNvSpPr>
            <a:spLocks noChangeArrowheads="1"/>
          </p:cNvSpPr>
          <p:nvPr/>
        </p:nvSpPr>
        <p:spPr bwMode="auto">
          <a:xfrm>
            <a:off x="1930400" y="990600"/>
            <a:ext cx="5283200" cy="366713"/>
          </a:xfrm>
          <a:prstGeom prst="rect">
            <a:avLst/>
          </a:prstGeom>
          <a:noFill/>
          <a:ln w="9525">
            <a:noFill/>
            <a:miter lim="800000"/>
            <a:headEnd/>
            <a:tailEnd/>
          </a:ln>
          <a:effectLst/>
        </p:spPr>
        <p:txBody>
          <a:bodyPr wrap="none">
            <a:prstTxWarp prst="textNoShape">
              <a:avLst/>
            </a:prstTxWarp>
            <a:spAutoFit/>
          </a:bodyPr>
          <a:lstStyle/>
          <a:p>
            <a:r>
              <a:rPr lang="en-US" sz="1800" b="0" i="1">
                <a:solidFill>
                  <a:srgbClr val="000000"/>
                </a:solidFill>
              </a:rPr>
              <a:t>A journey of a thousand miles begins with a single step.</a:t>
            </a:r>
          </a:p>
        </p:txBody>
      </p:sp>
      <p:sp>
        <p:nvSpPr>
          <p:cNvPr id="645130" name="Rectangle 10"/>
          <p:cNvSpPr>
            <a:spLocks noChangeArrowheads="1"/>
          </p:cNvSpPr>
          <p:nvPr/>
        </p:nvSpPr>
        <p:spPr bwMode="auto">
          <a:xfrm>
            <a:off x="4845050" y="1271588"/>
            <a:ext cx="2966941" cy="369332"/>
          </a:xfrm>
          <a:prstGeom prst="rect">
            <a:avLst/>
          </a:prstGeom>
          <a:noFill/>
          <a:ln w="9525">
            <a:noFill/>
            <a:miter lim="800000"/>
            <a:headEnd/>
            <a:tailEnd/>
          </a:ln>
          <a:effectLst/>
        </p:spPr>
        <p:txBody>
          <a:bodyPr wrap="none">
            <a:prstTxWarp prst="textNoShape">
              <a:avLst/>
            </a:prstTxWarp>
            <a:spAutoFit/>
          </a:bodyPr>
          <a:lstStyle/>
          <a:p>
            <a:r>
              <a:rPr lang="en-US" sz="1800" b="0" dirty="0" smtClean="0">
                <a:solidFill>
                  <a:srgbClr val="000000"/>
                </a:solidFill>
              </a:rPr>
              <a:t>—Lao Tzu, 6</a:t>
            </a:r>
            <a:r>
              <a:rPr lang="en-US" sz="1800" b="0" baseline="30000" dirty="0" smtClean="0">
                <a:solidFill>
                  <a:srgbClr val="000000"/>
                </a:solidFill>
              </a:rPr>
              <a:t>th</a:t>
            </a:r>
            <a:r>
              <a:rPr lang="en-US" sz="1800" b="0" dirty="0" smtClean="0">
                <a:solidFill>
                  <a:srgbClr val="000000"/>
                </a:solidFill>
              </a:rPr>
              <a:t> </a:t>
            </a:r>
            <a:r>
              <a:rPr lang="en-US" sz="1800" b="0" dirty="0">
                <a:solidFill>
                  <a:srgbClr val="000000"/>
                </a:solidFill>
              </a:rPr>
              <a:t>century B.C.E.</a:t>
            </a:r>
          </a:p>
        </p:txBody>
      </p:sp>
      <p:sp>
        <p:nvSpPr>
          <p:cNvPr id="645131" name="Rectangle 11"/>
          <p:cNvSpPr>
            <a:spLocks noChangeArrowheads="1"/>
          </p:cNvSpPr>
          <p:nvPr/>
        </p:nvSpPr>
        <p:spPr bwMode="auto">
          <a:xfrm>
            <a:off x="458788" y="1676400"/>
            <a:ext cx="4630737" cy="4648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example most often used to illustrate recursive backtracking is the problem of solving a maze, which has a long history in its own right.</a:t>
            </a:r>
          </a:p>
          <a:p>
            <a:pPr marL="342900" indent="-342900" algn="just">
              <a:lnSpc>
                <a:spcPct val="85000"/>
              </a:lnSpc>
              <a:spcAft>
                <a:spcPct val="50000"/>
              </a:spcAft>
              <a:buFontTx/>
              <a:buChar char="•"/>
            </a:pPr>
            <a:r>
              <a:rPr lang="en-US" sz="2400" b="0"/>
              <a:t>The most famous maze in history is the labyrinth of Daedalus in Greek mythology where Theseus slays the Minotaur.</a:t>
            </a:r>
          </a:p>
          <a:p>
            <a:pPr marL="342900" indent="-342900" algn="just">
              <a:lnSpc>
                <a:spcPct val="85000"/>
              </a:lnSpc>
              <a:spcAft>
                <a:spcPct val="50000"/>
              </a:spcAft>
              <a:buFontTx/>
              <a:buChar char="•"/>
            </a:pPr>
            <a:r>
              <a:rPr lang="en-US" sz="2400" b="0"/>
              <a:t>There are passing references to this story in Homer, but the best known account comes from Ovid in </a:t>
            </a:r>
            <a:r>
              <a:rPr lang="en-US" sz="2400" b="0" i="1"/>
              <a:t>Metamorphoses.</a:t>
            </a:r>
            <a:endParaRPr lang="en-US" sz="2400" b="0"/>
          </a:p>
        </p:txBody>
      </p:sp>
      <p:pic>
        <p:nvPicPr>
          <p:cNvPr id="645132" name="Picture 12" descr="TheseusMinotaurMosaic"/>
          <p:cNvPicPr>
            <a:picLocks noChangeAspect="1" noChangeArrowheads="1"/>
          </p:cNvPicPr>
          <p:nvPr/>
        </p:nvPicPr>
        <p:blipFill>
          <a:blip r:embed="rId3"/>
          <a:srcRect/>
          <a:stretch>
            <a:fillRect/>
          </a:stretch>
        </p:blipFill>
        <p:spPr bwMode="auto">
          <a:xfrm>
            <a:off x="5268913" y="1838325"/>
            <a:ext cx="3570287" cy="2647950"/>
          </a:xfrm>
          <a:prstGeom prst="rect">
            <a:avLst/>
          </a:prstGeom>
          <a:noFill/>
          <a:ln w="9525">
            <a:solidFill>
              <a:schemeClr val="tx1"/>
            </a:solidFill>
            <a:miter lim="800000"/>
            <a:headEnd/>
            <a:tailEnd/>
          </a:ln>
        </p:spPr>
      </p:pic>
      <p:grpSp>
        <p:nvGrpSpPr>
          <p:cNvPr id="645139" name="Group 19"/>
          <p:cNvGrpSpPr>
            <a:grpSpLocks/>
          </p:cNvGrpSpPr>
          <p:nvPr/>
        </p:nvGrpSpPr>
        <p:grpSpPr bwMode="auto">
          <a:xfrm>
            <a:off x="5257800" y="1752600"/>
            <a:ext cx="3581400" cy="4724400"/>
            <a:chOff x="3312" y="1104"/>
            <a:chExt cx="2256" cy="2976"/>
          </a:xfrm>
        </p:grpSpPr>
        <p:sp>
          <p:nvSpPr>
            <p:cNvPr id="645133" name="Rectangle 13"/>
            <p:cNvSpPr>
              <a:spLocks noChangeArrowheads="1"/>
            </p:cNvSpPr>
            <p:nvPr/>
          </p:nvSpPr>
          <p:spPr bwMode="auto">
            <a:xfrm>
              <a:off x="3312" y="1104"/>
              <a:ext cx="2256" cy="2976"/>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gn="ctr"/>
              <a:endParaRPr lang="en-US"/>
            </a:p>
          </p:txBody>
        </p:sp>
        <p:sp>
          <p:nvSpPr>
            <p:cNvPr id="645135" name="Text Box 15"/>
            <p:cNvSpPr txBox="1">
              <a:spLocks noChangeArrowheads="1"/>
            </p:cNvSpPr>
            <p:nvPr/>
          </p:nvSpPr>
          <p:spPr bwMode="auto">
            <a:xfrm>
              <a:off x="3341" y="1456"/>
              <a:ext cx="2219" cy="2584"/>
            </a:xfrm>
            <a:prstGeom prst="rect">
              <a:avLst/>
            </a:prstGeom>
            <a:noFill/>
            <a:ln w="9525">
              <a:noFill/>
              <a:miter lim="800000"/>
              <a:headEnd/>
              <a:tailEnd/>
            </a:ln>
            <a:effectLst/>
          </p:spPr>
          <p:txBody>
            <a:bodyPr wrap="none">
              <a:prstTxWarp prst="textNoShape">
                <a:avLst/>
              </a:prstTxWarp>
              <a:spAutoFit/>
            </a:bodyPr>
            <a:lstStyle/>
            <a:p>
              <a:pPr>
                <a:lnSpc>
                  <a:spcPct val="95000"/>
                </a:lnSpc>
              </a:pPr>
              <a:r>
                <a:rPr lang="en-US" sz="1200" b="0"/>
                <a:t>. . . When Minos, willing to conceal the shame</a:t>
              </a:r>
            </a:p>
            <a:p>
              <a:pPr>
                <a:lnSpc>
                  <a:spcPct val="95000"/>
                </a:lnSpc>
              </a:pPr>
              <a:r>
                <a:rPr lang="en-US" sz="1200" b="0"/>
                <a:t>That sprung from the reports of tatling Fame,</a:t>
              </a:r>
            </a:p>
            <a:p>
              <a:pPr>
                <a:lnSpc>
                  <a:spcPct val="95000"/>
                </a:lnSpc>
              </a:pPr>
              <a:r>
                <a:rPr lang="en-US" sz="1200" b="0"/>
                <a:t>Resolves a dark inclosure to provide,</a:t>
              </a:r>
            </a:p>
            <a:p>
              <a:pPr>
                <a:lnSpc>
                  <a:spcPct val="95000"/>
                </a:lnSpc>
              </a:pPr>
              <a:r>
                <a:rPr lang="en-US" sz="1200" b="0"/>
                <a:t>And, far from sight, the two-form’d creature hide.</a:t>
              </a:r>
            </a:p>
            <a:p>
              <a:pPr>
                <a:lnSpc>
                  <a:spcPct val="95000"/>
                </a:lnSpc>
              </a:pPr>
              <a:endParaRPr lang="en-US" sz="700" b="0"/>
            </a:p>
            <a:p>
              <a:pPr>
                <a:lnSpc>
                  <a:spcPct val="95000"/>
                </a:lnSpc>
              </a:pPr>
              <a:r>
                <a:rPr lang="en-US" sz="1200" b="0"/>
                <a:t>Great Daedalus of Athens was the man</a:t>
              </a:r>
            </a:p>
            <a:p>
              <a:pPr>
                <a:lnSpc>
                  <a:spcPct val="95000"/>
                </a:lnSpc>
              </a:pPr>
              <a:r>
                <a:rPr lang="en-US" sz="1200" b="0"/>
                <a:t>That made the draught, and form’d the wondrous plan;</a:t>
              </a:r>
            </a:p>
            <a:p>
              <a:pPr>
                <a:lnSpc>
                  <a:spcPct val="95000"/>
                </a:lnSpc>
              </a:pPr>
              <a:r>
                <a:rPr lang="en-US" sz="1200" b="0"/>
                <a:t>Where rooms within themselves encircled lye,</a:t>
              </a:r>
            </a:p>
            <a:p>
              <a:pPr>
                <a:lnSpc>
                  <a:spcPct val="95000"/>
                </a:lnSpc>
              </a:pPr>
              <a:r>
                <a:rPr lang="en-US" sz="1200" b="0"/>
                <a:t>With various windings, to deceive the eye. . . .</a:t>
              </a:r>
            </a:p>
            <a:p>
              <a:pPr>
                <a:lnSpc>
                  <a:spcPct val="95000"/>
                </a:lnSpc>
              </a:pPr>
              <a:r>
                <a:rPr lang="en-US" sz="1200" b="0"/>
                <a:t>Such was the work, so intricate the place,</a:t>
              </a:r>
            </a:p>
            <a:p>
              <a:pPr>
                <a:lnSpc>
                  <a:spcPct val="95000"/>
                </a:lnSpc>
              </a:pPr>
              <a:r>
                <a:rPr lang="en-US" sz="1200" b="0"/>
                <a:t>That scarce the workman all its turns cou’d trace;</a:t>
              </a:r>
            </a:p>
            <a:p>
              <a:pPr>
                <a:lnSpc>
                  <a:spcPct val="95000"/>
                </a:lnSpc>
              </a:pPr>
              <a:r>
                <a:rPr lang="en-US" sz="1200" b="0"/>
                <a:t>And Daedalus was puzzled how to find</a:t>
              </a:r>
            </a:p>
            <a:p>
              <a:pPr>
                <a:lnSpc>
                  <a:spcPct val="95000"/>
                </a:lnSpc>
              </a:pPr>
              <a:r>
                <a:rPr lang="en-US" sz="1200" b="0"/>
                <a:t>The secret ways of what himself design’d.</a:t>
              </a:r>
            </a:p>
            <a:p>
              <a:pPr>
                <a:lnSpc>
                  <a:spcPct val="95000"/>
                </a:lnSpc>
              </a:pPr>
              <a:endParaRPr lang="en-US" sz="700" b="0"/>
            </a:p>
            <a:p>
              <a:pPr>
                <a:lnSpc>
                  <a:spcPct val="95000"/>
                </a:lnSpc>
              </a:pPr>
              <a:r>
                <a:rPr lang="en-US" sz="1200" b="0"/>
                <a:t>These private walls the Minotaur include,</a:t>
              </a:r>
            </a:p>
            <a:p>
              <a:pPr>
                <a:lnSpc>
                  <a:spcPct val="95000"/>
                </a:lnSpc>
              </a:pPr>
              <a:r>
                <a:rPr lang="en-US" sz="1200" b="0"/>
                <a:t>Who twice was glutted with Athenian blood:</a:t>
              </a:r>
            </a:p>
            <a:p>
              <a:pPr>
                <a:lnSpc>
                  <a:spcPct val="95000"/>
                </a:lnSpc>
              </a:pPr>
              <a:r>
                <a:rPr lang="en-US" sz="1200" b="0"/>
                <a:t>But the third tribute more successful prov’d,</a:t>
              </a:r>
            </a:p>
            <a:p>
              <a:pPr>
                <a:lnSpc>
                  <a:spcPct val="95000"/>
                </a:lnSpc>
              </a:pPr>
              <a:r>
                <a:rPr lang="en-US" sz="1200" b="0"/>
                <a:t>Slew the foul monster, and the plague remov’d.</a:t>
              </a:r>
            </a:p>
            <a:p>
              <a:pPr>
                <a:lnSpc>
                  <a:spcPct val="95000"/>
                </a:lnSpc>
              </a:pPr>
              <a:r>
                <a:rPr lang="en-US" sz="1200" b="0"/>
                <a:t>When Theseus, aided by the virgin’s art,</a:t>
              </a:r>
            </a:p>
            <a:p>
              <a:pPr>
                <a:lnSpc>
                  <a:spcPct val="95000"/>
                </a:lnSpc>
              </a:pPr>
              <a:r>
                <a:rPr lang="en-US" sz="1200" b="0"/>
                <a:t>Had trac’d the guiding thread thro’ ev’ry part,</a:t>
              </a:r>
            </a:p>
            <a:p>
              <a:pPr>
                <a:lnSpc>
                  <a:spcPct val="95000"/>
                </a:lnSpc>
              </a:pPr>
              <a:r>
                <a:rPr lang="en-US" sz="1200" b="0"/>
                <a:t>He took the gentle maid, that set him free,</a:t>
              </a:r>
            </a:p>
            <a:p>
              <a:pPr>
                <a:lnSpc>
                  <a:spcPct val="95000"/>
                </a:lnSpc>
              </a:pPr>
              <a:r>
                <a:rPr lang="en-US" sz="1200" b="0"/>
                <a:t>And, bound for Dias, cut the briny sea.</a:t>
              </a:r>
            </a:p>
            <a:p>
              <a:pPr>
                <a:lnSpc>
                  <a:spcPct val="95000"/>
                </a:lnSpc>
              </a:pPr>
              <a:r>
                <a:rPr lang="en-US" sz="1200" b="0"/>
                <a:t>There, quickly cloy’d, ungrateful, and unkind,</a:t>
              </a:r>
            </a:p>
            <a:p>
              <a:pPr>
                <a:lnSpc>
                  <a:spcPct val="95000"/>
                </a:lnSpc>
              </a:pPr>
              <a:r>
                <a:rPr lang="en-US" sz="1200" b="0"/>
                <a:t>Left his fair consort in the isle behind . . .</a:t>
              </a:r>
              <a:endParaRPr lang="en-US" sz="1200"/>
            </a:p>
          </p:txBody>
        </p:sp>
        <p:sp>
          <p:nvSpPr>
            <p:cNvPr id="645136" name="Text Box 16"/>
            <p:cNvSpPr txBox="1">
              <a:spLocks noChangeArrowheads="1"/>
            </p:cNvSpPr>
            <p:nvPr/>
          </p:nvSpPr>
          <p:spPr bwMode="auto">
            <a:xfrm>
              <a:off x="3312" y="1115"/>
              <a:ext cx="2064" cy="192"/>
            </a:xfrm>
            <a:prstGeom prst="rect">
              <a:avLst/>
            </a:prstGeom>
            <a:noFill/>
            <a:ln w="9525">
              <a:noFill/>
              <a:miter lim="800000"/>
              <a:headEnd/>
              <a:tailEnd/>
            </a:ln>
            <a:effectLst/>
          </p:spPr>
          <p:txBody>
            <a:bodyPr>
              <a:prstTxWarp prst="textNoShape">
                <a:avLst/>
              </a:prstTxWarp>
              <a:spAutoFit/>
            </a:bodyPr>
            <a:lstStyle/>
            <a:p>
              <a:pPr algn="ctr"/>
              <a:r>
                <a:rPr lang="en-US" b="0" i="1"/>
                <a:t>Metamorphoses</a:t>
              </a:r>
            </a:p>
          </p:txBody>
        </p:sp>
        <p:sp>
          <p:nvSpPr>
            <p:cNvPr id="645137" name="Text Box 17"/>
            <p:cNvSpPr txBox="1">
              <a:spLocks noChangeArrowheads="1"/>
            </p:cNvSpPr>
            <p:nvPr/>
          </p:nvSpPr>
          <p:spPr bwMode="auto">
            <a:xfrm>
              <a:off x="4416" y="1248"/>
              <a:ext cx="1008" cy="192"/>
            </a:xfrm>
            <a:prstGeom prst="rect">
              <a:avLst/>
            </a:prstGeom>
            <a:noFill/>
            <a:ln w="9525">
              <a:noFill/>
              <a:miter lim="800000"/>
              <a:headEnd/>
              <a:tailEnd/>
            </a:ln>
            <a:effectLst/>
          </p:spPr>
          <p:txBody>
            <a:bodyPr>
              <a:prstTxWarp prst="textNoShape">
                <a:avLst/>
              </a:prstTxWarp>
              <a:spAutoFit/>
            </a:bodyPr>
            <a:lstStyle/>
            <a:p>
              <a:r>
                <a:rPr lang="en-US" b="0" dirty="0"/>
                <a:t>—Ovid, 1</a:t>
              </a:r>
              <a:r>
                <a:rPr lang="en-US" b="0" dirty="0" smtClean="0"/>
                <a:t> </a:t>
              </a:r>
              <a:r>
                <a:rPr lang="en-US" sz="1100" b="0" dirty="0" smtClean="0"/>
                <a:t>CE</a:t>
              </a:r>
              <a:endParaRPr lang="en-US"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31">
                                            <p:txEl>
                                              <p:pRg st="1" end="1"/>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64513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45131">
                                            <p:txEl>
                                              <p:pRg st="2" end="2"/>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645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31" grpId="0" build="p" autoUpdateAnimBg="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Right-Hand Rule</a:t>
            </a:r>
            <a:endParaRPr lang="en-US" sz="4000" dirty="0">
              <a:solidFill>
                <a:schemeClr val="tx1"/>
              </a:solidFill>
            </a:endParaRPr>
          </a:p>
        </p:txBody>
      </p:sp>
      <p:pic>
        <p:nvPicPr>
          <p:cNvPr id="694313" name="Picture 41" descr="SampleMaze"/>
          <p:cNvPicPr>
            <a:picLocks noChangeAspect="1" noChangeArrowheads="1"/>
          </p:cNvPicPr>
          <p:nvPr/>
        </p:nvPicPr>
        <p:blipFill>
          <a:blip r:embed="rId3"/>
          <a:srcRect/>
          <a:stretch>
            <a:fillRect/>
          </a:stretch>
        </p:blipFill>
        <p:spPr bwMode="auto">
          <a:xfrm>
            <a:off x="5441950" y="1320800"/>
            <a:ext cx="3244850" cy="3298825"/>
          </a:xfrm>
          <a:prstGeom prst="rect">
            <a:avLst/>
          </a:prstGeom>
          <a:noFill/>
        </p:spPr>
      </p:pic>
      <p:sp>
        <p:nvSpPr>
          <p:cNvPr id="694315" name="Text Box 43"/>
          <p:cNvSpPr txBox="1">
            <a:spLocks noChangeArrowheads="1"/>
          </p:cNvSpPr>
          <p:nvPr/>
        </p:nvSpPr>
        <p:spPr bwMode="auto">
          <a:xfrm>
            <a:off x="6859588" y="2715458"/>
            <a:ext cx="381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sym typeface="Symbol" charset="2"/>
              </a:rPr>
              <a:t></a:t>
            </a:r>
            <a:endParaRPr lang="en-US" sz="2400"/>
          </a:p>
        </p:txBody>
      </p:sp>
      <p:pic>
        <p:nvPicPr>
          <p:cNvPr id="694314" name="Picture 42" descr="RHRMaze"/>
          <p:cNvPicPr>
            <a:picLocks noChangeAspect="1" noChangeArrowheads="1"/>
          </p:cNvPicPr>
          <p:nvPr/>
        </p:nvPicPr>
        <p:blipFill>
          <a:blip r:embed="rId4"/>
          <a:srcRect/>
          <a:stretch>
            <a:fillRect/>
          </a:stretch>
        </p:blipFill>
        <p:spPr bwMode="auto">
          <a:xfrm>
            <a:off x="5441950" y="1320800"/>
            <a:ext cx="3244850" cy="3298825"/>
          </a:xfrm>
          <a:prstGeom prst="rect">
            <a:avLst/>
          </a:prstGeom>
          <a:noFill/>
        </p:spPr>
      </p:pic>
      <p:sp>
        <p:nvSpPr>
          <p:cNvPr id="694316" name="Text Box 44"/>
          <p:cNvSpPr txBox="1">
            <a:spLocks noChangeArrowheads="1"/>
          </p:cNvSpPr>
          <p:nvPr/>
        </p:nvSpPr>
        <p:spPr bwMode="auto">
          <a:xfrm>
            <a:off x="6858000" y="4459515"/>
            <a:ext cx="381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sym typeface="Symbol" charset="2"/>
              </a:rPr>
              <a:t></a:t>
            </a:r>
            <a:endParaRPr lang="en-US" sz="2400"/>
          </a:p>
        </p:txBody>
      </p:sp>
      <p:sp>
        <p:nvSpPr>
          <p:cNvPr id="694317" name="Rectangle 45"/>
          <p:cNvSpPr>
            <a:spLocks noChangeArrowheads="1"/>
          </p:cNvSpPr>
          <p:nvPr/>
        </p:nvSpPr>
        <p:spPr bwMode="auto">
          <a:xfrm>
            <a:off x="458788" y="1231900"/>
            <a:ext cx="4854575"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most widely known strategy for solving a maze is called the </a:t>
            </a:r>
            <a:r>
              <a:rPr lang="en-US" sz="2400" i="1"/>
              <a:t>right-hand rule</a:t>
            </a:r>
            <a:r>
              <a:rPr lang="en-US" sz="2400" b="0"/>
              <a:t>, in which you put your right hand on the wall and keep it there until you find an exit.</a:t>
            </a:r>
          </a:p>
          <a:p>
            <a:pPr marL="342900" indent="-342900" algn="just">
              <a:lnSpc>
                <a:spcPct val="85000"/>
              </a:lnSpc>
              <a:spcAft>
                <a:spcPct val="50000"/>
              </a:spcAft>
              <a:buFontTx/>
              <a:buChar char="•"/>
            </a:pPr>
            <a:r>
              <a:rPr lang="en-US" sz="2400" b="0"/>
              <a:t>If Theseus applies the right-hand rule in this maze, the solution path looks like this.</a:t>
            </a:r>
          </a:p>
          <a:p>
            <a:pPr marL="342900" indent="-342900" algn="just">
              <a:lnSpc>
                <a:spcPct val="85000"/>
              </a:lnSpc>
              <a:spcAft>
                <a:spcPct val="50000"/>
              </a:spcAft>
              <a:buFontTx/>
              <a:buChar char="•"/>
            </a:pPr>
            <a:r>
              <a:rPr lang="en-US" sz="2400" b="0"/>
              <a:t>Unfortunately, the right-hand rule doesn’t work if there are loops in the maze that surround either the starting position or the goal.</a:t>
            </a:r>
          </a:p>
          <a:p>
            <a:pPr marL="342900" indent="-342900" algn="just">
              <a:lnSpc>
                <a:spcPct val="85000"/>
              </a:lnSpc>
              <a:spcAft>
                <a:spcPct val="50000"/>
              </a:spcAft>
              <a:buFontTx/>
              <a:buChar char="•"/>
            </a:pPr>
            <a:r>
              <a:rPr lang="en-US" sz="2400" b="0"/>
              <a:t>In this maze, the right-hand rule sends Theseus into an infinite loop.</a:t>
            </a:r>
          </a:p>
        </p:txBody>
      </p:sp>
      <p:pic>
        <p:nvPicPr>
          <p:cNvPr id="694319" name="Picture 47" descr="RHRFailsMaze"/>
          <p:cNvPicPr>
            <a:picLocks noChangeAspect="1" noChangeArrowheads="1"/>
          </p:cNvPicPr>
          <p:nvPr/>
        </p:nvPicPr>
        <p:blipFill>
          <a:blip r:embed="rId5"/>
          <a:srcRect/>
          <a:stretch>
            <a:fillRect/>
          </a:stretch>
        </p:blipFill>
        <p:spPr bwMode="auto">
          <a:xfrm>
            <a:off x="5441950" y="1320800"/>
            <a:ext cx="3244850" cy="3298825"/>
          </a:xfrm>
          <a:prstGeom prst="rect">
            <a:avLst/>
          </a:prstGeom>
          <a:noFill/>
        </p:spPr>
      </p:pic>
      <p:pic>
        <p:nvPicPr>
          <p:cNvPr id="694320" name="Picture 48" descr="RHRFailsPath"/>
          <p:cNvPicPr>
            <a:picLocks noChangeAspect="1" noChangeArrowheads="1"/>
          </p:cNvPicPr>
          <p:nvPr/>
        </p:nvPicPr>
        <p:blipFill>
          <a:blip r:embed="rId6"/>
          <a:srcRect/>
          <a:stretch>
            <a:fillRect/>
          </a:stretch>
        </p:blipFill>
        <p:spPr bwMode="auto">
          <a:xfrm>
            <a:off x="5441950" y="1320800"/>
            <a:ext cx="3244850" cy="3298825"/>
          </a:xfrm>
          <a:prstGeom prst="rect">
            <a:avLst/>
          </a:prstGeom>
          <a:noFill/>
        </p:spPr>
      </p:pic>
      <p:sp>
        <p:nvSpPr>
          <p:cNvPr id="694321" name="Text Box 49"/>
          <p:cNvSpPr txBox="1">
            <a:spLocks noChangeArrowheads="1"/>
          </p:cNvSpPr>
          <p:nvPr/>
        </p:nvSpPr>
        <p:spPr bwMode="auto">
          <a:xfrm>
            <a:off x="6859588" y="2715458"/>
            <a:ext cx="381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err="1">
                <a:sym typeface="Symbol" charset="2"/>
              </a:rPr>
              <a: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4317">
                                            <p:txEl>
                                              <p:pRg st="1" end="1"/>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69431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69431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94317">
                                            <p:txEl>
                                              <p:pRg st="2" end="2"/>
                                            </p:txEl>
                                          </p:spTgt>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694319"/>
                                        </p:tgtEl>
                                        <p:attrNameLst>
                                          <p:attrName>style.visibility</p:attrName>
                                        </p:attrNameLst>
                                      </p:cBhvr>
                                      <p:to>
                                        <p:strVal val="visible"/>
                                      </p:to>
                                    </p:set>
                                  </p:childTnLst>
                                </p:cTn>
                              </p:par>
                            </p:childTnLst>
                          </p:cTn>
                        </p:par>
                        <p:par>
                          <p:cTn id="20" fill="hold">
                            <p:stCondLst>
                              <p:cond delay="500"/>
                            </p:stCondLst>
                            <p:childTnLst>
                              <p:par>
                                <p:cTn id="21" presetID="1" presetClass="exit" presetSubtype="0" fill="hold" nodeType="afterEffect">
                                  <p:stCondLst>
                                    <p:cond delay="0"/>
                                  </p:stCondLst>
                                  <p:childTnLst>
                                    <p:set>
                                      <p:cBhvr>
                                        <p:cTn id="22" dur="1" fill="hold">
                                          <p:stCondLst>
                                            <p:cond delay="0"/>
                                          </p:stCondLst>
                                        </p:cTn>
                                        <p:tgtEl>
                                          <p:spTgt spid="694314"/>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694316">
                                            <p:txEl>
                                              <p:pRg st="0" end="0"/>
                                            </p:txEl>
                                          </p:spTgt>
                                        </p:tgtEl>
                                        <p:attrNameLst>
                                          <p:attrName>style.visibility</p:attrName>
                                        </p:attrNameLst>
                                      </p:cBhvr>
                                      <p:to>
                                        <p:strVal val="hidden"/>
                                      </p:to>
                                    </p:se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69432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694317">
                                            <p:txEl>
                                              <p:pRg st="3" end="3"/>
                                            </p:txEl>
                                          </p:spTgt>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nodeType="afterEffect">
                                  <p:stCondLst>
                                    <p:cond delay="0"/>
                                  </p:stCondLst>
                                  <p:childTnLst>
                                    <p:set>
                                      <p:cBhvr>
                                        <p:cTn id="34" dur="1" fill="hold">
                                          <p:stCondLst>
                                            <p:cond delay="0"/>
                                          </p:stCondLst>
                                        </p:cTn>
                                        <p:tgtEl>
                                          <p:spTgt spid="694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316" grpId="0" build="p" autoUpdateAnimBg="0"/>
      <p:bldP spid="694316" grpId="1" build="allAtOnce"/>
      <p:bldP spid="694317" grpId="0" build="p" autoUpdateAnimBg="0"/>
      <p:bldP spid="694321"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Recursive View of Mazes</a:t>
            </a:r>
            <a:endParaRPr lang="en-US" sz="4000" dirty="0">
              <a:solidFill>
                <a:schemeClr val="tx1"/>
              </a:solidFill>
            </a:endParaRPr>
          </a:p>
        </p:txBody>
      </p:sp>
      <p:pic>
        <p:nvPicPr>
          <p:cNvPr id="696323" name="Picture 3" descr="SampleMaze"/>
          <p:cNvPicPr>
            <a:picLocks noChangeAspect="1" noChangeArrowheads="1"/>
          </p:cNvPicPr>
          <p:nvPr/>
        </p:nvPicPr>
        <p:blipFill>
          <a:blip r:embed="rId3"/>
          <a:srcRect/>
          <a:stretch>
            <a:fillRect/>
          </a:stretch>
        </p:blipFill>
        <p:spPr bwMode="auto">
          <a:xfrm>
            <a:off x="5441950" y="1319590"/>
            <a:ext cx="3244850" cy="3298825"/>
          </a:xfrm>
          <a:prstGeom prst="rect">
            <a:avLst/>
          </a:prstGeom>
          <a:noFill/>
        </p:spPr>
      </p:pic>
      <p:sp>
        <p:nvSpPr>
          <p:cNvPr id="696324" name="Text Box 4"/>
          <p:cNvSpPr txBox="1">
            <a:spLocks noChangeArrowheads="1"/>
          </p:cNvSpPr>
          <p:nvPr/>
        </p:nvSpPr>
        <p:spPr bwMode="auto">
          <a:xfrm>
            <a:off x="6859588" y="2702153"/>
            <a:ext cx="381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err="1">
                <a:sym typeface="Symbol" charset="2"/>
              </a:rPr>
              <a:t></a:t>
            </a:r>
            <a:endParaRPr lang="en-US" sz="2400" dirty="0"/>
          </a:p>
        </p:txBody>
      </p:sp>
      <p:sp>
        <p:nvSpPr>
          <p:cNvPr id="696327" name="Rectangle 7"/>
          <p:cNvSpPr>
            <a:spLocks noChangeArrowheads="1"/>
          </p:cNvSpPr>
          <p:nvPr/>
        </p:nvSpPr>
        <p:spPr bwMode="auto">
          <a:xfrm>
            <a:off x="458788" y="1231900"/>
            <a:ext cx="4854575"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It is also possible to solve a maze recursively.  Before you can do so, however, you have to find the right recursive insight. </a:t>
            </a:r>
          </a:p>
          <a:p>
            <a:pPr marL="342900" indent="-342900" algn="just">
              <a:lnSpc>
                <a:spcPct val="85000"/>
              </a:lnSpc>
              <a:spcAft>
                <a:spcPct val="50000"/>
              </a:spcAft>
              <a:buFontTx/>
              <a:buChar char="•"/>
            </a:pPr>
            <a:r>
              <a:rPr lang="en-US" sz="2400" b="0"/>
              <a:t>Consider the maze shown at the right.  How can Theseus transform the problem into one of solving a simpler maze?</a:t>
            </a:r>
          </a:p>
          <a:p>
            <a:pPr marL="342900" indent="-342900" algn="just">
              <a:lnSpc>
                <a:spcPct val="85000"/>
              </a:lnSpc>
              <a:spcAft>
                <a:spcPct val="50000"/>
              </a:spcAft>
              <a:buFontTx/>
              <a:buChar char="•"/>
            </a:pPr>
            <a:r>
              <a:rPr lang="en-US" sz="2400" b="0"/>
              <a:t>The insight you need is that a maze is solvable only if it is possible to solve one of the simpler mazes that results from shifting the starting location to an adjacent square and taking the current square out of the maze completely.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3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963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27" grpId="0" build="p"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83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Recursive View of Mazes</a:t>
            </a:r>
            <a:endParaRPr lang="en-US" sz="4000" dirty="0">
              <a:solidFill>
                <a:schemeClr val="tx1"/>
              </a:solidFill>
            </a:endParaRPr>
          </a:p>
        </p:txBody>
      </p:sp>
      <p:pic>
        <p:nvPicPr>
          <p:cNvPr id="698371" name="Picture 3" descr="SampleMaze"/>
          <p:cNvPicPr>
            <a:picLocks noChangeAspect="1" noChangeArrowheads="1"/>
          </p:cNvPicPr>
          <p:nvPr/>
        </p:nvPicPr>
        <p:blipFill>
          <a:blip r:embed="rId3"/>
          <a:srcRect/>
          <a:stretch>
            <a:fillRect/>
          </a:stretch>
        </p:blipFill>
        <p:spPr bwMode="auto">
          <a:xfrm>
            <a:off x="5441950" y="1319590"/>
            <a:ext cx="3244850" cy="3298825"/>
          </a:xfrm>
          <a:prstGeom prst="rect">
            <a:avLst/>
          </a:prstGeom>
          <a:noFill/>
        </p:spPr>
      </p:pic>
      <p:sp>
        <p:nvSpPr>
          <p:cNvPr id="698372" name="Text Box 4"/>
          <p:cNvSpPr txBox="1">
            <a:spLocks noChangeArrowheads="1"/>
          </p:cNvSpPr>
          <p:nvPr/>
        </p:nvSpPr>
        <p:spPr bwMode="auto">
          <a:xfrm>
            <a:off x="6859588" y="2702153"/>
            <a:ext cx="381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err="1">
                <a:sym typeface="Symbol" charset="2"/>
              </a:rPr>
              <a:t></a:t>
            </a:r>
            <a:endParaRPr lang="en-US" sz="2400" dirty="0"/>
          </a:p>
        </p:txBody>
      </p:sp>
      <p:sp>
        <p:nvSpPr>
          <p:cNvPr id="698373" name="Rectangle 5"/>
          <p:cNvSpPr>
            <a:spLocks noChangeArrowheads="1"/>
          </p:cNvSpPr>
          <p:nvPr/>
        </p:nvSpPr>
        <p:spPr bwMode="auto">
          <a:xfrm>
            <a:off x="458788" y="1231900"/>
            <a:ext cx="4854575"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Thus, the original maze is solvable only if one of the three mazes at the bottom of this slide is solvable.</a:t>
            </a:r>
          </a:p>
          <a:p>
            <a:pPr marL="342900" indent="-342900" algn="just">
              <a:lnSpc>
                <a:spcPct val="85000"/>
              </a:lnSpc>
              <a:spcAft>
                <a:spcPct val="50000"/>
              </a:spcAft>
              <a:buFontTx/>
              <a:buChar char="•"/>
            </a:pPr>
            <a:r>
              <a:rPr lang="en-US" sz="2400" b="0"/>
              <a:t>Each of these mazes is “simpler” because it contains fewer squares.</a:t>
            </a:r>
          </a:p>
          <a:p>
            <a:pPr marL="342900" indent="-342900" algn="just">
              <a:lnSpc>
                <a:spcPct val="85000"/>
              </a:lnSpc>
              <a:spcAft>
                <a:spcPct val="20000"/>
              </a:spcAft>
              <a:buFontTx/>
              <a:buChar char="•"/>
            </a:pPr>
            <a:r>
              <a:rPr lang="en-US" sz="2400" b="0"/>
              <a:t>The simple cases are:</a:t>
            </a:r>
          </a:p>
          <a:p>
            <a:pPr marL="742950" lvl="1" indent="-285750" algn="just">
              <a:lnSpc>
                <a:spcPct val="85000"/>
              </a:lnSpc>
              <a:spcAft>
                <a:spcPct val="20000"/>
              </a:spcAft>
              <a:buFontTx/>
              <a:buChar char="–"/>
            </a:pPr>
            <a:r>
              <a:rPr lang="en-US" sz="2200" b="0">
                <a:ea typeface="ＭＳ Ｐゴシック" charset="-128"/>
              </a:rPr>
              <a:t>Theseus is outside the maze</a:t>
            </a:r>
          </a:p>
          <a:p>
            <a:pPr marL="742950" lvl="1" indent="-285750" algn="just">
              <a:lnSpc>
                <a:spcPct val="85000"/>
              </a:lnSpc>
              <a:spcAft>
                <a:spcPct val="20000"/>
              </a:spcAft>
              <a:buFontTx/>
              <a:buChar char="–"/>
            </a:pPr>
            <a:r>
              <a:rPr lang="en-US" sz="2200" b="0">
                <a:ea typeface="ＭＳ Ｐゴシック" charset="-128"/>
              </a:rPr>
              <a:t>There are no directions left to try </a:t>
            </a:r>
            <a:r>
              <a:rPr lang="en-US" sz="2000" b="0">
                <a:ea typeface="ＭＳ Ｐゴシック" charset="-128"/>
              </a:rPr>
              <a:t> </a:t>
            </a:r>
          </a:p>
        </p:txBody>
      </p:sp>
      <p:pic>
        <p:nvPicPr>
          <p:cNvPr id="698375" name="Picture 7" descr="SampleMazeSmaller"/>
          <p:cNvPicPr>
            <a:picLocks noChangeAspect="1" noChangeArrowheads="1"/>
          </p:cNvPicPr>
          <p:nvPr/>
        </p:nvPicPr>
        <p:blipFill>
          <a:blip r:embed="rId4"/>
          <a:srcRect/>
          <a:stretch>
            <a:fillRect/>
          </a:stretch>
        </p:blipFill>
        <p:spPr bwMode="auto">
          <a:xfrm>
            <a:off x="1447800" y="4953000"/>
            <a:ext cx="1571625" cy="1571625"/>
          </a:xfrm>
          <a:prstGeom prst="rect">
            <a:avLst/>
          </a:prstGeom>
          <a:noFill/>
        </p:spPr>
      </p:pic>
      <p:pic>
        <p:nvPicPr>
          <p:cNvPr id="698376" name="Picture 8" descr="SampleMazeSmaller"/>
          <p:cNvPicPr>
            <a:picLocks noChangeAspect="1" noChangeArrowheads="1"/>
          </p:cNvPicPr>
          <p:nvPr/>
        </p:nvPicPr>
        <p:blipFill>
          <a:blip r:embed="rId4"/>
          <a:srcRect/>
          <a:stretch>
            <a:fillRect/>
          </a:stretch>
        </p:blipFill>
        <p:spPr bwMode="auto">
          <a:xfrm>
            <a:off x="3786188" y="4953000"/>
            <a:ext cx="1571625" cy="1571625"/>
          </a:xfrm>
          <a:prstGeom prst="rect">
            <a:avLst/>
          </a:prstGeom>
          <a:noFill/>
        </p:spPr>
      </p:pic>
      <p:pic>
        <p:nvPicPr>
          <p:cNvPr id="698377" name="Picture 9" descr="SampleMazeSmaller"/>
          <p:cNvPicPr>
            <a:picLocks noChangeAspect="1" noChangeArrowheads="1"/>
          </p:cNvPicPr>
          <p:nvPr/>
        </p:nvPicPr>
        <p:blipFill>
          <a:blip r:embed="rId4"/>
          <a:srcRect/>
          <a:stretch>
            <a:fillRect/>
          </a:stretch>
        </p:blipFill>
        <p:spPr bwMode="auto">
          <a:xfrm>
            <a:off x="6124575" y="4953000"/>
            <a:ext cx="1571625" cy="1571625"/>
          </a:xfrm>
          <a:prstGeom prst="rect">
            <a:avLst/>
          </a:prstGeom>
          <a:noFill/>
        </p:spPr>
      </p:pic>
      <p:sp>
        <p:nvSpPr>
          <p:cNvPr id="698378" name="Text Box 10"/>
          <p:cNvSpPr txBox="1">
            <a:spLocks noChangeArrowheads="1"/>
          </p:cNvSpPr>
          <p:nvPr/>
        </p:nvSpPr>
        <p:spPr bwMode="auto">
          <a:xfrm>
            <a:off x="2070100" y="5329465"/>
            <a:ext cx="381000"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b="0">
                <a:sym typeface="Symbol" charset="2"/>
              </a:rPr>
              <a:t></a:t>
            </a:r>
            <a:endParaRPr lang="en-US" sz="1600"/>
          </a:p>
        </p:txBody>
      </p:sp>
      <p:sp>
        <p:nvSpPr>
          <p:cNvPr id="698379" name="Text Box 11"/>
          <p:cNvSpPr txBox="1">
            <a:spLocks noChangeArrowheads="1"/>
          </p:cNvSpPr>
          <p:nvPr/>
        </p:nvSpPr>
        <p:spPr bwMode="auto">
          <a:xfrm>
            <a:off x="4178300" y="5551715"/>
            <a:ext cx="381000"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b="0">
                <a:sym typeface="Symbol" charset="2"/>
              </a:rPr>
              <a:t></a:t>
            </a:r>
            <a:endParaRPr lang="en-US" sz="1600"/>
          </a:p>
        </p:txBody>
      </p:sp>
      <p:sp>
        <p:nvSpPr>
          <p:cNvPr id="698380" name="Text Box 12"/>
          <p:cNvSpPr txBox="1">
            <a:spLocks noChangeArrowheads="1"/>
          </p:cNvSpPr>
          <p:nvPr/>
        </p:nvSpPr>
        <p:spPr bwMode="auto">
          <a:xfrm>
            <a:off x="6743700" y="5767615"/>
            <a:ext cx="381000"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b="0">
                <a:sym typeface="Symbol" charset="2"/>
              </a:rPr>
              <a:t></a:t>
            </a:r>
            <a:endParaRPr 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837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837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698373">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9837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373" grpId="0" build="p" bldLvl="2"/>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Enumerated Types in C++</a:t>
            </a:r>
            <a:endParaRPr lang="en-US" sz="4000" dirty="0">
              <a:solidFill>
                <a:schemeClr val="tx1"/>
              </a:solidFill>
            </a:endParaRPr>
          </a:p>
        </p:txBody>
      </p:sp>
      <p:sp>
        <p:nvSpPr>
          <p:cNvPr id="721923" name="Rectangle 3"/>
          <p:cNvSpPr>
            <a:spLocks noChangeArrowheads="1"/>
          </p:cNvSpPr>
          <p:nvPr/>
        </p:nvSpPr>
        <p:spPr bwMode="auto">
          <a:xfrm>
            <a:off x="482600" y="1155700"/>
            <a:ext cx="81280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It is often convenient to define new types in which the possible values are chosen from a small set of possibilities.  Such types are called </a:t>
            </a:r>
            <a:r>
              <a:rPr lang="en-US" sz="2400" i="1"/>
              <a:t>enumerated types</a:t>
            </a:r>
            <a:r>
              <a:rPr lang="en-US" sz="2400" b="0"/>
              <a:t>.</a:t>
            </a:r>
          </a:p>
        </p:txBody>
      </p:sp>
      <p:grpSp>
        <p:nvGrpSpPr>
          <p:cNvPr id="721930" name="Group 10"/>
          <p:cNvGrpSpPr>
            <a:grpSpLocks/>
          </p:cNvGrpSpPr>
          <p:nvPr/>
        </p:nvGrpSpPr>
        <p:grpSpPr bwMode="auto">
          <a:xfrm>
            <a:off x="482600" y="2286000"/>
            <a:ext cx="8131175" cy="1143000"/>
            <a:chOff x="304" y="1440"/>
            <a:chExt cx="5122" cy="720"/>
          </a:xfrm>
        </p:grpSpPr>
        <p:sp>
          <p:nvSpPr>
            <p:cNvPr id="721928" name="Rectangle 8"/>
            <p:cNvSpPr>
              <a:spLocks noChangeArrowheads="1"/>
            </p:cNvSpPr>
            <p:nvPr/>
          </p:nvSpPr>
          <p:spPr bwMode="auto">
            <a:xfrm>
              <a:off x="816" y="1824"/>
              <a:ext cx="4224" cy="336"/>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600">
                  <a:latin typeface="Courier New" charset="0"/>
                </a:rPr>
                <a:t>enum </a:t>
              </a:r>
              <a:r>
                <a:rPr lang="en-US" sz="1600" b="0" i="1"/>
                <a:t>name</a:t>
              </a:r>
              <a:r>
                <a:rPr lang="en-US" sz="1600">
                  <a:latin typeface="Courier New" charset="0"/>
                </a:rPr>
                <a:t> { </a:t>
              </a:r>
              <a:r>
                <a:rPr lang="en-US" sz="1600" b="0" i="1"/>
                <a:t>list of element names </a:t>
              </a:r>
              <a:r>
                <a:rPr lang="en-US" sz="1600">
                  <a:latin typeface="Courier New" charset="0"/>
                </a:rPr>
                <a:t>};</a:t>
              </a:r>
              <a:endParaRPr lang="en-US" sz="1600" b="0"/>
            </a:p>
          </p:txBody>
        </p:sp>
        <p:sp>
          <p:nvSpPr>
            <p:cNvPr id="721929" name="Rectangle 9"/>
            <p:cNvSpPr>
              <a:spLocks noChangeArrowheads="1"/>
            </p:cNvSpPr>
            <p:nvPr/>
          </p:nvSpPr>
          <p:spPr bwMode="auto">
            <a:xfrm>
              <a:off x="304" y="1440"/>
              <a:ext cx="5122" cy="5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C++, you define an enumerated type like this:</a:t>
              </a:r>
            </a:p>
          </p:txBody>
        </p:sp>
      </p:grpSp>
      <p:grpSp>
        <p:nvGrpSpPr>
          <p:cNvPr id="721924" name="Group 4"/>
          <p:cNvGrpSpPr>
            <a:grpSpLocks/>
          </p:cNvGrpSpPr>
          <p:nvPr/>
        </p:nvGrpSpPr>
        <p:grpSpPr bwMode="auto">
          <a:xfrm>
            <a:off x="482600" y="3733800"/>
            <a:ext cx="8131175" cy="1676400"/>
            <a:chOff x="304" y="2352"/>
            <a:chExt cx="5122" cy="1056"/>
          </a:xfrm>
        </p:grpSpPr>
        <p:sp>
          <p:nvSpPr>
            <p:cNvPr id="721925" name="Rectangle 5"/>
            <p:cNvSpPr>
              <a:spLocks noChangeArrowheads="1"/>
            </p:cNvSpPr>
            <p:nvPr/>
          </p:nvSpPr>
          <p:spPr bwMode="auto">
            <a:xfrm>
              <a:off x="304" y="2352"/>
              <a:ext cx="5122" cy="5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code for the maze program </a:t>
              </a:r>
              <a:r>
                <a:rPr lang="en-US" sz="2400" b="0" dirty="0"/>
                <a:t>uses </a:t>
              </a:r>
              <a:r>
                <a:rPr lang="en-US" sz="2000" dirty="0" err="1">
                  <a:latin typeface="Courier New" charset="0"/>
                </a:rPr>
                <a:t>enum</a:t>
              </a:r>
              <a:r>
                <a:rPr lang="en-US" sz="2400" b="0" dirty="0"/>
                <a:t> to define a new type consisting of the four compass points, as follows:</a:t>
              </a:r>
            </a:p>
          </p:txBody>
        </p:sp>
        <p:sp>
          <p:nvSpPr>
            <p:cNvPr id="721926" name="Rectangle 6"/>
            <p:cNvSpPr>
              <a:spLocks noChangeArrowheads="1"/>
            </p:cNvSpPr>
            <p:nvPr/>
          </p:nvSpPr>
          <p:spPr bwMode="auto">
            <a:xfrm>
              <a:off x="800" y="2864"/>
              <a:ext cx="4240" cy="54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nSpc>
                  <a:spcPct val="90000"/>
                </a:lnSpc>
              </a:pPr>
              <a:r>
                <a:rPr lang="en-US" sz="1600" dirty="0" err="1">
                  <a:latin typeface="Courier New" charset="0"/>
                </a:rPr>
                <a:t>enum</a:t>
              </a:r>
              <a:r>
                <a:rPr lang="en-US" sz="1600" dirty="0" smtClean="0">
                  <a:latin typeface="Courier New" charset="0"/>
                </a:rPr>
                <a:t> Direction </a:t>
              </a:r>
              <a:r>
                <a:rPr lang="en-US" sz="1600" dirty="0">
                  <a:latin typeface="Courier New" charset="0"/>
                </a:rPr>
                <a:t>{</a:t>
              </a:r>
            </a:p>
            <a:p>
              <a:pPr>
                <a:lnSpc>
                  <a:spcPct val="90000"/>
                </a:lnSpc>
              </a:pPr>
              <a:r>
                <a:rPr lang="en-US" sz="1600" dirty="0">
                  <a:latin typeface="Courier New" charset="0"/>
                </a:rPr>
                <a:t>  </a:t>
              </a:r>
              <a:r>
                <a:rPr lang="en-US" sz="1600" dirty="0" smtClean="0">
                  <a:latin typeface="Courier New" charset="0"/>
                </a:rPr>
                <a:t> NORTH, EAST, SOUTH, WEST</a:t>
              </a:r>
            </a:p>
            <a:p>
              <a:pPr>
                <a:lnSpc>
                  <a:spcPct val="90000"/>
                </a:lnSpc>
              </a:pPr>
              <a:r>
                <a:rPr lang="en-US" sz="1600" dirty="0">
                  <a:latin typeface="Courier New" charset="0"/>
                </a:rPr>
                <a:t>};</a:t>
              </a:r>
            </a:p>
          </p:txBody>
        </p:sp>
      </p:grpSp>
      <p:sp>
        <p:nvSpPr>
          <p:cNvPr id="721927" name="Rectangle 7"/>
          <p:cNvSpPr>
            <a:spLocks noChangeArrowheads="1"/>
          </p:cNvSpPr>
          <p:nvPr/>
        </p:nvSpPr>
        <p:spPr bwMode="auto">
          <a:xfrm>
            <a:off x="482600" y="5626100"/>
            <a:ext cx="8131175" cy="812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You can then declare a variable of type</a:t>
            </a:r>
            <a:r>
              <a:rPr lang="en-US" sz="2400" b="0" dirty="0" smtClean="0"/>
              <a:t> </a:t>
            </a:r>
            <a:r>
              <a:rPr lang="en-US" sz="2000" dirty="0" smtClean="0">
                <a:latin typeface="Courier New" charset="0"/>
              </a:rPr>
              <a:t>Direction</a:t>
            </a:r>
            <a:r>
              <a:rPr lang="en-US" sz="2400" b="0" dirty="0" smtClean="0"/>
              <a:t> </a:t>
            </a:r>
            <a:r>
              <a:rPr lang="en-US" sz="2400" b="0" dirty="0"/>
              <a:t>and use it along with the constants</a:t>
            </a:r>
            <a:r>
              <a:rPr lang="en-US" sz="2400" b="0" dirty="0" smtClean="0"/>
              <a:t> </a:t>
            </a:r>
            <a:r>
              <a:rPr lang="en-US" sz="2000" dirty="0" smtClean="0">
                <a:latin typeface="Courier New" charset="0"/>
              </a:rPr>
              <a:t>NORTH</a:t>
            </a:r>
            <a:r>
              <a:rPr lang="en-US" sz="1600" dirty="0" smtClean="0">
                <a:latin typeface="Courier New" charset="0"/>
              </a:rPr>
              <a:t>, </a:t>
            </a:r>
            <a:r>
              <a:rPr lang="en-US" sz="2000" dirty="0" smtClean="0">
                <a:latin typeface="Courier New" charset="0"/>
              </a:rPr>
              <a:t>EAST</a:t>
            </a:r>
            <a:r>
              <a:rPr lang="en-US" sz="1600" dirty="0" smtClean="0">
                <a:latin typeface="Courier New" charset="0"/>
              </a:rPr>
              <a:t>, </a:t>
            </a:r>
            <a:r>
              <a:rPr lang="en-US" sz="2000" dirty="0" smtClean="0">
                <a:latin typeface="Courier New" charset="0"/>
              </a:rPr>
              <a:t>SOUTH</a:t>
            </a:r>
            <a:r>
              <a:rPr lang="en-US" sz="1600" dirty="0" smtClean="0">
                <a:latin typeface="Courier New" charset="0"/>
              </a:rPr>
              <a:t>, </a:t>
            </a:r>
            <a:r>
              <a:rPr lang="en-US" sz="2400" b="0" dirty="0"/>
              <a:t>and</a:t>
            </a:r>
            <a:r>
              <a:rPr lang="en-US" sz="2400" b="0" dirty="0" smtClean="0"/>
              <a:t> </a:t>
            </a:r>
            <a:r>
              <a:rPr lang="en-US" sz="2000" dirty="0" smtClean="0">
                <a:latin typeface="Courier New" charset="0"/>
              </a:rPr>
              <a:t>WEST</a:t>
            </a:r>
            <a:r>
              <a:rPr lang="en-US" sz="2400" b="0" dirty="0" smtClean="0"/>
              <a:t>.</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19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219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219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1927" grpId="0" build="p" bldLvl="2"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035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740356" name="Group 4"/>
          <p:cNvGrpSpPr>
            <a:grpSpLocks/>
          </p:cNvGrpSpPr>
          <p:nvPr/>
        </p:nvGrpSpPr>
        <p:grpSpPr bwMode="auto">
          <a:xfrm>
            <a:off x="355600" y="1143000"/>
            <a:ext cx="8494713" cy="5257800"/>
            <a:chOff x="240" y="720"/>
            <a:chExt cx="5280" cy="3312"/>
          </a:xfrm>
        </p:grpSpPr>
        <p:sp>
          <p:nvSpPr>
            <p:cNvPr id="740357"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40358" name="Text Box 6"/>
            <p:cNvSpPr txBox="1">
              <a:spLocks noChangeArrowheads="1"/>
            </p:cNvSpPr>
            <p:nvPr/>
          </p:nvSpPr>
          <p:spPr bwMode="auto">
            <a:xfrm>
              <a:off x="251" y="752"/>
              <a:ext cx="5261" cy="2908"/>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Class: Maze</a:t>
              </a:r>
            </a:p>
            <a:p>
              <a:r>
                <a:rPr lang="en-US" dirty="0" smtClean="0">
                  <a:solidFill>
                    <a:srgbClr val="0000FF"/>
                  </a:solidFill>
                  <a:latin typeface="Courier New" charset="0"/>
                </a:rPr>
                <a:t> * -----------</a:t>
              </a:r>
            </a:p>
            <a:p>
              <a:r>
                <a:rPr lang="en-US" dirty="0" smtClean="0">
                  <a:solidFill>
                    <a:srgbClr val="0000FF"/>
                  </a:solidFill>
                  <a:latin typeface="Courier New" charset="0"/>
                </a:rPr>
                <a:t> * This class represents a two-dimensional maze contained in a rectangular</a:t>
              </a:r>
            </a:p>
            <a:p>
              <a:r>
                <a:rPr lang="en-US" dirty="0" smtClean="0">
                  <a:solidFill>
                    <a:srgbClr val="0000FF"/>
                  </a:solidFill>
                  <a:latin typeface="Courier New" charset="0"/>
                </a:rPr>
                <a:t> * grid of squares.  The maze is read in from a data file in which the</a:t>
              </a:r>
            </a:p>
            <a:p>
              <a:r>
                <a:rPr lang="en-US" dirty="0" smtClean="0">
                  <a:solidFill>
                    <a:srgbClr val="0000FF"/>
                  </a:solidFill>
                  <a:latin typeface="Courier New" charset="0"/>
                </a:rPr>
                <a:t> * characters '+', '-', and '|' represent corners, horizontal walls, and</a:t>
              </a:r>
            </a:p>
            <a:p>
              <a:r>
                <a:rPr lang="en-US" dirty="0" smtClean="0">
                  <a:solidFill>
                    <a:srgbClr val="0000FF"/>
                  </a:solidFill>
                  <a:latin typeface="Courier New" charset="0"/>
                </a:rPr>
                <a:t> * vertical walls, respectively; spaces represent open passageway squares.</a:t>
              </a:r>
            </a:p>
            <a:p>
              <a:r>
                <a:rPr lang="en-US" dirty="0" smtClean="0">
                  <a:solidFill>
                    <a:srgbClr val="0000FF"/>
                  </a:solidFill>
                  <a:latin typeface="Courier New" charset="0"/>
                </a:rPr>
                <a:t> * The starting position is indicated by the character 'S'.  For example,</a:t>
              </a:r>
            </a:p>
            <a:p>
              <a:r>
                <a:rPr lang="en-US" dirty="0" smtClean="0">
                  <a:solidFill>
                    <a:srgbClr val="0000FF"/>
                  </a:solidFill>
                  <a:latin typeface="Courier New" charset="0"/>
                </a:rPr>
                <a:t> * the following data file defines a simple maze:</a:t>
              </a:r>
            </a:p>
            <a:p>
              <a:r>
                <a:rPr lang="en-US" dirty="0" smtClean="0">
                  <a:solidFill>
                    <a:srgbClr val="0000FF"/>
                  </a:solidFill>
                  <a:latin typeface="Courier New" charset="0"/>
                </a:rPr>
                <a:t> *</a:t>
              </a:r>
            </a:p>
            <a:p>
              <a:r>
                <a:rPr lang="en-US" dirty="0" smtClean="0">
                  <a:solidFill>
                    <a:srgbClr val="0000FF"/>
                  </a:solidFill>
                  <a:latin typeface="Courier New" charset="0"/>
                </a:rPr>
                <a:t> *       +-+-+-+-+-+</a:t>
              </a:r>
            </a:p>
            <a:p>
              <a:r>
                <a:rPr lang="en-US" dirty="0" smtClean="0">
                  <a:solidFill>
                    <a:srgbClr val="0000FF"/>
                  </a:solidFill>
                  <a:latin typeface="Courier New" charset="0"/>
                </a:rPr>
                <a:t> *       |     |</a:t>
              </a:r>
            </a:p>
            <a:p>
              <a:r>
                <a:rPr lang="en-US" dirty="0" smtClean="0">
                  <a:solidFill>
                    <a:srgbClr val="0000FF"/>
                  </a:solidFill>
                  <a:latin typeface="Courier New" charset="0"/>
                </a:rPr>
                <a:t> *       + +-+ + +-+</a:t>
              </a:r>
            </a:p>
            <a:p>
              <a:r>
                <a:rPr lang="en-US" dirty="0" smtClean="0">
                  <a:solidFill>
                    <a:srgbClr val="0000FF"/>
                  </a:solidFill>
                  <a:latin typeface="Courier New" charset="0"/>
                </a:rPr>
                <a:t> *       |S  |     |</a:t>
              </a:r>
            </a:p>
            <a:p>
              <a:r>
                <a:rPr lang="en-US" dirty="0" smtClean="0">
                  <a:solidFill>
                    <a:srgbClr val="0000FF"/>
                  </a:solidFill>
                  <a:latin typeface="Courier New" charset="0"/>
                </a:rPr>
                <a:t> *       +-+-+-+-+-+</a:t>
              </a:r>
            </a:p>
            <a:p>
              <a:r>
                <a:rPr lang="en-US" dirty="0" smtClean="0">
                  <a:solidFill>
                    <a:srgbClr val="0000FF"/>
                  </a:solidFill>
                  <a:latin typeface="Courier New" charset="0"/>
                </a:rPr>
                <a:t> */</a:t>
              </a:r>
            </a:p>
            <a:p>
              <a:endParaRPr lang="en-US" dirty="0" smtClean="0">
                <a:solidFill>
                  <a:srgbClr val="0000FF"/>
                </a:solidFill>
                <a:latin typeface="Courier New" charset="0"/>
              </a:endParaRPr>
            </a:p>
            <a:p>
              <a:r>
                <a:rPr lang="en-US" dirty="0" smtClean="0">
                  <a:solidFill>
                    <a:srgbClr val="000000"/>
                  </a:solidFill>
                  <a:latin typeface="Courier New" charset="0"/>
                </a:rPr>
                <a:t>class Maze {</a:t>
              </a:r>
            </a:p>
            <a:p>
              <a:endParaRPr lang="en-US" dirty="0" smtClean="0">
                <a:solidFill>
                  <a:srgbClr val="000000"/>
                </a:solidFill>
                <a:latin typeface="Courier New" charset="0"/>
              </a:endParaRPr>
            </a:p>
            <a:p>
              <a:r>
                <a:rPr lang="en-US" dirty="0" smtClean="0">
                  <a:solidFill>
                    <a:srgbClr val="000000"/>
                  </a:solidFill>
                  <a:latin typeface="Courier New" charset="0"/>
                </a:rPr>
                <a:t>public:</a:t>
              </a:r>
            </a:p>
            <a:p>
              <a:endParaRPr lang="en-US" dirty="0" smtClean="0">
                <a:solidFill>
                  <a:srgbClr val="000000"/>
                </a:solidFill>
                <a:latin typeface="Courier New" charset="0"/>
              </a:endParaRPr>
            </a:p>
          </p:txBody>
        </p:sp>
      </p:grpSp>
      <p:sp>
        <p:nvSpPr>
          <p:cNvPr id="74035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036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0361"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smtClean="0">
                <a:solidFill>
                  <a:srgbClr val="FF0000"/>
                </a:solidFill>
                <a:latin typeface="Courier New" charset="0"/>
              </a:rPr>
              <a:t>Maze</a:t>
            </a:r>
            <a:r>
              <a:rPr lang="en-US" sz="4000" dirty="0" smtClean="0">
                <a:solidFill>
                  <a:srgbClr val="FF0000"/>
                </a:solidFill>
              </a:rPr>
              <a:t> Class</a:t>
            </a:r>
            <a:endParaRPr lang="en-US" sz="4000" dirty="0">
              <a:solidFill>
                <a:srgbClr val="FF0000"/>
              </a:solidFill>
            </a:endParaRPr>
          </a:p>
        </p:txBody>
      </p:sp>
      <p:sp>
        <p:nvSpPr>
          <p:cNvPr id="74036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6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6563" name="Text Box 3"/>
          <p:cNvSpPr txBox="1">
            <a:spLocks noChangeArrowheads="1"/>
          </p:cNvSpPr>
          <p:nvPr/>
        </p:nvSpPr>
        <p:spPr bwMode="auto">
          <a:xfrm>
            <a:off x="373063" y="1193800"/>
            <a:ext cx="8440737" cy="4616648"/>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Class: Maze</a:t>
            </a:r>
          </a:p>
          <a:p>
            <a:r>
              <a:rPr lang="en-US" dirty="0" smtClean="0">
                <a:solidFill>
                  <a:srgbClr val="0000FF"/>
                </a:solidFill>
                <a:latin typeface="Courier New" charset="0"/>
              </a:rPr>
              <a:t> * -----------</a:t>
            </a:r>
          </a:p>
          <a:p>
            <a:r>
              <a:rPr lang="en-US" dirty="0" smtClean="0">
                <a:solidFill>
                  <a:srgbClr val="0000FF"/>
                </a:solidFill>
                <a:latin typeface="Courier New" charset="0"/>
              </a:rPr>
              <a:t> * This class represents a two-dimensional maze contained in a rectangular</a:t>
            </a:r>
          </a:p>
          <a:p>
            <a:r>
              <a:rPr lang="en-US" dirty="0" smtClean="0">
                <a:solidFill>
                  <a:srgbClr val="0000FF"/>
                </a:solidFill>
                <a:latin typeface="Courier New" charset="0"/>
              </a:rPr>
              <a:t> * grid of squares.  The maze is read in from a data file in which the</a:t>
            </a:r>
          </a:p>
          <a:p>
            <a:r>
              <a:rPr lang="en-US" dirty="0" smtClean="0">
                <a:solidFill>
                  <a:srgbClr val="0000FF"/>
                </a:solidFill>
                <a:latin typeface="Courier New" charset="0"/>
              </a:rPr>
              <a:t> * characters '+', '-', and '|' represent corners, horizontal walls, and</a:t>
            </a:r>
          </a:p>
          <a:p>
            <a:r>
              <a:rPr lang="en-US" dirty="0" smtClean="0">
                <a:solidFill>
                  <a:srgbClr val="0000FF"/>
                </a:solidFill>
                <a:latin typeface="Courier New" charset="0"/>
              </a:rPr>
              <a:t> * vertical walls, respectively; spaces represent open passageway squares.</a:t>
            </a:r>
          </a:p>
          <a:p>
            <a:r>
              <a:rPr lang="en-US" dirty="0" smtClean="0">
                <a:solidFill>
                  <a:srgbClr val="0000FF"/>
                </a:solidFill>
                <a:latin typeface="Courier New" charset="0"/>
              </a:rPr>
              <a:t> * The starting position is indicated by the character 'S'.  For example,</a:t>
            </a:r>
          </a:p>
          <a:p>
            <a:r>
              <a:rPr lang="en-US" dirty="0" smtClean="0">
                <a:solidFill>
                  <a:srgbClr val="0000FF"/>
                </a:solidFill>
                <a:latin typeface="Courier New" charset="0"/>
              </a:rPr>
              <a:t> * the following data file defines a simple maze:</a:t>
            </a:r>
          </a:p>
          <a:p>
            <a:r>
              <a:rPr lang="en-US" dirty="0" smtClean="0">
                <a:solidFill>
                  <a:srgbClr val="0000FF"/>
                </a:solidFill>
                <a:latin typeface="Courier New" charset="0"/>
              </a:rPr>
              <a:t> *</a:t>
            </a:r>
          </a:p>
          <a:p>
            <a:r>
              <a:rPr lang="en-US" dirty="0" smtClean="0">
                <a:solidFill>
                  <a:srgbClr val="0000FF"/>
                </a:solidFill>
                <a:latin typeface="Courier New" charset="0"/>
              </a:rPr>
              <a:t> *       +-+-+-+-+-+</a:t>
            </a:r>
          </a:p>
          <a:p>
            <a:r>
              <a:rPr lang="en-US" dirty="0" smtClean="0">
                <a:solidFill>
                  <a:srgbClr val="0000FF"/>
                </a:solidFill>
                <a:latin typeface="Courier New" charset="0"/>
              </a:rPr>
              <a:t> *       |     |</a:t>
            </a:r>
          </a:p>
          <a:p>
            <a:r>
              <a:rPr lang="en-US" dirty="0" smtClean="0">
                <a:solidFill>
                  <a:srgbClr val="0000FF"/>
                </a:solidFill>
                <a:latin typeface="Courier New" charset="0"/>
              </a:rPr>
              <a:t> *       + +-+ + +-+</a:t>
            </a:r>
          </a:p>
          <a:p>
            <a:r>
              <a:rPr lang="en-US" dirty="0" smtClean="0">
                <a:solidFill>
                  <a:srgbClr val="0000FF"/>
                </a:solidFill>
                <a:latin typeface="Courier New" charset="0"/>
              </a:rPr>
              <a:t> *       |S  |     |</a:t>
            </a:r>
          </a:p>
          <a:p>
            <a:r>
              <a:rPr lang="en-US" dirty="0" smtClean="0">
                <a:solidFill>
                  <a:srgbClr val="0000FF"/>
                </a:solidFill>
                <a:latin typeface="Courier New" charset="0"/>
              </a:rPr>
              <a:t> *       +-+-+-+-+-+</a:t>
            </a:r>
          </a:p>
          <a:p>
            <a:r>
              <a:rPr lang="en-US" dirty="0" smtClean="0">
                <a:solidFill>
                  <a:srgbClr val="0000FF"/>
                </a:solidFill>
                <a:latin typeface="Courier New" charset="0"/>
              </a:rPr>
              <a:t> */</a:t>
            </a:r>
          </a:p>
          <a:p>
            <a:endParaRPr lang="en-US" dirty="0" smtClean="0">
              <a:solidFill>
                <a:srgbClr val="0000FF"/>
              </a:solidFill>
              <a:latin typeface="Courier New" charset="0"/>
            </a:endParaRPr>
          </a:p>
          <a:p>
            <a:r>
              <a:rPr lang="en-US" dirty="0" smtClean="0">
                <a:solidFill>
                  <a:srgbClr val="000000"/>
                </a:solidFill>
                <a:latin typeface="Courier New" charset="0"/>
              </a:rPr>
              <a:t>class Maze {</a:t>
            </a:r>
          </a:p>
          <a:p>
            <a:endParaRPr lang="en-US" dirty="0" smtClean="0">
              <a:solidFill>
                <a:srgbClr val="000000"/>
              </a:solidFill>
              <a:latin typeface="Courier New" charset="0"/>
            </a:endParaRPr>
          </a:p>
          <a:p>
            <a:r>
              <a:rPr lang="en-US" dirty="0" smtClean="0">
                <a:solidFill>
                  <a:srgbClr val="000000"/>
                </a:solidFill>
                <a:latin typeface="Courier New" charset="0"/>
              </a:rPr>
              <a:t>public:</a:t>
            </a:r>
          </a:p>
          <a:p>
            <a:endParaRPr lang="en-US" dirty="0" smtClean="0">
              <a:solidFill>
                <a:srgbClr val="000000"/>
              </a:solidFill>
              <a:latin typeface="Courier New" charset="0"/>
            </a:endParaRPr>
          </a:p>
        </p:txBody>
      </p:sp>
      <p:grpSp>
        <p:nvGrpSpPr>
          <p:cNvPr id="706564" name="Group 4"/>
          <p:cNvGrpSpPr>
            <a:grpSpLocks/>
          </p:cNvGrpSpPr>
          <p:nvPr/>
        </p:nvGrpSpPr>
        <p:grpSpPr bwMode="auto">
          <a:xfrm>
            <a:off x="355600" y="1143000"/>
            <a:ext cx="8494713" cy="5257801"/>
            <a:chOff x="240" y="720"/>
            <a:chExt cx="5280" cy="3312"/>
          </a:xfrm>
        </p:grpSpPr>
        <p:sp>
          <p:nvSpPr>
            <p:cNvPr id="70656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6566" name="Text Box 6"/>
            <p:cNvSpPr txBox="1">
              <a:spLocks noChangeArrowheads="1"/>
            </p:cNvSpPr>
            <p:nvPr/>
          </p:nvSpPr>
          <p:spPr bwMode="auto">
            <a:xfrm>
              <a:off x="251" y="752"/>
              <a:ext cx="5261" cy="2743"/>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Constructor: Maze</a:t>
              </a:r>
            </a:p>
            <a:p>
              <a:r>
                <a:rPr lang="en-US" dirty="0" smtClean="0">
                  <a:solidFill>
                    <a:srgbClr val="0000FF"/>
                  </a:solidFill>
                  <a:latin typeface="Courier New" charset="0"/>
                </a:rPr>
                <a:t> * Usage: Maze </a:t>
              </a:r>
              <a:r>
                <a:rPr lang="en-US" dirty="0" err="1" smtClean="0">
                  <a:solidFill>
                    <a:srgbClr val="0000FF"/>
                  </a:solidFill>
                  <a:latin typeface="Courier New" charset="0"/>
                </a:rPr>
                <a:t>maze(filename</a:t>
              </a:r>
              <a:r>
                <a:rPr lang="en-US" dirty="0" smtClean="0">
                  <a:solidFill>
                    <a:srgbClr val="0000FF"/>
                  </a:solidFill>
                  <a:latin typeface="Courier New" charset="0"/>
                </a:rPr>
                <a:t>);</a:t>
              </a:r>
            </a:p>
            <a:p>
              <a:r>
                <a:rPr lang="en-US" dirty="0" smtClean="0">
                  <a:solidFill>
                    <a:srgbClr val="0000FF"/>
                  </a:solidFill>
                  <a:latin typeface="Courier New" charset="0"/>
                </a:rPr>
                <a:t> *        Maze </a:t>
              </a:r>
              <a:r>
                <a:rPr lang="en-US" dirty="0" err="1" smtClean="0">
                  <a:solidFill>
                    <a:srgbClr val="0000FF"/>
                  </a:solidFill>
                  <a:latin typeface="Courier New" charset="0"/>
                </a:rPr>
                <a:t>maze(filename</a:t>
              </a:r>
              <a:r>
                <a:rPr lang="en-US" dirty="0" smtClean="0">
                  <a:solidFill>
                    <a:srgbClr val="0000FF"/>
                  </a:solidFill>
                  <a:latin typeface="Courier New" charset="0"/>
                </a:rPr>
                <a:t>, </a:t>
              </a:r>
              <a:r>
                <a:rPr lang="en-US" dirty="0" err="1" smtClean="0">
                  <a:solidFill>
                    <a:srgbClr val="0000FF"/>
                  </a:solidFill>
                  <a:latin typeface="Courier New" charset="0"/>
                </a:rPr>
                <a:t>gw</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Constructs a new maze by reading the specified data file.  If the</a:t>
              </a:r>
            </a:p>
            <a:p>
              <a:r>
                <a:rPr lang="en-US" dirty="0" smtClean="0">
                  <a:solidFill>
                    <a:srgbClr val="0000FF"/>
                  </a:solidFill>
                  <a:latin typeface="Courier New" charset="0"/>
                </a:rPr>
                <a:t> * second argument is supplied, the maze is displayed in the center</a:t>
              </a:r>
            </a:p>
            <a:p>
              <a:r>
                <a:rPr lang="en-US" dirty="0" smtClean="0">
                  <a:solidFill>
                    <a:srgbClr val="0000FF"/>
                  </a:solidFill>
                  <a:latin typeface="Courier New" charset="0"/>
                </a:rPr>
                <a:t> * of the graphics window.</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Maze(std::string</a:t>
              </a:r>
              <a:r>
                <a:rPr lang="en-US" dirty="0" smtClean="0">
                  <a:solidFill>
                    <a:srgbClr val="000000"/>
                  </a:solidFill>
                  <a:latin typeface="Courier New" charset="0"/>
                </a:rPr>
                <a:t> filename);</a:t>
              </a:r>
            </a:p>
            <a:p>
              <a:r>
                <a:rPr lang="en-US" dirty="0" smtClean="0">
                  <a:solidFill>
                    <a:srgbClr val="000000"/>
                  </a:solidFill>
                  <a:latin typeface="Courier New" charset="0"/>
                </a:rPr>
                <a:t>   </a:t>
              </a:r>
              <a:r>
                <a:rPr lang="en-US" dirty="0" err="1" smtClean="0">
                  <a:solidFill>
                    <a:srgbClr val="000000"/>
                  </a:solidFill>
                  <a:latin typeface="Courier New" charset="0"/>
                </a:rPr>
                <a:t>Maze(std::string</a:t>
              </a:r>
              <a:r>
                <a:rPr lang="en-US" dirty="0" smtClean="0">
                  <a:solidFill>
                    <a:srgbClr val="000000"/>
                  </a:solidFill>
                  <a:latin typeface="Courier New" charset="0"/>
                </a:rPr>
                <a:t> filename, </a:t>
              </a:r>
              <a:r>
                <a:rPr lang="en-US" dirty="0" err="1" smtClean="0">
                  <a:solidFill>
                    <a:srgbClr val="000000"/>
                  </a:solidFill>
                  <a:latin typeface="Courier New" charset="0"/>
                </a:rPr>
                <a:t>GWindow</a:t>
              </a:r>
              <a:r>
                <a:rPr lang="en-US" dirty="0" smtClean="0">
                  <a:solidFill>
                    <a:srgbClr val="000000"/>
                  </a:solidFill>
                  <a:latin typeface="Courier New" charset="0"/>
                </a:rPr>
                <a:t> &amp; </a:t>
              </a:r>
              <a:r>
                <a:rPr lang="en-US" dirty="0" err="1" smtClean="0">
                  <a:solidFill>
                    <a:srgbClr val="000000"/>
                  </a:solidFill>
                  <a:latin typeface="Courier New" charset="0"/>
                </a:rPr>
                <a:t>gw</a:t>
              </a:r>
              <a:r>
                <a:rPr lang="en-US" dirty="0" smtClean="0">
                  <a:solidFill>
                    <a:srgbClr val="000000"/>
                  </a:solidFill>
                  <a:latin typeface="Courier New" charset="0"/>
                </a:rPr>
                <a:t>);</a:t>
              </a:r>
            </a:p>
            <a:p>
              <a:endParaRPr lang="en-US" sz="10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getStartPosition</a:t>
              </a:r>
              <a:endParaRPr lang="en-US" dirty="0" smtClean="0">
                <a:solidFill>
                  <a:srgbClr val="0000FF"/>
                </a:solidFill>
                <a:latin typeface="Courier New" charset="0"/>
              </a:endParaRPr>
            </a:p>
            <a:p>
              <a:r>
                <a:rPr lang="en-US" dirty="0" smtClean="0">
                  <a:solidFill>
                    <a:srgbClr val="0000FF"/>
                  </a:solidFill>
                  <a:latin typeface="Courier New" charset="0"/>
                </a:rPr>
                <a:t> * Usage: Point start = </a:t>
              </a:r>
              <a:r>
                <a:rPr lang="en-US" dirty="0" err="1" smtClean="0">
                  <a:solidFill>
                    <a:srgbClr val="0000FF"/>
                  </a:solidFill>
                  <a:latin typeface="Courier New" charset="0"/>
                </a:rPr>
                <a:t>maze.getStartPosition</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Returns a Point indicating the coordinates of the start square.</a:t>
              </a:r>
            </a:p>
            <a:p>
              <a:r>
                <a:rPr lang="en-US" dirty="0" smtClean="0">
                  <a:solidFill>
                    <a:srgbClr val="0000FF"/>
                  </a:solidFill>
                  <a:latin typeface="Courier New" charset="0"/>
                </a:rPr>
                <a:t> */</a:t>
              </a:r>
            </a:p>
            <a:p>
              <a:endParaRPr lang="en-US" sz="700" dirty="0" smtClean="0">
                <a:solidFill>
                  <a:srgbClr val="000000"/>
                </a:solidFill>
                <a:latin typeface="Courier New" charset="0"/>
              </a:endParaRPr>
            </a:p>
            <a:p>
              <a:r>
                <a:rPr lang="en-US" dirty="0" smtClean="0">
                  <a:solidFill>
                    <a:srgbClr val="000000"/>
                  </a:solidFill>
                  <a:latin typeface="Courier New" charset="0"/>
                </a:rPr>
                <a:t>   Point </a:t>
              </a:r>
              <a:r>
                <a:rPr lang="en-US" dirty="0" err="1" smtClean="0">
                  <a:solidFill>
                    <a:srgbClr val="000000"/>
                  </a:solidFill>
                  <a:latin typeface="Courier New" charset="0"/>
                </a:rPr>
                <a:t>getStartPosition</a:t>
              </a:r>
              <a:r>
                <a:rPr lang="en-US" dirty="0" smtClean="0">
                  <a:solidFill>
                    <a:srgbClr val="000000"/>
                  </a:solidFill>
                  <a:latin typeface="Courier New" charset="0"/>
                </a:rPr>
                <a:t>();</a:t>
              </a:r>
            </a:p>
          </p:txBody>
        </p:sp>
      </p:grpSp>
      <p:sp>
        <p:nvSpPr>
          <p:cNvPr id="70656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656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6569"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smtClean="0">
                <a:solidFill>
                  <a:srgbClr val="FF0000"/>
                </a:solidFill>
                <a:latin typeface="Courier New" charset="0"/>
              </a:rPr>
              <a:t>Maze</a:t>
            </a:r>
            <a:r>
              <a:rPr lang="en-US" sz="4000" dirty="0" smtClean="0">
                <a:solidFill>
                  <a:srgbClr val="FF0000"/>
                </a:solidFill>
              </a:rPr>
              <a:t> Class</a:t>
            </a:r>
            <a:endParaRPr lang="en-US" sz="4000" dirty="0">
              <a:solidFill>
                <a:srgbClr val="FF0000"/>
              </a:solidFill>
            </a:endParaRPr>
          </a:p>
        </p:txBody>
      </p:sp>
      <p:sp>
        <p:nvSpPr>
          <p:cNvPr id="70657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6563"/>
                                        </p:tgtEl>
                                        <p:attrNameLst>
                                          <p:attrName>ppt_x</p:attrName>
                                        </p:attrNameLst>
                                      </p:cBhvr>
                                      <p:tavLst>
                                        <p:tav tm="0">
                                          <p:val>
                                            <p:strVal val="ppt_x"/>
                                          </p:val>
                                        </p:tav>
                                        <p:tav tm="100000">
                                          <p:val>
                                            <p:strVal val="ppt_x"/>
                                          </p:val>
                                        </p:tav>
                                      </p:tavLst>
                                    </p:anim>
                                    <p:anim calcmode="lin" valueType="num">
                                      <p:cBhvr additive="base">
                                        <p:cTn id="7" dur="1000"/>
                                        <p:tgtEl>
                                          <p:spTgt spid="706563"/>
                                        </p:tgtEl>
                                        <p:attrNameLst>
                                          <p:attrName>ppt_y</p:attrName>
                                        </p:attrNameLst>
                                      </p:cBhvr>
                                      <p:tavLst>
                                        <p:tav tm="0">
                                          <p:val>
                                            <p:strVal val="ppt_y"/>
                                          </p:val>
                                        </p:tav>
                                        <p:tav tm="100000">
                                          <p:val>
                                            <p:strVal val="0-ppt_h/2"/>
                                          </p:val>
                                        </p:tav>
                                      </p:tavLst>
                                    </p:anim>
                                    <p:set>
                                      <p:cBhvr>
                                        <p:cTn id="8" dur="1" fill="hold">
                                          <p:stCondLst>
                                            <p:cond delay="999"/>
                                          </p:stCondLst>
                                        </p:cTn>
                                        <p:tgtEl>
                                          <p:spTgt spid="70656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06564"/>
                                        </p:tgtEl>
                                        <p:attrNameLst>
                                          <p:attrName>style.visibility</p:attrName>
                                        </p:attrNameLst>
                                      </p:cBhvr>
                                      <p:to>
                                        <p:strVal val="visible"/>
                                      </p:to>
                                    </p:set>
                                    <p:anim calcmode="lin" valueType="num">
                                      <p:cBhvr additive="base">
                                        <p:cTn id="11" dur="1000" fill="hold"/>
                                        <p:tgtEl>
                                          <p:spTgt spid="706564"/>
                                        </p:tgtEl>
                                        <p:attrNameLst>
                                          <p:attrName>ppt_x</p:attrName>
                                        </p:attrNameLst>
                                      </p:cBhvr>
                                      <p:tavLst>
                                        <p:tav tm="0">
                                          <p:val>
                                            <p:strVal val="#ppt_x"/>
                                          </p:val>
                                        </p:tav>
                                        <p:tav tm="100000">
                                          <p:val>
                                            <p:strVal val="#ppt_x"/>
                                          </p:val>
                                        </p:tav>
                                      </p:tavLst>
                                    </p:anim>
                                    <p:anim calcmode="lin" valueType="num">
                                      <p:cBhvr additive="base">
                                        <p:cTn id="12" dur="1000" fill="hold"/>
                                        <p:tgtEl>
                                          <p:spTgt spid="7065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63"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861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8611" name="Text Box 3"/>
          <p:cNvSpPr txBox="1">
            <a:spLocks noChangeArrowheads="1"/>
          </p:cNvSpPr>
          <p:nvPr/>
        </p:nvSpPr>
        <p:spPr bwMode="auto">
          <a:xfrm>
            <a:off x="373063" y="1193800"/>
            <a:ext cx="8440737" cy="4570481"/>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Constructor: Maze</a:t>
            </a:r>
          </a:p>
          <a:p>
            <a:r>
              <a:rPr lang="en-US" dirty="0" smtClean="0">
                <a:solidFill>
                  <a:srgbClr val="0000FF"/>
                </a:solidFill>
                <a:latin typeface="Courier New" charset="0"/>
              </a:rPr>
              <a:t> * Usage: Maze </a:t>
            </a:r>
            <a:r>
              <a:rPr lang="en-US" dirty="0" err="1" smtClean="0">
                <a:solidFill>
                  <a:srgbClr val="0000FF"/>
                </a:solidFill>
                <a:latin typeface="Courier New" charset="0"/>
              </a:rPr>
              <a:t>maze(filename</a:t>
            </a:r>
            <a:r>
              <a:rPr lang="en-US" dirty="0" smtClean="0">
                <a:solidFill>
                  <a:srgbClr val="0000FF"/>
                </a:solidFill>
                <a:latin typeface="Courier New" charset="0"/>
              </a:rPr>
              <a:t>);</a:t>
            </a:r>
          </a:p>
          <a:p>
            <a:r>
              <a:rPr lang="en-US" dirty="0" smtClean="0">
                <a:solidFill>
                  <a:srgbClr val="0000FF"/>
                </a:solidFill>
                <a:latin typeface="Courier New" charset="0"/>
              </a:rPr>
              <a:t> *        Maze </a:t>
            </a:r>
            <a:r>
              <a:rPr lang="en-US" dirty="0" err="1" smtClean="0">
                <a:solidFill>
                  <a:srgbClr val="0000FF"/>
                </a:solidFill>
                <a:latin typeface="Courier New" charset="0"/>
              </a:rPr>
              <a:t>maze(filename</a:t>
            </a:r>
            <a:r>
              <a:rPr lang="en-US" dirty="0" smtClean="0">
                <a:solidFill>
                  <a:srgbClr val="0000FF"/>
                </a:solidFill>
                <a:latin typeface="Courier New" charset="0"/>
              </a:rPr>
              <a:t>, </a:t>
            </a:r>
            <a:r>
              <a:rPr lang="en-US" dirty="0" err="1" smtClean="0">
                <a:solidFill>
                  <a:srgbClr val="0000FF"/>
                </a:solidFill>
                <a:latin typeface="Courier New" charset="0"/>
              </a:rPr>
              <a:t>gw</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Constructs a new maze by reading the specified data file.  If the</a:t>
            </a:r>
          </a:p>
          <a:p>
            <a:r>
              <a:rPr lang="en-US" dirty="0" smtClean="0">
                <a:solidFill>
                  <a:srgbClr val="0000FF"/>
                </a:solidFill>
                <a:latin typeface="Courier New" charset="0"/>
              </a:rPr>
              <a:t> * second argument is supplied, the maze is displayed in the center</a:t>
            </a:r>
          </a:p>
          <a:p>
            <a:r>
              <a:rPr lang="en-US" dirty="0" smtClean="0">
                <a:solidFill>
                  <a:srgbClr val="0000FF"/>
                </a:solidFill>
                <a:latin typeface="Courier New" charset="0"/>
              </a:rPr>
              <a:t> * of the graphics window.</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Maze(std::string</a:t>
            </a:r>
            <a:r>
              <a:rPr lang="en-US" dirty="0" smtClean="0">
                <a:solidFill>
                  <a:srgbClr val="000000"/>
                </a:solidFill>
                <a:latin typeface="Courier New" charset="0"/>
              </a:rPr>
              <a:t> filename);</a:t>
            </a:r>
          </a:p>
          <a:p>
            <a:r>
              <a:rPr lang="en-US" dirty="0" smtClean="0">
                <a:solidFill>
                  <a:srgbClr val="000000"/>
                </a:solidFill>
                <a:latin typeface="Courier New" charset="0"/>
              </a:rPr>
              <a:t>   </a:t>
            </a:r>
            <a:r>
              <a:rPr lang="en-US" dirty="0" err="1" smtClean="0">
                <a:solidFill>
                  <a:srgbClr val="000000"/>
                </a:solidFill>
                <a:latin typeface="Courier New" charset="0"/>
              </a:rPr>
              <a:t>Maze(std::string</a:t>
            </a:r>
            <a:r>
              <a:rPr lang="en-US" dirty="0" smtClean="0">
                <a:solidFill>
                  <a:srgbClr val="000000"/>
                </a:solidFill>
                <a:latin typeface="Courier New" charset="0"/>
              </a:rPr>
              <a:t> filename, </a:t>
            </a:r>
            <a:r>
              <a:rPr lang="en-US" dirty="0" err="1" smtClean="0">
                <a:solidFill>
                  <a:srgbClr val="000000"/>
                </a:solidFill>
                <a:latin typeface="Courier New" charset="0"/>
              </a:rPr>
              <a:t>GWindow</a:t>
            </a:r>
            <a:r>
              <a:rPr lang="en-US" dirty="0" smtClean="0">
                <a:solidFill>
                  <a:srgbClr val="000000"/>
                </a:solidFill>
                <a:latin typeface="Courier New" charset="0"/>
              </a:rPr>
              <a:t> &amp; </a:t>
            </a:r>
            <a:r>
              <a:rPr lang="en-US" dirty="0" err="1" smtClean="0">
                <a:solidFill>
                  <a:srgbClr val="000000"/>
                </a:solidFill>
                <a:latin typeface="Courier New" charset="0"/>
              </a:rPr>
              <a:t>gw</a:t>
            </a:r>
            <a:r>
              <a:rPr lang="en-US" dirty="0" smtClean="0">
                <a:solidFill>
                  <a:srgbClr val="000000"/>
                </a:solidFill>
                <a:latin typeface="Courier New" charset="0"/>
              </a:rPr>
              <a:t>);</a:t>
            </a:r>
          </a:p>
          <a:p>
            <a:endParaRPr lang="en-US" sz="10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getStartPosition</a:t>
            </a:r>
            <a:endParaRPr lang="en-US" dirty="0" smtClean="0">
              <a:solidFill>
                <a:srgbClr val="0000FF"/>
              </a:solidFill>
              <a:latin typeface="Courier New" charset="0"/>
            </a:endParaRPr>
          </a:p>
          <a:p>
            <a:r>
              <a:rPr lang="en-US" dirty="0" smtClean="0">
                <a:solidFill>
                  <a:srgbClr val="0000FF"/>
                </a:solidFill>
                <a:latin typeface="Courier New" charset="0"/>
              </a:rPr>
              <a:t> * Usage: Point start = </a:t>
            </a:r>
            <a:r>
              <a:rPr lang="en-US" dirty="0" err="1" smtClean="0">
                <a:solidFill>
                  <a:srgbClr val="0000FF"/>
                </a:solidFill>
                <a:latin typeface="Courier New" charset="0"/>
              </a:rPr>
              <a:t>maze.getStartPosition</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Returns a Point indicating the coordinates of the start square.</a:t>
            </a:r>
          </a:p>
          <a:p>
            <a:r>
              <a:rPr lang="en-US" dirty="0" smtClean="0">
                <a:solidFill>
                  <a:srgbClr val="0000FF"/>
                </a:solidFill>
                <a:latin typeface="Courier New" charset="0"/>
              </a:rPr>
              <a:t> */</a:t>
            </a:r>
          </a:p>
          <a:p>
            <a:endParaRPr lang="en-US" sz="700" dirty="0" smtClean="0">
              <a:solidFill>
                <a:srgbClr val="000000"/>
              </a:solidFill>
              <a:latin typeface="Courier New" charset="0"/>
            </a:endParaRPr>
          </a:p>
          <a:p>
            <a:r>
              <a:rPr lang="en-US" dirty="0" smtClean="0">
                <a:solidFill>
                  <a:srgbClr val="000000"/>
                </a:solidFill>
                <a:latin typeface="Courier New" charset="0"/>
              </a:rPr>
              <a:t>   Point </a:t>
            </a:r>
            <a:r>
              <a:rPr lang="en-US" dirty="0" err="1" smtClean="0">
                <a:solidFill>
                  <a:srgbClr val="000000"/>
                </a:solidFill>
                <a:latin typeface="Courier New" charset="0"/>
              </a:rPr>
              <a:t>getStartPosition</a:t>
            </a:r>
            <a:r>
              <a:rPr lang="en-US" dirty="0" smtClean="0">
                <a:solidFill>
                  <a:srgbClr val="000000"/>
                </a:solidFill>
                <a:latin typeface="Courier New" charset="0"/>
              </a:rPr>
              <a:t>();</a:t>
            </a:r>
          </a:p>
          <a:p>
            <a:endParaRPr lang="en-US" dirty="0" smtClean="0">
              <a:solidFill>
                <a:srgbClr val="0000FF"/>
              </a:solidFill>
              <a:latin typeface="Courier New" charset="0"/>
            </a:endParaRPr>
          </a:p>
        </p:txBody>
      </p:sp>
      <p:grpSp>
        <p:nvGrpSpPr>
          <p:cNvPr id="708612" name="Group 4"/>
          <p:cNvGrpSpPr>
            <a:grpSpLocks/>
          </p:cNvGrpSpPr>
          <p:nvPr/>
        </p:nvGrpSpPr>
        <p:grpSpPr bwMode="auto">
          <a:xfrm>
            <a:off x="355600" y="1143000"/>
            <a:ext cx="8494713" cy="5299075"/>
            <a:chOff x="240" y="720"/>
            <a:chExt cx="5280" cy="3338"/>
          </a:xfrm>
        </p:grpSpPr>
        <p:sp>
          <p:nvSpPr>
            <p:cNvPr id="70861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8614" name="Text Box 6"/>
            <p:cNvSpPr txBox="1">
              <a:spLocks noChangeArrowheads="1"/>
            </p:cNvSpPr>
            <p:nvPr/>
          </p:nvSpPr>
          <p:spPr bwMode="auto">
            <a:xfrm>
              <a:off x="251" y="752"/>
              <a:ext cx="5261" cy="3306"/>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isOutside</a:t>
              </a:r>
              <a:endParaRPr lang="en-US" dirty="0" smtClean="0">
                <a:solidFill>
                  <a:srgbClr val="0000FF"/>
                </a:solidFill>
                <a:latin typeface="Courier New" charset="0"/>
              </a:endParaRPr>
            </a:p>
            <a:p>
              <a:r>
                <a:rPr lang="en-US" dirty="0" smtClean="0">
                  <a:solidFill>
                    <a:srgbClr val="0000FF"/>
                  </a:solidFill>
                  <a:latin typeface="Courier New" charset="0"/>
                </a:rPr>
                <a:t> * Usage: if (</a:t>
              </a:r>
              <a:r>
                <a:rPr lang="en-US" dirty="0" err="1" smtClean="0">
                  <a:solidFill>
                    <a:srgbClr val="0000FF"/>
                  </a:solidFill>
                  <a:latin typeface="Courier New" charset="0"/>
                </a:rPr>
                <a:t>maze.isOutside(pt</a:t>
              </a:r>
              <a:r>
                <a:rPr lang="en-US" dirty="0" smtClean="0">
                  <a:solidFill>
                    <a:srgbClr val="0000FF"/>
                  </a:solidFill>
                  <a:latin typeface="Courier New" charset="0"/>
                </a:rPr>
                <a:t>)) . . .</a:t>
              </a:r>
            </a:p>
            <a:p>
              <a:r>
                <a:rPr lang="en-US" dirty="0" smtClean="0">
                  <a:solidFill>
                    <a:srgbClr val="0000FF"/>
                  </a:solidFill>
                  <a:latin typeface="Courier New" charset="0"/>
                </a:rPr>
                <a:t> * ------------------------------------</a:t>
              </a:r>
            </a:p>
            <a:p>
              <a:r>
                <a:rPr lang="en-US" dirty="0" smtClean="0">
                  <a:solidFill>
                    <a:srgbClr val="0000FF"/>
                  </a:solidFill>
                  <a:latin typeface="Courier New" charset="0"/>
                </a:rPr>
                <a:t> * Returns true if the specified point is outside the boundary of the maze.</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isOutside(Point</a:t>
              </a:r>
              <a:r>
                <a:rPr lang="en-US" dirty="0" smtClean="0">
                  <a:solidFill>
                    <a:srgbClr val="000000"/>
                  </a:solidFill>
                  <a:latin typeface="Courier New" charset="0"/>
                </a:rPr>
                <a:t> pt);</a:t>
              </a:r>
              <a:endParaRPr lang="en-US" dirty="0" smtClean="0">
                <a:solidFill>
                  <a:srgbClr val="0000FF"/>
                </a:solidFill>
                <a:latin typeface="Courier New" charset="0"/>
              </a:endParaRPr>
            </a:p>
            <a:p>
              <a:endParaRPr lang="en-US" sz="1000" dirty="0" smtClean="0">
                <a:solidFill>
                  <a:srgbClr val="0000FF"/>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wallExists</a:t>
              </a:r>
              <a:endParaRPr lang="en-US" dirty="0" smtClean="0">
                <a:solidFill>
                  <a:srgbClr val="0000FF"/>
                </a:solidFill>
                <a:latin typeface="Courier New" charset="0"/>
              </a:endParaRPr>
            </a:p>
            <a:p>
              <a:r>
                <a:rPr lang="en-US" dirty="0" smtClean="0">
                  <a:solidFill>
                    <a:srgbClr val="0000FF"/>
                  </a:solidFill>
                  <a:latin typeface="Courier New" charset="0"/>
                </a:rPr>
                <a:t> * Usage: if (</a:t>
              </a:r>
              <a:r>
                <a:rPr lang="en-US" dirty="0" err="1" smtClean="0">
                  <a:solidFill>
                    <a:srgbClr val="0000FF"/>
                  </a:solidFill>
                  <a:latin typeface="Courier New" charset="0"/>
                </a:rPr>
                <a:t>maze.wallExists(pt</a:t>
              </a:r>
              <a:r>
                <a:rPr lang="en-US" dirty="0" smtClean="0">
                  <a:solidFill>
                    <a:srgbClr val="0000FF"/>
                  </a:solidFill>
                  <a:latin typeface="Courier New" charset="0"/>
                </a:rPr>
                <a:t>, dir)) . . .</a:t>
              </a:r>
            </a:p>
            <a:p>
              <a:r>
                <a:rPr lang="en-US" dirty="0" smtClean="0">
                  <a:solidFill>
                    <a:srgbClr val="0000FF"/>
                  </a:solidFill>
                  <a:latin typeface="Courier New" charset="0"/>
                </a:rPr>
                <a:t> * ------------------------------------------</a:t>
              </a:r>
            </a:p>
            <a:p>
              <a:r>
                <a:rPr lang="en-US" dirty="0" smtClean="0">
                  <a:solidFill>
                    <a:srgbClr val="0000FF"/>
                  </a:solidFill>
                  <a:latin typeface="Courier New" charset="0"/>
                </a:rPr>
                <a:t> * Returns true if there is a wall in direction dir from the square at pt.</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a:t>
              </a:r>
              <a:r>
                <a:rPr lang="en-US" dirty="0" err="1" smtClean="0">
                  <a:solidFill>
                    <a:srgbClr val="000000"/>
                  </a:solidFill>
                  <a:latin typeface="Courier New" charset="0"/>
                </a:rPr>
                <a:t>bool</a:t>
              </a:r>
              <a:r>
                <a:rPr lang="en-US" dirty="0" smtClean="0">
                  <a:solidFill>
                    <a:srgbClr val="000000"/>
                  </a:solidFill>
                  <a:latin typeface="Courier New" charset="0"/>
                </a:rPr>
                <a:t> </a:t>
              </a:r>
              <a:r>
                <a:rPr lang="en-US" dirty="0" err="1" smtClean="0">
                  <a:solidFill>
                    <a:srgbClr val="000000"/>
                  </a:solidFill>
                  <a:latin typeface="Courier New" charset="0"/>
                </a:rPr>
                <a:t>wallExists(Point</a:t>
              </a:r>
              <a:r>
                <a:rPr lang="en-US" dirty="0" smtClean="0">
                  <a:solidFill>
                    <a:srgbClr val="000000"/>
                  </a:solidFill>
                  <a:latin typeface="Courier New" charset="0"/>
                </a:rPr>
                <a:t> pt, Direction dir);</a:t>
              </a:r>
            </a:p>
            <a:p>
              <a:endParaRPr lang="en-US" sz="1000" dirty="0" smtClean="0">
                <a:solidFill>
                  <a:srgbClr val="000000"/>
                </a:solidFill>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Method: </a:t>
              </a:r>
              <a:r>
                <a:rPr lang="en-US" dirty="0" err="1" smtClean="0">
                  <a:solidFill>
                    <a:srgbClr val="0000FF"/>
                  </a:solidFill>
                  <a:latin typeface="Courier New" charset="0"/>
                </a:rPr>
                <a:t>markSquare</a:t>
              </a:r>
              <a:endParaRPr lang="en-US" dirty="0" smtClean="0">
                <a:solidFill>
                  <a:srgbClr val="0000FF"/>
                </a:solidFill>
                <a:latin typeface="Courier New" charset="0"/>
              </a:endParaRPr>
            </a:p>
            <a:p>
              <a:r>
                <a:rPr lang="en-US" dirty="0" smtClean="0">
                  <a:solidFill>
                    <a:srgbClr val="0000FF"/>
                  </a:solidFill>
                  <a:latin typeface="Courier New" charset="0"/>
                </a:rPr>
                <a:t> * Usage: </a:t>
              </a:r>
              <a:r>
                <a:rPr lang="en-US" dirty="0" err="1" smtClean="0">
                  <a:solidFill>
                    <a:srgbClr val="0000FF"/>
                  </a:solidFill>
                  <a:latin typeface="Courier New" charset="0"/>
                </a:rPr>
                <a:t>maze.markSquare(pt</a:t>
              </a:r>
              <a:r>
                <a:rPr lang="en-US" dirty="0" smtClean="0">
                  <a:solidFill>
                    <a:srgbClr val="0000FF"/>
                  </a:solidFill>
                  <a:latin typeface="Courier New" charset="0"/>
                </a:rPr>
                <a:t>);</a:t>
              </a:r>
            </a:p>
            <a:p>
              <a:r>
                <a:rPr lang="en-US" dirty="0" smtClean="0">
                  <a:solidFill>
                    <a:srgbClr val="0000FF"/>
                  </a:solidFill>
                  <a:latin typeface="Courier New" charset="0"/>
                </a:rPr>
                <a:t> * ---------------------------</a:t>
              </a:r>
            </a:p>
            <a:p>
              <a:r>
                <a:rPr lang="en-US" dirty="0" smtClean="0">
                  <a:solidFill>
                    <a:srgbClr val="0000FF"/>
                  </a:solidFill>
                  <a:latin typeface="Courier New" charset="0"/>
                </a:rPr>
                <a:t> * Marks the specified square in the maze.</a:t>
              </a:r>
            </a:p>
            <a:p>
              <a:r>
                <a:rPr lang="en-US" dirty="0" smtClean="0">
                  <a:solidFill>
                    <a:srgbClr val="0000FF"/>
                  </a:solidFill>
                  <a:latin typeface="Courier New" charset="0"/>
                </a:rPr>
                <a:t> */</a:t>
              </a:r>
            </a:p>
            <a:p>
              <a:endParaRPr lang="en-US" sz="700" dirty="0" smtClean="0">
                <a:solidFill>
                  <a:srgbClr val="0000FF"/>
                </a:solidFill>
                <a:latin typeface="Courier New" charset="0"/>
              </a:endParaRPr>
            </a:p>
            <a:p>
              <a:r>
                <a:rPr lang="en-US" dirty="0" smtClean="0">
                  <a:solidFill>
                    <a:srgbClr val="000000"/>
                  </a:solidFill>
                  <a:latin typeface="Courier New" charset="0"/>
                </a:rPr>
                <a:t>   void </a:t>
              </a:r>
              <a:r>
                <a:rPr lang="en-US" dirty="0" err="1" smtClean="0">
                  <a:solidFill>
                    <a:srgbClr val="000000"/>
                  </a:solidFill>
                  <a:latin typeface="Courier New" charset="0"/>
                </a:rPr>
                <a:t>markSquare(Point</a:t>
              </a:r>
              <a:r>
                <a:rPr lang="en-US" dirty="0" smtClean="0">
                  <a:solidFill>
                    <a:srgbClr val="000000"/>
                  </a:solidFill>
                  <a:latin typeface="Courier New" charset="0"/>
                </a:rPr>
                <a:t> pt);</a:t>
              </a:r>
            </a:p>
          </p:txBody>
        </p:sp>
      </p:grpSp>
      <p:sp>
        <p:nvSpPr>
          <p:cNvPr id="70861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861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8617"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smtClean="0">
                <a:solidFill>
                  <a:srgbClr val="FF0000"/>
                </a:solidFill>
                <a:latin typeface="Courier New" charset="0"/>
              </a:rPr>
              <a:t>Maze</a:t>
            </a:r>
            <a:r>
              <a:rPr lang="en-US" sz="4000" dirty="0" smtClean="0">
                <a:solidFill>
                  <a:srgbClr val="FF0000"/>
                </a:solidFill>
              </a:rPr>
              <a:t> Class</a:t>
            </a:r>
            <a:endParaRPr lang="en-US" sz="4000" dirty="0">
              <a:solidFill>
                <a:srgbClr val="FF0000"/>
              </a:solidFill>
            </a:endParaRPr>
          </a:p>
        </p:txBody>
      </p:sp>
      <p:sp>
        <p:nvSpPr>
          <p:cNvPr id="70861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8611"/>
                                        </p:tgtEl>
                                        <p:attrNameLst>
                                          <p:attrName>ppt_x</p:attrName>
                                        </p:attrNameLst>
                                      </p:cBhvr>
                                      <p:tavLst>
                                        <p:tav tm="0">
                                          <p:val>
                                            <p:strVal val="ppt_x"/>
                                          </p:val>
                                        </p:tav>
                                        <p:tav tm="100000">
                                          <p:val>
                                            <p:strVal val="ppt_x"/>
                                          </p:val>
                                        </p:tav>
                                      </p:tavLst>
                                    </p:anim>
                                    <p:anim calcmode="lin" valueType="num">
                                      <p:cBhvr additive="base">
                                        <p:cTn id="7" dur="1000"/>
                                        <p:tgtEl>
                                          <p:spTgt spid="708611"/>
                                        </p:tgtEl>
                                        <p:attrNameLst>
                                          <p:attrName>ppt_y</p:attrName>
                                        </p:attrNameLst>
                                      </p:cBhvr>
                                      <p:tavLst>
                                        <p:tav tm="0">
                                          <p:val>
                                            <p:strVal val="ppt_y"/>
                                          </p:val>
                                        </p:tav>
                                        <p:tav tm="100000">
                                          <p:val>
                                            <p:strVal val="0-ppt_h/2"/>
                                          </p:val>
                                        </p:tav>
                                      </p:tavLst>
                                    </p:anim>
                                    <p:set>
                                      <p:cBhvr>
                                        <p:cTn id="8" dur="1" fill="hold">
                                          <p:stCondLst>
                                            <p:cond delay="999"/>
                                          </p:stCondLst>
                                        </p:cTn>
                                        <p:tgtEl>
                                          <p:spTgt spid="70861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08612"/>
                                        </p:tgtEl>
                                        <p:attrNameLst>
                                          <p:attrName>style.visibility</p:attrName>
                                        </p:attrNameLst>
                                      </p:cBhvr>
                                      <p:to>
                                        <p:strVal val="visible"/>
                                      </p:to>
                                    </p:set>
                                    <p:anim calcmode="lin" valueType="num">
                                      <p:cBhvr additive="base">
                                        <p:cTn id="11" dur="1000" fill="hold"/>
                                        <p:tgtEl>
                                          <p:spTgt spid="708612"/>
                                        </p:tgtEl>
                                        <p:attrNameLst>
                                          <p:attrName>ppt_x</p:attrName>
                                        </p:attrNameLst>
                                      </p:cBhvr>
                                      <p:tavLst>
                                        <p:tav tm="0">
                                          <p:val>
                                            <p:strVal val="#ppt_x"/>
                                          </p:val>
                                        </p:tav>
                                        <p:tav tm="100000">
                                          <p:val>
                                            <p:strVal val="#ppt_x"/>
                                          </p:val>
                                        </p:tav>
                                      </p:tavLst>
                                    </p:anim>
                                    <p:anim calcmode="lin" valueType="num">
                                      <p:cBhvr additive="base">
                                        <p:cTn id="12" dur="1000" fill="hold"/>
                                        <p:tgtEl>
                                          <p:spTgt spid="7086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8611" grpId="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19951</TotalTime>
  <Words>3951</Words>
  <Application>Microsoft Macintosh PowerPoint</Application>
  <PresentationFormat>On-screen Show (4:3)</PresentationFormat>
  <Paragraphs>591</Paragraphs>
  <Slides>19</Slides>
  <Notes>19</Notes>
  <HiddenSlides>0</HiddenSlides>
  <MMClips>0</MMClips>
  <ScaleCrop>false</ScaleCrop>
  <HeadingPairs>
    <vt:vector size="4" baseType="variant">
      <vt:variant>
        <vt:lpstr>Design Template</vt:lpstr>
      </vt:variant>
      <vt:variant>
        <vt:i4>1</vt:i4>
      </vt:variant>
      <vt:variant>
        <vt:lpstr>Slide Titles</vt:lpstr>
      </vt:variant>
      <vt:variant>
        <vt:i4>19</vt:i4>
      </vt:variant>
    </vt:vector>
  </HeadingPairs>
  <TitlesOfParts>
    <vt:vector size="20" baseType="lpstr">
      <vt:lpstr>Blank Presentation</vt:lpstr>
      <vt:lpstr>Recursive Backtracking</vt:lpstr>
      <vt:lpstr>Solving a Maze</vt:lpstr>
      <vt:lpstr>The Right-Hand Rule</vt:lpstr>
      <vt:lpstr>A Recursive View of Mazes</vt:lpstr>
      <vt:lpstr>A Recursive View of Mazes</vt:lpstr>
      <vt:lpstr>Enumerated Types in C++</vt:lpstr>
      <vt:lpstr>The Maze Class</vt:lpstr>
      <vt:lpstr>The Maze Class</vt:lpstr>
      <vt:lpstr>The Maze Class</vt:lpstr>
      <vt:lpstr>The Maze Class</vt:lpstr>
      <vt:lpstr>The solveMaze Function</vt:lpstr>
      <vt:lpstr>Tracing the solveMaze Function</vt:lpstr>
      <vt:lpstr>Reflections on the Maze Problem</vt:lpstr>
      <vt:lpstr>Consider a Specific Example</vt:lpstr>
      <vt:lpstr>Each Frame Remembers One Choice</vt:lpstr>
      <vt:lpstr>Recursion and Concurrency</vt:lpstr>
      <vt:lpstr>The P = NP Question</vt:lpstr>
      <vt:lpstr>Exercise: Keeping Track of the Path</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161</cp:revision>
  <dcterms:created xsi:type="dcterms:W3CDTF">2015-01-23T17:23:04Z</dcterms:created>
  <dcterms:modified xsi:type="dcterms:W3CDTF">2015-01-23T17:23:58Z</dcterms:modified>
</cp:coreProperties>
</file>